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8" r:id="rId3"/>
    <p:sldId id="294" r:id="rId4"/>
    <p:sldId id="295" r:id="rId5"/>
    <p:sldId id="296" r:id="rId6"/>
    <p:sldId id="323" r:id="rId7"/>
    <p:sldId id="324" r:id="rId8"/>
    <p:sldId id="322" r:id="rId9"/>
    <p:sldId id="325" r:id="rId10"/>
    <p:sldId id="313" r:id="rId11"/>
    <p:sldId id="283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8AFC6-8A8C-439D-855C-698108CD58AE}" type="datetimeFigureOut">
              <a:rPr lang="en-GB" smtClean="0"/>
              <a:t>30/10/2013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82667-421B-4455-BA2C-0CA976D96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218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D1214-35A8-4B87-9E6E-8335E805803E}" type="datetimeFigureOut">
              <a:rPr lang="en-ZA" smtClean="0"/>
              <a:pPr/>
              <a:t>2013/10/30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05351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BB598-5062-4F0B-98ED-3DD3C30D705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75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34852" indent="-282635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30541" indent="-226108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582758" indent="-226108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34974" indent="-226108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487191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39407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391624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43840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10FA9C80-5459-43AF-84EE-DC76C8F37067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34852" indent="-282635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30541" indent="-226108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582758" indent="-226108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34974" indent="-226108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487191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39407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391624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43840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10FA9C80-5459-43AF-84EE-DC76C8F37067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428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1645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16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C1B1A42-A0AF-4A54-8C8F-2306E0F8A6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05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EC90F-74DA-4831-8ABD-56F6DA8FFDA4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019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2DC3-7844-4C4B-9A01-EC0761E6941B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569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305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305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3FADC-5B0A-41E2-AB7C-1BA7FE24DA96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4236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3355-6599-481B-827B-1AAF9B89D7A4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7249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3D9A0-67F7-443D-AE3E-AB1D706CBDB4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1763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BDAF-24FC-498A-AAD8-B9CE2007408E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9304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77AFB-7B7B-4609-91CF-70C4ABDCD488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347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4005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4FA6A-2292-4298-AF82-61FFB2876BE3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8488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B447-D1AA-40C4-A4C4-14524D3EB5A3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2860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76200"/>
            <a:ext cx="21907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198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ABA11-822D-4FE1-8CCF-263FA4F8ED46}" type="slidenum">
              <a:rPr lang="en-US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409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875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7409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008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296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169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142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113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A5436-F3CC-4D08-B9D8-6B4736FCDC5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649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owerpoint Presentation Banne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1063"/>
            <a:ext cx="91440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Powerpoint Presentation T Banner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7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763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2"/>
                </a:solidFill>
                <a:latin typeface="Arial Bold Italic" pitchFamily="1" charset="0"/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CC95AC5-F19D-48EE-B988-BCADBCDA8286}" type="slidenum">
              <a:rPr lang="en-US">
                <a:solidFill>
                  <a:srgbClr val="80808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7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 Bold" pitchFamily="1" charset="0"/>
          <a:ea typeface="Osaka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asury.gov.za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Powerpoint Presentation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7338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55637" y="2060848"/>
            <a:ext cx="7940675" cy="1027113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200" b="1" dirty="0" smtClean="0">
                <a:solidFill>
                  <a:schemeClr val="bg1"/>
                </a:solidFill>
              </a:rPr>
              <a:t>Tour </a:t>
            </a:r>
            <a:r>
              <a:rPr lang="en-US" sz="3200" b="1" dirty="0" err="1" smtClean="0">
                <a:solidFill>
                  <a:schemeClr val="bg1"/>
                </a:solidFill>
              </a:rPr>
              <a:t>d’horizon</a:t>
            </a:r>
            <a:r>
              <a:rPr lang="en-US" sz="3200" b="1" dirty="0" smtClean="0">
                <a:solidFill>
                  <a:schemeClr val="bg1"/>
                </a:solidFill>
              </a:rPr>
              <a:t>: South African retirement reform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3316" name="Rectangle 14"/>
          <p:cNvSpPr>
            <a:spLocks noChangeArrowheads="1"/>
          </p:cNvSpPr>
          <p:nvPr/>
        </p:nvSpPr>
        <p:spPr bwMode="auto">
          <a:xfrm>
            <a:off x="795416" y="3445669"/>
            <a:ext cx="7696200" cy="113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 algn="r" eaLnBrk="1" hangingPunct="1">
              <a:spcBef>
                <a:spcPct val="20000"/>
              </a:spcBef>
            </a:pPr>
            <a:r>
              <a:rPr lang="en-US" sz="1600" b="1" kern="0" dirty="0" smtClean="0">
                <a:solidFill>
                  <a:srgbClr val="FFFFFF"/>
                </a:solidFill>
                <a:ea typeface="Osaka"/>
              </a:rPr>
              <a:t>IOPS Technical Committee </a:t>
            </a:r>
            <a:r>
              <a:rPr lang="en-US" sz="1600" b="1" kern="0" dirty="0">
                <a:solidFill>
                  <a:srgbClr val="FFFFFF"/>
                </a:solidFill>
                <a:ea typeface="Osaka"/>
              </a:rPr>
              <a:t>| </a:t>
            </a:r>
            <a:r>
              <a:rPr lang="en-US" sz="1600" b="1" kern="0" dirty="0" smtClean="0">
                <a:solidFill>
                  <a:srgbClr val="FFFFFF"/>
                </a:solidFill>
                <a:ea typeface="Osaka"/>
              </a:rPr>
              <a:t>Seoul, Korea | National Treasury</a:t>
            </a:r>
            <a:endParaRPr lang="en-US" sz="1600" kern="0" dirty="0">
              <a:solidFill>
                <a:srgbClr val="FFFFFF"/>
              </a:solidFill>
              <a:ea typeface="Osaka"/>
            </a:endParaRPr>
          </a:p>
          <a:p>
            <a:pPr lvl="0" algn="r" eaLnBrk="1" hangingPunct="1">
              <a:spcBef>
                <a:spcPct val="20000"/>
              </a:spcBef>
            </a:pPr>
            <a:r>
              <a:rPr lang="en-US" sz="1600" b="1" kern="0" dirty="0" err="1" smtClean="0">
                <a:solidFill>
                  <a:srgbClr val="FFFFFF"/>
                </a:solidFill>
                <a:ea typeface="Osaka"/>
              </a:rPr>
              <a:t>Dr</a:t>
            </a:r>
            <a:r>
              <a:rPr lang="en-US" sz="1600" b="1" kern="0" dirty="0" smtClean="0">
                <a:solidFill>
                  <a:srgbClr val="FFFFFF"/>
                </a:solidFill>
                <a:ea typeface="Osaka"/>
              </a:rPr>
              <a:t> David McCarthy |  Retirement Policy Specialist</a:t>
            </a:r>
          </a:p>
          <a:p>
            <a:pPr lvl="0" algn="r" eaLnBrk="1" hangingPunct="1">
              <a:spcBef>
                <a:spcPct val="20000"/>
              </a:spcBef>
            </a:pPr>
            <a:r>
              <a:rPr lang="en-US" sz="1600" b="1" kern="0" dirty="0" smtClean="0">
                <a:solidFill>
                  <a:srgbClr val="FFFFFF"/>
                </a:solidFill>
                <a:ea typeface="Osaka"/>
              </a:rPr>
              <a:t>4</a:t>
            </a:r>
            <a:r>
              <a:rPr lang="en-US" sz="1600" b="1" kern="0" baseline="30000" dirty="0" smtClean="0">
                <a:solidFill>
                  <a:srgbClr val="FFFFFF"/>
                </a:solidFill>
                <a:ea typeface="Osaka"/>
              </a:rPr>
              <a:t>th</a:t>
            </a:r>
            <a:r>
              <a:rPr lang="en-US" sz="1600" b="1" kern="0" dirty="0" smtClean="0">
                <a:solidFill>
                  <a:srgbClr val="FFFFFF"/>
                </a:solidFill>
                <a:ea typeface="Osaka"/>
              </a:rPr>
              <a:t> November 2013</a:t>
            </a:r>
            <a:endParaRPr lang="en-US" sz="1600" b="1" kern="0" dirty="0">
              <a:solidFill>
                <a:srgbClr val="FFFFFF"/>
              </a:solidFill>
              <a:ea typeface="Osaka"/>
            </a:endParaRPr>
          </a:p>
          <a:p>
            <a:pPr lvl="0" algn="r" eaLnBrk="1" hangingPunct="1">
              <a:spcBef>
                <a:spcPct val="20000"/>
              </a:spcBef>
            </a:pPr>
            <a:endParaRPr lang="en-US" sz="1200" kern="0" dirty="0">
              <a:solidFill>
                <a:srgbClr val="FFFFFF"/>
              </a:solidFill>
              <a:ea typeface="Osak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5436-F3CC-4D08-B9D8-6B4736FCDC57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216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Powerpoint Presentation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7338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55637" y="2060848"/>
            <a:ext cx="7940675" cy="1027113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</a:rPr>
              <a:t>THANK YOU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4FBB-5BB9-4436-962A-FB730F82019E}" type="slidenum">
              <a:rPr lang="en-ZA" sz="1000" smtClean="0">
                <a:latin typeface="Arial Bold Italic" pitchFamily="34" charset="0"/>
              </a:rPr>
              <a:pPr/>
              <a:t>10</a:t>
            </a:fld>
            <a:endParaRPr lang="en-ZA" sz="1000" dirty="0">
              <a:latin typeface="Arial Bold Ital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8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07950" y="0"/>
            <a:ext cx="7344370" cy="1124744"/>
          </a:xfrm>
        </p:spPr>
        <p:txBody>
          <a:bodyPr/>
          <a:lstStyle/>
          <a:p>
            <a:r>
              <a:rPr lang="en-US" dirty="0" smtClean="0"/>
              <a:t>SA retirement system dominated by funded, quasi-voluntary pillar 2</a:t>
            </a:r>
            <a:endParaRPr lang="en-ZA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196975"/>
            <a:ext cx="9036496" cy="51847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Pillar 0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Pension of ~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 R 1 500 (USD 150) p.m., means-tested, paid to over-60’s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Around 2.9m beneficiaries (around 70% of age-eligible population)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Cost of around 1.5% of GDP, financed from general revenue</a:t>
            </a:r>
          </a:p>
          <a:p>
            <a:pPr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Currently no mandatory pillar 1</a:t>
            </a:r>
          </a:p>
          <a:p>
            <a:pPr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Pillar 2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Provision is voluntary for employers, but if employers offer a retirement plan, they can compel employees to join, EET tax treatment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Workers may supplement their employer-based savings through voluntary individual arrangements, EET tax treatment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Around 60% of formally employed South African workers participate (~6 million workers)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Most private-sector workers are in DC funds (although private-sector DB funds still have significant AUM)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Civil service pensions are funded, in a single DB fund (AUM of ZAR1 200 </a:t>
            </a:r>
            <a:r>
              <a:rPr lang="en-ZA" sz="1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bn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(USD120bn))</a:t>
            </a:r>
          </a:p>
          <a:p>
            <a:pPr lvl="1">
              <a:buFont typeface="Wingdings" pitchFamily="2" charset="2"/>
              <a:buChar char="q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System AUM of ZAR 3 </a:t>
            </a:r>
            <a:r>
              <a:rPr lang="en-ZA" sz="18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trn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(~USD300bn) in 2013</a:t>
            </a:r>
          </a:p>
          <a:p>
            <a:pPr>
              <a:buFont typeface="Arial" pitchFamily="34" charset="0"/>
              <a:buChar char="‒"/>
            </a:pPr>
            <a:endParaRPr lang="en-ZA" sz="18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sz="18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3D70506-9CA6-4891-943A-F42AA72F2E97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defRPr/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72400" cy="838200"/>
          </a:xfrm>
        </p:spPr>
        <p:txBody>
          <a:bodyPr/>
          <a:lstStyle/>
          <a:p>
            <a:r>
              <a:rPr lang="en-ZA" dirty="0" smtClean="0"/>
              <a:t>Half of HH savings flow, half of net HH wealth in pillar 2 retirement system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EC90F-74DA-4831-8ABD-56F6DA8FFDA4}" type="slidenum">
              <a:rPr lang="en-US" smtClean="0"/>
              <a:pPr>
                <a:defRPr/>
              </a:pPr>
              <a:t>3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4343038"/>
            <a:ext cx="2898068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1000" dirty="0">
                <a:latin typeface="Calibri" pitchFamily="34" charset="0"/>
                <a:cs typeface="Calibri" pitchFamily="34" charset="0"/>
              </a:rPr>
              <a:t>Source: Association for Savings and Investment South Africa, South African Reserve Bank, </a:t>
            </a:r>
            <a:r>
              <a:rPr lang="en-ZA" sz="1000" dirty="0" smtClean="0">
                <a:latin typeface="Calibri" pitchFamily="34" charset="0"/>
                <a:cs typeface="Calibri" pitchFamily="34" charset="0"/>
              </a:rPr>
              <a:t>JSE, figures for total nominal savings flows 1999-2010</a:t>
            </a:r>
            <a:endParaRPr lang="en-ZA" sz="1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488" y="2961007"/>
            <a:ext cx="4515511" cy="293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206842" y="5899977"/>
            <a:ext cx="3096344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1000" dirty="0">
                <a:latin typeface="Calibri" pitchFamily="34" charset="0"/>
                <a:cs typeface="Calibri" pitchFamily="34" charset="0"/>
              </a:rPr>
              <a:t>Source: </a:t>
            </a:r>
            <a:r>
              <a:rPr lang="en-ZA" sz="1000" dirty="0" smtClean="0">
                <a:latin typeface="Calibri" pitchFamily="34" charset="0"/>
                <a:cs typeface="Calibri" pitchFamily="34" charset="0"/>
              </a:rPr>
              <a:t>South African Reserve Bank, Condensed balance sheet of South African Households, 2010</a:t>
            </a:r>
            <a:endParaRPr lang="en-ZA" sz="1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340768"/>
            <a:ext cx="4047961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8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528"/>
            <a:ext cx="7772400" cy="838200"/>
          </a:xfrm>
        </p:spPr>
        <p:txBody>
          <a:bodyPr/>
          <a:lstStyle/>
          <a:p>
            <a:r>
              <a:rPr lang="en-US" dirty="0" smtClean="0"/>
              <a:t>Overview of 2013 reforms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Short- to medium-term reforms aimed at improving various aspects of the SA system</a:t>
            </a:r>
          </a:p>
          <a:p>
            <a:pPr lvl="1">
              <a:buFont typeface="Arial" pitchFamily="34" charset="0"/>
              <a:buChar char="‒"/>
            </a:pP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Creating a uniform approach to the taxation of retirement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funds</a:t>
            </a:r>
          </a:p>
          <a:p>
            <a:pPr lvl="1">
              <a:buFont typeface="Arial" pitchFamily="34" charset="0"/>
              <a:buChar char="‒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Reforming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the annuities market</a:t>
            </a:r>
          </a:p>
          <a:p>
            <a:pPr lvl="1">
              <a:buFont typeface="Arial" pitchFamily="34" charset="0"/>
              <a:buChar char="‒"/>
            </a:pP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Requiring preservation and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portability</a:t>
            </a:r>
          </a:p>
          <a:p>
            <a:pPr lvl="1">
              <a:buFont typeface="Arial" pitchFamily="34" charset="0"/>
              <a:buChar char="‒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Measures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 reduce the costs of retirement products</a:t>
            </a:r>
          </a:p>
          <a:p>
            <a:pPr lvl="1">
              <a:buFont typeface="Arial" pitchFamily="34" charset="0"/>
              <a:buChar char="‒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Introducing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tax incentives to promote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non-retirement savings</a:t>
            </a:r>
          </a:p>
          <a:p>
            <a:pPr>
              <a:buFont typeface="Arial" pitchFamily="34" charset="0"/>
              <a:buChar char="‒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Five policy papers were released over the period 2012-2013 (available at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hlinkClick r:id="rId2"/>
              </a:rPr>
              <a:t>www.treasury.gov.za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), series announced in the 2012 Budget speech</a:t>
            </a:r>
          </a:p>
          <a:p>
            <a:pPr lvl="1">
              <a:buFont typeface="Arial" pitchFamily="34" charset="0"/>
              <a:buChar char="‒"/>
            </a:pPr>
            <a:r>
              <a:rPr lang="en-ZA" sz="18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Enabling </a:t>
            </a:r>
            <a:r>
              <a:rPr lang="en-ZA" sz="18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better income in </a:t>
            </a:r>
            <a:r>
              <a:rPr lang="en-ZA" sz="18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retirement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(21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Sept 2012)</a:t>
            </a:r>
          </a:p>
          <a:p>
            <a:pPr lvl="1">
              <a:buFont typeface="Arial" pitchFamily="34" charset="0"/>
              <a:buChar char="‒"/>
            </a:pPr>
            <a:r>
              <a:rPr lang="en-ZA" sz="18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Preservation, </a:t>
            </a:r>
            <a:r>
              <a:rPr lang="en-ZA" sz="18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portability </a:t>
            </a:r>
            <a:r>
              <a:rPr lang="en-ZA" sz="18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and uniform access to retirement savings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(21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Sept 2012)</a:t>
            </a:r>
          </a:p>
          <a:p>
            <a:pPr lvl="1">
              <a:buFont typeface="Arial" pitchFamily="34" charset="0"/>
              <a:buChar char="‒"/>
            </a:pPr>
            <a:r>
              <a:rPr lang="en-ZA" sz="18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Incentivising non-retirement savings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(4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Oct 2012)</a:t>
            </a:r>
          </a:p>
          <a:p>
            <a:pPr lvl="1">
              <a:buFont typeface="Arial" pitchFamily="34" charset="0"/>
              <a:buChar char="‒"/>
            </a:pPr>
            <a:r>
              <a:rPr lang="en-ZA" sz="18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Improving tax incentives for retirement savings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(4 </a:t>
            </a:r>
            <a:r>
              <a:rPr lang="en-ZA" sz="1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Oct 2012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buFont typeface="Arial" pitchFamily="34" charset="0"/>
              <a:buChar char="‒"/>
            </a:pPr>
            <a:r>
              <a:rPr lang="en-ZA" sz="18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Charges in South African retirement funds</a:t>
            </a: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(11 July 2013)</a:t>
            </a:r>
          </a:p>
          <a:p>
            <a:pPr>
              <a:buFont typeface="Arial" pitchFamily="34" charset="0"/>
              <a:buChar char="‒"/>
            </a:pPr>
            <a:r>
              <a:rPr lang="en-ZA" sz="1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Policy announcements were made in the 2013 Budget speech, more to follow</a:t>
            </a:r>
            <a:endParaRPr lang="en-ZA" sz="1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‒"/>
            </a:pPr>
            <a:endParaRPr lang="en-ZA" sz="18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‒"/>
            </a:pPr>
            <a:endParaRPr lang="en-ZA" sz="1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EC90F-74DA-4831-8ABD-56F6DA8FFDA4}" type="slidenum">
              <a:rPr lang="en-US" smtClean="0"/>
              <a:pPr>
                <a:defRPr/>
              </a:pPr>
              <a:t>4</a:t>
            </a:fld>
            <a:endParaRPr lang="en-US" sz="1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9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528"/>
            <a:ext cx="8534400" cy="838200"/>
          </a:xfrm>
        </p:spPr>
        <p:txBody>
          <a:bodyPr/>
          <a:lstStyle/>
          <a:p>
            <a:r>
              <a:rPr lang="en-ZA" dirty="0" smtClean="0"/>
              <a:t>Tax treatment of retirement contributions and pay-outs harmonised and simplified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630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Current situation</a:t>
            </a:r>
          </a:p>
          <a:p>
            <a:pPr lvl="1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5 different bases used to calculate retirement contributions and related tax deductions, making system complex &amp; increasing costs</a:t>
            </a:r>
          </a:p>
          <a:p>
            <a:pPr lvl="1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“Provident fund” 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payouts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not required to be 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annuitised</a:t>
            </a:r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Reforms currently being implemented</a:t>
            </a:r>
            <a:endParaRPr lang="en-ZA" sz="1800" b="1" dirty="0">
              <a:latin typeface="Calibri" pitchFamily="34" charset="0"/>
              <a:cs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From T-day (1</a:t>
            </a:r>
            <a:r>
              <a:rPr lang="en-ZA" sz="1800" baseline="30000" dirty="0" smtClean="0">
                <a:latin typeface="Calibri" pitchFamily="34" charset="0"/>
                <a:cs typeface="Calibri" pitchFamily="34" charset="0"/>
              </a:rPr>
              <a:t>st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March 2015), employer contributions to all types of retirement fund will be treated as a fringe benefit in the hands of employees</a:t>
            </a:r>
          </a:p>
          <a:p>
            <a:pPr lvl="1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Employees will be able to deduct employer and employee contributions up to 27.5% of max(remuneration, taxable income), with a cap of ZAR350 000 (USD 35 000) p.a. </a:t>
            </a:r>
          </a:p>
          <a:p>
            <a:pPr lvl="1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“Provident fund” post-retirement 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payouts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from post-T-day contributions subject to same 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annuitisation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requirements as “pension funds”</a:t>
            </a:r>
          </a:p>
          <a:p>
            <a:pPr lvl="1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Currently part of Tax Laws Amendment Bill 2013, before Parliament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B0A58-D675-44FC-AAF2-73FD3FABF89F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5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212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528"/>
            <a:ext cx="7772400" cy="838200"/>
          </a:xfrm>
        </p:spPr>
        <p:txBody>
          <a:bodyPr/>
          <a:lstStyle/>
          <a:p>
            <a:r>
              <a:rPr lang="en-ZA" dirty="0" smtClean="0"/>
              <a:t>Retirement funds to take greater role in providing post-retirement income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63000" cy="45720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Current situation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“Provident fund” balances not 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annuitised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on retirement, means test provides further disincentive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Many retirement fund trustees view their job as complete when individuals retire, leaving individuals  to retail market upon retirement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Intermediary bias toward drawdown products (complex, risky)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Reforms currently being considered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Retail Distribution Review examining remuneration of intermediaries to address commission bias (currently underway)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All retirement funds must develop a default annuity strategy for retiring members, principles-based draft regulations to be released soon (simplicity, suitability, governance)</a:t>
            </a:r>
          </a:p>
          <a:p>
            <a:pPr marL="1200150" lvl="3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Members may opt out of fund-provided default</a:t>
            </a:r>
          </a:p>
          <a:p>
            <a:pPr marL="1200150" lvl="3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Bulk purchasing, implicit fund-provided financial advice</a:t>
            </a: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Remove means test on pillar 0 </a:t>
            </a:r>
            <a:r>
              <a:rPr lang="en-ZA" sz="1800" dirty="0">
                <a:latin typeface="Calibri" pitchFamily="34" charset="0"/>
                <a:cs typeface="Calibri" pitchFamily="34" charset="0"/>
              </a:rPr>
              <a:t>S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tate Old-Age </a:t>
            </a:r>
            <a:r>
              <a:rPr lang="en-ZA" sz="1800" dirty="0">
                <a:latin typeface="Calibri" pitchFamily="34" charset="0"/>
                <a:cs typeface="Calibri" pitchFamily="34" charset="0"/>
              </a:rPr>
              <a:t>G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rant by 2016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Make splitting retirement balance between types of annuities easier</a:t>
            </a: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B0A58-D675-44FC-AAF2-73FD3FABF89F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6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959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528"/>
            <a:ext cx="7772400" cy="838200"/>
          </a:xfrm>
        </p:spPr>
        <p:txBody>
          <a:bodyPr/>
          <a:lstStyle/>
          <a:p>
            <a:r>
              <a:rPr lang="en-ZA" dirty="0" smtClean="0"/>
              <a:t>Measures to increase the rate of pre-retirement preservation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EC90F-74DA-4831-8ABD-56F6DA8FFDA4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7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63000" cy="45720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Current situation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Members of occupational schemes may take their entire retirement balance in cash when they change jobs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Practical default for most funds is to pay members out in cash, almost universal among lower-income, younger workers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Reforms currently being considered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Full mandatory preservation viewed as undesirable in a voluntary system (Kenya)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Phased implementation:</a:t>
            </a:r>
          </a:p>
          <a:p>
            <a:pPr marL="1200150" lvl="3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1: require all funds to develop a default preservation strategy for exiting members, principles-based draft regulations to be released soon (simplicity, suitability, governance)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Members may opt out of fund-provided default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Bulk purchasing, implicit fund-provided financial advice</a:t>
            </a: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pPr marL="1200150" lvl="3" indent="-342900">
              <a:buFont typeface="Wingdings" pitchFamily="2" charset="2"/>
              <a:buChar char="§"/>
            </a:pPr>
            <a:r>
              <a:rPr lang="en-ZA" sz="1800" dirty="0">
                <a:latin typeface="Calibri" pitchFamily="34" charset="0"/>
                <a:cs typeface="Calibri" pitchFamily="34" charset="0"/>
              </a:rPr>
              <a:t>2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: change tax rules to allow regular withdrawals of preserved funds, but of a limited amount, to apply to balance arising from post P-day contributions.</a:t>
            </a: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3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528"/>
            <a:ext cx="7772400" cy="838200"/>
          </a:xfrm>
        </p:spPr>
        <p:txBody>
          <a:bodyPr/>
          <a:lstStyle/>
          <a:p>
            <a:r>
              <a:rPr lang="en-ZA" dirty="0" smtClean="0"/>
              <a:t>Introducing a TEE-type account for short- to medium-term savings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EC90F-74DA-4831-8ABD-56F6DA8FFDA4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8</a:t>
            </a:fld>
            <a:endParaRPr lang="en-US" sz="14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63000" cy="45720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Current situation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“Retirement” funds being used as short-term savings vehicles by many workers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Changes on preservation rules may deprive these workers of tax-protection for these savings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SA household savings currently very low, creating 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BoP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problems and possibly constraining investment and hence future economic growth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Reforms currently being considered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Introduce a tax-preferred savings account for short- to medium-term savings, TEE tax treatment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Contributions limited to ZAR 30 000 p.a. (USD 3 000 p.a.), with a lifetime limit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No restrictions on withdrawal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Permitted investments must comply with principles on accessibility, simplicity, generality, transparency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Phased implementation, currently scheduled to commence in 2015</a:t>
            </a:r>
          </a:p>
          <a:p>
            <a:pPr marL="0" indent="0">
              <a:buNone/>
            </a:pP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ZA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0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72400" cy="838200"/>
          </a:xfrm>
        </p:spPr>
        <p:txBody>
          <a:bodyPr/>
          <a:lstStyle/>
          <a:p>
            <a:r>
              <a:rPr lang="en-ZA" dirty="0" smtClean="0"/>
              <a:t>Measures to reduce retirement fund costs are still at draft policy stage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B0A58-D675-44FC-AAF2-73FD3FABF89F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9</a:t>
            </a:fld>
            <a:endParaRPr lang="en-US" sz="1400" b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9707" y="1124744"/>
            <a:ext cx="889248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Current situation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Parts of the SA retirement system (especially individual arrangements, ‘commercial umbrella funds’) are very expensive by international standards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Products can be exceptionally complex, especially when intermediated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Transfer pricing common (‘charge shifting’ from initial costs to recurring costs) 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Reforms currently being considered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Greater regulation of investment choice, including requiring </a:t>
            </a:r>
            <a:r>
              <a:rPr lang="en-ZA" sz="1800" dirty="0">
                <a:latin typeface="Calibri" pitchFamily="34" charset="0"/>
                <a:cs typeface="Calibri" pitchFamily="34" charset="0"/>
              </a:rPr>
              <a:t>all funds to develop a default 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investment </a:t>
            </a:r>
            <a:r>
              <a:rPr lang="en-ZA" sz="1800" dirty="0">
                <a:latin typeface="Calibri" pitchFamily="34" charset="0"/>
                <a:cs typeface="Calibri" pitchFamily="34" charset="0"/>
              </a:rPr>
              <a:t>strategy for 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members</a:t>
            </a:r>
            <a:r>
              <a:rPr lang="en-ZA" sz="1800" dirty="0">
                <a:latin typeface="Calibri" pitchFamily="34" charset="0"/>
                <a:cs typeface="Calibri" pitchFamily="34" charset="0"/>
              </a:rPr>
              <a:t>, principles-based draft regulations to be released soon (simplicity, suitability, governance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en-ZA" sz="1800" b="1" dirty="0" smtClean="0">
                <a:latin typeface="Calibri" pitchFamily="34" charset="0"/>
                <a:cs typeface="Calibri" pitchFamily="34" charset="0"/>
              </a:rPr>
              <a:t>Draft potential reforms still being discussed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Improving governance, consolidating funds, increasing standardisation of fund rules and contracts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Simplifying products by standardising permitted charging structures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Requiring greater disclosure of charges (</a:t>
            </a:r>
            <a:r>
              <a:rPr lang="en-ZA" sz="1800" dirty="0" err="1" smtClean="0">
                <a:latin typeface="Calibri" pitchFamily="34" charset="0"/>
                <a:cs typeface="Calibri" pitchFamily="34" charset="0"/>
              </a:rPr>
              <a:t>incl</a:t>
            </a:r>
            <a:r>
              <a:rPr lang="en-ZA" sz="1800" dirty="0" smtClean="0">
                <a:latin typeface="Calibri" pitchFamily="34" charset="0"/>
                <a:cs typeface="Calibri" pitchFamily="34" charset="0"/>
              </a:rPr>
              <a:t> . special treatment of derivatives)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Moving towards mandatory savings, by creating a retirement fund exchange, to facilitate contributions by small businesses, possible contribution subsidy, strict rules for listing</a:t>
            </a: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FontTx/>
              <a:buNone/>
            </a:pPr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FontTx/>
              <a:buNone/>
            </a:pPr>
            <a:endParaRPr lang="en-ZA" sz="18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FontTx/>
              <a:buNone/>
            </a:pPr>
            <a:r>
              <a:rPr lang="en-ZA" sz="1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ZA" sz="1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0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old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1092</Words>
  <Application>Microsoft Office PowerPoint</Application>
  <PresentationFormat>On-screen Show (4:3)</PresentationFormat>
  <Paragraphs>126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Blank Presentation</vt:lpstr>
      <vt:lpstr>Tour d’horizon: South African retirement reform</vt:lpstr>
      <vt:lpstr>SA retirement system dominated by funded, quasi-voluntary pillar 2</vt:lpstr>
      <vt:lpstr>Half of HH savings flow, half of net HH wealth in pillar 2 retirement system</vt:lpstr>
      <vt:lpstr>Overview of 2013 reforms</vt:lpstr>
      <vt:lpstr>Tax treatment of retirement contributions and pay-outs harmonised and simplified </vt:lpstr>
      <vt:lpstr>Retirement funds to take greater role in providing post-retirement income</vt:lpstr>
      <vt:lpstr>Measures to increase the rate of pre-retirement preservation</vt:lpstr>
      <vt:lpstr>Introducing a TEE-type account for short- to medium-term savings</vt:lpstr>
      <vt:lpstr>Measures to reduce retirement fund costs are still at draft policy stage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2012 SAVINGS AND RETIREMENT PROPOSALS</dc:title>
  <dc:creator>Alvinah Thela</dc:creator>
  <cp:lastModifiedBy>DAY-HANOTIAUX Sally</cp:lastModifiedBy>
  <cp:revision>92</cp:revision>
  <cp:lastPrinted>2013-10-30T14:02:57Z</cp:lastPrinted>
  <dcterms:created xsi:type="dcterms:W3CDTF">2012-05-10T13:15:53Z</dcterms:created>
  <dcterms:modified xsi:type="dcterms:W3CDTF">2013-10-30T14:03:18Z</dcterms:modified>
</cp:coreProperties>
</file>