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2" r:id="rId1"/>
  </p:sldMasterIdLst>
  <p:notesMasterIdLst>
    <p:notesMasterId r:id="rId45"/>
  </p:notesMasterIdLst>
  <p:handoutMasterIdLst>
    <p:handoutMasterId r:id="rId46"/>
  </p:handoutMasterIdLst>
  <p:sldIdLst>
    <p:sldId id="363" r:id="rId2"/>
    <p:sldId id="364" r:id="rId3"/>
    <p:sldId id="365" r:id="rId4"/>
    <p:sldId id="366" r:id="rId5"/>
    <p:sldId id="367" r:id="rId6"/>
    <p:sldId id="368" r:id="rId7"/>
    <p:sldId id="369" r:id="rId8"/>
    <p:sldId id="370" r:id="rId9"/>
    <p:sldId id="371" r:id="rId10"/>
    <p:sldId id="372" r:id="rId11"/>
    <p:sldId id="373" r:id="rId12"/>
    <p:sldId id="374" r:id="rId13"/>
    <p:sldId id="378" r:id="rId14"/>
    <p:sldId id="379" r:id="rId15"/>
    <p:sldId id="380" r:id="rId16"/>
    <p:sldId id="381" r:id="rId17"/>
    <p:sldId id="382" r:id="rId18"/>
    <p:sldId id="375" r:id="rId19"/>
    <p:sldId id="383" r:id="rId20"/>
    <p:sldId id="384" r:id="rId21"/>
    <p:sldId id="385" r:id="rId22"/>
    <p:sldId id="386" r:id="rId23"/>
    <p:sldId id="376" r:id="rId24"/>
    <p:sldId id="387" r:id="rId25"/>
    <p:sldId id="388" r:id="rId26"/>
    <p:sldId id="389" r:id="rId27"/>
    <p:sldId id="377" r:id="rId28"/>
    <p:sldId id="390" r:id="rId29"/>
    <p:sldId id="391" r:id="rId30"/>
    <p:sldId id="392" r:id="rId31"/>
    <p:sldId id="393" r:id="rId32"/>
    <p:sldId id="394" r:id="rId33"/>
    <p:sldId id="395" r:id="rId34"/>
    <p:sldId id="396" r:id="rId35"/>
    <p:sldId id="397" r:id="rId36"/>
    <p:sldId id="398" r:id="rId37"/>
    <p:sldId id="399" r:id="rId38"/>
    <p:sldId id="400" r:id="rId39"/>
    <p:sldId id="401" r:id="rId40"/>
    <p:sldId id="402" r:id="rId41"/>
    <p:sldId id="403" r:id="rId42"/>
    <p:sldId id="404" r:id="rId43"/>
    <p:sldId id="405" r:id="rId44"/>
  </p:sldIdLst>
  <p:sldSz cx="9144000" cy="6858000" type="screen4x3"/>
  <p:notesSz cx="6735763" cy="9869488"/>
  <p:defaultTextStyle>
    <a:defPPr>
      <a:defRPr lang="fr-FR"/>
    </a:defPPr>
    <a:lvl1pPr algn="l" rtl="0" fontAlgn="base">
      <a:spcBef>
        <a:spcPct val="0"/>
      </a:spcBef>
      <a:spcAft>
        <a:spcPct val="0"/>
      </a:spcAft>
      <a:defRPr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charset="-128"/>
        <a:cs typeface="+mn-cs"/>
      </a:defRPr>
    </a:lvl5pPr>
    <a:lvl6pPr marL="2286000" algn="l" defTabSz="914400" rtl="0" eaLnBrk="1" latinLnBrk="0" hangingPunct="1">
      <a:defRPr kern="1200">
        <a:solidFill>
          <a:schemeClr val="tx1"/>
        </a:solidFill>
        <a:latin typeface="Arial" pitchFamily="34" charset="0"/>
        <a:ea typeface="ＭＳ Ｐゴシック" charset="-128"/>
        <a:cs typeface="+mn-cs"/>
      </a:defRPr>
    </a:lvl6pPr>
    <a:lvl7pPr marL="2743200" algn="l" defTabSz="914400" rtl="0" eaLnBrk="1" latinLnBrk="0" hangingPunct="1">
      <a:defRPr kern="1200">
        <a:solidFill>
          <a:schemeClr val="tx1"/>
        </a:solidFill>
        <a:latin typeface="Arial" pitchFamily="34" charset="0"/>
        <a:ea typeface="ＭＳ Ｐゴシック" charset="-128"/>
        <a:cs typeface="+mn-cs"/>
      </a:defRPr>
    </a:lvl7pPr>
    <a:lvl8pPr marL="3200400" algn="l" defTabSz="914400" rtl="0" eaLnBrk="1" latinLnBrk="0" hangingPunct="1">
      <a:defRPr kern="1200">
        <a:solidFill>
          <a:schemeClr val="tx1"/>
        </a:solidFill>
        <a:latin typeface="Arial" pitchFamily="34" charset="0"/>
        <a:ea typeface="ＭＳ Ｐゴシック" charset="-128"/>
        <a:cs typeface="+mn-cs"/>
      </a:defRPr>
    </a:lvl8pPr>
    <a:lvl9pPr marL="3657600" algn="l" defTabSz="914400" rtl="0" eaLnBrk="1" latinLnBrk="0" hangingPunct="1">
      <a:defRPr kern="1200">
        <a:solidFill>
          <a:schemeClr val="tx1"/>
        </a:solidFill>
        <a:latin typeface="Arial" pitchFamily="34"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urent SCHWEBEL" initials="LS" lastIdx="3" clrIdx="0"/>
  <p:cmAuthor id="1" name="Camille L'HERMITTE2" initials="C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E4090"/>
    <a:srgbClr val="1459CA"/>
    <a:srgbClr val="114DAF"/>
    <a:srgbClr val="120060"/>
    <a:srgbClr val="0F459D"/>
    <a:srgbClr val="0000CC"/>
    <a:srgbClr val="3333FF"/>
    <a:srgbClr val="3368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17" autoAdjust="0"/>
    <p:restoredTop sz="87342" autoAdjust="0"/>
  </p:normalViewPr>
  <p:slideViewPr>
    <p:cSldViewPr>
      <p:cViewPr>
        <p:scale>
          <a:sx n="100" d="100"/>
          <a:sy n="100" d="100"/>
        </p:scale>
        <p:origin x="-1944" y="-462"/>
      </p:cViewPr>
      <p:guideLst>
        <p:guide orient="horz" pos="2160"/>
        <p:guide pos="2880"/>
      </p:guideLst>
    </p:cSldViewPr>
  </p:slideViewPr>
  <p:outlineViewPr>
    <p:cViewPr>
      <p:scale>
        <a:sx n="33" d="100"/>
        <a:sy n="33" d="100"/>
      </p:scale>
      <p:origin x="48" y="366"/>
    </p:cViewPr>
    <p:sldLst>
      <p:sld r:id="rId1" collapse="1"/>
    </p:sldLst>
  </p:outlineViewPr>
  <p:notesTextViewPr>
    <p:cViewPr>
      <p:scale>
        <a:sx n="100" d="100"/>
        <a:sy n="100" d="100"/>
      </p:scale>
      <p:origin x="0" y="0"/>
    </p:cViewPr>
  </p:notesTextViewPr>
  <p:sorterViewPr>
    <p:cViewPr>
      <p:scale>
        <a:sx n="66" d="100"/>
        <a:sy n="66" d="100"/>
      </p:scale>
      <p:origin x="0" y="1620"/>
    </p:cViewPr>
  </p:sorterViewPr>
  <p:notesViewPr>
    <p:cSldViewPr>
      <p:cViewPr varScale="1">
        <p:scale>
          <a:sx n="83" d="100"/>
          <a:sy n="83" d="100"/>
        </p:scale>
        <p:origin x="-2040" y="-84"/>
      </p:cViewPr>
      <p:guideLst>
        <p:guide orient="horz" pos="3109"/>
        <p:guide pos="2122"/>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0"/>
            <a:ext cx="2918830" cy="493475"/>
          </a:xfrm>
          <a:prstGeom prst="rect">
            <a:avLst/>
          </a:prstGeom>
          <a:noFill/>
          <a:ln w="9525">
            <a:noFill/>
            <a:miter lim="800000"/>
            <a:headEnd/>
            <a:tailEnd/>
          </a:ln>
          <a:effectLst/>
        </p:spPr>
        <p:txBody>
          <a:bodyPr vert="horz" wrap="square" lIns="90827" tIns="45414" rIns="90827" bIns="45414" numCol="1" anchor="t" anchorCtr="0" compatLnSpc="1">
            <a:prstTxWarp prst="textNoShape">
              <a:avLst/>
            </a:prstTxWarp>
          </a:bodyPr>
          <a:lstStyle>
            <a:lvl1pPr>
              <a:defRPr sz="1200"/>
            </a:lvl1pPr>
          </a:lstStyle>
          <a:p>
            <a:pPr>
              <a:defRPr/>
            </a:pPr>
            <a:endParaRPr lang="fr-FR"/>
          </a:p>
        </p:txBody>
      </p:sp>
      <p:sp>
        <p:nvSpPr>
          <p:cNvPr id="10243" name="Rectangle 3"/>
          <p:cNvSpPr>
            <a:spLocks noGrp="1" noChangeArrowheads="1"/>
          </p:cNvSpPr>
          <p:nvPr>
            <p:ph type="dt" sz="quarter" idx="1"/>
          </p:nvPr>
        </p:nvSpPr>
        <p:spPr bwMode="auto">
          <a:xfrm>
            <a:off x="3815375" y="0"/>
            <a:ext cx="2918830" cy="493475"/>
          </a:xfrm>
          <a:prstGeom prst="rect">
            <a:avLst/>
          </a:prstGeom>
          <a:noFill/>
          <a:ln w="9525">
            <a:noFill/>
            <a:miter lim="800000"/>
            <a:headEnd/>
            <a:tailEnd/>
          </a:ln>
          <a:effectLst/>
        </p:spPr>
        <p:txBody>
          <a:bodyPr vert="horz" wrap="square" lIns="90827" tIns="45414" rIns="90827" bIns="45414" numCol="1" anchor="t" anchorCtr="0" compatLnSpc="1">
            <a:prstTxWarp prst="textNoShape">
              <a:avLst/>
            </a:prstTxWarp>
          </a:bodyPr>
          <a:lstStyle>
            <a:lvl1pPr algn="r">
              <a:defRPr sz="1200"/>
            </a:lvl1pPr>
          </a:lstStyle>
          <a:p>
            <a:pPr>
              <a:defRPr/>
            </a:pPr>
            <a:endParaRPr lang="fr-FR"/>
          </a:p>
        </p:txBody>
      </p:sp>
      <p:sp>
        <p:nvSpPr>
          <p:cNvPr id="10244" name="Rectangle 4"/>
          <p:cNvSpPr>
            <a:spLocks noGrp="1" noChangeArrowheads="1"/>
          </p:cNvSpPr>
          <p:nvPr>
            <p:ph type="ftr" sz="quarter" idx="2"/>
          </p:nvPr>
        </p:nvSpPr>
        <p:spPr bwMode="auto">
          <a:xfrm>
            <a:off x="1" y="9374300"/>
            <a:ext cx="2918830" cy="493475"/>
          </a:xfrm>
          <a:prstGeom prst="rect">
            <a:avLst/>
          </a:prstGeom>
          <a:noFill/>
          <a:ln w="9525">
            <a:noFill/>
            <a:miter lim="800000"/>
            <a:headEnd/>
            <a:tailEnd/>
          </a:ln>
          <a:effectLst/>
        </p:spPr>
        <p:txBody>
          <a:bodyPr vert="horz" wrap="square" lIns="90827" tIns="45414" rIns="90827" bIns="45414" numCol="1" anchor="b" anchorCtr="0" compatLnSpc="1">
            <a:prstTxWarp prst="textNoShape">
              <a:avLst/>
            </a:prstTxWarp>
          </a:bodyPr>
          <a:lstStyle>
            <a:lvl1pPr>
              <a:defRPr sz="1200"/>
            </a:lvl1pPr>
          </a:lstStyle>
          <a:p>
            <a:pPr>
              <a:defRPr/>
            </a:pPr>
            <a:endParaRPr lang="fr-FR"/>
          </a:p>
        </p:txBody>
      </p:sp>
      <p:sp>
        <p:nvSpPr>
          <p:cNvPr id="10245" name="Rectangle 5"/>
          <p:cNvSpPr>
            <a:spLocks noGrp="1" noChangeArrowheads="1"/>
          </p:cNvSpPr>
          <p:nvPr>
            <p:ph type="sldNum" sz="quarter" idx="3"/>
          </p:nvPr>
        </p:nvSpPr>
        <p:spPr bwMode="auto">
          <a:xfrm>
            <a:off x="3815375" y="9374300"/>
            <a:ext cx="2918830" cy="493475"/>
          </a:xfrm>
          <a:prstGeom prst="rect">
            <a:avLst/>
          </a:prstGeom>
          <a:noFill/>
          <a:ln w="9525">
            <a:noFill/>
            <a:miter lim="800000"/>
            <a:headEnd/>
            <a:tailEnd/>
          </a:ln>
          <a:effectLst/>
        </p:spPr>
        <p:txBody>
          <a:bodyPr vert="horz" wrap="square" lIns="90827" tIns="45414" rIns="90827" bIns="45414" numCol="1" anchor="b" anchorCtr="0" compatLnSpc="1">
            <a:prstTxWarp prst="textNoShape">
              <a:avLst/>
            </a:prstTxWarp>
          </a:bodyPr>
          <a:lstStyle>
            <a:lvl1pPr algn="r">
              <a:defRPr sz="1200"/>
            </a:lvl1pPr>
          </a:lstStyle>
          <a:p>
            <a:pPr>
              <a:defRPr/>
            </a:pPr>
            <a:fld id="{172720C7-D561-48FE-B227-A46A0D7A7D70}" type="slidenum">
              <a:rPr lang="fr-FR"/>
              <a:pPr>
                <a:defRPr/>
              </a:pPr>
              <a:t>‹#›</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18830" cy="493475"/>
          </a:xfrm>
          <a:prstGeom prst="rect">
            <a:avLst/>
          </a:prstGeom>
          <a:noFill/>
          <a:ln w="9525">
            <a:noFill/>
            <a:miter lim="800000"/>
            <a:headEnd/>
            <a:tailEnd/>
          </a:ln>
          <a:effectLst/>
        </p:spPr>
        <p:txBody>
          <a:bodyPr vert="horz" wrap="square" lIns="90827" tIns="45414" rIns="90827" bIns="45414" numCol="1" anchor="t" anchorCtr="0" compatLnSpc="1">
            <a:prstTxWarp prst="textNoShape">
              <a:avLst/>
            </a:prstTxWarp>
          </a:bodyPr>
          <a:lstStyle>
            <a:lvl1pPr>
              <a:defRPr sz="1200"/>
            </a:lvl1pPr>
          </a:lstStyle>
          <a:p>
            <a:pPr>
              <a:defRPr/>
            </a:pPr>
            <a:endParaRPr lang="fr-FR"/>
          </a:p>
        </p:txBody>
      </p:sp>
      <p:sp>
        <p:nvSpPr>
          <p:cNvPr id="8195" name="Rectangle 3"/>
          <p:cNvSpPr>
            <a:spLocks noGrp="1" noChangeArrowheads="1"/>
          </p:cNvSpPr>
          <p:nvPr>
            <p:ph type="dt" idx="1"/>
          </p:nvPr>
        </p:nvSpPr>
        <p:spPr bwMode="auto">
          <a:xfrm>
            <a:off x="3815375" y="0"/>
            <a:ext cx="2918830" cy="493475"/>
          </a:xfrm>
          <a:prstGeom prst="rect">
            <a:avLst/>
          </a:prstGeom>
          <a:noFill/>
          <a:ln w="9525">
            <a:noFill/>
            <a:miter lim="800000"/>
            <a:headEnd/>
            <a:tailEnd/>
          </a:ln>
          <a:effectLst/>
        </p:spPr>
        <p:txBody>
          <a:bodyPr vert="horz" wrap="square" lIns="90827" tIns="45414" rIns="90827" bIns="45414" numCol="1" anchor="t" anchorCtr="0" compatLnSpc="1">
            <a:prstTxWarp prst="textNoShape">
              <a:avLst/>
            </a:prstTxWarp>
          </a:bodyPr>
          <a:lstStyle>
            <a:lvl1pPr algn="r">
              <a:defRPr sz="1200"/>
            </a:lvl1pPr>
          </a:lstStyle>
          <a:p>
            <a:pPr>
              <a:defRPr/>
            </a:pPr>
            <a:endParaRPr lang="fr-FR"/>
          </a:p>
        </p:txBody>
      </p:sp>
      <p:sp>
        <p:nvSpPr>
          <p:cNvPr id="31748" name="Rectangle 4"/>
          <p:cNvSpPr>
            <a:spLocks noGrp="1" noRot="1" noChangeAspect="1" noChangeArrowheads="1" noTextEdit="1"/>
          </p:cNvSpPr>
          <p:nvPr>
            <p:ph type="sldImg" idx="2"/>
          </p:nvPr>
        </p:nvSpPr>
        <p:spPr bwMode="auto">
          <a:xfrm>
            <a:off x="901700" y="741363"/>
            <a:ext cx="4932363" cy="3700462"/>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73577" y="4688007"/>
            <a:ext cx="5388610" cy="4441270"/>
          </a:xfrm>
          <a:prstGeom prst="rect">
            <a:avLst/>
          </a:prstGeom>
          <a:noFill/>
          <a:ln w="9525">
            <a:noFill/>
            <a:miter lim="800000"/>
            <a:headEnd/>
            <a:tailEnd/>
          </a:ln>
          <a:effectLst/>
        </p:spPr>
        <p:txBody>
          <a:bodyPr vert="horz" wrap="square" lIns="90827" tIns="45414" rIns="90827" bIns="45414"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8198" name="Rectangle 6"/>
          <p:cNvSpPr>
            <a:spLocks noGrp="1" noChangeArrowheads="1"/>
          </p:cNvSpPr>
          <p:nvPr>
            <p:ph type="ftr" sz="quarter" idx="4"/>
          </p:nvPr>
        </p:nvSpPr>
        <p:spPr bwMode="auto">
          <a:xfrm>
            <a:off x="1" y="9374300"/>
            <a:ext cx="2918830" cy="493475"/>
          </a:xfrm>
          <a:prstGeom prst="rect">
            <a:avLst/>
          </a:prstGeom>
          <a:noFill/>
          <a:ln w="9525">
            <a:noFill/>
            <a:miter lim="800000"/>
            <a:headEnd/>
            <a:tailEnd/>
          </a:ln>
          <a:effectLst/>
        </p:spPr>
        <p:txBody>
          <a:bodyPr vert="horz" wrap="square" lIns="90827" tIns="45414" rIns="90827" bIns="45414" numCol="1" anchor="b" anchorCtr="0" compatLnSpc="1">
            <a:prstTxWarp prst="textNoShape">
              <a:avLst/>
            </a:prstTxWarp>
          </a:bodyPr>
          <a:lstStyle>
            <a:lvl1pPr>
              <a:defRPr sz="1200"/>
            </a:lvl1pPr>
          </a:lstStyle>
          <a:p>
            <a:pPr>
              <a:defRPr/>
            </a:pPr>
            <a:endParaRPr lang="fr-FR"/>
          </a:p>
        </p:txBody>
      </p:sp>
      <p:sp>
        <p:nvSpPr>
          <p:cNvPr id="8199" name="Rectangle 7"/>
          <p:cNvSpPr>
            <a:spLocks noGrp="1" noChangeArrowheads="1"/>
          </p:cNvSpPr>
          <p:nvPr>
            <p:ph type="sldNum" sz="quarter" idx="5"/>
          </p:nvPr>
        </p:nvSpPr>
        <p:spPr bwMode="auto">
          <a:xfrm>
            <a:off x="3815375" y="9374300"/>
            <a:ext cx="2918830" cy="493475"/>
          </a:xfrm>
          <a:prstGeom prst="rect">
            <a:avLst/>
          </a:prstGeom>
          <a:noFill/>
          <a:ln w="9525">
            <a:noFill/>
            <a:miter lim="800000"/>
            <a:headEnd/>
            <a:tailEnd/>
          </a:ln>
          <a:effectLst/>
        </p:spPr>
        <p:txBody>
          <a:bodyPr vert="horz" wrap="square" lIns="90827" tIns="45414" rIns="90827" bIns="45414" numCol="1" anchor="b" anchorCtr="0" compatLnSpc="1">
            <a:prstTxWarp prst="textNoShape">
              <a:avLst/>
            </a:prstTxWarp>
          </a:bodyPr>
          <a:lstStyle>
            <a:lvl1pPr algn="r">
              <a:defRPr sz="1200"/>
            </a:lvl1pPr>
          </a:lstStyle>
          <a:p>
            <a:pPr>
              <a:defRPr/>
            </a:pPr>
            <a:fld id="{AE44DAD6-7BDA-4489-A049-FD2F11BAE9F3}" type="slidenum">
              <a:rPr lang="fr-FR"/>
              <a:pPr>
                <a:defRPr/>
              </a:pPr>
              <a:t>‹#›</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et sous titre ACP">
    <p:spTree>
      <p:nvGrpSpPr>
        <p:cNvPr id="1" name=""/>
        <p:cNvGrpSpPr/>
        <p:nvPr/>
      </p:nvGrpSpPr>
      <p:grpSpPr>
        <a:xfrm>
          <a:off x="0" y="0"/>
          <a:ext cx="0" cy="0"/>
          <a:chOff x="0" y="0"/>
          <a:chExt cx="0" cy="0"/>
        </a:xfrm>
      </p:grpSpPr>
      <p:pic>
        <p:nvPicPr>
          <p:cNvPr id="13" name="Image 5" descr="courbe.jpg"/>
          <p:cNvPicPr>
            <a:picLocks noChangeAspect="1"/>
          </p:cNvPicPr>
          <p:nvPr userDrawn="1"/>
        </p:nvPicPr>
        <p:blipFill>
          <a:blip r:embed="rId2" cstate="print"/>
          <a:srcRect/>
          <a:stretch>
            <a:fillRect/>
          </a:stretch>
        </p:blipFill>
        <p:spPr bwMode="auto">
          <a:xfrm>
            <a:off x="0" y="914400"/>
            <a:ext cx="8686800" cy="1223963"/>
          </a:xfrm>
          <a:prstGeom prst="rect">
            <a:avLst/>
          </a:prstGeom>
          <a:noFill/>
          <a:ln w="9525">
            <a:noFill/>
            <a:miter lim="800000"/>
            <a:headEnd/>
            <a:tailEnd/>
          </a:ln>
        </p:spPr>
      </p:pic>
      <p:sp>
        <p:nvSpPr>
          <p:cNvPr id="5123" name="Rectangle 3"/>
          <p:cNvSpPr>
            <a:spLocks noGrp="1" noChangeArrowheads="1"/>
          </p:cNvSpPr>
          <p:nvPr>
            <p:ph type="subTitle" idx="1"/>
          </p:nvPr>
        </p:nvSpPr>
        <p:spPr>
          <a:xfrm>
            <a:off x="1857356" y="4357694"/>
            <a:ext cx="6048375" cy="431800"/>
          </a:xfrm>
        </p:spPr>
        <p:txBody>
          <a:bodyPr/>
          <a:lstStyle>
            <a:lvl1pPr marL="0" indent="0">
              <a:buFont typeface="Wingdings" pitchFamily="2" charset="2"/>
              <a:buNone/>
              <a:defRPr b="0">
                <a:solidFill>
                  <a:srgbClr val="002060"/>
                </a:solidFill>
              </a:defRPr>
            </a:lvl1pPr>
          </a:lstStyle>
          <a:p>
            <a:r>
              <a:rPr lang="fr-FR" smtClean="0"/>
              <a:t>Cliquez pour modifier le style des sous-titres du masque</a:t>
            </a:r>
            <a:endParaRPr lang="fr-FR" dirty="0"/>
          </a:p>
        </p:txBody>
      </p:sp>
      <p:sp>
        <p:nvSpPr>
          <p:cNvPr id="11" name="Titre 10"/>
          <p:cNvSpPr>
            <a:spLocks noGrp="1"/>
          </p:cNvSpPr>
          <p:nvPr>
            <p:ph type="title" hasCustomPrompt="1"/>
          </p:nvPr>
        </p:nvSpPr>
        <p:spPr>
          <a:xfrm>
            <a:off x="1500166" y="2285992"/>
            <a:ext cx="6624638" cy="1143000"/>
          </a:xfrm>
        </p:spPr>
        <p:txBody>
          <a:bodyPr/>
          <a:lstStyle>
            <a:lvl1pPr>
              <a:defRPr>
                <a:solidFill>
                  <a:srgbClr val="002060"/>
                </a:solidFill>
              </a:defRPr>
            </a:lvl1pPr>
          </a:lstStyle>
          <a:p>
            <a:r>
              <a:rPr lang="fr-FR" dirty="0" smtClean="0"/>
              <a:t>Cliquez pour ajouter un titre</a:t>
            </a:r>
            <a:endParaRPr lang="fr-FR" dirty="0"/>
          </a:p>
        </p:txBody>
      </p:sp>
      <p:pic>
        <p:nvPicPr>
          <p:cNvPr id="12" name="Image 11" descr="logo.jpg"/>
          <p:cNvPicPr>
            <a:picLocks noChangeAspect="1"/>
          </p:cNvPicPr>
          <p:nvPr userDrawn="1"/>
        </p:nvPicPr>
        <p:blipFill>
          <a:blip r:embed="rId3" cstate="print"/>
          <a:srcRect/>
          <a:stretch>
            <a:fillRect/>
          </a:stretch>
        </p:blipFill>
        <p:spPr bwMode="auto">
          <a:xfrm>
            <a:off x="228600" y="381000"/>
            <a:ext cx="1638300" cy="914400"/>
          </a:xfrm>
          <a:prstGeom prst="rect">
            <a:avLst/>
          </a:prstGeom>
          <a:noFill/>
          <a:ln w="9525">
            <a:noFill/>
            <a:miter lim="800000"/>
            <a:headEnd/>
            <a:tailEnd/>
          </a:ln>
        </p:spPr>
      </p:pic>
      <p:sp>
        <p:nvSpPr>
          <p:cNvPr id="16" name="Rectangle 15"/>
          <p:cNvSpPr/>
          <p:nvPr userDrawn="1"/>
        </p:nvSpPr>
        <p:spPr bwMode="auto">
          <a:xfrm>
            <a:off x="71406" y="6286520"/>
            <a:ext cx="8915400" cy="304800"/>
          </a:xfrm>
          <a:prstGeom prst="rect">
            <a:avLst/>
          </a:prstGeom>
          <a:solidFill>
            <a:srgbClr val="F7C765"/>
          </a:solidFill>
          <a:ln w="9525" cap="flat" cmpd="sng" algn="ctr">
            <a:noFill/>
            <a:prstDash val="solid"/>
            <a:round/>
            <a:headEnd type="none" w="med" len="med"/>
            <a:tailEnd type="none" w="med" len="med"/>
          </a:ln>
          <a:effectLst/>
        </p:spPr>
        <p:txBody>
          <a:bodyPr anchor="ctr"/>
          <a:lstStyle/>
          <a:p>
            <a:endParaRPr lang="fr-FR" sz="3300">
              <a:solidFill>
                <a:srgbClr val="8F4369"/>
              </a:solidFill>
              <a:latin typeface="Arial" charset="0"/>
            </a:endParaRPr>
          </a:p>
        </p:txBody>
      </p:sp>
      <p:sp>
        <p:nvSpPr>
          <p:cNvPr id="8" name="Espace réservé de la date 7"/>
          <p:cNvSpPr>
            <a:spLocks noGrp="1"/>
          </p:cNvSpPr>
          <p:nvPr>
            <p:ph type="dt" sz="half" idx="10"/>
          </p:nvPr>
        </p:nvSpPr>
        <p:spPr>
          <a:xfrm>
            <a:off x="214282" y="6286520"/>
            <a:ext cx="2133600" cy="293687"/>
          </a:xfrm>
        </p:spPr>
        <p:txBody>
          <a:bodyPr/>
          <a:lstStyle>
            <a:lvl1pPr>
              <a:defRPr>
                <a:solidFill>
                  <a:srgbClr val="002060"/>
                </a:solidFill>
              </a:defRPr>
            </a:lvl1pPr>
          </a:lstStyle>
          <a:p>
            <a:fld id="{05A7E74A-5D24-4982-883F-7643BA9BF7E9}" type="datetime1">
              <a:rPr lang="fr-FR" smtClean="0"/>
              <a:pPr/>
              <a:t>24/04/2013</a:t>
            </a:fld>
            <a:endParaRPr lang="fr-FR"/>
          </a:p>
        </p:txBody>
      </p:sp>
      <p:sp>
        <p:nvSpPr>
          <p:cNvPr id="9" name="Espace réservé du pied de page 8"/>
          <p:cNvSpPr>
            <a:spLocks noGrp="1"/>
          </p:cNvSpPr>
          <p:nvPr>
            <p:ph type="ftr" sz="quarter" idx="11"/>
          </p:nvPr>
        </p:nvSpPr>
        <p:spPr>
          <a:xfrm>
            <a:off x="3071802" y="6278585"/>
            <a:ext cx="2895600" cy="293687"/>
          </a:xfrm>
        </p:spPr>
        <p:txBody>
          <a:bodyPr/>
          <a:lstStyle>
            <a:lvl1pPr>
              <a:defRPr>
                <a:solidFill>
                  <a:srgbClr val="002060"/>
                </a:solidFill>
              </a:defRPr>
            </a:lvl1pPr>
          </a:lstStyle>
          <a:p>
            <a:r>
              <a:rPr lang="fr-FR" smtClean="0"/>
              <a:t>Danièle, NOUY, Secretary General</a:t>
            </a:r>
            <a:endParaRPr lang="fr-FR" dirty="0"/>
          </a:p>
        </p:txBody>
      </p:sp>
      <p:sp>
        <p:nvSpPr>
          <p:cNvPr id="10" name="Espace réservé du numéro de diapositive 9"/>
          <p:cNvSpPr>
            <a:spLocks noGrp="1"/>
          </p:cNvSpPr>
          <p:nvPr>
            <p:ph type="sldNum" sz="quarter" idx="12"/>
          </p:nvPr>
        </p:nvSpPr>
        <p:spPr>
          <a:xfrm>
            <a:off x="6553200" y="6286520"/>
            <a:ext cx="1590700" cy="285753"/>
          </a:xfrm>
        </p:spPr>
        <p:txBody>
          <a:bodyPr/>
          <a:lstStyle>
            <a:lvl1pPr>
              <a:defRPr>
                <a:solidFill>
                  <a:srgbClr val="002060"/>
                </a:solidFill>
              </a:defRPr>
            </a:lvl1pPr>
          </a:lstStyle>
          <a:p>
            <a:r>
              <a:rPr lang="fr-FR" dirty="0" smtClean="0"/>
              <a:t>&lt;#&gt;</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p:cTn id="7" dur="1000" fill="hold"/>
                                        <p:tgtEl>
                                          <p:spTgt spid="512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12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tmplLst>
          <p:tmpl lvl="1">
            <p:tnLst>
              <p:par>
                <p:cTn presetID="55" presetClass="entr" presetSubtype="0" fill="hold" nodeType="clickEffect">
                  <p:stCondLst>
                    <p:cond delay="0"/>
                  </p:stCondLst>
                  <p:childTnLst>
                    <p:set>
                      <p:cBhvr>
                        <p:cTn dur="1" fill="hold">
                          <p:stCondLst>
                            <p:cond delay="0"/>
                          </p:stCondLst>
                        </p:cTn>
                        <p:tgtEl>
                          <p:spTgt spid="5123"/>
                        </p:tgtEl>
                        <p:attrNameLst>
                          <p:attrName>style.visibility</p:attrName>
                        </p:attrNameLst>
                      </p:cBhvr>
                      <p:to>
                        <p:strVal val="visible"/>
                      </p:to>
                    </p:set>
                    <p:anim calcmode="lin" valueType="num">
                      <p:cBhvr>
                        <p:cTn dur="1000" fill="hold"/>
                        <p:tgtEl>
                          <p:spTgt spid="5123"/>
                        </p:tgtEl>
                        <p:attrNameLst>
                          <p:attrName>ppt_w</p:attrName>
                        </p:attrNameLst>
                      </p:cBhvr>
                      <p:tavLst>
                        <p:tav tm="0">
                          <p:val>
                            <p:strVal val="#ppt_w*0.70"/>
                          </p:val>
                        </p:tav>
                        <p:tav tm="100000">
                          <p:val>
                            <p:strVal val="#ppt_w"/>
                          </p:val>
                        </p:tav>
                      </p:tavLst>
                    </p:anim>
                    <p:anim calcmode="lin" valueType="num">
                      <p:cBhvr>
                        <p:cTn dur="1000" fill="hold"/>
                        <p:tgtEl>
                          <p:spTgt spid="5123"/>
                        </p:tgtEl>
                        <p:attrNameLst>
                          <p:attrName>ppt_h</p:attrName>
                        </p:attrNameLst>
                      </p:cBhvr>
                      <p:tavLst>
                        <p:tav tm="0">
                          <p:val>
                            <p:strVal val="#ppt_h"/>
                          </p:val>
                        </p:tav>
                        <p:tav tm="100000">
                          <p:val>
                            <p:strVal val="#ppt_h"/>
                          </p:val>
                        </p:tav>
                      </p:tavLst>
                    </p:anim>
                    <p:animEffect transition="in" filter="fade">
                      <p:cBhvr>
                        <p:cTn dur="1000"/>
                        <p:tgtEl>
                          <p:spTgt spid="512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maire ACP">
    <p:spTree>
      <p:nvGrpSpPr>
        <p:cNvPr id="1" name=""/>
        <p:cNvGrpSpPr/>
        <p:nvPr/>
      </p:nvGrpSpPr>
      <p:grpSpPr>
        <a:xfrm>
          <a:off x="0" y="0"/>
          <a:ext cx="0" cy="0"/>
          <a:chOff x="0" y="0"/>
          <a:chExt cx="0" cy="0"/>
        </a:xfrm>
      </p:grpSpPr>
      <p:sp>
        <p:nvSpPr>
          <p:cNvPr id="7" name="Rectangle 6"/>
          <p:cNvSpPr/>
          <p:nvPr userDrawn="1"/>
        </p:nvSpPr>
        <p:spPr bwMode="auto">
          <a:xfrm>
            <a:off x="71406" y="6286520"/>
            <a:ext cx="8915400" cy="304800"/>
          </a:xfrm>
          <a:prstGeom prst="rect">
            <a:avLst/>
          </a:prstGeom>
          <a:solidFill>
            <a:srgbClr val="F7C765"/>
          </a:solidFill>
          <a:ln w="9525" cap="flat" cmpd="sng" algn="ctr">
            <a:noFill/>
            <a:prstDash val="solid"/>
            <a:round/>
            <a:headEnd type="none" w="med" len="med"/>
            <a:tailEnd type="none" w="med" len="med"/>
          </a:ln>
          <a:effectLst/>
        </p:spPr>
        <p:txBody>
          <a:bodyPr anchor="ctr"/>
          <a:lstStyle/>
          <a:p>
            <a:endParaRPr lang="fr-FR" sz="3300">
              <a:solidFill>
                <a:srgbClr val="8F4369"/>
              </a:solidFill>
              <a:latin typeface="Arial" charset="0"/>
            </a:endParaRPr>
          </a:p>
        </p:txBody>
      </p:sp>
      <p:sp>
        <p:nvSpPr>
          <p:cNvPr id="3" name="Espace réservé du contenu 2"/>
          <p:cNvSpPr>
            <a:spLocks noGrp="1"/>
          </p:cNvSpPr>
          <p:nvPr>
            <p:ph idx="1" hasCustomPrompt="1"/>
          </p:nvPr>
        </p:nvSpPr>
        <p:spPr>
          <a:xfrm>
            <a:off x="1071538" y="1285860"/>
            <a:ext cx="6624638" cy="4637088"/>
          </a:xfrm>
        </p:spPr>
        <p:txBody>
          <a:bodyPr/>
          <a:lstStyle>
            <a:lvl1pPr marL="355600" indent="-266700">
              <a:buClr>
                <a:srgbClr val="F7C765"/>
              </a:buClr>
              <a:buFont typeface="+mj-lt"/>
              <a:buAutoNum type="arabicPeriod"/>
              <a:defRPr sz="2400" baseline="0">
                <a:solidFill>
                  <a:srgbClr val="002060"/>
                </a:solidFill>
                <a:latin typeface="+mn-lt"/>
              </a:defRPr>
            </a:lvl1pPr>
            <a:lvl2pPr marL="812800" indent="-457200">
              <a:buClr>
                <a:srgbClr val="F7C765"/>
              </a:buClr>
              <a:buFont typeface="+mj-lt"/>
              <a:buAutoNum type="arabicPeriod"/>
              <a:defRPr>
                <a:solidFill>
                  <a:srgbClr val="002060"/>
                </a:solidFill>
              </a:defRPr>
            </a:lvl2pPr>
            <a:lvl3pPr marL="812800" indent="-457200">
              <a:buClr>
                <a:srgbClr val="F7C765"/>
              </a:buClr>
              <a:buFont typeface="+mj-lt"/>
              <a:buAutoNum type="arabicPeriod"/>
              <a:defRPr>
                <a:solidFill>
                  <a:srgbClr val="002060"/>
                </a:solidFill>
              </a:defRPr>
            </a:lvl3pPr>
            <a:lvl4pPr marL="812800" indent="-457200">
              <a:buClr>
                <a:srgbClr val="F7C765"/>
              </a:buClr>
              <a:buFont typeface="+mj-lt"/>
              <a:buAutoNum type="arabicPeriod"/>
              <a:defRPr>
                <a:solidFill>
                  <a:srgbClr val="002060"/>
                </a:solidFill>
              </a:defRPr>
            </a:lvl4pPr>
            <a:lvl5pPr marL="812800" indent="-457200">
              <a:buClr>
                <a:srgbClr val="F7C765"/>
              </a:buClr>
              <a:buFont typeface="+mj-lt"/>
              <a:buAutoNum type="arabicPeriod"/>
              <a:defRPr>
                <a:solidFill>
                  <a:srgbClr val="002060"/>
                </a:solidFill>
              </a:defRPr>
            </a:lvl5pPr>
          </a:lstStyle>
          <a:p>
            <a:pPr lvl="0"/>
            <a:r>
              <a:rPr lang="fr-FR" dirty="0" smtClean="0"/>
              <a:t>Titre de partie</a:t>
            </a:r>
          </a:p>
          <a:p>
            <a:pPr lvl="0"/>
            <a:r>
              <a:rPr lang="fr-FR" dirty="0" smtClean="0"/>
              <a:t>Titre de partie</a:t>
            </a:r>
          </a:p>
          <a:p>
            <a:pPr lvl="0"/>
            <a:r>
              <a:rPr lang="fr-FR" dirty="0" smtClean="0"/>
              <a:t>Titre de partie</a:t>
            </a:r>
          </a:p>
          <a:p>
            <a:pPr lvl="0"/>
            <a:r>
              <a:rPr lang="fr-FR" dirty="0" smtClean="0"/>
              <a:t>Titre de partie</a:t>
            </a:r>
          </a:p>
          <a:p>
            <a:pPr lvl="0"/>
            <a:r>
              <a:rPr lang="fr-FR" dirty="0" smtClean="0"/>
              <a:t>Titre de partie</a:t>
            </a:r>
          </a:p>
        </p:txBody>
      </p:sp>
      <p:sp>
        <p:nvSpPr>
          <p:cNvPr id="6" name="Line 8"/>
          <p:cNvSpPr>
            <a:spLocks noChangeShapeType="1"/>
          </p:cNvSpPr>
          <p:nvPr userDrawn="1"/>
        </p:nvSpPr>
        <p:spPr bwMode="auto">
          <a:xfrm>
            <a:off x="1071538" y="-24"/>
            <a:ext cx="0" cy="765175"/>
          </a:xfrm>
          <a:prstGeom prst="line">
            <a:avLst/>
          </a:prstGeom>
          <a:noFill/>
          <a:ln w="34925">
            <a:solidFill>
              <a:srgbClr val="F7C765"/>
            </a:solidFill>
            <a:round/>
            <a:headEnd/>
            <a:tailEnd/>
          </a:ln>
          <a:effectLst/>
        </p:spPr>
        <p:txBody>
          <a:bodyPr/>
          <a:lstStyle/>
          <a:p>
            <a:pPr>
              <a:defRPr/>
            </a:pPr>
            <a:endParaRPr lang="fr-FR">
              <a:solidFill>
                <a:srgbClr val="8F4369"/>
              </a:solidFill>
            </a:endParaRPr>
          </a:p>
        </p:txBody>
      </p:sp>
      <p:pic>
        <p:nvPicPr>
          <p:cNvPr id="10" name="Image 11" descr="logo.jpg"/>
          <p:cNvPicPr>
            <a:picLocks noChangeAspect="1"/>
          </p:cNvPicPr>
          <p:nvPr userDrawn="1"/>
        </p:nvPicPr>
        <p:blipFill>
          <a:blip r:embed="rId2" cstate="print"/>
          <a:srcRect/>
          <a:stretch>
            <a:fillRect/>
          </a:stretch>
        </p:blipFill>
        <p:spPr bwMode="auto">
          <a:xfrm>
            <a:off x="8077200" y="6248400"/>
            <a:ext cx="914400" cy="511175"/>
          </a:xfrm>
          <a:prstGeom prst="rect">
            <a:avLst/>
          </a:prstGeom>
          <a:noFill/>
          <a:ln w="9525">
            <a:noFill/>
            <a:miter lim="800000"/>
            <a:headEnd/>
            <a:tailEnd/>
          </a:ln>
        </p:spPr>
      </p:pic>
      <p:sp>
        <p:nvSpPr>
          <p:cNvPr id="9" name="ZoneTexte 8"/>
          <p:cNvSpPr txBox="1"/>
          <p:nvPr userDrawn="1"/>
        </p:nvSpPr>
        <p:spPr>
          <a:xfrm>
            <a:off x="1142976" y="129581"/>
            <a:ext cx="2357454" cy="584775"/>
          </a:xfrm>
          <a:prstGeom prst="rect">
            <a:avLst/>
          </a:prstGeom>
          <a:noFill/>
        </p:spPr>
        <p:txBody>
          <a:bodyPr wrap="square" rtlCol="0">
            <a:spAutoFit/>
          </a:bodyPr>
          <a:lstStyle/>
          <a:p>
            <a:r>
              <a:rPr lang="fr-FR" sz="3200" b="1" dirty="0" smtClean="0">
                <a:solidFill>
                  <a:srgbClr val="002060"/>
                </a:solidFill>
                <a:latin typeface="Arial" charset="0"/>
              </a:rPr>
              <a:t>Sommaire</a:t>
            </a:r>
            <a:endParaRPr lang="fr-FR" sz="3200" b="1" dirty="0">
              <a:solidFill>
                <a:srgbClr val="002060"/>
              </a:solidFill>
              <a:latin typeface="Arial" charset="0"/>
            </a:endParaRPr>
          </a:p>
        </p:txBody>
      </p:sp>
      <p:sp>
        <p:nvSpPr>
          <p:cNvPr id="8" name="Espace réservé de la date 7"/>
          <p:cNvSpPr>
            <a:spLocks noGrp="1"/>
          </p:cNvSpPr>
          <p:nvPr>
            <p:ph type="dt" sz="half" idx="10"/>
          </p:nvPr>
        </p:nvSpPr>
        <p:spPr>
          <a:xfrm>
            <a:off x="571472" y="6286521"/>
            <a:ext cx="2133600" cy="285752"/>
          </a:xfrm>
        </p:spPr>
        <p:txBody>
          <a:bodyPr/>
          <a:lstStyle>
            <a:lvl1pPr>
              <a:defRPr>
                <a:solidFill>
                  <a:srgbClr val="002060"/>
                </a:solidFill>
              </a:defRPr>
            </a:lvl1pPr>
          </a:lstStyle>
          <a:p>
            <a:fld id="{56ADC2BA-384C-4A1D-AF80-6AA823857D13}" type="datetime1">
              <a:rPr lang="fr-FR" smtClean="0"/>
              <a:pPr/>
              <a:t>24/04/2013</a:t>
            </a:fld>
            <a:endParaRPr lang="fr-FR" dirty="0"/>
          </a:p>
        </p:txBody>
      </p:sp>
      <p:sp>
        <p:nvSpPr>
          <p:cNvPr id="11" name="Espace réservé du pied de page 10"/>
          <p:cNvSpPr>
            <a:spLocks noGrp="1"/>
          </p:cNvSpPr>
          <p:nvPr>
            <p:ph type="ftr" sz="quarter" idx="11"/>
          </p:nvPr>
        </p:nvSpPr>
        <p:spPr>
          <a:xfrm>
            <a:off x="3071802" y="6286520"/>
            <a:ext cx="2895600" cy="287360"/>
          </a:xfrm>
        </p:spPr>
        <p:txBody>
          <a:bodyPr/>
          <a:lstStyle>
            <a:lvl1pPr>
              <a:defRPr>
                <a:solidFill>
                  <a:srgbClr val="002060"/>
                </a:solidFill>
              </a:defRPr>
            </a:lvl1pPr>
          </a:lstStyle>
          <a:p>
            <a:r>
              <a:rPr lang="fr-FR" smtClean="0"/>
              <a:t>Danièle, NOUY, Secretary General</a:t>
            </a:r>
            <a:endParaRPr lang="fr-FR" dirty="0"/>
          </a:p>
        </p:txBody>
      </p:sp>
      <p:sp>
        <p:nvSpPr>
          <p:cNvPr id="12" name="Espace réservé du numéro de diapositive 11"/>
          <p:cNvSpPr>
            <a:spLocks noGrp="1"/>
          </p:cNvSpPr>
          <p:nvPr>
            <p:ph type="sldNum" sz="quarter" idx="12"/>
          </p:nvPr>
        </p:nvSpPr>
        <p:spPr>
          <a:xfrm>
            <a:off x="6553200" y="6286520"/>
            <a:ext cx="1519262" cy="285752"/>
          </a:xfrm>
        </p:spPr>
        <p:txBody>
          <a:bodyPr/>
          <a:lstStyle>
            <a:lvl1pPr>
              <a:defRPr>
                <a:solidFill>
                  <a:srgbClr val="002060"/>
                </a:solidFill>
              </a:defRPr>
            </a:lvl1pPr>
          </a:lstStyle>
          <a:p>
            <a:fld id="{045D2428-12CA-4119-8668-44489235700C}" type="slidenum">
              <a:rPr lang="fr-FR" smtClean="0"/>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acp">
    <p:spTree>
      <p:nvGrpSpPr>
        <p:cNvPr id="1" name=""/>
        <p:cNvGrpSpPr/>
        <p:nvPr/>
      </p:nvGrpSpPr>
      <p:grpSpPr>
        <a:xfrm>
          <a:off x="0" y="0"/>
          <a:ext cx="0" cy="0"/>
          <a:chOff x="0" y="0"/>
          <a:chExt cx="0" cy="0"/>
        </a:xfrm>
      </p:grpSpPr>
      <p:sp>
        <p:nvSpPr>
          <p:cNvPr id="7" name="Rectangle 6"/>
          <p:cNvSpPr/>
          <p:nvPr userDrawn="1"/>
        </p:nvSpPr>
        <p:spPr bwMode="auto">
          <a:xfrm>
            <a:off x="71406" y="6286520"/>
            <a:ext cx="8915400" cy="304800"/>
          </a:xfrm>
          <a:prstGeom prst="rect">
            <a:avLst/>
          </a:prstGeom>
          <a:solidFill>
            <a:srgbClr val="F7C765"/>
          </a:solidFill>
          <a:ln w="9525" cap="flat" cmpd="sng" algn="ctr">
            <a:noFill/>
            <a:prstDash val="solid"/>
            <a:round/>
            <a:headEnd type="none" w="med" len="med"/>
            <a:tailEnd type="none" w="med" len="med"/>
          </a:ln>
          <a:effectLst/>
        </p:spPr>
        <p:txBody>
          <a:bodyPr anchor="ctr"/>
          <a:lstStyle/>
          <a:p>
            <a:endParaRPr lang="fr-FR" sz="3300">
              <a:solidFill>
                <a:srgbClr val="8F4369"/>
              </a:solidFill>
              <a:latin typeface="Arial" charset="0"/>
            </a:endParaRPr>
          </a:p>
        </p:txBody>
      </p:sp>
      <p:sp>
        <p:nvSpPr>
          <p:cNvPr id="2" name="Titre 1"/>
          <p:cNvSpPr>
            <a:spLocks noGrp="1"/>
          </p:cNvSpPr>
          <p:nvPr>
            <p:ph type="title" hasCustomPrompt="1"/>
          </p:nvPr>
        </p:nvSpPr>
        <p:spPr>
          <a:xfrm>
            <a:off x="1071538" y="-24"/>
            <a:ext cx="6624638" cy="785818"/>
          </a:xfrm>
          <a:noFill/>
        </p:spPr>
        <p:txBody>
          <a:bodyPr/>
          <a:lstStyle>
            <a:lvl1pPr>
              <a:defRPr>
                <a:solidFill>
                  <a:srgbClr val="002060"/>
                </a:solidFill>
              </a:defRPr>
            </a:lvl1pPr>
          </a:lstStyle>
          <a:p>
            <a:r>
              <a:rPr lang="fr-FR" dirty="0" smtClean="0"/>
              <a:t>Titre de la partie</a:t>
            </a:r>
            <a:endParaRPr lang="fr-FR" dirty="0"/>
          </a:p>
        </p:txBody>
      </p:sp>
      <p:sp>
        <p:nvSpPr>
          <p:cNvPr id="3" name="Espace réservé du contenu 2"/>
          <p:cNvSpPr>
            <a:spLocks noGrp="1"/>
          </p:cNvSpPr>
          <p:nvPr>
            <p:ph idx="1" hasCustomPrompt="1"/>
          </p:nvPr>
        </p:nvSpPr>
        <p:spPr>
          <a:xfrm>
            <a:off x="1071538" y="1285860"/>
            <a:ext cx="6624638" cy="4637088"/>
          </a:xfrm>
        </p:spPr>
        <p:txBody>
          <a:bodyPr/>
          <a:lstStyle>
            <a:lvl1pPr marL="266700" indent="-266700">
              <a:buClr>
                <a:srgbClr val="F7C765"/>
              </a:buClr>
              <a:buFont typeface="Wingdings" pitchFamily="2" charset="2"/>
              <a:buChar char="q"/>
              <a:defRPr sz="2400">
                <a:solidFill>
                  <a:srgbClr val="002060"/>
                </a:solidFill>
                <a:latin typeface="+mn-lt"/>
              </a:defRPr>
            </a:lvl1pPr>
            <a:lvl2pPr marL="901700" indent="-366713">
              <a:buClr>
                <a:srgbClr val="F7C765"/>
              </a:buClr>
              <a:buFont typeface="Wingdings" pitchFamily="2" charset="2"/>
              <a:buChar char="§"/>
              <a:defRPr sz="2000" b="0">
                <a:solidFill>
                  <a:srgbClr val="002060"/>
                </a:solidFill>
                <a:latin typeface="+mn-lt"/>
              </a:defRPr>
            </a:lvl2pPr>
            <a:lvl3pPr marL="1257300" indent="-354013">
              <a:buClr>
                <a:srgbClr val="F7C765"/>
              </a:buClr>
              <a:buFont typeface="Wingdings" pitchFamily="2" charset="2"/>
              <a:buChar char="§"/>
              <a:defRPr sz="2000" b="0">
                <a:solidFill>
                  <a:srgbClr val="002060"/>
                </a:solidFill>
                <a:latin typeface="+mn-lt"/>
              </a:defRPr>
            </a:lvl3pPr>
            <a:lvl4pPr marL="1612900" indent="-354013">
              <a:buClr>
                <a:srgbClr val="F7C765"/>
              </a:buClr>
              <a:buFont typeface="Wingdings" pitchFamily="2" charset="2"/>
              <a:buChar char="§"/>
              <a:defRPr sz="2000" b="0">
                <a:solidFill>
                  <a:srgbClr val="002060"/>
                </a:solidFill>
                <a:latin typeface="+mn-lt"/>
              </a:defRPr>
            </a:lvl4pPr>
            <a:lvl5pPr marL="1968500" indent="-354013">
              <a:buClr>
                <a:srgbClr val="F7C765"/>
              </a:buClr>
              <a:buFont typeface="Wingdings" pitchFamily="2" charset="2"/>
              <a:buChar char="§"/>
              <a:defRPr sz="2000" b="0">
                <a:solidFill>
                  <a:srgbClr val="002060"/>
                </a:solidFill>
                <a:latin typeface="+mn-lt"/>
              </a:defRPr>
            </a:lvl5pPr>
          </a:lstStyle>
          <a:p>
            <a:pPr lvl="0"/>
            <a:r>
              <a:rPr lang="fr-FR" dirty="0" smtClean="0"/>
              <a:t>Premier niveau</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Line 8"/>
          <p:cNvSpPr>
            <a:spLocks noChangeShapeType="1"/>
          </p:cNvSpPr>
          <p:nvPr userDrawn="1"/>
        </p:nvSpPr>
        <p:spPr bwMode="auto">
          <a:xfrm>
            <a:off x="1071538" y="-24"/>
            <a:ext cx="0" cy="765175"/>
          </a:xfrm>
          <a:prstGeom prst="line">
            <a:avLst/>
          </a:prstGeom>
          <a:noFill/>
          <a:ln w="34925">
            <a:solidFill>
              <a:srgbClr val="F7C765"/>
            </a:solidFill>
            <a:round/>
            <a:headEnd/>
            <a:tailEnd/>
          </a:ln>
          <a:effectLst/>
        </p:spPr>
        <p:txBody>
          <a:bodyPr/>
          <a:lstStyle/>
          <a:p>
            <a:pPr>
              <a:defRPr/>
            </a:pPr>
            <a:endParaRPr lang="fr-FR">
              <a:solidFill>
                <a:srgbClr val="8F4369"/>
              </a:solidFill>
            </a:endParaRPr>
          </a:p>
        </p:txBody>
      </p:sp>
      <p:pic>
        <p:nvPicPr>
          <p:cNvPr id="10" name="Image 11" descr="logo.jpg"/>
          <p:cNvPicPr>
            <a:picLocks noChangeAspect="1"/>
          </p:cNvPicPr>
          <p:nvPr userDrawn="1"/>
        </p:nvPicPr>
        <p:blipFill>
          <a:blip r:embed="rId2" cstate="print"/>
          <a:srcRect/>
          <a:stretch>
            <a:fillRect/>
          </a:stretch>
        </p:blipFill>
        <p:spPr bwMode="auto">
          <a:xfrm>
            <a:off x="8077200" y="6248400"/>
            <a:ext cx="914400" cy="511175"/>
          </a:xfrm>
          <a:prstGeom prst="rect">
            <a:avLst/>
          </a:prstGeom>
          <a:noFill/>
          <a:ln w="9525">
            <a:noFill/>
            <a:miter lim="800000"/>
            <a:headEnd/>
            <a:tailEnd/>
          </a:ln>
        </p:spPr>
      </p:pic>
      <p:sp>
        <p:nvSpPr>
          <p:cNvPr id="8" name="Espace réservé de la date 7"/>
          <p:cNvSpPr>
            <a:spLocks noGrp="1"/>
          </p:cNvSpPr>
          <p:nvPr>
            <p:ph type="dt" sz="half" idx="10"/>
          </p:nvPr>
        </p:nvSpPr>
        <p:spPr>
          <a:xfrm>
            <a:off x="214282" y="6286521"/>
            <a:ext cx="2133600" cy="285752"/>
          </a:xfrm>
        </p:spPr>
        <p:txBody>
          <a:bodyPr/>
          <a:lstStyle>
            <a:lvl1pPr>
              <a:defRPr>
                <a:solidFill>
                  <a:srgbClr val="002060"/>
                </a:solidFill>
              </a:defRPr>
            </a:lvl1pPr>
          </a:lstStyle>
          <a:p>
            <a:fld id="{A53FC1F7-69BA-4C59-8950-CF7FE527912F}" type="datetime1">
              <a:rPr lang="fr-FR" smtClean="0"/>
              <a:pPr/>
              <a:t>24/04/2013</a:t>
            </a:fld>
            <a:endParaRPr lang="fr-FR" dirty="0"/>
          </a:p>
        </p:txBody>
      </p:sp>
      <p:sp>
        <p:nvSpPr>
          <p:cNvPr id="9" name="Espace réservé du numéro de diapositive 8"/>
          <p:cNvSpPr>
            <a:spLocks noGrp="1"/>
          </p:cNvSpPr>
          <p:nvPr>
            <p:ph type="sldNum" sz="quarter" idx="11"/>
          </p:nvPr>
        </p:nvSpPr>
        <p:spPr>
          <a:xfrm>
            <a:off x="6553200" y="6286520"/>
            <a:ext cx="1519262" cy="285752"/>
          </a:xfrm>
        </p:spPr>
        <p:txBody>
          <a:bodyPr/>
          <a:lstStyle>
            <a:lvl1pPr>
              <a:defRPr>
                <a:solidFill>
                  <a:srgbClr val="002060"/>
                </a:solidFill>
              </a:defRPr>
            </a:lvl1pPr>
          </a:lstStyle>
          <a:p>
            <a:fld id="{045D2428-12CA-4119-8668-44489235700C}" type="slidenum">
              <a:rPr lang="fr-FR" smtClean="0"/>
              <a:pPr/>
              <a:t>‹#›</a:t>
            </a:fld>
            <a:endParaRPr lang="fr-FR" dirty="0"/>
          </a:p>
        </p:txBody>
      </p:sp>
      <p:sp>
        <p:nvSpPr>
          <p:cNvPr id="11" name="Espace réservé du pied de page 10"/>
          <p:cNvSpPr>
            <a:spLocks noGrp="1"/>
          </p:cNvSpPr>
          <p:nvPr>
            <p:ph type="ftr" sz="quarter" idx="12"/>
          </p:nvPr>
        </p:nvSpPr>
        <p:spPr>
          <a:xfrm>
            <a:off x="3071802" y="6286521"/>
            <a:ext cx="2895600" cy="285752"/>
          </a:xfrm>
        </p:spPr>
        <p:txBody>
          <a:bodyPr/>
          <a:lstStyle>
            <a:lvl1pPr>
              <a:defRPr>
                <a:solidFill>
                  <a:srgbClr val="002060"/>
                </a:solidFill>
              </a:defRPr>
            </a:lvl1pPr>
          </a:lstStyle>
          <a:p>
            <a:r>
              <a:rPr lang="fr-FR" smtClean="0"/>
              <a:t>Danièle, NOUY, Secretary General</a:t>
            </a:r>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39975" y="260350"/>
            <a:ext cx="662463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dirty="0" smtClean="0"/>
              <a:t>Cliquer pour modifier les styles du textes du masque</a:t>
            </a:r>
          </a:p>
        </p:txBody>
      </p:sp>
      <p:sp>
        <p:nvSpPr>
          <p:cNvPr id="1027" name="Rectangle 3"/>
          <p:cNvSpPr>
            <a:spLocks noGrp="1" noChangeArrowheads="1"/>
          </p:cNvSpPr>
          <p:nvPr>
            <p:ph type="body" idx="1"/>
          </p:nvPr>
        </p:nvSpPr>
        <p:spPr bwMode="auto">
          <a:xfrm>
            <a:off x="2339975" y="1600200"/>
            <a:ext cx="6624638" cy="4637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 </a:t>
            </a:r>
          </a:p>
        </p:txBody>
      </p:sp>
      <p:sp>
        <p:nvSpPr>
          <p:cNvPr id="4" name="Espace réservé de la date 3"/>
          <p:cNvSpPr>
            <a:spLocks noGrp="1"/>
          </p:cNvSpPr>
          <p:nvPr>
            <p:ph type="dt" sz="half" idx="2"/>
          </p:nvPr>
        </p:nvSpPr>
        <p:spPr>
          <a:xfrm>
            <a:off x="571472" y="62865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2EB53-106B-4BF6-BB65-576EED7D3D9A}" type="datetime1">
              <a:rPr lang="fr-FR" smtClean="0">
                <a:solidFill>
                  <a:srgbClr val="000000">
                    <a:tint val="75000"/>
                  </a:srgbClr>
                </a:solidFill>
                <a:latin typeface="Arial" charset="0"/>
              </a:rPr>
              <a:pPr/>
              <a:t>24/04/2013</a:t>
            </a:fld>
            <a:endParaRPr lang="fr-FR">
              <a:solidFill>
                <a:srgbClr val="000000">
                  <a:tint val="75000"/>
                </a:srgbClr>
              </a:solidFill>
              <a:latin typeface="Arial" charset="0"/>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solidFill>
                  <a:srgbClr val="000000">
                    <a:tint val="75000"/>
                  </a:srgbClr>
                </a:solidFill>
                <a:latin typeface="Arial" charset="0"/>
              </a:rPr>
              <a:t>Danièle, NOUY, Secretary General</a:t>
            </a:r>
            <a:endParaRPr lang="fr-FR">
              <a:solidFill>
                <a:srgbClr val="000000">
                  <a:tint val="75000"/>
                </a:srgbClr>
              </a:solidFill>
              <a:latin typeface="Arial" charset="0"/>
            </a:endParaRPr>
          </a:p>
        </p:txBody>
      </p:sp>
      <p:sp>
        <p:nvSpPr>
          <p:cNvPr id="7" name="Espace réservé du numéro de diapositive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5D2428-12CA-4119-8668-44489235700C}" type="slidenum">
              <a:rPr lang="fr-FR" smtClean="0">
                <a:solidFill>
                  <a:srgbClr val="000000">
                    <a:tint val="75000"/>
                  </a:srgbClr>
                </a:solidFill>
                <a:latin typeface="Arial" charset="0"/>
              </a:rPr>
              <a:pPr/>
              <a:t>‹#›</a:t>
            </a:fld>
            <a:endParaRPr lang="fr-FR">
              <a:solidFill>
                <a:srgbClr val="000000">
                  <a:tint val="75000"/>
                </a:srgbClr>
              </a:solidFill>
              <a:latin typeface="Arial" charset="0"/>
            </a:endParaRPr>
          </a:p>
        </p:txBody>
      </p:sp>
    </p:spTree>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Lst>
  <p:hf sldNum="0" hdr="0"/>
  <p:txStyles>
    <p:titleStyle>
      <a:lvl1pPr algn="l" rtl="0" eaLnBrk="1" fontAlgn="base" hangingPunct="1">
        <a:spcBef>
          <a:spcPct val="0"/>
        </a:spcBef>
        <a:spcAft>
          <a:spcPct val="0"/>
        </a:spcAft>
        <a:defRPr sz="3200" b="1">
          <a:solidFill>
            <a:srgbClr val="002060"/>
          </a:solidFill>
          <a:latin typeface="+mj-lt"/>
          <a:ea typeface="+mj-ea"/>
          <a:cs typeface="+mj-cs"/>
        </a:defRPr>
      </a:lvl1pPr>
      <a:lvl2pPr algn="l" rtl="0" eaLnBrk="1" fontAlgn="base" hangingPunct="1">
        <a:spcBef>
          <a:spcPct val="0"/>
        </a:spcBef>
        <a:spcAft>
          <a:spcPct val="0"/>
        </a:spcAft>
        <a:defRPr sz="3200" b="1">
          <a:solidFill>
            <a:srgbClr val="8F4369"/>
          </a:solidFill>
          <a:latin typeface="Arial" charset="0"/>
        </a:defRPr>
      </a:lvl2pPr>
      <a:lvl3pPr algn="l" rtl="0" eaLnBrk="1" fontAlgn="base" hangingPunct="1">
        <a:spcBef>
          <a:spcPct val="0"/>
        </a:spcBef>
        <a:spcAft>
          <a:spcPct val="0"/>
        </a:spcAft>
        <a:defRPr sz="3200" b="1">
          <a:solidFill>
            <a:srgbClr val="8F4369"/>
          </a:solidFill>
          <a:latin typeface="Arial" charset="0"/>
        </a:defRPr>
      </a:lvl3pPr>
      <a:lvl4pPr algn="l" rtl="0" eaLnBrk="1" fontAlgn="base" hangingPunct="1">
        <a:spcBef>
          <a:spcPct val="0"/>
        </a:spcBef>
        <a:spcAft>
          <a:spcPct val="0"/>
        </a:spcAft>
        <a:defRPr sz="3200" b="1">
          <a:solidFill>
            <a:srgbClr val="8F4369"/>
          </a:solidFill>
          <a:latin typeface="Arial" charset="0"/>
        </a:defRPr>
      </a:lvl4pPr>
      <a:lvl5pPr algn="l" rtl="0" eaLnBrk="1" fontAlgn="base" hangingPunct="1">
        <a:spcBef>
          <a:spcPct val="0"/>
        </a:spcBef>
        <a:spcAft>
          <a:spcPct val="0"/>
        </a:spcAft>
        <a:defRPr sz="3200" b="1">
          <a:solidFill>
            <a:srgbClr val="8F4369"/>
          </a:solidFill>
          <a:latin typeface="Arial" charset="0"/>
        </a:defRPr>
      </a:lvl5pPr>
      <a:lvl6pPr marL="457200" algn="l" rtl="0" eaLnBrk="1" fontAlgn="base" hangingPunct="1">
        <a:spcBef>
          <a:spcPct val="0"/>
        </a:spcBef>
        <a:spcAft>
          <a:spcPct val="0"/>
        </a:spcAft>
        <a:defRPr sz="3200" b="1">
          <a:solidFill>
            <a:srgbClr val="8F4369"/>
          </a:solidFill>
          <a:latin typeface="Arial" charset="0"/>
        </a:defRPr>
      </a:lvl6pPr>
      <a:lvl7pPr marL="914400" algn="l" rtl="0" eaLnBrk="1" fontAlgn="base" hangingPunct="1">
        <a:spcBef>
          <a:spcPct val="0"/>
        </a:spcBef>
        <a:spcAft>
          <a:spcPct val="0"/>
        </a:spcAft>
        <a:defRPr sz="3200" b="1">
          <a:solidFill>
            <a:srgbClr val="8F4369"/>
          </a:solidFill>
          <a:latin typeface="Arial" charset="0"/>
        </a:defRPr>
      </a:lvl7pPr>
      <a:lvl8pPr marL="1371600" algn="l" rtl="0" eaLnBrk="1" fontAlgn="base" hangingPunct="1">
        <a:spcBef>
          <a:spcPct val="0"/>
        </a:spcBef>
        <a:spcAft>
          <a:spcPct val="0"/>
        </a:spcAft>
        <a:defRPr sz="3200" b="1">
          <a:solidFill>
            <a:srgbClr val="8F4369"/>
          </a:solidFill>
          <a:latin typeface="Arial" charset="0"/>
        </a:defRPr>
      </a:lvl8pPr>
      <a:lvl9pPr marL="1828800" algn="l" rtl="0" eaLnBrk="1" fontAlgn="base" hangingPunct="1">
        <a:spcBef>
          <a:spcPct val="0"/>
        </a:spcBef>
        <a:spcAft>
          <a:spcPct val="0"/>
        </a:spcAft>
        <a:defRPr sz="3200" b="1">
          <a:solidFill>
            <a:srgbClr val="8F4369"/>
          </a:solidFill>
          <a:latin typeface="Arial" charset="0"/>
        </a:defRPr>
      </a:lvl9pPr>
    </p:titleStyle>
    <p:bodyStyle>
      <a:lvl1pPr marL="355600" indent="-355600" algn="l" rtl="0" eaLnBrk="1" fontAlgn="base" hangingPunct="1">
        <a:spcBef>
          <a:spcPct val="20000"/>
        </a:spcBef>
        <a:spcAft>
          <a:spcPct val="0"/>
        </a:spcAft>
        <a:buClr>
          <a:srgbClr val="F7C765"/>
        </a:buClr>
        <a:buSzPct val="85000"/>
        <a:buFont typeface="Wingdings" pitchFamily="2" charset="2"/>
        <a:buChar char="q"/>
        <a:defRPr sz="2400" b="1">
          <a:solidFill>
            <a:srgbClr val="002060"/>
          </a:solidFill>
          <a:latin typeface="+mn-lt"/>
          <a:ea typeface="+mn-ea"/>
          <a:cs typeface="+mn-cs"/>
        </a:defRPr>
      </a:lvl1pPr>
      <a:lvl2pPr marL="723900" indent="-188913" algn="l" rtl="0" eaLnBrk="1" fontAlgn="base" hangingPunct="1">
        <a:spcBef>
          <a:spcPct val="20000"/>
        </a:spcBef>
        <a:spcAft>
          <a:spcPct val="0"/>
        </a:spcAft>
        <a:buClr>
          <a:srgbClr val="F7C765"/>
        </a:buClr>
        <a:buFont typeface="Wingdings" pitchFamily="2" charset="2"/>
        <a:buChar char="q"/>
        <a:defRPr sz="2000" b="1">
          <a:solidFill>
            <a:srgbClr val="002060"/>
          </a:solidFill>
          <a:latin typeface="+mn-lt"/>
        </a:defRPr>
      </a:lvl2pPr>
      <a:lvl3pPr marL="1079500" indent="-176213" algn="l" rtl="0" eaLnBrk="1" fontAlgn="base" hangingPunct="1">
        <a:spcBef>
          <a:spcPct val="20000"/>
        </a:spcBef>
        <a:spcAft>
          <a:spcPct val="0"/>
        </a:spcAft>
        <a:buClr>
          <a:srgbClr val="F7C765"/>
        </a:buClr>
        <a:buFont typeface="Wingdings" pitchFamily="2" charset="2"/>
        <a:buChar char="q"/>
        <a:defRPr sz="2000" b="1">
          <a:solidFill>
            <a:srgbClr val="002060"/>
          </a:solidFill>
          <a:latin typeface="+mn-lt"/>
        </a:defRPr>
      </a:lvl3pPr>
      <a:lvl4pPr marL="1435100" indent="-176213" algn="l" rtl="0" eaLnBrk="1" fontAlgn="base" hangingPunct="1">
        <a:spcBef>
          <a:spcPct val="20000"/>
        </a:spcBef>
        <a:spcAft>
          <a:spcPct val="0"/>
        </a:spcAft>
        <a:buClr>
          <a:srgbClr val="F7C765"/>
        </a:buClr>
        <a:buFont typeface="Wingdings" pitchFamily="2" charset="2"/>
        <a:buChar char="q"/>
        <a:defRPr sz="2000" b="1">
          <a:solidFill>
            <a:srgbClr val="002060"/>
          </a:solidFill>
          <a:latin typeface="+mn-lt"/>
        </a:defRPr>
      </a:lvl4pPr>
      <a:lvl5pPr marL="1790700" indent="-176213" algn="l" rtl="0" eaLnBrk="1" fontAlgn="base" hangingPunct="1">
        <a:spcBef>
          <a:spcPct val="20000"/>
        </a:spcBef>
        <a:spcAft>
          <a:spcPct val="0"/>
        </a:spcAft>
        <a:buClr>
          <a:srgbClr val="F7C765"/>
        </a:buClr>
        <a:buFont typeface="Wingdings" pitchFamily="2" charset="2"/>
        <a:buChar char="q"/>
        <a:defRPr sz="2000" b="1">
          <a:solidFill>
            <a:srgbClr val="002060"/>
          </a:solidFill>
          <a:latin typeface="+mn-lt"/>
        </a:defRPr>
      </a:lvl5pPr>
      <a:lvl6pPr marL="2247900" indent="-176213" algn="l" rtl="0" eaLnBrk="1" fontAlgn="base" hangingPunct="1">
        <a:spcBef>
          <a:spcPct val="20000"/>
        </a:spcBef>
        <a:spcAft>
          <a:spcPct val="0"/>
        </a:spcAft>
        <a:buClr>
          <a:srgbClr val="8F4369"/>
        </a:buClr>
        <a:buFont typeface="Wingdings" pitchFamily="2" charset="2"/>
        <a:buChar char="§"/>
        <a:defRPr sz="2000" b="1">
          <a:solidFill>
            <a:srgbClr val="386BAE"/>
          </a:solidFill>
          <a:latin typeface="+mn-lt"/>
        </a:defRPr>
      </a:lvl6pPr>
      <a:lvl7pPr marL="2705100" indent="-176213" algn="l" rtl="0" eaLnBrk="1" fontAlgn="base" hangingPunct="1">
        <a:spcBef>
          <a:spcPct val="20000"/>
        </a:spcBef>
        <a:spcAft>
          <a:spcPct val="0"/>
        </a:spcAft>
        <a:buClr>
          <a:srgbClr val="8F4369"/>
        </a:buClr>
        <a:buFont typeface="Wingdings" pitchFamily="2" charset="2"/>
        <a:buChar char="§"/>
        <a:defRPr sz="2000" b="1">
          <a:solidFill>
            <a:srgbClr val="386BAE"/>
          </a:solidFill>
          <a:latin typeface="+mn-lt"/>
        </a:defRPr>
      </a:lvl7pPr>
      <a:lvl8pPr marL="3162300" indent="-176213" algn="l" rtl="0" eaLnBrk="1" fontAlgn="base" hangingPunct="1">
        <a:spcBef>
          <a:spcPct val="20000"/>
        </a:spcBef>
        <a:spcAft>
          <a:spcPct val="0"/>
        </a:spcAft>
        <a:buClr>
          <a:srgbClr val="8F4369"/>
        </a:buClr>
        <a:buFont typeface="Wingdings" pitchFamily="2" charset="2"/>
        <a:buChar char="§"/>
        <a:defRPr sz="2000" b="1">
          <a:solidFill>
            <a:srgbClr val="386BAE"/>
          </a:solidFill>
          <a:latin typeface="+mn-lt"/>
        </a:defRPr>
      </a:lvl8pPr>
      <a:lvl9pPr marL="3619500" indent="-176213" algn="l" rtl="0" eaLnBrk="1" fontAlgn="base" hangingPunct="1">
        <a:spcBef>
          <a:spcPct val="20000"/>
        </a:spcBef>
        <a:spcAft>
          <a:spcPct val="0"/>
        </a:spcAft>
        <a:buClr>
          <a:srgbClr val="8F4369"/>
        </a:buClr>
        <a:buFont typeface="Wingdings" pitchFamily="2" charset="2"/>
        <a:buChar char="§"/>
        <a:defRPr sz="2000" b="1">
          <a:solidFill>
            <a:srgbClr val="386BAE"/>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1475656" y="4365104"/>
            <a:ext cx="7128792" cy="431800"/>
          </a:xfrm>
        </p:spPr>
        <p:txBody>
          <a:bodyPr/>
          <a:lstStyle/>
          <a:p>
            <a:r>
              <a:rPr lang="en-US" dirty="0" smtClean="0">
                <a:cs typeface="Arial" pitchFamily="34" charset="0"/>
              </a:rPr>
              <a:t>Missions, </a:t>
            </a:r>
            <a:r>
              <a:rPr lang="en-US" dirty="0" err="1" smtClean="0">
                <a:cs typeface="Arial" pitchFamily="34" charset="0"/>
              </a:rPr>
              <a:t>organisation</a:t>
            </a:r>
            <a:r>
              <a:rPr lang="en-US" dirty="0" smtClean="0">
                <a:cs typeface="Arial" pitchFamily="34" charset="0"/>
              </a:rPr>
              <a:t> and operation of the ACP</a:t>
            </a:r>
          </a:p>
          <a:p>
            <a:endParaRPr lang="en-US" dirty="0"/>
          </a:p>
        </p:txBody>
      </p:sp>
      <p:sp>
        <p:nvSpPr>
          <p:cNvPr id="5" name="Titre 4"/>
          <p:cNvSpPr>
            <a:spLocks noGrp="1"/>
          </p:cNvSpPr>
          <p:nvPr>
            <p:ph type="title"/>
          </p:nvPr>
        </p:nvSpPr>
        <p:spPr>
          <a:xfrm>
            <a:off x="1187722" y="2790056"/>
            <a:ext cx="6624638" cy="1143000"/>
          </a:xfrm>
        </p:spPr>
        <p:txBody>
          <a:bodyPr/>
          <a:lstStyle/>
          <a:p>
            <a:pPr algn="ctr"/>
            <a:r>
              <a:rPr lang="en-GB" dirty="0" smtClean="0"/>
              <a:t>Prudential Supervision Authority</a:t>
            </a:r>
            <a:br>
              <a:rPr lang="en-GB" dirty="0" smtClean="0"/>
            </a:br>
            <a:r>
              <a:rPr lang="en-GB" i="1" dirty="0" err="1" smtClean="0"/>
              <a:t>Autorité</a:t>
            </a:r>
            <a:r>
              <a:rPr lang="en-GB" i="1" dirty="0" smtClean="0"/>
              <a:t> de </a:t>
            </a:r>
            <a:r>
              <a:rPr lang="en-GB" i="1" dirty="0" err="1" smtClean="0"/>
              <a:t>Contrôle</a:t>
            </a:r>
            <a:r>
              <a:rPr lang="en-GB" i="1" dirty="0" smtClean="0"/>
              <a:t> </a:t>
            </a:r>
            <a:r>
              <a:rPr lang="en-GB" i="1" dirty="0" err="1" smtClean="0"/>
              <a:t>Prudentiel</a:t>
            </a:r>
            <a:r>
              <a:rPr lang="en-GB" dirty="0" smtClean="0"/>
              <a:t/>
            </a:r>
            <a:br>
              <a:rPr lang="en-GB" dirty="0" smtClean="0"/>
            </a:br>
            <a:r>
              <a:rPr lang="en-GB" dirty="0" smtClean="0"/>
              <a:t>ACP</a:t>
            </a:r>
          </a:p>
        </p:txBody>
      </p:sp>
      <p:sp>
        <p:nvSpPr>
          <p:cNvPr id="9"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1</a:t>
            </a:fld>
            <a:endParaRPr lang="fr-FR" sz="1200" dirty="0">
              <a:solidFill>
                <a:srgbClr val="002060"/>
              </a:solidFill>
              <a:latin typeface="Arial" charset="0"/>
            </a:endParaRPr>
          </a:p>
        </p:txBody>
      </p:sp>
      <p:sp>
        <p:nvSpPr>
          <p:cNvPr id="10" name="Espace réservé de la date 9"/>
          <p:cNvSpPr>
            <a:spLocks noGrp="1"/>
          </p:cNvSpPr>
          <p:nvPr>
            <p:ph type="dt" sz="half" idx="10"/>
          </p:nvPr>
        </p:nvSpPr>
        <p:spPr/>
        <p:txBody>
          <a:bodyPr/>
          <a:lstStyle/>
          <a:p>
            <a:fld id="{B274D534-1AB9-45A2-9E30-356D34C3F1F5}" type="datetime1">
              <a:rPr lang="fr-FR" smtClean="0"/>
              <a:pPr/>
              <a:t>24/04/2013</a:t>
            </a:fld>
            <a:endParaRPr lang="fr-FR" dirty="0"/>
          </a:p>
        </p:txBody>
      </p:sp>
      <p:sp>
        <p:nvSpPr>
          <p:cNvPr id="11" name="Espace réservé du pied de page 10"/>
          <p:cNvSpPr>
            <a:spLocks noGrp="1"/>
          </p:cNvSpPr>
          <p:nvPr>
            <p:ph type="ftr" sz="quarter" idx="11"/>
          </p:nvPr>
        </p:nvSpPr>
        <p:spPr>
          <a:xfrm>
            <a:off x="3071802" y="6278585"/>
            <a:ext cx="3588430" cy="293687"/>
          </a:xfrm>
        </p:spPr>
        <p:txBody>
          <a:bodyPr/>
          <a:lstStyle/>
          <a:p>
            <a:r>
              <a:rPr lang="fr-FR" dirty="0" smtClean="0"/>
              <a:t>Danièle, NOUY, </a:t>
            </a:r>
            <a:r>
              <a:rPr lang="fr-FR" dirty="0" err="1" smtClean="0"/>
              <a:t>Secretary</a:t>
            </a:r>
            <a:r>
              <a:rPr lang="fr-FR" dirty="0" smtClean="0"/>
              <a:t> General</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Introduction</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10</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algn="just"/>
            <a:r>
              <a:rPr lang="en-GB" b="1" dirty="0" smtClean="0">
                <a:solidFill>
                  <a:schemeClr val="accent2">
                    <a:lumMod val="50000"/>
                  </a:schemeClr>
                </a:solidFill>
              </a:rPr>
              <a:t>1.2 The ACP is attached to the </a:t>
            </a:r>
            <a:r>
              <a:rPr lang="en-GB" b="1" i="1" dirty="0" err="1" smtClean="0">
                <a:solidFill>
                  <a:schemeClr val="accent2">
                    <a:lumMod val="50000"/>
                  </a:schemeClr>
                </a:solidFill>
              </a:rPr>
              <a:t>Banque</a:t>
            </a:r>
            <a:r>
              <a:rPr lang="en-GB" b="1" i="1" dirty="0" smtClean="0">
                <a:solidFill>
                  <a:schemeClr val="accent2">
                    <a:lumMod val="50000"/>
                  </a:schemeClr>
                </a:solidFill>
              </a:rPr>
              <a:t> de France</a:t>
            </a:r>
          </a:p>
          <a:p>
            <a:pPr algn="just"/>
            <a:endParaRPr lang="en-GB" b="1" dirty="0" smtClean="0">
              <a:solidFill>
                <a:schemeClr val="accent2">
                  <a:lumMod val="50000"/>
                </a:schemeClr>
              </a:solidFill>
            </a:endParaRPr>
          </a:p>
          <a:p>
            <a:pPr algn="just">
              <a:spcBef>
                <a:spcPts val="300"/>
              </a:spcBef>
            </a:pPr>
            <a:endParaRPr lang="en-GB" sz="900" dirty="0" smtClean="0">
              <a:solidFill>
                <a:schemeClr val="accent2">
                  <a:lumMod val="50000"/>
                </a:schemeClr>
              </a:solidFill>
            </a:endParaRPr>
          </a:p>
          <a:p>
            <a:pPr algn="just">
              <a:spcBef>
                <a:spcPts val="300"/>
              </a:spcBef>
              <a:buFont typeface="Wingdings" pitchFamily="2" charset="2"/>
              <a:buChar char="§"/>
            </a:pPr>
            <a:r>
              <a:rPr lang="en-GB" dirty="0" smtClean="0">
                <a:solidFill>
                  <a:schemeClr val="accent2">
                    <a:lumMod val="50000"/>
                  </a:schemeClr>
                </a:solidFill>
              </a:rPr>
              <a:t> The relationship also concerns financial and human resources</a:t>
            </a:r>
            <a:r>
              <a:rPr lang="en-US" dirty="0" smtClean="0">
                <a:solidFill>
                  <a:schemeClr val="accent2">
                    <a:lumMod val="50000"/>
                  </a:schemeClr>
                </a:solidFill>
              </a:rPr>
              <a:t>:</a:t>
            </a:r>
            <a:endParaRPr lang="en-GB" dirty="0" smtClean="0">
              <a:solidFill>
                <a:schemeClr val="accent2">
                  <a:lumMod val="50000"/>
                </a:schemeClr>
              </a:solidFill>
            </a:endParaRPr>
          </a:p>
          <a:p>
            <a:pPr algn="just">
              <a:spcBef>
                <a:spcPts val="300"/>
              </a:spcBef>
              <a:buFont typeface="Wingdings" pitchFamily="2" charset="2"/>
              <a:buChar char="§"/>
            </a:pPr>
            <a:endParaRPr lang="en-GB" dirty="0" smtClean="0">
              <a:solidFill>
                <a:schemeClr val="accent2">
                  <a:lumMod val="50000"/>
                </a:schemeClr>
              </a:solidFill>
            </a:endParaRPr>
          </a:p>
          <a:p>
            <a:pPr algn="just">
              <a:spcBef>
                <a:spcPts val="300"/>
              </a:spcBef>
            </a:pPr>
            <a:endParaRPr lang="en-GB" sz="500" b="1" dirty="0" smtClean="0">
              <a:solidFill>
                <a:schemeClr val="accent2">
                  <a:lumMod val="50000"/>
                </a:schemeClr>
              </a:solidFill>
            </a:endParaRPr>
          </a:p>
          <a:p>
            <a:pPr marL="900113" indent="-900113" algn="just">
              <a:spcBef>
                <a:spcPts val="300"/>
              </a:spcBef>
            </a:pPr>
            <a:r>
              <a:rPr lang="en-GB" dirty="0" smtClean="0">
                <a:solidFill>
                  <a:schemeClr val="accent2">
                    <a:lumMod val="50000"/>
                  </a:schemeClr>
                </a:solidFill>
              </a:rPr>
              <a:t>	- </a:t>
            </a:r>
            <a:r>
              <a:rPr lang="en-GB" b="1" dirty="0" smtClean="0">
                <a:solidFill>
                  <a:schemeClr val="accent2">
                    <a:lumMod val="50000"/>
                  </a:schemeClr>
                </a:solidFill>
              </a:rPr>
              <a:t>Personnel</a:t>
            </a:r>
            <a:r>
              <a:rPr lang="en-US" b="1" dirty="0" smtClean="0">
                <a:solidFill>
                  <a:schemeClr val="accent2">
                    <a:lumMod val="50000"/>
                  </a:schemeClr>
                </a:solidFill>
              </a:rPr>
              <a:t>:</a:t>
            </a:r>
            <a:r>
              <a:rPr lang="en-GB" dirty="0" smtClean="0">
                <a:solidFill>
                  <a:schemeClr val="accent2">
                    <a:lumMod val="50000"/>
                  </a:schemeClr>
                </a:solidFill>
              </a:rPr>
              <a:t> </a:t>
            </a:r>
            <a:r>
              <a:rPr lang="en-GB" b="1" dirty="0" smtClean="0">
                <a:solidFill>
                  <a:schemeClr val="accent2">
                    <a:lumMod val="50000"/>
                  </a:schemeClr>
                </a:solidFill>
              </a:rPr>
              <a:t>staff members are employed by the </a:t>
            </a:r>
            <a:r>
              <a:rPr lang="en-GB" b="1" i="1" dirty="0" err="1" smtClean="0">
                <a:solidFill>
                  <a:schemeClr val="accent2">
                    <a:lumMod val="50000"/>
                  </a:schemeClr>
                </a:solidFill>
              </a:rPr>
              <a:t>Banque</a:t>
            </a:r>
            <a:r>
              <a:rPr lang="en-GB" b="1" i="1" dirty="0" smtClean="0">
                <a:solidFill>
                  <a:schemeClr val="accent2">
                    <a:lumMod val="50000"/>
                  </a:schemeClr>
                </a:solidFill>
              </a:rPr>
              <a:t> de France</a:t>
            </a:r>
            <a:r>
              <a:rPr lang="en-GB" i="1" dirty="0" smtClean="0">
                <a:solidFill>
                  <a:schemeClr val="accent2">
                    <a:lumMod val="50000"/>
                  </a:schemeClr>
                </a:solidFill>
              </a:rPr>
              <a:t> </a:t>
            </a:r>
            <a:r>
              <a:rPr lang="en-GB" dirty="0" smtClean="0">
                <a:solidFill>
                  <a:schemeClr val="accent2">
                    <a:lumMod val="50000"/>
                  </a:schemeClr>
                </a:solidFill>
              </a:rPr>
              <a:t>and assigned to the ACP</a:t>
            </a:r>
            <a:r>
              <a:rPr lang="en-US" dirty="0" smtClean="0">
                <a:solidFill>
                  <a:schemeClr val="accent2">
                    <a:lumMod val="50000"/>
                  </a:schemeClr>
                </a:solidFill>
              </a:rPr>
              <a:t>;</a:t>
            </a:r>
          </a:p>
          <a:p>
            <a:pPr marL="900113" indent="-900113" algn="just">
              <a:spcBef>
                <a:spcPts val="300"/>
              </a:spcBef>
            </a:pPr>
            <a:endParaRPr lang="en-US" dirty="0" smtClean="0">
              <a:solidFill>
                <a:schemeClr val="accent2">
                  <a:lumMod val="50000"/>
                </a:schemeClr>
              </a:solidFill>
            </a:endParaRPr>
          </a:p>
          <a:p>
            <a:pPr marL="900113" indent="-900113" algn="just">
              <a:spcBef>
                <a:spcPts val="300"/>
              </a:spcBef>
            </a:pPr>
            <a:r>
              <a:rPr lang="en-GB" dirty="0" smtClean="0">
                <a:solidFill>
                  <a:schemeClr val="accent2">
                    <a:lumMod val="50000"/>
                  </a:schemeClr>
                </a:solidFill>
              </a:rPr>
              <a:t>	- </a:t>
            </a:r>
            <a:r>
              <a:rPr lang="en-GB" b="1" dirty="0" smtClean="0">
                <a:solidFill>
                  <a:schemeClr val="accent2">
                    <a:lumMod val="50000"/>
                  </a:schemeClr>
                </a:solidFill>
              </a:rPr>
              <a:t>Budget</a:t>
            </a:r>
            <a:r>
              <a:rPr lang="en-US" b="1" dirty="0" smtClean="0">
                <a:solidFill>
                  <a:schemeClr val="accent2">
                    <a:lumMod val="50000"/>
                  </a:schemeClr>
                </a:solidFill>
              </a:rPr>
              <a:t>:</a:t>
            </a:r>
            <a:r>
              <a:rPr lang="en-GB" dirty="0" smtClean="0">
                <a:solidFill>
                  <a:schemeClr val="accent2">
                    <a:lumMod val="50000"/>
                  </a:schemeClr>
                </a:solidFill>
              </a:rPr>
              <a:t> the ACP’s activities are financed by a contribution for the cost of supervision collected by the </a:t>
            </a:r>
            <a:r>
              <a:rPr lang="en-GB" i="1" dirty="0" err="1" smtClean="0">
                <a:solidFill>
                  <a:schemeClr val="accent2">
                    <a:lumMod val="50000"/>
                  </a:schemeClr>
                </a:solidFill>
              </a:rPr>
              <a:t>Banque</a:t>
            </a:r>
            <a:r>
              <a:rPr lang="en-GB" i="1" dirty="0" smtClean="0">
                <a:solidFill>
                  <a:schemeClr val="accent2">
                    <a:lumMod val="50000"/>
                  </a:schemeClr>
                </a:solidFill>
              </a:rPr>
              <a:t> de France</a:t>
            </a:r>
            <a:r>
              <a:rPr lang="en-GB" dirty="0" smtClean="0">
                <a:solidFill>
                  <a:schemeClr val="accent2">
                    <a:lumMod val="50000"/>
                  </a:schemeClr>
                </a:solidFill>
              </a:rPr>
              <a:t>. The ACP’s budget, which forms an annex to the budget of the </a:t>
            </a:r>
            <a:r>
              <a:rPr lang="en-GB" i="1" dirty="0" err="1" smtClean="0">
                <a:solidFill>
                  <a:schemeClr val="accent2">
                    <a:lumMod val="50000"/>
                  </a:schemeClr>
                </a:solidFill>
              </a:rPr>
              <a:t>Banque</a:t>
            </a:r>
            <a:r>
              <a:rPr lang="en-GB" i="1" dirty="0" smtClean="0">
                <a:solidFill>
                  <a:schemeClr val="accent2">
                    <a:lumMod val="50000"/>
                  </a:schemeClr>
                </a:solidFill>
              </a:rPr>
              <a:t> de France</a:t>
            </a:r>
            <a:r>
              <a:rPr lang="en-GB" dirty="0" smtClean="0">
                <a:solidFill>
                  <a:schemeClr val="accent2">
                    <a:lumMod val="50000"/>
                  </a:schemeClr>
                </a:solidFill>
              </a:rPr>
              <a:t>, is approved by the ACP’s College. The </a:t>
            </a:r>
            <a:r>
              <a:rPr lang="en-GB" i="1" dirty="0" err="1" smtClean="0">
                <a:solidFill>
                  <a:schemeClr val="accent2">
                    <a:lumMod val="50000"/>
                  </a:schemeClr>
                </a:solidFill>
              </a:rPr>
              <a:t>Banque</a:t>
            </a:r>
            <a:r>
              <a:rPr lang="en-GB" i="1" dirty="0" smtClean="0">
                <a:solidFill>
                  <a:schemeClr val="accent2">
                    <a:lumMod val="50000"/>
                  </a:schemeClr>
                </a:solidFill>
              </a:rPr>
              <a:t> de France </a:t>
            </a:r>
            <a:r>
              <a:rPr lang="en-GB" dirty="0" smtClean="0">
                <a:solidFill>
                  <a:schemeClr val="accent2">
                    <a:lumMod val="50000"/>
                  </a:schemeClr>
                </a:solidFill>
              </a:rPr>
              <a:t>can provide an additional allocation to the ACP.</a:t>
            </a:r>
            <a:endParaRPr lang="en-US" dirty="0" smtClean="0">
              <a:solidFill>
                <a:schemeClr val="accent2">
                  <a:lumMod val="50000"/>
                </a:schemeClr>
              </a:solidFill>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Introduction</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11</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a:buFontTx/>
              <a:buNone/>
              <a:defRPr/>
            </a:pPr>
            <a:r>
              <a:rPr lang="en-GB" b="1" dirty="0" smtClean="0">
                <a:solidFill>
                  <a:schemeClr val="accent2">
                    <a:lumMod val="50000"/>
                  </a:schemeClr>
                </a:solidFill>
                <a:cs typeface="Arial" pitchFamily="34" charset="0"/>
              </a:rPr>
              <a:t>1.3 The Sanctions Committee</a:t>
            </a:r>
          </a:p>
          <a:p>
            <a:pPr>
              <a:buFontTx/>
              <a:buNone/>
              <a:defRPr/>
            </a:pPr>
            <a:endParaRPr lang="en-GB" sz="2400" dirty="0" smtClean="0">
              <a:solidFill>
                <a:schemeClr val="accent2">
                  <a:lumMod val="50000"/>
                </a:schemeClr>
              </a:solidFill>
              <a:cs typeface="Arial" pitchFamily="34" charset="0"/>
            </a:endParaRPr>
          </a:p>
          <a:p>
            <a:pPr marL="0" indent="0" algn="just">
              <a:buNone/>
              <a:defRPr/>
            </a:pPr>
            <a:r>
              <a:rPr lang="en-GB" dirty="0" smtClean="0">
                <a:solidFill>
                  <a:schemeClr val="accent2">
                    <a:lumMod val="50000"/>
                  </a:schemeClr>
                </a:solidFill>
                <a:cs typeface="Arial" pitchFamily="34" charset="0"/>
              </a:rPr>
              <a:t>In accordance with the 11 June 2009 ruling of the European Court of Human Rights in </a:t>
            </a:r>
            <a:r>
              <a:rPr lang="en-GB" i="1" dirty="0" err="1" smtClean="0">
                <a:solidFill>
                  <a:schemeClr val="accent2">
                    <a:lumMod val="50000"/>
                  </a:schemeClr>
                </a:solidFill>
                <a:cs typeface="Arial" pitchFamily="34" charset="0"/>
              </a:rPr>
              <a:t>Dubus</a:t>
            </a:r>
            <a:r>
              <a:rPr lang="en-GB" i="1" dirty="0" smtClean="0">
                <a:solidFill>
                  <a:schemeClr val="accent2">
                    <a:lumMod val="50000"/>
                  </a:schemeClr>
                </a:solidFill>
                <a:cs typeface="Arial" pitchFamily="34" charset="0"/>
              </a:rPr>
              <a:t> S.A. v. France</a:t>
            </a:r>
            <a:r>
              <a:rPr lang="en-GB" dirty="0" smtClean="0">
                <a:solidFill>
                  <a:schemeClr val="accent2">
                    <a:lumMod val="50000"/>
                  </a:schemeClr>
                </a:solidFill>
                <a:cs typeface="Arial" pitchFamily="34" charset="0"/>
              </a:rPr>
              <a:t>, the ACP is composed of a College and a Sanctions Committee.</a:t>
            </a:r>
          </a:p>
          <a:p>
            <a:pPr algn="just">
              <a:buNone/>
              <a:defRPr/>
            </a:pPr>
            <a:endParaRPr lang="en-GB" sz="800" dirty="0" smtClean="0">
              <a:solidFill>
                <a:schemeClr val="accent2">
                  <a:lumMod val="50000"/>
                </a:schemeClr>
              </a:solidFill>
              <a:cs typeface="Arial" pitchFamily="34" charset="0"/>
            </a:endParaRPr>
          </a:p>
          <a:p>
            <a:pPr marL="0" indent="0" algn="just">
              <a:buFont typeface="Wingdings" pitchFamily="2" charset="2"/>
              <a:buChar char="§"/>
              <a:defRPr/>
            </a:pPr>
            <a:endParaRPr lang="en-GB" sz="800" dirty="0" smtClean="0">
              <a:solidFill>
                <a:schemeClr val="accent2">
                  <a:lumMod val="50000"/>
                </a:schemeClr>
              </a:solidFill>
              <a:cs typeface="Arial" pitchFamily="34" charset="0"/>
            </a:endParaRPr>
          </a:p>
          <a:p>
            <a:pPr marL="0" indent="0" algn="just">
              <a:buNone/>
              <a:defRPr/>
            </a:pPr>
            <a:r>
              <a:rPr lang="en-GB" dirty="0" smtClean="0">
                <a:solidFill>
                  <a:schemeClr val="accent2">
                    <a:lumMod val="50000"/>
                  </a:schemeClr>
                </a:solidFill>
                <a:cs typeface="Arial" pitchFamily="34" charset="0"/>
              </a:rPr>
              <a:t>There is an organic functional separation within the ACP between the </a:t>
            </a:r>
            <a:r>
              <a:rPr lang="en-GB" b="1" dirty="0" smtClean="0">
                <a:solidFill>
                  <a:schemeClr val="accent2">
                    <a:lumMod val="50000"/>
                  </a:schemeClr>
                </a:solidFill>
                <a:cs typeface="Arial" pitchFamily="34" charset="0"/>
              </a:rPr>
              <a:t>investigation phase</a:t>
            </a:r>
            <a:r>
              <a:rPr lang="en-GB" dirty="0" smtClean="0">
                <a:solidFill>
                  <a:schemeClr val="accent2">
                    <a:lumMod val="50000"/>
                  </a:schemeClr>
                </a:solidFill>
                <a:cs typeface="Arial" pitchFamily="34" charset="0"/>
              </a:rPr>
              <a:t> of supervision, which is the responsibility of the College, and the </a:t>
            </a:r>
            <a:r>
              <a:rPr lang="en-GB" b="1" dirty="0" smtClean="0">
                <a:solidFill>
                  <a:schemeClr val="accent2">
                    <a:lumMod val="50000"/>
                  </a:schemeClr>
                </a:solidFill>
                <a:cs typeface="Arial" pitchFamily="34" charset="0"/>
              </a:rPr>
              <a:t>disciplinary phase</a:t>
            </a:r>
            <a:r>
              <a:rPr lang="en-GB" dirty="0" smtClean="0">
                <a:solidFill>
                  <a:schemeClr val="accent2">
                    <a:lumMod val="50000"/>
                  </a:schemeClr>
                </a:solidFill>
                <a:cs typeface="Arial" pitchFamily="34" charset="0"/>
              </a:rPr>
              <a:t>, which is the responsibility of the Sanctions Committee.</a:t>
            </a:r>
          </a:p>
          <a:p>
            <a:pPr marL="0" indent="0" algn="just">
              <a:buNone/>
              <a:defRPr/>
            </a:pPr>
            <a:endParaRPr lang="en-GB" sz="800" dirty="0" smtClean="0">
              <a:solidFill>
                <a:schemeClr val="accent2">
                  <a:lumMod val="50000"/>
                </a:schemeClr>
              </a:solidFill>
              <a:cs typeface="Arial" pitchFamily="34" charset="0"/>
            </a:endParaRPr>
          </a:p>
          <a:p>
            <a:pPr marL="0" indent="0" algn="just">
              <a:buNone/>
              <a:defRPr/>
            </a:pPr>
            <a:endParaRPr lang="en-GB" sz="800" dirty="0" smtClean="0">
              <a:solidFill>
                <a:schemeClr val="accent2">
                  <a:lumMod val="50000"/>
                </a:schemeClr>
              </a:solidFill>
              <a:cs typeface="Arial" pitchFamily="34" charset="0"/>
            </a:endParaRPr>
          </a:p>
          <a:p>
            <a:pPr marL="0" indent="0" algn="just">
              <a:buNone/>
              <a:defRPr/>
            </a:pPr>
            <a:r>
              <a:rPr lang="en-GB" dirty="0" smtClean="0">
                <a:solidFill>
                  <a:schemeClr val="accent2">
                    <a:lumMod val="50000"/>
                  </a:schemeClr>
                </a:solidFill>
                <a:cs typeface="Arial" pitchFamily="34" charset="0"/>
              </a:rPr>
              <a:t>The Sanctions Committee is charged with </a:t>
            </a:r>
            <a:r>
              <a:rPr lang="en-GB" b="1" dirty="0" smtClean="0">
                <a:solidFill>
                  <a:schemeClr val="accent2">
                    <a:lumMod val="50000"/>
                  </a:schemeClr>
                </a:solidFill>
                <a:cs typeface="Arial" pitchFamily="34" charset="0"/>
              </a:rPr>
              <a:t>conducting disciplinary proceedings</a:t>
            </a:r>
            <a:r>
              <a:rPr lang="en-GB" dirty="0" smtClean="0">
                <a:solidFill>
                  <a:schemeClr val="accent2">
                    <a:lumMod val="50000"/>
                  </a:schemeClr>
                </a:solidFill>
                <a:cs typeface="Arial" pitchFamily="34" charset="0"/>
              </a:rPr>
              <a:t> referred to it by the College, and with issuing penalties where appropriate. </a:t>
            </a:r>
          </a:p>
          <a:p>
            <a:pPr algn="just">
              <a:buNone/>
              <a:defRPr/>
            </a:pPr>
            <a:endParaRPr lang="en-GB" dirty="0" smtClean="0">
              <a:solidFill>
                <a:schemeClr val="accent2">
                  <a:lumMod val="50000"/>
                </a:schemeClr>
              </a:solidFill>
              <a:cs typeface="Arial" pitchFamily="34" charset="0"/>
            </a:endParaRPr>
          </a:p>
          <a:p>
            <a:pPr marL="0" indent="0" algn="just">
              <a:buNone/>
              <a:defRPr/>
            </a:pPr>
            <a:r>
              <a:rPr lang="en-GB" dirty="0" smtClean="0">
                <a:solidFill>
                  <a:schemeClr val="accent2">
                    <a:lumMod val="50000"/>
                  </a:schemeClr>
                </a:solidFill>
                <a:cs typeface="Arial" pitchFamily="34" charset="0"/>
              </a:rPr>
              <a:t>The functions of a member of the Sanctions Committee are incompatible with those of a member of the College.</a:t>
            </a: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Outline</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12</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8" name="Rectangle 4"/>
          <p:cNvSpPr>
            <a:spLocks noGrp="1" noChangeArrowheads="1"/>
          </p:cNvSpPr>
          <p:nvPr>
            <p:ph idx="1"/>
          </p:nvPr>
        </p:nvSpPr>
        <p:spPr bwMode="auto">
          <a:xfrm>
            <a:off x="250825" y="1170454"/>
            <a:ext cx="8642350" cy="4401205"/>
          </a:xfrm>
          <a:prstGeom prst="rect">
            <a:avLst/>
          </a:prstGeom>
          <a:noFill/>
          <a:ln w="9525">
            <a:noFill/>
            <a:miter lim="800000"/>
            <a:headEnd/>
            <a:tailEnd/>
          </a:ln>
        </p:spPr>
        <p:txBody>
          <a:bodyPr wrap="square" anchor="ctr">
            <a:spAutoFit/>
          </a:bodyPr>
          <a:lstStyle/>
          <a:p>
            <a:pPr algn="just">
              <a:buFont typeface="+mj-lt"/>
              <a:buAutoNum type="arabicPeriod"/>
            </a:pPr>
            <a:endParaRPr lang="en-GB" sz="2000" dirty="0" smtClean="0">
              <a:cs typeface="Times New Roman" pitchFamily="18" charset="0"/>
            </a:endParaRPr>
          </a:p>
          <a:p>
            <a:pPr algn="just">
              <a:buFont typeface="+mj-lt"/>
              <a:buAutoNum type="arabicPeriod"/>
            </a:pPr>
            <a:r>
              <a:rPr lang="en-GB" sz="2000" b="1" dirty="0" smtClean="0">
                <a:solidFill>
                  <a:schemeClr val="accent2">
                    <a:lumMod val="50000"/>
                  </a:schemeClr>
                </a:solidFill>
                <a:cs typeface="Times New Roman" pitchFamily="18" charset="0"/>
              </a:rPr>
              <a:t> Introduction: the nature of </a:t>
            </a:r>
            <a:r>
              <a:rPr lang="en-US" sz="2000" b="1" dirty="0" smtClean="0">
                <a:solidFill>
                  <a:schemeClr val="accent2">
                    <a:lumMod val="50000"/>
                  </a:schemeClr>
                </a:solidFill>
                <a:cs typeface="Times New Roman" pitchFamily="18" charset="0"/>
              </a:rPr>
              <a:t>the Prudential Supervision Authority</a:t>
            </a:r>
            <a:endParaRPr lang="en-GB" sz="2000" b="1" dirty="0" smtClean="0">
              <a:solidFill>
                <a:schemeClr val="accent2">
                  <a:lumMod val="50000"/>
                </a:schemeClr>
              </a:solidFill>
              <a:cs typeface="Times New Roman" pitchFamily="18" charset="0"/>
            </a:endParaRPr>
          </a:p>
          <a:p>
            <a:pPr algn="just">
              <a:buFont typeface="Arial" pitchFamily="34" charset="0"/>
              <a:buAutoNum type="arabicPeriod"/>
            </a:pPr>
            <a:endParaRPr lang="en-GB" sz="2000" dirty="0" smtClean="0">
              <a:cs typeface="Times New Roman" pitchFamily="18" charset="0"/>
            </a:endParaRPr>
          </a:p>
          <a:p>
            <a:pPr algn="just">
              <a:buFont typeface="+mj-lt"/>
              <a:buAutoNum type="arabicPeriod"/>
            </a:pPr>
            <a:r>
              <a:rPr lang="en-GB" sz="2000" dirty="0" smtClean="0">
                <a:solidFill>
                  <a:srgbClr val="1459CA"/>
                </a:solidFill>
                <a:cs typeface="Times New Roman" pitchFamily="18" charset="0"/>
              </a:rPr>
              <a:t> Combined, broadened missions</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mj-lt"/>
              <a:buAutoNum type="arabicPeriod"/>
            </a:pPr>
            <a:r>
              <a:rPr lang="en-GB" sz="2000" dirty="0" smtClean="0">
                <a:solidFill>
                  <a:schemeClr val="accent2">
                    <a:lumMod val="50000"/>
                  </a:schemeClr>
                </a:solidFill>
                <a:cs typeface="Times New Roman" pitchFamily="18" charset="0"/>
              </a:rPr>
              <a:t> Organisational structure adapted to the specificities of the two sectors </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Arial" pitchFamily="34" charset="0"/>
              <a:buAutoNum type="arabicPeriod"/>
            </a:pPr>
            <a:r>
              <a:rPr lang="en-GB" sz="2000" dirty="0" smtClean="0">
                <a:solidFill>
                  <a:schemeClr val="accent2">
                    <a:lumMod val="50000"/>
                  </a:schemeClr>
                </a:solidFill>
                <a:cs typeface="Times New Roman" pitchFamily="18" charset="0"/>
              </a:rPr>
              <a:t> Harmonised supervision</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Arial" pitchFamily="34" charset="0"/>
              <a:buAutoNum type="arabicPeriod"/>
            </a:pPr>
            <a:r>
              <a:rPr lang="en-GB" sz="2000" dirty="0" smtClean="0">
                <a:solidFill>
                  <a:schemeClr val="accent2">
                    <a:lumMod val="50000"/>
                  </a:schemeClr>
                </a:solidFill>
                <a:cs typeface="Times New Roman" pitchFamily="18" charset="0"/>
              </a:rPr>
              <a:t> Expanded powers</a:t>
            </a:r>
          </a:p>
          <a:p>
            <a:pPr algn="just"/>
            <a:endParaRPr lang="en-GB" sz="2000" dirty="0">
              <a:solidFill>
                <a:srgbClr val="000000"/>
              </a:solidFill>
              <a:cs typeface="Times New Roman" pitchFamily="18"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4"/>
            <a:ext cx="7172870" cy="785818"/>
          </a:xfrm>
        </p:spPr>
        <p:txBody>
          <a:bodyPr/>
          <a:lstStyle/>
          <a:p>
            <a:r>
              <a:rPr lang="en-GB" dirty="0" smtClean="0"/>
              <a:t>2. Combined, broadened missions</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marL="0" indent="-609600" algn="just" eaLnBrk="1" hangingPunct="1">
              <a:buClr>
                <a:srgbClr val="F9B641"/>
              </a:buClr>
              <a:buFontTx/>
              <a:buNone/>
              <a:defRPr/>
            </a:pPr>
            <a:r>
              <a:rPr lang="en-GB" b="1" dirty="0" smtClean="0">
                <a:solidFill>
                  <a:schemeClr val="accent2">
                    <a:lumMod val="50000"/>
                  </a:schemeClr>
                </a:solidFill>
              </a:rPr>
              <a:t>2.1 Scope of supervision</a:t>
            </a:r>
          </a:p>
          <a:p>
            <a:pPr marL="0" indent="-609600" algn="just" eaLnBrk="1" hangingPunct="1">
              <a:buClr>
                <a:srgbClr val="F9B641"/>
              </a:buClr>
              <a:buFontTx/>
              <a:buNone/>
              <a:defRPr/>
            </a:pPr>
            <a:endParaRPr lang="en-GB" b="1" dirty="0" smtClean="0">
              <a:solidFill>
                <a:schemeClr val="accent2">
                  <a:lumMod val="50000"/>
                </a:schemeClr>
              </a:solidFill>
            </a:endParaRPr>
          </a:p>
          <a:p>
            <a:pPr marL="265113" indent="-265113" algn="just" eaLnBrk="1" hangingPunct="1">
              <a:buFont typeface="Wingdings" pitchFamily="2" charset="2"/>
              <a:buChar char="Ø"/>
              <a:tabLst>
                <a:tab pos="176213" algn="l"/>
              </a:tabLst>
              <a:defRPr/>
            </a:pPr>
            <a:r>
              <a:rPr lang="en-GB" b="1" dirty="0" smtClean="0">
                <a:solidFill>
                  <a:schemeClr val="accent2">
                    <a:lumMod val="50000"/>
                  </a:schemeClr>
                </a:solidFill>
              </a:rPr>
              <a:t>Supervision covers all organisations in the banking and insurance sectors, including</a:t>
            </a:r>
            <a:r>
              <a:rPr lang="en-US" dirty="0" smtClean="0">
                <a:solidFill>
                  <a:schemeClr val="accent2">
                    <a:lumMod val="50000"/>
                  </a:schemeClr>
                </a:solidFill>
              </a:rPr>
              <a:t>:</a:t>
            </a:r>
            <a:endParaRPr lang="en-GB" dirty="0" smtClean="0">
              <a:solidFill>
                <a:schemeClr val="accent2">
                  <a:lumMod val="50000"/>
                </a:schemeClr>
              </a:solidFill>
            </a:endParaRPr>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graphicFrame>
        <p:nvGraphicFramePr>
          <p:cNvPr id="8" name="Tableau 7"/>
          <p:cNvGraphicFramePr>
            <a:graphicFrameLocks noGrp="1"/>
          </p:cNvGraphicFramePr>
          <p:nvPr/>
        </p:nvGraphicFramePr>
        <p:xfrm>
          <a:off x="683568" y="2780928"/>
          <a:ext cx="7704138" cy="2515671"/>
        </p:xfrm>
        <a:graphic>
          <a:graphicData uri="http://schemas.openxmlformats.org/drawingml/2006/table">
            <a:tbl>
              <a:tblPr/>
              <a:tblGrid>
                <a:gridCol w="3852863"/>
                <a:gridCol w="3851275"/>
              </a:tblGrid>
              <a:tr h="225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err="1" smtClean="0">
                          <a:ln>
                            <a:noFill/>
                          </a:ln>
                          <a:solidFill>
                            <a:schemeClr val="accent2">
                              <a:lumMod val="50000"/>
                            </a:schemeClr>
                          </a:solidFill>
                          <a:effectLst/>
                          <a:latin typeface="Arial" pitchFamily="34" charset="0"/>
                          <a:ea typeface="ＭＳ Ｐゴシック" charset="-128"/>
                        </a:rPr>
                        <a:t>Banking</a:t>
                      </a:r>
                      <a:r>
                        <a:rPr kumimoji="0" lang="fr-FR" sz="1800" b="1" i="0" u="none" strike="noStrike" cap="none" normalizeH="0" baseline="0" dirty="0" smtClean="0">
                          <a:ln>
                            <a:noFill/>
                          </a:ln>
                          <a:solidFill>
                            <a:schemeClr val="accent2">
                              <a:lumMod val="50000"/>
                            </a:schemeClr>
                          </a:solidFill>
                          <a:effectLst/>
                          <a:latin typeface="Arial" pitchFamily="34" charset="0"/>
                          <a:ea typeface="ＭＳ Ｐゴシック" charset="-128"/>
                        </a:rPr>
                        <a:t> </a:t>
                      </a:r>
                      <a:r>
                        <a:rPr kumimoji="0" lang="fr-FR" sz="1800" b="1" i="0" u="none" strike="noStrike" cap="none" normalizeH="0" baseline="0" dirty="0" err="1" smtClean="0">
                          <a:ln>
                            <a:noFill/>
                          </a:ln>
                          <a:solidFill>
                            <a:schemeClr val="accent2">
                              <a:lumMod val="50000"/>
                            </a:schemeClr>
                          </a:solidFill>
                          <a:effectLst/>
                          <a:latin typeface="Arial" pitchFamily="34" charset="0"/>
                          <a:ea typeface="ＭＳ Ｐゴシック" charset="-128"/>
                        </a:rPr>
                        <a:t>sector</a:t>
                      </a:r>
                      <a:endParaRPr kumimoji="0" lang="fr-FR" sz="1800" b="1" i="0" u="none" strike="noStrike" cap="none" normalizeH="0" baseline="0" dirty="0" smtClean="0">
                        <a:ln>
                          <a:noFill/>
                        </a:ln>
                        <a:solidFill>
                          <a:schemeClr val="accent2">
                            <a:lumMod val="50000"/>
                          </a:schemeClr>
                        </a:solidFill>
                        <a:effectLst/>
                        <a:latin typeface="Arial"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err="1" smtClean="0">
                          <a:ln>
                            <a:noFill/>
                          </a:ln>
                          <a:solidFill>
                            <a:schemeClr val="accent2">
                              <a:lumMod val="50000"/>
                            </a:schemeClr>
                          </a:solidFill>
                          <a:effectLst/>
                          <a:latin typeface="Arial" pitchFamily="34" charset="0"/>
                          <a:ea typeface="ＭＳ Ｐゴシック" charset="-128"/>
                        </a:rPr>
                        <a:t>Insurance</a:t>
                      </a:r>
                      <a:r>
                        <a:rPr kumimoji="0" lang="fr-FR" sz="1800" b="1" i="0" u="none" strike="noStrike" cap="none" normalizeH="0" baseline="0" dirty="0" smtClean="0">
                          <a:ln>
                            <a:noFill/>
                          </a:ln>
                          <a:solidFill>
                            <a:schemeClr val="accent2">
                              <a:lumMod val="50000"/>
                            </a:schemeClr>
                          </a:solidFill>
                          <a:effectLst/>
                          <a:latin typeface="Arial" pitchFamily="34" charset="0"/>
                          <a:ea typeface="ＭＳ Ｐゴシック" charset="-128"/>
                        </a:rPr>
                        <a:t> </a:t>
                      </a:r>
                      <a:r>
                        <a:rPr kumimoji="0" lang="fr-FR" sz="1800" b="1" i="0" u="none" strike="noStrike" cap="none" normalizeH="0" baseline="0" dirty="0" err="1" smtClean="0">
                          <a:ln>
                            <a:noFill/>
                          </a:ln>
                          <a:solidFill>
                            <a:schemeClr val="accent2">
                              <a:lumMod val="50000"/>
                            </a:schemeClr>
                          </a:solidFill>
                          <a:effectLst/>
                          <a:latin typeface="Arial" pitchFamily="34" charset="0"/>
                          <a:ea typeface="ＭＳ Ｐゴシック" charset="-128"/>
                        </a:rPr>
                        <a:t>sector</a:t>
                      </a:r>
                      <a:endParaRPr kumimoji="0" lang="fr-FR" sz="1800" b="1" i="0" u="none" strike="noStrike" cap="none" normalizeH="0" baseline="0" dirty="0" smtClean="0">
                        <a:ln>
                          <a:noFill/>
                        </a:ln>
                        <a:solidFill>
                          <a:schemeClr val="accent2">
                            <a:lumMod val="50000"/>
                          </a:schemeClr>
                        </a:solidFill>
                        <a:effectLst/>
                        <a:latin typeface="Arial"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1499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err="1" smtClean="0">
                          <a:ln>
                            <a:noFill/>
                          </a:ln>
                          <a:solidFill>
                            <a:schemeClr val="accent2">
                              <a:lumMod val="50000"/>
                            </a:schemeClr>
                          </a:solidFill>
                          <a:effectLst/>
                          <a:latin typeface="Arial" pitchFamily="34" charset="0"/>
                          <a:ea typeface="ＭＳ Ｐゴシック" charset="-128"/>
                        </a:rPr>
                        <a:t>Credit</a:t>
                      </a:r>
                      <a:r>
                        <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rPr>
                        <a:t> institutions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accent2">
                            <a:lumMod val="50000"/>
                          </a:schemeClr>
                        </a:solidFill>
                        <a:effectLst/>
                        <a:latin typeface="Arial"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err="1" smtClean="0">
                          <a:ln>
                            <a:noFill/>
                          </a:ln>
                          <a:solidFill>
                            <a:schemeClr val="accent2">
                              <a:lumMod val="50000"/>
                            </a:schemeClr>
                          </a:solidFill>
                          <a:effectLst/>
                          <a:latin typeface="Arial" pitchFamily="34" charset="0"/>
                          <a:ea typeface="ＭＳ Ｐゴシック" charset="-128"/>
                        </a:rPr>
                        <a:t>Investment</a:t>
                      </a:r>
                      <a:r>
                        <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rPr>
                        <a:t> </a:t>
                      </a:r>
                      <a:r>
                        <a:rPr kumimoji="0" lang="fr-FR" sz="1800" b="0" i="0" u="none" strike="noStrike" cap="none" normalizeH="0" baseline="0" dirty="0" err="1" smtClean="0">
                          <a:ln>
                            <a:noFill/>
                          </a:ln>
                          <a:solidFill>
                            <a:schemeClr val="accent2">
                              <a:lumMod val="50000"/>
                            </a:schemeClr>
                          </a:solidFill>
                          <a:effectLst/>
                          <a:latin typeface="Arial" pitchFamily="34" charset="0"/>
                          <a:ea typeface="ＭＳ Ｐゴシック" charset="-128"/>
                        </a:rPr>
                        <a:t>firms</a:t>
                      </a:r>
                      <a:endPar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accent2">
                            <a:lumMod val="50000"/>
                          </a:schemeClr>
                        </a:solidFill>
                        <a:effectLst/>
                        <a:latin typeface="Arial"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err="1" smtClean="0">
                          <a:ln>
                            <a:noFill/>
                          </a:ln>
                          <a:solidFill>
                            <a:schemeClr val="accent2">
                              <a:lumMod val="50000"/>
                            </a:schemeClr>
                          </a:solidFill>
                          <a:effectLst/>
                          <a:latin typeface="Arial" pitchFamily="34" charset="0"/>
                          <a:ea typeface="ＭＳ Ｐゴシック" charset="-128"/>
                        </a:rPr>
                        <a:t>Payment</a:t>
                      </a:r>
                      <a:r>
                        <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rPr>
                        <a:t> institutions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accent2">
                            <a:lumMod val="50000"/>
                          </a:schemeClr>
                        </a:solidFill>
                        <a:effectLst/>
                        <a:latin typeface="Arial"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rPr>
                        <a:t>Financial holding </a:t>
                      </a:r>
                      <a:r>
                        <a:rPr kumimoji="0" lang="fr-FR" sz="1800" b="0" i="0" u="none" strike="noStrike" cap="none" normalizeH="0" baseline="0" dirty="0" err="1" smtClean="0">
                          <a:ln>
                            <a:noFill/>
                          </a:ln>
                          <a:solidFill>
                            <a:schemeClr val="accent2">
                              <a:lumMod val="50000"/>
                            </a:schemeClr>
                          </a:solidFill>
                          <a:effectLst/>
                          <a:latin typeface="Arial" pitchFamily="34" charset="0"/>
                          <a:ea typeface="ＭＳ Ｐゴシック" charset="-128"/>
                        </a:rPr>
                        <a:t>companies</a:t>
                      </a:r>
                      <a:endPar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accent2">
                            <a:lumMod val="50000"/>
                          </a:schemeClr>
                        </a:solidFill>
                        <a:effectLst/>
                        <a:latin typeface="Arial"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1" u="none" strike="noStrike" cap="none" normalizeH="0" baseline="0" dirty="0" smtClean="0">
                          <a:ln>
                            <a:noFill/>
                          </a:ln>
                          <a:solidFill>
                            <a:schemeClr val="accent2">
                              <a:lumMod val="50000"/>
                            </a:schemeClr>
                          </a:solidFill>
                          <a:effectLst/>
                          <a:latin typeface="Arial" pitchFamily="34" charset="0"/>
                          <a:ea typeface="ＭＳ Ｐゴシック" charset="-128"/>
                        </a:rPr>
                        <a:t>Bureaux de change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err="1" smtClean="0">
                          <a:ln>
                            <a:noFill/>
                          </a:ln>
                          <a:solidFill>
                            <a:schemeClr val="accent2">
                              <a:lumMod val="50000"/>
                            </a:schemeClr>
                          </a:solidFill>
                          <a:effectLst/>
                          <a:latin typeface="Arial" pitchFamily="34" charset="0"/>
                          <a:ea typeface="ＭＳ Ｐゴシック" charset="-128"/>
                        </a:rPr>
                        <a:t>Insurance</a:t>
                      </a:r>
                      <a:r>
                        <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rPr>
                        <a:t> and </a:t>
                      </a:r>
                      <a:r>
                        <a:rPr kumimoji="0" lang="fr-FR" sz="1800" b="0" i="0" u="none" strike="noStrike" cap="none" normalizeH="0" baseline="0" dirty="0" err="1" smtClean="0">
                          <a:ln>
                            <a:noFill/>
                          </a:ln>
                          <a:solidFill>
                            <a:schemeClr val="accent2">
                              <a:lumMod val="50000"/>
                            </a:schemeClr>
                          </a:solidFill>
                          <a:effectLst/>
                          <a:latin typeface="Arial" pitchFamily="34" charset="0"/>
                          <a:ea typeface="ＭＳ Ｐゴシック" charset="-128"/>
                        </a:rPr>
                        <a:t>reinsurance</a:t>
                      </a:r>
                      <a:r>
                        <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rPr>
                        <a:t> </a:t>
                      </a:r>
                      <a:r>
                        <a:rPr kumimoji="0" lang="fr-FR" sz="1800" b="0" i="0" u="none" strike="noStrike" cap="none" normalizeH="0" baseline="0" dirty="0" err="1" smtClean="0">
                          <a:ln>
                            <a:noFill/>
                          </a:ln>
                          <a:solidFill>
                            <a:schemeClr val="accent2">
                              <a:lumMod val="50000"/>
                            </a:schemeClr>
                          </a:solidFill>
                          <a:effectLst/>
                          <a:latin typeface="Arial" pitchFamily="34" charset="0"/>
                          <a:ea typeface="ＭＳ Ｐゴシック" charset="-128"/>
                        </a:rPr>
                        <a:t>companies</a:t>
                      </a:r>
                      <a:endPar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accent2">
                            <a:lumMod val="50000"/>
                          </a:schemeClr>
                        </a:solidFill>
                        <a:effectLst/>
                        <a:latin typeface="Arial"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err="1" smtClean="0">
                          <a:ln>
                            <a:noFill/>
                          </a:ln>
                          <a:solidFill>
                            <a:schemeClr val="accent2">
                              <a:lumMod val="50000"/>
                            </a:schemeClr>
                          </a:solidFill>
                          <a:effectLst/>
                          <a:latin typeface="Arial" pitchFamily="34" charset="0"/>
                          <a:ea typeface="ＭＳ Ｐゴシック" charset="-128"/>
                        </a:rPr>
                        <a:t>Mutual</a:t>
                      </a:r>
                      <a:r>
                        <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rPr>
                        <a:t> </a:t>
                      </a:r>
                      <a:r>
                        <a:rPr kumimoji="0" lang="fr-FR" sz="1800" b="0" i="0" u="none" strike="noStrike" cap="none" normalizeH="0" baseline="0" dirty="0" err="1" smtClean="0">
                          <a:ln>
                            <a:noFill/>
                          </a:ln>
                          <a:solidFill>
                            <a:schemeClr val="accent2">
                              <a:lumMod val="50000"/>
                            </a:schemeClr>
                          </a:solidFill>
                          <a:effectLst/>
                          <a:latin typeface="Arial" pitchFamily="34" charset="0"/>
                          <a:ea typeface="ＭＳ Ｐゴシック" charset="-128"/>
                        </a:rPr>
                        <a:t>insurance</a:t>
                      </a:r>
                      <a:r>
                        <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rPr>
                        <a:t> </a:t>
                      </a:r>
                      <a:r>
                        <a:rPr kumimoji="0" lang="fr-FR" sz="1800" b="0" i="0" u="none" strike="noStrike" cap="none" normalizeH="0" baseline="0" dirty="0" err="1" smtClean="0">
                          <a:ln>
                            <a:noFill/>
                          </a:ln>
                          <a:solidFill>
                            <a:schemeClr val="accent2">
                              <a:lumMod val="50000"/>
                            </a:schemeClr>
                          </a:solidFill>
                          <a:effectLst/>
                          <a:latin typeface="Arial" pitchFamily="34" charset="0"/>
                          <a:ea typeface="ＭＳ Ｐゴシック" charset="-128"/>
                        </a:rPr>
                        <a:t>companies</a:t>
                      </a:r>
                      <a:r>
                        <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rPr>
                        <a:t> and unions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accent2">
                            <a:lumMod val="50000"/>
                          </a:schemeClr>
                        </a:solidFill>
                        <a:effectLst/>
                        <a:latin typeface="Arial"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2">
                              <a:lumMod val="50000"/>
                            </a:schemeClr>
                          </a:solidFill>
                          <a:effectLst/>
                          <a:latin typeface="Arial" pitchFamily="34" charset="0"/>
                          <a:ea typeface="ＭＳ Ｐゴシック" charset="-128"/>
                        </a:rPr>
                        <a:t>Provident institutions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4"/>
            <a:ext cx="7172870" cy="785818"/>
          </a:xfrm>
        </p:spPr>
        <p:txBody>
          <a:bodyPr/>
          <a:lstStyle/>
          <a:p>
            <a:r>
              <a:rPr lang="en-GB" dirty="0" smtClean="0"/>
              <a:t>2. Combined, broadened missions</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14</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marL="0" indent="-609600" algn="just" eaLnBrk="1" hangingPunct="1">
              <a:buClr>
                <a:srgbClr val="F9B641"/>
              </a:buClr>
              <a:buFontTx/>
              <a:buNone/>
              <a:defRPr/>
            </a:pPr>
            <a:r>
              <a:rPr lang="en-GB" b="1" dirty="0" smtClean="0">
                <a:solidFill>
                  <a:schemeClr val="accent2">
                    <a:lumMod val="50000"/>
                  </a:schemeClr>
                </a:solidFill>
              </a:rPr>
              <a:t>2.1 Scope of supervision</a:t>
            </a:r>
          </a:p>
          <a:p>
            <a:pPr marL="0" indent="-609600" algn="just" eaLnBrk="1" hangingPunct="1">
              <a:buClr>
                <a:srgbClr val="F9B641"/>
              </a:buClr>
              <a:buFontTx/>
              <a:buNone/>
              <a:defRPr/>
            </a:pPr>
            <a:endParaRPr lang="en-GB" b="1" dirty="0" smtClean="0">
              <a:solidFill>
                <a:schemeClr val="accent2">
                  <a:lumMod val="50000"/>
                </a:schemeClr>
              </a:solidFill>
            </a:endParaRPr>
          </a:p>
          <a:p>
            <a:pPr marL="265113" indent="-265113" algn="just" eaLnBrk="1" hangingPunct="1">
              <a:buFont typeface="Wingdings" pitchFamily="2" charset="2"/>
              <a:buChar char="Ø"/>
              <a:defRPr/>
            </a:pPr>
            <a:r>
              <a:rPr lang="en-GB" b="1" dirty="0" smtClean="0">
                <a:solidFill>
                  <a:schemeClr val="accent2">
                    <a:lumMod val="50000"/>
                  </a:schemeClr>
                </a:solidFill>
              </a:rPr>
              <a:t>The ACP also has the authority to supervise intermediaries in the insurance, mutual and banking sectors</a:t>
            </a:r>
            <a:r>
              <a:rPr lang="en-GB" dirty="0" smtClean="0">
                <a:solidFill>
                  <a:schemeClr val="accent2">
                    <a:lumMod val="50000"/>
                  </a:schemeClr>
                </a:solidFill>
              </a:rPr>
              <a:t>. </a:t>
            </a:r>
          </a:p>
          <a:p>
            <a:pPr marL="609600" indent="-609600" algn="just" eaLnBrk="1" hangingPunct="1">
              <a:buClr>
                <a:srgbClr val="F9B641"/>
              </a:buClr>
              <a:buFontTx/>
              <a:buNone/>
              <a:defRPr/>
            </a:pPr>
            <a:endParaRPr lang="en-GB" sz="800" b="1" dirty="0" smtClean="0">
              <a:solidFill>
                <a:schemeClr val="accent2">
                  <a:lumMod val="50000"/>
                </a:schemeClr>
              </a:solidFill>
            </a:endParaRPr>
          </a:p>
          <a:p>
            <a:pPr marL="0" indent="0" algn="just" eaLnBrk="1" hangingPunct="1">
              <a:buClr>
                <a:srgbClr val="F9B641"/>
              </a:buClr>
              <a:buFontTx/>
              <a:buNone/>
              <a:defRPr/>
            </a:pPr>
            <a:r>
              <a:rPr lang="en-GB" dirty="0" smtClean="0">
                <a:solidFill>
                  <a:schemeClr val="accent2">
                    <a:lumMod val="50000"/>
                  </a:schemeClr>
                </a:solidFill>
              </a:rPr>
              <a:t>The extension of supervision to intermediaries involved in banking and payment service operations is the result of </a:t>
            </a:r>
            <a:r>
              <a:rPr lang="en-US" dirty="0" smtClean="0">
                <a:solidFill>
                  <a:schemeClr val="accent2">
                    <a:lumMod val="50000"/>
                  </a:schemeClr>
                </a:solidFill>
              </a:rPr>
              <a:t>Order n° 2010-76 of 21 January 2010</a:t>
            </a:r>
            <a:r>
              <a:rPr lang="en-GB" dirty="0" smtClean="0">
                <a:solidFill>
                  <a:schemeClr val="accent2">
                    <a:lumMod val="50000"/>
                  </a:schemeClr>
                </a:solidFill>
              </a:rPr>
              <a:t>. </a:t>
            </a:r>
          </a:p>
          <a:p>
            <a:pPr marL="609600" indent="-609600" algn="just" eaLnBrk="1" hangingPunct="1">
              <a:buClr>
                <a:srgbClr val="F9B641"/>
              </a:buClr>
              <a:buFontTx/>
              <a:buNone/>
              <a:defRPr/>
            </a:pPr>
            <a:endParaRPr lang="en-GB"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265113" indent="-265113" algn="just" eaLnBrk="1" hangingPunct="1">
              <a:buFont typeface="Wingdings" pitchFamily="2" charset="2"/>
              <a:buChar char="Ø"/>
              <a:defRPr/>
            </a:pPr>
            <a:r>
              <a:rPr lang="en-GB" b="1" dirty="0" smtClean="0">
                <a:solidFill>
                  <a:schemeClr val="accent2">
                    <a:lumMod val="50000"/>
                  </a:schemeClr>
                </a:solidFill>
              </a:rPr>
              <a:t>Supervision focuses on banking and insurance activities</a:t>
            </a:r>
            <a:r>
              <a:rPr lang="en-US" dirty="0" smtClean="0">
                <a:solidFill>
                  <a:schemeClr val="accent2">
                    <a:lumMod val="50000"/>
                  </a:schemeClr>
                </a:solidFill>
              </a:rPr>
              <a:t>:</a:t>
            </a:r>
            <a:endParaRPr lang="en-GB"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180975" indent="-180975" algn="just" defTabSz="180975" eaLnBrk="1" hangingPunct="1">
              <a:buFont typeface="Arial" pitchFamily="34" charset="0"/>
              <a:buChar char="-"/>
              <a:defRPr/>
            </a:pPr>
            <a:r>
              <a:rPr lang="en-GB" dirty="0" smtClean="0">
                <a:solidFill>
                  <a:schemeClr val="accent2">
                    <a:lumMod val="50000"/>
                  </a:schemeClr>
                </a:solidFill>
              </a:rPr>
              <a:t>The </a:t>
            </a:r>
            <a:r>
              <a:rPr lang="en-GB" b="1" dirty="0" smtClean="0">
                <a:solidFill>
                  <a:schemeClr val="accent2">
                    <a:lumMod val="50000"/>
                  </a:schemeClr>
                </a:solidFill>
              </a:rPr>
              <a:t>microcredit institutions </a:t>
            </a:r>
            <a:r>
              <a:rPr lang="en-GB" dirty="0" smtClean="0">
                <a:solidFill>
                  <a:schemeClr val="accent2">
                    <a:lumMod val="50000"/>
                  </a:schemeClr>
                </a:solidFill>
              </a:rPr>
              <a:t>mentioned in paragraph 5 of Article L. 511-6 of the Monetary and Financial Code are included in the scope of the ACP’s supervision</a:t>
            </a:r>
            <a:r>
              <a:rPr lang="en-US" dirty="0" smtClean="0">
                <a:solidFill>
                  <a:schemeClr val="accent2">
                    <a:lumMod val="50000"/>
                  </a:schemeClr>
                </a:solidFill>
              </a:rPr>
              <a:t>;</a:t>
            </a:r>
            <a:endParaRPr lang="en-GB" dirty="0" smtClean="0">
              <a:solidFill>
                <a:schemeClr val="accent2">
                  <a:lumMod val="50000"/>
                </a:schemeClr>
              </a:solidFill>
            </a:endParaRPr>
          </a:p>
          <a:p>
            <a:pPr marL="180975" indent="-180975" algn="just" eaLnBrk="1" hangingPunct="1">
              <a:buFont typeface="Arial" pitchFamily="34" charset="0"/>
              <a:buChar char="-"/>
              <a:tabLst>
                <a:tab pos="85725" algn="l"/>
                <a:tab pos="88900" algn="l"/>
              </a:tabLst>
              <a:defRPr/>
            </a:pPr>
            <a:r>
              <a:rPr lang="en-GB" dirty="0" smtClean="0">
                <a:solidFill>
                  <a:schemeClr val="accent2">
                    <a:lumMod val="50000"/>
                  </a:schemeClr>
                </a:solidFill>
              </a:rPr>
              <a:t>Mutual societies that do not conduct insurance business are no longer subject to supervision.</a:t>
            </a:r>
            <a:endParaRPr lang="en-GB" b="1" dirty="0" smtClean="0">
              <a:solidFill>
                <a:schemeClr val="accent2">
                  <a:lumMod val="50000"/>
                </a:schemeClr>
              </a:solidFill>
            </a:endParaRPr>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4"/>
            <a:ext cx="7172870" cy="785818"/>
          </a:xfrm>
        </p:spPr>
        <p:txBody>
          <a:bodyPr/>
          <a:lstStyle/>
          <a:p>
            <a:r>
              <a:rPr lang="en-GB" dirty="0" smtClean="0"/>
              <a:t>2. Combined, broadened missions</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marL="609600" indent="-609600" algn="just" eaLnBrk="1" hangingPunct="1">
              <a:buClr>
                <a:srgbClr val="F9B641"/>
              </a:buClr>
              <a:buFontTx/>
              <a:buNone/>
              <a:defRPr/>
            </a:pPr>
            <a:r>
              <a:rPr lang="en-GB" b="1" dirty="0" smtClean="0">
                <a:solidFill>
                  <a:schemeClr val="accent2">
                    <a:lumMod val="50000"/>
                  </a:schemeClr>
                </a:solidFill>
              </a:rPr>
              <a:t>2.2 Nature of the ACP’s missions</a:t>
            </a: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176213" indent="-176213" algn="just" eaLnBrk="1" hangingPunct="1">
              <a:buFont typeface="Wingdings" pitchFamily="2" charset="2"/>
              <a:buChar char="§"/>
              <a:defRPr/>
            </a:pPr>
            <a:r>
              <a:rPr lang="en-GB" b="1" dirty="0" smtClean="0">
                <a:solidFill>
                  <a:schemeClr val="accent2">
                    <a:lumMod val="50000"/>
                  </a:schemeClr>
                </a:solidFill>
              </a:rPr>
              <a:t>Licensing and authorisation</a:t>
            </a:r>
            <a:endParaRPr lang="en-GB" dirty="0" smtClean="0">
              <a:solidFill>
                <a:schemeClr val="accent2">
                  <a:lumMod val="50000"/>
                </a:schemeClr>
              </a:solidFill>
            </a:endParaRPr>
          </a:p>
          <a:p>
            <a:pPr marL="176213" indent="-176213" algn="just" eaLnBrk="1" hangingPunct="1">
              <a:buFont typeface="Wingdings" pitchFamily="2" charset="2"/>
              <a:buChar char="§"/>
              <a:defRPr/>
            </a:pPr>
            <a:endParaRPr lang="en-GB" sz="800" b="1" dirty="0" smtClean="0">
              <a:solidFill>
                <a:schemeClr val="accent2">
                  <a:lumMod val="50000"/>
                </a:schemeClr>
              </a:solidFill>
            </a:endParaRPr>
          </a:p>
          <a:p>
            <a:pPr marL="176213" indent="-176213" algn="just" eaLnBrk="1" hangingPunct="1">
              <a:buNone/>
              <a:defRPr/>
            </a:pPr>
            <a:endParaRPr lang="en-GB" sz="800" dirty="0" smtClean="0">
              <a:solidFill>
                <a:schemeClr val="accent2">
                  <a:lumMod val="50000"/>
                </a:schemeClr>
              </a:solidFill>
            </a:endParaRPr>
          </a:p>
          <a:p>
            <a:pPr marL="176213" indent="-176213" algn="just" eaLnBrk="1" hangingPunct="1">
              <a:buNone/>
              <a:defRPr/>
            </a:pPr>
            <a:endParaRPr lang="en-GB" sz="800" dirty="0" smtClean="0">
              <a:solidFill>
                <a:schemeClr val="accent2">
                  <a:lumMod val="50000"/>
                </a:schemeClr>
              </a:solidFill>
            </a:endParaRPr>
          </a:p>
          <a:p>
            <a:pPr marL="176213" indent="-176213" algn="just" eaLnBrk="1" hangingPunct="1">
              <a:buNone/>
              <a:defRPr/>
            </a:pPr>
            <a:endParaRPr lang="en-GB" sz="800" dirty="0" smtClean="0">
              <a:solidFill>
                <a:schemeClr val="accent2">
                  <a:lumMod val="50000"/>
                </a:schemeClr>
              </a:solidFill>
            </a:endParaRPr>
          </a:p>
          <a:p>
            <a:pPr marL="176213" indent="-176213" algn="just" eaLnBrk="1" hangingPunct="1">
              <a:buFont typeface="Wingdings" pitchFamily="2" charset="2"/>
              <a:buChar char="§"/>
              <a:defRPr/>
            </a:pPr>
            <a:r>
              <a:rPr lang="en-GB" b="1" dirty="0" smtClean="0">
                <a:solidFill>
                  <a:schemeClr val="accent2">
                    <a:lumMod val="50000"/>
                  </a:schemeClr>
                </a:solidFill>
              </a:rPr>
              <a:t>Ongoing supervision</a:t>
            </a:r>
            <a:endParaRPr lang="en-GB" dirty="0" smtClean="0">
              <a:solidFill>
                <a:schemeClr val="accent2">
                  <a:lumMod val="50000"/>
                </a:schemeClr>
              </a:solidFill>
            </a:endParaRPr>
          </a:p>
          <a:p>
            <a:pPr marL="0" indent="0" algn="just" eaLnBrk="1" hangingPunct="1">
              <a:buNone/>
              <a:defRPr/>
            </a:pPr>
            <a:endParaRPr lang="en-GB" sz="800" dirty="0" smtClean="0">
              <a:solidFill>
                <a:schemeClr val="accent2">
                  <a:lumMod val="50000"/>
                </a:schemeClr>
              </a:solidFill>
            </a:endParaRPr>
          </a:p>
          <a:p>
            <a:pPr marL="0" indent="0" algn="just" eaLnBrk="1" hangingPunct="1">
              <a:buNone/>
              <a:defRPr/>
            </a:pPr>
            <a:r>
              <a:rPr lang="en-GB" dirty="0" smtClean="0">
                <a:solidFill>
                  <a:schemeClr val="accent2">
                    <a:lumMod val="50000"/>
                  </a:schemeClr>
                </a:solidFill>
              </a:rPr>
              <a:t>Paragraph 2 of Article L. 612-1 of the Monetary and Financial Code states that the ACP is charged with “on-going supervision of the financial condition and the operating conditions of [subject] persons</a:t>
            </a:r>
            <a:r>
              <a:rPr lang="en-GB" i="1" dirty="0" smtClean="0">
                <a:solidFill>
                  <a:schemeClr val="accent2">
                    <a:lumMod val="50000"/>
                  </a:schemeClr>
                </a:solidFill>
              </a:rPr>
              <a:t>”.</a:t>
            </a:r>
            <a:endParaRPr lang="en-GB" dirty="0" smtClean="0">
              <a:solidFill>
                <a:schemeClr val="accent2">
                  <a:lumMod val="50000"/>
                </a:schemeClr>
              </a:solidFill>
            </a:endParaRPr>
          </a:p>
          <a:p>
            <a:pPr marL="0" indent="0" algn="just" eaLnBrk="1" hangingPunct="1">
              <a:buNone/>
              <a:defRPr/>
            </a:pPr>
            <a:endParaRPr lang="en-GB" sz="800" dirty="0" smtClean="0">
              <a:solidFill>
                <a:schemeClr val="accent2">
                  <a:lumMod val="50000"/>
                </a:schemeClr>
              </a:solidFill>
            </a:endParaRPr>
          </a:p>
          <a:p>
            <a:pPr marL="0" indent="0" algn="just" eaLnBrk="1" hangingPunct="1">
              <a:buNone/>
              <a:defRPr/>
            </a:pPr>
            <a:r>
              <a:rPr lang="en-GB" dirty="0" smtClean="0">
                <a:solidFill>
                  <a:schemeClr val="accent2">
                    <a:lumMod val="50000"/>
                  </a:schemeClr>
                </a:solidFill>
              </a:rPr>
              <a:t>In particular, the ACP is charged with supervising</a:t>
            </a:r>
            <a:r>
              <a:rPr lang="en-US" dirty="0" smtClean="0">
                <a:solidFill>
                  <a:schemeClr val="accent2">
                    <a:lumMod val="50000"/>
                  </a:schemeClr>
                </a:solidFill>
              </a:rPr>
              <a:t>:</a:t>
            </a:r>
            <a:r>
              <a:rPr lang="en-GB" dirty="0" smtClean="0">
                <a:solidFill>
                  <a:schemeClr val="accent2">
                    <a:lumMod val="50000"/>
                  </a:schemeClr>
                </a:solidFill>
              </a:rPr>
              <a:t> </a:t>
            </a:r>
          </a:p>
          <a:p>
            <a:pPr marL="0" indent="0" algn="just" eaLnBrk="1" hangingPunct="1">
              <a:buNone/>
              <a:defRPr/>
            </a:pPr>
            <a:endParaRPr lang="en-GB" sz="800" dirty="0" smtClean="0">
              <a:solidFill>
                <a:schemeClr val="accent2">
                  <a:lumMod val="50000"/>
                </a:schemeClr>
              </a:solidFill>
            </a:endParaRPr>
          </a:p>
          <a:p>
            <a:pPr marL="0" indent="0" algn="just" eaLnBrk="1" hangingPunct="1">
              <a:buNone/>
              <a:defRPr/>
            </a:pPr>
            <a:r>
              <a:rPr lang="en-GB" dirty="0" smtClean="0">
                <a:solidFill>
                  <a:schemeClr val="accent2">
                    <a:lumMod val="50000"/>
                  </a:schemeClr>
                </a:solidFill>
              </a:rPr>
              <a:t>	- compliance with solvency requirements (all sectors)</a:t>
            </a:r>
            <a:r>
              <a:rPr lang="en-US" dirty="0" smtClean="0">
                <a:solidFill>
                  <a:schemeClr val="accent2">
                    <a:lumMod val="50000"/>
                  </a:schemeClr>
                </a:solidFill>
              </a:rPr>
              <a:t>;</a:t>
            </a:r>
            <a:r>
              <a:rPr lang="en-GB" dirty="0" smtClean="0">
                <a:solidFill>
                  <a:schemeClr val="accent2">
                    <a:lumMod val="50000"/>
                  </a:schemeClr>
                </a:solidFill>
              </a:rPr>
              <a:t> </a:t>
            </a:r>
          </a:p>
          <a:p>
            <a:pPr marL="0" indent="0" algn="just" eaLnBrk="1" hangingPunct="1">
              <a:buNone/>
              <a:defRPr/>
            </a:pPr>
            <a:r>
              <a:rPr lang="en-GB" dirty="0" smtClean="0">
                <a:solidFill>
                  <a:schemeClr val="accent2">
                    <a:lumMod val="50000"/>
                  </a:schemeClr>
                </a:solidFill>
              </a:rPr>
              <a:t>	- compliance with liquidity requirements (credit institutions)</a:t>
            </a:r>
            <a:r>
              <a:rPr lang="en-US" dirty="0" smtClean="0">
                <a:solidFill>
                  <a:schemeClr val="accent2">
                    <a:lumMod val="50000"/>
                  </a:schemeClr>
                </a:solidFill>
              </a:rPr>
              <a:t>;</a:t>
            </a:r>
            <a:r>
              <a:rPr lang="en-GB" dirty="0" smtClean="0">
                <a:solidFill>
                  <a:schemeClr val="accent2">
                    <a:lumMod val="50000"/>
                  </a:schemeClr>
                </a:solidFill>
              </a:rPr>
              <a:t> and</a:t>
            </a:r>
          </a:p>
          <a:p>
            <a:pPr marL="0" indent="0" algn="just" eaLnBrk="1" hangingPunct="1">
              <a:buNone/>
              <a:defRPr/>
            </a:pPr>
            <a:r>
              <a:rPr lang="en-GB" dirty="0" smtClean="0">
                <a:solidFill>
                  <a:schemeClr val="accent2">
                    <a:lumMod val="50000"/>
                  </a:schemeClr>
                </a:solidFill>
              </a:rPr>
              <a:t>	- ability to meet commitments (insurance sector).</a:t>
            </a:r>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4"/>
            <a:ext cx="7172870" cy="785818"/>
          </a:xfrm>
        </p:spPr>
        <p:txBody>
          <a:bodyPr/>
          <a:lstStyle/>
          <a:p>
            <a:r>
              <a:rPr lang="en-GB" dirty="0" smtClean="0"/>
              <a:t>2. Combined, broadened missions</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16</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marL="609600" indent="-609600" algn="just" eaLnBrk="1" hangingPunct="1">
              <a:buClr>
                <a:srgbClr val="F9B641"/>
              </a:buClr>
              <a:buFontTx/>
              <a:buNone/>
              <a:defRPr/>
            </a:pPr>
            <a:r>
              <a:rPr lang="en-GB" b="1" dirty="0" smtClean="0">
                <a:solidFill>
                  <a:schemeClr val="accent2">
                    <a:lumMod val="50000"/>
                  </a:schemeClr>
                </a:solidFill>
              </a:rPr>
              <a:t>2.2 Nature of the ACP’s missions</a:t>
            </a: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180975" indent="-180975" algn="just" eaLnBrk="1" hangingPunct="1">
              <a:buFont typeface="Wingdings" pitchFamily="2" charset="2"/>
              <a:buChar char="§"/>
              <a:defRPr/>
            </a:pPr>
            <a:r>
              <a:rPr lang="en-GB" b="1" dirty="0" smtClean="0">
                <a:solidFill>
                  <a:schemeClr val="accent2">
                    <a:lumMod val="50000"/>
                  </a:schemeClr>
                </a:solidFill>
              </a:rPr>
              <a:t> The ACP has been assigned a new mission: customer protection</a:t>
            </a:r>
            <a:endParaRPr lang="en-GB" sz="800" dirty="0" smtClean="0">
              <a:solidFill>
                <a:schemeClr val="accent2">
                  <a:lumMod val="50000"/>
                </a:schemeClr>
              </a:solidFill>
            </a:endParaRPr>
          </a:p>
          <a:p>
            <a:pPr marL="180975" indent="-180975" algn="just" eaLnBrk="1" hangingPunct="1">
              <a:buFont typeface="Wingdings" pitchFamily="2" charset="2"/>
              <a:buChar char="§"/>
              <a:defRPr/>
            </a:pPr>
            <a:endParaRPr lang="en-GB" sz="800" dirty="0" smtClean="0">
              <a:solidFill>
                <a:schemeClr val="accent2">
                  <a:lumMod val="50000"/>
                </a:schemeClr>
              </a:solidFill>
            </a:endParaRPr>
          </a:p>
          <a:p>
            <a:pPr marL="180975" indent="-180975" algn="just" eaLnBrk="1" hangingPunct="1">
              <a:defRPr/>
            </a:pPr>
            <a:endParaRPr lang="en-GB" sz="800" dirty="0" smtClean="0">
              <a:solidFill>
                <a:schemeClr val="accent2">
                  <a:lumMod val="50000"/>
                </a:schemeClr>
              </a:solidFill>
            </a:endParaRPr>
          </a:p>
          <a:p>
            <a:pPr marL="0" indent="0" algn="just">
              <a:buNone/>
            </a:pPr>
            <a:r>
              <a:rPr lang="en-GB" dirty="0" smtClean="0">
                <a:solidFill>
                  <a:schemeClr val="accent2">
                    <a:lumMod val="50000"/>
                  </a:schemeClr>
                </a:solidFill>
              </a:rPr>
              <a:t>1) Supervising subject persons’ </a:t>
            </a:r>
            <a:r>
              <a:rPr lang="en-GB" b="1" dirty="0" smtClean="0">
                <a:solidFill>
                  <a:schemeClr val="accent2">
                    <a:lumMod val="50000"/>
                  </a:schemeClr>
                </a:solidFill>
              </a:rPr>
              <a:t>compliance</a:t>
            </a:r>
            <a:r>
              <a:rPr lang="en-GB" dirty="0" smtClean="0">
                <a:solidFill>
                  <a:schemeClr val="accent2">
                    <a:lumMod val="50000"/>
                  </a:schemeClr>
                </a:solidFill>
              </a:rPr>
              <a:t> with the </a:t>
            </a:r>
            <a:r>
              <a:rPr lang="en-GB" b="1" dirty="0" smtClean="0">
                <a:solidFill>
                  <a:schemeClr val="accent2">
                    <a:lumMod val="50000"/>
                  </a:schemeClr>
                </a:solidFill>
              </a:rPr>
              <a:t>laws and regulations </a:t>
            </a:r>
            <a:r>
              <a:rPr lang="en-GB" dirty="0" smtClean="0">
                <a:solidFill>
                  <a:schemeClr val="accent2">
                    <a:lumMod val="50000"/>
                  </a:schemeClr>
                </a:solidFill>
              </a:rPr>
              <a:t>that apply to them and with codes of conduct approved on demand of a professional association,</a:t>
            </a:r>
            <a:r>
              <a:rPr lang="en-US" dirty="0" smtClean="0">
                <a:solidFill>
                  <a:schemeClr val="accent2">
                    <a:lumMod val="50000"/>
                  </a:schemeClr>
                </a:solidFill>
              </a:rPr>
              <a:t> as well as both rules of good practice issued by the ACP and those resulting from recommendations of the ACP;</a:t>
            </a:r>
            <a:r>
              <a:rPr lang="en-GB" dirty="0" smtClean="0">
                <a:solidFill>
                  <a:schemeClr val="accent2">
                    <a:lumMod val="50000"/>
                  </a:schemeClr>
                </a:solidFill>
              </a:rPr>
              <a:t> </a:t>
            </a:r>
          </a:p>
          <a:p>
            <a:pPr marL="0" indent="0" algn="just">
              <a:buNone/>
            </a:pPr>
            <a:endParaRPr lang="en-GB" sz="800" dirty="0" smtClean="0">
              <a:solidFill>
                <a:schemeClr val="accent2">
                  <a:lumMod val="50000"/>
                </a:schemeClr>
              </a:solidFill>
            </a:endParaRPr>
          </a:p>
          <a:p>
            <a:pPr marL="0" indent="0" algn="just"/>
            <a:endParaRPr lang="en-GB" sz="800" dirty="0" smtClean="0">
              <a:solidFill>
                <a:schemeClr val="accent2">
                  <a:lumMod val="50000"/>
                </a:schemeClr>
              </a:solidFill>
            </a:endParaRPr>
          </a:p>
          <a:p>
            <a:pPr marL="0" indent="0" algn="just"/>
            <a:endParaRPr lang="en-GB" sz="800" dirty="0" smtClean="0">
              <a:solidFill>
                <a:schemeClr val="accent2">
                  <a:lumMod val="50000"/>
                </a:schemeClr>
              </a:solidFill>
            </a:endParaRPr>
          </a:p>
          <a:p>
            <a:pPr marL="0" indent="0" algn="just">
              <a:buNone/>
            </a:pPr>
            <a:r>
              <a:rPr lang="en-GB" dirty="0" smtClean="0">
                <a:solidFill>
                  <a:schemeClr val="accent2">
                    <a:lumMod val="50000"/>
                  </a:schemeClr>
                </a:solidFill>
              </a:rPr>
              <a:t>2) Ensuring that subject persons </a:t>
            </a:r>
            <a:r>
              <a:rPr lang="en-GB" b="1" dirty="0" smtClean="0">
                <a:solidFill>
                  <a:schemeClr val="accent2">
                    <a:lumMod val="50000"/>
                  </a:schemeClr>
                </a:solidFill>
              </a:rPr>
              <a:t>devote adequate resources </a:t>
            </a:r>
            <a:r>
              <a:rPr lang="en-GB" dirty="0" smtClean="0">
                <a:solidFill>
                  <a:schemeClr val="accent2">
                    <a:lumMod val="50000"/>
                  </a:schemeClr>
                </a:solidFill>
              </a:rPr>
              <a:t>and </a:t>
            </a:r>
            <a:r>
              <a:rPr lang="en-GB" b="1" dirty="0" smtClean="0">
                <a:solidFill>
                  <a:schemeClr val="accent2">
                    <a:lumMod val="50000"/>
                  </a:schemeClr>
                </a:solidFill>
              </a:rPr>
              <a:t>adopt suitable procedures </a:t>
            </a:r>
            <a:r>
              <a:rPr lang="en-GB" dirty="0" smtClean="0">
                <a:solidFill>
                  <a:schemeClr val="accent2">
                    <a:lumMod val="50000"/>
                  </a:schemeClr>
                </a:solidFill>
              </a:rPr>
              <a:t>for complying with provisions relating to </a:t>
            </a:r>
            <a:r>
              <a:rPr lang="en-GB" b="1" dirty="0" smtClean="0">
                <a:solidFill>
                  <a:schemeClr val="accent2">
                    <a:lumMod val="50000"/>
                  </a:schemeClr>
                </a:solidFill>
              </a:rPr>
              <a:t>consumer information and contract formation </a:t>
            </a:r>
            <a:r>
              <a:rPr lang="en-GB" dirty="0" smtClean="0">
                <a:solidFill>
                  <a:schemeClr val="accent2">
                    <a:lumMod val="50000"/>
                  </a:schemeClr>
                </a:solidFill>
              </a:rPr>
              <a:t>(Book 1 of the Consumer Code).</a:t>
            </a:r>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4"/>
            <a:ext cx="7172870" cy="785818"/>
          </a:xfrm>
        </p:spPr>
        <p:txBody>
          <a:bodyPr/>
          <a:lstStyle/>
          <a:p>
            <a:r>
              <a:rPr lang="en-GB" dirty="0" smtClean="0"/>
              <a:t>2. Combined, broadened missions</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17</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marL="609600" indent="-609600" algn="just" eaLnBrk="1" hangingPunct="1">
              <a:buClr>
                <a:srgbClr val="F9B641"/>
              </a:buClr>
              <a:buFontTx/>
              <a:buNone/>
              <a:defRPr/>
            </a:pPr>
            <a:r>
              <a:rPr lang="en-GB" b="1" dirty="0" smtClean="0">
                <a:solidFill>
                  <a:schemeClr val="accent2">
                    <a:lumMod val="50000"/>
                  </a:schemeClr>
                </a:solidFill>
              </a:rPr>
              <a:t>2.2 Nature of the ACP’s missions</a:t>
            </a: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180975" indent="-180975" algn="just" eaLnBrk="1" hangingPunct="1">
              <a:buNone/>
              <a:defRPr/>
            </a:pPr>
            <a:r>
              <a:rPr lang="en-GB" dirty="0" smtClean="0">
                <a:solidFill>
                  <a:schemeClr val="accent2">
                    <a:lumMod val="50000"/>
                  </a:schemeClr>
                </a:solidFill>
              </a:rPr>
              <a:t>3) Establishment by the ACP and the AMF of a </a:t>
            </a:r>
            <a:r>
              <a:rPr lang="en-GB" b="1" dirty="0" smtClean="0">
                <a:solidFill>
                  <a:schemeClr val="accent2">
                    <a:lumMod val="50000"/>
                  </a:schemeClr>
                </a:solidFill>
              </a:rPr>
              <a:t>joint body </a:t>
            </a:r>
            <a:r>
              <a:rPr lang="en-GB" dirty="0" smtClean="0">
                <a:solidFill>
                  <a:schemeClr val="accent2">
                    <a:lumMod val="50000"/>
                  </a:schemeClr>
                </a:solidFill>
              </a:rPr>
              <a:t>to</a:t>
            </a:r>
            <a:r>
              <a:rPr lang="en-US" dirty="0" smtClean="0">
                <a:solidFill>
                  <a:schemeClr val="accent2">
                    <a:lumMod val="50000"/>
                  </a:schemeClr>
                </a:solidFill>
              </a:rPr>
              <a:t>:</a:t>
            </a:r>
            <a:endParaRPr lang="en-GB" dirty="0" smtClean="0">
              <a:solidFill>
                <a:schemeClr val="accent2">
                  <a:lumMod val="50000"/>
                </a:schemeClr>
              </a:solidFill>
            </a:endParaRPr>
          </a:p>
          <a:p>
            <a:pPr algn="just"/>
            <a:endParaRPr lang="en-GB" sz="800" dirty="0" smtClean="0">
              <a:solidFill>
                <a:schemeClr val="accent2">
                  <a:lumMod val="50000"/>
                </a:schemeClr>
              </a:solidFill>
            </a:endParaRPr>
          </a:p>
          <a:p>
            <a:pPr algn="just"/>
            <a:endParaRPr lang="en-GB" sz="800" dirty="0" smtClean="0">
              <a:solidFill>
                <a:schemeClr val="accent2">
                  <a:lumMod val="50000"/>
                </a:schemeClr>
              </a:solidFill>
            </a:endParaRPr>
          </a:p>
          <a:p>
            <a:pPr algn="just">
              <a:buNone/>
              <a:tabLst>
                <a:tab pos="534988" algn="l"/>
              </a:tabLst>
            </a:pPr>
            <a:r>
              <a:rPr lang="en-GB" dirty="0" smtClean="0">
                <a:solidFill>
                  <a:schemeClr val="accent2">
                    <a:lumMod val="50000"/>
                  </a:schemeClr>
                </a:solidFill>
              </a:rPr>
              <a:t>	- coordinate </a:t>
            </a:r>
            <a:r>
              <a:rPr lang="en-GB" b="1" dirty="0" smtClean="0">
                <a:solidFill>
                  <a:schemeClr val="accent2">
                    <a:lumMod val="50000"/>
                  </a:schemeClr>
                </a:solidFill>
              </a:rPr>
              <a:t>supervisory priorities</a:t>
            </a:r>
            <a:r>
              <a:rPr lang="en-GB" dirty="0" smtClean="0">
                <a:solidFill>
                  <a:schemeClr val="accent2">
                    <a:lumMod val="50000"/>
                  </a:schemeClr>
                </a:solidFill>
              </a:rPr>
              <a:t> for ensuring compliance with customer protection requirements</a:t>
            </a:r>
            <a:r>
              <a:rPr lang="en-US" dirty="0" smtClean="0">
                <a:solidFill>
                  <a:schemeClr val="accent2">
                    <a:lumMod val="50000"/>
                  </a:schemeClr>
                </a:solidFill>
              </a:rPr>
              <a:t>;</a:t>
            </a:r>
            <a:endParaRPr lang="en-GB" dirty="0" smtClean="0">
              <a:solidFill>
                <a:schemeClr val="accent2">
                  <a:lumMod val="50000"/>
                </a:schemeClr>
              </a:solidFill>
            </a:endParaRPr>
          </a:p>
          <a:p>
            <a:pPr algn="just">
              <a:buNone/>
            </a:pPr>
            <a:endParaRPr lang="en-GB" sz="800" dirty="0" smtClean="0">
              <a:solidFill>
                <a:schemeClr val="accent2">
                  <a:lumMod val="50000"/>
                </a:schemeClr>
              </a:solidFill>
            </a:endParaRPr>
          </a:p>
          <a:p>
            <a:pPr algn="just">
              <a:buNone/>
            </a:pPr>
            <a:endParaRPr lang="en-GB" sz="800" dirty="0" smtClean="0">
              <a:solidFill>
                <a:schemeClr val="accent2">
                  <a:lumMod val="50000"/>
                </a:schemeClr>
              </a:solidFill>
            </a:endParaRPr>
          </a:p>
          <a:p>
            <a:pPr algn="just">
              <a:buNone/>
              <a:tabLst>
                <a:tab pos="534988" algn="l"/>
              </a:tabLst>
            </a:pPr>
            <a:r>
              <a:rPr lang="en-GB" dirty="0" smtClean="0">
                <a:solidFill>
                  <a:schemeClr val="accent2">
                    <a:lumMod val="50000"/>
                  </a:schemeClr>
                </a:solidFill>
              </a:rPr>
              <a:t>	 -	identify </a:t>
            </a:r>
            <a:r>
              <a:rPr lang="en-GB" b="1" dirty="0" smtClean="0">
                <a:solidFill>
                  <a:schemeClr val="accent2">
                    <a:lumMod val="50000"/>
                  </a:schemeClr>
                </a:solidFill>
              </a:rPr>
              <a:t>risk factors</a:t>
            </a:r>
            <a:r>
              <a:rPr lang="en-GB" dirty="0" smtClean="0">
                <a:solidFill>
                  <a:schemeClr val="accent2">
                    <a:lumMod val="50000"/>
                  </a:schemeClr>
                </a:solidFill>
              </a:rPr>
              <a:t> in this area and coordinate the monitoring of </a:t>
            </a:r>
            <a:r>
              <a:rPr lang="en-GB" b="1" dirty="0" smtClean="0">
                <a:solidFill>
                  <a:schemeClr val="accent2">
                    <a:lumMod val="50000"/>
                  </a:schemeClr>
                </a:solidFill>
              </a:rPr>
              <a:t>marketing campaigns</a:t>
            </a:r>
            <a:r>
              <a:rPr lang="en-US" dirty="0" smtClean="0">
                <a:solidFill>
                  <a:schemeClr val="accent2">
                    <a:lumMod val="50000"/>
                  </a:schemeClr>
                </a:solidFill>
              </a:rPr>
              <a:t>;</a:t>
            </a:r>
            <a:endParaRPr lang="en-GB" dirty="0" smtClean="0">
              <a:solidFill>
                <a:schemeClr val="accent2">
                  <a:lumMod val="50000"/>
                </a:schemeClr>
              </a:solidFill>
            </a:endParaRPr>
          </a:p>
          <a:p>
            <a:pPr algn="just">
              <a:buNone/>
            </a:pPr>
            <a:endParaRPr lang="en-GB" sz="800" dirty="0" smtClean="0">
              <a:solidFill>
                <a:schemeClr val="accent2">
                  <a:lumMod val="50000"/>
                </a:schemeClr>
              </a:solidFill>
            </a:endParaRPr>
          </a:p>
          <a:p>
            <a:pPr algn="just">
              <a:buNone/>
            </a:pPr>
            <a:endParaRPr lang="en-GB" sz="800" dirty="0" smtClean="0">
              <a:solidFill>
                <a:schemeClr val="accent2">
                  <a:lumMod val="50000"/>
                </a:schemeClr>
              </a:solidFill>
            </a:endParaRPr>
          </a:p>
          <a:p>
            <a:pPr algn="just">
              <a:buNone/>
              <a:tabLst>
                <a:tab pos="534988" algn="l"/>
              </a:tabLst>
            </a:pPr>
            <a:r>
              <a:rPr lang="en-GB" dirty="0" smtClean="0">
                <a:solidFill>
                  <a:schemeClr val="accent2">
                    <a:lumMod val="50000"/>
                  </a:schemeClr>
                </a:solidFill>
              </a:rPr>
              <a:t>	- provide a </a:t>
            </a:r>
            <a:r>
              <a:rPr lang="en-GB" b="1" dirty="0" smtClean="0">
                <a:solidFill>
                  <a:schemeClr val="accent2">
                    <a:lumMod val="50000"/>
                  </a:schemeClr>
                </a:solidFill>
              </a:rPr>
              <a:t>single query point </a:t>
            </a:r>
            <a:r>
              <a:rPr lang="en-GB" dirty="0" smtClean="0">
                <a:solidFill>
                  <a:schemeClr val="accent2">
                    <a:lumMod val="50000"/>
                  </a:schemeClr>
                </a:solidFill>
              </a:rPr>
              <a:t>for </a:t>
            </a:r>
            <a:r>
              <a:rPr lang="en-GB" b="1" dirty="0" smtClean="0">
                <a:solidFill>
                  <a:schemeClr val="accent2">
                    <a:lumMod val="50000"/>
                  </a:schemeClr>
                </a:solidFill>
              </a:rPr>
              <a:t>complaints from customers </a:t>
            </a:r>
            <a:r>
              <a:rPr lang="en-GB" dirty="0" smtClean="0">
                <a:solidFill>
                  <a:schemeClr val="accent2">
                    <a:lumMod val="50000"/>
                  </a:schemeClr>
                </a:solidFill>
              </a:rPr>
              <a:t>of subject institutions.</a:t>
            </a:r>
          </a:p>
          <a:p>
            <a:pPr algn="just">
              <a:buNone/>
            </a:pPr>
            <a:endParaRPr lang="en-GB" dirty="0" smtClean="0">
              <a:solidFill>
                <a:schemeClr val="accent2">
                  <a:lumMod val="50000"/>
                </a:schemeClr>
              </a:solidFill>
            </a:endParaRPr>
          </a:p>
          <a:p>
            <a:pPr algn="just">
              <a:buNone/>
            </a:pPr>
            <a:r>
              <a:rPr lang="en-GB" dirty="0" smtClean="0">
                <a:solidFill>
                  <a:schemeClr val="accent2">
                    <a:lumMod val="50000"/>
                  </a:schemeClr>
                </a:solidFill>
              </a:rPr>
              <a:t>The activities of the joint body are detailed in an </a:t>
            </a:r>
            <a:r>
              <a:rPr lang="en-GB" b="1" dirty="0" smtClean="0">
                <a:solidFill>
                  <a:schemeClr val="accent2">
                    <a:lumMod val="50000"/>
                  </a:schemeClr>
                </a:solidFill>
              </a:rPr>
              <a:t>annual report</a:t>
            </a:r>
            <a:r>
              <a:rPr lang="en-GB" dirty="0" smtClean="0">
                <a:solidFill>
                  <a:schemeClr val="accent2">
                    <a:lumMod val="50000"/>
                  </a:schemeClr>
                </a:solidFill>
              </a:rPr>
              <a:t>.</a:t>
            </a:r>
          </a:p>
          <a:p>
            <a:pPr algn="just"/>
            <a:endParaRPr lang="en-GB" b="1" dirty="0" smtClean="0">
              <a:solidFill>
                <a:srgbClr val="FF0000"/>
              </a:solidFill>
            </a:endParaRPr>
          </a:p>
          <a:p>
            <a:pPr marL="542925" indent="-277813" algn="just" eaLnBrk="1" hangingPunct="1">
              <a:buFontTx/>
              <a:buChar char="-"/>
              <a:defRPr/>
            </a:pPr>
            <a:endParaRPr lang="en-GB" dirty="0" smtClean="0"/>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Outline</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18</a:t>
            </a:fld>
            <a:endParaRPr lang="fr-FR" sz="1200" dirty="0">
              <a:solidFill>
                <a:srgbClr val="002060"/>
              </a:solidFill>
              <a:latin typeface="Arial" charset="0"/>
            </a:endParaRPr>
          </a:p>
        </p:txBody>
      </p:sp>
      <p:sp>
        <p:nvSpPr>
          <p:cNvPr id="8" name="Rectangle 4"/>
          <p:cNvSpPr>
            <a:spLocks noGrp="1" noChangeArrowheads="1"/>
          </p:cNvSpPr>
          <p:nvPr>
            <p:ph idx="1"/>
          </p:nvPr>
        </p:nvSpPr>
        <p:spPr bwMode="auto">
          <a:xfrm>
            <a:off x="250825" y="1170454"/>
            <a:ext cx="8642350" cy="4401205"/>
          </a:xfrm>
          <a:prstGeom prst="rect">
            <a:avLst/>
          </a:prstGeom>
          <a:noFill/>
          <a:ln w="9525">
            <a:noFill/>
            <a:miter lim="800000"/>
            <a:headEnd/>
            <a:tailEnd/>
          </a:ln>
        </p:spPr>
        <p:txBody>
          <a:bodyPr wrap="square" anchor="ctr">
            <a:spAutoFit/>
          </a:bodyPr>
          <a:lstStyle/>
          <a:p>
            <a:pPr algn="just">
              <a:buFont typeface="+mj-lt"/>
              <a:buAutoNum type="arabicPeriod"/>
            </a:pPr>
            <a:endParaRPr lang="en-GB" sz="2000" dirty="0" smtClean="0">
              <a:cs typeface="Times New Roman" pitchFamily="18" charset="0"/>
            </a:endParaRPr>
          </a:p>
          <a:p>
            <a:pPr algn="just">
              <a:buFont typeface="+mj-lt"/>
              <a:buAutoNum type="arabicPeriod"/>
            </a:pPr>
            <a:r>
              <a:rPr lang="en-GB" sz="2000" b="1" dirty="0" smtClean="0">
                <a:solidFill>
                  <a:schemeClr val="accent2">
                    <a:lumMod val="50000"/>
                  </a:schemeClr>
                </a:solidFill>
                <a:cs typeface="Times New Roman" pitchFamily="18" charset="0"/>
              </a:rPr>
              <a:t> Introduction: the nature of </a:t>
            </a:r>
            <a:r>
              <a:rPr lang="en-US" sz="2000" b="1" dirty="0" smtClean="0">
                <a:solidFill>
                  <a:schemeClr val="accent2">
                    <a:lumMod val="50000"/>
                  </a:schemeClr>
                </a:solidFill>
                <a:cs typeface="Times New Roman" pitchFamily="18" charset="0"/>
              </a:rPr>
              <a:t>the Prudential Supervision Authority</a:t>
            </a:r>
            <a:endParaRPr lang="en-GB" sz="2000" b="1" dirty="0" smtClean="0">
              <a:solidFill>
                <a:schemeClr val="accent2">
                  <a:lumMod val="50000"/>
                </a:schemeClr>
              </a:solidFill>
              <a:cs typeface="Times New Roman" pitchFamily="18" charset="0"/>
            </a:endParaRPr>
          </a:p>
          <a:p>
            <a:pPr algn="just">
              <a:buFont typeface="Arial" pitchFamily="34" charset="0"/>
              <a:buAutoNum type="arabicPeriod"/>
            </a:pPr>
            <a:endParaRPr lang="en-GB" sz="2000" dirty="0" smtClean="0">
              <a:cs typeface="Times New Roman" pitchFamily="18" charset="0"/>
            </a:endParaRPr>
          </a:p>
          <a:p>
            <a:pPr algn="just">
              <a:buFont typeface="+mj-lt"/>
              <a:buAutoNum type="arabicPeriod"/>
            </a:pPr>
            <a:r>
              <a:rPr lang="en-GB" sz="2000" dirty="0" smtClean="0">
                <a:solidFill>
                  <a:schemeClr val="accent2">
                    <a:lumMod val="50000"/>
                  </a:schemeClr>
                </a:solidFill>
                <a:cs typeface="Times New Roman" pitchFamily="18" charset="0"/>
              </a:rPr>
              <a:t> Combined, broadened missions</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mj-lt"/>
              <a:buAutoNum type="arabicPeriod"/>
            </a:pPr>
            <a:r>
              <a:rPr lang="en-GB" sz="2000" dirty="0" smtClean="0">
                <a:solidFill>
                  <a:schemeClr val="accent2">
                    <a:lumMod val="50000"/>
                  </a:schemeClr>
                </a:solidFill>
                <a:cs typeface="Times New Roman" pitchFamily="18" charset="0"/>
              </a:rPr>
              <a:t> </a:t>
            </a:r>
            <a:r>
              <a:rPr lang="en-GB" sz="2000" dirty="0" smtClean="0">
                <a:solidFill>
                  <a:srgbClr val="0E4090"/>
                </a:solidFill>
                <a:cs typeface="Times New Roman" pitchFamily="18" charset="0"/>
              </a:rPr>
              <a:t>Organisational structure adapted to the specificities of the two sectors </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Arial" pitchFamily="34" charset="0"/>
              <a:buAutoNum type="arabicPeriod"/>
            </a:pPr>
            <a:r>
              <a:rPr lang="en-GB" sz="2000" dirty="0" smtClean="0">
                <a:solidFill>
                  <a:schemeClr val="accent2">
                    <a:lumMod val="50000"/>
                  </a:schemeClr>
                </a:solidFill>
                <a:cs typeface="Times New Roman" pitchFamily="18" charset="0"/>
              </a:rPr>
              <a:t> Harmonised supervision</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Arial" pitchFamily="34" charset="0"/>
              <a:buAutoNum type="arabicPeriod"/>
            </a:pPr>
            <a:r>
              <a:rPr lang="en-GB" sz="2000" dirty="0" smtClean="0">
                <a:solidFill>
                  <a:schemeClr val="accent2">
                    <a:lumMod val="50000"/>
                  </a:schemeClr>
                </a:solidFill>
                <a:cs typeface="Times New Roman" pitchFamily="18" charset="0"/>
              </a:rPr>
              <a:t> Expanded powers</a:t>
            </a:r>
          </a:p>
          <a:p>
            <a:pPr algn="just"/>
            <a:endParaRPr lang="en-GB" sz="2000" dirty="0">
              <a:solidFill>
                <a:srgbClr val="000000"/>
              </a:solidFill>
              <a:cs typeface="Times New Roman" pitchFamily="18"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4"/>
            <a:ext cx="7172870" cy="785818"/>
          </a:xfrm>
        </p:spPr>
        <p:txBody>
          <a:bodyPr/>
          <a:lstStyle/>
          <a:p>
            <a:r>
              <a:rPr lang="en-GB" dirty="0" smtClean="0"/>
              <a:t>3. Organisation of the Secretariat</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19</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algn="just"/>
            <a:endParaRPr lang="en-GB" b="1" dirty="0" smtClean="0">
              <a:solidFill>
                <a:srgbClr val="FF0000"/>
              </a:solidFill>
            </a:endParaRPr>
          </a:p>
          <a:p>
            <a:pPr marL="542925" indent="-277813" algn="just" eaLnBrk="1" hangingPunct="1">
              <a:buFontTx/>
              <a:buChar char="-"/>
              <a:defRPr/>
            </a:pPr>
            <a:endParaRPr lang="en-GB" dirty="0" smtClean="0"/>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
        <p:nvSpPr>
          <p:cNvPr id="11" name="Rectangle 3"/>
          <p:cNvSpPr>
            <a:spLocks noChangeArrowheads="1"/>
          </p:cNvSpPr>
          <p:nvPr/>
        </p:nvSpPr>
        <p:spPr bwMode="auto">
          <a:xfrm>
            <a:off x="403920" y="7730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marL="609600" lvl="1" indent="-609600" algn="just" eaLnBrk="1" hangingPunct="1">
              <a:buClr>
                <a:srgbClr val="F9B641"/>
              </a:buClr>
              <a:buFontTx/>
              <a:buNone/>
              <a:defRPr/>
            </a:pPr>
            <a:r>
              <a:rPr lang="en-GB" b="1" dirty="0" smtClean="0">
                <a:solidFill>
                  <a:schemeClr val="accent2">
                    <a:lumMod val="50000"/>
                  </a:schemeClr>
                </a:solidFill>
              </a:rPr>
              <a:t>3.1 The General Secretariat of the ACP </a:t>
            </a:r>
          </a:p>
          <a:p>
            <a:pPr marL="609600" lvl="1" indent="-609600" algn="just" eaLnBrk="1" hangingPunct="1">
              <a:buClr>
                <a:srgbClr val="F9B641"/>
              </a:buClr>
              <a:buFontTx/>
              <a:buNone/>
              <a:defRPr/>
            </a:pPr>
            <a:endParaRPr lang="en-GB" sz="800" b="1" dirty="0" smtClean="0">
              <a:solidFill>
                <a:schemeClr val="accent2">
                  <a:lumMod val="50000"/>
                </a:schemeClr>
              </a:solidFill>
            </a:endParaRPr>
          </a:p>
          <a:p>
            <a:pPr marL="609600" lvl="1" indent="-609600" algn="just" eaLnBrk="1" hangingPunct="1">
              <a:buClr>
                <a:srgbClr val="F9B641"/>
              </a:buClr>
              <a:buFontTx/>
              <a:buNone/>
              <a:defRPr/>
            </a:pPr>
            <a:endParaRPr lang="en-GB" sz="800" b="1" dirty="0" smtClean="0">
              <a:solidFill>
                <a:schemeClr val="accent2">
                  <a:lumMod val="50000"/>
                </a:schemeClr>
              </a:solidFill>
            </a:endParaRPr>
          </a:p>
          <a:p>
            <a:pPr marL="609600" lvl="1" indent="-609600" algn="just" eaLnBrk="1" hangingPunct="1">
              <a:buClr>
                <a:srgbClr val="F9B641"/>
              </a:buClr>
              <a:buFontTx/>
              <a:buNone/>
              <a:defRPr/>
            </a:pPr>
            <a:endParaRPr lang="en-GB" sz="800" b="1" dirty="0" smtClean="0">
              <a:solidFill>
                <a:schemeClr val="accent2">
                  <a:lumMod val="50000"/>
                </a:schemeClr>
              </a:solidFill>
            </a:endParaRPr>
          </a:p>
          <a:p>
            <a:pPr marL="609600" lvl="1" indent="-609600" algn="just" eaLnBrk="1" hangingPunct="1">
              <a:buClr>
                <a:srgbClr val="F9B641"/>
              </a:buClr>
              <a:buFontTx/>
              <a:buNone/>
              <a:defRPr/>
            </a:pPr>
            <a:endParaRPr lang="en-GB" sz="800" b="1" dirty="0" smtClean="0">
              <a:solidFill>
                <a:schemeClr val="accent2">
                  <a:lumMod val="50000"/>
                </a:schemeClr>
              </a:solidFill>
            </a:endParaRPr>
          </a:p>
          <a:p>
            <a:pPr marL="609600" lvl="1" indent="-609600" algn="just" eaLnBrk="1" hangingPunct="1">
              <a:buClr>
                <a:srgbClr val="F9B641"/>
              </a:buClr>
              <a:buFontTx/>
              <a:buNone/>
              <a:defRPr/>
            </a:pPr>
            <a:endParaRPr lang="en-GB" sz="800" b="1" dirty="0" smtClean="0">
              <a:solidFill>
                <a:schemeClr val="accent2">
                  <a:lumMod val="50000"/>
                </a:schemeClr>
              </a:solidFill>
            </a:endParaRPr>
          </a:p>
          <a:p>
            <a:pPr marL="0" lvl="1" indent="0" algn="just" eaLnBrk="1" hangingPunct="1">
              <a:buNone/>
              <a:defRPr/>
            </a:pPr>
            <a:r>
              <a:rPr lang="en-GB" b="1" dirty="0" smtClean="0">
                <a:solidFill>
                  <a:schemeClr val="accent2">
                    <a:lumMod val="50000"/>
                  </a:schemeClr>
                </a:solidFill>
              </a:rPr>
              <a:t>This is the name given to the services of the ACP, which implement its decisions</a:t>
            </a:r>
            <a:r>
              <a:rPr lang="en-GB" dirty="0" smtClean="0">
                <a:solidFill>
                  <a:schemeClr val="accent2">
                    <a:lumMod val="50000"/>
                  </a:schemeClr>
                </a:solidFill>
              </a:rPr>
              <a:t>.</a:t>
            </a: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609600" indent="-609600" algn="just" eaLnBrk="1" hangingPunct="1">
              <a:buClr>
                <a:srgbClr val="F9B641"/>
              </a:buClr>
              <a:buFontTx/>
              <a:buNone/>
              <a:defRPr/>
            </a:pPr>
            <a:endParaRPr lang="en-GB" sz="800" b="1" dirty="0" smtClean="0">
              <a:solidFill>
                <a:schemeClr val="accent2">
                  <a:lumMod val="50000"/>
                </a:schemeClr>
              </a:solidFill>
            </a:endParaRPr>
          </a:p>
          <a:p>
            <a:pPr marL="265113" indent="-265113" algn="just" eaLnBrk="1" hangingPunct="1">
              <a:buFont typeface="Wingdings" pitchFamily="2" charset="2"/>
              <a:buChar char="§"/>
              <a:defRPr/>
            </a:pPr>
            <a:r>
              <a:rPr lang="en-GB" dirty="0" smtClean="0">
                <a:solidFill>
                  <a:schemeClr val="accent2">
                    <a:lumMod val="50000"/>
                  </a:schemeClr>
                </a:solidFill>
              </a:rPr>
              <a:t>The Secretariat’s </a:t>
            </a:r>
            <a:r>
              <a:rPr lang="en-GB" b="1" dirty="0" smtClean="0">
                <a:solidFill>
                  <a:schemeClr val="accent2">
                    <a:lumMod val="50000"/>
                  </a:schemeClr>
                </a:solidFill>
              </a:rPr>
              <a:t>950 staff members</a:t>
            </a:r>
            <a:r>
              <a:rPr lang="en-GB" dirty="0" smtClean="0">
                <a:solidFill>
                  <a:schemeClr val="accent2">
                    <a:lumMod val="50000"/>
                  </a:schemeClr>
                </a:solidFill>
              </a:rPr>
              <a:t> are employed by the </a:t>
            </a:r>
            <a:r>
              <a:rPr lang="en-GB" b="1" i="1" dirty="0" err="1" smtClean="0">
                <a:solidFill>
                  <a:schemeClr val="accent2">
                    <a:lumMod val="50000"/>
                  </a:schemeClr>
                </a:solidFill>
              </a:rPr>
              <a:t>Banque</a:t>
            </a:r>
            <a:r>
              <a:rPr lang="en-GB" b="1" i="1" dirty="0" smtClean="0">
                <a:solidFill>
                  <a:schemeClr val="accent2">
                    <a:lumMod val="50000"/>
                  </a:schemeClr>
                </a:solidFill>
              </a:rPr>
              <a:t> de France </a:t>
            </a:r>
            <a:r>
              <a:rPr lang="en-GB" dirty="0" smtClean="0">
                <a:solidFill>
                  <a:schemeClr val="accent2">
                    <a:lumMod val="50000"/>
                  </a:schemeClr>
                </a:solidFill>
              </a:rPr>
              <a:t>and assigned to the ACP.</a:t>
            </a:r>
          </a:p>
          <a:p>
            <a:pPr marL="265113" indent="-265113" algn="just" eaLnBrk="1" hangingPunct="1">
              <a:buNone/>
              <a:defRPr/>
            </a:pPr>
            <a:endParaRPr lang="en-GB" dirty="0" smtClean="0">
              <a:solidFill>
                <a:schemeClr val="accent2">
                  <a:lumMod val="50000"/>
                </a:schemeClr>
              </a:solidFill>
            </a:endParaRPr>
          </a:p>
          <a:p>
            <a:pPr marL="265113" indent="-265113" algn="just" eaLnBrk="1" hangingPunct="1">
              <a:buFont typeface="Wingdings" pitchFamily="2" charset="2"/>
              <a:buChar char="§"/>
              <a:defRPr/>
            </a:pPr>
            <a:r>
              <a:rPr lang="en-GB" dirty="0" smtClean="0">
                <a:solidFill>
                  <a:schemeClr val="accent2">
                    <a:lumMod val="50000"/>
                  </a:schemeClr>
                </a:solidFill>
              </a:rPr>
              <a:t>The staff of the ACP, as well as all persons who participate or who have participated in the conduct of its missions, are bound by </a:t>
            </a:r>
            <a:r>
              <a:rPr lang="en-GB" b="1" dirty="0" smtClean="0">
                <a:solidFill>
                  <a:schemeClr val="accent2">
                    <a:lumMod val="50000"/>
                  </a:schemeClr>
                </a:solidFill>
              </a:rPr>
              <a:t>professional secrecy</a:t>
            </a:r>
            <a:r>
              <a:rPr lang="en-GB" dirty="0" smtClean="0">
                <a:solidFill>
                  <a:schemeClr val="accent2">
                    <a:lumMod val="50000"/>
                  </a:schemeClr>
                </a:solidFill>
              </a:rPr>
              <a:t>.</a:t>
            </a:r>
          </a:p>
          <a:p>
            <a:pPr algn="just"/>
            <a:endParaRPr lang="en-GB" b="1" dirty="0" smtClean="0">
              <a:solidFill>
                <a:srgbClr val="FF0000"/>
              </a:solidFill>
            </a:endParaRPr>
          </a:p>
          <a:p>
            <a:pPr marL="542925" indent="-277813" algn="just" eaLnBrk="1" hangingPunct="1">
              <a:buFontTx/>
              <a:buChar char="-"/>
              <a:defRPr/>
            </a:pPr>
            <a:endParaRPr lang="en-GB" dirty="0" smtClean="0"/>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Outline</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8" name="Rectangle 4"/>
          <p:cNvSpPr>
            <a:spLocks noGrp="1" noChangeArrowheads="1"/>
          </p:cNvSpPr>
          <p:nvPr>
            <p:ph idx="1"/>
          </p:nvPr>
        </p:nvSpPr>
        <p:spPr bwMode="auto">
          <a:xfrm>
            <a:off x="250825" y="1170454"/>
            <a:ext cx="8642350" cy="4401205"/>
          </a:xfrm>
          <a:prstGeom prst="rect">
            <a:avLst/>
          </a:prstGeom>
          <a:noFill/>
          <a:ln w="9525">
            <a:noFill/>
            <a:miter lim="800000"/>
            <a:headEnd/>
            <a:tailEnd/>
          </a:ln>
        </p:spPr>
        <p:txBody>
          <a:bodyPr wrap="square" anchor="ctr">
            <a:spAutoFit/>
          </a:bodyPr>
          <a:lstStyle/>
          <a:p>
            <a:pPr algn="just">
              <a:buFont typeface="+mj-lt"/>
              <a:buAutoNum type="arabicPeriod"/>
            </a:pPr>
            <a:endParaRPr lang="en-GB" sz="2000" dirty="0" smtClean="0">
              <a:cs typeface="Times New Roman" pitchFamily="18" charset="0"/>
            </a:endParaRPr>
          </a:p>
          <a:p>
            <a:pPr algn="just">
              <a:buFont typeface="+mj-lt"/>
              <a:buAutoNum type="arabicPeriod"/>
            </a:pPr>
            <a:r>
              <a:rPr lang="en-GB" sz="2000" b="1" dirty="0" smtClean="0">
                <a:solidFill>
                  <a:srgbClr val="0E4090"/>
                </a:solidFill>
                <a:cs typeface="Times New Roman" pitchFamily="18" charset="0"/>
              </a:rPr>
              <a:t> Introduction: the nature of </a:t>
            </a:r>
            <a:r>
              <a:rPr lang="en-US" sz="2000" b="1" dirty="0" smtClean="0">
                <a:solidFill>
                  <a:srgbClr val="0E4090"/>
                </a:solidFill>
                <a:cs typeface="Times New Roman" pitchFamily="18" charset="0"/>
              </a:rPr>
              <a:t>the Prudential Supervision Authority</a:t>
            </a:r>
            <a:endParaRPr lang="en-GB" sz="2000" b="1" dirty="0" smtClean="0">
              <a:solidFill>
                <a:srgbClr val="0E4090"/>
              </a:solidFill>
              <a:cs typeface="Times New Roman" pitchFamily="18" charset="0"/>
            </a:endParaRPr>
          </a:p>
          <a:p>
            <a:pPr algn="just">
              <a:buFont typeface="Arial" pitchFamily="34" charset="0"/>
              <a:buAutoNum type="arabicPeriod"/>
            </a:pPr>
            <a:endParaRPr lang="en-GB" sz="2000" dirty="0" smtClean="0">
              <a:cs typeface="Times New Roman" pitchFamily="18" charset="0"/>
            </a:endParaRPr>
          </a:p>
          <a:p>
            <a:pPr algn="just">
              <a:buFont typeface="+mj-lt"/>
              <a:buAutoNum type="arabicPeriod"/>
            </a:pPr>
            <a:r>
              <a:rPr lang="en-GB" sz="2000" dirty="0" smtClean="0">
                <a:solidFill>
                  <a:schemeClr val="accent2">
                    <a:lumMod val="50000"/>
                  </a:schemeClr>
                </a:solidFill>
                <a:cs typeface="Times New Roman" pitchFamily="18" charset="0"/>
              </a:rPr>
              <a:t> Combined, broadened missions</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mj-lt"/>
              <a:buAutoNum type="arabicPeriod"/>
            </a:pPr>
            <a:r>
              <a:rPr lang="en-GB" sz="2000" dirty="0" smtClean="0">
                <a:solidFill>
                  <a:schemeClr val="accent2">
                    <a:lumMod val="50000"/>
                  </a:schemeClr>
                </a:solidFill>
                <a:cs typeface="Times New Roman" pitchFamily="18" charset="0"/>
              </a:rPr>
              <a:t> Organisational structure adapted to the specificities of the two sectors </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Arial" pitchFamily="34" charset="0"/>
              <a:buAutoNum type="arabicPeriod"/>
            </a:pPr>
            <a:r>
              <a:rPr lang="en-GB" sz="2000" dirty="0" smtClean="0">
                <a:solidFill>
                  <a:schemeClr val="accent2">
                    <a:lumMod val="50000"/>
                  </a:schemeClr>
                </a:solidFill>
                <a:cs typeface="Times New Roman" pitchFamily="18" charset="0"/>
              </a:rPr>
              <a:t> Harmonised supervision</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Arial" pitchFamily="34" charset="0"/>
              <a:buAutoNum type="arabicPeriod"/>
            </a:pPr>
            <a:r>
              <a:rPr lang="en-GB" sz="2000" dirty="0" smtClean="0">
                <a:solidFill>
                  <a:schemeClr val="accent2">
                    <a:lumMod val="50000"/>
                  </a:schemeClr>
                </a:solidFill>
                <a:cs typeface="Times New Roman" pitchFamily="18" charset="0"/>
              </a:rPr>
              <a:t> Expanded powers</a:t>
            </a:r>
          </a:p>
          <a:p>
            <a:pPr algn="just"/>
            <a:endParaRPr lang="en-GB" sz="2000" dirty="0">
              <a:solidFill>
                <a:srgbClr val="000000"/>
              </a:solidFill>
              <a:cs typeface="Times New Roman" pitchFamily="18" charset="0"/>
            </a:endParaRPr>
          </a:p>
        </p:txBody>
      </p:sp>
      <p:sp>
        <p:nvSpPr>
          <p:cNvPr id="13" name="Espace réservé du pied de page 10"/>
          <p:cNvSpPr>
            <a:spLocks noGrp="1"/>
          </p:cNvSpPr>
          <p:nvPr>
            <p:ph type="ftr" sz="quarter" idx="11"/>
          </p:nvPr>
        </p:nvSpPr>
        <p:spPr>
          <a:xfrm>
            <a:off x="2783770" y="630366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62136" y="6286521"/>
            <a:ext cx="2133600" cy="285752"/>
          </a:xfrm>
        </p:spPr>
        <p:txBody>
          <a:bodyPr/>
          <a:lstStyle/>
          <a:p>
            <a:fld id="{1B245444-55A5-476F-8F25-52C7E8C41B1E}" type="datetime1">
              <a:rPr lang="fr-FR" smtClean="0"/>
              <a:pPr/>
              <a:t>24/04/2013</a:t>
            </a:fld>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4"/>
            <a:ext cx="7172870" cy="785818"/>
          </a:xfrm>
        </p:spPr>
        <p:txBody>
          <a:bodyPr/>
          <a:lstStyle/>
          <a:p>
            <a:r>
              <a:rPr lang="en-GB" dirty="0" smtClean="0"/>
              <a:t>3. Organisation of the Secretariat</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20</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algn="just"/>
            <a:endParaRPr lang="en-GB" b="1" dirty="0" smtClean="0">
              <a:solidFill>
                <a:srgbClr val="FF0000"/>
              </a:solidFill>
            </a:endParaRPr>
          </a:p>
          <a:p>
            <a:pPr marL="542925" indent="-277813" algn="just" eaLnBrk="1" hangingPunct="1">
              <a:buFontTx/>
              <a:buChar char="-"/>
              <a:defRPr/>
            </a:pPr>
            <a:endParaRPr lang="en-GB" dirty="0" smtClean="0"/>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
        <p:nvSpPr>
          <p:cNvPr id="11" name="Rectangle 3"/>
          <p:cNvSpPr>
            <a:spLocks noChangeArrowheads="1"/>
          </p:cNvSpPr>
          <p:nvPr/>
        </p:nvSpPr>
        <p:spPr bwMode="auto">
          <a:xfrm>
            <a:off x="403920" y="7730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marL="609600" indent="-609600" algn="just" eaLnBrk="1" hangingPunct="1">
              <a:buClr>
                <a:srgbClr val="F9B641"/>
              </a:buClr>
              <a:buFontTx/>
              <a:buNone/>
              <a:defRPr/>
            </a:pPr>
            <a:r>
              <a:rPr lang="en-GB" b="1" dirty="0" smtClean="0">
                <a:solidFill>
                  <a:schemeClr val="accent2">
                    <a:lumMod val="50000"/>
                  </a:schemeClr>
                </a:solidFill>
              </a:rPr>
              <a:t>3.2 The Secretary General</a:t>
            </a:r>
          </a:p>
          <a:p>
            <a:pPr marL="609600" indent="-609600" algn="just" eaLnBrk="1" hangingPunct="1">
              <a:buClr>
                <a:srgbClr val="F9B641"/>
              </a:buClr>
              <a:buFontTx/>
              <a:buNone/>
              <a:defRPr/>
            </a:pPr>
            <a:endParaRPr lang="en-GB" b="1" dirty="0" smtClean="0">
              <a:solidFill>
                <a:schemeClr val="accent2">
                  <a:lumMod val="50000"/>
                </a:schemeClr>
              </a:solidFill>
            </a:endParaRPr>
          </a:p>
          <a:p>
            <a:pPr marL="609600" indent="-609600" algn="just" eaLnBrk="1" hangingPunct="1">
              <a:buClr>
                <a:srgbClr val="F9B641"/>
              </a:buClr>
              <a:buFontTx/>
              <a:buNone/>
              <a:defRPr/>
            </a:pPr>
            <a:endParaRPr lang="en-GB" b="1" dirty="0" smtClean="0">
              <a:solidFill>
                <a:schemeClr val="accent2">
                  <a:lumMod val="50000"/>
                </a:schemeClr>
              </a:solidFill>
            </a:endParaRPr>
          </a:p>
          <a:p>
            <a:pPr marL="354013" indent="-354013" algn="just" eaLnBrk="1" hangingPunct="1">
              <a:buClr>
                <a:schemeClr val="tx1"/>
              </a:buClr>
              <a:buFont typeface="Wingdings" pitchFamily="2" charset="2"/>
              <a:buChar char="§"/>
              <a:defRPr/>
            </a:pPr>
            <a:r>
              <a:rPr lang="en-GB" dirty="0" smtClean="0">
                <a:solidFill>
                  <a:schemeClr val="accent2">
                    <a:lumMod val="50000"/>
                  </a:schemeClr>
                </a:solidFill>
              </a:rPr>
              <a:t>The General Secretariat of the ACP is </a:t>
            </a:r>
            <a:r>
              <a:rPr lang="en-GB" b="1" dirty="0" smtClean="0">
                <a:solidFill>
                  <a:schemeClr val="accent2">
                    <a:lumMod val="50000"/>
                  </a:schemeClr>
                </a:solidFill>
              </a:rPr>
              <a:t>organised and directed</a:t>
            </a:r>
            <a:r>
              <a:rPr lang="en-GB" dirty="0" smtClean="0">
                <a:solidFill>
                  <a:schemeClr val="accent2">
                    <a:lumMod val="50000"/>
                  </a:schemeClr>
                </a:solidFill>
              </a:rPr>
              <a:t> by a </a:t>
            </a:r>
            <a:r>
              <a:rPr lang="en-GB" b="1" dirty="0" smtClean="0">
                <a:solidFill>
                  <a:schemeClr val="accent2">
                    <a:lumMod val="50000"/>
                  </a:schemeClr>
                </a:solidFill>
              </a:rPr>
              <a:t>Secretary General </a:t>
            </a:r>
            <a:r>
              <a:rPr lang="en-GB" dirty="0" smtClean="0">
                <a:solidFill>
                  <a:schemeClr val="accent2">
                    <a:lumMod val="50000"/>
                  </a:schemeClr>
                </a:solidFill>
              </a:rPr>
              <a:t>named by the Minister for the Economy, following proposal from the Chairman of the ACP.</a:t>
            </a:r>
            <a:r>
              <a:rPr lang="en-GB" b="1" dirty="0" smtClean="0">
                <a:solidFill>
                  <a:schemeClr val="accent2">
                    <a:lumMod val="50000"/>
                  </a:schemeClr>
                </a:solidFill>
              </a:rPr>
              <a:t> </a:t>
            </a:r>
          </a:p>
          <a:p>
            <a:pPr marL="354013" indent="-354013" algn="just" eaLnBrk="1" hangingPunct="1">
              <a:buClr>
                <a:schemeClr val="tx1"/>
              </a:buClr>
              <a:buFont typeface="Arial" pitchFamily="34" charset="0"/>
              <a:buChar char="•"/>
              <a:defRPr/>
            </a:pPr>
            <a:endParaRPr lang="en-GB" b="1" dirty="0" smtClean="0">
              <a:solidFill>
                <a:schemeClr val="accent2">
                  <a:lumMod val="50000"/>
                </a:schemeClr>
              </a:solidFill>
            </a:endParaRPr>
          </a:p>
          <a:p>
            <a:pPr marL="354013" indent="-354013" algn="just" eaLnBrk="1" hangingPunct="1">
              <a:buFont typeface="Wingdings" pitchFamily="2" charset="2"/>
              <a:buChar char="§"/>
              <a:defRPr/>
            </a:pPr>
            <a:r>
              <a:rPr lang="en-GB" dirty="0" smtClean="0">
                <a:solidFill>
                  <a:schemeClr val="accent2">
                    <a:lumMod val="50000"/>
                  </a:schemeClr>
                </a:solidFill>
              </a:rPr>
              <a:t>The General Secretary is assisted by several </a:t>
            </a:r>
            <a:r>
              <a:rPr lang="en-GB" b="1" dirty="0" smtClean="0">
                <a:solidFill>
                  <a:schemeClr val="accent2">
                    <a:lumMod val="50000"/>
                  </a:schemeClr>
                </a:solidFill>
              </a:rPr>
              <a:t>Deputy Secretary Generals</a:t>
            </a:r>
            <a:endParaRPr lang="en-GB" dirty="0" smtClean="0">
              <a:solidFill>
                <a:schemeClr val="accent2">
                  <a:lumMod val="50000"/>
                </a:schemeClr>
              </a:solidFill>
            </a:endParaRPr>
          </a:p>
          <a:p>
            <a:pPr marL="354013" indent="-354013" algn="just" eaLnBrk="1" hangingPunct="1">
              <a:buFont typeface="Wingdings" pitchFamily="2" charset="2"/>
              <a:buChar char="§"/>
              <a:defRPr/>
            </a:pPr>
            <a:endParaRPr lang="en-GB" sz="800" dirty="0" smtClean="0">
              <a:solidFill>
                <a:schemeClr val="accent2">
                  <a:lumMod val="50000"/>
                </a:schemeClr>
              </a:solidFill>
            </a:endParaRPr>
          </a:p>
          <a:p>
            <a:pPr marL="354013" indent="7938" algn="just" eaLnBrk="1" hangingPunct="1">
              <a:buNone/>
              <a:defRPr/>
            </a:pPr>
            <a:r>
              <a:rPr lang="en-GB" dirty="0" smtClean="0">
                <a:solidFill>
                  <a:schemeClr val="accent2">
                    <a:lumMod val="50000"/>
                  </a:schemeClr>
                </a:solidFill>
              </a:rPr>
              <a:t>A </a:t>
            </a:r>
            <a:r>
              <a:rPr lang="en-GB" b="1" dirty="0" smtClean="0">
                <a:solidFill>
                  <a:schemeClr val="accent2">
                    <a:lumMod val="50000"/>
                  </a:schemeClr>
                </a:solidFill>
              </a:rPr>
              <a:t>Senior Deputy Secretary General, </a:t>
            </a:r>
            <a:r>
              <a:rPr lang="en-GB" dirty="0" smtClean="0">
                <a:solidFill>
                  <a:schemeClr val="accent2">
                    <a:lumMod val="50000"/>
                  </a:schemeClr>
                </a:solidFill>
              </a:rPr>
              <a:t>possessing experience in either insurance or banking to complement that of the Secretary General, is named by the Chairman of the ACP with the concurrence of the Vice-Chairman and the approval of the Ministers for the Economy, Social Security and Mutuality.</a:t>
            </a:r>
          </a:p>
          <a:p>
            <a:pPr algn="just"/>
            <a:endParaRPr lang="en-GB" b="1" dirty="0" smtClean="0">
              <a:solidFill>
                <a:srgbClr val="FF0000"/>
              </a:solidFill>
            </a:endParaRPr>
          </a:p>
          <a:p>
            <a:pPr marL="542925" indent="-277813" algn="just" eaLnBrk="1" hangingPunct="1">
              <a:buFontTx/>
              <a:buChar char="-"/>
              <a:defRPr/>
            </a:pPr>
            <a:endParaRPr lang="en-GB" dirty="0" smtClean="0"/>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4"/>
            <a:ext cx="7172870" cy="785818"/>
          </a:xfrm>
        </p:spPr>
        <p:txBody>
          <a:bodyPr/>
          <a:lstStyle/>
          <a:p>
            <a:r>
              <a:rPr lang="en-GB" dirty="0" smtClean="0"/>
              <a:t>3. Organisation of the Secretariat</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21</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algn="just"/>
            <a:endParaRPr lang="en-GB" b="1" dirty="0" smtClean="0">
              <a:solidFill>
                <a:srgbClr val="FF0000"/>
              </a:solidFill>
            </a:endParaRPr>
          </a:p>
          <a:p>
            <a:pPr marL="542925" indent="-277813" algn="just" eaLnBrk="1" hangingPunct="1">
              <a:buFontTx/>
              <a:buChar char="-"/>
              <a:defRPr/>
            </a:pPr>
            <a:endParaRPr lang="en-GB" dirty="0" smtClean="0"/>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
        <p:nvSpPr>
          <p:cNvPr id="11" name="Rectangle 3"/>
          <p:cNvSpPr>
            <a:spLocks noChangeArrowheads="1"/>
          </p:cNvSpPr>
          <p:nvPr/>
        </p:nvSpPr>
        <p:spPr bwMode="auto">
          <a:xfrm>
            <a:off x="403920" y="7730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marL="609600" indent="-609600" algn="just" eaLnBrk="1" hangingPunct="1">
              <a:buClr>
                <a:srgbClr val="F9B641"/>
              </a:buClr>
              <a:buFontTx/>
              <a:buNone/>
              <a:defRPr/>
            </a:pPr>
            <a:r>
              <a:rPr lang="en-GB" b="1" dirty="0" smtClean="0">
                <a:solidFill>
                  <a:schemeClr val="accent2">
                    <a:lumMod val="50000"/>
                  </a:schemeClr>
                </a:solidFill>
              </a:rPr>
              <a:t>3.3 Responsibilities of the Secretary General</a:t>
            </a:r>
          </a:p>
          <a:p>
            <a:pPr marL="609600" indent="-609600" algn="just" eaLnBrk="1" hangingPunct="1">
              <a:buClr>
                <a:srgbClr val="F9B641"/>
              </a:buClr>
              <a:buFontTx/>
              <a:buNone/>
              <a:defRPr/>
            </a:pPr>
            <a:endParaRPr lang="en-GB" b="1" dirty="0" smtClean="0">
              <a:solidFill>
                <a:schemeClr val="accent2">
                  <a:lumMod val="50000"/>
                </a:schemeClr>
              </a:solidFill>
            </a:endParaRPr>
          </a:p>
          <a:p>
            <a:pPr marL="265113" indent="-265113" algn="just" eaLnBrk="1" hangingPunct="1">
              <a:buFont typeface="Wingdings" pitchFamily="2" charset="2"/>
              <a:buChar char="§"/>
              <a:defRPr/>
            </a:pPr>
            <a:r>
              <a:rPr lang="en-GB" dirty="0" smtClean="0">
                <a:solidFill>
                  <a:schemeClr val="accent2">
                    <a:lumMod val="50000"/>
                  </a:schemeClr>
                </a:solidFill>
                <a:cs typeface="Times New Roman" pitchFamily="18" charset="0"/>
              </a:rPr>
              <a:t>The Secretary General makes </a:t>
            </a:r>
            <a:r>
              <a:rPr lang="en-GB" b="1" dirty="0" smtClean="0">
                <a:solidFill>
                  <a:schemeClr val="accent2">
                    <a:lumMod val="50000"/>
                  </a:schemeClr>
                </a:solidFill>
                <a:cs typeface="Times New Roman" pitchFamily="18" charset="0"/>
              </a:rPr>
              <a:t>proposals to the College </a:t>
            </a:r>
            <a:r>
              <a:rPr lang="en-GB" dirty="0" smtClean="0">
                <a:solidFill>
                  <a:schemeClr val="accent2">
                    <a:lumMod val="50000"/>
                  </a:schemeClr>
                </a:solidFill>
                <a:cs typeface="Times New Roman" pitchFamily="18" charset="0"/>
              </a:rPr>
              <a:t>concerning:</a:t>
            </a:r>
            <a:endParaRPr lang="en-GB" sz="800" dirty="0" smtClean="0">
              <a:solidFill>
                <a:schemeClr val="accent2">
                  <a:lumMod val="50000"/>
                </a:schemeClr>
              </a:solidFill>
              <a:cs typeface="Times New Roman" pitchFamily="18" charset="0"/>
            </a:endParaRPr>
          </a:p>
          <a:p>
            <a:pPr marL="0" lvl="1" algn="just" eaLnBrk="1" hangingPunct="1">
              <a:spcBef>
                <a:spcPts val="432"/>
              </a:spcBef>
              <a:buFontTx/>
              <a:buNone/>
              <a:defRPr/>
            </a:pPr>
            <a:r>
              <a:rPr lang="en-GB" dirty="0" smtClean="0">
                <a:solidFill>
                  <a:schemeClr val="accent2">
                    <a:lumMod val="50000"/>
                  </a:schemeClr>
                </a:solidFill>
                <a:cs typeface="Times New Roman" pitchFamily="18" charset="0"/>
              </a:rPr>
              <a:t>	- the </a:t>
            </a:r>
            <a:r>
              <a:rPr lang="en-GB" b="1" dirty="0" smtClean="0">
                <a:solidFill>
                  <a:schemeClr val="accent2">
                    <a:lumMod val="50000"/>
                  </a:schemeClr>
                </a:solidFill>
                <a:cs typeface="Times New Roman" pitchFamily="18" charset="0"/>
              </a:rPr>
              <a:t>organisation </a:t>
            </a:r>
            <a:r>
              <a:rPr lang="en-GB" dirty="0" smtClean="0">
                <a:solidFill>
                  <a:schemeClr val="accent2">
                    <a:lumMod val="50000"/>
                  </a:schemeClr>
                </a:solidFill>
                <a:cs typeface="Times New Roman" pitchFamily="18" charset="0"/>
              </a:rPr>
              <a:t>of the Secretariat</a:t>
            </a:r>
            <a:r>
              <a:rPr lang="en-US" dirty="0" smtClean="0">
                <a:solidFill>
                  <a:schemeClr val="accent2">
                    <a:lumMod val="50000"/>
                  </a:schemeClr>
                </a:solidFill>
                <a:cs typeface="Times New Roman" pitchFamily="18" charset="0"/>
              </a:rPr>
              <a:t>;</a:t>
            </a:r>
            <a:endParaRPr lang="en-GB" dirty="0" smtClean="0">
              <a:solidFill>
                <a:schemeClr val="accent2">
                  <a:lumMod val="50000"/>
                </a:schemeClr>
              </a:solidFill>
              <a:cs typeface="Times New Roman" pitchFamily="18" charset="0"/>
            </a:endParaRPr>
          </a:p>
          <a:p>
            <a:pPr marL="0" lvl="1" algn="just" eaLnBrk="1" hangingPunct="1">
              <a:spcBef>
                <a:spcPts val="432"/>
              </a:spcBef>
              <a:buFontTx/>
              <a:buNone/>
              <a:defRPr/>
            </a:pPr>
            <a:r>
              <a:rPr lang="en-GB" dirty="0" smtClean="0">
                <a:solidFill>
                  <a:schemeClr val="accent2">
                    <a:lumMod val="50000"/>
                  </a:schemeClr>
                </a:solidFill>
                <a:cs typeface="Times New Roman" pitchFamily="18" charset="0"/>
              </a:rPr>
              <a:t>	- the </a:t>
            </a:r>
            <a:r>
              <a:rPr lang="en-GB" b="1" dirty="0" smtClean="0">
                <a:solidFill>
                  <a:schemeClr val="accent2">
                    <a:lumMod val="50000"/>
                  </a:schemeClr>
                </a:solidFill>
                <a:cs typeface="Times New Roman" pitchFamily="18" charset="0"/>
              </a:rPr>
              <a:t>ethics rules </a:t>
            </a:r>
            <a:r>
              <a:rPr lang="en-GB" dirty="0" smtClean="0">
                <a:solidFill>
                  <a:schemeClr val="accent2">
                    <a:lumMod val="50000"/>
                  </a:schemeClr>
                </a:solidFill>
                <a:cs typeface="Times New Roman" pitchFamily="18" charset="0"/>
              </a:rPr>
              <a:t>that apply to the staff</a:t>
            </a:r>
            <a:r>
              <a:rPr lang="en-US" dirty="0" smtClean="0">
                <a:solidFill>
                  <a:schemeClr val="accent2">
                    <a:lumMod val="50000"/>
                  </a:schemeClr>
                </a:solidFill>
                <a:cs typeface="Times New Roman" pitchFamily="18" charset="0"/>
              </a:rPr>
              <a:t>;</a:t>
            </a:r>
            <a:endParaRPr lang="en-GB" dirty="0" smtClean="0">
              <a:solidFill>
                <a:schemeClr val="accent2">
                  <a:lumMod val="50000"/>
                </a:schemeClr>
              </a:solidFill>
              <a:cs typeface="Times New Roman" pitchFamily="18" charset="0"/>
            </a:endParaRPr>
          </a:p>
          <a:p>
            <a:pPr marL="0" lvl="1" algn="just" eaLnBrk="1" hangingPunct="1">
              <a:spcBef>
                <a:spcPts val="432"/>
              </a:spcBef>
              <a:buFontTx/>
              <a:buNone/>
              <a:defRPr/>
            </a:pPr>
            <a:r>
              <a:rPr lang="en-GB" dirty="0" smtClean="0">
                <a:solidFill>
                  <a:schemeClr val="accent2">
                    <a:lumMod val="50000"/>
                  </a:schemeClr>
                </a:solidFill>
                <a:cs typeface="Times New Roman" pitchFamily="18" charset="0"/>
              </a:rPr>
              <a:t>	- the general framework for </a:t>
            </a:r>
            <a:r>
              <a:rPr lang="en-GB" b="1" dirty="0" smtClean="0">
                <a:solidFill>
                  <a:schemeClr val="accent2">
                    <a:lumMod val="50000"/>
                  </a:schemeClr>
                </a:solidFill>
                <a:cs typeface="Times New Roman" pitchFamily="18" charset="0"/>
              </a:rPr>
              <a:t>staff recruiting and employment</a:t>
            </a:r>
            <a:r>
              <a:rPr lang="en-US" dirty="0" smtClean="0">
                <a:solidFill>
                  <a:schemeClr val="accent2">
                    <a:lumMod val="50000"/>
                  </a:schemeClr>
                </a:solidFill>
                <a:cs typeface="Times New Roman" pitchFamily="18" charset="0"/>
              </a:rPr>
              <a:t>;</a:t>
            </a:r>
            <a:endParaRPr lang="en-GB" dirty="0" smtClean="0">
              <a:solidFill>
                <a:schemeClr val="accent2">
                  <a:lumMod val="50000"/>
                </a:schemeClr>
              </a:solidFill>
              <a:cs typeface="Times New Roman" pitchFamily="18" charset="0"/>
            </a:endParaRPr>
          </a:p>
          <a:p>
            <a:pPr marL="0" lvl="1" algn="just" eaLnBrk="1" hangingPunct="1">
              <a:spcBef>
                <a:spcPts val="432"/>
              </a:spcBef>
              <a:buFontTx/>
              <a:buNone/>
              <a:defRPr/>
            </a:pPr>
            <a:r>
              <a:rPr lang="en-GB" dirty="0" smtClean="0">
                <a:solidFill>
                  <a:schemeClr val="accent2">
                    <a:lumMod val="50000"/>
                  </a:schemeClr>
                </a:solidFill>
                <a:cs typeface="Times New Roman" pitchFamily="18" charset="0"/>
              </a:rPr>
              <a:t>	- the </a:t>
            </a:r>
            <a:r>
              <a:rPr lang="en-GB" b="1" dirty="0" smtClean="0">
                <a:solidFill>
                  <a:schemeClr val="accent2">
                    <a:lumMod val="50000"/>
                  </a:schemeClr>
                </a:solidFill>
                <a:cs typeface="Times New Roman" pitchFamily="18" charset="0"/>
              </a:rPr>
              <a:t>budget</a:t>
            </a:r>
            <a:r>
              <a:rPr lang="en-GB" dirty="0" smtClean="0">
                <a:solidFill>
                  <a:schemeClr val="accent2">
                    <a:lumMod val="50000"/>
                  </a:schemeClr>
                </a:solidFill>
                <a:cs typeface="Times New Roman" pitchFamily="18" charset="0"/>
              </a:rPr>
              <a:t>.</a:t>
            </a:r>
          </a:p>
          <a:p>
            <a:pPr marL="0" lvl="1" algn="just">
              <a:defRPr/>
            </a:pPr>
            <a:endParaRPr lang="en-GB" dirty="0" smtClean="0">
              <a:solidFill>
                <a:schemeClr val="accent2">
                  <a:lumMod val="50000"/>
                </a:schemeClr>
              </a:solidFill>
              <a:cs typeface="Times New Roman" pitchFamily="18" charset="0"/>
            </a:endParaRPr>
          </a:p>
          <a:p>
            <a:pPr marL="265113" indent="-265113" algn="just" eaLnBrk="1" hangingPunct="1">
              <a:buFont typeface="Wingdings" pitchFamily="2" charset="2"/>
              <a:buChar char="§"/>
              <a:defRPr/>
            </a:pPr>
            <a:r>
              <a:rPr lang="en-GB" dirty="0" smtClean="0">
                <a:solidFill>
                  <a:schemeClr val="accent2">
                    <a:lumMod val="50000"/>
                  </a:schemeClr>
                </a:solidFill>
              </a:rPr>
              <a:t>The Secretary General </a:t>
            </a:r>
            <a:r>
              <a:rPr lang="en-GB" b="1" dirty="0" smtClean="0">
                <a:solidFill>
                  <a:schemeClr val="accent2">
                    <a:lumMod val="50000"/>
                  </a:schemeClr>
                </a:solidFill>
              </a:rPr>
              <a:t>organises and directs the Secretariat </a:t>
            </a:r>
            <a:r>
              <a:rPr lang="en-GB" dirty="0" smtClean="0">
                <a:solidFill>
                  <a:schemeClr val="accent2">
                    <a:lumMod val="50000"/>
                  </a:schemeClr>
                </a:solidFill>
              </a:rPr>
              <a:t>of the ACP</a:t>
            </a:r>
            <a:r>
              <a:rPr lang="en-US" dirty="0" smtClean="0">
                <a:solidFill>
                  <a:schemeClr val="accent2">
                    <a:lumMod val="50000"/>
                  </a:schemeClr>
                </a:solidFill>
              </a:rPr>
              <a:t>:</a:t>
            </a:r>
            <a:r>
              <a:rPr lang="en-GB" dirty="0" smtClean="0">
                <a:solidFill>
                  <a:schemeClr val="accent2">
                    <a:lumMod val="50000"/>
                  </a:schemeClr>
                </a:solidFill>
              </a:rPr>
              <a:t> </a:t>
            </a:r>
          </a:p>
          <a:p>
            <a:pPr marL="265113" indent="-265113" algn="just" eaLnBrk="1" hangingPunct="1">
              <a:buNone/>
              <a:defRPr/>
            </a:pPr>
            <a:r>
              <a:rPr lang="en-GB" dirty="0" smtClean="0">
                <a:solidFill>
                  <a:schemeClr val="accent2">
                    <a:lumMod val="50000"/>
                  </a:schemeClr>
                </a:solidFill>
                <a:cs typeface="Times New Roman" pitchFamily="18" charset="0"/>
              </a:rPr>
              <a:t>		- </a:t>
            </a:r>
            <a:r>
              <a:rPr lang="en-GB" dirty="0" smtClean="0">
                <a:solidFill>
                  <a:schemeClr val="accent2">
                    <a:lumMod val="50000"/>
                  </a:schemeClr>
                </a:solidFill>
              </a:rPr>
              <a:t>He or she </a:t>
            </a:r>
            <a:r>
              <a:rPr lang="en-GB" b="1" dirty="0" smtClean="0">
                <a:solidFill>
                  <a:schemeClr val="accent2">
                    <a:lumMod val="50000"/>
                  </a:schemeClr>
                </a:solidFill>
              </a:rPr>
              <a:t>administers the budget</a:t>
            </a:r>
            <a:r>
              <a:rPr lang="en-US" dirty="0" smtClean="0">
                <a:solidFill>
                  <a:schemeClr val="accent2">
                    <a:lumMod val="50000"/>
                  </a:schemeClr>
                </a:solidFill>
              </a:rPr>
              <a:t>;</a:t>
            </a:r>
            <a:endParaRPr lang="en-GB" dirty="0" smtClean="0">
              <a:solidFill>
                <a:schemeClr val="accent2">
                  <a:lumMod val="50000"/>
                </a:schemeClr>
              </a:solidFill>
            </a:endParaRPr>
          </a:p>
          <a:p>
            <a:pPr marL="1081088" indent="-177800" algn="just" eaLnBrk="1" hangingPunct="1">
              <a:buFontTx/>
              <a:buChar char="-"/>
              <a:defRPr/>
            </a:pPr>
            <a:r>
              <a:rPr lang="en-GB" dirty="0" smtClean="0">
                <a:solidFill>
                  <a:schemeClr val="accent2">
                    <a:lumMod val="50000"/>
                  </a:schemeClr>
                </a:solidFill>
                <a:cs typeface="Times New Roman" pitchFamily="18" charset="0"/>
              </a:rPr>
              <a:t>He or she oversees the </a:t>
            </a:r>
            <a:r>
              <a:rPr lang="en-GB" b="1" dirty="0" smtClean="0">
                <a:solidFill>
                  <a:schemeClr val="accent2">
                    <a:lumMod val="50000"/>
                  </a:schemeClr>
                </a:solidFill>
                <a:cs typeface="Times New Roman" pitchFamily="18" charset="0"/>
              </a:rPr>
              <a:t>recruiting and management of ACP staff </a:t>
            </a:r>
            <a:r>
              <a:rPr lang="en-GB" dirty="0" smtClean="0">
                <a:solidFill>
                  <a:schemeClr val="accent2">
                    <a:lumMod val="50000"/>
                  </a:schemeClr>
                </a:solidFill>
                <a:cs typeface="Times New Roman" pitchFamily="18" charset="0"/>
              </a:rPr>
              <a:t>on behalf of the </a:t>
            </a:r>
            <a:r>
              <a:rPr lang="en-GB" i="1" dirty="0" err="1" smtClean="0">
                <a:solidFill>
                  <a:schemeClr val="accent2">
                    <a:lumMod val="50000"/>
                  </a:schemeClr>
                </a:solidFill>
                <a:cs typeface="Times New Roman" pitchFamily="18" charset="0"/>
              </a:rPr>
              <a:t>Banque</a:t>
            </a:r>
            <a:r>
              <a:rPr lang="en-GB" i="1" dirty="0" smtClean="0">
                <a:solidFill>
                  <a:schemeClr val="accent2">
                    <a:lumMod val="50000"/>
                  </a:schemeClr>
                </a:solidFill>
                <a:cs typeface="Times New Roman" pitchFamily="18" charset="0"/>
              </a:rPr>
              <a:t> de France</a:t>
            </a:r>
            <a:r>
              <a:rPr lang="en-US" dirty="0" smtClean="0">
                <a:solidFill>
                  <a:schemeClr val="accent2">
                    <a:lumMod val="50000"/>
                  </a:schemeClr>
                </a:solidFill>
                <a:cs typeface="Times New Roman" pitchFamily="18" charset="0"/>
              </a:rPr>
              <a:t>;</a:t>
            </a:r>
            <a:endParaRPr lang="en-GB" dirty="0" smtClean="0">
              <a:solidFill>
                <a:schemeClr val="accent2">
                  <a:lumMod val="50000"/>
                </a:schemeClr>
              </a:solidFill>
              <a:cs typeface="Times New Roman" pitchFamily="18" charset="0"/>
            </a:endParaRPr>
          </a:p>
          <a:p>
            <a:pPr marL="1081088" indent="-177800" algn="just" eaLnBrk="1" hangingPunct="1">
              <a:buFontTx/>
              <a:buChar char="-"/>
              <a:defRPr/>
            </a:pPr>
            <a:r>
              <a:rPr lang="en-GB" dirty="0" smtClean="0">
                <a:solidFill>
                  <a:schemeClr val="accent2">
                    <a:lumMod val="50000"/>
                  </a:schemeClr>
                </a:solidFill>
                <a:cs typeface="Times New Roman" pitchFamily="18" charset="0"/>
              </a:rPr>
              <a:t>He or she </a:t>
            </a:r>
            <a:r>
              <a:rPr lang="en-GB" b="1" dirty="0" smtClean="0">
                <a:solidFill>
                  <a:schemeClr val="accent2">
                    <a:lumMod val="50000"/>
                  </a:schemeClr>
                </a:solidFill>
                <a:cs typeface="Times New Roman" pitchFamily="18" charset="0"/>
              </a:rPr>
              <a:t>organises the Secretariat</a:t>
            </a:r>
            <a:r>
              <a:rPr lang="en-GB" dirty="0" smtClean="0">
                <a:solidFill>
                  <a:schemeClr val="accent2">
                    <a:lumMod val="50000"/>
                  </a:schemeClr>
                </a:solidFill>
                <a:cs typeface="Times New Roman" pitchFamily="18" charset="0"/>
              </a:rPr>
              <a:t>, following the guidelines adopted by the College.</a:t>
            </a:r>
          </a:p>
          <a:p>
            <a:pPr algn="just"/>
            <a:endParaRPr lang="en-GB" b="1" dirty="0" smtClean="0">
              <a:solidFill>
                <a:srgbClr val="FF0000"/>
              </a:solidFill>
            </a:endParaRPr>
          </a:p>
          <a:p>
            <a:pPr marL="542925" indent="-277813" algn="just" eaLnBrk="1" hangingPunct="1">
              <a:buFontTx/>
              <a:buChar char="-"/>
              <a:defRPr/>
            </a:pPr>
            <a:endParaRPr lang="en-GB" dirty="0" smtClean="0"/>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4"/>
            <a:ext cx="7172870" cy="785818"/>
          </a:xfrm>
        </p:spPr>
        <p:txBody>
          <a:bodyPr/>
          <a:lstStyle/>
          <a:p>
            <a:r>
              <a:rPr lang="en-GB" dirty="0" smtClean="0"/>
              <a:t>3. Organisation of the Secretariat</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22</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algn="just"/>
            <a:endParaRPr lang="en-GB" b="1" dirty="0" smtClean="0">
              <a:solidFill>
                <a:srgbClr val="FF0000"/>
              </a:solidFill>
            </a:endParaRPr>
          </a:p>
          <a:p>
            <a:pPr marL="542925" indent="-277813" algn="just" eaLnBrk="1" hangingPunct="1">
              <a:buFontTx/>
              <a:buChar char="-"/>
              <a:defRPr/>
            </a:pPr>
            <a:endParaRPr lang="en-GB" dirty="0" smtClean="0"/>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
        <p:nvSpPr>
          <p:cNvPr id="11" name="Rectangle 3"/>
          <p:cNvSpPr>
            <a:spLocks noChangeArrowheads="1"/>
          </p:cNvSpPr>
          <p:nvPr/>
        </p:nvSpPr>
        <p:spPr bwMode="auto">
          <a:xfrm>
            <a:off x="403920" y="7730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r>
              <a:rPr lang="en-GB" b="1" dirty="0" smtClean="0">
                <a:solidFill>
                  <a:schemeClr val="accent2">
                    <a:lumMod val="50000"/>
                  </a:schemeClr>
                </a:solidFill>
              </a:rPr>
              <a:t>3.4  The General Secretariat </a:t>
            </a:r>
            <a:r>
              <a:rPr lang="en-GB" dirty="0" smtClean="0">
                <a:solidFill>
                  <a:schemeClr val="accent2">
                    <a:lumMod val="50000"/>
                  </a:schemeClr>
                </a:solidFill>
              </a:rPr>
              <a:t>– Organisation chart</a:t>
            </a:r>
          </a:p>
          <a:p>
            <a:pPr algn="just"/>
            <a:endParaRPr lang="en-GB" b="1" dirty="0" smtClean="0">
              <a:solidFill>
                <a:srgbClr val="FF0000"/>
              </a:solidFill>
            </a:endParaRPr>
          </a:p>
          <a:p>
            <a:pPr marL="542925" indent="-277813" algn="just" eaLnBrk="1" hangingPunct="1">
              <a:buFontTx/>
              <a:buChar char="-"/>
              <a:defRPr/>
            </a:pPr>
            <a:endParaRPr lang="en-GB" dirty="0" smtClean="0"/>
          </a:p>
          <a:p>
            <a:pPr>
              <a:buFontTx/>
              <a:buNone/>
              <a:defRPr/>
            </a:pPr>
            <a:endParaRPr lang="en-GB" sz="2400" dirty="0" smtClean="0">
              <a:solidFill>
                <a:schemeClr val="accent2">
                  <a:lumMod val="50000"/>
                </a:schemeClr>
              </a:solidFill>
              <a:cs typeface="Arial" pitchFamily="34" charset="0"/>
            </a:endParaRP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pic>
        <p:nvPicPr>
          <p:cNvPr id="1026" name="Picture 2"/>
          <p:cNvPicPr>
            <a:picLocks noChangeAspect="1" noChangeArrowheads="1"/>
          </p:cNvPicPr>
          <p:nvPr/>
        </p:nvPicPr>
        <p:blipFill>
          <a:blip r:embed="rId2" cstate="print"/>
          <a:srcRect l="5906" t="18457" r="6683" b="7716"/>
          <a:stretch>
            <a:fillRect/>
          </a:stretch>
        </p:blipFill>
        <p:spPr bwMode="auto">
          <a:xfrm>
            <a:off x="755576" y="1420561"/>
            <a:ext cx="7128792" cy="48167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Outline</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23</a:t>
            </a:fld>
            <a:endParaRPr lang="fr-FR" sz="1200" dirty="0">
              <a:solidFill>
                <a:srgbClr val="002060"/>
              </a:solidFill>
              <a:latin typeface="Arial" charset="0"/>
            </a:endParaRPr>
          </a:p>
        </p:txBody>
      </p:sp>
      <p:sp>
        <p:nvSpPr>
          <p:cNvPr id="8" name="Rectangle 4"/>
          <p:cNvSpPr>
            <a:spLocks noGrp="1" noChangeArrowheads="1"/>
          </p:cNvSpPr>
          <p:nvPr>
            <p:ph idx="1"/>
          </p:nvPr>
        </p:nvSpPr>
        <p:spPr bwMode="auto">
          <a:xfrm>
            <a:off x="250825" y="1170454"/>
            <a:ext cx="8642350" cy="4401205"/>
          </a:xfrm>
          <a:prstGeom prst="rect">
            <a:avLst/>
          </a:prstGeom>
          <a:noFill/>
          <a:ln w="9525">
            <a:noFill/>
            <a:miter lim="800000"/>
            <a:headEnd/>
            <a:tailEnd/>
          </a:ln>
        </p:spPr>
        <p:txBody>
          <a:bodyPr wrap="square" anchor="ctr">
            <a:spAutoFit/>
          </a:bodyPr>
          <a:lstStyle/>
          <a:p>
            <a:pPr algn="just">
              <a:buFont typeface="+mj-lt"/>
              <a:buAutoNum type="arabicPeriod"/>
            </a:pPr>
            <a:endParaRPr lang="en-GB" sz="2000" dirty="0" smtClean="0">
              <a:cs typeface="Times New Roman" pitchFamily="18" charset="0"/>
            </a:endParaRPr>
          </a:p>
          <a:p>
            <a:pPr algn="just">
              <a:buFont typeface="+mj-lt"/>
              <a:buAutoNum type="arabicPeriod"/>
            </a:pPr>
            <a:r>
              <a:rPr lang="en-GB" sz="2000" b="1" dirty="0" smtClean="0">
                <a:solidFill>
                  <a:schemeClr val="accent2">
                    <a:lumMod val="50000"/>
                  </a:schemeClr>
                </a:solidFill>
                <a:cs typeface="Times New Roman" pitchFamily="18" charset="0"/>
              </a:rPr>
              <a:t> Introduction: the nature of </a:t>
            </a:r>
            <a:r>
              <a:rPr lang="en-US" sz="2000" b="1" dirty="0" smtClean="0">
                <a:solidFill>
                  <a:schemeClr val="accent2">
                    <a:lumMod val="50000"/>
                  </a:schemeClr>
                </a:solidFill>
                <a:cs typeface="Times New Roman" pitchFamily="18" charset="0"/>
              </a:rPr>
              <a:t>the Prudential Supervision Authority</a:t>
            </a:r>
            <a:endParaRPr lang="en-GB" sz="2000" b="1" dirty="0" smtClean="0">
              <a:solidFill>
                <a:schemeClr val="accent2">
                  <a:lumMod val="50000"/>
                </a:schemeClr>
              </a:solidFill>
              <a:cs typeface="Times New Roman" pitchFamily="18" charset="0"/>
            </a:endParaRPr>
          </a:p>
          <a:p>
            <a:pPr algn="just">
              <a:buFont typeface="Arial" pitchFamily="34" charset="0"/>
              <a:buAutoNum type="arabicPeriod"/>
            </a:pPr>
            <a:endParaRPr lang="en-GB" sz="2000" dirty="0" smtClean="0">
              <a:cs typeface="Times New Roman" pitchFamily="18" charset="0"/>
            </a:endParaRPr>
          </a:p>
          <a:p>
            <a:pPr algn="just">
              <a:buFont typeface="+mj-lt"/>
              <a:buAutoNum type="arabicPeriod"/>
            </a:pPr>
            <a:r>
              <a:rPr lang="en-GB" sz="2000" dirty="0" smtClean="0">
                <a:solidFill>
                  <a:schemeClr val="accent2">
                    <a:lumMod val="50000"/>
                  </a:schemeClr>
                </a:solidFill>
                <a:cs typeface="Times New Roman" pitchFamily="18" charset="0"/>
              </a:rPr>
              <a:t> Combined, broadened missions</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mj-lt"/>
              <a:buAutoNum type="arabicPeriod"/>
            </a:pPr>
            <a:r>
              <a:rPr lang="en-GB" sz="2000" dirty="0" smtClean="0">
                <a:solidFill>
                  <a:schemeClr val="accent2">
                    <a:lumMod val="50000"/>
                  </a:schemeClr>
                </a:solidFill>
                <a:cs typeface="Times New Roman" pitchFamily="18" charset="0"/>
              </a:rPr>
              <a:t> Organisational structure adapted to the specificities of the two sectors </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Arial" pitchFamily="34" charset="0"/>
              <a:buAutoNum type="arabicPeriod"/>
            </a:pPr>
            <a:r>
              <a:rPr lang="en-GB" sz="2000" dirty="0" smtClean="0">
                <a:solidFill>
                  <a:schemeClr val="accent2">
                    <a:lumMod val="50000"/>
                  </a:schemeClr>
                </a:solidFill>
                <a:cs typeface="Times New Roman" pitchFamily="18" charset="0"/>
              </a:rPr>
              <a:t> </a:t>
            </a:r>
            <a:r>
              <a:rPr lang="en-GB" sz="2000" dirty="0" smtClean="0">
                <a:solidFill>
                  <a:srgbClr val="0E4090"/>
                </a:solidFill>
                <a:cs typeface="Times New Roman" pitchFamily="18" charset="0"/>
              </a:rPr>
              <a:t>Harmonised supervision</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Arial" pitchFamily="34" charset="0"/>
              <a:buAutoNum type="arabicPeriod"/>
            </a:pPr>
            <a:r>
              <a:rPr lang="en-GB" sz="2000" dirty="0" smtClean="0">
                <a:solidFill>
                  <a:schemeClr val="accent2">
                    <a:lumMod val="50000"/>
                  </a:schemeClr>
                </a:solidFill>
                <a:cs typeface="Times New Roman" pitchFamily="18" charset="0"/>
              </a:rPr>
              <a:t> Expanded powers</a:t>
            </a:r>
          </a:p>
          <a:p>
            <a:pPr algn="just"/>
            <a:endParaRPr lang="en-GB" sz="2000" dirty="0">
              <a:solidFill>
                <a:srgbClr val="000000"/>
              </a:solidFill>
              <a:cs typeface="Times New Roman" pitchFamily="18"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 </a:t>
            </a:r>
            <a:r>
              <a:rPr lang="fr-FR" dirty="0" err="1" smtClean="0"/>
              <a:t>Operation</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24</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indent="-609600" algn="just" eaLnBrk="1" hangingPunct="1">
              <a:buClr>
                <a:srgbClr val="F9B641"/>
              </a:buClr>
              <a:buFontTx/>
              <a:buNone/>
            </a:pPr>
            <a:r>
              <a:rPr lang="en-GB" sz="1800" b="1" dirty="0" smtClean="0"/>
              <a:t>4.1 The College</a:t>
            </a:r>
            <a:r>
              <a:rPr lang="en-US" sz="1800" b="1" dirty="0" smtClean="0"/>
              <a:t>:</a:t>
            </a:r>
            <a:r>
              <a:rPr lang="en-GB" sz="1800" b="1" dirty="0" smtClean="0"/>
              <a:t> responsibilities of the different groupings</a:t>
            </a:r>
          </a:p>
          <a:p>
            <a:pPr marL="609600" indent="-609600" algn="just" eaLnBrk="1" hangingPunct="1">
              <a:buClr>
                <a:srgbClr val="F9B641"/>
              </a:buClr>
              <a:buFontTx/>
              <a:buNone/>
            </a:pPr>
            <a:endParaRPr lang="en-GB" sz="800" b="1" dirty="0" smtClean="0"/>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
        <p:nvSpPr>
          <p:cNvPr id="9" name="Rectangle à coins arrondis 8"/>
          <p:cNvSpPr/>
          <p:nvPr/>
        </p:nvSpPr>
        <p:spPr>
          <a:xfrm>
            <a:off x="2714612" y="1357298"/>
            <a:ext cx="4286280" cy="1071570"/>
          </a:xfrm>
          <a:prstGeom prst="roundRect">
            <a:avLst/>
          </a:prstGeom>
          <a:noFill/>
          <a:ln>
            <a:solidFill>
              <a:srgbClr val="0E40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endParaRPr lang="en-GB" sz="1000" dirty="0" smtClean="0">
              <a:solidFill>
                <a:schemeClr val="tx1"/>
              </a:solidFill>
            </a:endParaRPr>
          </a:p>
          <a:p>
            <a:endParaRPr lang="en-GB" sz="1000" dirty="0" smtClean="0">
              <a:solidFill>
                <a:schemeClr val="tx1"/>
              </a:solidFill>
            </a:endParaRPr>
          </a:p>
          <a:p>
            <a:pPr>
              <a:buFontTx/>
              <a:buChar char="-"/>
            </a:pPr>
            <a:endParaRPr lang="en-GB" sz="900" dirty="0" smtClean="0">
              <a:solidFill>
                <a:schemeClr val="tx1"/>
              </a:solidFill>
            </a:endParaRPr>
          </a:p>
          <a:p>
            <a:pPr lvl="1"/>
            <a:r>
              <a:rPr lang="en-GB" sz="900" b="1" dirty="0" smtClean="0">
                <a:solidFill>
                  <a:schemeClr val="tx1"/>
                </a:solidFill>
                <a:latin typeface="Calibri" pitchFamily="34" charset="0"/>
              </a:rPr>
              <a:t>General matters</a:t>
            </a:r>
          </a:p>
          <a:p>
            <a:pPr lvl="1">
              <a:buFontTx/>
              <a:buChar char="-"/>
            </a:pPr>
            <a:r>
              <a:rPr lang="en-GB" sz="900" dirty="0" smtClean="0">
                <a:solidFill>
                  <a:schemeClr val="tx1"/>
                </a:solidFill>
                <a:latin typeface="Calibri" pitchFamily="34" charset="0"/>
              </a:rPr>
              <a:t> matters relating to </a:t>
            </a:r>
            <a:r>
              <a:rPr lang="en-GB" sz="900" b="1" dirty="0" smtClean="0">
                <a:solidFill>
                  <a:schemeClr val="tx1"/>
                </a:solidFill>
                <a:latin typeface="Calibri" pitchFamily="34" charset="0"/>
              </a:rPr>
              <a:t>financial stability</a:t>
            </a:r>
          </a:p>
          <a:p>
            <a:pPr lvl="1">
              <a:buFontTx/>
              <a:buChar char="-"/>
            </a:pPr>
            <a:r>
              <a:rPr lang="en-GB" sz="900" dirty="0" smtClean="0">
                <a:solidFill>
                  <a:schemeClr val="tx1"/>
                </a:solidFill>
                <a:latin typeface="Calibri" pitchFamily="34" charset="0"/>
              </a:rPr>
              <a:t> supervisory priorities	</a:t>
            </a:r>
          </a:p>
          <a:p>
            <a:pPr lvl="1">
              <a:buFontTx/>
              <a:buChar char="-"/>
            </a:pPr>
            <a:r>
              <a:rPr lang="en-GB" sz="900" dirty="0" smtClean="0">
                <a:solidFill>
                  <a:schemeClr val="tx1"/>
                </a:solidFill>
                <a:latin typeface="Calibri" pitchFamily="34" charset="0"/>
              </a:rPr>
              <a:t> principles relating to organisation and operation</a:t>
            </a:r>
          </a:p>
          <a:p>
            <a:pPr lvl="1">
              <a:buFontTx/>
              <a:buChar char="-"/>
            </a:pPr>
            <a:r>
              <a:rPr lang="en-GB" sz="900" dirty="0" smtClean="0">
                <a:solidFill>
                  <a:schemeClr val="tx1"/>
                </a:solidFill>
                <a:latin typeface="Calibri" pitchFamily="34" charset="0"/>
              </a:rPr>
              <a:t> budget</a:t>
            </a:r>
          </a:p>
          <a:p>
            <a:pPr lvl="1">
              <a:buFontTx/>
              <a:buChar char="-"/>
            </a:pPr>
            <a:r>
              <a:rPr lang="en-GB" sz="900" dirty="0" smtClean="0">
                <a:solidFill>
                  <a:schemeClr val="tx1"/>
                </a:solidFill>
                <a:latin typeface="Calibri" pitchFamily="34" charset="0"/>
              </a:rPr>
              <a:t> internal procedures</a:t>
            </a:r>
          </a:p>
          <a:p>
            <a:pPr algn="ctr"/>
            <a:endParaRPr lang="en-GB" dirty="0"/>
          </a:p>
        </p:txBody>
      </p:sp>
      <p:sp>
        <p:nvSpPr>
          <p:cNvPr id="10" name="Rectangle à coins arrondis 9"/>
          <p:cNvSpPr/>
          <p:nvPr/>
        </p:nvSpPr>
        <p:spPr>
          <a:xfrm>
            <a:off x="2714612" y="1214422"/>
            <a:ext cx="4286280" cy="285752"/>
          </a:xfrm>
          <a:prstGeom prst="roundRect">
            <a:avLst/>
          </a:prstGeom>
          <a:solidFill>
            <a:srgbClr val="0E409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latin typeface="Calibri" pitchFamily="34" charset="0"/>
              </a:rPr>
              <a:t>The College in plenary session</a:t>
            </a:r>
            <a:endParaRPr lang="en-GB" sz="1300" dirty="0">
              <a:latin typeface="Calibri" pitchFamily="34" charset="0"/>
            </a:endParaRPr>
          </a:p>
        </p:txBody>
      </p:sp>
      <p:sp>
        <p:nvSpPr>
          <p:cNvPr id="11" name="Rectangle à coins arrondis 10"/>
          <p:cNvSpPr/>
          <p:nvPr/>
        </p:nvSpPr>
        <p:spPr>
          <a:xfrm>
            <a:off x="2714612" y="2714620"/>
            <a:ext cx="4286280" cy="1714512"/>
          </a:xfrm>
          <a:prstGeom prst="roundRect">
            <a:avLst/>
          </a:prstGeom>
          <a:noFill/>
          <a:ln>
            <a:solidFill>
              <a:srgbClr val="0E40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900" b="1" dirty="0" smtClean="0">
                <a:solidFill>
                  <a:schemeClr val="tx1"/>
                </a:solidFill>
                <a:latin typeface="Calibri" pitchFamily="34" charset="0"/>
              </a:rPr>
              <a:t>1- Cross-cutting issues</a:t>
            </a:r>
            <a:r>
              <a:rPr lang="en-US" sz="900" b="1" dirty="0" smtClean="0">
                <a:solidFill>
                  <a:schemeClr val="tx1"/>
                </a:solidFill>
                <a:latin typeface="Calibri" pitchFamily="34" charset="0"/>
              </a:rPr>
              <a:t>:</a:t>
            </a:r>
            <a:endParaRPr lang="en-GB" sz="900" dirty="0" smtClean="0">
              <a:solidFill>
                <a:schemeClr val="tx1"/>
              </a:solidFill>
              <a:latin typeface="Calibri" pitchFamily="34" charset="0"/>
            </a:endParaRPr>
          </a:p>
          <a:p>
            <a:pPr algn="just">
              <a:buFontTx/>
              <a:buChar char="-"/>
            </a:pPr>
            <a:r>
              <a:rPr lang="en-GB" sz="900" dirty="0" smtClean="0">
                <a:solidFill>
                  <a:schemeClr val="tx1"/>
                </a:solidFill>
                <a:latin typeface="Calibri" pitchFamily="34" charset="0"/>
              </a:rPr>
              <a:t> institution-specific matters relating to complementary supervision of regulated entities belonging to a financial conglomerate</a:t>
            </a:r>
          </a:p>
          <a:p>
            <a:pPr algn="just">
              <a:buFontTx/>
              <a:buChar char="-"/>
            </a:pPr>
            <a:r>
              <a:rPr lang="en-GB" sz="900" dirty="0" smtClean="0">
                <a:solidFill>
                  <a:schemeClr val="tx1"/>
                </a:solidFill>
                <a:latin typeface="Calibri" pitchFamily="34" charset="0"/>
              </a:rPr>
              <a:t> the review of acquisitions, increases and disposals of equity investments that could have a significant effect on entities in both the banking and insurance sectors</a:t>
            </a:r>
          </a:p>
          <a:p>
            <a:pPr algn="just">
              <a:buFontTx/>
              <a:buChar char="-"/>
            </a:pPr>
            <a:endParaRPr lang="en-GB" sz="900" dirty="0" smtClean="0">
              <a:solidFill>
                <a:schemeClr val="tx1"/>
              </a:solidFill>
              <a:latin typeface="Calibri" pitchFamily="34" charset="0"/>
            </a:endParaRPr>
          </a:p>
          <a:p>
            <a:pPr algn="just"/>
            <a:r>
              <a:rPr lang="en-GB" sz="900" b="1" dirty="0" smtClean="0">
                <a:solidFill>
                  <a:schemeClr val="tx1"/>
                </a:solidFill>
                <a:latin typeface="Calibri" pitchFamily="34" charset="0"/>
              </a:rPr>
              <a:t>2-Issues decided by the Chairman or the Vice-chairman</a:t>
            </a:r>
            <a:r>
              <a:rPr lang="en-US" sz="900" b="1" dirty="0" smtClean="0">
                <a:solidFill>
                  <a:schemeClr val="tx1"/>
                </a:solidFill>
                <a:latin typeface="Calibri" pitchFamily="34" charset="0"/>
              </a:rPr>
              <a:t>:</a:t>
            </a:r>
            <a:endParaRPr lang="en-GB" sz="900" dirty="0" smtClean="0">
              <a:solidFill>
                <a:schemeClr val="tx1"/>
              </a:solidFill>
              <a:latin typeface="Calibri" pitchFamily="34" charset="0"/>
            </a:endParaRPr>
          </a:p>
          <a:p>
            <a:pPr algn="just">
              <a:buFontTx/>
              <a:buChar char="-"/>
            </a:pPr>
            <a:r>
              <a:rPr lang="en-GB" sz="900" dirty="0" smtClean="0">
                <a:solidFill>
                  <a:schemeClr val="tx1"/>
                </a:solidFill>
                <a:latin typeface="Calibri" pitchFamily="34" charset="0"/>
              </a:rPr>
              <a:t> Institution-specific matters limited to a single sector that have implications for financial stability</a:t>
            </a:r>
            <a:endParaRPr lang="en-GB" sz="900" dirty="0">
              <a:solidFill>
                <a:schemeClr val="tx1"/>
              </a:solidFill>
              <a:latin typeface="Calibri" pitchFamily="34" charset="0"/>
            </a:endParaRPr>
          </a:p>
        </p:txBody>
      </p:sp>
      <p:sp>
        <p:nvSpPr>
          <p:cNvPr id="12" name="Rectangle à coins arrondis 11"/>
          <p:cNvSpPr/>
          <p:nvPr/>
        </p:nvSpPr>
        <p:spPr>
          <a:xfrm>
            <a:off x="2714612" y="2571744"/>
            <a:ext cx="4286280" cy="285752"/>
          </a:xfrm>
          <a:prstGeom prst="roundRect">
            <a:avLst/>
          </a:prstGeom>
          <a:solidFill>
            <a:srgbClr val="0E409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latin typeface="Calibri" pitchFamily="34" charset="0"/>
              </a:rPr>
              <a:t>The College in restricted session</a:t>
            </a:r>
            <a:endParaRPr lang="en-GB" sz="1300" dirty="0">
              <a:latin typeface="Calibri" pitchFamily="34" charset="0"/>
            </a:endParaRPr>
          </a:p>
        </p:txBody>
      </p:sp>
      <p:sp>
        <p:nvSpPr>
          <p:cNvPr id="14" name="Rectangle à coins arrondis 13"/>
          <p:cNvSpPr/>
          <p:nvPr/>
        </p:nvSpPr>
        <p:spPr>
          <a:xfrm>
            <a:off x="2714612" y="4643446"/>
            <a:ext cx="4286280" cy="571504"/>
          </a:xfrm>
          <a:prstGeom prst="roundRect">
            <a:avLst/>
          </a:prstGeom>
          <a:noFill/>
          <a:ln>
            <a:solidFill>
              <a:srgbClr val="0E40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latin typeface="Calibri" pitchFamily="34" charset="0"/>
              </a:rPr>
              <a:t>- </a:t>
            </a:r>
            <a:r>
              <a:rPr lang="en-GB" sz="900" dirty="0" smtClean="0">
                <a:solidFill>
                  <a:schemeClr val="tx1"/>
                </a:solidFill>
                <a:latin typeface="Calibri" pitchFamily="34" charset="0"/>
              </a:rPr>
              <a:t>institution-specific and general matters that are specific to one sector</a:t>
            </a:r>
            <a:endParaRPr lang="en-GB" sz="900" dirty="0">
              <a:solidFill>
                <a:schemeClr val="tx1"/>
              </a:solidFill>
              <a:latin typeface="Calibri" pitchFamily="34" charset="0"/>
            </a:endParaRPr>
          </a:p>
        </p:txBody>
      </p:sp>
      <p:sp>
        <p:nvSpPr>
          <p:cNvPr id="16" name="Rectangle à coins arrondis 15"/>
          <p:cNvSpPr/>
          <p:nvPr/>
        </p:nvSpPr>
        <p:spPr>
          <a:xfrm>
            <a:off x="2714612" y="4500570"/>
            <a:ext cx="4286280" cy="285752"/>
          </a:xfrm>
          <a:prstGeom prst="roundRect">
            <a:avLst/>
          </a:prstGeom>
          <a:solidFill>
            <a:srgbClr val="0E409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latin typeface="Calibri" pitchFamily="34" charset="0"/>
              </a:rPr>
              <a:t>Banking and insurance </a:t>
            </a:r>
            <a:r>
              <a:rPr lang="en-GB" sz="1300" dirty="0" err="1" smtClean="0">
                <a:latin typeface="Calibri" pitchFamily="34" charset="0"/>
              </a:rPr>
              <a:t>sectoral</a:t>
            </a:r>
            <a:r>
              <a:rPr lang="en-GB" sz="1300" dirty="0" smtClean="0">
                <a:latin typeface="Calibri" pitchFamily="34" charset="0"/>
              </a:rPr>
              <a:t> sub-colleges</a:t>
            </a:r>
            <a:endParaRPr lang="en-GB" sz="1300" dirty="0">
              <a:latin typeface="Calibri" pitchFamily="34" charset="0"/>
            </a:endParaRPr>
          </a:p>
        </p:txBody>
      </p:sp>
      <p:sp>
        <p:nvSpPr>
          <p:cNvPr id="17" name="Rectangle à coins arrondis 16"/>
          <p:cNvSpPr/>
          <p:nvPr/>
        </p:nvSpPr>
        <p:spPr>
          <a:xfrm>
            <a:off x="2714612" y="5521792"/>
            <a:ext cx="4286280" cy="500066"/>
          </a:xfrm>
          <a:prstGeom prst="roundRect">
            <a:avLst/>
          </a:prstGeom>
          <a:noFill/>
          <a:ln w="22225">
            <a:solidFill>
              <a:srgbClr val="0E409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900" dirty="0" smtClean="0">
                <a:solidFill>
                  <a:schemeClr val="tx1"/>
                </a:solidFill>
                <a:latin typeface="Calibri" pitchFamily="34" charset="0"/>
              </a:rPr>
              <a:t>The College can establish special committees to deal with specific issues as outlined in a mandate provided by the College.</a:t>
            </a:r>
            <a:endParaRPr lang="en-GB" sz="900" dirty="0">
              <a:solidFill>
                <a:schemeClr val="tx1"/>
              </a:solidFill>
              <a:latin typeface="Calibri" pitchFamily="34" charset="0"/>
            </a:endParaRPr>
          </a:p>
        </p:txBody>
      </p:sp>
      <p:sp>
        <p:nvSpPr>
          <p:cNvPr id="18" name="Rectangle à coins arrondis 17"/>
          <p:cNvSpPr/>
          <p:nvPr/>
        </p:nvSpPr>
        <p:spPr>
          <a:xfrm>
            <a:off x="2714612" y="5307478"/>
            <a:ext cx="4286280" cy="312541"/>
          </a:xfrm>
          <a:prstGeom prst="roundRect">
            <a:avLst/>
          </a:prstGeom>
          <a:solidFill>
            <a:srgbClr val="0E409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latin typeface="Calibri" pitchFamily="34" charset="0"/>
              </a:rPr>
              <a:t>Special committees</a:t>
            </a:r>
            <a:endParaRPr lang="en-GB" sz="1300" dirty="0">
              <a:latin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 </a:t>
            </a:r>
            <a:r>
              <a:rPr lang="fr-FR" dirty="0" err="1" smtClean="0"/>
              <a:t>Operation</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25</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0" indent="0" algn="just">
              <a:buClr>
                <a:srgbClr val="F9B641"/>
              </a:buClr>
              <a:buNone/>
            </a:pPr>
            <a:r>
              <a:rPr lang="en-GB" sz="1800" dirty="0" smtClean="0"/>
              <a:t>4.2 The College</a:t>
            </a:r>
            <a:r>
              <a:rPr lang="en-US" sz="1800" dirty="0" smtClean="0"/>
              <a:t>:</a:t>
            </a:r>
            <a:r>
              <a:rPr lang="en-GB" sz="1800" dirty="0" smtClean="0"/>
              <a:t> procedural rules</a:t>
            </a:r>
          </a:p>
          <a:p>
            <a:pPr marL="0" indent="0" algn="just">
              <a:buClr>
                <a:srgbClr val="F9B641"/>
              </a:buClr>
              <a:buNone/>
            </a:pPr>
            <a:endParaRPr lang="en-GB" sz="1800" dirty="0" smtClean="0"/>
          </a:p>
          <a:p>
            <a:pPr marL="0" lvl="0" indent="0" algn="just">
              <a:buClr>
                <a:srgbClr val="FFC000"/>
              </a:buClr>
              <a:buSzTx/>
              <a:buFont typeface="Wingdings" pitchFamily="2" charset="2"/>
              <a:buChar char="§"/>
            </a:pPr>
            <a:r>
              <a:rPr lang="en-GB" sz="1800" b="0" dirty="0" smtClean="0">
                <a:solidFill>
                  <a:schemeClr val="accent2">
                    <a:lumMod val="50000"/>
                  </a:schemeClr>
                </a:solidFill>
                <a:ea typeface="ＭＳ Ｐゴシック" charset="-128"/>
              </a:rPr>
              <a:t>The </a:t>
            </a:r>
            <a:r>
              <a:rPr lang="en-GB" sz="1800" dirty="0" smtClean="0">
                <a:solidFill>
                  <a:schemeClr val="accent2">
                    <a:lumMod val="50000"/>
                  </a:schemeClr>
                </a:solidFill>
                <a:ea typeface="ＭＳ Ｐゴシック" charset="-128"/>
              </a:rPr>
              <a:t>agenda </a:t>
            </a:r>
            <a:r>
              <a:rPr lang="en-GB" sz="1800" b="0" dirty="0" smtClean="0">
                <a:solidFill>
                  <a:schemeClr val="accent2">
                    <a:lumMod val="50000"/>
                  </a:schemeClr>
                </a:solidFill>
                <a:ea typeface="ＭＳ Ｐゴシック" charset="-128"/>
              </a:rPr>
              <a:t>for meetings of each of the various groupings of the College is set </a:t>
            </a:r>
            <a:r>
              <a:rPr lang="en-GB" sz="1800" dirty="0" smtClean="0">
                <a:solidFill>
                  <a:schemeClr val="accent2">
                    <a:lumMod val="50000"/>
                  </a:schemeClr>
                </a:solidFill>
                <a:ea typeface="ＭＳ Ｐゴシック" charset="-128"/>
              </a:rPr>
              <a:t>by the Chairman </a:t>
            </a:r>
            <a:r>
              <a:rPr lang="en-GB" sz="1800" b="0" dirty="0" smtClean="0">
                <a:solidFill>
                  <a:schemeClr val="accent2">
                    <a:lumMod val="50000"/>
                  </a:schemeClr>
                </a:solidFill>
                <a:ea typeface="ＭＳ Ｐゴシック" charset="-128"/>
              </a:rPr>
              <a:t>of the ACP. For meetings of the insurance sub-college, the agenda is set by the Chairman based on a proposal from the Vice-chairman.</a:t>
            </a:r>
          </a:p>
          <a:p>
            <a:pPr marL="0" lvl="0" indent="0" algn="just">
              <a:buClr>
                <a:srgbClr val="FFC000"/>
              </a:buClr>
              <a:buSzTx/>
              <a:buNone/>
            </a:pPr>
            <a:endParaRPr lang="en-GB" sz="800" b="0" dirty="0" smtClean="0">
              <a:solidFill>
                <a:schemeClr val="accent2">
                  <a:lumMod val="50000"/>
                </a:schemeClr>
              </a:solidFill>
              <a:ea typeface="ＭＳ Ｐゴシック" charset="-128"/>
            </a:endParaRPr>
          </a:p>
          <a:p>
            <a:pPr marL="0" lvl="0" indent="0" algn="just">
              <a:buClr>
                <a:srgbClr val="FFC000"/>
              </a:buClr>
              <a:buSzTx/>
              <a:buNone/>
            </a:pPr>
            <a:endParaRPr lang="en-GB" sz="800" b="0" dirty="0" smtClean="0">
              <a:solidFill>
                <a:schemeClr val="accent2">
                  <a:lumMod val="50000"/>
                </a:schemeClr>
              </a:solidFill>
              <a:ea typeface="ＭＳ Ｐゴシック" charset="-128"/>
            </a:endParaRPr>
          </a:p>
          <a:p>
            <a:pPr marL="0" lvl="0" indent="0" algn="just">
              <a:buClr>
                <a:srgbClr val="FFC000"/>
              </a:buClr>
              <a:buSzTx/>
              <a:buFont typeface="Wingdings" pitchFamily="2" charset="2"/>
              <a:buChar char="§"/>
            </a:pPr>
            <a:r>
              <a:rPr lang="en-GB" sz="1800" dirty="0" smtClean="0">
                <a:solidFill>
                  <a:schemeClr val="accent2">
                    <a:lumMod val="50000"/>
                  </a:schemeClr>
                </a:solidFill>
                <a:ea typeface="ＭＳ Ｐゴシック" charset="-128"/>
              </a:rPr>
              <a:t> </a:t>
            </a:r>
            <a:r>
              <a:rPr lang="en-GB" sz="1800" b="0" dirty="0" smtClean="0">
                <a:solidFill>
                  <a:schemeClr val="accent2">
                    <a:lumMod val="50000"/>
                  </a:schemeClr>
                </a:solidFill>
                <a:ea typeface="ＭＳ Ｐゴシック" charset="-128"/>
              </a:rPr>
              <a:t>Meetings of each grouping of the College are </a:t>
            </a:r>
            <a:r>
              <a:rPr lang="en-GB" sz="1800" dirty="0" smtClean="0">
                <a:solidFill>
                  <a:schemeClr val="accent2">
                    <a:lumMod val="50000"/>
                  </a:schemeClr>
                </a:solidFill>
                <a:ea typeface="ＭＳ Ｐゴシック" charset="-128"/>
              </a:rPr>
              <a:t>called by its chairman</a:t>
            </a:r>
            <a:r>
              <a:rPr lang="en-GB" sz="1800" b="0" dirty="0" smtClean="0">
                <a:solidFill>
                  <a:schemeClr val="accent2">
                    <a:lumMod val="50000"/>
                  </a:schemeClr>
                </a:solidFill>
                <a:ea typeface="ＭＳ Ｐゴシック" charset="-128"/>
              </a:rPr>
              <a:t>. </a:t>
            </a:r>
          </a:p>
          <a:p>
            <a:pPr marL="0" lvl="0" indent="0" algn="just">
              <a:buClr>
                <a:srgbClr val="FFC000"/>
              </a:buClr>
              <a:buSzTx/>
              <a:buNone/>
            </a:pPr>
            <a:endParaRPr lang="en-GB" sz="800" b="0" dirty="0" smtClean="0">
              <a:solidFill>
                <a:schemeClr val="accent2">
                  <a:lumMod val="50000"/>
                </a:schemeClr>
              </a:solidFill>
              <a:ea typeface="ＭＳ Ｐゴシック" charset="-128"/>
            </a:endParaRPr>
          </a:p>
          <a:p>
            <a:pPr marL="0" lvl="0" indent="0" algn="just">
              <a:buClr>
                <a:srgbClr val="FFC000"/>
              </a:buClr>
              <a:buSzTx/>
              <a:buNone/>
            </a:pPr>
            <a:endParaRPr lang="en-GB" sz="800" b="0" dirty="0" smtClean="0">
              <a:solidFill>
                <a:schemeClr val="accent2">
                  <a:lumMod val="50000"/>
                </a:schemeClr>
              </a:solidFill>
              <a:ea typeface="ＭＳ Ｐゴシック" charset="-128"/>
            </a:endParaRPr>
          </a:p>
          <a:p>
            <a:pPr marL="0" lvl="0" indent="0" algn="just">
              <a:buClr>
                <a:srgbClr val="FFC000"/>
              </a:buClr>
              <a:buSzTx/>
              <a:buFont typeface="Wingdings" pitchFamily="2" charset="2"/>
              <a:buChar char="§"/>
            </a:pPr>
            <a:r>
              <a:rPr lang="en-GB" sz="1800" b="0" dirty="0" smtClean="0">
                <a:solidFill>
                  <a:schemeClr val="accent2">
                    <a:lumMod val="50000"/>
                  </a:schemeClr>
                </a:solidFill>
                <a:ea typeface="ＭＳ Ｐゴシック" charset="-128"/>
              </a:rPr>
              <a:t> Rulings can be made </a:t>
            </a:r>
            <a:r>
              <a:rPr lang="en-GB" sz="1800" dirty="0" smtClean="0">
                <a:solidFill>
                  <a:schemeClr val="accent2">
                    <a:lumMod val="50000"/>
                  </a:schemeClr>
                </a:solidFill>
                <a:ea typeface="ＭＳ Ｐゴシック" charset="-128"/>
              </a:rPr>
              <a:t>by conference call</a:t>
            </a:r>
            <a:r>
              <a:rPr lang="en-GB" sz="1800" b="0" dirty="0" smtClean="0">
                <a:solidFill>
                  <a:schemeClr val="accent2">
                    <a:lumMod val="50000"/>
                  </a:schemeClr>
                </a:solidFill>
                <a:ea typeface="ＭＳ Ｐゴシック" charset="-128"/>
              </a:rPr>
              <a:t>, except on sanction matters; or </a:t>
            </a:r>
            <a:r>
              <a:rPr lang="en-GB" sz="1800" dirty="0" smtClean="0">
                <a:solidFill>
                  <a:schemeClr val="accent2">
                    <a:lumMod val="50000"/>
                  </a:schemeClr>
                </a:solidFill>
                <a:ea typeface="ＭＳ Ｐゴシック" charset="-128"/>
              </a:rPr>
              <a:t>by written procedure </a:t>
            </a:r>
            <a:r>
              <a:rPr lang="en-GB" sz="1800" b="0" dirty="0" smtClean="0">
                <a:solidFill>
                  <a:schemeClr val="accent2">
                    <a:lumMod val="50000"/>
                  </a:schemeClr>
                </a:solidFill>
                <a:ea typeface="ＭＳ Ｐゴシック" charset="-128"/>
              </a:rPr>
              <a:t>when the Chairman of the ACP declares an urgent need.</a:t>
            </a:r>
          </a:p>
          <a:p>
            <a:pPr marL="0" lvl="0" indent="0" algn="just">
              <a:buClr>
                <a:srgbClr val="FFC000"/>
              </a:buClr>
              <a:buSzTx/>
              <a:buNone/>
            </a:pPr>
            <a:endParaRPr lang="en-GB" sz="800" b="0" dirty="0" smtClean="0">
              <a:solidFill>
                <a:schemeClr val="accent2">
                  <a:lumMod val="50000"/>
                </a:schemeClr>
              </a:solidFill>
              <a:ea typeface="ＭＳ Ｐゴシック" charset="-128"/>
            </a:endParaRPr>
          </a:p>
          <a:p>
            <a:pPr marL="0" lvl="0" indent="0" algn="just">
              <a:buClr>
                <a:srgbClr val="FFC000"/>
              </a:buClr>
              <a:buSzTx/>
              <a:buNone/>
            </a:pPr>
            <a:endParaRPr lang="en-GB" sz="800" b="0" dirty="0" smtClean="0">
              <a:solidFill>
                <a:schemeClr val="accent2">
                  <a:lumMod val="50000"/>
                </a:schemeClr>
              </a:solidFill>
              <a:ea typeface="ＭＳ Ｐゴシック" charset="-128"/>
            </a:endParaRPr>
          </a:p>
          <a:p>
            <a:pPr marL="0" lvl="0" indent="0" algn="just">
              <a:buClr>
                <a:srgbClr val="FFC000"/>
              </a:buClr>
              <a:buSzTx/>
              <a:buFont typeface="Wingdings" pitchFamily="2" charset="2"/>
              <a:buChar char="§"/>
            </a:pPr>
            <a:r>
              <a:rPr lang="en-GB" sz="1800" b="0" dirty="0" smtClean="0">
                <a:solidFill>
                  <a:schemeClr val="accent2">
                    <a:lumMod val="50000"/>
                  </a:schemeClr>
                </a:solidFill>
                <a:ea typeface="ＭＳ Ｐゴシック" charset="-128"/>
              </a:rPr>
              <a:t> </a:t>
            </a:r>
            <a:r>
              <a:rPr lang="en-GB" sz="1800" dirty="0" smtClean="0">
                <a:solidFill>
                  <a:schemeClr val="accent2">
                    <a:lumMod val="50000"/>
                  </a:schemeClr>
                </a:solidFill>
                <a:ea typeface="ＭＳ Ｐゴシック" charset="-128"/>
              </a:rPr>
              <a:t>Quorum  </a:t>
            </a:r>
            <a:r>
              <a:rPr lang="en-GB" sz="1800" b="0" dirty="0" smtClean="0">
                <a:solidFill>
                  <a:schemeClr val="accent2">
                    <a:lumMod val="50000"/>
                  </a:schemeClr>
                </a:solidFill>
                <a:ea typeface="ＭＳ Ｐゴシック" charset="-128"/>
              </a:rPr>
              <a:t>- For the various groupings of the College</a:t>
            </a:r>
            <a:r>
              <a:rPr lang="en-US" sz="1800" b="0" dirty="0" smtClean="0">
                <a:solidFill>
                  <a:schemeClr val="accent2">
                    <a:lumMod val="50000"/>
                  </a:schemeClr>
                </a:solidFill>
                <a:ea typeface="ＭＳ Ｐゴシック" charset="-128"/>
              </a:rPr>
              <a:t>:</a:t>
            </a:r>
            <a:r>
              <a:rPr lang="en-GB" sz="1800" b="0" dirty="0" smtClean="0">
                <a:solidFill>
                  <a:schemeClr val="accent2">
                    <a:lumMod val="50000"/>
                  </a:schemeClr>
                </a:solidFill>
                <a:ea typeface="ＭＳ Ｐゴシック" charset="-128"/>
              </a:rPr>
              <a:t> </a:t>
            </a:r>
            <a:r>
              <a:rPr lang="en-GB" sz="1800" dirty="0" smtClean="0">
                <a:solidFill>
                  <a:schemeClr val="accent2">
                    <a:lumMod val="50000"/>
                  </a:schemeClr>
                </a:solidFill>
                <a:ea typeface="ＭＳ Ｐゴシック" charset="-128"/>
              </a:rPr>
              <a:t>majority</a:t>
            </a:r>
            <a:r>
              <a:rPr lang="en-GB" sz="1800" b="0" dirty="0" smtClean="0">
                <a:solidFill>
                  <a:schemeClr val="accent2">
                    <a:lumMod val="50000"/>
                  </a:schemeClr>
                </a:solidFill>
                <a:ea typeface="ＭＳ Ｐゴシック" charset="-128"/>
              </a:rPr>
              <a:t> of the members</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1169988" lvl="0" indent="84138" algn="just">
              <a:buClr>
                <a:srgbClr val="FFC000"/>
              </a:buClr>
              <a:buSzTx/>
              <a:buFontTx/>
              <a:buChar char="-"/>
            </a:pPr>
            <a:r>
              <a:rPr lang="en-GB" sz="1800" b="0" dirty="0" smtClean="0">
                <a:solidFill>
                  <a:schemeClr val="accent2">
                    <a:lumMod val="50000"/>
                  </a:schemeClr>
                </a:solidFill>
                <a:ea typeface="ＭＳ Ｐゴシック" charset="-128"/>
              </a:rPr>
              <a:t> For the Sanctions Committee</a:t>
            </a:r>
            <a:r>
              <a:rPr lang="en-US" sz="1800" b="0" dirty="0" smtClean="0">
                <a:solidFill>
                  <a:schemeClr val="accent2">
                    <a:lumMod val="50000"/>
                  </a:schemeClr>
                </a:solidFill>
                <a:ea typeface="ＭＳ Ｐゴシック" charset="-128"/>
              </a:rPr>
              <a:t>:</a:t>
            </a:r>
            <a:r>
              <a:rPr lang="en-GB" sz="1800" b="0" dirty="0" smtClean="0">
                <a:solidFill>
                  <a:schemeClr val="accent2">
                    <a:lumMod val="50000"/>
                  </a:schemeClr>
                </a:solidFill>
                <a:ea typeface="ＭＳ Ｐゴシック" charset="-128"/>
              </a:rPr>
              <a:t> </a:t>
            </a:r>
            <a:r>
              <a:rPr lang="en-GB" sz="1800" dirty="0" smtClean="0">
                <a:solidFill>
                  <a:schemeClr val="accent2">
                    <a:lumMod val="50000"/>
                  </a:schemeClr>
                </a:solidFill>
                <a:ea typeface="ＭＳ Ｐゴシック" charset="-128"/>
              </a:rPr>
              <a:t>3 of the 5 members</a:t>
            </a:r>
            <a:r>
              <a:rPr lang="en-GB" sz="1800" b="0" dirty="0" smtClean="0">
                <a:solidFill>
                  <a:schemeClr val="accent2">
                    <a:lumMod val="50000"/>
                  </a:schemeClr>
                </a:solidFill>
                <a:ea typeface="ＭＳ Ｐゴシック" charset="-128"/>
              </a:rPr>
              <a:t>.</a:t>
            </a:r>
          </a:p>
          <a:p>
            <a:pPr marL="0" lvl="0" indent="0" algn="just">
              <a:buClr>
                <a:srgbClr val="F9B641"/>
              </a:buClr>
              <a:buSzTx/>
              <a:buFontTx/>
              <a:buChar char="-"/>
            </a:pPr>
            <a:endParaRPr lang="en-GB" sz="800" dirty="0" smtClean="0">
              <a:solidFill>
                <a:schemeClr val="accent2">
                  <a:lumMod val="50000"/>
                </a:schemeClr>
              </a:solidFill>
              <a:ea typeface="ＭＳ Ｐゴシック" charset="-128"/>
            </a:endParaRPr>
          </a:p>
          <a:p>
            <a:pPr marL="0" lvl="0" indent="0" algn="just">
              <a:buClrTx/>
              <a:buSzTx/>
              <a:buNone/>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 </a:t>
            </a:r>
            <a:r>
              <a:rPr lang="fr-FR" dirty="0" err="1" smtClean="0"/>
              <a:t>Operation</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26</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buClr>
                <a:srgbClr val="F9B641"/>
              </a:buClr>
              <a:buSzTx/>
              <a:buNone/>
              <a:defRPr/>
            </a:pPr>
            <a:r>
              <a:rPr lang="en-GB" sz="1800" dirty="0" smtClean="0">
                <a:solidFill>
                  <a:schemeClr val="accent2">
                    <a:lumMod val="50000"/>
                  </a:schemeClr>
                </a:solidFill>
                <a:ea typeface="ＭＳ Ｐゴシック" charset="-128"/>
              </a:rPr>
              <a:t>4.3 Delegation of responsibilities</a:t>
            </a:r>
          </a:p>
          <a:p>
            <a:pPr marL="88900" lvl="0" indent="-88900" algn="just">
              <a:buClrTx/>
              <a:buSzTx/>
              <a:buNone/>
              <a:tabLst>
                <a:tab pos="265113" algn="l"/>
              </a:tabLst>
              <a:defRPr/>
            </a:pPr>
            <a:r>
              <a:rPr lang="en-GB" sz="1800" b="0" dirty="0" smtClean="0">
                <a:solidFill>
                  <a:schemeClr val="accent2">
                    <a:lumMod val="50000"/>
                  </a:schemeClr>
                </a:solidFill>
                <a:ea typeface="ＭＳ Ｐゴシック" charset="-128"/>
              </a:rPr>
              <a:t> </a:t>
            </a:r>
          </a:p>
          <a:p>
            <a:pPr marL="0" lvl="0" indent="0" algn="just">
              <a:buClrTx/>
              <a:buSzTx/>
              <a:buNone/>
              <a:tabLst>
                <a:tab pos="265113" algn="l"/>
              </a:tabLst>
              <a:defRPr/>
            </a:pPr>
            <a:r>
              <a:rPr lang="en-GB" sz="1800" b="0" dirty="0" smtClean="0">
                <a:solidFill>
                  <a:schemeClr val="accent2">
                    <a:lumMod val="50000"/>
                  </a:schemeClr>
                </a:solidFill>
                <a:ea typeface="ＭＳ Ｐゴシック" charset="-128"/>
              </a:rPr>
              <a:t>The College may delegate certain responsibilities </a:t>
            </a:r>
            <a:r>
              <a:rPr lang="en-GB" sz="1800" dirty="0" smtClean="0">
                <a:solidFill>
                  <a:schemeClr val="accent2">
                    <a:lumMod val="50000"/>
                  </a:schemeClr>
                </a:solidFill>
                <a:ea typeface="ＭＳ Ｐゴシック" charset="-128"/>
              </a:rPr>
              <a:t>to the Chairman or the Secretary General</a:t>
            </a:r>
            <a:r>
              <a:rPr lang="en-US" sz="1800" b="0" dirty="0" smtClean="0">
                <a:solidFill>
                  <a:schemeClr val="accent2">
                    <a:lumMod val="50000"/>
                  </a:schemeClr>
                </a:solidFill>
                <a:ea typeface="ＭＳ Ｐゴシック" charset="-128"/>
              </a:rPr>
              <a:t>:</a:t>
            </a:r>
            <a:r>
              <a:rPr lang="en-GB" sz="1800" b="0" dirty="0" smtClean="0">
                <a:solidFill>
                  <a:schemeClr val="accent2">
                    <a:lumMod val="50000"/>
                  </a:schemeClr>
                </a:solidFill>
                <a:ea typeface="ＭＳ Ｐゴシック" charset="-128"/>
              </a:rPr>
              <a:t> </a:t>
            </a:r>
          </a:p>
          <a:p>
            <a:pPr marL="88900" lvl="0" indent="-88900" algn="just">
              <a:buClrTx/>
              <a:buSzTx/>
              <a:buNone/>
              <a:tabLst>
                <a:tab pos="265113" algn="l"/>
              </a:tabLst>
              <a:defRPr/>
            </a:pPr>
            <a:endParaRPr lang="en-GB" sz="1200" b="0" dirty="0" smtClean="0">
              <a:solidFill>
                <a:schemeClr val="accent2">
                  <a:lumMod val="50000"/>
                </a:schemeClr>
              </a:solidFill>
              <a:ea typeface="ＭＳ Ｐゴシック" charset="-128"/>
            </a:endParaRPr>
          </a:p>
          <a:p>
            <a:pPr marL="88900" lvl="0" indent="-88900" algn="just">
              <a:buClrTx/>
              <a:buSzTx/>
              <a:buFont typeface="Wingdings" pitchFamily="2" charset="2"/>
              <a:buChar char="§"/>
              <a:tabLst>
                <a:tab pos="265113" algn="l"/>
              </a:tabLst>
              <a:defRPr/>
            </a:pPr>
            <a:r>
              <a:rPr lang="en-GB" sz="1800" dirty="0" smtClean="0">
                <a:solidFill>
                  <a:schemeClr val="accent2">
                    <a:lumMod val="50000"/>
                  </a:schemeClr>
                </a:solidFill>
                <a:ea typeface="ＭＳ Ｐゴシック" charset="-128"/>
              </a:rPr>
              <a:t> Administrative procedures </a:t>
            </a:r>
            <a:r>
              <a:rPr lang="en-GB" sz="1800" b="0" dirty="0" smtClean="0">
                <a:solidFill>
                  <a:schemeClr val="accent2">
                    <a:lumMod val="50000"/>
                  </a:schemeClr>
                </a:solidFill>
                <a:ea typeface="ＭＳ Ｐゴシック" charset="-128"/>
              </a:rPr>
              <a:t>(with the exception of enforcement orders), </a:t>
            </a:r>
            <a:r>
              <a:rPr lang="en-GB" sz="1800" dirty="0" smtClean="0">
                <a:solidFill>
                  <a:schemeClr val="accent2">
                    <a:lumMod val="50000"/>
                  </a:schemeClr>
                </a:solidFill>
                <a:ea typeface="ＭＳ Ｐゴシック" charset="-128"/>
              </a:rPr>
              <a:t>injunctions </a:t>
            </a:r>
            <a:r>
              <a:rPr lang="en-GB" sz="1800" b="0" dirty="0" smtClean="0">
                <a:solidFill>
                  <a:schemeClr val="accent2">
                    <a:lumMod val="50000"/>
                  </a:schemeClr>
                </a:solidFill>
                <a:ea typeface="ＭＳ Ｐゴシック" charset="-128"/>
              </a:rPr>
              <a:t>(reinforcing the financial situation of the entity, its structure and organisation or capital adequacy requirements) and </a:t>
            </a:r>
            <a:r>
              <a:rPr lang="en-GB" sz="1800" dirty="0" smtClean="0">
                <a:solidFill>
                  <a:schemeClr val="accent2">
                    <a:lumMod val="50000"/>
                  </a:schemeClr>
                </a:solidFill>
                <a:ea typeface="ＭＳ Ｐゴシック" charset="-128"/>
              </a:rPr>
              <a:t>the initiation of disciplinary proceedings</a:t>
            </a:r>
            <a:r>
              <a:rPr lang="en-GB" sz="1800" b="0" dirty="0" smtClean="0">
                <a:solidFill>
                  <a:schemeClr val="accent2">
                    <a:lumMod val="50000"/>
                  </a:schemeClr>
                </a:solidFill>
                <a:ea typeface="ＭＳ Ｐゴシック" charset="-128"/>
              </a:rPr>
              <a:t> cannot be delegated.</a:t>
            </a:r>
          </a:p>
          <a:p>
            <a:pPr marL="88900" lvl="0" indent="-88900" algn="just">
              <a:buClrTx/>
              <a:buSzTx/>
              <a:buFont typeface="Wingdings" pitchFamily="2" charset="2"/>
              <a:buChar char="§"/>
              <a:tabLst>
                <a:tab pos="265113" algn="l"/>
              </a:tabLst>
              <a:defRPr/>
            </a:pPr>
            <a:endParaRPr lang="en-GB" sz="1200" b="0" dirty="0" smtClean="0">
              <a:solidFill>
                <a:schemeClr val="accent2">
                  <a:lumMod val="50000"/>
                </a:schemeClr>
              </a:solidFill>
              <a:ea typeface="ＭＳ Ｐゴシック" charset="-128"/>
            </a:endParaRPr>
          </a:p>
          <a:p>
            <a:pPr marL="88900" lvl="0" indent="-88900" algn="just">
              <a:buClrTx/>
              <a:buSzTx/>
              <a:buFont typeface="Wingdings" pitchFamily="2" charset="2"/>
              <a:buChar char="§"/>
              <a:tabLst>
                <a:tab pos="265113" algn="l"/>
              </a:tabLst>
              <a:defRPr/>
            </a:pPr>
            <a:r>
              <a:rPr lang="en-GB" sz="1800" b="0" dirty="0" smtClean="0">
                <a:solidFill>
                  <a:schemeClr val="accent2">
                    <a:lumMod val="50000"/>
                  </a:schemeClr>
                </a:solidFill>
                <a:ea typeface="ＭＳ Ｐゴシック" charset="-128"/>
              </a:rPr>
              <a:t> Licensing, authorisations of holding acquisitions, and </a:t>
            </a:r>
            <a:r>
              <a:rPr lang="en-GB" sz="1800" dirty="0" smtClean="0">
                <a:solidFill>
                  <a:schemeClr val="accent2">
                    <a:lumMod val="50000"/>
                  </a:schemeClr>
                </a:solidFill>
                <a:ea typeface="ＭＳ Ｐゴシック" charset="-128"/>
              </a:rPr>
              <a:t>enforcement orders </a:t>
            </a:r>
            <a:r>
              <a:rPr lang="en-GB" sz="1800" b="0" dirty="0" smtClean="0">
                <a:solidFill>
                  <a:schemeClr val="accent2">
                    <a:lumMod val="50000"/>
                  </a:schemeClr>
                </a:solidFill>
                <a:ea typeface="ＭＳ Ｐゴシック" charset="-128"/>
              </a:rPr>
              <a:t>may be delegated </a:t>
            </a:r>
            <a:r>
              <a:rPr lang="en-GB" sz="1800" dirty="0" smtClean="0">
                <a:solidFill>
                  <a:schemeClr val="accent2">
                    <a:lumMod val="50000"/>
                  </a:schemeClr>
                </a:solidFill>
                <a:ea typeface="ＭＳ Ｐゴシック" charset="-128"/>
              </a:rPr>
              <a:t>to the Chairman</a:t>
            </a:r>
            <a:r>
              <a:rPr lang="en-GB" sz="1800" b="0" dirty="0" smtClean="0">
                <a:solidFill>
                  <a:schemeClr val="accent2">
                    <a:lumMod val="50000"/>
                  </a:schemeClr>
                </a:solidFill>
                <a:ea typeface="ＭＳ Ｐゴシック" charset="-128"/>
              </a:rPr>
              <a:t>. </a:t>
            </a:r>
          </a:p>
          <a:p>
            <a:pPr marL="88900" lvl="0" indent="-88900" algn="just">
              <a:buClrTx/>
              <a:buSzTx/>
              <a:buFont typeface="Wingdings" pitchFamily="2" charset="2"/>
              <a:buChar char="§"/>
              <a:tabLst>
                <a:tab pos="265113" algn="l"/>
              </a:tabLst>
              <a:defRPr/>
            </a:pPr>
            <a:endParaRPr lang="en-GB" sz="1200" b="0" dirty="0" smtClean="0">
              <a:solidFill>
                <a:schemeClr val="accent2">
                  <a:lumMod val="50000"/>
                </a:schemeClr>
              </a:solidFill>
              <a:ea typeface="ＭＳ Ｐゴシック" charset="-128"/>
            </a:endParaRPr>
          </a:p>
          <a:p>
            <a:pPr marL="88900" lvl="0" indent="-88900" algn="just">
              <a:buClrTx/>
              <a:buSzTx/>
              <a:buFont typeface="Wingdings" pitchFamily="2" charset="2"/>
              <a:buChar char="§"/>
              <a:tabLst>
                <a:tab pos="265113" algn="l"/>
              </a:tabLst>
              <a:defRPr/>
            </a:pPr>
            <a:r>
              <a:rPr lang="en-GB" sz="1800" b="0" dirty="0" smtClean="0">
                <a:solidFill>
                  <a:schemeClr val="accent2">
                    <a:lumMod val="50000"/>
                  </a:schemeClr>
                </a:solidFill>
                <a:ea typeface="ＭＳ Ｐゴシック" charset="-128"/>
              </a:rPr>
              <a:t> All delegations granted are published in the Official Journal of the French Republic.</a:t>
            </a:r>
          </a:p>
          <a:p>
            <a:pPr marL="0" lvl="0" indent="0" algn="just">
              <a:buClr>
                <a:srgbClr val="F9B641"/>
              </a:buClr>
              <a:buSzTx/>
              <a:buFontTx/>
              <a:buChar char="-"/>
            </a:pPr>
            <a:endParaRPr lang="en-GB" sz="800" dirty="0" smtClean="0">
              <a:solidFill>
                <a:schemeClr val="accent2">
                  <a:lumMod val="50000"/>
                </a:schemeClr>
              </a:solidFill>
              <a:ea typeface="ＭＳ Ｐゴシック" charset="-128"/>
            </a:endParaRPr>
          </a:p>
          <a:p>
            <a:pPr marL="0" lvl="0" indent="0" algn="just">
              <a:buClrTx/>
              <a:buSzTx/>
              <a:buNone/>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Outline</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27</a:t>
            </a:fld>
            <a:endParaRPr lang="fr-FR" sz="1200" dirty="0">
              <a:solidFill>
                <a:srgbClr val="002060"/>
              </a:solidFill>
              <a:latin typeface="Arial" charset="0"/>
            </a:endParaRPr>
          </a:p>
        </p:txBody>
      </p:sp>
      <p:sp>
        <p:nvSpPr>
          <p:cNvPr id="8" name="Rectangle 4"/>
          <p:cNvSpPr>
            <a:spLocks noGrp="1" noChangeArrowheads="1"/>
          </p:cNvSpPr>
          <p:nvPr>
            <p:ph idx="1"/>
          </p:nvPr>
        </p:nvSpPr>
        <p:spPr bwMode="auto">
          <a:xfrm>
            <a:off x="250825" y="1170454"/>
            <a:ext cx="8642350" cy="4401205"/>
          </a:xfrm>
          <a:prstGeom prst="rect">
            <a:avLst/>
          </a:prstGeom>
          <a:noFill/>
          <a:ln w="9525">
            <a:noFill/>
            <a:miter lim="800000"/>
            <a:headEnd/>
            <a:tailEnd/>
          </a:ln>
        </p:spPr>
        <p:txBody>
          <a:bodyPr wrap="square" anchor="ctr">
            <a:spAutoFit/>
          </a:bodyPr>
          <a:lstStyle/>
          <a:p>
            <a:pPr algn="just">
              <a:buFont typeface="+mj-lt"/>
              <a:buAutoNum type="arabicPeriod"/>
            </a:pPr>
            <a:endParaRPr lang="en-GB" sz="2000" dirty="0" smtClean="0">
              <a:cs typeface="Times New Roman" pitchFamily="18" charset="0"/>
            </a:endParaRPr>
          </a:p>
          <a:p>
            <a:pPr algn="just">
              <a:buFont typeface="+mj-lt"/>
              <a:buAutoNum type="arabicPeriod"/>
            </a:pPr>
            <a:r>
              <a:rPr lang="en-GB" sz="2000" b="1" dirty="0" smtClean="0">
                <a:solidFill>
                  <a:schemeClr val="accent2">
                    <a:lumMod val="50000"/>
                  </a:schemeClr>
                </a:solidFill>
                <a:cs typeface="Times New Roman" pitchFamily="18" charset="0"/>
              </a:rPr>
              <a:t> Introduction: the nature of </a:t>
            </a:r>
            <a:r>
              <a:rPr lang="en-US" sz="2000" b="1" dirty="0" smtClean="0">
                <a:solidFill>
                  <a:schemeClr val="accent2">
                    <a:lumMod val="50000"/>
                  </a:schemeClr>
                </a:solidFill>
                <a:cs typeface="Times New Roman" pitchFamily="18" charset="0"/>
              </a:rPr>
              <a:t>the Prudential Supervision Authority</a:t>
            </a:r>
            <a:endParaRPr lang="en-GB" sz="2000" b="1" dirty="0" smtClean="0">
              <a:solidFill>
                <a:schemeClr val="accent2">
                  <a:lumMod val="50000"/>
                </a:schemeClr>
              </a:solidFill>
              <a:cs typeface="Times New Roman" pitchFamily="18" charset="0"/>
            </a:endParaRPr>
          </a:p>
          <a:p>
            <a:pPr algn="just">
              <a:buFont typeface="Arial" pitchFamily="34" charset="0"/>
              <a:buAutoNum type="arabicPeriod"/>
            </a:pPr>
            <a:endParaRPr lang="en-GB" sz="2000" dirty="0" smtClean="0">
              <a:cs typeface="Times New Roman" pitchFamily="18" charset="0"/>
            </a:endParaRPr>
          </a:p>
          <a:p>
            <a:pPr algn="just">
              <a:buFont typeface="+mj-lt"/>
              <a:buAutoNum type="arabicPeriod"/>
            </a:pPr>
            <a:r>
              <a:rPr lang="en-GB" sz="2000" dirty="0" smtClean="0">
                <a:solidFill>
                  <a:schemeClr val="accent2">
                    <a:lumMod val="50000"/>
                  </a:schemeClr>
                </a:solidFill>
                <a:cs typeface="Times New Roman" pitchFamily="18" charset="0"/>
              </a:rPr>
              <a:t> Combined, broadened missions</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mj-lt"/>
              <a:buAutoNum type="arabicPeriod"/>
            </a:pPr>
            <a:r>
              <a:rPr lang="en-GB" sz="2000" dirty="0" smtClean="0">
                <a:solidFill>
                  <a:schemeClr val="accent2">
                    <a:lumMod val="50000"/>
                  </a:schemeClr>
                </a:solidFill>
                <a:cs typeface="Times New Roman" pitchFamily="18" charset="0"/>
              </a:rPr>
              <a:t> Organisational structure adapted to the specificities of the two sectors </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Arial" pitchFamily="34" charset="0"/>
              <a:buAutoNum type="arabicPeriod"/>
            </a:pPr>
            <a:r>
              <a:rPr lang="en-GB" sz="2000" dirty="0" smtClean="0">
                <a:solidFill>
                  <a:schemeClr val="accent2">
                    <a:lumMod val="50000"/>
                  </a:schemeClr>
                </a:solidFill>
                <a:cs typeface="Times New Roman" pitchFamily="18" charset="0"/>
              </a:rPr>
              <a:t> Harmonised supervision</a:t>
            </a:r>
          </a:p>
          <a:p>
            <a:pPr algn="just">
              <a:buFont typeface="Arial" pitchFamily="34" charset="0"/>
              <a:buAutoNum type="arabicPeriod"/>
            </a:pPr>
            <a:endParaRPr lang="en-GB" sz="2000" dirty="0" smtClean="0">
              <a:solidFill>
                <a:schemeClr val="accent2">
                  <a:lumMod val="50000"/>
                </a:schemeClr>
              </a:solidFill>
              <a:cs typeface="Times New Roman" pitchFamily="18" charset="0"/>
            </a:endParaRPr>
          </a:p>
          <a:p>
            <a:pPr algn="just">
              <a:buFont typeface="Arial" pitchFamily="34" charset="0"/>
              <a:buAutoNum type="arabicPeriod"/>
            </a:pPr>
            <a:r>
              <a:rPr lang="en-GB" sz="2000" dirty="0" smtClean="0">
                <a:solidFill>
                  <a:srgbClr val="0E4090"/>
                </a:solidFill>
                <a:cs typeface="Times New Roman" pitchFamily="18" charset="0"/>
              </a:rPr>
              <a:t> Expanded powers</a:t>
            </a:r>
          </a:p>
          <a:p>
            <a:pPr algn="just"/>
            <a:endParaRPr lang="en-GB" sz="2000" dirty="0">
              <a:solidFill>
                <a:srgbClr val="000000"/>
              </a:solidFill>
              <a:cs typeface="Times New Roman" pitchFamily="18"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28</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spcBef>
                <a:spcPts val="600"/>
              </a:spcBef>
              <a:buClr>
                <a:srgbClr val="F9B641"/>
              </a:buClr>
              <a:buSzTx/>
              <a:buNone/>
              <a:defRPr/>
            </a:pPr>
            <a:r>
              <a:rPr lang="en-GB" sz="1800" dirty="0" smtClean="0">
                <a:solidFill>
                  <a:schemeClr val="accent2">
                    <a:lumMod val="50000"/>
                  </a:schemeClr>
                </a:solidFill>
                <a:ea typeface="ＭＳ Ｐゴシック" charset="-128"/>
              </a:rPr>
              <a:t>5.1 Licensing and authorisations</a:t>
            </a:r>
          </a:p>
          <a:p>
            <a:pPr marL="609600" lvl="0" indent="-609600" algn="just">
              <a:spcBef>
                <a:spcPts val="600"/>
              </a:spcBef>
              <a:buClr>
                <a:srgbClr val="F9B641"/>
              </a:buClr>
              <a:buSzTx/>
              <a:buNone/>
              <a:defRPr/>
            </a:pPr>
            <a:endParaRPr lang="en-GB" sz="1800" dirty="0" smtClean="0">
              <a:solidFill>
                <a:schemeClr val="accent2">
                  <a:lumMod val="50000"/>
                </a:schemeClr>
              </a:solidFill>
              <a:ea typeface="ＭＳ Ｐゴシック" charset="-128"/>
            </a:endParaRPr>
          </a:p>
          <a:p>
            <a:pPr marL="0" lvl="0" indent="-88900" algn="just">
              <a:spcBef>
                <a:spcPts val="1200"/>
              </a:spcBef>
              <a:buClrTx/>
              <a:buSzTx/>
              <a:buFont typeface="Wingdings" pitchFamily="2" charset="2"/>
              <a:buChar char="§"/>
              <a:tabLst>
                <a:tab pos="176213" algn="l"/>
              </a:tabLst>
              <a:defRPr/>
            </a:pPr>
            <a:r>
              <a:rPr lang="en-GB" sz="1800" b="0" dirty="0" smtClean="0">
                <a:solidFill>
                  <a:schemeClr val="accent2">
                    <a:lumMod val="50000"/>
                  </a:schemeClr>
                </a:solidFill>
                <a:ea typeface="ＭＳ Ｐゴシック" charset="-128"/>
              </a:rPr>
              <a:t> The ACP has powers of </a:t>
            </a:r>
            <a:r>
              <a:rPr lang="en-GB" sz="1800" dirty="0" smtClean="0">
                <a:solidFill>
                  <a:schemeClr val="accent2">
                    <a:lumMod val="50000"/>
                  </a:schemeClr>
                </a:solidFill>
                <a:ea typeface="ＭＳ Ｐゴシック" charset="-128"/>
              </a:rPr>
              <a:t>licensing and authorisation</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r>
              <a:rPr lang="en-GB" sz="1800" b="0" dirty="0" smtClean="0">
                <a:solidFill>
                  <a:schemeClr val="accent2">
                    <a:lumMod val="50000"/>
                  </a:schemeClr>
                </a:solidFill>
                <a:ea typeface="ＭＳ Ｐゴシック" charset="-128"/>
              </a:rPr>
              <a:t>	- licensing, extensions and exemptions</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r>
              <a:rPr lang="en-GB" sz="1800" b="0" dirty="0" smtClean="0">
                <a:solidFill>
                  <a:schemeClr val="accent2">
                    <a:lumMod val="50000"/>
                  </a:schemeClr>
                </a:solidFill>
                <a:ea typeface="ＭＳ Ｐゴシック" charset="-128"/>
              </a:rPr>
              <a:t>	- holding acquisitions and changes in control</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r>
              <a:rPr lang="en-GB" sz="1800" b="0" dirty="0" smtClean="0">
                <a:solidFill>
                  <a:schemeClr val="accent2">
                    <a:lumMod val="50000"/>
                  </a:schemeClr>
                </a:solidFill>
                <a:ea typeface="ＭＳ Ｐゴシック" charset="-128"/>
              </a:rPr>
              <a:t>	- changes in management;</a:t>
            </a:r>
          </a:p>
          <a:p>
            <a:pPr marL="355600" lvl="0" indent="-444500" algn="just">
              <a:spcBef>
                <a:spcPts val="1200"/>
              </a:spcBef>
              <a:buClrTx/>
              <a:buSzTx/>
              <a:buNone/>
              <a:tabLst>
                <a:tab pos="176213" algn="l"/>
              </a:tabLst>
              <a:defRPr/>
            </a:pPr>
            <a:r>
              <a:rPr lang="en-GB" sz="1800" b="0" dirty="0" smtClean="0">
                <a:solidFill>
                  <a:schemeClr val="accent2">
                    <a:lumMod val="50000"/>
                  </a:schemeClr>
                </a:solidFill>
                <a:ea typeface="ＭＳ Ｐゴシック" charset="-128"/>
              </a:rPr>
              <a:t>	- single European passport (right of establishment and freedom to provide services).</a:t>
            </a:r>
          </a:p>
          <a:p>
            <a:pPr marL="0" lvl="0" indent="-88900" algn="just">
              <a:spcBef>
                <a:spcPts val="1200"/>
              </a:spcBef>
              <a:buClrTx/>
              <a:buSzTx/>
              <a:buNone/>
              <a:tabLst>
                <a:tab pos="176213" algn="l"/>
              </a:tabLst>
              <a:defRPr/>
            </a:pPr>
            <a:r>
              <a:rPr lang="en-GB" sz="1400" b="0" dirty="0" smtClean="0">
                <a:solidFill>
                  <a:schemeClr val="accent2">
                    <a:lumMod val="50000"/>
                  </a:schemeClr>
                </a:solidFill>
                <a:ea typeface="ＭＳ Ｐゴシック" charset="-128"/>
              </a:rPr>
              <a:t>	</a:t>
            </a:r>
          </a:p>
          <a:p>
            <a:pPr marL="0" lvl="0" indent="-88900" algn="just">
              <a:spcBef>
                <a:spcPts val="1200"/>
              </a:spcBef>
              <a:buClrTx/>
              <a:buSzTx/>
              <a:buNone/>
              <a:tabLst>
                <a:tab pos="176213" algn="l"/>
              </a:tabLst>
              <a:defRPr/>
            </a:pPr>
            <a:r>
              <a:rPr lang="en-GB" sz="800" b="0" dirty="0" smtClean="0">
                <a:solidFill>
                  <a:schemeClr val="accent2">
                    <a:lumMod val="50000"/>
                  </a:schemeClr>
                </a:solidFill>
                <a:ea typeface="ＭＳ Ｐゴシック" charset="-128"/>
              </a:rPr>
              <a:t> </a:t>
            </a:r>
            <a:r>
              <a:rPr lang="en-GB" sz="1800" b="0" dirty="0" smtClean="0">
                <a:solidFill>
                  <a:schemeClr val="accent2">
                    <a:lumMod val="50000"/>
                  </a:schemeClr>
                </a:solidFill>
                <a:ea typeface="ＭＳ Ｐゴシック" charset="-128"/>
              </a:rPr>
              <a:t>The ACP </a:t>
            </a:r>
            <a:r>
              <a:rPr lang="en-GB" sz="1800" dirty="0" smtClean="0">
                <a:solidFill>
                  <a:schemeClr val="accent2">
                    <a:lumMod val="50000"/>
                  </a:schemeClr>
                </a:solidFill>
                <a:ea typeface="ＭＳ Ｐゴシック" charset="-128"/>
              </a:rPr>
              <a:t>must be consulted </a:t>
            </a:r>
            <a:r>
              <a:rPr lang="en-GB" sz="1800" b="0" dirty="0" smtClean="0">
                <a:solidFill>
                  <a:schemeClr val="accent2">
                    <a:lumMod val="50000"/>
                  </a:schemeClr>
                </a:solidFill>
                <a:ea typeface="ＭＳ Ｐゴシック" charset="-128"/>
              </a:rPr>
              <a:t>on all proposals to name statutory auditors, or to renew their terms, at organisations subject to the ACP’s ongoing supervision.</a:t>
            </a:r>
          </a:p>
          <a:p>
            <a:pPr marL="88900" lvl="0" indent="-88900" algn="just">
              <a:buClrTx/>
              <a:buSzTx/>
              <a:buNone/>
              <a:tabLst>
                <a:tab pos="265113" algn="l"/>
              </a:tabLst>
              <a:defRPr/>
            </a:pPr>
            <a:r>
              <a:rPr lang="en-GB" sz="1800" b="0" dirty="0" smtClean="0">
                <a:solidFill>
                  <a:schemeClr val="accent2">
                    <a:lumMod val="50000"/>
                  </a:schemeClr>
                </a:solidFill>
                <a:ea typeface="ＭＳ Ｐゴシック" charset="-128"/>
              </a:rPr>
              <a:t> </a:t>
            </a:r>
          </a:p>
          <a:p>
            <a:pPr marL="0" lvl="0" indent="0" algn="just">
              <a:buClr>
                <a:srgbClr val="F9B641"/>
              </a:buClr>
              <a:buSzTx/>
              <a:buFontTx/>
              <a:buChar char="-"/>
            </a:pPr>
            <a:endParaRPr lang="en-GB" sz="800" dirty="0" smtClean="0">
              <a:solidFill>
                <a:schemeClr val="accent2">
                  <a:lumMod val="50000"/>
                </a:schemeClr>
              </a:solidFill>
              <a:ea typeface="ＭＳ Ｐゴシック" charset="-128"/>
            </a:endParaRPr>
          </a:p>
          <a:p>
            <a:pPr marL="0" lvl="0" indent="0" algn="just">
              <a:buClrTx/>
              <a:buSzTx/>
              <a:buNone/>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29</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spcBef>
                <a:spcPts val="600"/>
              </a:spcBef>
              <a:buClr>
                <a:srgbClr val="F9B641"/>
              </a:buClr>
              <a:buSzTx/>
              <a:buNone/>
              <a:defRPr/>
            </a:pPr>
            <a:r>
              <a:rPr lang="en-GB" sz="1800" dirty="0" smtClean="0">
                <a:solidFill>
                  <a:schemeClr val="accent2">
                    <a:lumMod val="50000"/>
                  </a:schemeClr>
                </a:solidFill>
                <a:ea typeface="ＭＳ Ｐゴシック" charset="-128"/>
              </a:rPr>
              <a:t>5.2 Conduct of supervision</a:t>
            </a:r>
          </a:p>
          <a:p>
            <a:pPr marL="609600" lvl="0" indent="-609600" algn="just">
              <a:spcBef>
                <a:spcPts val="600"/>
              </a:spcBef>
              <a:buClr>
                <a:srgbClr val="F9B641"/>
              </a:buClr>
              <a:buSzTx/>
              <a:buNone/>
              <a:defRPr/>
            </a:pPr>
            <a:endParaRPr lang="en-GB" sz="800" dirty="0" smtClean="0">
              <a:solidFill>
                <a:schemeClr val="accent2">
                  <a:lumMod val="50000"/>
                </a:schemeClr>
              </a:solidFill>
              <a:ea typeface="ＭＳ Ｐゴシック" charset="-128"/>
            </a:endParaRPr>
          </a:p>
          <a:p>
            <a:pPr marL="0" lvl="0" indent="-88900" algn="just">
              <a:spcBef>
                <a:spcPts val="1200"/>
              </a:spcBef>
              <a:buClrTx/>
              <a:buSzTx/>
              <a:buFont typeface="Wingdings" pitchFamily="2" charset="2"/>
              <a:buChar char="§"/>
              <a:tabLst>
                <a:tab pos="3141663" algn="l"/>
                <a:tab pos="3230563" algn="l"/>
              </a:tabLst>
              <a:defRPr/>
            </a:pPr>
            <a:r>
              <a:rPr lang="en-GB" sz="1800" b="0" dirty="0" smtClean="0">
                <a:solidFill>
                  <a:schemeClr val="accent2">
                    <a:lumMod val="50000"/>
                  </a:schemeClr>
                </a:solidFill>
                <a:ea typeface="ＭＳ Ｐゴシック" charset="-128"/>
              </a:rPr>
              <a:t> The ACP determines the </a:t>
            </a:r>
            <a:r>
              <a:rPr lang="en-GB" sz="1800" dirty="0" smtClean="0">
                <a:solidFill>
                  <a:schemeClr val="accent2">
                    <a:lumMod val="50000"/>
                  </a:schemeClr>
                </a:solidFill>
                <a:ea typeface="ＭＳ Ｐゴシック" charset="-128"/>
              </a:rPr>
              <a:t>set of documents and information </a:t>
            </a:r>
            <a:r>
              <a:rPr lang="en-GB" sz="1800" b="0" dirty="0" smtClean="0">
                <a:solidFill>
                  <a:schemeClr val="accent2">
                    <a:lumMod val="50000"/>
                  </a:schemeClr>
                </a:solidFill>
                <a:ea typeface="ＭＳ Ｐゴシック" charset="-128"/>
              </a:rPr>
              <a:t>that are to be provided to it </a:t>
            </a:r>
            <a:r>
              <a:rPr lang="en-GB" sz="1800" dirty="0" smtClean="0">
                <a:solidFill>
                  <a:schemeClr val="accent2">
                    <a:lumMod val="50000"/>
                  </a:schemeClr>
                </a:solidFill>
                <a:ea typeface="ＭＳ Ｐゴシック" charset="-128"/>
              </a:rPr>
              <a:t>periodically, </a:t>
            </a:r>
            <a:r>
              <a:rPr lang="en-GB" sz="1800" b="0" dirty="0" smtClean="0">
                <a:solidFill>
                  <a:schemeClr val="accent2">
                    <a:lumMod val="50000"/>
                  </a:schemeClr>
                </a:solidFill>
                <a:ea typeface="ＭＳ Ｐゴシック" charset="-128"/>
              </a:rPr>
              <a:t>along with their </a:t>
            </a:r>
            <a:r>
              <a:rPr lang="en-GB" sz="1800" dirty="0" smtClean="0">
                <a:solidFill>
                  <a:schemeClr val="accent2">
                    <a:lumMod val="50000"/>
                  </a:schemeClr>
                </a:solidFill>
                <a:ea typeface="ＭＳ Ｐゴシック" charset="-128"/>
              </a:rPr>
              <a:t>form, frequency, </a:t>
            </a:r>
            <a:r>
              <a:rPr lang="en-GB" sz="1800" b="0" dirty="0" smtClean="0">
                <a:solidFill>
                  <a:schemeClr val="accent2">
                    <a:lumMod val="50000"/>
                  </a:schemeClr>
                </a:solidFill>
                <a:ea typeface="ＭＳ Ｐゴシック" charset="-128"/>
              </a:rPr>
              <a:t>and the </a:t>
            </a:r>
            <a:r>
              <a:rPr lang="en-GB" sz="1800" dirty="0" smtClean="0">
                <a:solidFill>
                  <a:schemeClr val="accent2">
                    <a:lumMod val="50000"/>
                  </a:schemeClr>
                </a:solidFill>
                <a:ea typeface="ＭＳ Ｐゴシック" charset="-128"/>
              </a:rPr>
              <a:t>deadlines for reporting</a:t>
            </a:r>
            <a:r>
              <a:rPr lang="en-GB" sz="1800" b="0" dirty="0" smtClean="0">
                <a:solidFill>
                  <a:schemeClr val="accent2">
                    <a:lumMod val="50000"/>
                  </a:schemeClr>
                </a:solidFill>
                <a:ea typeface="ＭＳ Ｐゴシック" charset="-128"/>
              </a:rPr>
              <a:t>. The ACP may also draw up </a:t>
            </a:r>
            <a:r>
              <a:rPr lang="en-GB" sz="1800" dirty="0" smtClean="0">
                <a:solidFill>
                  <a:schemeClr val="accent2">
                    <a:lumMod val="50000"/>
                  </a:schemeClr>
                </a:solidFill>
                <a:ea typeface="ＭＳ Ｐゴシック" charset="-128"/>
              </a:rPr>
              <a:t>model forms </a:t>
            </a:r>
            <a:r>
              <a:rPr lang="en-GB" sz="1800" b="0" dirty="0" smtClean="0">
                <a:solidFill>
                  <a:schemeClr val="accent2">
                    <a:lumMod val="50000"/>
                  </a:schemeClr>
                </a:solidFill>
                <a:ea typeface="ＭＳ Ｐゴシック" charset="-128"/>
              </a:rPr>
              <a:t>for submitting requests,</a:t>
            </a:r>
            <a:r>
              <a:rPr lang="en-GB" sz="1800" dirty="0" smtClean="0">
                <a:solidFill>
                  <a:schemeClr val="accent2">
                    <a:lumMod val="50000"/>
                  </a:schemeClr>
                </a:solidFill>
                <a:ea typeface="ＭＳ Ｐゴシック" charset="-128"/>
              </a:rPr>
              <a:t> </a:t>
            </a:r>
            <a:r>
              <a:rPr lang="en-GB" sz="1800" b="0" dirty="0" smtClean="0">
                <a:solidFill>
                  <a:schemeClr val="accent2">
                    <a:lumMod val="50000"/>
                  </a:schemeClr>
                </a:solidFill>
                <a:ea typeface="ＭＳ Ｐゴシック" charset="-128"/>
              </a:rPr>
              <a:t>including </a:t>
            </a:r>
            <a:r>
              <a:rPr lang="en-GB" sz="1800" dirty="0" smtClean="0">
                <a:solidFill>
                  <a:schemeClr val="accent2">
                    <a:lumMod val="50000"/>
                  </a:schemeClr>
                </a:solidFill>
                <a:ea typeface="ＭＳ Ｐゴシック" charset="-128"/>
              </a:rPr>
              <a:t>requests for licensing.</a:t>
            </a:r>
            <a:endParaRPr lang="en-GB" sz="1800" b="0" dirty="0" smtClean="0">
              <a:solidFill>
                <a:schemeClr val="accent2">
                  <a:lumMod val="50000"/>
                </a:schemeClr>
              </a:solidFill>
              <a:ea typeface="ＭＳ Ｐゴシック" charset="-128"/>
            </a:endParaRPr>
          </a:p>
          <a:p>
            <a:pPr marL="0" lvl="0" indent="-88900" algn="just">
              <a:spcBef>
                <a:spcPts val="1200"/>
              </a:spcBef>
              <a:buClrTx/>
              <a:buSzTx/>
              <a:buNone/>
              <a:tabLst>
                <a:tab pos="3141663" algn="l"/>
                <a:tab pos="3230563" algn="l"/>
              </a:tabLst>
              <a:defRPr/>
            </a:pPr>
            <a:endParaRPr lang="en-GB" sz="800" b="0" dirty="0" smtClean="0">
              <a:solidFill>
                <a:schemeClr val="accent2">
                  <a:lumMod val="50000"/>
                </a:schemeClr>
              </a:solidFill>
              <a:ea typeface="ＭＳ Ｐゴシック" charset="-128"/>
            </a:endParaRPr>
          </a:p>
          <a:p>
            <a:pPr marL="0" lvl="0" indent="-88900" algn="just">
              <a:spcBef>
                <a:spcPts val="1200"/>
              </a:spcBef>
              <a:buClrTx/>
              <a:buSzTx/>
              <a:buFont typeface="Wingdings" pitchFamily="2" charset="2"/>
              <a:buChar char="§"/>
              <a:tabLst>
                <a:tab pos="3141663" algn="l"/>
                <a:tab pos="3230563" algn="l"/>
              </a:tabLst>
              <a:defRPr/>
            </a:pPr>
            <a:r>
              <a:rPr lang="en-GB" sz="1800" b="0" dirty="0" smtClean="0">
                <a:solidFill>
                  <a:schemeClr val="accent2">
                    <a:lumMod val="50000"/>
                  </a:schemeClr>
                </a:solidFill>
                <a:ea typeface="ＭＳ Ｐゴシック" charset="-128"/>
              </a:rPr>
              <a:t> These requirements are set out in </a:t>
            </a:r>
            <a:r>
              <a:rPr lang="en-GB" sz="1800" dirty="0" smtClean="0">
                <a:solidFill>
                  <a:schemeClr val="accent2">
                    <a:lumMod val="50000"/>
                  </a:schemeClr>
                </a:solidFill>
                <a:ea typeface="ＭＳ Ｐゴシック" charset="-128"/>
              </a:rPr>
              <a:t>instructions which are issued by the ACP</a:t>
            </a:r>
            <a:r>
              <a:rPr lang="en-GB" sz="1800" b="0" dirty="0" smtClean="0">
                <a:solidFill>
                  <a:schemeClr val="accent2">
                    <a:lumMod val="50000"/>
                  </a:schemeClr>
                </a:solidFill>
                <a:ea typeface="ＭＳ Ｐゴシック" charset="-128"/>
              </a:rPr>
              <a:t> following </a:t>
            </a:r>
            <a:r>
              <a:rPr lang="en-GB" sz="1800" dirty="0" smtClean="0">
                <a:solidFill>
                  <a:schemeClr val="accent2">
                    <a:lumMod val="50000"/>
                  </a:schemeClr>
                </a:solidFill>
                <a:ea typeface="ＭＳ Ｐゴシック" charset="-128"/>
              </a:rPr>
              <a:t>consultation with a consultative committee</a:t>
            </a:r>
            <a:r>
              <a:rPr lang="en-GB" sz="1800" b="0" dirty="0" smtClean="0">
                <a:solidFill>
                  <a:schemeClr val="accent2">
                    <a:lumMod val="50000"/>
                  </a:schemeClr>
                </a:solidFill>
                <a:ea typeface="ＭＳ Ｐゴシック" charset="-128"/>
              </a:rPr>
              <a:t> whose membership includes industry representatives.</a:t>
            </a:r>
          </a:p>
          <a:p>
            <a:pPr marL="0" lvl="0" indent="-88900" algn="just">
              <a:spcBef>
                <a:spcPts val="1200"/>
              </a:spcBef>
              <a:buClrTx/>
              <a:buSzTx/>
              <a:buNone/>
              <a:tabLst>
                <a:tab pos="3141663" algn="l"/>
                <a:tab pos="3230563" algn="l"/>
              </a:tabLst>
              <a:defRPr/>
            </a:pPr>
            <a:endParaRPr lang="en-GB" sz="800" b="0" dirty="0" smtClean="0">
              <a:solidFill>
                <a:schemeClr val="accent2">
                  <a:lumMod val="50000"/>
                </a:schemeClr>
              </a:solidFill>
              <a:ea typeface="ＭＳ Ｐゴシック" charset="-128"/>
            </a:endParaRPr>
          </a:p>
          <a:p>
            <a:pPr marL="0" lvl="0" indent="-88900" algn="just">
              <a:spcBef>
                <a:spcPts val="1200"/>
              </a:spcBef>
              <a:buClrTx/>
              <a:buSzTx/>
              <a:buFont typeface="Wingdings" pitchFamily="2" charset="2"/>
              <a:buChar char="§"/>
              <a:tabLst>
                <a:tab pos="3141663" algn="l"/>
                <a:tab pos="3230563" algn="l"/>
              </a:tabLst>
              <a:defRPr/>
            </a:pPr>
            <a:r>
              <a:rPr lang="en-GB" sz="1800" b="0" dirty="0" smtClean="0">
                <a:solidFill>
                  <a:schemeClr val="accent2">
                    <a:lumMod val="50000"/>
                  </a:schemeClr>
                </a:solidFill>
                <a:ea typeface="ＭＳ Ｐゴシック" charset="-128"/>
              </a:rPr>
              <a:t> The ACP may issue </a:t>
            </a:r>
            <a:r>
              <a:rPr lang="en-GB" sz="1800" dirty="0" smtClean="0">
                <a:solidFill>
                  <a:schemeClr val="accent2">
                    <a:lumMod val="50000"/>
                  </a:schemeClr>
                </a:solidFill>
                <a:ea typeface="ＭＳ Ｐゴシック" charset="-128"/>
              </a:rPr>
              <a:t>an injunction accompanied by a fine </a:t>
            </a:r>
            <a:r>
              <a:rPr lang="en-GB" sz="1800" b="0" dirty="0" smtClean="0">
                <a:solidFill>
                  <a:schemeClr val="accent2">
                    <a:lumMod val="50000"/>
                  </a:schemeClr>
                </a:solidFill>
                <a:ea typeface="ＭＳ Ｐゴシック" charset="-128"/>
              </a:rPr>
              <a:t>in the event that a subject person fails to make a required declaration or to transmit required reports, documents or periodic data. </a:t>
            </a:r>
          </a:p>
          <a:p>
            <a:pPr marL="609600" lvl="0" indent="-609600" algn="just">
              <a:spcBef>
                <a:spcPts val="600"/>
              </a:spcBef>
              <a:buClr>
                <a:srgbClr val="F9B641"/>
              </a:buClr>
              <a:buSzTx/>
              <a:buNone/>
              <a:defRPr/>
            </a:pPr>
            <a:endParaRPr lang="en-GB" sz="180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Introduction</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9"/>
            <a:ext cx="8640960" cy="5400600"/>
          </a:xfrm>
          <a:prstGeom prst="rect">
            <a:avLst/>
          </a:prstGeom>
          <a:noFill/>
          <a:ln w="9525">
            <a:noFill/>
            <a:miter lim="800000"/>
            <a:headEnd/>
            <a:tailEnd/>
          </a:ln>
        </p:spPr>
        <p:txBody>
          <a:bodyPr wrap="square">
            <a:noAutofit/>
          </a:bodyPr>
          <a:lstStyle/>
          <a:p>
            <a:pPr>
              <a:spcBef>
                <a:spcPts val="900"/>
              </a:spcBef>
            </a:pPr>
            <a:endParaRPr lang="fr-FR" sz="1750" dirty="0" smtClean="0"/>
          </a:p>
          <a:p>
            <a:pPr>
              <a:spcBef>
                <a:spcPts val="900"/>
              </a:spcBef>
            </a:pPr>
            <a:endParaRPr lang="fr-FR" sz="1750" dirty="0" smtClean="0"/>
          </a:p>
          <a:p>
            <a:pPr algn="just">
              <a:spcBef>
                <a:spcPts val="900"/>
              </a:spcBef>
            </a:pPr>
            <a:endParaRPr lang="en-GB" sz="2000" dirty="0" smtClean="0">
              <a:solidFill>
                <a:schemeClr val="accent2">
                  <a:lumMod val="50000"/>
                </a:schemeClr>
              </a:solidFill>
            </a:endParaRPr>
          </a:p>
          <a:p>
            <a:pPr algn="just">
              <a:spcBef>
                <a:spcPts val="900"/>
              </a:spcBef>
            </a:pPr>
            <a:r>
              <a:rPr lang="en-GB" dirty="0" smtClean="0">
                <a:solidFill>
                  <a:schemeClr val="accent2">
                    <a:lumMod val="50000"/>
                  </a:schemeClr>
                </a:solidFill>
              </a:rPr>
              <a:t>The ACP is the product of the </a:t>
            </a:r>
            <a:r>
              <a:rPr lang="en-GB" b="1" dirty="0" smtClean="0">
                <a:solidFill>
                  <a:schemeClr val="accent2">
                    <a:lumMod val="50000"/>
                  </a:schemeClr>
                </a:solidFill>
              </a:rPr>
              <a:t>merger of the licensing and supervisory authorities </a:t>
            </a:r>
            <a:r>
              <a:rPr lang="en-GB" dirty="0" smtClean="0">
                <a:solidFill>
                  <a:schemeClr val="accent2">
                    <a:lumMod val="50000"/>
                  </a:schemeClr>
                </a:solidFill>
              </a:rPr>
              <a:t>(the CEA, the CECEI, ACAM and the </a:t>
            </a:r>
            <a:r>
              <a:rPr lang="en-GB" i="1" dirty="0" smtClean="0">
                <a:solidFill>
                  <a:schemeClr val="accent2">
                    <a:lumMod val="50000"/>
                  </a:schemeClr>
                </a:solidFill>
              </a:rPr>
              <a:t>Commission </a:t>
            </a:r>
            <a:r>
              <a:rPr lang="en-GB" i="1" dirty="0" err="1" smtClean="0">
                <a:solidFill>
                  <a:schemeClr val="accent2">
                    <a:lumMod val="50000"/>
                  </a:schemeClr>
                </a:solidFill>
              </a:rPr>
              <a:t>Bancaire</a:t>
            </a:r>
            <a:r>
              <a:rPr lang="en-GB" dirty="0" smtClean="0">
                <a:solidFill>
                  <a:schemeClr val="accent2">
                    <a:lumMod val="50000"/>
                  </a:schemeClr>
                </a:solidFill>
              </a:rPr>
              <a:t>) </a:t>
            </a:r>
            <a:r>
              <a:rPr lang="en-GB" b="1" dirty="0" smtClean="0">
                <a:solidFill>
                  <a:schemeClr val="accent2">
                    <a:lumMod val="50000"/>
                  </a:schemeClr>
                </a:solidFill>
              </a:rPr>
              <a:t>for the insurance and banking sectors</a:t>
            </a:r>
            <a:r>
              <a:rPr lang="en-GB" dirty="0" smtClean="0">
                <a:solidFill>
                  <a:schemeClr val="accent2">
                    <a:lumMod val="50000"/>
                  </a:schemeClr>
                </a:solidFill>
              </a:rPr>
              <a:t>.</a:t>
            </a:r>
          </a:p>
          <a:p>
            <a:pPr algn="just">
              <a:spcBef>
                <a:spcPts val="900"/>
              </a:spcBef>
            </a:pPr>
            <a:endParaRPr lang="en-GB" dirty="0" smtClean="0">
              <a:solidFill>
                <a:schemeClr val="accent2">
                  <a:lumMod val="50000"/>
                </a:schemeClr>
              </a:solidFill>
            </a:endParaRPr>
          </a:p>
          <a:p>
            <a:pPr lvl="1" algn="just">
              <a:spcBef>
                <a:spcPts val="900"/>
              </a:spcBef>
              <a:buClr>
                <a:srgbClr val="FFC000"/>
              </a:buClr>
              <a:buFont typeface="Wingdings" pitchFamily="2" charset="2"/>
              <a:buChar char="q"/>
            </a:pPr>
            <a:r>
              <a:rPr lang="en-GB" dirty="0" smtClean="0">
                <a:solidFill>
                  <a:schemeClr val="accent2">
                    <a:lumMod val="50000"/>
                  </a:schemeClr>
                </a:solidFill>
              </a:rPr>
              <a:t> Established by </a:t>
            </a:r>
            <a:r>
              <a:rPr lang="en-GB" b="1" dirty="0" smtClean="0">
                <a:solidFill>
                  <a:schemeClr val="accent2">
                    <a:lumMod val="50000"/>
                  </a:schemeClr>
                </a:solidFill>
              </a:rPr>
              <a:t>Order n°</a:t>
            </a:r>
            <a:r>
              <a:rPr lang="en-GB" b="1" kern="0" dirty="0" smtClean="0">
                <a:solidFill>
                  <a:schemeClr val="accent2">
                    <a:lumMod val="50000"/>
                  </a:schemeClr>
                </a:solidFill>
              </a:rPr>
              <a:t>2010-76</a:t>
            </a:r>
            <a:r>
              <a:rPr lang="en-GB" b="1" dirty="0" smtClean="0">
                <a:solidFill>
                  <a:schemeClr val="accent2">
                    <a:lumMod val="50000"/>
                  </a:schemeClr>
                </a:solidFill>
              </a:rPr>
              <a:t> of 21 January 2010, </a:t>
            </a:r>
            <a:r>
              <a:rPr lang="en-GB" dirty="0" smtClean="0">
                <a:solidFill>
                  <a:schemeClr val="accent2">
                    <a:lumMod val="50000"/>
                  </a:schemeClr>
                </a:solidFill>
              </a:rPr>
              <a:t>ratified by statute </a:t>
            </a:r>
            <a:r>
              <a:rPr lang="fr-FR" dirty="0" smtClean="0">
                <a:solidFill>
                  <a:schemeClr val="accent2">
                    <a:lumMod val="50000"/>
                  </a:schemeClr>
                </a:solidFill>
              </a:rPr>
              <a:t>n°2010-1249 of 22 </a:t>
            </a:r>
            <a:r>
              <a:rPr lang="en-US" dirty="0" smtClean="0">
                <a:solidFill>
                  <a:schemeClr val="accent2">
                    <a:lumMod val="50000"/>
                  </a:schemeClr>
                </a:solidFill>
              </a:rPr>
              <a:t>October</a:t>
            </a:r>
            <a:r>
              <a:rPr lang="fr-FR" dirty="0" smtClean="0">
                <a:solidFill>
                  <a:schemeClr val="accent2">
                    <a:lumMod val="50000"/>
                  </a:schemeClr>
                </a:solidFill>
              </a:rPr>
              <a:t> 2010 and </a:t>
            </a:r>
            <a:r>
              <a:rPr lang="en-GB" dirty="0" smtClean="0">
                <a:solidFill>
                  <a:schemeClr val="accent2">
                    <a:lumMod val="50000"/>
                  </a:schemeClr>
                </a:solidFill>
              </a:rPr>
              <a:t>codified in Articles L. 612-1 </a:t>
            </a:r>
            <a:r>
              <a:rPr lang="en-GB" i="1" dirty="0" smtClean="0">
                <a:solidFill>
                  <a:schemeClr val="accent2">
                    <a:lumMod val="50000"/>
                  </a:schemeClr>
                </a:solidFill>
              </a:rPr>
              <a:t>et seq. </a:t>
            </a:r>
            <a:r>
              <a:rPr lang="en-GB" dirty="0" smtClean="0">
                <a:solidFill>
                  <a:schemeClr val="accent2">
                    <a:lumMod val="50000"/>
                  </a:schemeClr>
                </a:solidFill>
              </a:rPr>
              <a:t>of Title I, Book VI of the French Monetary and Financial Code. </a:t>
            </a:r>
          </a:p>
          <a:p>
            <a:pPr algn="just">
              <a:spcBef>
                <a:spcPts val="900"/>
              </a:spcBef>
              <a:buFont typeface="Wingdings" pitchFamily="2" charset="2"/>
              <a:buChar char="§"/>
            </a:pPr>
            <a:endParaRPr lang="en-GB" dirty="0" smtClean="0">
              <a:solidFill>
                <a:schemeClr val="accent2">
                  <a:lumMod val="50000"/>
                </a:schemeClr>
              </a:solidFill>
            </a:endParaRPr>
          </a:p>
          <a:p>
            <a:pPr lvl="1" algn="just">
              <a:spcBef>
                <a:spcPts val="900"/>
              </a:spcBef>
              <a:buClr>
                <a:srgbClr val="FFC000"/>
              </a:buClr>
              <a:buFont typeface="Wingdings" pitchFamily="2" charset="2"/>
              <a:buChar char="q"/>
            </a:pPr>
            <a:r>
              <a:rPr lang="en-GB" dirty="0" smtClean="0">
                <a:solidFill>
                  <a:schemeClr val="accent2">
                    <a:lumMod val="50000"/>
                  </a:schemeClr>
                </a:solidFill>
              </a:rPr>
              <a:t> Assumed its functions on </a:t>
            </a:r>
            <a:r>
              <a:rPr lang="en-GB" b="1" dirty="0" smtClean="0">
                <a:solidFill>
                  <a:schemeClr val="accent2">
                    <a:lumMod val="50000"/>
                  </a:schemeClr>
                </a:solidFill>
              </a:rPr>
              <a:t>9 March 2010</a:t>
            </a:r>
            <a:r>
              <a:rPr lang="en-GB" dirty="0" smtClean="0">
                <a:solidFill>
                  <a:schemeClr val="accent2">
                    <a:lumMod val="50000"/>
                  </a:schemeClr>
                </a:solidFill>
              </a:rPr>
              <a:t>, the date of its first plenary session. </a:t>
            </a: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30</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spcBef>
                <a:spcPts val="600"/>
              </a:spcBef>
              <a:buClr>
                <a:srgbClr val="F9B641"/>
              </a:buClr>
              <a:buSzTx/>
              <a:buNone/>
              <a:defRPr/>
            </a:pPr>
            <a:r>
              <a:rPr lang="en-GB" sz="1800" dirty="0" smtClean="0">
                <a:solidFill>
                  <a:schemeClr val="accent2">
                    <a:lumMod val="50000"/>
                  </a:schemeClr>
                </a:solidFill>
                <a:ea typeface="ＭＳ Ｐゴシック" charset="-128"/>
              </a:rPr>
              <a:t>5.2 Conduct of supervision</a:t>
            </a:r>
          </a:p>
          <a:p>
            <a:pPr marL="609600" lvl="0" indent="-609600" algn="just">
              <a:spcBef>
                <a:spcPts val="600"/>
              </a:spcBef>
              <a:buClr>
                <a:srgbClr val="F9B641"/>
              </a:buClr>
              <a:buSzTx/>
              <a:buNone/>
              <a:defRPr/>
            </a:pPr>
            <a:endParaRPr lang="en-GB" sz="100" dirty="0" smtClean="0">
              <a:solidFill>
                <a:schemeClr val="accent2">
                  <a:lumMod val="50000"/>
                </a:schemeClr>
              </a:solidFill>
              <a:ea typeface="ＭＳ Ｐゴシック" charset="-128"/>
            </a:endParaRPr>
          </a:p>
          <a:p>
            <a:pPr marL="0" lvl="0" indent="-176213" algn="just">
              <a:spcBef>
                <a:spcPts val="1200"/>
              </a:spcBef>
              <a:buClrTx/>
              <a:buSzTx/>
              <a:buFont typeface="Wingdings" pitchFamily="2" charset="2"/>
              <a:buChar char="§"/>
              <a:defRPr/>
            </a:pPr>
            <a:r>
              <a:rPr lang="en-GB" sz="1800" dirty="0" smtClean="0">
                <a:solidFill>
                  <a:schemeClr val="accent2">
                    <a:lumMod val="50000"/>
                  </a:schemeClr>
                </a:solidFill>
                <a:ea typeface="ＭＳ Ｐゴシック" charset="-128"/>
              </a:rPr>
              <a:t>The Secretary General conducts on-site and off-site supervision</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0" lvl="0" indent="-176213" algn="just">
              <a:spcBef>
                <a:spcPts val="1200"/>
              </a:spcBef>
              <a:buClrTx/>
              <a:buSzTx/>
              <a:buNone/>
              <a:defRPr/>
            </a:pPr>
            <a:endParaRPr lang="en-GB" sz="100" b="0" dirty="0" smtClean="0">
              <a:solidFill>
                <a:schemeClr val="accent2">
                  <a:lumMod val="50000"/>
                </a:schemeClr>
              </a:solidFill>
              <a:ea typeface="ＭＳ Ｐゴシック" charset="-128"/>
            </a:endParaRPr>
          </a:p>
          <a:p>
            <a:pPr marL="0" lvl="0" indent="-88900" algn="just">
              <a:spcBef>
                <a:spcPts val="1200"/>
              </a:spcBef>
              <a:buClrTx/>
              <a:buSzTx/>
              <a:buFontTx/>
              <a:buChar char="-"/>
              <a:tabLst>
                <a:tab pos="177800" algn="l"/>
              </a:tabLst>
              <a:defRPr/>
            </a:pPr>
            <a:r>
              <a:rPr lang="en-GB" sz="1800" b="0" dirty="0" smtClean="0">
                <a:solidFill>
                  <a:schemeClr val="accent2">
                    <a:lumMod val="50000"/>
                  </a:schemeClr>
                </a:solidFill>
                <a:ea typeface="ＭＳ Ｐゴシック" charset="-128"/>
              </a:rPr>
              <a:t> the controllers conducting ongoing supervision are accredited with the persons subject to their supervision</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0" lvl="0" indent="-88900" algn="just">
              <a:spcBef>
                <a:spcPts val="1200"/>
              </a:spcBef>
              <a:buClrTx/>
              <a:buSzTx/>
              <a:buFontTx/>
              <a:buChar char="-"/>
              <a:tabLst>
                <a:tab pos="177800" algn="l"/>
              </a:tabLst>
              <a:defRPr/>
            </a:pPr>
            <a:r>
              <a:rPr lang="en-GB" sz="1800" b="0" dirty="0" smtClean="0">
                <a:solidFill>
                  <a:schemeClr val="accent2">
                    <a:lumMod val="50000"/>
                  </a:schemeClr>
                </a:solidFill>
                <a:ea typeface="ＭＳ Ｐゴシック" charset="-128"/>
              </a:rPr>
              <a:t> the Secretary General also conducts on-site inspections whose scope is defined in letters of engagement.</a:t>
            </a:r>
          </a:p>
          <a:p>
            <a:pPr marL="0" lvl="0" indent="-88900" algn="just">
              <a:spcBef>
                <a:spcPts val="1200"/>
              </a:spcBef>
              <a:buClrTx/>
              <a:buSzTx/>
              <a:buFontTx/>
              <a:buChar char="-"/>
              <a:tabLst>
                <a:tab pos="177800" algn="l"/>
              </a:tabLst>
              <a:defRPr/>
            </a:pPr>
            <a:endParaRPr lang="en-GB" sz="100" b="0" dirty="0" smtClean="0">
              <a:solidFill>
                <a:schemeClr val="accent2">
                  <a:lumMod val="50000"/>
                </a:schemeClr>
              </a:solidFill>
              <a:ea typeface="ＭＳ Ｐゴシック" charset="-128"/>
            </a:endParaRPr>
          </a:p>
          <a:p>
            <a:pPr marL="0" lvl="0" indent="-88900" algn="just">
              <a:spcBef>
                <a:spcPts val="1200"/>
              </a:spcBef>
              <a:buClrTx/>
              <a:buSzTx/>
              <a:buNone/>
              <a:tabLst>
                <a:tab pos="88900" algn="l"/>
              </a:tabLst>
              <a:defRPr/>
            </a:pPr>
            <a:r>
              <a:rPr lang="en-GB" sz="1800" b="0" dirty="0" smtClean="0">
                <a:solidFill>
                  <a:schemeClr val="accent2">
                    <a:lumMod val="50000"/>
                  </a:schemeClr>
                </a:solidFill>
                <a:ea typeface="ＭＳ Ｐゴシック" charset="-128"/>
              </a:rPr>
              <a:t>The Secretary General can also call upon</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0" lvl="1" indent="0" algn="just">
              <a:spcBef>
                <a:spcPts val="1200"/>
              </a:spcBef>
              <a:buClrTx/>
              <a:buFontTx/>
              <a:buChar char="-"/>
              <a:tabLst>
                <a:tab pos="88900" algn="l"/>
                <a:tab pos="450850" algn="l"/>
              </a:tabLst>
              <a:defRPr/>
            </a:pPr>
            <a:r>
              <a:rPr lang="en-GB" sz="1800" dirty="0" smtClean="0">
                <a:solidFill>
                  <a:schemeClr val="accent2">
                    <a:lumMod val="50000"/>
                  </a:schemeClr>
                </a:solidFill>
                <a:ea typeface="ＭＳ Ｐゴシック" charset="-128"/>
              </a:rPr>
              <a:t> French authorities and supervisory bodies charged with complementary missions</a:t>
            </a:r>
            <a:r>
              <a:rPr lang="en-US" sz="1800" dirty="0" smtClean="0">
                <a:solidFill>
                  <a:schemeClr val="accent2">
                    <a:lumMod val="50000"/>
                  </a:schemeClr>
                </a:solidFill>
                <a:ea typeface="ＭＳ Ｐゴシック" charset="-128"/>
              </a:rPr>
              <a:t>;</a:t>
            </a:r>
            <a:endParaRPr lang="en-GB" sz="1800" dirty="0" smtClean="0">
              <a:solidFill>
                <a:schemeClr val="accent2">
                  <a:lumMod val="50000"/>
                </a:schemeClr>
              </a:solidFill>
              <a:ea typeface="ＭＳ Ｐゴシック" charset="-128"/>
            </a:endParaRPr>
          </a:p>
          <a:p>
            <a:pPr marL="0" lvl="1" indent="0" algn="just">
              <a:spcBef>
                <a:spcPts val="1200"/>
              </a:spcBef>
              <a:buClrTx/>
              <a:buFontTx/>
              <a:buChar char="-"/>
              <a:tabLst>
                <a:tab pos="88900" algn="l"/>
              </a:tabLst>
              <a:defRPr/>
            </a:pPr>
            <a:r>
              <a:rPr lang="en-GB" sz="1800" dirty="0" smtClean="0">
                <a:solidFill>
                  <a:schemeClr val="accent2">
                    <a:lumMod val="50000"/>
                  </a:schemeClr>
                </a:solidFill>
                <a:ea typeface="ＭＳ Ｐゴシック" charset="-128"/>
              </a:rPr>
              <a:t> authorities exercising similar functions in other States</a:t>
            </a:r>
            <a:r>
              <a:rPr lang="en-US" sz="1800" dirty="0" smtClean="0">
                <a:solidFill>
                  <a:schemeClr val="accent2">
                    <a:lumMod val="50000"/>
                  </a:schemeClr>
                </a:solidFill>
                <a:ea typeface="ＭＳ Ｐゴシック" charset="-128"/>
              </a:rPr>
              <a:t>;</a:t>
            </a:r>
            <a:endParaRPr lang="en-GB" sz="1800" dirty="0" smtClean="0">
              <a:solidFill>
                <a:schemeClr val="accent2">
                  <a:lumMod val="50000"/>
                </a:schemeClr>
              </a:solidFill>
              <a:ea typeface="ＭＳ Ｐゴシック" charset="-128"/>
            </a:endParaRPr>
          </a:p>
          <a:p>
            <a:pPr marL="0" lvl="1" indent="0" algn="just">
              <a:spcBef>
                <a:spcPts val="1200"/>
              </a:spcBef>
              <a:buClrTx/>
              <a:buFontTx/>
              <a:buChar char="-"/>
              <a:tabLst>
                <a:tab pos="88900" algn="l"/>
              </a:tabLst>
              <a:defRPr/>
            </a:pPr>
            <a:r>
              <a:rPr lang="en-GB" sz="1800" dirty="0" smtClean="0">
                <a:solidFill>
                  <a:schemeClr val="accent2">
                    <a:lumMod val="50000"/>
                  </a:schemeClr>
                </a:solidFill>
                <a:ea typeface="ＭＳ Ｐゴシック" charset="-128"/>
              </a:rPr>
              <a:t> persons who are not associated with any of these authorities.</a:t>
            </a:r>
          </a:p>
          <a:p>
            <a:pPr marL="609600" lvl="0" indent="-609600" algn="just">
              <a:buClr>
                <a:srgbClr val="F9B641"/>
              </a:buClr>
              <a:buSzTx/>
              <a:buNone/>
              <a:defRPr/>
            </a:pPr>
            <a:r>
              <a:rPr lang="en-GB" sz="1800" b="0" dirty="0" smtClean="0">
                <a:solidFill>
                  <a:srgbClr val="000000"/>
                </a:solidFill>
                <a:ea typeface="ＭＳ Ｐゴシック" charset="-128"/>
              </a:rPr>
              <a:t>	</a:t>
            </a:r>
          </a:p>
          <a:p>
            <a:pPr marL="609600" lvl="0" indent="-609600" algn="just">
              <a:spcBef>
                <a:spcPts val="600"/>
              </a:spcBef>
              <a:buClr>
                <a:srgbClr val="F9B641"/>
              </a:buClr>
              <a:buSzTx/>
              <a:buNone/>
              <a:defRPr/>
            </a:pPr>
            <a:endParaRPr lang="en-GB" sz="1800" dirty="0" smtClean="0">
              <a:solidFill>
                <a:schemeClr val="accent2">
                  <a:lumMod val="50000"/>
                </a:schemeClr>
              </a:solidFill>
              <a:ea typeface="ＭＳ Ｐゴシック" charset="-128"/>
            </a:endParaRPr>
          </a:p>
          <a:p>
            <a:pPr marL="0" lvl="0" indent="-88900" algn="just">
              <a:spcBef>
                <a:spcPts val="1200"/>
              </a:spcBef>
              <a:buClrTx/>
              <a:buSzTx/>
              <a:buFont typeface="Wingdings" pitchFamily="2" charset="2"/>
              <a:buChar char="§"/>
              <a:tabLst>
                <a:tab pos="176213" algn="l"/>
              </a:tabLst>
              <a:defRPr/>
            </a:pPr>
            <a:r>
              <a:rPr lang="en-GB" sz="1800" b="0" dirty="0" smtClean="0">
                <a:solidFill>
                  <a:schemeClr val="accent2">
                    <a:lumMod val="50000"/>
                  </a:schemeClr>
                </a:solidFill>
                <a:ea typeface="ＭＳ Ｐゴシック" charset="-128"/>
              </a:rPr>
              <a:t> </a:t>
            </a: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31</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spcBef>
                <a:spcPts val="600"/>
              </a:spcBef>
              <a:buClr>
                <a:srgbClr val="F9B641"/>
              </a:buClr>
              <a:buSzTx/>
              <a:buNone/>
              <a:defRPr/>
            </a:pPr>
            <a:r>
              <a:rPr lang="en-GB" sz="1800" dirty="0" smtClean="0">
                <a:solidFill>
                  <a:schemeClr val="accent2">
                    <a:lumMod val="50000"/>
                  </a:schemeClr>
                </a:solidFill>
                <a:ea typeface="ＭＳ Ｐゴシック" charset="-128"/>
              </a:rPr>
              <a:t>5.2 Conduct of supervision</a:t>
            </a:r>
          </a:p>
          <a:p>
            <a:pPr marL="0" lvl="0" indent="-88900" algn="just">
              <a:spcBef>
                <a:spcPts val="1200"/>
              </a:spcBef>
              <a:buClrTx/>
              <a:buSzTx/>
              <a:buFont typeface="Wingdings" pitchFamily="2" charset="2"/>
              <a:buChar char="§"/>
              <a:tabLst>
                <a:tab pos="88900" algn="l"/>
              </a:tabLst>
              <a:defRPr/>
            </a:pPr>
            <a:endParaRPr lang="en-GB" sz="800" b="0" dirty="0" smtClean="0">
              <a:solidFill>
                <a:schemeClr val="accent2">
                  <a:lumMod val="50000"/>
                </a:schemeClr>
              </a:solidFill>
              <a:ea typeface="ＭＳ Ｐゴシック" charset="-128"/>
            </a:endParaRPr>
          </a:p>
          <a:p>
            <a:pPr marL="261938" lvl="0" indent="-261938" algn="just">
              <a:buClrTx/>
              <a:buSzTx/>
              <a:buFont typeface="Wingdings" pitchFamily="2" charset="2"/>
              <a:buChar char="§"/>
              <a:tabLst>
                <a:tab pos="174625" algn="l"/>
                <a:tab pos="261938" algn="l"/>
                <a:tab pos="711200" algn="l"/>
              </a:tabLst>
            </a:pPr>
            <a:r>
              <a:rPr lang="en-GB" sz="1800" dirty="0" smtClean="0">
                <a:solidFill>
                  <a:schemeClr val="accent2">
                    <a:lumMod val="50000"/>
                  </a:schemeClr>
                </a:solidFill>
                <a:ea typeface="ＭＳ Ｐゴシック" charset="-128"/>
              </a:rPr>
              <a:t>controllers may</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261938" lvl="0" indent="-261938" algn="just">
              <a:buClrTx/>
              <a:buSzTx/>
              <a:buNone/>
              <a:tabLst>
                <a:tab pos="174625" algn="l"/>
                <a:tab pos="261938" algn="l"/>
                <a:tab pos="711200" algn="l"/>
              </a:tabLst>
            </a:pPr>
            <a:endParaRPr lang="en-GB" sz="800" dirty="0" smtClean="0">
              <a:solidFill>
                <a:schemeClr val="accent2">
                  <a:lumMod val="50000"/>
                </a:schemeClr>
              </a:solidFill>
              <a:ea typeface="ＭＳ Ｐゴシック" charset="-128"/>
            </a:endParaRPr>
          </a:p>
          <a:p>
            <a:pPr marL="261938" lvl="0" indent="-261938" algn="just">
              <a:buClrTx/>
              <a:buSzTx/>
              <a:buNone/>
              <a:tabLst>
                <a:tab pos="174625" algn="l"/>
                <a:tab pos="261938" algn="l"/>
                <a:tab pos="711200" algn="l"/>
              </a:tabLst>
            </a:pPr>
            <a:endParaRPr lang="en-GB" sz="800" dirty="0" smtClean="0">
              <a:solidFill>
                <a:schemeClr val="accent2">
                  <a:lumMod val="50000"/>
                </a:schemeClr>
              </a:solidFill>
              <a:ea typeface="ＭＳ Ｐゴシック" charset="-128"/>
            </a:endParaRPr>
          </a:p>
          <a:p>
            <a:pPr marL="261938" lvl="0" indent="-261938" algn="just">
              <a:buClrTx/>
              <a:buSzTx/>
              <a:buNone/>
              <a:tabLst>
                <a:tab pos="174625" algn="l"/>
                <a:tab pos="261938" algn="l"/>
                <a:tab pos="711200" algn="l"/>
              </a:tabLst>
            </a:pPr>
            <a:endParaRPr lang="en-GB" sz="800" dirty="0" smtClean="0">
              <a:solidFill>
                <a:schemeClr val="accent2">
                  <a:lumMod val="50000"/>
                </a:schemeClr>
              </a:solidFill>
              <a:ea typeface="ＭＳ Ｐゴシック" charset="-128"/>
            </a:endParaRPr>
          </a:p>
          <a:p>
            <a:pPr marL="574675" lvl="1" indent="-174625" algn="just">
              <a:buClrTx/>
              <a:buNone/>
              <a:tabLst>
                <a:tab pos="361950" algn="l"/>
              </a:tabLst>
            </a:pPr>
            <a:r>
              <a:rPr lang="en-GB" sz="1800" dirty="0" smtClean="0">
                <a:solidFill>
                  <a:schemeClr val="accent2">
                    <a:lumMod val="50000"/>
                  </a:schemeClr>
                </a:solidFill>
                <a:ea typeface="ＭＳ Ｐゴシック" charset="-128"/>
              </a:rPr>
              <a:t>- </a:t>
            </a:r>
            <a:r>
              <a:rPr lang="en-GB" sz="1800" b="1" dirty="0" smtClean="0">
                <a:solidFill>
                  <a:schemeClr val="accent2">
                    <a:lumMod val="50000"/>
                  </a:schemeClr>
                </a:solidFill>
                <a:ea typeface="ＭＳ Ｐゴシック" charset="-128"/>
              </a:rPr>
              <a:t>Examine and obtain a copy of any document </a:t>
            </a:r>
            <a:r>
              <a:rPr lang="en-GB" sz="1800" dirty="0" smtClean="0">
                <a:solidFill>
                  <a:schemeClr val="accent2">
                    <a:lumMod val="50000"/>
                  </a:schemeClr>
                </a:solidFill>
                <a:ea typeface="ＭＳ Ｐゴシック" charset="-128"/>
              </a:rPr>
              <a:t>relating to the situation or the transactions of the supervised person</a:t>
            </a:r>
            <a:r>
              <a:rPr lang="en-US" sz="1800" dirty="0" smtClean="0">
                <a:solidFill>
                  <a:schemeClr val="accent2">
                    <a:lumMod val="50000"/>
                  </a:schemeClr>
                </a:solidFill>
                <a:ea typeface="ＭＳ Ｐゴシック" charset="-128"/>
              </a:rPr>
              <a:t>;</a:t>
            </a:r>
            <a:endParaRPr lang="en-GB" sz="1800" dirty="0" smtClean="0">
              <a:solidFill>
                <a:schemeClr val="accent2">
                  <a:lumMod val="50000"/>
                </a:schemeClr>
              </a:solidFill>
              <a:ea typeface="ＭＳ Ｐゴシック" charset="-128"/>
            </a:endParaRPr>
          </a:p>
          <a:p>
            <a:pPr marL="574675" lvl="1" indent="-174625" algn="just">
              <a:buClrTx/>
              <a:buFontTx/>
              <a:buChar char="–"/>
              <a:tabLst>
                <a:tab pos="361950" algn="l"/>
              </a:tabLst>
            </a:pPr>
            <a:endParaRPr lang="en-GB" sz="800" dirty="0" smtClean="0">
              <a:solidFill>
                <a:schemeClr val="accent2">
                  <a:lumMod val="50000"/>
                </a:schemeClr>
              </a:solidFill>
              <a:ea typeface="ＭＳ Ｐゴシック" charset="-128"/>
            </a:endParaRPr>
          </a:p>
          <a:p>
            <a:pPr marL="574675" lvl="1" indent="-174625" algn="just">
              <a:buClrTx/>
              <a:buFontTx/>
              <a:buChar char="–"/>
              <a:tabLst>
                <a:tab pos="361950" algn="l"/>
              </a:tabLst>
            </a:pPr>
            <a:endParaRPr lang="en-GB" sz="800" dirty="0" smtClean="0">
              <a:solidFill>
                <a:schemeClr val="accent2">
                  <a:lumMod val="50000"/>
                </a:schemeClr>
              </a:solidFill>
              <a:ea typeface="ＭＳ Ｐゴシック" charset="-128"/>
            </a:endParaRPr>
          </a:p>
          <a:p>
            <a:pPr marL="574675" lvl="1" indent="-174625" algn="just">
              <a:buClrTx/>
              <a:buFontTx/>
              <a:buChar char="–"/>
              <a:tabLst>
                <a:tab pos="361950" algn="l"/>
              </a:tabLst>
            </a:pPr>
            <a:endParaRPr lang="en-GB" sz="800" dirty="0" smtClean="0">
              <a:solidFill>
                <a:schemeClr val="accent2">
                  <a:lumMod val="50000"/>
                </a:schemeClr>
              </a:solidFill>
              <a:ea typeface="ＭＳ Ｐゴシック" charset="-128"/>
            </a:endParaRPr>
          </a:p>
          <a:p>
            <a:pPr marL="574675" lvl="1" indent="-174625" algn="just">
              <a:buClrTx/>
              <a:buNone/>
              <a:tabLst>
                <a:tab pos="361950" algn="l"/>
              </a:tabLst>
            </a:pPr>
            <a:r>
              <a:rPr lang="en-GB" sz="1800" dirty="0" smtClean="0">
                <a:solidFill>
                  <a:schemeClr val="accent2">
                    <a:lumMod val="50000"/>
                  </a:schemeClr>
                </a:solidFill>
                <a:ea typeface="ＭＳ Ｐゴシック" charset="-128"/>
              </a:rPr>
              <a:t>- Conduct any type of </a:t>
            </a:r>
            <a:r>
              <a:rPr lang="en-GB" sz="1800" b="1" dirty="0" smtClean="0">
                <a:solidFill>
                  <a:schemeClr val="accent2">
                    <a:lumMod val="50000"/>
                  </a:schemeClr>
                </a:solidFill>
                <a:ea typeface="ＭＳ Ｐゴシック" charset="-128"/>
              </a:rPr>
              <a:t>verification of cash or asset portfolios</a:t>
            </a:r>
            <a:r>
              <a:rPr lang="en-US" sz="1800" dirty="0" smtClean="0">
                <a:solidFill>
                  <a:schemeClr val="accent2">
                    <a:lumMod val="50000"/>
                  </a:schemeClr>
                </a:solidFill>
                <a:ea typeface="ＭＳ Ｐゴシック" charset="-128"/>
              </a:rPr>
              <a:t>;</a:t>
            </a:r>
            <a:endParaRPr lang="en-GB" sz="1800" dirty="0" smtClean="0">
              <a:solidFill>
                <a:schemeClr val="accent2">
                  <a:lumMod val="50000"/>
                </a:schemeClr>
              </a:solidFill>
              <a:ea typeface="ＭＳ Ｐゴシック" charset="-128"/>
            </a:endParaRPr>
          </a:p>
          <a:p>
            <a:pPr marL="1009650" lvl="1" indent="-609600" algn="just">
              <a:buClr>
                <a:srgbClr val="F9B641"/>
              </a:buClr>
              <a:buNone/>
              <a:tabLst>
                <a:tab pos="361950" algn="l"/>
              </a:tabLst>
            </a:pPr>
            <a:endParaRPr lang="en-GB" sz="800" b="1" dirty="0" smtClean="0">
              <a:solidFill>
                <a:schemeClr val="accent2">
                  <a:lumMod val="50000"/>
                </a:schemeClr>
              </a:solidFill>
              <a:ea typeface="ＭＳ Ｐゴシック" charset="-128"/>
            </a:endParaRPr>
          </a:p>
          <a:p>
            <a:pPr marL="1009650" lvl="1" indent="-609600" algn="just">
              <a:buClr>
                <a:srgbClr val="F9B641"/>
              </a:buClr>
              <a:buNone/>
              <a:tabLst>
                <a:tab pos="361950" algn="l"/>
              </a:tabLst>
            </a:pPr>
            <a:endParaRPr lang="en-GB" sz="800" b="1" dirty="0" smtClean="0">
              <a:solidFill>
                <a:schemeClr val="accent2">
                  <a:lumMod val="50000"/>
                </a:schemeClr>
              </a:solidFill>
              <a:ea typeface="ＭＳ Ｐゴシック" charset="-128"/>
            </a:endParaRPr>
          </a:p>
          <a:p>
            <a:pPr marL="1009650" lvl="1" indent="-609600" algn="just">
              <a:buClr>
                <a:srgbClr val="F9B641"/>
              </a:buClr>
              <a:buNone/>
              <a:tabLst>
                <a:tab pos="361950" algn="l"/>
              </a:tabLst>
            </a:pPr>
            <a:endParaRPr lang="en-GB" sz="800" b="1" dirty="0" smtClean="0">
              <a:solidFill>
                <a:schemeClr val="accent2">
                  <a:lumMod val="50000"/>
                </a:schemeClr>
              </a:solidFill>
              <a:ea typeface="ＭＳ Ｐゴシック" charset="-128"/>
            </a:endParaRPr>
          </a:p>
          <a:p>
            <a:pPr marL="487363" lvl="1" indent="-87313" algn="just">
              <a:buClrTx/>
              <a:buNone/>
              <a:tabLst>
                <a:tab pos="361950" algn="l"/>
              </a:tabLst>
            </a:pPr>
            <a:r>
              <a:rPr lang="en-GB" sz="1800" dirty="0" smtClean="0">
                <a:solidFill>
                  <a:schemeClr val="accent2">
                    <a:lumMod val="50000"/>
                  </a:schemeClr>
                </a:solidFill>
                <a:ea typeface="ＭＳ Ｐゴシック" charset="-128"/>
              </a:rPr>
              <a:t>- </a:t>
            </a:r>
            <a:r>
              <a:rPr lang="en-GB" sz="1800" b="1" dirty="0" smtClean="0">
                <a:solidFill>
                  <a:schemeClr val="accent2">
                    <a:lumMod val="50000"/>
                  </a:schemeClr>
                </a:solidFill>
                <a:ea typeface="ＭＳ Ｐゴシック" charset="-128"/>
              </a:rPr>
              <a:t>Obtain access to computing tools and data</a:t>
            </a:r>
            <a:r>
              <a:rPr lang="en-GB" sz="1800" dirty="0" smtClean="0">
                <a:solidFill>
                  <a:schemeClr val="accent2">
                    <a:lumMod val="50000"/>
                  </a:schemeClr>
                </a:solidFill>
                <a:ea typeface="ＭＳ Ｐゴシック" charset="-128"/>
              </a:rPr>
              <a:t>.</a:t>
            </a:r>
          </a:p>
          <a:p>
            <a:pPr marL="609600" lvl="0" indent="-609600" algn="just">
              <a:buClr>
                <a:srgbClr val="F9B641"/>
              </a:buClr>
              <a:buSzTx/>
              <a:buNone/>
              <a:defRPr/>
            </a:pPr>
            <a:r>
              <a:rPr lang="en-GB" sz="1800" b="0" dirty="0" smtClean="0">
                <a:solidFill>
                  <a:schemeClr val="accent2">
                    <a:lumMod val="50000"/>
                  </a:schemeClr>
                </a:solidFill>
                <a:ea typeface="ＭＳ Ｐゴシック" charset="-128"/>
              </a:rPr>
              <a:t>	</a:t>
            </a:r>
            <a:endParaRPr lang="en-GB" sz="1800" dirty="0" smtClean="0">
              <a:solidFill>
                <a:schemeClr val="accent2">
                  <a:lumMod val="50000"/>
                </a:schemeClr>
              </a:solidFill>
              <a:ea typeface="ＭＳ Ｐゴシック" charset="-128"/>
            </a:endParaRPr>
          </a:p>
          <a:p>
            <a:pPr marL="609600" lvl="0" indent="-609600" algn="just">
              <a:spcBef>
                <a:spcPts val="600"/>
              </a:spcBef>
              <a:buClr>
                <a:srgbClr val="F9B641"/>
              </a:buClr>
              <a:buSzTx/>
              <a:buNone/>
              <a:defRPr/>
            </a:pPr>
            <a:endParaRPr lang="en-GB" sz="180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32</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buClr>
                <a:srgbClr val="F9B641"/>
              </a:buClr>
              <a:buSzTx/>
              <a:buNone/>
            </a:pPr>
            <a:r>
              <a:rPr lang="en-GB" sz="1800" dirty="0" smtClean="0">
                <a:solidFill>
                  <a:schemeClr val="accent2">
                    <a:lumMod val="50000"/>
                  </a:schemeClr>
                </a:solidFill>
                <a:ea typeface="ＭＳ Ｐゴシック" charset="-128"/>
              </a:rPr>
              <a:t>5.2 Conduct of supervision</a:t>
            </a:r>
          </a:p>
          <a:p>
            <a:pPr marL="609600" lvl="0" indent="-609600" algn="just">
              <a:buClrTx/>
              <a:buSzTx/>
              <a:buNone/>
            </a:pPr>
            <a:endParaRPr lang="en-GB" sz="1800" b="0" dirty="0" smtClean="0">
              <a:solidFill>
                <a:schemeClr val="accent2">
                  <a:lumMod val="50000"/>
                </a:schemeClr>
              </a:solidFill>
              <a:ea typeface="ＭＳ Ｐゴシック" charset="-128"/>
            </a:endParaRPr>
          </a:p>
          <a:p>
            <a:pPr marL="174625" lvl="0" indent="-174625" algn="just">
              <a:buClrTx/>
              <a:buSzTx/>
              <a:buFont typeface="Wingdings" pitchFamily="2" charset="2"/>
              <a:buChar char="§"/>
            </a:pPr>
            <a:r>
              <a:rPr lang="en-GB" sz="1800" b="0" dirty="0" smtClean="0">
                <a:solidFill>
                  <a:schemeClr val="accent2">
                    <a:lumMod val="50000"/>
                  </a:schemeClr>
                </a:solidFill>
                <a:ea typeface="ＭＳ Ｐゴシック" charset="-128"/>
              </a:rPr>
              <a:t> </a:t>
            </a:r>
            <a:r>
              <a:rPr lang="en-GB" sz="1800" dirty="0" smtClean="0">
                <a:solidFill>
                  <a:schemeClr val="accent2">
                    <a:lumMod val="50000"/>
                  </a:schemeClr>
                </a:solidFill>
                <a:ea typeface="ＭＳ Ｐゴシック" charset="-128"/>
              </a:rPr>
              <a:t>Obligation to provide an opportunity to comment</a:t>
            </a:r>
          </a:p>
          <a:p>
            <a:pPr marL="174625" lvl="0" indent="-174625" algn="just">
              <a:buClrTx/>
              <a:buSzTx/>
              <a:buFont typeface="Wingdings" pitchFamily="2" charset="2"/>
              <a:buChar char="Ø"/>
            </a:pPr>
            <a:endParaRPr lang="en-GB" sz="1800" dirty="0" smtClean="0">
              <a:solidFill>
                <a:schemeClr val="accent2">
                  <a:lumMod val="50000"/>
                </a:schemeClr>
              </a:solidFill>
              <a:ea typeface="ＭＳ Ｐゴシック" charset="-128"/>
            </a:endParaRPr>
          </a:p>
          <a:p>
            <a:pPr marL="342900" lvl="0" indent="-342900" algn="just" eaLnBrk="0" hangingPunct="0">
              <a:buClrTx/>
              <a:buSzTx/>
              <a:buNone/>
            </a:pPr>
            <a:r>
              <a:rPr lang="en-GB" sz="1800" b="0" dirty="0" smtClean="0">
                <a:solidFill>
                  <a:schemeClr val="accent2">
                    <a:lumMod val="50000"/>
                  </a:schemeClr>
                </a:solidFill>
                <a:ea typeface="ＭＳ Ｐゴシック" charset="-128"/>
              </a:rPr>
              <a:t>	- At the conclusion of each on-site inspection, </a:t>
            </a:r>
            <a:r>
              <a:rPr lang="en-GB" sz="1800" dirty="0" smtClean="0">
                <a:solidFill>
                  <a:schemeClr val="accent2">
                    <a:lumMod val="50000"/>
                  </a:schemeClr>
                </a:solidFill>
                <a:ea typeface="ＭＳ Ｐゴシック" charset="-128"/>
              </a:rPr>
              <a:t>an examination report is drawn up</a:t>
            </a:r>
            <a:r>
              <a:rPr lang="en-GB" sz="1800" b="0" dirty="0" smtClean="0">
                <a:solidFill>
                  <a:schemeClr val="accent2">
                    <a:lumMod val="50000"/>
                  </a:schemeClr>
                </a:solidFill>
                <a:ea typeface="ＭＳ Ｐゴシック" charset="-128"/>
              </a:rPr>
              <a:t>. The draft report is shared with the managers of the supervised person, </a:t>
            </a:r>
            <a:r>
              <a:rPr lang="en-GB" sz="1800" dirty="0" smtClean="0">
                <a:solidFill>
                  <a:schemeClr val="accent2">
                    <a:lumMod val="50000"/>
                  </a:schemeClr>
                </a:solidFill>
                <a:ea typeface="ＭＳ Ｐゴシック" charset="-128"/>
              </a:rPr>
              <a:t>which may provide comments </a:t>
            </a:r>
            <a:r>
              <a:rPr lang="en-GB" sz="1800" b="0" dirty="0" smtClean="0">
                <a:solidFill>
                  <a:schemeClr val="accent2">
                    <a:lumMod val="50000"/>
                  </a:schemeClr>
                </a:solidFill>
                <a:ea typeface="ＭＳ Ｐゴシック" charset="-128"/>
              </a:rPr>
              <a:t>that will be included in the </a:t>
            </a:r>
            <a:r>
              <a:rPr lang="en-GB" sz="1800" dirty="0" smtClean="0">
                <a:solidFill>
                  <a:schemeClr val="accent2">
                    <a:lumMod val="50000"/>
                  </a:schemeClr>
                </a:solidFill>
                <a:ea typeface="ＭＳ Ｐゴシック" charset="-128"/>
              </a:rPr>
              <a:t>final examination report</a:t>
            </a:r>
            <a:r>
              <a:rPr lang="en-GB" sz="1800" b="0" dirty="0" smtClean="0">
                <a:solidFill>
                  <a:schemeClr val="accent2">
                    <a:lumMod val="50000"/>
                  </a:schemeClr>
                </a:solidFill>
                <a:ea typeface="ＭＳ Ｐゴシック" charset="-128"/>
              </a:rPr>
              <a:t>.</a:t>
            </a:r>
          </a:p>
          <a:p>
            <a:pPr marL="342900" lvl="0" indent="-342900" eaLnBrk="0" hangingPunct="0">
              <a:buClrTx/>
              <a:buSzTx/>
              <a:buNone/>
            </a:pPr>
            <a:r>
              <a:rPr lang="en-GB" sz="1800" b="0" dirty="0" smtClean="0">
                <a:solidFill>
                  <a:schemeClr val="accent2">
                    <a:lumMod val="50000"/>
                  </a:schemeClr>
                </a:solidFill>
                <a:ea typeface="ＭＳ Ｐゴシック" charset="-128"/>
              </a:rPr>
              <a:t> </a:t>
            </a:r>
          </a:p>
          <a:p>
            <a:pPr marL="342900" lvl="0" indent="-342900" algn="just" eaLnBrk="0" hangingPunct="0">
              <a:buClrTx/>
              <a:buSzTx/>
              <a:buNone/>
            </a:pPr>
            <a:r>
              <a:rPr lang="en-GB" sz="1800" b="0" dirty="0" smtClean="0">
                <a:solidFill>
                  <a:schemeClr val="accent2">
                    <a:lumMod val="50000"/>
                  </a:schemeClr>
                </a:solidFill>
                <a:ea typeface="ＭＳ Ｐゴシック" charset="-128"/>
              </a:rPr>
              <a:t>	- A </a:t>
            </a:r>
            <a:r>
              <a:rPr lang="en-GB" sz="1800" dirty="0" smtClean="0">
                <a:solidFill>
                  <a:schemeClr val="accent2">
                    <a:lumMod val="50000"/>
                  </a:schemeClr>
                </a:solidFill>
                <a:ea typeface="ＭＳ Ｐゴシック" charset="-128"/>
              </a:rPr>
              <a:t>follow-up letter</a:t>
            </a:r>
            <a:r>
              <a:rPr lang="en-GB" sz="1800" b="0" dirty="0" smtClean="0">
                <a:solidFill>
                  <a:schemeClr val="accent2">
                    <a:lumMod val="50000"/>
                  </a:schemeClr>
                </a:solidFill>
                <a:ea typeface="ＭＳ Ｐゴシック" charset="-128"/>
              </a:rPr>
              <a:t> is sent to the supervised person’s Board of Directors, to its Executive Board and its Supervisory Board, or to the corresponding deliberative body. The follow-up letter may also be communicated to other persons, such as the institution’s statutory auditor, the companies that control the supervised institution, or the central bodies or organisations with which it is affiliated.</a:t>
            </a:r>
          </a:p>
          <a:p>
            <a:pPr marL="0" lvl="0" indent="-88900" algn="just">
              <a:spcBef>
                <a:spcPts val="1200"/>
              </a:spcBef>
              <a:buClrTx/>
              <a:buSzTx/>
              <a:buFont typeface="Wingdings" pitchFamily="2" charset="2"/>
              <a:buChar char="§"/>
              <a:tabLst>
                <a:tab pos="176213" algn="l"/>
              </a:tabLst>
              <a:defRPr/>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33</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buClr>
                <a:srgbClr val="F9B641"/>
              </a:buClr>
              <a:buSzTx/>
              <a:buNone/>
            </a:pPr>
            <a:r>
              <a:rPr lang="en-GB" sz="1800" dirty="0" smtClean="0">
                <a:solidFill>
                  <a:schemeClr val="accent2">
                    <a:lumMod val="50000"/>
                  </a:schemeClr>
                </a:solidFill>
                <a:ea typeface="ＭＳ Ｐゴシック" charset="-128"/>
              </a:rPr>
              <a:t>5.3 Administrative authority</a:t>
            </a:r>
          </a:p>
          <a:p>
            <a:pPr marL="609600" lvl="0" indent="-609600" algn="just">
              <a:buClr>
                <a:srgbClr val="F9B641"/>
              </a:buClr>
              <a:buSzTx/>
              <a:buNone/>
            </a:pPr>
            <a:endParaRPr lang="en-GB" sz="1800" dirty="0" smtClean="0">
              <a:solidFill>
                <a:schemeClr val="accent2">
                  <a:lumMod val="50000"/>
                </a:schemeClr>
              </a:solidFill>
              <a:ea typeface="ＭＳ Ｐゴシック" charset="-128"/>
            </a:endParaRPr>
          </a:p>
          <a:p>
            <a:pPr marL="609600" lvl="0" indent="-609600" algn="just">
              <a:buClr>
                <a:srgbClr val="F9B641"/>
              </a:buClr>
              <a:buSzTx/>
              <a:buNone/>
            </a:pPr>
            <a:endParaRPr lang="en-GB" sz="1800" dirty="0" smtClean="0">
              <a:solidFill>
                <a:schemeClr val="accent2">
                  <a:lumMod val="50000"/>
                </a:schemeClr>
              </a:solidFill>
              <a:ea typeface="ＭＳ Ｐゴシック" charset="-128"/>
            </a:endParaRPr>
          </a:p>
          <a:p>
            <a:pPr marL="77788" lvl="0" indent="7938" algn="just">
              <a:buClrTx/>
              <a:buSzTx/>
              <a:buFont typeface="Wingdings" pitchFamily="2" charset="2"/>
              <a:buChar char="§"/>
            </a:pPr>
            <a:r>
              <a:rPr lang="en-GB" sz="1800" b="0" dirty="0" smtClean="0">
                <a:solidFill>
                  <a:schemeClr val="accent2">
                    <a:lumMod val="50000"/>
                  </a:schemeClr>
                </a:solidFill>
                <a:ea typeface="ＭＳ Ｐゴシック" charset="-128"/>
              </a:rPr>
              <a:t> The ACP has </a:t>
            </a:r>
            <a:r>
              <a:rPr lang="en-GB" sz="1800" dirty="0" smtClean="0">
                <a:solidFill>
                  <a:schemeClr val="accent2">
                    <a:lumMod val="50000"/>
                  </a:schemeClr>
                </a:solidFill>
                <a:ea typeface="ＭＳ Ｐゴシック" charset="-128"/>
              </a:rPr>
              <a:t>a broad range of </a:t>
            </a:r>
            <a:r>
              <a:rPr lang="en-US" sz="1800" dirty="0" smtClean="0">
                <a:solidFill>
                  <a:schemeClr val="accent2">
                    <a:lumMod val="50000"/>
                  </a:schemeClr>
                </a:solidFill>
                <a:ea typeface="ＭＳ Ｐゴシック" charset="-128"/>
              </a:rPr>
              <a:t>administrative action</a:t>
            </a:r>
            <a:r>
              <a:rPr lang="en-GB" sz="1800" dirty="0" smtClean="0">
                <a:solidFill>
                  <a:schemeClr val="accent2">
                    <a:lumMod val="50000"/>
                  </a:schemeClr>
                </a:solidFill>
                <a:ea typeface="ＭＳ Ｐゴシック" charset="-128"/>
              </a:rPr>
              <a:t>s </a:t>
            </a:r>
            <a:r>
              <a:rPr lang="en-GB" sz="1800" b="0" dirty="0" smtClean="0">
                <a:solidFill>
                  <a:schemeClr val="accent2">
                    <a:lumMod val="50000"/>
                  </a:schemeClr>
                </a:solidFill>
                <a:ea typeface="ＭＳ Ｐゴシック" charset="-128"/>
              </a:rPr>
              <a:t>at its disposal</a:t>
            </a:r>
            <a:r>
              <a:rPr lang="en-US" sz="1800" b="0" dirty="0" smtClean="0">
                <a:solidFill>
                  <a:schemeClr val="accent2">
                    <a:lumMod val="50000"/>
                  </a:schemeClr>
                </a:solidFill>
                <a:ea typeface="ＭＳ Ｐゴシック" charset="-128"/>
              </a:rPr>
              <a:t>:</a:t>
            </a:r>
            <a:r>
              <a:rPr lang="en-GB" sz="1800" b="0" dirty="0" smtClean="0">
                <a:solidFill>
                  <a:schemeClr val="accent2">
                    <a:lumMod val="50000"/>
                  </a:schemeClr>
                </a:solidFill>
                <a:ea typeface="ＭＳ Ｐゴシック" charset="-128"/>
              </a:rPr>
              <a:t> </a:t>
            </a:r>
          </a:p>
          <a:p>
            <a:pPr marL="77788" lvl="0" indent="7938" algn="just">
              <a:buClrTx/>
              <a:buSzTx/>
              <a:buNone/>
            </a:pPr>
            <a:endParaRPr lang="en-GB" sz="1800" b="0" dirty="0" smtClean="0">
              <a:solidFill>
                <a:schemeClr val="accent2">
                  <a:lumMod val="50000"/>
                </a:schemeClr>
              </a:solidFill>
              <a:ea typeface="ＭＳ Ｐゴシック" charset="-128"/>
            </a:endParaRPr>
          </a:p>
          <a:p>
            <a:pPr marL="77788" lvl="0" indent="7938" algn="just">
              <a:buClrTx/>
              <a:buSzTx/>
              <a:buFontTx/>
              <a:buChar char="-"/>
              <a:tabLst>
                <a:tab pos="177800" algn="l"/>
              </a:tabLst>
            </a:pPr>
            <a:r>
              <a:rPr lang="en-GB" sz="1800" b="0" dirty="0" smtClean="0">
                <a:solidFill>
                  <a:schemeClr val="accent2">
                    <a:lumMod val="50000"/>
                  </a:schemeClr>
                </a:solidFill>
                <a:ea typeface="ＭＳ Ｐゴシック" charset="-128"/>
              </a:rPr>
              <a:t> It </a:t>
            </a:r>
            <a:r>
              <a:rPr lang="en-GB" sz="1800" dirty="0" smtClean="0">
                <a:solidFill>
                  <a:schemeClr val="accent2">
                    <a:lumMod val="50000"/>
                  </a:schemeClr>
                </a:solidFill>
                <a:ea typeface="ＭＳ Ｐゴシック" charset="-128"/>
              </a:rPr>
              <a:t>combines </a:t>
            </a:r>
            <a:r>
              <a:rPr lang="en-GB" sz="1800" b="0" dirty="0" smtClean="0">
                <a:solidFill>
                  <a:schemeClr val="accent2">
                    <a:lumMod val="50000"/>
                  </a:schemeClr>
                </a:solidFill>
                <a:ea typeface="ＭＳ Ｐゴシック" charset="-128"/>
              </a:rPr>
              <a:t>the different powers of its predecessors : warnings (</a:t>
            </a:r>
            <a:r>
              <a:rPr lang="en-GB" sz="1800" b="0" i="1" dirty="0" err="1" smtClean="0">
                <a:solidFill>
                  <a:schemeClr val="accent2">
                    <a:lumMod val="50000"/>
                  </a:schemeClr>
                </a:solidFill>
                <a:ea typeface="ＭＳ Ｐゴシック" charset="-128"/>
              </a:rPr>
              <a:t>mises</a:t>
            </a:r>
            <a:r>
              <a:rPr lang="en-GB" sz="1800" b="0" i="1" dirty="0" smtClean="0">
                <a:solidFill>
                  <a:schemeClr val="accent2">
                    <a:lumMod val="50000"/>
                  </a:schemeClr>
                </a:solidFill>
                <a:ea typeface="ＭＳ Ｐゴシック" charset="-128"/>
              </a:rPr>
              <a:t> en </a:t>
            </a:r>
            <a:r>
              <a:rPr lang="en-GB" sz="1800" b="0" i="1" dirty="0" err="1" smtClean="0">
                <a:solidFill>
                  <a:schemeClr val="accent2">
                    <a:lumMod val="50000"/>
                  </a:schemeClr>
                </a:solidFill>
                <a:ea typeface="ＭＳ Ｐゴシック" charset="-128"/>
              </a:rPr>
              <a:t>garde</a:t>
            </a:r>
            <a:r>
              <a:rPr lang="en-GB" sz="1800" b="0" dirty="0" smtClean="0">
                <a:solidFill>
                  <a:schemeClr val="accent2">
                    <a:lumMod val="50000"/>
                  </a:schemeClr>
                </a:solidFill>
                <a:ea typeface="ＭＳ Ｐゴシック" charset="-128"/>
              </a:rPr>
              <a:t>), enforcement orders, remedial action programme, and special supervision</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77788" lvl="0" indent="7938" algn="just">
              <a:buClrTx/>
              <a:buSzTx/>
              <a:buNone/>
            </a:pPr>
            <a:r>
              <a:rPr lang="en-GB" sz="1800" b="0" dirty="0" smtClean="0">
                <a:solidFill>
                  <a:schemeClr val="accent2">
                    <a:lumMod val="50000"/>
                  </a:schemeClr>
                </a:solidFill>
                <a:ea typeface="ＭＳ Ｐゴシック" charset="-128"/>
              </a:rPr>
              <a:t> </a:t>
            </a:r>
          </a:p>
          <a:p>
            <a:pPr marL="77788" lvl="0" indent="7938" algn="just">
              <a:buClrTx/>
              <a:buSzTx/>
              <a:buFontTx/>
              <a:buChar char="-"/>
            </a:pPr>
            <a:r>
              <a:rPr lang="en-GB" sz="1800" b="0" dirty="0" smtClean="0">
                <a:solidFill>
                  <a:schemeClr val="accent2">
                    <a:lumMod val="50000"/>
                  </a:schemeClr>
                </a:solidFill>
                <a:ea typeface="ＭＳ Ｐゴシック" charset="-128"/>
              </a:rPr>
              <a:t> Thus it has an </a:t>
            </a:r>
            <a:r>
              <a:rPr lang="en-GB" sz="1800" dirty="0" smtClean="0">
                <a:solidFill>
                  <a:schemeClr val="accent2">
                    <a:lumMod val="50000"/>
                  </a:schemeClr>
                </a:solidFill>
                <a:ea typeface="ＭＳ Ｐゴシック" charset="-128"/>
              </a:rPr>
              <a:t>expanded </a:t>
            </a:r>
            <a:r>
              <a:rPr lang="en-GB" sz="1800" b="0" dirty="0" smtClean="0">
                <a:solidFill>
                  <a:schemeClr val="accent2">
                    <a:lumMod val="50000"/>
                  </a:schemeClr>
                </a:solidFill>
                <a:ea typeface="ＭＳ Ｐゴシック" charset="-128"/>
              </a:rPr>
              <a:t>capacity for action. </a:t>
            </a:r>
          </a:p>
          <a:p>
            <a:pPr marL="609600" lvl="0" indent="-609600" algn="just">
              <a:spcBef>
                <a:spcPts val="600"/>
              </a:spcBef>
              <a:buClr>
                <a:srgbClr val="F9B641"/>
              </a:buClr>
              <a:buSzTx/>
              <a:buNone/>
              <a:defRPr/>
            </a:pPr>
            <a:endParaRPr lang="en-GB" sz="180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34</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indent="-609600" algn="just">
              <a:buClr>
                <a:srgbClr val="F9B641"/>
              </a:buClr>
              <a:buNone/>
            </a:pPr>
            <a:r>
              <a:rPr lang="en-GB" sz="1800" dirty="0" smtClean="0"/>
              <a:t>5.3 Administrative authority</a:t>
            </a:r>
          </a:p>
          <a:p>
            <a:pPr marL="609600" lvl="0" indent="-609600" algn="just">
              <a:spcBef>
                <a:spcPts val="600"/>
              </a:spcBef>
              <a:buClr>
                <a:srgbClr val="F9B641"/>
              </a:buClr>
              <a:buSzTx/>
              <a:buNone/>
              <a:defRPr/>
            </a:pPr>
            <a:endParaRPr lang="en-GB" sz="180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grpSp>
        <p:nvGrpSpPr>
          <p:cNvPr id="8" name="Group 17"/>
          <p:cNvGrpSpPr>
            <a:grpSpLocks noChangeAspect="1"/>
          </p:cNvGrpSpPr>
          <p:nvPr/>
        </p:nvGrpSpPr>
        <p:grpSpPr bwMode="auto">
          <a:xfrm>
            <a:off x="467544" y="1124744"/>
            <a:ext cx="8208912" cy="3886200"/>
            <a:chOff x="850" y="1424"/>
            <a:chExt cx="10217" cy="6119"/>
          </a:xfrm>
        </p:grpSpPr>
        <p:sp>
          <p:nvSpPr>
            <p:cNvPr id="9" name="AutoShape 22"/>
            <p:cNvSpPr>
              <a:spLocks noChangeAspect="1" noChangeArrowheads="1" noTextEdit="1"/>
            </p:cNvSpPr>
            <p:nvPr/>
          </p:nvSpPr>
          <p:spPr bwMode="auto">
            <a:xfrm>
              <a:off x="850" y="1424"/>
              <a:ext cx="10217" cy="6119"/>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 name="AutoShape 21"/>
            <p:cNvSpPr>
              <a:spLocks noChangeArrowheads="1"/>
            </p:cNvSpPr>
            <p:nvPr/>
          </p:nvSpPr>
          <p:spPr bwMode="auto">
            <a:xfrm>
              <a:off x="932" y="3156"/>
              <a:ext cx="4173" cy="2576"/>
            </a:xfrm>
            <a:prstGeom prst="roundRect">
              <a:avLst>
                <a:gd name="adj" fmla="val 16667"/>
              </a:avLst>
            </a:prstGeom>
            <a:gradFill rotWithShape="1">
              <a:gsLst>
                <a:gs pos="0">
                  <a:srgbClr val="4F81BD"/>
                </a:gs>
                <a:gs pos="100000">
                  <a:srgbClr val="FFFFFF"/>
                </a:gs>
              </a:gsLst>
              <a:lin ang="5400000" scaled="1"/>
            </a:gradFill>
            <a:ln w="12700">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pitchFamily="34" charset="0"/>
                  <a:ea typeface="Times New Roman" pitchFamily="18" charset="0"/>
                </a:rPr>
                <a:t>administrative action</a:t>
              </a:r>
              <a:r>
                <a:rPr kumimoji="0" lang="en-GB" sz="1600" b="1" i="0" u="none" strike="noStrike" cap="none" normalizeH="0" baseline="0" dirty="0" err="1" smtClean="0">
                  <a:ln>
                    <a:noFill/>
                  </a:ln>
                  <a:solidFill>
                    <a:srgbClr val="FFFFFF"/>
                  </a:solidFill>
                  <a:effectLst/>
                  <a:latin typeface="Arial" pitchFamily="34" charset="0"/>
                  <a:ea typeface="Times New Roman" pitchFamily="18" charset="0"/>
                </a:rPr>
                <a:t>s</a:t>
              </a:r>
              <a:endParaRPr kumimoji="0" lang="en-GB" sz="1600" b="1" i="0" u="none" strike="noStrike" cap="none" normalizeH="0" baseline="0" dirty="0" smtClean="0">
                <a:ln>
                  <a:noFill/>
                </a:ln>
                <a:solidFill>
                  <a:srgbClr val="FFFFFF"/>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7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rgbClr val="1F497D"/>
                  </a:solidFill>
                  <a:effectLst/>
                  <a:latin typeface="Arial" pitchFamily="34" charset="0"/>
                  <a:ea typeface="Times New Roman" pitchFamily="18" charset="0"/>
                </a:rPr>
                <a:t>Warnings (</a:t>
              </a:r>
              <a:r>
                <a:rPr kumimoji="0" lang="en-GB" sz="1200" b="0" i="1" u="none" strike="noStrike" cap="none" normalizeH="0" baseline="0" dirty="0" smtClean="0">
                  <a:ln>
                    <a:noFill/>
                  </a:ln>
                  <a:solidFill>
                    <a:srgbClr val="1F497D"/>
                  </a:solidFill>
                  <a:effectLst/>
                  <a:latin typeface="Arial" pitchFamily="34" charset="0"/>
                  <a:ea typeface="Times New Roman" pitchFamily="18" charset="0"/>
                </a:rPr>
                <a:t>mises</a:t>
              </a:r>
              <a:r>
                <a:rPr kumimoji="0" lang="en-GB" sz="1200" b="0" i="1" u="none" strike="noStrike" cap="none" normalizeH="0" dirty="0" smtClean="0">
                  <a:ln>
                    <a:noFill/>
                  </a:ln>
                  <a:solidFill>
                    <a:srgbClr val="1F497D"/>
                  </a:solidFill>
                  <a:effectLst/>
                  <a:latin typeface="Arial" pitchFamily="34" charset="0"/>
                  <a:ea typeface="Times New Roman" pitchFamily="18" charset="0"/>
                </a:rPr>
                <a:t> en garde</a:t>
              </a:r>
              <a:r>
                <a:rPr kumimoji="0" lang="en-GB" sz="1200" b="0" i="0" u="none" strike="noStrike" cap="none" normalizeH="0" dirty="0" smtClean="0">
                  <a:ln>
                    <a:noFill/>
                  </a:ln>
                  <a:solidFill>
                    <a:srgbClr val="1F497D"/>
                  </a:solidFill>
                  <a:effectLst/>
                  <a:latin typeface="Arial" pitchFamily="34" charset="0"/>
                  <a:ea typeface="Times New Roman" pitchFamily="18" charset="0"/>
                </a:rPr>
                <a:t>)</a:t>
              </a:r>
              <a:endParaRPr kumimoji="0" lang="en-GB" sz="1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rgbClr val="1F497D"/>
                  </a:solidFill>
                  <a:effectLst/>
                  <a:latin typeface="Arial" pitchFamily="34" charset="0"/>
                  <a:ea typeface="Times New Roman" pitchFamily="18" charset="0"/>
                </a:rPr>
                <a:t>Enforcement orders</a:t>
              </a:r>
              <a:endParaRPr kumimoji="0" lang="en-GB" sz="1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rgbClr val="1F497D"/>
                  </a:solidFill>
                  <a:effectLst/>
                  <a:latin typeface="Arial" pitchFamily="34" charset="0"/>
                  <a:ea typeface="Times New Roman" pitchFamily="18" charset="0"/>
                </a:rPr>
                <a:t>Remedial action programmes</a:t>
              </a:r>
              <a:endParaRPr kumimoji="0" lang="en-GB" sz="1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rgbClr val="1F497D"/>
                  </a:solidFill>
                  <a:effectLst/>
                  <a:latin typeface="Arial" pitchFamily="34" charset="0"/>
                  <a:ea typeface="Times New Roman" pitchFamily="18" charset="0"/>
                </a:rPr>
                <a:t>Protective measures</a:t>
              </a:r>
              <a:endParaRPr kumimoji="0" lang="en-GB" sz="1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rgbClr val="1F497D"/>
                  </a:solidFill>
                  <a:effectLst/>
                  <a:latin typeface="Arial" pitchFamily="34" charset="0"/>
                  <a:ea typeface="Times New Roman" pitchFamily="18" charset="0"/>
                </a:rPr>
                <a:t>Appointment of a provisional administrator</a:t>
              </a:r>
              <a:endParaRPr kumimoji="0" lang="en-GB" sz="1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endParaRPr>
            </a:p>
          </p:txBody>
        </p:sp>
        <p:sp>
          <p:nvSpPr>
            <p:cNvPr id="11" name="AutoShape 20"/>
            <p:cNvSpPr>
              <a:spLocks noChangeArrowheads="1"/>
            </p:cNvSpPr>
            <p:nvPr/>
          </p:nvSpPr>
          <p:spPr bwMode="auto">
            <a:xfrm>
              <a:off x="3682" y="4735"/>
              <a:ext cx="2083" cy="22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0504D"/>
            </a:solidFill>
            <a:ln w="3175">
              <a:solidFill>
                <a:srgbClr val="F2F2F2"/>
              </a:solidFill>
              <a:miter lim="800000"/>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endParaRPr lang="en-GB"/>
            </a:p>
          </p:txBody>
        </p:sp>
        <p:sp>
          <p:nvSpPr>
            <p:cNvPr id="12" name="Rectangle 19"/>
            <p:cNvSpPr>
              <a:spLocks noChangeArrowheads="1"/>
            </p:cNvSpPr>
            <p:nvPr/>
          </p:nvSpPr>
          <p:spPr bwMode="auto">
            <a:xfrm>
              <a:off x="1122" y="4735"/>
              <a:ext cx="2381" cy="340"/>
            </a:xfrm>
            <a:prstGeom prst="rect">
              <a:avLst/>
            </a:prstGeom>
            <a:solidFill>
              <a:srgbClr val="FFFFFF">
                <a:alpha val="0"/>
              </a:srgbClr>
            </a:solidFill>
            <a:ln w="19050">
              <a:solidFill>
                <a:srgbClr val="C0504D"/>
              </a:solidFill>
              <a:prstDash val="dash"/>
              <a:miter lim="800000"/>
              <a:headEnd/>
              <a:tailEnd/>
            </a:ln>
            <a:effectLst/>
          </p:spPr>
          <p:txBody>
            <a:bodyPr vert="horz" wrap="square" lIns="91440" tIns="45720" rIns="91440" bIns="45720" numCol="1" anchor="t" anchorCtr="0" compatLnSpc="1">
              <a:prstTxWarp prst="textNoShape">
                <a:avLst/>
              </a:prstTxWarp>
            </a:bodyPr>
            <a:lstStyle/>
            <a:p>
              <a:endParaRPr lang="en-GB">
                <a:ln w="28575">
                  <a:solidFill>
                    <a:schemeClr val="tx1"/>
                  </a:solidFill>
                </a:ln>
              </a:endParaRPr>
            </a:p>
          </p:txBody>
        </p:sp>
        <p:sp>
          <p:nvSpPr>
            <p:cNvPr id="14" name="AutoShape 18"/>
            <p:cNvSpPr>
              <a:spLocks noChangeArrowheads="1"/>
            </p:cNvSpPr>
            <p:nvPr/>
          </p:nvSpPr>
          <p:spPr bwMode="auto">
            <a:xfrm>
              <a:off x="5769" y="1735"/>
              <a:ext cx="5207" cy="5759"/>
            </a:xfrm>
            <a:prstGeom prst="roundRect">
              <a:avLst>
                <a:gd name="adj" fmla="val 16667"/>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tab pos="269875" algn="l"/>
                </a:tabLst>
              </a:pPr>
              <a:r>
                <a:rPr kumimoji="0" lang="en-GB" sz="1400" b="1" i="0" u="none" strike="noStrike" cap="none" normalizeH="0" baseline="0" dirty="0" smtClean="0">
                  <a:ln>
                    <a:noFill/>
                  </a:ln>
                  <a:solidFill>
                    <a:srgbClr val="1F497D"/>
                  </a:solidFill>
                  <a:effectLst/>
                  <a:latin typeface="Arial" pitchFamily="34" charset="0"/>
                  <a:ea typeface="Times New Roman" pitchFamily="18" charset="0"/>
                </a:rPr>
                <a:t>Protective measures</a:t>
              </a:r>
              <a:r>
                <a:rPr kumimoji="0" lang="en-US" sz="1400" b="1" i="0" u="none" strike="noStrike" cap="none" normalizeH="0" baseline="0" dirty="0" smtClean="0">
                  <a:ln>
                    <a:noFill/>
                  </a:ln>
                  <a:solidFill>
                    <a:srgbClr val="1F497D"/>
                  </a:solidFill>
                  <a:effectLst/>
                  <a:latin typeface="Arial" pitchFamily="34" charset="0"/>
                  <a:ea typeface="Times New Roman" pitchFamily="18" charset="0"/>
                </a:rPr>
                <a:t>:</a:t>
              </a:r>
              <a:endParaRPr kumimoji="0" lang="en-GB" sz="1400" b="1" i="0" u="none" strike="noStrike" cap="none" normalizeH="0" baseline="0" dirty="0" smtClean="0">
                <a:ln>
                  <a:noFill/>
                </a:ln>
                <a:solidFill>
                  <a:srgbClr val="1F497D"/>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269875" algn="l"/>
                </a:tabLst>
              </a:pPr>
              <a:endParaRPr kumimoji="0" lang="en-GB" sz="7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en-GB" sz="1150" b="0" i="0" u="none" strike="noStrike" cap="none" normalizeH="0" baseline="0" dirty="0" smtClean="0">
                  <a:ln>
                    <a:noFill/>
                  </a:ln>
                  <a:solidFill>
                    <a:srgbClr val="1F497D"/>
                  </a:solidFill>
                  <a:effectLst/>
                  <a:latin typeface="Arial" pitchFamily="34" charset="0"/>
                  <a:ea typeface="Times New Roman" pitchFamily="18" charset="0"/>
                </a:rPr>
                <a:t>Placement under special supervision</a:t>
              </a:r>
              <a:endParaRPr kumimoji="0" lang="en-GB" sz="115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en-GB" sz="1150" b="0" i="0" u="none" strike="noStrike" cap="none" normalizeH="0" baseline="0" dirty="0" smtClean="0">
                  <a:ln>
                    <a:noFill/>
                  </a:ln>
                  <a:solidFill>
                    <a:srgbClr val="1F497D"/>
                  </a:solidFill>
                  <a:effectLst/>
                  <a:latin typeface="Arial" pitchFamily="34" charset="0"/>
                  <a:ea typeface="Times New Roman" pitchFamily="18" charset="0"/>
                </a:rPr>
                <a:t>Temporary restrictions or prohibition on conducting certain types of transactions</a:t>
              </a:r>
              <a:endParaRPr kumimoji="0" lang="en-GB" sz="115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lang="en-GB" sz="1150" dirty="0" smtClean="0">
                  <a:solidFill>
                    <a:srgbClr val="1F497D"/>
                  </a:solidFill>
                  <a:ea typeface="Times New Roman" pitchFamily="18" charset="0"/>
                </a:rPr>
                <a:t>Temporary s</a:t>
              </a:r>
              <a:r>
                <a:rPr kumimoji="0" lang="en-GB" sz="1150" b="0" i="0" u="none" strike="noStrike" cap="none" normalizeH="0" baseline="0" dirty="0" smtClean="0">
                  <a:ln>
                    <a:noFill/>
                  </a:ln>
                  <a:solidFill>
                    <a:srgbClr val="1F497D"/>
                  </a:solidFill>
                  <a:effectLst/>
                  <a:latin typeface="Arial" pitchFamily="34" charset="0"/>
                  <a:ea typeface="Times New Roman" pitchFamily="18" charset="0"/>
                </a:rPr>
                <a:t>uspension, restrictions or prohibition on the </a:t>
              </a:r>
              <a:r>
                <a:rPr lang="en-GB" sz="1150" dirty="0" smtClean="0">
                  <a:solidFill>
                    <a:srgbClr val="1F497D"/>
                  </a:solidFill>
                  <a:ea typeface="Times New Roman" pitchFamily="18" charset="0"/>
                </a:rPr>
                <a:t>free disposal of </a:t>
              </a:r>
              <a:r>
                <a:rPr kumimoji="0" lang="en-GB" sz="1150" b="0" i="0" u="none" strike="noStrike" cap="none" normalizeH="0" baseline="0" dirty="0" smtClean="0">
                  <a:ln>
                    <a:noFill/>
                  </a:ln>
                  <a:solidFill>
                    <a:srgbClr val="1F497D"/>
                  </a:solidFill>
                  <a:effectLst/>
                  <a:latin typeface="Arial" pitchFamily="34" charset="0"/>
                  <a:ea typeface="Times New Roman" pitchFamily="18" charset="0"/>
                </a:rPr>
                <a:t>some or all of the assets of the supervised person</a:t>
              </a:r>
              <a:endParaRPr kumimoji="0" lang="en-GB" sz="115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en-GB" sz="1150" b="0" i="0" u="none" strike="noStrike" cap="none" normalizeH="0" baseline="0" dirty="0" smtClean="0">
                  <a:ln>
                    <a:noFill/>
                  </a:ln>
                  <a:solidFill>
                    <a:srgbClr val="1F497D"/>
                  </a:solidFill>
                  <a:effectLst/>
                  <a:latin typeface="Arial" pitchFamily="34" charset="0"/>
                  <a:ea typeface="Times New Roman" pitchFamily="18" charset="0"/>
                </a:rPr>
                <a:t>Orders to suspend or limit the payment of surrender values, insurance arbitrage, the </a:t>
              </a:r>
              <a:r>
                <a:rPr lang="en-GB" sz="1150" dirty="0" smtClean="0">
                  <a:solidFill>
                    <a:srgbClr val="1F497D"/>
                  </a:solidFill>
                  <a:ea typeface="Times New Roman" pitchFamily="18" charset="0"/>
                </a:rPr>
                <a:t>extension of loans on policies, or the right to grant withdrawals from insurance policies</a:t>
              </a:r>
              <a:endParaRPr kumimoji="0" lang="en-GB" sz="115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en-GB" sz="1150" b="0" i="0" u="none" strike="noStrike" cap="none" normalizeH="0" baseline="0" dirty="0" smtClean="0">
                  <a:ln>
                    <a:noFill/>
                  </a:ln>
                  <a:solidFill>
                    <a:srgbClr val="1F497D"/>
                  </a:solidFill>
                  <a:effectLst/>
                  <a:latin typeface="Arial" pitchFamily="34" charset="0"/>
                  <a:ea typeface="Times New Roman" pitchFamily="18" charset="0"/>
                </a:rPr>
                <a:t>Compulsory transfer of some or all of the institution’s portfolio of insurance contracts or</a:t>
              </a:r>
              <a:r>
                <a:rPr kumimoji="0" lang="en-GB" sz="1150" b="0" i="0" u="none" strike="noStrike" cap="none" normalizeH="0" dirty="0" smtClean="0">
                  <a:ln>
                    <a:noFill/>
                  </a:ln>
                  <a:solidFill>
                    <a:srgbClr val="1F497D"/>
                  </a:solidFill>
                  <a:effectLst/>
                  <a:latin typeface="Arial" pitchFamily="34" charset="0"/>
                  <a:ea typeface="Times New Roman" pitchFamily="18" charset="0"/>
                </a:rPr>
                <a:t> mutual instalments</a:t>
              </a:r>
              <a:endParaRPr kumimoji="0" lang="en-GB" sz="115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lang="en-GB" sz="1150" dirty="0" smtClean="0">
                  <a:solidFill>
                    <a:srgbClr val="1F497D"/>
                  </a:solidFill>
                  <a:ea typeface="Times New Roman" pitchFamily="18" charset="0"/>
                </a:rPr>
                <a:t>L</a:t>
              </a:r>
              <a:r>
                <a:rPr kumimoji="0" lang="en-GB" sz="1150" b="0" i="0" u="none" strike="noStrike" cap="none" normalizeH="0" baseline="0" dirty="0" smtClean="0">
                  <a:ln>
                    <a:noFill/>
                  </a:ln>
                  <a:solidFill>
                    <a:srgbClr val="1F497D"/>
                  </a:solidFill>
                  <a:effectLst/>
                  <a:latin typeface="Arial" pitchFamily="34" charset="0"/>
                  <a:ea typeface="Times New Roman" pitchFamily="18" charset="0"/>
                </a:rPr>
                <a:t>imitations or prohibition</a:t>
              </a:r>
              <a:r>
                <a:rPr kumimoji="0" lang="en-GB" sz="1150" b="0" i="0" u="none" strike="noStrike" cap="none" normalizeH="0" dirty="0" smtClean="0">
                  <a:ln>
                    <a:noFill/>
                  </a:ln>
                  <a:solidFill>
                    <a:srgbClr val="1F497D"/>
                  </a:solidFill>
                  <a:effectLst/>
                  <a:latin typeface="Arial" pitchFamily="34" charset="0"/>
                  <a:ea typeface="Times New Roman" pitchFamily="18" charset="0"/>
                </a:rPr>
                <a:t> on the </a:t>
              </a:r>
              <a:r>
                <a:rPr kumimoji="0" lang="en-GB" sz="1150" b="0" i="0" u="none" strike="noStrike" cap="none" normalizeH="0" baseline="0" dirty="0" smtClean="0">
                  <a:ln>
                    <a:noFill/>
                  </a:ln>
                  <a:solidFill>
                    <a:srgbClr val="1F497D"/>
                  </a:solidFill>
                  <a:effectLst/>
                  <a:latin typeface="Arial" pitchFamily="34" charset="0"/>
                  <a:ea typeface="Times New Roman" pitchFamily="18" charset="0"/>
                </a:rPr>
                <a:t>distribution of dividends</a:t>
              </a:r>
              <a:r>
                <a:rPr kumimoji="0" lang="en-GB" sz="1150" b="0" i="0" u="none" strike="noStrike" cap="none" normalizeH="0" dirty="0" smtClean="0">
                  <a:ln>
                    <a:noFill/>
                  </a:ln>
                  <a:solidFill>
                    <a:srgbClr val="1F497D"/>
                  </a:solidFill>
                  <a:effectLst/>
                  <a:latin typeface="Arial" pitchFamily="34" charset="0"/>
                  <a:ea typeface="Times New Roman" pitchFamily="18" charset="0"/>
                </a:rPr>
                <a:t> to shareholders or on the payment of interest to partner shareholders</a:t>
              </a:r>
              <a:endParaRPr kumimoji="0" lang="en-GB" sz="115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en-GB" sz="1150" b="0" i="0" u="none" strike="noStrike" cap="none" normalizeH="0" baseline="0" dirty="0" smtClean="0">
                  <a:ln>
                    <a:noFill/>
                  </a:ln>
                  <a:solidFill>
                    <a:srgbClr val="1F497D"/>
                  </a:solidFill>
                  <a:effectLst/>
                  <a:latin typeface="Arial" pitchFamily="34" charset="0"/>
                  <a:ea typeface="Times New Roman" pitchFamily="18" charset="0"/>
                </a:rPr>
                <a:t>Suspension of one or more managers</a:t>
              </a:r>
              <a:endParaRPr kumimoji="0" lang="en-GB" sz="1150" b="0" i="0" u="none" strike="noStrike" cap="none" normalizeH="0" baseline="0" dirty="0" smtClean="0">
                <a:ln>
                  <a:noFill/>
                </a:ln>
                <a:solidFill>
                  <a:schemeClr val="tx1"/>
                </a:solidFill>
                <a:effectLst/>
                <a:latin typeface="Arial" pitchFamily="34" charset="0"/>
              </a:endParaRPr>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35</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buClr>
                <a:srgbClr val="F9B641"/>
              </a:buClr>
              <a:buSzTx/>
              <a:buNone/>
            </a:pPr>
            <a:r>
              <a:rPr lang="en-GB" sz="1800" dirty="0" smtClean="0">
                <a:solidFill>
                  <a:schemeClr val="accent2">
                    <a:lumMod val="50000"/>
                  </a:schemeClr>
                </a:solidFill>
                <a:ea typeface="ＭＳ Ｐゴシック" charset="-128"/>
              </a:rPr>
              <a:t>5.3 Administrative authority</a:t>
            </a:r>
          </a:p>
          <a:p>
            <a:pPr marL="609600" lvl="0" indent="-609600" algn="just">
              <a:buClr>
                <a:srgbClr val="F9B641"/>
              </a:buClr>
              <a:buSzTx/>
              <a:buNone/>
            </a:pPr>
            <a:endParaRPr lang="en-GB" sz="1800" dirty="0" smtClean="0">
              <a:solidFill>
                <a:schemeClr val="accent2">
                  <a:lumMod val="50000"/>
                </a:schemeClr>
              </a:solidFill>
              <a:ea typeface="ＭＳ Ｐゴシック" charset="-128"/>
            </a:endParaRPr>
          </a:p>
          <a:p>
            <a:pPr marL="0" lvl="0" indent="0" algn="just">
              <a:buClr>
                <a:srgbClr val="F9B641"/>
              </a:buClr>
              <a:buSzTx/>
              <a:buNone/>
            </a:pPr>
            <a:r>
              <a:rPr lang="en-GB" sz="1800" dirty="0" smtClean="0">
                <a:solidFill>
                  <a:schemeClr val="accent2">
                    <a:lumMod val="50000"/>
                  </a:schemeClr>
                </a:solidFill>
                <a:ea typeface="ＭＳ Ｐゴシック" charset="-128"/>
              </a:rPr>
              <a:t>The ACP has suitable tools at its disposal for ensuring the protection of customers</a:t>
            </a:r>
          </a:p>
          <a:p>
            <a:pPr marL="609600" lvl="0" indent="-609600" algn="just">
              <a:buClr>
                <a:srgbClr val="F9B641"/>
              </a:buClr>
              <a:buSzTx/>
              <a:buNone/>
            </a:pPr>
            <a:endParaRPr lang="en-GB" sz="1800" dirty="0" smtClean="0">
              <a:solidFill>
                <a:schemeClr val="accent2">
                  <a:lumMod val="50000"/>
                </a:schemeClr>
              </a:solidFill>
              <a:ea typeface="ＭＳ Ｐゴシック" charset="-128"/>
            </a:endParaRPr>
          </a:p>
          <a:p>
            <a:pPr marL="0" lvl="0" indent="0" algn="just">
              <a:buClrTx/>
              <a:buSzTx/>
              <a:buNone/>
            </a:pPr>
            <a:r>
              <a:rPr lang="en-GB" sz="1800" b="0" dirty="0" smtClean="0">
                <a:solidFill>
                  <a:schemeClr val="accent2">
                    <a:lumMod val="50000"/>
                  </a:schemeClr>
                </a:solidFill>
                <a:ea typeface="ＭＳ Ｐゴシック" charset="-128"/>
              </a:rPr>
              <a:t>It may issue </a:t>
            </a:r>
            <a:r>
              <a:rPr lang="en-GB" sz="1800" dirty="0" smtClean="0">
                <a:solidFill>
                  <a:schemeClr val="accent2">
                    <a:lumMod val="50000"/>
                  </a:schemeClr>
                </a:solidFill>
                <a:ea typeface="ＭＳ Ｐゴシック" charset="-128"/>
              </a:rPr>
              <a:t>warnings </a:t>
            </a:r>
            <a:r>
              <a:rPr lang="en-GB" sz="1800" b="0" dirty="0" smtClean="0">
                <a:solidFill>
                  <a:schemeClr val="accent2">
                    <a:lumMod val="50000"/>
                  </a:schemeClr>
                </a:solidFill>
                <a:ea typeface="ＭＳ Ｐゴシック" charset="-128"/>
              </a:rPr>
              <a:t>(</a:t>
            </a:r>
            <a:r>
              <a:rPr lang="en-GB" sz="1800" b="0" i="1" dirty="0" err="1" smtClean="0">
                <a:solidFill>
                  <a:schemeClr val="accent2">
                    <a:lumMod val="50000"/>
                  </a:schemeClr>
                </a:solidFill>
                <a:ea typeface="ＭＳ Ｐゴシック" charset="-128"/>
              </a:rPr>
              <a:t>mises</a:t>
            </a:r>
            <a:r>
              <a:rPr lang="en-GB" sz="1800" b="0" i="1" dirty="0" smtClean="0">
                <a:solidFill>
                  <a:schemeClr val="accent2">
                    <a:lumMod val="50000"/>
                  </a:schemeClr>
                </a:solidFill>
                <a:ea typeface="ＭＳ Ｐゴシック" charset="-128"/>
              </a:rPr>
              <a:t> en </a:t>
            </a:r>
            <a:r>
              <a:rPr lang="en-GB" sz="1800" b="0" i="1" dirty="0" err="1" smtClean="0">
                <a:solidFill>
                  <a:schemeClr val="accent2">
                    <a:lumMod val="50000"/>
                  </a:schemeClr>
                </a:solidFill>
                <a:ea typeface="ＭＳ Ｐゴシック" charset="-128"/>
              </a:rPr>
              <a:t>garde</a:t>
            </a:r>
            <a:r>
              <a:rPr lang="en-GB" sz="1800" b="0" dirty="0" smtClean="0">
                <a:solidFill>
                  <a:schemeClr val="accent2">
                    <a:lumMod val="50000"/>
                  </a:schemeClr>
                </a:solidFill>
                <a:ea typeface="ＭＳ Ｐゴシック" charset="-128"/>
              </a:rPr>
              <a:t>) to persons whose practices</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0" lvl="0" indent="0" algn="just">
              <a:buClrTx/>
              <a:buSzTx/>
              <a:buNone/>
            </a:pPr>
            <a:endParaRPr lang="en-GB" sz="800" b="0" dirty="0" smtClean="0">
              <a:solidFill>
                <a:schemeClr val="accent2">
                  <a:lumMod val="50000"/>
                </a:schemeClr>
              </a:solidFill>
              <a:ea typeface="ＭＳ Ｐゴシック" charset="-128"/>
            </a:endParaRPr>
          </a:p>
          <a:p>
            <a:pPr marL="400050" lvl="1" indent="0" algn="just">
              <a:buClrTx/>
              <a:buFontTx/>
              <a:buChar char="-"/>
            </a:pPr>
            <a:r>
              <a:rPr lang="en-GB" sz="1800" dirty="0" smtClean="0">
                <a:solidFill>
                  <a:schemeClr val="accent2">
                    <a:lumMod val="50000"/>
                  </a:schemeClr>
                </a:solidFill>
                <a:ea typeface="ＭＳ Ｐゴシック" charset="-128"/>
              </a:rPr>
              <a:t> could damage the interests of customers</a:t>
            </a:r>
            <a:r>
              <a:rPr lang="en-US" sz="1800" dirty="0" smtClean="0">
                <a:solidFill>
                  <a:schemeClr val="accent2">
                    <a:lumMod val="50000"/>
                  </a:schemeClr>
                </a:solidFill>
                <a:ea typeface="ＭＳ Ｐゴシック" charset="-128"/>
              </a:rPr>
              <a:t>;</a:t>
            </a:r>
            <a:endParaRPr lang="en-GB" sz="1800" dirty="0" smtClean="0">
              <a:solidFill>
                <a:schemeClr val="accent2">
                  <a:lumMod val="50000"/>
                </a:schemeClr>
              </a:solidFill>
              <a:ea typeface="ＭＳ Ｐゴシック" charset="-128"/>
            </a:endParaRPr>
          </a:p>
          <a:p>
            <a:pPr marL="400050" lvl="1" indent="0" algn="just">
              <a:buClrTx/>
              <a:buFontTx/>
              <a:buChar char="-"/>
            </a:pPr>
            <a:r>
              <a:rPr lang="en-GB" sz="1800" dirty="0" smtClean="0">
                <a:solidFill>
                  <a:schemeClr val="accent2">
                    <a:lumMod val="50000"/>
                  </a:schemeClr>
                </a:solidFill>
                <a:ea typeface="ＭＳ Ｐゴシック" charset="-128"/>
              </a:rPr>
              <a:t> or violate customary business practices.</a:t>
            </a:r>
          </a:p>
          <a:p>
            <a:pPr marL="0" lvl="0" indent="0" algn="just">
              <a:buClrTx/>
              <a:buSzTx/>
              <a:buNone/>
            </a:pPr>
            <a:endParaRPr lang="en-GB" sz="1800" b="0" dirty="0" smtClean="0">
              <a:solidFill>
                <a:schemeClr val="accent2">
                  <a:lumMod val="50000"/>
                </a:schemeClr>
              </a:solidFill>
              <a:ea typeface="ＭＳ Ｐゴシック" charset="-128"/>
            </a:endParaRPr>
          </a:p>
          <a:p>
            <a:pPr marL="0" lvl="0" indent="0" algn="just">
              <a:buClrTx/>
              <a:buSzTx/>
              <a:buNone/>
            </a:pPr>
            <a:r>
              <a:rPr lang="en-GB" sz="1800" b="0" dirty="0" smtClean="0">
                <a:solidFill>
                  <a:schemeClr val="accent2">
                    <a:lumMod val="50000"/>
                  </a:schemeClr>
                </a:solidFill>
                <a:ea typeface="ＭＳ Ｐゴシック" charset="-128"/>
              </a:rPr>
              <a:t>In addition, the ACP may </a:t>
            </a:r>
            <a:r>
              <a:rPr lang="en-GB" sz="1800" dirty="0" smtClean="0">
                <a:solidFill>
                  <a:schemeClr val="accent2">
                    <a:lumMod val="50000"/>
                  </a:schemeClr>
                </a:solidFill>
                <a:ea typeface="ＭＳ Ｐゴシック" charset="-128"/>
              </a:rPr>
              <a:t>release to the public </a:t>
            </a:r>
            <a:r>
              <a:rPr lang="en-GB" sz="1800" b="0" dirty="0" smtClean="0">
                <a:solidFill>
                  <a:schemeClr val="accent2">
                    <a:lumMod val="50000"/>
                  </a:schemeClr>
                </a:solidFill>
                <a:ea typeface="ＭＳ Ｐゴシック" charset="-128"/>
              </a:rPr>
              <a:t>any information that it considers necessary to the accomplishment of its missions. </a:t>
            </a:r>
          </a:p>
          <a:p>
            <a:pPr marL="609600" lvl="0" indent="-609600" algn="just">
              <a:spcBef>
                <a:spcPts val="600"/>
              </a:spcBef>
              <a:buClr>
                <a:srgbClr val="F9B641"/>
              </a:buClr>
              <a:buSzTx/>
              <a:buNone/>
              <a:defRPr/>
            </a:pPr>
            <a:endParaRPr lang="en-GB" sz="180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36</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buClr>
                <a:srgbClr val="F9B641"/>
              </a:buClr>
              <a:buSzTx/>
              <a:buNone/>
            </a:pPr>
            <a:r>
              <a:rPr lang="en-GB" sz="1800" dirty="0" smtClean="0">
                <a:solidFill>
                  <a:schemeClr val="accent2">
                    <a:lumMod val="50000"/>
                  </a:schemeClr>
                </a:solidFill>
                <a:ea typeface="ＭＳ Ｐゴシック" charset="-128"/>
              </a:rPr>
              <a:t>5.3 Administrative authority</a:t>
            </a:r>
          </a:p>
          <a:p>
            <a:pPr marL="609600" lvl="0" indent="-609600" algn="just">
              <a:buClr>
                <a:srgbClr val="F9B641"/>
              </a:buClr>
              <a:buSzTx/>
              <a:buNone/>
            </a:pPr>
            <a:endParaRPr lang="en-GB" sz="800" dirty="0" smtClean="0">
              <a:solidFill>
                <a:schemeClr val="accent2">
                  <a:lumMod val="50000"/>
                </a:schemeClr>
              </a:solidFill>
              <a:ea typeface="ＭＳ Ｐゴシック" charset="-128"/>
            </a:endParaRPr>
          </a:p>
          <a:p>
            <a:pPr marL="342900" lvl="0" indent="-342900" eaLnBrk="0" hangingPunct="0">
              <a:buClrTx/>
              <a:buSzTx/>
              <a:buFont typeface="Wingdings" pitchFamily="2" charset="2"/>
              <a:buChar char="§"/>
            </a:pPr>
            <a:r>
              <a:rPr lang="en-GB" sz="1800" dirty="0" smtClean="0">
                <a:solidFill>
                  <a:schemeClr val="accent2">
                    <a:lumMod val="50000"/>
                  </a:schemeClr>
                </a:solidFill>
                <a:ea typeface="ＭＳ Ｐゴシック" charset="-128"/>
              </a:rPr>
              <a:t>Requirement to provide a hearing</a:t>
            </a:r>
          </a:p>
          <a:p>
            <a:pPr marL="0" lvl="0" indent="0" algn="just" eaLnBrk="0" hangingPunct="0">
              <a:buClrTx/>
              <a:buSzTx/>
              <a:buNone/>
            </a:pPr>
            <a:endParaRPr lang="en-GB" sz="1200" b="0" dirty="0" smtClean="0">
              <a:solidFill>
                <a:schemeClr val="accent2">
                  <a:lumMod val="50000"/>
                </a:schemeClr>
              </a:solidFill>
              <a:ea typeface="ＭＳ Ｐゴシック" charset="-128"/>
            </a:endParaRPr>
          </a:p>
          <a:p>
            <a:pPr marL="0" lvl="0" indent="0" algn="just" eaLnBrk="0" hangingPunct="0">
              <a:buClrTx/>
              <a:buSzTx/>
              <a:buNone/>
            </a:pPr>
            <a:r>
              <a:rPr lang="en-GB" sz="1800" b="0" dirty="0" smtClean="0">
                <a:solidFill>
                  <a:schemeClr val="accent2">
                    <a:lumMod val="50000"/>
                  </a:schemeClr>
                </a:solidFill>
                <a:ea typeface="ＭＳ Ｐゴシック" charset="-128"/>
              </a:rPr>
              <a:t>When a grouping of the College considers taking an </a:t>
            </a:r>
            <a:r>
              <a:rPr lang="en-US" sz="1800" b="0" dirty="0" smtClean="0">
                <a:solidFill>
                  <a:schemeClr val="accent2">
                    <a:lumMod val="50000"/>
                  </a:schemeClr>
                </a:solidFill>
                <a:ea typeface="ＭＳ Ｐゴシック" charset="-128"/>
              </a:rPr>
              <a:t>administrative action</a:t>
            </a:r>
            <a:r>
              <a:rPr lang="en-GB" sz="1800" b="0" dirty="0" smtClean="0">
                <a:solidFill>
                  <a:schemeClr val="accent2">
                    <a:lumMod val="50000"/>
                  </a:schemeClr>
                </a:solidFill>
                <a:ea typeface="ＭＳ Ｐゴシック" charset="-128"/>
              </a:rPr>
              <a:t>, it notifies the person who is the object of the measure, informing it of the possible </a:t>
            </a:r>
            <a:r>
              <a:rPr lang="en-GB" sz="1800" dirty="0" smtClean="0">
                <a:solidFill>
                  <a:schemeClr val="accent2">
                    <a:lumMod val="50000"/>
                  </a:schemeClr>
                </a:solidFill>
                <a:ea typeface="ＭＳ Ｐゴシック" charset="-128"/>
              </a:rPr>
              <a:t>grounds</a:t>
            </a:r>
            <a:r>
              <a:rPr lang="en-GB" sz="1800" b="0" dirty="0" smtClean="0">
                <a:solidFill>
                  <a:schemeClr val="accent2">
                    <a:lumMod val="50000"/>
                  </a:schemeClr>
                </a:solidFill>
                <a:ea typeface="ＭＳ Ｐゴシック" charset="-128"/>
              </a:rPr>
              <a:t> for the action.</a:t>
            </a:r>
          </a:p>
          <a:p>
            <a:pPr marL="0" lvl="0" indent="0" algn="just" eaLnBrk="0" hangingPunct="0">
              <a:buClrTx/>
              <a:buSzTx/>
              <a:buNone/>
            </a:pPr>
            <a:endParaRPr lang="en-GB" sz="1800" b="0" dirty="0" smtClean="0">
              <a:solidFill>
                <a:schemeClr val="accent2">
                  <a:lumMod val="50000"/>
                </a:schemeClr>
              </a:solidFill>
              <a:ea typeface="ＭＳ Ｐゴシック" charset="-128"/>
            </a:endParaRPr>
          </a:p>
          <a:p>
            <a:pPr marL="0" lvl="0" indent="0" algn="just" eaLnBrk="0" hangingPunct="0">
              <a:buClrTx/>
              <a:buSzTx/>
              <a:buNone/>
            </a:pPr>
            <a:endParaRPr lang="en-GB" sz="800" b="0" dirty="0" smtClean="0">
              <a:solidFill>
                <a:schemeClr val="accent2">
                  <a:lumMod val="50000"/>
                </a:schemeClr>
              </a:solidFill>
              <a:ea typeface="ＭＳ Ｐゴシック" charset="-128"/>
            </a:endParaRPr>
          </a:p>
          <a:p>
            <a:pPr marL="342900" lvl="0" indent="-342900" eaLnBrk="0" hangingPunct="0">
              <a:buClrTx/>
              <a:buSzTx/>
              <a:buNone/>
            </a:pPr>
            <a:endParaRPr lang="en-GB" sz="800" dirty="0" smtClean="0">
              <a:solidFill>
                <a:schemeClr val="accent2">
                  <a:lumMod val="50000"/>
                </a:schemeClr>
              </a:solidFill>
              <a:ea typeface="ＭＳ Ｐゴシック" charset="-128"/>
            </a:endParaRPr>
          </a:p>
          <a:p>
            <a:pPr marL="342900" lvl="0" indent="-342900" eaLnBrk="0" hangingPunct="0">
              <a:buClrTx/>
              <a:buSzTx/>
              <a:buNone/>
            </a:pPr>
            <a:endParaRPr lang="en-GB" sz="800" dirty="0" smtClean="0">
              <a:solidFill>
                <a:schemeClr val="accent2">
                  <a:lumMod val="50000"/>
                </a:schemeClr>
              </a:solidFill>
              <a:ea typeface="ＭＳ Ｐゴシック" charset="-128"/>
            </a:endParaRPr>
          </a:p>
          <a:p>
            <a:pPr marL="0" lvl="0" indent="0" algn="just" eaLnBrk="0" hangingPunct="0">
              <a:buClrTx/>
              <a:buSzTx/>
              <a:buNone/>
            </a:pPr>
            <a:endParaRPr lang="en-GB" sz="1800" b="0" dirty="0" smtClean="0">
              <a:solidFill>
                <a:schemeClr val="accent2">
                  <a:lumMod val="50000"/>
                </a:schemeClr>
              </a:solidFill>
              <a:ea typeface="ＭＳ Ｐゴシック" charset="-128"/>
            </a:endParaRPr>
          </a:p>
          <a:p>
            <a:pPr marL="0" lvl="0" indent="0" algn="just" eaLnBrk="0" hangingPunct="0">
              <a:buClrTx/>
              <a:buSzTx/>
              <a:buNone/>
            </a:pPr>
            <a:endParaRPr lang="en-GB" sz="1800" b="0" dirty="0" smtClean="0">
              <a:solidFill>
                <a:schemeClr val="accent2">
                  <a:lumMod val="50000"/>
                </a:schemeClr>
              </a:solidFill>
              <a:ea typeface="ＭＳ Ｐゴシック" charset="-128"/>
            </a:endParaRPr>
          </a:p>
          <a:p>
            <a:pPr marL="0" lvl="0" indent="0" algn="just" eaLnBrk="0" hangingPunct="0">
              <a:buClrTx/>
              <a:buSzTx/>
              <a:buNone/>
            </a:pPr>
            <a:endParaRPr lang="en-GB" sz="1800" b="0" dirty="0" smtClean="0">
              <a:solidFill>
                <a:schemeClr val="accent2">
                  <a:lumMod val="50000"/>
                </a:schemeClr>
              </a:solidFill>
              <a:ea typeface="ＭＳ Ｐゴシック" charset="-128"/>
            </a:endParaRPr>
          </a:p>
          <a:p>
            <a:pPr marL="0" lvl="0" indent="0" algn="just" eaLnBrk="0" hangingPunct="0">
              <a:buClrTx/>
              <a:buSzTx/>
              <a:buNone/>
            </a:pPr>
            <a:endParaRPr lang="en-GB" sz="1800" b="0" dirty="0" smtClean="0">
              <a:solidFill>
                <a:schemeClr val="accent2">
                  <a:lumMod val="50000"/>
                </a:schemeClr>
              </a:solidFill>
              <a:ea typeface="ＭＳ Ｐゴシック" charset="-128"/>
            </a:endParaRPr>
          </a:p>
          <a:p>
            <a:pPr marL="0" lvl="0" indent="0" algn="just" eaLnBrk="0" hangingPunct="0">
              <a:buClrTx/>
              <a:buSzTx/>
              <a:buNone/>
            </a:pPr>
            <a:endParaRPr lang="en-GB" sz="800" b="0" dirty="0" smtClean="0">
              <a:solidFill>
                <a:schemeClr val="accent2">
                  <a:lumMod val="50000"/>
                </a:schemeClr>
              </a:solidFill>
              <a:ea typeface="ＭＳ Ｐゴシック" charset="-128"/>
            </a:endParaRPr>
          </a:p>
          <a:p>
            <a:pPr marL="0" lvl="0" indent="0" algn="just" eaLnBrk="0" hangingPunct="0">
              <a:buClrTx/>
              <a:buSzTx/>
              <a:buNone/>
            </a:pPr>
            <a:r>
              <a:rPr lang="en-GB" sz="1800" b="0" dirty="0" smtClean="0">
                <a:solidFill>
                  <a:schemeClr val="accent2">
                    <a:lumMod val="50000"/>
                  </a:schemeClr>
                </a:solidFill>
                <a:ea typeface="ＭＳ Ｐゴシック" charset="-128"/>
              </a:rPr>
              <a:t>The person may be </a:t>
            </a:r>
            <a:r>
              <a:rPr lang="en-GB" sz="1800" dirty="0" smtClean="0">
                <a:solidFill>
                  <a:schemeClr val="accent2">
                    <a:lumMod val="50000"/>
                  </a:schemeClr>
                </a:solidFill>
                <a:ea typeface="ＭＳ Ｐゴシック" charset="-128"/>
              </a:rPr>
              <a:t>assisted or represented </a:t>
            </a:r>
            <a:r>
              <a:rPr lang="en-GB" sz="1800" b="0" dirty="0" smtClean="0">
                <a:solidFill>
                  <a:schemeClr val="accent2">
                    <a:lumMod val="50000"/>
                  </a:schemeClr>
                </a:solidFill>
                <a:ea typeface="ＭＳ Ｐゴシック" charset="-128"/>
              </a:rPr>
              <a:t>at this hearing by the persons of his choice.</a:t>
            </a:r>
            <a:endParaRPr lang="en-GB" sz="1800" dirty="0" smtClean="0">
              <a:solidFill>
                <a:schemeClr val="accent2">
                  <a:lumMod val="50000"/>
                </a:schemeClr>
              </a:solidFill>
              <a:ea typeface="ＭＳ Ｐゴシック" charset="-128"/>
            </a:endParaRPr>
          </a:p>
          <a:p>
            <a:pPr marL="609600" lvl="0" indent="-609600" algn="just">
              <a:spcBef>
                <a:spcPts val="600"/>
              </a:spcBef>
              <a:buClr>
                <a:srgbClr val="F9B641"/>
              </a:buClr>
              <a:buSzTx/>
              <a:buNone/>
              <a:defRPr/>
            </a:pPr>
            <a:endParaRPr lang="en-GB" sz="180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
        <p:nvSpPr>
          <p:cNvPr id="9" name="ZoneTexte 8"/>
          <p:cNvSpPr txBox="1"/>
          <p:nvPr/>
        </p:nvSpPr>
        <p:spPr>
          <a:xfrm>
            <a:off x="457200" y="2895600"/>
            <a:ext cx="7272808" cy="2000548"/>
          </a:xfrm>
          <a:prstGeom prst="rect">
            <a:avLst/>
          </a:prstGeom>
          <a:noFill/>
        </p:spPr>
        <p:txBody>
          <a:bodyPr wrap="square" rtlCol="0">
            <a:spAutoFit/>
          </a:bodyPr>
          <a:lstStyle/>
          <a:p>
            <a:pPr marL="903288" algn="just"/>
            <a:r>
              <a:rPr lang="en-GB" dirty="0" smtClean="0">
                <a:solidFill>
                  <a:schemeClr val="accent2">
                    <a:lumMod val="50000"/>
                  </a:schemeClr>
                </a:solidFill>
              </a:rPr>
              <a:t>The person then has five days in which to provide </a:t>
            </a:r>
            <a:r>
              <a:rPr lang="en-GB" b="1" dirty="0" smtClean="0">
                <a:solidFill>
                  <a:schemeClr val="accent2">
                    <a:lumMod val="50000"/>
                  </a:schemeClr>
                </a:solidFill>
              </a:rPr>
              <a:t>written comments </a:t>
            </a:r>
            <a:r>
              <a:rPr lang="en-GB" dirty="0" smtClean="0">
                <a:solidFill>
                  <a:schemeClr val="accent2">
                    <a:lumMod val="50000"/>
                  </a:schemeClr>
                </a:solidFill>
              </a:rPr>
              <a:t>(for all types of </a:t>
            </a:r>
            <a:r>
              <a:rPr lang="en-US" dirty="0" smtClean="0">
                <a:solidFill>
                  <a:schemeClr val="accent2">
                    <a:lumMod val="50000"/>
                  </a:schemeClr>
                </a:solidFill>
              </a:rPr>
              <a:t>administrative action</a:t>
            </a:r>
            <a:r>
              <a:rPr lang="en-GB" dirty="0" err="1" smtClean="0">
                <a:solidFill>
                  <a:schemeClr val="accent2">
                    <a:lumMod val="50000"/>
                  </a:schemeClr>
                </a:solidFill>
              </a:rPr>
              <a:t>s</a:t>
            </a:r>
            <a:r>
              <a:rPr lang="en-GB" dirty="0" smtClean="0">
                <a:solidFill>
                  <a:schemeClr val="accent2">
                    <a:lumMod val="50000"/>
                  </a:schemeClr>
                </a:solidFill>
              </a:rPr>
              <a:t>).</a:t>
            </a:r>
          </a:p>
          <a:p>
            <a:pPr marL="903288" algn="just">
              <a:buFontTx/>
              <a:buChar char="-"/>
            </a:pPr>
            <a:endParaRPr lang="en-GB" sz="800" dirty="0" smtClean="0">
              <a:solidFill>
                <a:schemeClr val="accent2">
                  <a:lumMod val="50000"/>
                </a:schemeClr>
              </a:solidFill>
            </a:endParaRPr>
          </a:p>
          <a:p>
            <a:pPr marL="903288" algn="just">
              <a:buFontTx/>
              <a:buChar char="-"/>
            </a:pPr>
            <a:endParaRPr lang="en-GB" sz="800" dirty="0" smtClean="0">
              <a:solidFill>
                <a:schemeClr val="accent2">
                  <a:lumMod val="50000"/>
                </a:schemeClr>
              </a:solidFill>
            </a:endParaRPr>
          </a:p>
          <a:p>
            <a:pPr marL="903288" algn="just"/>
            <a:r>
              <a:rPr lang="en-GB" dirty="0" smtClean="0">
                <a:solidFill>
                  <a:schemeClr val="accent2">
                    <a:lumMod val="50000"/>
                  </a:schemeClr>
                </a:solidFill>
              </a:rPr>
              <a:t>In addition, the person’s legal representative is summoned to present </a:t>
            </a:r>
            <a:r>
              <a:rPr lang="en-GB" b="1" dirty="0" smtClean="0">
                <a:solidFill>
                  <a:schemeClr val="accent2">
                    <a:lumMod val="50000"/>
                  </a:schemeClr>
                </a:solidFill>
              </a:rPr>
              <a:t>oral comments </a:t>
            </a:r>
            <a:r>
              <a:rPr lang="en-GB" dirty="0" smtClean="0">
                <a:solidFill>
                  <a:schemeClr val="accent2">
                    <a:lumMod val="50000"/>
                  </a:schemeClr>
                </a:solidFill>
              </a:rPr>
              <a:t>before the College (for protective measures and the appointment of a provisional administrator).</a:t>
            </a:r>
            <a:endParaRPr lang="en-GB"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37</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buClr>
                <a:srgbClr val="F9B641"/>
              </a:buClr>
              <a:buSzTx/>
              <a:buNone/>
              <a:defRPr/>
            </a:pPr>
            <a:r>
              <a:rPr lang="en-GB" sz="1800" dirty="0" smtClean="0">
                <a:solidFill>
                  <a:schemeClr val="accent2">
                    <a:lumMod val="50000"/>
                  </a:schemeClr>
                </a:solidFill>
                <a:ea typeface="ＭＳ Ｐゴシック" charset="-128"/>
              </a:rPr>
              <a:t>5.4 Sanction authority</a:t>
            </a:r>
            <a:r>
              <a:rPr lang="en-US" sz="1800" dirty="0" smtClean="0">
                <a:solidFill>
                  <a:schemeClr val="accent2">
                    <a:lumMod val="50000"/>
                  </a:schemeClr>
                </a:solidFill>
                <a:ea typeface="ＭＳ Ｐゴシック" charset="-128"/>
              </a:rPr>
              <a:t>:</a:t>
            </a:r>
            <a:r>
              <a:rPr lang="en-GB" sz="1800" dirty="0" smtClean="0">
                <a:solidFill>
                  <a:schemeClr val="accent2">
                    <a:lumMod val="50000"/>
                  </a:schemeClr>
                </a:solidFill>
                <a:ea typeface="ＭＳ Ｐゴシック" charset="-128"/>
              </a:rPr>
              <a:t> violations which may be penalised</a:t>
            </a:r>
          </a:p>
          <a:p>
            <a:pPr marL="609600" lvl="0" indent="-609600" algn="just">
              <a:buClr>
                <a:srgbClr val="F9B641"/>
              </a:buClr>
              <a:buSzTx/>
              <a:buNone/>
              <a:defRPr/>
            </a:pPr>
            <a:endParaRPr lang="en-GB" sz="1800" dirty="0" smtClean="0">
              <a:solidFill>
                <a:schemeClr val="accent2">
                  <a:lumMod val="50000"/>
                </a:schemeClr>
              </a:solidFill>
              <a:ea typeface="ＭＳ Ｐゴシック" charset="-128"/>
            </a:endParaRPr>
          </a:p>
          <a:p>
            <a:pPr marL="609600" lvl="0" indent="-609600" algn="just">
              <a:buClr>
                <a:srgbClr val="F9B641"/>
              </a:buClr>
              <a:buSzTx/>
              <a:buNone/>
              <a:defRPr/>
            </a:pPr>
            <a:endParaRPr lang="en-GB" sz="800" dirty="0" smtClean="0">
              <a:solidFill>
                <a:schemeClr val="accent2">
                  <a:lumMod val="50000"/>
                </a:schemeClr>
              </a:solidFill>
              <a:ea typeface="ＭＳ Ｐゴシック" charset="-128"/>
            </a:endParaRPr>
          </a:p>
          <a:p>
            <a:pPr marL="88900" lvl="0" indent="-88900">
              <a:buClrTx/>
              <a:buSzTx/>
              <a:buFont typeface="Wingdings" pitchFamily="2" charset="2"/>
              <a:buChar char="Ø"/>
              <a:defRPr/>
            </a:pPr>
            <a:r>
              <a:rPr lang="en-GB" sz="1800" b="0" dirty="0" smtClean="0">
                <a:solidFill>
                  <a:schemeClr val="accent2">
                    <a:lumMod val="50000"/>
                  </a:schemeClr>
                </a:solidFill>
                <a:latin typeface="Arial MT Bd" charset="0"/>
                <a:ea typeface="ＭＳ Ｐゴシック" charset="-128"/>
                <a:cs typeface="Times New Roman" pitchFamily="18" charset="0"/>
              </a:rPr>
              <a:t> failure to comply with applicable laws and regulations</a:t>
            </a:r>
            <a:r>
              <a:rPr lang="en-US" sz="1800" b="0" dirty="0" smtClean="0">
                <a:solidFill>
                  <a:schemeClr val="accent2">
                    <a:lumMod val="50000"/>
                  </a:schemeClr>
                </a:solidFill>
                <a:latin typeface="Arial MT Bd" charset="0"/>
                <a:ea typeface="ＭＳ Ｐゴシック" charset="-128"/>
                <a:cs typeface="Times New Roman" pitchFamily="18" charset="0"/>
              </a:rPr>
              <a:t>;</a:t>
            </a:r>
            <a:endParaRPr lang="en-GB" sz="1800" b="0" dirty="0" smtClean="0">
              <a:solidFill>
                <a:schemeClr val="accent2">
                  <a:lumMod val="50000"/>
                </a:schemeClr>
              </a:solidFill>
              <a:latin typeface="Arial MT Bd" charset="0"/>
              <a:ea typeface="ＭＳ Ｐゴシック" charset="-128"/>
              <a:cs typeface="Times New Roman" pitchFamily="18" charset="0"/>
            </a:endParaRPr>
          </a:p>
          <a:p>
            <a:pPr marL="88900" lvl="0" indent="-88900">
              <a:buClrTx/>
              <a:buSzTx/>
              <a:buFont typeface="Arial" pitchFamily="34" charset="0"/>
              <a:buChar char="•"/>
              <a:defRPr/>
            </a:pPr>
            <a:endParaRPr lang="en-GB" sz="1800" b="0" dirty="0" smtClean="0">
              <a:solidFill>
                <a:schemeClr val="accent2">
                  <a:lumMod val="50000"/>
                </a:schemeClr>
              </a:solidFill>
              <a:latin typeface="Arial MT Bd" charset="0"/>
              <a:ea typeface="ＭＳ Ｐゴシック" charset="-128"/>
              <a:cs typeface="Times New Roman" pitchFamily="18" charset="0"/>
            </a:endParaRPr>
          </a:p>
          <a:p>
            <a:pPr marL="88900" lvl="0" indent="-88900" algn="just">
              <a:buClrTx/>
              <a:buSzTx/>
              <a:buFont typeface="Wingdings" pitchFamily="2" charset="2"/>
              <a:buChar char="Ø"/>
              <a:defRPr/>
            </a:pPr>
            <a:r>
              <a:rPr lang="en-GB" sz="1800" b="0" dirty="0" smtClean="0">
                <a:solidFill>
                  <a:schemeClr val="accent2">
                    <a:lumMod val="50000"/>
                  </a:schemeClr>
                </a:solidFill>
                <a:latin typeface="Arial MT Bd" charset="0"/>
                <a:ea typeface="ＭＳ Ｐゴシック" charset="-128"/>
                <a:cs typeface="Times New Roman" pitchFamily="18" charset="0"/>
              </a:rPr>
              <a:t> failure to submit a remedial action programme requested by the ACP</a:t>
            </a:r>
            <a:r>
              <a:rPr lang="en-US" sz="1800" b="0" dirty="0" smtClean="0">
                <a:solidFill>
                  <a:schemeClr val="accent2">
                    <a:lumMod val="50000"/>
                  </a:schemeClr>
                </a:solidFill>
                <a:latin typeface="Arial MT Bd" charset="0"/>
                <a:ea typeface="ＭＳ Ｐゴシック" charset="-128"/>
                <a:cs typeface="Times New Roman" pitchFamily="18" charset="0"/>
              </a:rPr>
              <a:t>;</a:t>
            </a:r>
            <a:endParaRPr lang="en-GB" sz="1800" b="0" dirty="0" smtClean="0">
              <a:solidFill>
                <a:schemeClr val="accent2">
                  <a:lumMod val="50000"/>
                </a:schemeClr>
              </a:solidFill>
              <a:latin typeface="Arial MT Bd" charset="0"/>
              <a:ea typeface="ＭＳ Ｐゴシック" charset="-128"/>
              <a:cs typeface="Times New Roman" pitchFamily="18" charset="0"/>
            </a:endParaRPr>
          </a:p>
          <a:p>
            <a:pPr marL="88900" lvl="0" indent="-88900">
              <a:buClrTx/>
              <a:buSzTx/>
              <a:buFont typeface="Arial" pitchFamily="34" charset="0"/>
              <a:buChar char="•"/>
              <a:defRPr/>
            </a:pPr>
            <a:endParaRPr lang="en-GB" sz="1800" b="0" dirty="0" smtClean="0">
              <a:solidFill>
                <a:schemeClr val="accent2">
                  <a:lumMod val="50000"/>
                </a:schemeClr>
              </a:solidFill>
              <a:latin typeface="Arial MT Bd" charset="0"/>
              <a:ea typeface="ＭＳ Ｐゴシック" charset="-128"/>
              <a:cs typeface="Times New Roman" pitchFamily="18" charset="0"/>
            </a:endParaRPr>
          </a:p>
          <a:p>
            <a:pPr marL="176213" lvl="0" indent="-176213" algn="just">
              <a:buClrTx/>
              <a:buSzTx/>
              <a:buFont typeface="Wingdings" pitchFamily="2" charset="2"/>
              <a:buChar char="Ø"/>
              <a:tabLst>
                <a:tab pos="88900" algn="l"/>
              </a:tabLst>
              <a:defRPr/>
            </a:pPr>
            <a:r>
              <a:rPr lang="en-GB" sz="1800" b="0" dirty="0" smtClean="0">
                <a:solidFill>
                  <a:schemeClr val="accent2">
                    <a:lumMod val="50000"/>
                  </a:schemeClr>
                </a:solidFill>
                <a:latin typeface="Arial MT Bd" charset="0"/>
                <a:ea typeface="ＭＳ Ｐゴシック" charset="-128"/>
                <a:cs typeface="Times New Roman" pitchFamily="18" charset="0"/>
              </a:rPr>
              <a:t> failure to heed a warning (</a:t>
            </a:r>
            <a:r>
              <a:rPr lang="en-GB" sz="1800" b="0" i="1" dirty="0" err="1" smtClean="0">
                <a:solidFill>
                  <a:schemeClr val="accent2">
                    <a:lumMod val="50000"/>
                  </a:schemeClr>
                </a:solidFill>
                <a:latin typeface="Arial MT Bd" charset="0"/>
                <a:ea typeface="ＭＳ Ｐゴシック" charset="-128"/>
                <a:cs typeface="Times New Roman" pitchFamily="18" charset="0"/>
              </a:rPr>
              <a:t>mise</a:t>
            </a:r>
            <a:r>
              <a:rPr lang="en-GB" sz="1800" b="0" i="1" dirty="0" smtClean="0">
                <a:solidFill>
                  <a:schemeClr val="accent2">
                    <a:lumMod val="50000"/>
                  </a:schemeClr>
                </a:solidFill>
                <a:latin typeface="Arial MT Bd" charset="0"/>
                <a:ea typeface="ＭＳ Ｐゴシック" charset="-128"/>
                <a:cs typeface="Times New Roman" pitchFamily="18" charset="0"/>
              </a:rPr>
              <a:t> en </a:t>
            </a:r>
            <a:r>
              <a:rPr lang="en-GB" sz="1800" b="0" i="1" dirty="0" err="1" smtClean="0">
                <a:solidFill>
                  <a:schemeClr val="accent2">
                    <a:lumMod val="50000"/>
                  </a:schemeClr>
                </a:solidFill>
                <a:latin typeface="Arial MT Bd" charset="0"/>
                <a:ea typeface="ＭＳ Ｐゴシック" charset="-128"/>
                <a:cs typeface="Times New Roman" pitchFamily="18" charset="0"/>
              </a:rPr>
              <a:t>garde</a:t>
            </a:r>
            <a:r>
              <a:rPr lang="en-GB" sz="1800" b="0" dirty="0" smtClean="0">
                <a:solidFill>
                  <a:schemeClr val="accent2">
                    <a:lumMod val="50000"/>
                  </a:schemeClr>
                </a:solidFill>
                <a:latin typeface="Arial MT Bd" charset="0"/>
                <a:ea typeface="ＭＳ Ｐゴシック" charset="-128"/>
                <a:cs typeface="Times New Roman" pitchFamily="18" charset="0"/>
              </a:rPr>
              <a:t>), enforcement order or injunction</a:t>
            </a:r>
            <a:r>
              <a:rPr lang="en-US" sz="1800" b="0" dirty="0" smtClean="0">
                <a:solidFill>
                  <a:schemeClr val="accent2">
                    <a:lumMod val="50000"/>
                  </a:schemeClr>
                </a:solidFill>
                <a:latin typeface="Arial MT Bd" charset="0"/>
                <a:ea typeface="ＭＳ Ｐゴシック" charset="-128"/>
                <a:cs typeface="Times New Roman" pitchFamily="18" charset="0"/>
              </a:rPr>
              <a:t>;</a:t>
            </a:r>
            <a:endParaRPr lang="en-GB" sz="1800" b="0" dirty="0" smtClean="0">
              <a:solidFill>
                <a:schemeClr val="accent2">
                  <a:lumMod val="50000"/>
                </a:schemeClr>
              </a:solidFill>
              <a:latin typeface="Arial MT Bd" charset="0"/>
              <a:ea typeface="ＭＳ Ｐゴシック" charset="-128"/>
              <a:cs typeface="Times New Roman" pitchFamily="18" charset="0"/>
            </a:endParaRPr>
          </a:p>
          <a:p>
            <a:pPr marL="176213" lvl="0" indent="-176213">
              <a:buClrTx/>
              <a:buSzTx/>
              <a:buFont typeface="Arial" pitchFamily="34" charset="0"/>
              <a:buChar char="•"/>
              <a:tabLst>
                <a:tab pos="88900" algn="l"/>
              </a:tabLst>
              <a:defRPr/>
            </a:pPr>
            <a:endParaRPr lang="en-GB" sz="1800" b="0" dirty="0" smtClean="0">
              <a:solidFill>
                <a:schemeClr val="accent2">
                  <a:lumMod val="50000"/>
                </a:schemeClr>
              </a:solidFill>
              <a:latin typeface="Arial MT Bd" charset="0"/>
              <a:ea typeface="ＭＳ Ｐゴシック" charset="-128"/>
              <a:cs typeface="Times New Roman" pitchFamily="18" charset="0"/>
            </a:endParaRPr>
          </a:p>
          <a:p>
            <a:pPr marL="176213" lvl="0" indent="-176213" algn="just">
              <a:buClrTx/>
              <a:buSzTx/>
              <a:buFont typeface="Wingdings" pitchFamily="2" charset="2"/>
              <a:buChar char="Ø"/>
              <a:defRPr/>
            </a:pPr>
            <a:r>
              <a:rPr lang="en-GB" sz="1800" b="0" dirty="0" smtClean="0">
                <a:solidFill>
                  <a:schemeClr val="accent2">
                    <a:lumMod val="50000"/>
                  </a:schemeClr>
                </a:solidFill>
                <a:latin typeface="Arial MT Bd" charset="0"/>
                <a:ea typeface="ＭＳ Ｐゴシック" charset="-128"/>
                <a:cs typeface="Times New Roman" pitchFamily="18" charset="0"/>
              </a:rPr>
              <a:t> failure to comply with specific conditions imposed or commitments made in connection with a request for license, authorisation or exemption</a:t>
            </a:r>
            <a:r>
              <a:rPr lang="en-GB" sz="1800" b="0" dirty="0" smtClean="0">
                <a:solidFill>
                  <a:schemeClr val="accent2">
                    <a:lumMod val="50000"/>
                  </a:schemeClr>
                </a:solidFill>
                <a:ea typeface="ＭＳ Ｐゴシック" charset="-128"/>
              </a:rPr>
              <a:t>.</a:t>
            </a:r>
            <a:endParaRPr lang="en-GB" sz="1800" dirty="0" smtClean="0">
              <a:solidFill>
                <a:schemeClr val="accent2">
                  <a:lumMod val="50000"/>
                </a:schemeClr>
              </a:solidFill>
              <a:ea typeface="ＭＳ Ｐゴシック" charset="-128"/>
            </a:endParaRPr>
          </a:p>
          <a:p>
            <a:pPr marL="609600" lvl="0" indent="-609600" algn="just">
              <a:spcBef>
                <a:spcPts val="600"/>
              </a:spcBef>
              <a:buClr>
                <a:srgbClr val="F9B641"/>
              </a:buClr>
              <a:buSzTx/>
              <a:buNone/>
              <a:defRPr/>
            </a:pPr>
            <a:endParaRPr lang="en-GB" sz="180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38</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buClr>
                <a:srgbClr val="F9B641"/>
              </a:buClr>
              <a:buSzTx/>
              <a:buNone/>
              <a:defRPr/>
            </a:pPr>
            <a:r>
              <a:rPr lang="en-GB" sz="1800" dirty="0" smtClean="0">
                <a:solidFill>
                  <a:schemeClr val="accent2">
                    <a:lumMod val="50000"/>
                  </a:schemeClr>
                </a:solidFill>
                <a:ea typeface="ＭＳ Ｐゴシック" charset="-128"/>
              </a:rPr>
              <a:t>5.4 Sanction authority</a:t>
            </a:r>
            <a:r>
              <a:rPr lang="en-US" sz="1800" dirty="0" smtClean="0">
                <a:solidFill>
                  <a:schemeClr val="accent2">
                    <a:lumMod val="50000"/>
                  </a:schemeClr>
                </a:solidFill>
                <a:ea typeface="ＭＳ Ｐゴシック" charset="-128"/>
              </a:rPr>
              <a:t>:</a:t>
            </a:r>
            <a:r>
              <a:rPr lang="en-GB" sz="1800" dirty="0" smtClean="0">
                <a:solidFill>
                  <a:schemeClr val="accent2">
                    <a:lumMod val="50000"/>
                  </a:schemeClr>
                </a:solidFill>
                <a:ea typeface="ＭＳ Ｐゴシック" charset="-128"/>
              </a:rPr>
              <a:t> applicable sanctions</a:t>
            </a:r>
          </a:p>
          <a:p>
            <a:pPr marL="609600" lvl="0" indent="-609600" algn="just">
              <a:buClr>
                <a:srgbClr val="F9B641"/>
              </a:buClr>
              <a:buSzTx/>
              <a:buNone/>
              <a:defRPr/>
            </a:pPr>
            <a:endParaRPr lang="en-GB" sz="800" dirty="0" smtClean="0">
              <a:solidFill>
                <a:schemeClr val="accent2">
                  <a:lumMod val="50000"/>
                </a:schemeClr>
              </a:solidFill>
              <a:ea typeface="ＭＳ Ｐゴシック" charset="-128"/>
            </a:endParaRPr>
          </a:p>
          <a:p>
            <a:pPr marL="268288" lvl="0" indent="-268288" algn="just">
              <a:buClrTx/>
              <a:buSzTx/>
              <a:buFont typeface="Wingdings" pitchFamily="2" charset="2"/>
              <a:buChar char="Ø"/>
              <a:defRPr/>
            </a:pPr>
            <a:r>
              <a:rPr lang="en-GB" sz="1800" b="0" dirty="0" smtClean="0">
                <a:solidFill>
                  <a:schemeClr val="accent2">
                    <a:lumMod val="50000"/>
                  </a:schemeClr>
                </a:solidFill>
                <a:ea typeface="ＭＳ Ｐゴシック" charset="-128"/>
                <a:cs typeface="Times New Roman" pitchFamily="18" charset="0"/>
              </a:rPr>
              <a:t>The Sanctions Committee may impose the following </a:t>
            </a:r>
            <a:r>
              <a:rPr lang="en-GB" sz="1800" dirty="0" smtClean="0">
                <a:solidFill>
                  <a:schemeClr val="accent2">
                    <a:lumMod val="50000"/>
                  </a:schemeClr>
                </a:solidFill>
                <a:ea typeface="ＭＳ Ｐゴシック" charset="-128"/>
                <a:cs typeface="Times New Roman" pitchFamily="18" charset="0"/>
              </a:rPr>
              <a:t>penalties </a:t>
            </a:r>
            <a:r>
              <a:rPr lang="en-GB" sz="1800" b="0" dirty="0" smtClean="0">
                <a:solidFill>
                  <a:schemeClr val="accent2">
                    <a:lumMod val="50000"/>
                  </a:schemeClr>
                </a:solidFill>
                <a:ea typeface="ＭＳ Ｐゴシック" charset="-128"/>
                <a:cs typeface="Times New Roman" pitchFamily="18" charset="0"/>
              </a:rPr>
              <a:t>on organisations that are subject to ongoing supervision</a:t>
            </a:r>
            <a:r>
              <a:rPr lang="en-US" sz="1800" b="0" dirty="0" smtClean="0">
                <a:solidFill>
                  <a:schemeClr val="accent2">
                    <a:lumMod val="50000"/>
                  </a:schemeClr>
                </a:solidFill>
                <a:ea typeface="ＭＳ Ｐゴシック" charset="-128"/>
                <a:cs typeface="Times New Roman" pitchFamily="18" charset="0"/>
              </a:rPr>
              <a:t>:</a:t>
            </a:r>
            <a:endParaRPr lang="en-GB" sz="1800" b="0" dirty="0" smtClean="0">
              <a:solidFill>
                <a:schemeClr val="accent2">
                  <a:lumMod val="50000"/>
                </a:schemeClr>
              </a:solidFill>
              <a:ea typeface="ＭＳ Ｐゴシック" charset="-128"/>
              <a:cs typeface="Times New Roman" pitchFamily="18" charset="0"/>
            </a:endParaRPr>
          </a:p>
          <a:p>
            <a:pPr marL="1009650" lvl="1" indent="-609600" algn="just">
              <a:buClrTx/>
              <a:buNone/>
              <a:defRPr/>
            </a:pPr>
            <a:r>
              <a:rPr lang="en-GB" sz="1800" dirty="0" smtClean="0">
                <a:solidFill>
                  <a:schemeClr val="accent2">
                    <a:lumMod val="50000"/>
                  </a:schemeClr>
                </a:solidFill>
                <a:ea typeface="ＭＳ Ｐゴシック" charset="-128"/>
                <a:cs typeface="Times New Roman" pitchFamily="18" charset="0"/>
              </a:rPr>
              <a:t>1- </a:t>
            </a:r>
            <a:r>
              <a:rPr lang="en-GB" sz="1800" b="1" dirty="0" smtClean="0">
                <a:solidFill>
                  <a:schemeClr val="accent2">
                    <a:lumMod val="50000"/>
                  </a:schemeClr>
                </a:solidFill>
                <a:ea typeface="ＭＳ Ｐゴシック" charset="-128"/>
                <a:cs typeface="Times New Roman" pitchFamily="18" charset="0"/>
              </a:rPr>
              <a:t>warning </a:t>
            </a:r>
            <a:r>
              <a:rPr lang="en-GB" sz="1800" dirty="0" smtClean="0">
                <a:solidFill>
                  <a:schemeClr val="accent2">
                    <a:lumMod val="50000"/>
                  </a:schemeClr>
                </a:solidFill>
                <a:ea typeface="ＭＳ Ｐゴシック" charset="-128"/>
                <a:cs typeface="Times New Roman" pitchFamily="18" charset="0"/>
              </a:rPr>
              <a:t>(</a:t>
            </a:r>
            <a:r>
              <a:rPr lang="en-GB" sz="1800" i="1" dirty="0" err="1" smtClean="0">
                <a:solidFill>
                  <a:schemeClr val="accent2">
                    <a:lumMod val="50000"/>
                  </a:schemeClr>
                </a:solidFill>
                <a:ea typeface="ＭＳ Ｐゴシック" charset="-128"/>
                <a:cs typeface="Times New Roman" pitchFamily="18" charset="0"/>
              </a:rPr>
              <a:t>avertissement</a:t>
            </a:r>
            <a:r>
              <a:rPr lang="en-GB" sz="1800" dirty="0" smtClean="0">
                <a:solidFill>
                  <a:schemeClr val="accent2">
                    <a:lumMod val="50000"/>
                  </a:schemeClr>
                </a:solidFill>
                <a:ea typeface="ＭＳ Ｐゴシック" charset="-128"/>
                <a:cs typeface="Times New Roman" pitchFamily="18" charset="0"/>
              </a:rPr>
              <a:t>)</a:t>
            </a:r>
            <a:r>
              <a:rPr lang="en-US" sz="1800" dirty="0" smtClean="0">
                <a:solidFill>
                  <a:schemeClr val="accent2">
                    <a:lumMod val="50000"/>
                  </a:schemeClr>
                </a:solidFill>
                <a:ea typeface="ＭＳ Ｐゴシック" charset="-128"/>
                <a:cs typeface="Times New Roman" pitchFamily="18" charset="0"/>
              </a:rPr>
              <a:t>;</a:t>
            </a:r>
            <a:endParaRPr lang="en-GB" sz="1800" dirty="0" smtClean="0">
              <a:solidFill>
                <a:schemeClr val="accent2">
                  <a:lumMod val="50000"/>
                </a:schemeClr>
              </a:solidFill>
              <a:ea typeface="ＭＳ Ｐゴシック" charset="-128"/>
              <a:cs typeface="Times New Roman" pitchFamily="18" charset="0"/>
            </a:endParaRPr>
          </a:p>
          <a:p>
            <a:pPr marL="1009650" lvl="1" indent="-609600" algn="just">
              <a:buClrTx/>
              <a:buNone/>
              <a:defRPr/>
            </a:pPr>
            <a:r>
              <a:rPr lang="en-GB" sz="1800" dirty="0" smtClean="0">
                <a:solidFill>
                  <a:schemeClr val="accent2">
                    <a:lumMod val="50000"/>
                  </a:schemeClr>
                </a:solidFill>
                <a:ea typeface="ＭＳ Ｐゴシック" charset="-128"/>
                <a:cs typeface="Times New Roman" pitchFamily="18" charset="0"/>
              </a:rPr>
              <a:t>2- </a:t>
            </a:r>
            <a:r>
              <a:rPr lang="en-GB" sz="1800" b="1" dirty="0" smtClean="0">
                <a:solidFill>
                  <a:schemeClr val="accent2">
                    <a:lumMod val="50000"/>
                  </a:schemeClr>
                </a:solidFill>
                <a:ea typeface="ＭＳ Ｐゴシック" charset="-128"/>
                <a:cs typeface="Times New Roman" pitchFamily="18" charset="0"/>
              </a:rPr>
              <a:t>reprimand</a:t>
            </a:r>
            <a:r>
              <a:rPr lang="en-US" sz="1800" dirty="0" smtClean="0">
                <a:solidFill>
                  <a:schemeClr val="accent2">
                    <a:lumMod val="50000"/>
                  </a:schemeClr>
                </a:solidFill>
                <a:ea typeface="ＭＳ Ｐゴシック" charset="-128"/>
                <a:cs typeface="Times New Roman" pitchFamily="18" charset="0"/>
              </a:rPr>
              <a:t>;</a:t>
            </a:r>
            <a:endParaRPr lang="en-GB" sz="1800" dirty="0" smtClean="0">
              <a:solidFill>
                <a:schemeClr val="accent2">
                  <a:lumMod val="50000"/>
                </a:schemeClr>
              </a:solidFill>
              <a:ea typeface="ＭＳ Ｐゴシック" charset="-128"/>
              <a:cs typeface="Times New Roman" pitchFamily="18" charset="0"/>
            </a:endParaRPr>
          </a:p>
          <a:p>
            <a:pPr marL="627063" lvl="1" indent="-227013" algn="just">
              <a:buClrTx/>
              <a:buNone/>
              <a:tabLst>
                <a:tab pos="354013" algn="l"/>
              </a:tabLst>
              <a:defRPr/>
            </a:pPr>
            <a:r>
              <a:rPr lang="en-GB" sz="1800" dirty="0" smtClean="0">
                <a:solidFill>
                  <a:schemeClr val="accent2">
                    <a:lumMod val="50000"/>
                  </a:schemeClr>
                </a:solidFill>
                <a:ea typeface="ＭＳ Ｐゴシック" charset="-128"/>
                <a:cs typeface="Times New Roman" pitchFamily="18" charset="0"/>
              </a:rPr>
              <a:t>3- </a:t>
            </a:r>
            <a:r>
              <a:rPr lang="en-GB" sz="1800" b="1" dirty="0" smtClean="0">
                <a:solidFill>
                  <a:schemeClr val="accent2">
                    <a:lumMod val="50000"/>
                  </a:schemeClr>
                </a:solidFill>
                <a:ea typeface="ＭＳ Ｐゴシック" charset="-128"/>
                <a:cs typeface="Times New Roman" pitchFamily="18" charset="0"/>
              </a:rPr>
              <a:t>prohibition </a:t>
            </a:r>
            <a:r>
              <a:rPr lang="en-GB" sz="1800" dirty="0" smtClean="0">
                <a:solidFill>
                  <a:schemeClr val="accent2">
                    <a:lumMod val="50000"/>
                  </a:schemeClr>
                </a:solidFill>
                <a:ea typeface="ＭＳ Ｐゴシック" charset="-128"/>
                <a:cs typeface="Times New Roman" pitchFamily="18" charset="0"/>
              </a:rPr>
              <a:t>on conducting certain transactions, for a period of up to ten years</a:t>
            </a:r>
            <a:r>
              <a:rPr lang="en-US" sz="1800" dirty="0" smtClean="0">
                <a:solidFill>
                  <a:schemeClr val="accent2">
                    <a:lumMod val="50000"/>
                  </a:schemeClr>
                </a:solidFill>
                <a:ea typeface="ＭＳ Ｐゴシック" charset="-128"/>
                <a:cs typeface="Times New Roman" pitchFamily="18" charset="0"/>
              </a:rPr>
              <a:t>;</a:t>
            </a:r>
            <a:r>
              <a:rPr lang="en-GB" sz="1800" dirty="0" smtClean="0">
                <a:solidFill>
                  <a:schemeClr val="accent2">
                    <a:lumMod val="50000"/>
                  </a:schemeClr>
                </a:solidFill>
                <a:ea typeface="ＭＳ Ｐゴシック" charset="-128"/>
                <a:cs typeface="Times New Roman" pitchFamily="18" charset="0"/>
              </a:rPr>
              <a:t> </a:t>
            </a:r>
          </a:p>
          <a:p>
            <a:pPr marL="665163" lvl="1" indent="-265113" algn="just">
              <a:buClrTx/>
              <a:buNone/>
              <a:tabLst>
                <a:tab pos="354013" algn="l"/>
              </a:tabLst>
              <a:defRPr/>
            </a:pPr>
            <a:r>
              <a:rPr lang="en-GB" sz="1800" dirty="0" smtClean="0">
                <a:solidFill>
                  <a:schemeClr val="accent2">
                    <a:lumMod val="50000"/>
                  </a:schemeClr>
                </a:solidFill>
                <a:ea typeface="ＭＳ Ｐゴシック" charset="-128"/>
                <a:cs typeface="Times New Roman" pitchFamily="18" charset="0"/>
              </a:rPr>
              <a:t>4- temporary </a:t>
            </a:r>
            <a:r>
              <a:rPr lang="en-GB" sz="1800" b="1" dirty="0" smtClean="0">
                <a:solidFill>
                  <a:schemeClr val="accent2">
                    <a:lumMod val="50000"/>
                  </a:schemeClr>
                </a:solidFill>
                <a:ea typeface="ＭＳ Ｐゴシック" charset="-128"/>
                <a:cs typeface="Times New Roman" pitchFamily="18" charset="0"/>
              </a:rPr>
              <a:t>suspension of managers</a:t>
            </a:r>
            <a:r>
              <a:rPr lang="en-GB" sz="1800" dirty="0" smtClean="0">
                <a:solidFill>
                  <a:schemeClr val="accent2">
                    <a:lumMod val="50000"/>
                  </a:schemeClr>
                </a:solidFill>
                <a:ea typeface="ＭＳ Ｐゴシック" charset="-128"/>
                <a:cs typeface="Times New Roman" pitchFamily="18" charset="0"/>
              </a:rPr>
              <a:t>, for a period of up to ten years</a:t>
            </a:r>
            <a:r>
              <a:rPr lang="en-US" sz="1800" dirty="0" smtClean="0">
                <a:solidFill>
                  <a:schemeClr val="accent2">
                    <a:lumMod val="50000"/>
                  </a:schemeClr>
                </a:solidFill>
                <a:ea typeface="ＭＳ Ｐゴシック" charset="-128"/>
                <a:cs typeface="Times New Roman" pitchFamily="18" charset="0"/>
              </a:rPr>
              <a:t>;</a:t>
            </a:r>
            <a:endParaRPr lang="en-GB" sz="1800" dirty="0" smtClean="0">
              <a:solidFill>
                <a:schemeClr val="accent2">
                  <a:lumMod val="50000"/>
                </a:schemeClr>
              </a:solidFill>
              <a:ea typeface="ＭＳ Ｐゴシック" charset="-128"/>
              <a:cs typeface="Times New Roman" pitchFamily="18" charset="0"/>
            </a:endParaRPr>
          </a:p>
          <a:p>
            <a:pPr marL="1009650" lvl="1" indent="-609600" algn="just">
              <a:buClrTx/>
              <a:buNone/>
              <a:defRPr/>
            </a:pPr>
            <a:r>
              <a:rPr lang="en-GB" sz="1800" dirty="0" smtClean="0">
                <a:solidFill>
                  <a:schemeClr val="accent2">
                    <a:lumMod val="50000"/>
                  </a:schemeClr>
                </a:solidFill>
                <a:ea typeface="ＭＳ Ｐゴシック" charset="-128"/>
                <a:cs typeface="Times New Roman" pitchFamily="18" charset="0"/>
              </a:rPr>
              <a:t>5- compulsory </a:t>
            </a:r>
            <a:r>
              <a:rPr lang="en-GB" sz="1800" b="1" dirty="0" smtClean="0">
                <a:solidFill>
                  <a:schemeClr val="accent2">
                    <a:lumMod val="50000"/>
                  </a:schemeClr>
                </a:solidFill>
                <a:ea typeface="ＭＳ Ｐゴシック" charset="-128"/>
                <a:cs typeface="Times New Roman" pitchFamily="18" charset="0"/>
              </a:rPr>
              <a:t>dismissal </a:t>
            </a:r>
            <a:r>
              <a:rPr lang="en-GB" sz="1800" dirty="0" smtClean="0">
                <a:solidFill>
                  <a:schemeClr val="accent2">
                    <a:lumMod val="50000"/>
                  </a:schemeClr>
                </a:solidFill>
                <a:ea typeface="ＭＳ Ｐゴシック" charset="-128"/>
                <a:cs typeface="Times New Roman" pitchFamily="18" charset="0"/>
              </a:rPr>
              <a:t>of managers</a:t>
            </a:r>
            <a:r>
              <a:rPr lang="en-US" sz="1800" dirty="0" smtClean="0">
                <a:solidFill>
                  <a:schemeClr val="accent2">
                    <a:lumMod val="50000"/>
                  </a:schemeClr>
                </a:solidFill>
                <a:ea typeface="ＭＳ Ｐゴシック" charset="-128"/>
                <a:cs typeface="Times New Roman" pitchFamily="18" charset="0"/>
              </a:rPr>
              <a:t>;</a:t>
            </a:r>
            <a:r>
              <a:rPr lang="en-GB" sz="1800" dirty="0" smtClean="0">
                <a:solidFill>
                  <a:schemeClr val="accent2">
                    <a:lumMod val="50000"/>
                  </a:schemeClr>
                </a:solidFill>
                <a:ea typeface="ＭＳ Ｐゴシック" charset="-128"/>
                <a:cs typeface="Times New Roman" pitchFamily="18" charset="0"/>
              </a:rPr>
              <a:t> </a:t>
            </a:r>
          </a:p>
          <a:p>
            <a:pPr marL="1009650" lvl="1" indent="-609600" algn="just">
              <a:buClrTx/>
              <a:buNone/>
              <a:defRPr/>
            </a:pPr>
            <a:r>
              <a:rPr lang="en-GB" sz="1800" dirty="0" smtClean="0">
                <a:solidFill>
                  <a:schemeClr val="accent2">
                    <a:lumMod val="50000"/>
                  </a:schemeClr>
                </a:solidFill>
                <a:ea typeface="ＭＳ Ｐゴシック" charset="-128"/>
                <a:cs typeface="Times New Roman" pitchFamily="18" charset="0"/>
              </a:rPr>
              <a:t>6- partial or total </a:t>
            </a:r>
            <a:r>
              <a:rPr lang="en-GB" sz="1800" b="1" dirty="0" smtClean="0">
                <a:solidFill>
                  <a:schemeClr val="accent2">
                    <a:lumMod val="50000"/>
                  </a:schemeClr>
                </a:solidFill>
                <a:ea typeface="ＭＳ Ｐゴシック" charset="-128"/>
                <a:cs typeface="Times New Roman" pitchFamily="18" charset="0"/>
              </a:rPr>
              <a:t>withdrawal </a:t>
            </a:r>
            <a:r>
              <a:rPr lang="en-GB" sz="1800" dirty="0" smtClean="0">
                <a:solidFill>
                  <a:schemeClr val="accent2">
                    <a:lumMod val="50000"/>
                  </a:schemeClr>
                </a:solidFill>
                <a:ea typeface="ＭＳ Ｐゴシック" charset="-128"/>
                <a:cs typeface="Times New Roman" pitchFamily="18" charset="0"/>
              </a:rPr>
              <a:t>of license or authorisation</a:t>
            </a:r>
            <a:r>
              <a:rPr lang="en-US" sz="1800" dirty="0" smtClean="0">
                <a:solidFill>
                  <a:schemeClr val="accent2">
                    <a:lumMod val="50000"/>
                  </a:schemeClr>
                </a:solidFill>
                <a:ea typeface="ＭＳ Ｐゴシック" charset="-128"/>
                <a:cs typeface="Times New Roman" pitchFamily="18" charset="0"/>
              </a:rPr>
              <a:t>;</a:t>
            </a:r>
            <a:r>
              <a:rPr lang="en-GB" sz="1800" dirty="0" smtClean="0">
                <a:solidFill>
                  <a:schemeClr val="accent2">
                    <a:lumMod val="50000"/>
                  </a:schemeClr>
                </a:solidFill>
                <a:ea typeface="ＭＳ Ｐゴシック" charset="-128"/>
                <a:cs typeface="Times New Roman" pitchFamily="18" charset="0"/>
              </a:rPr>
              <a:t> </a:t>
            </a:r>
          </a:p>
          <a:p>
            <a:pPr marL="1009650" lvl="1" indent="-609600" algn="just">
              <a:buClrTx/>
              <a:buNone/>
              <a:defRPr/>
            </a:pPr>
            <a:r>
              <a:rPr lang="en-GB" sz="1800" dirty="0" smtClean="0">
                <a:solidFill>
                  <a:schemeClr val="accent2">
                    <a:lumMod val="50000"/>
                  </a:schemeClr>
                </a:solidFill>
                <a:ea typeface="ＭＳ Ｐゴシック" charset="-128"/>
                <a:cs typeface="Times New Roman" pitchFamily="18" charset="0"/>
              </a:rPr>
              <a:t>7- </a:t>
            </a:r>
            <a:r>
              <a:rPr lang="en-GB" sz="1800" b="1" dirty="0" smtClean="0">
                <a:solidFill>
                  <a:schemeClr val="accent2">
                    <a:lumMod val="50000"/>
                  </a:schemeClr>
                </a:solidFill>
                <a:ea typeface="ＭＳ Ｐゴシック" charset="-128"/>
                <a:cs typeface="Times New Roman" pitchFamily="18" charset="0"/>
              </a:rPr>
              <a:t>striking from the list </a:t>
            </a:r>
            <a:r>
              <a:rPr lang="en-GB" sz="1800" dirty="0" smtClean="0">
                <a:solidFill>
                  <a:schemeClr val="accent2">
                    <a:lumMod val="50000"/>
                  </a:schemeClr>
                </a:solidFill>
                <a:ea typeface="ＭＳ Ｐゴシック" charset="-128"/>
                <a:cs typeface="Times New Roman" pitchFamily="18" charset="0"/>
              </a:rPr>
              <a:t>of licensed persons.</a:t>
            </a:r>
          </a:p>
          <a:p>
            <a:pPr marL="609600" lvl="0" indent="-609600" algn="just">
              <a:buClrTx/>
              <a:buSzTx/>
              <a:buNone/>
              <a:defRPr/>
            </a:pPr>
            <a:endParaRPr lang="en-GB" sz="800" b="0" dirty="0" smtClean="0">
              <a:solidFill>
                <a:schemeClr val="accent2">
                  <a:lumMod val="50000"/>
                </a:schemeClr>
              </a:solidFill>
              <a:ea typeface="ＭＳ Ｐゴシック" charset="-128"/>
              <a:cs typeface="Times New Roman" pitchFamily="18" charset="0"/>
            </a:endParaRPr>
          </a:p>
          <a:p>
            <a:pPr marL="176213" lvl="0" indent="-176213" algn="just">
              <a:spcBef>
                <a:spcPct val="0"/>
              </a:spcBef>
              <a:buClrTx/>
              <a:buSzTx/>
              <a:buFont typeface="Wingdings" pitchFamily="2" charset="2"/>
              <a:buChar char="Ø"/>
              <a:defRPr/>
            </a:pPr>
            <a:r>
              <a:rPr lang="en-GB" sz="1800" b="0" dirty="0" smtClean="0">
                <a:solidFill>
                  <a:schemeClr val="accent2">
                    <a:lumMod val="50000"/>
                  </a:schemeClr>
                </a:solidFill>
                <a:ea typeface="ＭＳ Ｐゴシック" charset="-128"/>
                <a:cs typeface="Times New Roman" pitchFamily="18" charset="0"/>
              </a:rPr>
              <a:t> A </a:t>
            </a:r>
            <a:r>
              <a:rPr lang="en-GB" sz="1800" dirty="0" smtClean="0">
                <a:solidFill>
                  <a:schemeClr val="accent2">
                    <a:lumMod val="50000"/>
                  </a:schemeClr>
                </a:solidFill>
                <a:ea typeface="ＭＳ Ｐゴシック" charset="-128"/>
                <a:cs typeface="Times New Roman" pitchFamily="18" charset="0"/>
              </a:rPr>
              <a:t>fine </a:t>
            </a:r>
            <a:r>
              <a:rPr lang="en-GB" sz="1800" b="0" dirty="0" smtClean="0">
                <a:solidFill>
                  <a:schemeClr val="accent2">
                    <a:lumMod val="50000"/>
                  </a:schemeClr>
                </a:solidFill>
                <a:ea typeface="ＭＳ Ｐゴシック" charset="-128"/>
                <a:cs typeface="Times New Roman" pitchFamily="18" charset="0"/>
              </a:rPr>
              <a:t>of up to </a:t>
            </a:r>
            <a:r>
              <a:rPr lang="en-GB" sz="1800" dirty="0" smtClean="0">
                <a:solidFill>
                  <a:schemeClr val="accent2">
                    <a:lumMod val="50000"/>
                  </a:schemeClr>
                </a:solidFill>
                <a:ea typeface="ＭＳ Ｐゴシック" charset="-128"/>
                <a:cs typeface="Times New Roman" pitchFamily="18" charset="0"/>
              </a:rPr>
              <a:t>100 millions </a:t>
            </a:r>
            <a:r>
              <a:rPr lang="en-GB" sz="1800" dirty="0" err="1" smtClean="0">
                <a:solidFill>
                  <a:schemeClr val="accent2">
                    <a:lumMod val="50000"/>
                  </a:schemeClr>
                </a:solidFill>
                <a:ea typeface="ＭＳ Ｐゴシック" charset="-128"/>
                <a:cs typeface="Times New Roman" pitchFamily="18" charset="0"/>
              </a:rPr>
              <a:t>euros</a:t>
            </a:r>
            <a:r>
              <a:rPr lang="en-GB" sz="1800" dirty="0" smtClean="0">
                <a:solidFill>
                  <a:schemeClr val="accent2">
                    <a:lumMod val="50000"/>
                  </a:schemeClr>
                </a:solidFill>
                <a:ea typeface="ＭＳ Ｐゴシック" charset="-128"/>
                <a:cs typeface="Times New Roman" pitchFamily="18" charset="0"/>
              </a:rPr>
              <a:t> </a:t>
            </a:r>
            <a:r>
              <a:rPr lang="en-GB" sz="1800" b="0" dirty="0" smtClean="0">
                <a:solidFill>
                  <a:schemeClr val="accent2">
                    <a:lumMod val="50000"/>
                  </a:schemeClr>
                </a:solidFill>
                <a:ea typeface="ＭＳ Ｐゴシック" charset="-128"/>
                <a:cs typeface="Times New Roman" pitchFamily="18" charset="0"/>
              </a:rPr>
              <a:t>may be imposed either in addition to or in place of these penalties.</a:t>
            </a:r>
          </a:p>
          <a:p>
            <a:pPr marL="609600" lvl="0" indent="-609600" algn="just">
              <a:spcBef>
                <a:spcPts val="600"/>
              </a:spcBef>
              <a:buClr>
                <a:srgbClr val="F9B641"/>
              </a:buClr>
              <a:buSzTx/>
              <a:buNone/>
              <a:defRPr/>
            </a:pPr>
            <a:endParaRPr lang="en-GB" sz="180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39</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spcBef>
                <a:spcPts val="600"/>
              </a:spcBef>
              <a:buClr>
                <a:srgbClr val="F9B641"/>
              </a:buClr>
              <a:buSzTx/>
              <a:buNone/>
              <a:defRPr/>
            </a:pPr>
            <a:r>
              <a:rPr lang="en-GB" sz="1800" dirty="0" smtClean="0">
                <a:solidFill>
                  <a:schemeClr val="accent2">
                    <a:lumMod val="50000"/>
                  </a:schemeClr>
                </a:solidFill>
                <a:ea typeface="ＭＳ Ｐゴシック" charset="-128"/>
              </a:rPr>
              <a:t>5.4 Sanction authority</a:t>
            </a:r>
            <a:r>
              <a:rPr lang="en-US" sz="1800" dirty="0" smtClean="0">
                <a:solidFill>
                  <a:schemeClr val="accent2">
                    <a:lumMod val="50000"/>
                  </a:schemeClr>
                </a:solidFill>
                <a:ea typeface="ＭＳ Ｐゴシック" charset="-128"/>
              </a:rPr>
              <a:t>:</a:t>
            </a:r>
            <a:r>
              <a:rPr lang="en-GB" sz="1800" dirty="0" smtClean="0">
                <a:solidFill>
                  <a:schemeClr val="accent2">
                    <a:lumMod val="50000"/>
                  </a:schemeClr>
                </a:solidFill>
                <a:ea typeface="ＭＳ Ｐゴシック" charset="-128"/>
              </a:rPr>
              <a:t> sanctions applicable to specific subject persons</a:t>
            </a:r>
          </a:p>
          <a:p>
            <a:pPr marL="609600" lvl="0" indent="-609600" algn="just">
              <a:spcBef>
                <a:spcPts val="600"/>
              </a:spcBef>
              <a:buClr>
                <a:srgbClr val="F9B641"/>
              </a:buClr>
              <a:buSzTx/>
              <a:buNone/>
              <a:defRPr/>
            </a:pPr>
            <a:endParaRPr lang="en-GB" sz="800" dirty="0" smtClean="0">
              <a:solidFill>
                <a:schemeClr val="accent2">
                  <a:lumMod val="50000"/>
                </a:schemeClr>
              </a:solidFill>
              <a:ea typeface="ＭＳ Ｐゴシック" charset="-128"/>
            </a:endParaRPr>
          </a:p>
          <a:p>
            <a:pPr marL="3175" lvl="0" indent="-3175" algn="just">
              <a:spcBef>
                <a:spcPts val="600"/>
              </a:spcBef>
              <a:buClrTx/>
              <a:buSzTx/>
              <a:buFont typeface="Wingdings" pitchFamily="2" charset="2"/>
              <a:buChar char="Ø"/>
              <a:defRPr/>
            </a:pPr>
            <a:r>
              <a:rPr lang="en-GB" sz="1800" dirty="0" smtClean="0">
                <a:solidFill>
                  <a:schemeClr val="accent2">
                    <a:lumMod val="50000"/>
                  </a:schemeClr>
                </a:solidFill>
                <a:ea typeface="ＭＳ Ｐゴシック" charset="-128"/>
              </a:rPr>
              <a:t> The list of penalties is tailored to the characteristics of each category of subject institution</a:t>
            </a:r>
            <a:r>
              <a:rPr lang="en-US" sz="1800" b="0" dirty="0" smtClean="0">
                <a:solidFill>
                  <a:schemeClr val="accent2">
                    <a:lumMod val="50000"/>
                  </a:schemeClr>
                </a:solidFill>
                <a:ea typeface="ＭＳ Ｐゴシック" charset="-128"/>
              </a:rPr>
              <a:t>:</a:t>
            </a:r>
            <a:r>
              <a:rPr lang="en-GB" sz="1800" b="0" dirty="0" smtClean="0">
                <a:solidFill>
                  <a:schemeClr val="accent2">
                    <a:lumMod val="50000"/>
                  </a:schemeClr>
                </a:solidFill>
                <a:ea typeface="ＭＳ Ｐゴシック" charset="-128"/>
              </a:rPr>
              <a:t>  </a:t>
            </a:r>
          </a:p>
          <a:p>
            <a:pPr marL="3175" lvl="0" indent="-3175" algn="just">
              <a:spcBef>
                <a:spcPts val="600"/>
              </a:spcBef>
              <a:buClrTx/>
              <a:buSzTx/>
              <a:buFont typeface="Wingdings" pitchFamily="2" charset="2"/>
              <a:buChar char="Ø"/>
              <a:defRPr/>
            </a:pPr>
            <a:endParaRPr lang="en-GB" sz="100" b="0" dirty="0" smtClean="0">
              <a:solidFill>
                <a:schemeClr val="accent2">
                  <a:lumMod val="50000"/>
                </a:schemeClr>
              </a:solidFill>
              <a:ea typeface="ＭＳ Ｐゴシック" charset="-128"/>
            </a:endParaRPr>
          </a:p>
          <a:p>
            <a:pPr marL="184150" lvl="0" indent="-88900" algn="just">
              <a:spcBef>
                <a:spcPts val="600"/>
              </a:spcBef>
              <a:buClrTx/>
              <a:buSzTx/>
              <a:buFontTx/>
              <a:buChar char="-"/>
              <a:defRPr/>
            </a:pPr>
            <a:r>
              <a:rPr lang="en-GB" sz="1800" b="0" dirty="0" smtClean="0">
                <a:solidFill>
                  <a:schemeClr val="accent2">
                    <a:lumMod val="50000"/>
                  </a:schemeClr>
                </a:solidFill>
                <a:ea typeface="ＭＳ Ｐゴシック" charset="-128"/>
              </a:rPr>
              <a:t> financial holding companies and mixed financial holding companies</a:t>
            </a:r>
            <a:r>
              <a:rPr lang="en-US" sz="1800" b="0" dirty="0" smtClean="0">
                <a:solidFill>
                  <a:schemeClr val="accent2">
                    <a:lumMod val="50000"/>
                  </a:schemeClr>
                </a:solidFill>
                <a:ea typeface="ＭＳ Ｐゴシック" charset="-128"/>
              </a:rPr>
              <a:t>;</a:t>
            </a:r>
            <a:r>
              <a:rPr lang="en-GB" sz="1800" b="0" dirty="0" smtClean="0">
                <a:solidFill>
                  <a:schemeClr val="accent2">
                    <a:lumMod val="50000"/>
                  </a:schemeClr>
                </a:solidFill>
                <a:ea typeface="ＭＳ Ｐゴシック" charset="-128"/>
              </a:rPr>
              <a:t> </a:t>
            </a:r>
          </a:p>
          <a:p>
            <a:pPr marL="184150" lvl="0" indent="-88900" algn="just">
              <a:spcBef>
                <a:spcPts val="600"/>
              </a:spcBef>
              <a:buClrTx/>
              <a:buSzTx/>
              <a:buFontTx/>
              <a:buChar char="-"/>
              <a:defRPr/>
            </a:pPr>
            <a:r>
              <a:rPr lang="en-GB" sz="1800" b="0" dirty="0" smtClean="0">
                <a:solidFill>
                  <a:schemeClr val="accent2">
                    <a:lumMod val="50000"/>
                  </a:schemeClr>
                </a:solidFill>
                <a:ea typeface="ＭＳ Ｐゴシック" charset="-128"/>
              </a:rPr>
              <a:t> mutual insurance companies and unions governed by Book I of the Mutual Insurance Code</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184150" lvl="0" indent="-88900" algn="just">
              <a:spcBef>
                <a:spcPts val="600"/>
              </a:spcBef>
              <a:buClrTx/>
              <a:buSzTx/>
              <a:buFontTx/>
              <a:buChar char="-"/>
              <a:tabLst>
                <a:tab pos="266700" algn="l"/>
              </a:tabLst>
              <a:defRPr/>
            </a:pPr>
            <a:r>
              <a:rPr lang="en-GB" sz="1800" b="0" kern="300" dirty="0" smtClean="0">
                <a:solidFill>
                  <a:schemeClr val="accent2">
                    <a:lumMod val="50000"/>
                  </a:schemeClr>
                </a:solidFill>
                <a:ea typeface="ＭＳ Ｐゴシック" charset="-128"/>
              </a:rPr>
              <a:t> insurance, banking, and payment services intermediaries;</a:t>
            </a:r>
          </a:p>
          <a:p>
            <a:pPr marL="184150" lvl="0" indent="-88900" algn="just">
              <a:spcBef>
                <a:spcPts val="600"/>
              </a:spcBef>
              <a:buClrTx/>
              <a:buSzTx/>
              <a:buFontTx/>
              <a:buChar char="-"/>
              <a:defRPr/>
            </a:pPr>
            <a:r>
              <a:rPr lang="en-GB" sz="1800" b="0" dirty="0" smtClean="0">
                <a:solidFill>
                  <a:schemeClr val="accent2">
                    <a:lumMod val="50000"/>
                  </a:schemeClr>
                </a:solidFill>
                <a:ea typeface="ＭＳ Ｐゴシック" charset="-128"/>
              </a:rPr>
              <a:t> </a:t>
            </a:r>
            <a:r>
              <a:rPr lang="en-GB" sz="1800" b="0" i="1" dirty="0" smtClean="0">
                <a:solidFill>
                  <a:schemeClr val="accent2">
                    <a:lumMod val="50000"/>
                  </a:schemeClr>
                </a:solidFill>
                <a:ea typeface="ＭＳ Ｐゴシック" charset="-128"/>
              </a:rPr>
              <a:t>bureaux de change</a:t>
            </a:r>
            <a:r>
              <a:rPr lang="en-GB" sz="1800" b="0" dirty="0" smtClean="0">
                <a:solidFill>
                  <a:schemeClr val="accent2">
                    <a:lumMod val="50000"/>
                  </a:schemeClr>
                </a:solidFill>
                <a:ea typeface="ＭＳ Ｐゴシック" charset="-128"/>
              </a:rPr>
              <a:t>.</a:t>
            </a:r>
          </a:p>
          <a:p>
            <a:pPr marL="88900" lvl="0" indent="-88900" algn="just">
              <a:spcBef>
                <a:spcPts val="600"/>
              </a:spcBef>
              <a:buClrTx/>
              <a:buSzTx/>
              <a:buFontTx/>
              <a:buChar char="-"/>
              <a:defRPr/>
            </a:pPr>
            <a:endParaRPr lang="en-GB" sz="100" b="0" dirty="0" smtClean="0">
              <a:solidFill>
                <a:schemeClr val="accent2">
                  <a:lumMod val="50000"/>
                </a:schemeClr>
              </a:solidFill>
              <a:ea typeface="ＭＳ Ｐゴシック" charset="-128"/>
            </a:endParaRPr>
          </a:p>
          <a:p>
            <a:pPr marL="88900" lvl="0" indent="-88900" algn="just">
              <a:spcBef>
                <a:spcPts val="600"/>
              </a:spcBef>
              <a:buClrTx/>
              <a:buSzTx/>
              <a:buFont typeface="Wingdings" pitchFamily="2" charset="2"/>
              <a:buChar char="Ø"/>
              <a:defRPr/>
            </a:pPr>
            <a:r>
              <a:rPr lang="en-GB" sz="1800" dirty="0" smtClean="0">
                <a:solidFill>
                  <a:schemeClr val="accent2">
                    <a:lumMod val="50000"/>
                  </a:schemeClr>
                </a:solidFill>
                <a:ea typeface="ＭＳ Ｐゴシック" charset="-128"/>
              </a:rPr>
              <a:t> The maximum fine is reduced to 1 million Euros for</a:t>
            </a:r>
            <a:r>
              <a:rPr lang="en-US" sz="1800" b="0" dirty="0" smtClean="0">
                <a:solidFill>
                  <a:schemeClr val="accent2">
                    <a:lumMod val="50000"/>
                  </a:schemeClr>
                </a:solidFill>
                <a:ea typeface="ＭＳ Ｐゴシック" charset="-128"/>
              </a:rPr>
              <a:t>:</a:t>
            </a:r>
            <a:r>
              <a:rPr lang="en-GB" sz="1800" b="0" dirty="0" smtClean="0">
                <a:solidFill>
                  <a:schemeClr val="accent2">
                    <a:lumMod val="50000"/>
                  </a:schemeClr>
                </a:solidFill>
                <a:ea typeface="ＭＳ Ｐゴシック" charset="-128"/>
              </a:rPr>
              <a:t> </a:t>
            </a:r>
          </a:p>
          <a:p>
            <a:pPr marL="88900" lvl="0" indent="-88900" algn="just">
              <a:spcBef>
                <a:spcPts val="600"/>
              </a:spcBef>
              <a:buClrTx/>
              <a:buSzTx/>
              <a:buFont typeface="Wingdings" pitchFamily="2" charset="2"/>
              <a:buChar char="Ø"/>
              <a:defRPr/>
            </a:pPr>
            <a:endParaRPr lang="en-GB" sz="100" b="0" dirty="0" smtClean="0">
              <a:solidFill>
                <a:schemeClr val="accent2">
                  <a:lumMod val="50000"/>
                </a:schemeClr>
              </a:solidFill>
              <a:ea typeface="ＭＳ Ｐゴシック" charset="-128"/>
            </a:endParaRPr>
          </a:p>
          <a:p>
            <a:pPr marL="184150" lvl="0" indent="-88900" algn="just">
              <a:spcBef>
                <a:spcPts val="600"/>
              </a:spcBef>
              <a:buClrTx/>
              <a:buSzTx/>
              <a:buFontTx/>
              <a:buChar char="-"/>
              <a:defRPr/>
            </a:pPr>
            <a:r>
              <a:rPr lang="en-GB" sz="1800" b="0" dirty="0" smtClean="0">
                <a:solidFill>
                  <a:schemeClr val="accent2">
                    <a:lumMod val="50000"/>
                  </a:schemeClr>
                </a:solidFill>
                <a:ea typeface="ＭＳ Ｐゴシック" charset="-128"/>
              </a:rPr>
              <a:t> mutual insurance companies and unions governed by Book I of the Mutual Insurance Code</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184150" lvl="0" indent="-88900" algn="just">
              <a:spcBef>
                <a:spcPts val="600"/>
              </a:spcBef>
              <a:buClrTx/>
              <a:buSzTx/>
              <a:buFontTx/>
              <a:buChar char="-"/>
              <a:tabLst>
                <a:tab pos="266700" algn="l"/>
              </a:tabLst>
              <a:defRPr/>
            </a:pPr>
            <a:r>
              <a:rPr lang="en-GB" sz="1800" b="0" kern="300" dirty="0" smtClean="0">
                <a:solidFill>
                  <a:schemeClr val="accent2">
                    <a:lumMod val="50000"/>
                  </a:schemeClr>
                </a:solidFill>
                <a:ea typeface="ＭＳ Ｐゴシック" charset="-128"/>
              </a:rPr>
              <a:t> insurance, banking, and payment services intermediaries;</a:t>
            </a:r>
          </a:p>
          <a:p>
            <a:pPr marL="184150" lvl="0" indent="-88900" algn="just">
              <a:spcBef>
                <a:spcPts val="600"/>
              </a:spcBef>
              <a:buClrTx/>
              <a:buSzTx/>
              <a:buFontTx/>
              <a:buChar char="-"/>
              <a:defRPr/>
            </a:pPr>
            <a:r>
              <a:rPr lang="en-GB" sz="1800" b="0" dirty="0" smtClean="0">
                <a:solidFill>
                  <a:schemeClr val="accent2">
                    <a:lumMod val="50000"/>
                  </a:schemeClr>
                </a:solidFill>
                <a:ea typeface="ＭＳ Ｐゴシック" charset="-128"/>
              </a:rPr>
              <a:t> </a:t>
            </a:r>
            <a:r>
              <a:rPr lang="en-GB" sz="1800" b="0" i="1" dirty="0" smtClean="0">
                <a:solidFill>
                  <a:schemeClr val="accent2">
                    <a:lumMod val="50000"/>
                  </a:schemeClr>
                </a:solidFill>
                <a:ea typeface="ＭＳ Ｐゴシック" charset="-128"/>
              </a:rPr>
              <a:t>bureaux de change</a:t>
            </a:r>
            <a:r>
              <a:rPr lang="en-GB" sz="1800" b="0" dirty="0" smtClean="0">
                <a:solidFill>
                  <a:schemeClr val="accent2">
                    <a:lumMod val="50000"/>
                  </a:schemeClr>
                </a:solidFill>
                <a:ea typeface="ＭＳ Ｐゴシック" charset="-128"/>
              </a:rPr>
              <a:t>. </a:t>
            </a:r>
          </a:p>
          <a:p>
            <a:pPr marL="609600" lvl="0" indent="-609600" algn="just">
              <a:spcBef>
                <a:spcPts val="600"/>
              </a:spcBef>
              <a:buClr>
                <a:srgbClr val="F9B641"/>
              </a:buClr>
              <a:buSzTx/>
              <a:buNone/>
              <a:defRPr/>
            </a:pPr>
            <a:endParaRPr lang="en-GB" sz="1800" dirty="0" smtClean="0">
              <a:solidFill>
                <a:schemeClr val="accent2">
                  <a:lumMod val="50000"/>
                </a:schemeClr>
              </a:solidFill>
              <a:ea typeface="ＭＳ Ｐゴシック" charset="-128"/>
            </a:endParaRPr>
          </a:p>
          <a:p>
            <a:pPr marL="0" lvl="0" indent="-88900" algn="just">
              <a:spcBef>
                <a:spcPts val="1200"/>
              </a:spcBef>
              <a:buClrTx/>
              <a:buSzTx/>
              <a:buNone/>
              <a:tabLst>
                <a:tab pos="176213" algn="l"/>
              </a:tabLst>
              <a:defRPr/>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Introduction</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9"/>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algn="just">
              <a:spcBef>
                <a:spcPts val="900"/>
              </a:spcBef>
            </a:pPr>
            <a:r>
              <a:rPr lang="en-GB" dirty="0" smtClean="0">
                <a:solidFill>
                  <a:schemeClr val="accent2">
                    <a:lumMod val="50000"/>
                  </a:schemeClr>
                </a:solidFill>
              </a:rPr>
              <a:t>The ACP is an independent administrative authority charged with </a:t>
            </a:r>
            <a:r>
              <a:rPr lang="en-GB" b="1" dirty="0" smtClean="0">
                <a:solidFill>
                  <a:schemeClr val="accent2">
                    <a:lumMod val="50000"/>
                  </a:schemeClr>
                </a:solidFill>
              </a:rPr>
              <a:t>preserving the stability of the financial system </a:t>
            </a:r>
            <a:r>
              <a:rPr lang="en-GB" dirty="0" smtClean="0">
                <a:solidFill>
                  <a:schemeClr val="accent2">
                    <a:lumMod val="50000"/>
                  </a:schemeClr>
                </a:solidFill>
              </a:rPr>
              <a:t>and </a:t>
            </a:r>
            <a:r>
              <a:rPr lang="en-GB" b="1" dirty="0" smtClean="0">
                <a:solidFill>
                  <a:schemeClr val="accent2">
                    <a:lumMod val="50000"/>
                  </a:schemeClr>
                </a:solidFill>
              </a:rPr>
              <a:t>protecting the customers,</a:t>
            </a:r>
            <a:r>
              <a:rPr lang="en-GB" dirty="0" smtClean="0">
                <a:solidFill>
                  <a:schemeClr val="accent2">
                    <a:lumMod val="50000"/>
                  </a:schemeClr>
                </a:solidFill>
              </a:rPr>
              <a:t> insurance policyholders, members and beneficiaries of the persons that it supervises.</a:t>
            </a:r>
          </a:p>
          <a:p>
            <a:pPr algn="just">
              <a:spcBef>
                <a:spcPts val="900"/>
              </a:spcBef>
              <a:buFont typeface="Wingdings" pitchFamily="2" charset="2"/>
              <a:buChar char="§"/>
            </a:pPr>
            <a:endParaRPr lang="en-GB" dirty="0" smtClean="0">
              <a:solidFill>
                <a:schemeClr val="accent2">
                  <a:lumMod val="50000"/>
                </a:schemeClr>
              </a:solidFill>
            </a:endParaRPr>
          </a:p>
          <a:p>
            <a:pPr algn="just">
              <a:spcBef>
                <a:spcPts val="900"/>
              </a:spcBef>
            </a:pPr>
            <a:r>
              <a:rPr lang="en-GB" dirty="0" smtClean="0">
                <a:solidFill>
                  <a:schemeClr val="accent2">
                    <a:lumMod val="50000"/>
                  </a:schemeClr>
                </a:solidFill>
              </a:rPr>
              <a:t>The ACP oversees </a:t>
            </a:r>
            <a:r>
              <a:rPr lang="en-GB" b="1" dirty="0" smtClean="0">
                <a:solidFill>
                  <a:schemeClr val="accent2">
                    <a:lumMod val="50000"/>
                  </a:schemeClr>
                </a:solidFill>
              </a:rPr>
              <a:t>the compliance of these persons with the provisions of</a:t>
            </a:r>
            <a:r>
              <a:rPr lang="en-GB" dirty="0" smtClean="0">
                <a:solidFill>
                  <a:schemeClr val="accent2">
                    <a:lumMod val="50000"/>
                  </a:schemeClr>
                </a:solidFill>
              </a:rPr>
              <a:t>:</a:t>
            </a:r>
          </a:p>
          <a:p>
            <a:pPr algn="just">
              <a:spcBef>
                <a:spcPts val="900"/>
              </a:spcBef>
              <a:buClr>
                <a:srgbClr val="FFC000"/>
              </a:buClr>
              <a:buFont typeface="Arial" pitchFamily="34" charset="0"/>
              <a:buChar char="-"/>
            </a:pPr>
            <a:r>
              <a:rPr lang="en-GB" dirty="0" smtClean="0">
                <a:solidFill>
                  <a:schemeClr val="accent2">
                    <a:lumMod val="50000"/>
                  </a:schemeClr>
                </a:solidFill>
              </a:rPr>
              <a:t> The Monetary and Financial Code; </a:t>
            </a:r>
          </a:p>
          <a:p>
            <a:pPr algn="just">
              <a:spcBef>
                <a:spcPts val="900"/>
              </a:spcBef>
              <a:buClr>
                <a:srgbClr val="FFC000"/>
              </a:buClr>
              <a:buFont typeface="Arial" pitchFamily="34" charset="0"/>
              <a:buChar char="-"/>
            </a:pPr>
            <a:r>
              <a:rPr lang="en-GB" dirty="0" smtClean="0">
                <a:solidFill>
                  <a:schemeClr val="accent2">
                    <a:lumMod val="50000"/>
                  </a:schemeClr>
                </a:solidFill>
              </a:rPr>
              <a:t> The Insurance Code; </a:t>
            </a:r>
          </a:p>
          <a:p>
            <a:pPr algn="just">
              <a:spcBef>
                <a:spcPts val="900"/>
              </a:spcBef>
              <a:buClr>
                <a:srgbClr val="FFC000"/>
              </a:buClr>
              <a:buFont typeface="Arial" pitchFamily="34" charset="0"/>
              <a:buChar char="-"/>
            </a:pPr>
            <a:r>
              <a:rPr lang="en-GB" dirty="0" smtClean="0">
                <a:solidFill>
                  <a:schemeClr val="accent2">
                    <a:lumMod val="50000"/>
                  </a:schemeClr>
                </a:solidFill>
              </a:rPr>
              <a:t> Book IX of the Social Security Code; </a:t>
            </a:r>
          </a:p>
          <a:p>
            <a:pPr algn="just">
              <a:spcBef>
                <a:spcPts val="900"/>
              </a:spcBef>
              <a:buClr>
                <a:srgbClr val="FFC000"/>
              </a:buClr>
              <a:buFont typeface="Arial" pitchFamily="34" charset="0"/>
              <a:buChar char="-"/>
            </a:pPr>
            <a:r>
              <a:rPr lang="en-GB" dirty="0" smtClean="0">
                <a:solidFill>
                  <a:schemeClr val="accent2">
                    <a:lumMod val="50000"/>
                  </a:schemeClr>
                </a:solidFill>
              </a:rPr>
              <a:t> The Mutual Insurance Code</a:t>
            </a:r>
            <a:r>
              <a:rPr lang="en-US" dirty="0" smtClean="0">
                <a:solidFill>
                  <a:schemeClr val="accent2">
                    <a:lumMod val="50000"/>
                  </a:schemeClr>
                </a:solidFill>
              </a:rPr>
              <a:t>;</a:t>
            </a:r>
            <a:r>
              <a:rPr lang="en-GB" dirty="0" smtClean="0">
                <a:solidFill>
                  <a:schemeClr val="accent2">
                    <a:lumMod val="50000"/>
                  </a:schemeClr>
                </a:solidFill>
              </a:rPr>
              <a:t> </a:t>
            </a:r>
          </a:p>
          <a:p>
            <a:pPr algn="just">
              <a:spcBef>
                <a:spcPts val="900"/>
              </a:spcBef>
              <a:buClr>
                <a:srgbClr val="FFC000"/>
              </a:buClr>
              <a:buFont typeface="Arial" pitchFamily="34" charset="0"/>
              <a:buChar char="-"/>
            </a:pPr>
            <a:r>
              <a:rPr lang="en-GB" dirty="0" smtClean="0">
                <a:solidFill>
                  <a:schemeClr val="accent2">
                    <a:lumMod val="50000"/>
                  </a:schemeClr>
                </a:solidFill>
              </a:rPr>
              <a:t> Book III of the Consumer Code</a:t>
            </a:r>
            <a:r>
              <a:rPr lang="en-US" dirty="0" smtClean="0">
                <a:solidFill>
                  <a:schemeClr val="accent2">
                    <a:lumMod val="50000"/>
                  </a:schemeClr>
                </a:solidFill>
              </a:rPr>
              <a:t>;</a:t>
            </a:r>
            <a:r>
              <a:rPr lang="en-GB" dirty="0" smtClean="0">
                <a:solidFill>
                  <a:schemeClr val="accent2">
                    <a:lumMod val="50000"/>
                  </a:schemeClr>
                </a:solidFill>
              </a:rPr>
              <a:t> </a:t>
            </a:r>
          </a:p>
          <a:p>
            <a:pPr algn="just">
              <a:spcBef>
                <a:spcPts val="900"/>
              </a:spcBef>
              <a:buClr>
                <a:srgbClr val="FFC000"/>
              </a:buClr>
              <a:buFont typeface="Arial" pitchFamily="34" charset="0"/>
              <a:buChar char="-"/>
            </a:pPr>
            <a:r>
              <a:rPr lang="en-GB" dirty="0" smtClean="0">
                <a:solidFill>
                  <a:schemeClr val="accent2">
                    <a:lumMod val="50000"/>
                  </a:schemeClr>
                </a:solidFill>
              </a:rPr>
              <a:t> Industry codes of conduct approved by the Minister of the Economy</a:t>
            </a:r>
            <a:r>
              <a:rPr lang="en-US" dirty="0" smtClean="0">
                <a:solidFill>
                  <a:schemeClr val="accent2">
                    <a:lumMod val="50000"/>
                  </a:schemeClr>
                </a:solidFill>
              </a:rPr>
              <a:t>;</a:t>
            </a:r>
            <a:endParaRPr lang="en-GB" dirty="0" smtClean="0">
              <a:solidFill>
                <a:schemeClr val="accent2">
                  <a:lumMod val="50000"/>
                </a:schemeClr>
              </a:solidFill>
            </a:endParaRPr>
          </a:p>
          <a:p>
            <a:pPr algn="just">
              <a:spcBef>
                <a:spcPts val="900"/>
              </a:spcBef>
            </a:pPr>
            <a:r>
              <a:rPr lang="en-GB" dirty="0" smtClean="0">
                <a:solidFill>
                  <a:schemeClr val="accent2">
                    <a:lumMod val="50000"/>
                  </a:schemeClr>
                </a:solidFill>
              </a:rPr>
              <a:t>along with all other legislative and regulatory provisions, violations of which constitute a breach of one of the codes listed above. </a:t>
            </a: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40</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buClr>
                <a:srgbClr val="F9B641"/>
              </a:buClr>
              <a:buSzTx/>
              <a:buNone/>
              <a:defRPr/>
            </a:pPr>
            <a:r>
              <a:rPr lang="en-GB" sz="1800" dirty="0" smtClean="0">
                <a:solidFill>
                  <a:schemeClr val="accent2">
                    <a:lumMod val="50000"/>
                  </a:schemeClr>
                </a:solidFill>
                <a:ea typeface="ＭＳ Ｐゴシック" charset="-128"/>
              </a:rPr>
              <a:t>5.4 Sanction authority</a:t>
            </a:r>
            <a:r>
              <a:rPr lang="en-US" sz="1800" dirty="0" smtClean="0">
                <a:solidFill>
                  <a:schemeClr val="accent2">
                    <a:lumMod val="50000"/>
                  </a:schemeClr>
                </a:solidFill>
                <a:ea typeface="ＭＳ Ｐゴシック" charset="-128"/>
              </a:rPr>
              <a:t>:</a:t>
            </a:r>
            <a:r>
              <a:rPr lang="en-GB" sz="1800" dirty="0" smtClean="0">
                <a:solidFill>
                  <a:schemeClr val="accent2">
                    <a:lumMod val="50000"/>
                  </a:schemeClr>
                </a:solidFill>
                <a:ea typeface="ＭＳ Ｐゴシック" charset="-128"/>
              </a:rPr>
              <a:t> issuance of penalties</a:t>
            </a:r>
          </a:p>
          <a:p>
            <a:pPr marL="609600" lvl="0" indent="-609600" algn="just">
              <a:buClr>
                <a:srgbClr val="F9B641"/>
              </a:buClr>
              <a:buSzTx/>
              <a:buNone/>
              <a:defRPr/>
            </a:pPr>
            <a:endParaRPr lang="en-GB" sz="1800" dirty="0" smtClean="0">
              <a:solidFill>
                <a:schemeClr val="accent2">
                  <a:lumMod val="50000"/>
                </a:schemeClr>
              </a:solidFill>
              <a:ea typeface="ＭＳ Ｐゴシック" charset="-128"/>
            </a:endParaRPr>
          </a:p>
          <a:p>
            <a:pPr marL="88900" lvl="0" indent="-88900" algn="just">
              <a:buClrTx/>
              <a:buSzTx/>
              <a:buFont typeface="Wingdings" pitchFamily="2" charset="2"/>
              <a:buChar char="§"/>
              <a:tabLst>
                <a:tab pos="180975" algn="l"/>
              </a:tabLst>
              <a:defRPr/>
            </a:pPr>
            <a:r>
              <a:rPr lang="en-GB" sz="1800" b="0" dirty="0" smtClean="0">
                <a:solidFill>
                  <a:schemeClr val="accent2">
                    <a:lumMod val="50000"/>
                  </a:schemeClr>
                </a:solidFill>
                <a:ea typeface="ＭＳ Ｐゴシック" charset="-128"/>
              </a:rPr>
              <a:t> The Sanctions Committee can issue </a:t>
            </a:r>
            <a:r>
              <a:rPr lang="en-GB" sz="1800" dirty="0" smtClean="0">
                <a:solidFill>
                  <a:schemeClr val="accent2">
                    <a:lumMod val="50000"/>
                  </a:schemeClr>
                </a:solidFill>
                <a:ea typeface="ＭＳ Ｐゴシック" charset="-128"/>
              </a:rPr>
              <a:t>one or more penalties</a:t>
            </a:r>
            <a:r>
              <a:rPr lang="en-GB" sz="1800" b="0" dirty="0" smtClean="0">
                <a:solidFill>
                  <a:schemeClr val="accent2">
                    <a:lumMod val="50000"/>
                  </a:schemeClr>
                </a:solidFill>
                <a:ea typeface="ＭＳ Ｐゴシック" charset="-128"/>
              </a:rPr>
              <a:t>, depending on the seriousness of the violation (principle of proportionality).</a:t>
            </a:r>
          </a:p>
          <a:p>
            <a:pPr marL="609600" lvl="0" indent="-609600" algn="just">
              <a:buClr>
                <a:srgbClr val="F9B641"/>
              </a:buClr>
              <a:buSzTx/>
              <a:buNone/>
              <a:defRPr/>
            </a:pPr>
            <a:endParaRPr lang="en-GB" sz="1800" b="0" dirty="0" smtClean="0">
              <a:solidFill>
                <a:schemeClr val="accent2">
                  <a:lumMod val="50000"/>
                </a:schemeClr>
              </a:solidFill>
              <a:ea typeface="ＭＳ Ｐゴシック" charset="-128"/>
            </a:endParaRPr>
          </a:p>
          <a:p>
            <a:pPr marL="176213" lvl="0" indent="-176213" algn="just">
              <a:buClrTx/>
              <a:buSzTx/>
              <a:buFont typeface="Wingdings" pitchFamily="2" charset="2"/>
              <a:buChar char="§"/>
              <a:defRPr/>
            </a:pPr>
            <a:r>
              <a:rPr lang="en-GB" sz="1800" b="0" dirty="0" smtClean="0">
                <a:solidFill>
                  <a:schemeClr val="accent2">
                    <a:lumMod val="50000"/>
                  </a:schemeClr>
                </a:solidFill>
                <a:ea typeface="ＭＳ Ｐゴシック" charset="-128"/>
              </a:rPr>
              <a:t>Penalties apply to the </a:t>
            </a:r>
            <a:r>
              <a:rPr lang="en-GB" sz="1800" dirty="0" smtClean="0">
                <a:solidFill>
                  <a:schemeClr val="accent2">
                    <a:lumMod val="50000"/>
                  </a:schemeClr>
                </a:solidFill>
                <a:ea typeface="ＭＳ Ｐゴシック" charset="-128"/>
              </a:rPr>
              <a:t>organisation. </a:t>
            </a:r>
            <a:r>
              <a:rPr lang="en-GB" sz="1800" b="0" dirty="0" smtClean="0">
                <a:solidFill>
                  <a:schemeClr val="accent2">
                    <a:lumMod val="50000"/>
                  </a:schemeClr>
                </a:solidFill>
                <a:ea typeface="ＭＳ Ｐゴシック" charset="-128"/>
              </a:rPr>
              <a:t>However, a proceeding directed at a legal entity </a:t>
            </a:r>
            <a:r>
              <a:rPr lang="en-GB" sz="1800" dirty="0" smtClean="0">
                <a:solidFill>
                  <a:schemeClr val="accent2">
                    <a:lumMod val="50000"/>
                  </a:schemeClr>
                </a:solidFill>
                <a:ea typeface="ＭＳ Ｐゴシック" charset="-128"/>
              </a:rPr>
              <a:t>can lead to the imposition of sanctions concerning the managers of the entity </a:t>
            </a:r>
            <a:r>
              <a:rPr lang="en-GB" sz="1800" b="0" dirty="0" smtClean="0">
                <a:solidFill>
                  <a:schemeClr val="accent2">
                    <a:lumMod val="50000"/>
                  </a:schemeClr>
                </a:solidFill>
                <a:ea typeface="ＭＳ Ｐゴシック" charset="-128"/>
              </a:rPr>
              <a:t>(temporary suspension or compulsory dismissal).</a:t>
            </a:r>
          </a:p>
          <a:p>
            <a:pPr marL="609600" lvl="0" indent="-609600" algn="just">
              <a:buClr>
                <a:srgbClr val="F9B641"/>
              </a:buClr>
              <a:buSzTx/>
              <a:buNone/>
              <a:defRPr/>
            </a:pPr>
            <a:endParaRPr lang="en-GB" sz="1800" b="0" dirty="0" smtClean="0">
              <a:solidFill>
                <a:schemeClr val="accent2">
                  <a:lumMod val="50000"/>
                </a:schemeClr>
              </a:solidFill>
              <a:ea typeface="ＭＳ Ｐゴシック" charset="-128"/>
            </a:endParaRPr>
          </a:p>
          <a:p>
            <a:pPr marL="88900" lvl="0" indent="-88900" algn="just">
              <a:buClrTx/>
              <a:buSzTx/>
              <a:buFont typeface="Wingdings" pitchFamily="2" charset="2"/>
              <a:buChar char="§"/>
              <a:tabLst>
                <a:tab pos="176213" algn="l"/>
              </a:tabLst>
              <a:defRPr/>
            </a:pPr>
            <a:r>
              <a:rPr lang="en-GB" sz="1800" b="0" dirty="0" smtClean="0">
                <a:solidFill>
                  <a:schemeClr val="accent2">
                    <a:lumMod val="50000"/>
                  </a:schemeClr>
                </a:solidFill>
                <a:ea typeface="ＭＳ Ｐゴシック" charset="-128"/>
              </a:rPr>
              <a:t> Penalties imposed by the committee may be accompanied by </a:t>
            </a:r>
            <a:r>
              <a:rPr lang="en-GB" sz="1800" dirty="0" smtClean="0">
                <a:solidFill>
                  <a:schemeClr val="accent2">
                    <a:lumMod val="50000"/>
                  </a:schemeClr>
                </a:solidFill>
                <a:ea typeface="ＭＳ Ｐゴシック" charset="-128"/>
              </a:rPr>
              <a:t>fines </a:t>
            </a:r>
            <a:r>
              <a:rPr lang="en-GB" sz="1800" b="0" dirty="0" smtClean="0">
                <a:solidFill>
                  <a:schemeClr val="accent2">
                    <a:lumMod val="50000"/>
                  </a:schemeClr>
                </a:solidFill>
                <a:ea typeface="ＭＳ Ｐゴシック" charset="-128"/>
              </a:rPr>
              <a:t>of up to 15,000 Euros per day.</a:t>
            </a:r>
          </a:p>
          <a:p>
            <a:pPr marL="609600" lvl="0" indent="-609600" algn="just">
              <a:buClr>
                <a:srgbClr val="F9B641"/>
              </a:buClr>
              <a:buSzTx/>
              <a:buNone/>
              <a:defRPr/>
            </a:pPr>
            <a:endParaRPr lang="en-GB" sz="1800" b="0" dirty="0" smtClean="0">
              <a:solidFill>
                <a:schemeClr val="accent2">
                  <a:lumMod val="50000"/>
                </a:schemeClr>
              </a:solidFill>
              <a:ea typeface="ＭＳ Ｐゴシック" charset="-128"/>
            </a:endParaRPr>
          </a:p>
          <a:p>
            <a:pPr marL="88900" lvl="0" indent="-88900" algn="just">
              <a:buClrTx/>
              <a:buSzTx/>
              <a:buFont typeface="Wingdings" pitchFamily="2" charset="2"/>
              <a:buChar char="§"/>
              <a:tabLst>
                <a:tab pos="180975" algn="l"/>
              </a:tabLst>
              <a:defRPr/>
            </a:pPr>
            <a:r>
              <a:rPr lang="en-GB" sz="1800" b="0" dirty="0" smtClean="0">
                <a:solidFill>
                  <a:schemeClr val="accent2">
                    <a:lumMod val="50000"/>
                  </a:schemeClr>
                </a:solidFill>
                <a:ea typeface="ＭＳ Ｐゴシック" charset="-128"/>
              </a:rPr>
              <a:t> The Sanctions Committee </a:t>
            </a:r>
            <a:r>
              <a:rPr lang="en-GB" sz="1800" dirty="0" smtClean="0">
                <a:solidFill>
                  <a:schemeClr val="accent2">
                    <a:lumMod val="50000"/>
                  </a:schemeClr>
                </a:solidFill>
                <a:ea typeface="ＭＳ Ｐゴシック" charset="-128"/>
              </a:rPr>
              <a:t>publishes its decisions </a:t>
            </a:r>
            <a:r>
              <a:rPr lang="en-GB" sz="1800" b="0" dirty="0" smtClean="0">
                <a:solidFill>
                  <a:schemeClr val="accent2">
                    <a:lumMod val="50000"/>
                  </a:schemeClr>
                </a:solidFill>
                <a:ea typeface="ＭＳ Ｐゴシック" charset="-128"/>
              </a:rPr>
              <a:t>in newspapers, other publications, or other vehicles of its choice.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41</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609600" lvl="0" indent="-609600" algn="just">
              <a:buClr>
                <a:srgbClr val="F9B641"/>
              </a:buClr>
              <a:buSzTx/>
              <a:buNone/>
              <a:defRPr/>
            </a:pPr>
            <a:r>
              <a:rPr lang="en-GB" sz="1800" dirty="0" smtClean="0">
                <a:solidFill>
                  <a:schemeClr val="accent2">
                    <a:lumMod val="50000"/>
                  </a:schemeClr>
                </a:solidFill>
                <a:ea typeface="ＭＳ Ｐゴシック" charset="-128"/>
              </a:rPr>
              <a:t>5.4 Sanction authority</a:t>
            </a:r>
            <a:r>
              <a:rPr lang="en-US" sz="1800" dirty="0" smtClean="0">
                <a:solidFill>
                  <a:schemeClr val="accent2">
                    <a:lumMod val="50000"/>
                  </a:schemeClr>
                </a:solidFill>
                <a:ea typeface="ＭＳ Ｐゴシック" charset="-128"/>
              </a:rPr>
              <a:t>:</a:t>
            </a:r>
            <a:r>
              <a:rPr lang="en-GB" sz="1800" dirty="0" smtClean="0">
                <a:solidFill>
                  <a:schemeClr val="accent2">
                    <a:lumMod val="50000"/>
                  </a:schemeClr>
                </a:solidFill>
                <a:ea typeface="ＭＳ Ｐゴシック" charset="-128"/>
              </a:rPr>
              <a:t> disciplinary proceedings</a:t>
            </a:r>
          </a:p>
          <a:p>
            <a:pPr marL="609600" lvl="0" indent="-609600" algn="just">
              <a:buClr>
                <a:srgbClr val="F9B641"/>
              </a:buClr>
              <a:buSzTx/>
              <a:buNone/>
              <a:defRPr/>
            </a:pPr>
            <a:endParaRPr lang="en-GB" sz="800" dirty="0" smtClean="0">
              <a:solidFill>
                <a:schemeClr val="accent2">
                  <a:lumMod val="50000"/>
                </a:schemeClr>
              </a:solidFill>
              <a:ea typeface="ＭＳ Ｐゴシック" charset="-128"/>
            </a:endParaRPr>
          </a:p>
          <a:p>
            <a:pPr marL="609600" lvl="0" indent="-609600" algn="just">
              <a:buClr>
                <a:srgbClr val="F9B641"/>
              </a:buClr>
              <a:buSzTx/>
              <a:buNone/>
              <a:defRPr/>
            </a:pPr>
            <a:endParaRPr lang="en-GB" sz="800" dirty="0" smtClean="0">
              <a:solidFill>
                <a:schemeClr val="accent2">
                  <a:lumMod val="50000"/>
                </a:schemeClr>
              </a:solidFill>
              <a:ea typeface="ＭＳ Ｐゴシック" charset="-128"/>
            </a:endParaRPr>
          </a:p>
          <a:p>
            <a:pPr marL="176213" lvl="0" indent="-176213" algn="just">
              <a:buClrTx/>
              <a:buSzTx/>
              <a:buFont typeface="Wingdings" pitchFamily="2" charset="2"/>
              <a:buChar char="§"/>
              <a:tabLst>
                <a:tab pos="265113" algn="l"/>
              </a:tabLst>
              <a:defRPr/>
            </a:pPr>
            <a:r>
              <a:rPr lang="en-GB" sz="1800" b="0" dirty="0" smtClean="0">
                <a:solidFill>
                  <a:schemeClr val="accent2">
                    <a:lumMod val="50000"/>
                  </a:schemeClr>
                </a:solidFill>
                <a:ea typeface="ＭＳ Ｐゴシック" charset="-128"/>
              </a:rPr>
              <a:t>Disciplinary proceedings are initiated </a:t>
            </a:r>
            <a:r>
              <a:rPr lang="en-GB" sz="1800" dirty="0" smtClean="0">
                <a:solidFill>
                  <a:schemeClr val="accent2">
                    <a:lumMod val="50000"/>
                  </a:schemeClr>
                </a:solidFill>
                <a:ea typeface="ＭＳ Ｐゴシック" charset="-128"/>
              </a:rPr>
              <a:t>by the College</a:t>
            </a:r>
            <a:r>
              <a:rPr lang="en-GB" sz="1800" b="0" dirty="0" smtClean="0">
                <a:solidFill>
                  <a:schemeClr val="accent2">
                    <a:lumMod val="50000"/>
                  </a:schemeClr>
                </a:solidFill>
                <a:ea typeface="ＭＳ Ｐゴシック" charset="-128"/>
              </a:rPr>
              <a:t>, which sends a letter notifying the person concerned of the allegations and informing him that the matter has been referred to the Sanctions Committee.</a:t>
            </a:r>
          </a:p>
          <a:p>
            <a:pPr marL="609600" lvl="0" indent="-609600" algn="just">
              <a:buClr>
                <a:srgbClr val="F9B641"/>
              </a:buClr>
              <a:buSzTx/>
              <a:buNone/>
              <a:defRPr/>
            </a:pPr>
            <a:endParaRPr lang="en-GB" sz="1800" b="0" dirty="0" smtClean="0">
              <a:solidFill>
                <a:schemeClr val="accent2">
                  <a:lumMod val="50000"/>
                </a:schemeClr>
              </a:solidFill>
              <a:ea typeface="ＭＳ Ｐゴシック" charset="-128"/>
            </a:endParaRPr>
          </a:p>
          <a:p>
            <a:pPr marL="176213" lvl="0" indent="-176213" algn="just">
              <a:buClrTx/>
              <a:buSzTx/>
              <a:buFont typeface="Wingdings" pitchFamily="2" charset="2"/>
              <a:buChar char="§"/>
              <a:tabLst>
                <a:tab pos="176213" algn="l"/>
              </a:tabLst>
              <a:defRPr/>
            </a:pPr>
            <a:r>
              <a:rPr lang="en-GB" sz="1800" b="0" dirty="0" smtClean="0">
                <a:solidFill>
                  <a:schemeClr val="accent2">
                    <a:lumMod val="50000"/>
                  </a:schemeClr>
                </a:solidFill>
                <a:ea typeface="ＭＳ Ｐゴシック" charset="-128"/>
              </a:rPr>
              <a:t>The person concerned is afforded the opportunity </a:t>
            </a:r>
            <a:r>
              <a:rPr lang="en-GB" sz="1800" dirty="0" smtClean="0">
                <a:solidFill>
                  <a:schemeClr val="accent2">
                    <a:lumMod val="50000"/>
                  </a:schemeClr>
                </a:solidFill>
                <a:ea typeface="ＭＳ Ｐゴシック" charset="-128"/>
              </a:rPr>
              <a:t>to respond </a:t>
            </a:r>
            <a:r>
              <a:rPr lang="en-GB" sz="1800" b="0" dirty="0" smtClean="0">
                <a:solidFill>
                  <a:schemeClr val="accent2">
                    <a:lumMod val="50000"/>
                  </a:schemeClr>
                </a:solidFill>
                <a:ea typeface="ＭＳ Ｐゴシック" charset="-128"/>
              </a:rPr>
              <a:t>to the Sanctions Committee: </a:t>
            </a:r>
          </a:p>
          <a:p>
            <a:pPr marL="903288" lvl="0" indent="0" algn="just">
              <a:buClr>
                <a:srgbClr val="F9B641"/>
              </a:buClr>
              <a:buSzTx/>
              <a:buNone/>
              <a:tabLst>
                <a:tab pos="0" algn="l"/>
              </a:tabLst>
              <a:defRPr/>
            </a:pPr>
            <a:r>
              <a:rPr lang="en-GB" sz="1800" b="0" dirty="0" smtClean="0">
                <a:solidFill>
                  <a:schemeClr val="accent2">
                    <a:lumMod val="50000"/>
                  </a:schemeClr>
                </a:solidFill>
                <a:ea typeface="ＭＳ Ｐゴシック" charset="-128"/>
              </a:rPr>
              <a:t>	- the person may submit written comments to the Commission</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903288" lvl="0" indent="0" algn="just">
              <a:buClr>
                <a:srgbClr val="F9B641"/>
              </a:buClr>
              <a:buSzTx/>
              <a:buNone/>
              <a:tabLst>
                <a:tab pos="0" algn="l"/>
              </a:tabLst>
              <a:defRPr/>
            </a:pPr>
            <a:r>
              <a:rPr lang="en-GB" sz="1800" b="0" dirty="0" smtClean="0">
                <a:solidFill>
                  <a:schemeClr val="accent2">
                    <a:lumMod val="50000"/>
                  </a:schemeClr>
                </a:solidFill>
                <a:ea typeface="ＭＳ Ｐゴシック" charset="-128"/>
              </a:rPr>
              <a:t>	- oral arguments may be presented at a public hearing (unless the person waives the hearing).</a:t>
            </a:r>
          </a:p>
          <a:p>
            <a:pPr marL="609600" lvl="0" indent="-609600" algn="just">
              <a:buClr>
                <a:srgbClr val="F9B641"/>
              </a:buClr>
              <a:buSzTx/>
              <a:buNone/>
              <a:defRPr/>
            </a:pPr>
            <a:endParaRPr lang="en-GB" sz="800" b="0" dirty="0" smtClean="0">
              <a:solidFill>
                <a:schemeClr val="accent2">
                  <a:lumMod val="50000"/>
                </a:schemeClr>
              </a:solidFill>
              <a:ea typeface="ＭＳ Ｐゴシック" charset="-128"/>
            </a:endParaRPr>
          </a:p>
          <a:p>
            <a:pPr marL="609600" lvl="0" indent="-609600" algn="just">
              <a:buClr>
                <a:srgbClr val="F9B641"/>
              </a:buClr>
              <a:buSzTx/>
              <a:buNone/>
              <a:defRPr/>
            </a:pPr>
            <a:endParaRPr lang="en-GB" sz="800" b="0" dirty="0" smtClean="0">
              <a:solidFill>
                <a:schemeClr val="accent2">
                  <a:lumMod val="50000"/>
                </a:schemeClr>
              </a:solidFill>
              <a:ea typeface="ＭＳ Ｐゴシック" charset="-128"/>
            </a:endParaRPr>
          </a:p>
          <a:p>
            <a:pPr marL="176213" lvl="0" indent="-176213" algn="just">
              <a:buClrTx/>
              <a:buSzTx/>
              <a:buFont typeface="Wingdings" pitchFamily="2" charset="2"/>
              <a:buChar char="§"/>
              <a:tabLst>
                <a:tab pos="176213" algn="l"/>
              </a:tabLst>
              <a:defRPr/>
            </a:pPr>
            <a:r>
              <a:rPr lang="en-GB" sz="1800" b="0" dirty="0" smtClean="0">
                <a:solidFill>
                  <a:schemeClr val="accent2">
                    <a:lumMod val="50000"/>
                  </a:schemeClr>
                </a:solidFill>
                <a:ea typeface="ＭＳ Ｐゴシック" charset="-128"/>
              </a:rPr>
              <a:t>A member of the Sanctions Committee may be </a:t>
            </a:r>
            <a:r>
              <a:rPr lang="en-GB" sz="1800" dirty="0" err="1" smtClean="0">
                <a:solidFill>
                  <a:schemeClr val="accent2">
                    <a:lumMod val="50000"/>
                  </a:schemeClr>
                </a:solidFill>
                <a:ea typeface="ＭＳ Ｐゴシック" charset="-128"/>
              </a:rPr>
              <a:t>recused</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895350" lvl="0" indent="0" algn="just">
              <a:buClr>
                <a:srgbClr val="F9B641"/>
              </a:buClr>
              <a:buSzTx/>
              <a:buNone/>
              <a:defRPr/>
            </a:pPr>
            <a:r>
              <a:rPr lang="en-GB" sz="1800" b="0" dirty="0" smtClean="0">
                <a:solidFill>
                  <a:schemeClr val="accent2">
                    <a:lumMod val="50000"/>
                  </a:schemeClr>
                </a:solidFill>
                <a:ea typeface="ＭＳ Ｐゴシック" charset="-128"/>
              </a:rPr>
              <a:t>	- on his own initiative, or</a:t>
            </a:r>
          </a:p>
          <a:p>
            <a:pPr marL="895350" lvl="0" indent="0" algn="just">
              <a:buClr>
                <a:srgbClr val="F9B641"/>
              </a:buClr>
              <a:buSzTx/>
              <a:buNone/>
              <a:defRPr/>
            </a:pPr>
            <a:r>
              <a:rPr lang="en-GB" sz="1800" b="0" dirty="0" smtClean="0">
                <a:solidFill>
                  <a:schemeClr val="accent2">
                    <a:lumMod val="50000"/>
                  </a:schemeClr>
                </a:solidFill>
                <a:ea typeface="ＭＳ Ｐゴシック" charset="-128"/>
              </a:rPr>
              <a:t>	- at the request of the object of the allegations.</a:t>
            </a:r>
          </a:p>
          <a:p>
            <a:pPr marL="609600" lvl="0" indent="-609600" algn="just">
              <a:buClr>
                <a:srgbClr val="F9B641"/>
              </a:buClr>
              <a:buSzTx/>
              <a:buNone/>
              <a:defRPr/>
            </a:pPr>
            <a:endParaRPr lang="en-GB" sz="1800" dirty="0" smtClean="0">
              <a:solidFill>
                <a:srgbClr val="000000"/>
              </a:solidFill>
              <a:ea typeface="ＭＳ Ｐゴシック" charset="-128"/>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a:t>
            </a:r>
            <a:r>
              <a:rPr lang="fr-FR" dirty="0" err="1" smtClean="0"/>
              <a:t>Powers</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42</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0" lvl="0" indent="0" algn="just">
              <a:buClr>
                <a:srgbClr val="F9B641"/>
              </a:buClr>
              <a:buSzTx/>
              <a:buNone/>
              <a:tabLst>
                <a:tab pos="88900" algn="l"/>
              </a:tabLst>
              <a:defRPr/>
            </a:pPr>
            <a:r>
              <a:rPr lang="en-GB" sz="1800" dirty="0" smtClean="0">
                <a:solidFill>
                  <a:schemeClr val="accent2">
                    <a:lumMod val="50000"/>
                  </a:schemeClr>
                </a:solidFill>
                <a:ea typeface="ＭＳ Ｐゴシック" charset="-128"/>
              </a:rPr>
              <a:t>5.4 </a:t>
            </a:r>
            <a:r>
              <a:rPr lang="en-GB" sz="1800" b="0" dirty="0" smtClean="0">
                <a:solidFill>
                  <a:schemeClr val="accent2">
                    <a:lumMod val="50000"/>
                  </a:schemeClr>
                </a:solidFill>
                <a:ea typeface="ＭＳ Ｐゴシック" charset="-128"/>
              </a:rPr>
              <a:t>Sanction</a:t>
            </a:r>
            <a:r>
              <a:rPr lang="en-GB" sz="1800" dirty="0" smtClean="0">
                <a:solidFill>
                  <a:schemeClr val="accent2">
                    <a:lumMod val="50000"/>
                  </a:schemeClr>
                </a:solidFill>
                <a:ea typeface="ＭＳ Ｐゴシック" charset="-128"/>
              </a:rPr>
              <a:t> authority</a:t>
            </a:r>
            <a:r>
              <a:rPr lang="en-US" sz="1800" dirty="0" smtClean="0">
                <a:solidFill>
                  <a:schemeClr val="accent2">
                    <a:lumMod val="50000"/>
                  </a:schemeClr>
                </a:solidFill>
                <a:ea typeface="ＭＳ Ｐゴシック" charset="-128"/>
              </a:rPr>
              <a:t>:</a:t>
            </a:r>
            <a:r>
              <a:rPr lang="en-GB" sz="1800" dirty="0" smtClean="0">
                <a:solidFill>
                  <a:schemeClr val="accent2">
                    <a:lumMod val="50000"/>
                  </a:schemeClr>
                </a:solidFill>
                <a:ea typeface="ＭＳ Ｐゴシック" charset="-128"/>
              </a:rPr>
              <a:t> appeals to the decisions of the </a:t>
            </a:r>
            <a:r>
              <a:rPr lang="en-GB" sz="1800" b="0" dirty="0" smtClean="0">
                <a:solidFill>
                  <a:schemeClr val="accent2">
                    <a:lumMod val="50000"/>
                  </a:schemeClr>
                </a:solidFill>
                <a:ea typeface="ＭＳ Ｐゴシック" charset="-128"/>
              </a:rPr>
              <a:t>Sanctions Committee</a:t>
            </a:r>
            <a:endParaRPr lang="en-GB" sz="1800" dirty="0" smtClean="0">
              <a:solidFill>
                <a:schemeClr val="accent2">
                  <a:lumMod val="50000"/>
                </a:schemeClr>
              </a:solidFill>
              <a:ea typeface="ＭＳ Ｐゴシック" charset="-128"/>
            </a:endParaRPr>
          </a:p>
          <a:p>
            <a:pPr marL="609600" lvl="0" indent="-609600" algn="just">
              <a:buClr>
                <a:srgbClr val="F9B641"/>
              </a:buClr>
              <a:buSzTx/>
              <a:buNone/>
              <a:defRPr/>
            </a:pPr>
            <a:endParaRPr lang="en-GB" sz="800" dirty="0" smtClean="0">
              <a:solidFill>
                <a:schemeClr val="accent2">
                  <a:lumMod val="50000"/>
                </a:schemeClr>
              </a:solidFill>
              <a:ea typeface="ＭＳ Ｐゴシック" charset="-128"/>
            </a:endParaRPr>
          </a:p>
          <a:p>
            <a:pPr marL="609600" lvl="0" indent="-609600" algn="just">
              <a:buClr>
                <a:srgbClr val="F9B641"/>
              </a:buClr>
              <a:buSzTx/>
              <a:buNone/>
              <a:defRPr/>
            </a:pPr>
            <a:endParaRPr lang="en-GB" sz="1800" dirty="0" smtClean="0">
              <a:solidFill>
                <a:schemeClr val="accent2">
                  <a:lumMod val="50000"/>
                </a:schemeClr>
              </a:solidFill>
              <a:ea typeface="ＭＳ Ｐゴシック" charset="-128"/>
            </a:endParaRPr>
          </a:p>
          <a:p>
            <a:pPr marL="176213" lvl="0" indent="-176213" algn="just">
              <a:buClrTx/>
              <a:buSzTx/>
              <a:buFont typeface="Wingdings" pitchFamily="2" charset="2"/>
              <a:buChar char="§"/>
              <a:defRPr/>
            </a:pPr>
            <a:r>
              <a:rPr lang="en-GB" sz="1800" b="0" dirty="0" smtClean="0">
                <a:solidFill>
                  <a:schemeClr val="accent2">
                    <a:lumMod val="50000"/>
                  </a:schemeClr>
                </a:solidFill>
                <a:ea typeface="ＭＳ Ｐゴシック" charset="-128"/>
              </a:rPr>
              <a:t>The process involves a </a:t>
            </a:r>
            <a:r>
              <a:rPr lang="en-GB" sz="1800" dirty="0" smtClean="0">
                <a:solidFill>
                  <a:schemeClr val="accent2">
                    <a:lumMod val="50000"/>
                  </a:schemeClr>
                </a:solidFill>
                <a:ea typeface="ＭＳ Ｐゴシック" charset="-128"/>
              </a:rPr>
              <a:t>plenary appeal </a:t>
            </a:r>
            <a:r>
              <a:rPr lang="en-GB" sz="1800" b="0" dirty="0" smtClean="0">
                <a:solidFill>
                  <a:schemeClr val="accent2">
                    <a:lumMod val="50000"/>
                  </a:schemeClr>
                </a:solidFill>
                <a:ea typeface="ＭＳ Ｐゴシック" charset="-128"/>
              </a:rPr>
              <a:t>before the </a:t>
            </a:r>
            <a:r>
              <a:rPr lang="en-GB" sz="1800" b="0" i="1" dirty="0" err="1" smtClean="0">
                <a:solidFill>
                  <a:schemeClr val="accent2">
                    <a:lumMod val="50000"/>
                  </a:schemeClr>
                </a:solidFill>
                <a:ea typeface="ＭＳ Ｐゴシック" charset="-128"/>
              </a:rPr>
              <a:t>Conseil</a:t>
            </a:r>
            <a:r>
              <a:rPr lang="en-GB" sz="1800" b="0" i="1" dirty="0" smtClean="0">
                <a:solidFill>
                  <a:schemeClr val="accent2">
                    <a:lumMod val="50000"/>
                  </a:schemeClr>
                </a:solidFill>
                <a:ea typeface="ＭＳ Ｐゴシック" charset="-128"/>
              </a:rPr>
              <a:t> </a:t>
            </a:r>
            <a:r>
              <a:rPr lang="en-GB" sz="1800" b="0" i="1" dirty="0" err="1" smtClean="0">
                <a:solidFill>
                  <a:schemeClr val="accent2">
                    <a:lumMod val="50000"/>
                  </a:schemeClr>
                </a:solidFill>
                <a:ea typeface="ＭＳ Ｐゴシック" charset="-128"/>
              </a:rPr>
              <a:t>d’État</a:t>
            </a:r>
            <a:r>
              <a:rPr lang="en-GB" sz="1800" b="0" i="1" dirty="0" smtClean="0">
                <a:solidFill>
                  <a:schemeClr val="accent2">
                    <a:lumMod val="50000"/>
                  </a:schemeClr>
                </a:solidFill>
                <a:ea typeface="ＭＳ Ｐゴシック" charset="-128"/>
              </a:rPr>
              <a:t> </a:t>
            </a:r>
            <a:r>
              <a:rPr lang="en-GB" sz="1800" b="0" dirty="0" smtClean="0">
                <a:solidFill>
                  <a:schemeClr val="accent2">
                    <a:lumMod val="50000"/>
                  </a:schemeClr>
                </a:solidFill>
                <a:ea typeface="ＭＳ Ｐゴシック" charset="-128"/>
              </a:rPr>
              <a:t>(administrative supreme court).</a:t>
            </a:r>
          </a:p>
          <a:p>
            <a:pPr marL="176213" lvl="0" indent="-176213" algn="just">
              <a:buClr>
                <a:srgbClr val="F9B641"/>
              </a:buClr>
              <a:buSzTx/>
              <a:buFont typeface="Wingdings" pitchFamily="2" charset="2"/>
              <a:buChar char="§"/>
              <a:defRPr/>
            </a:pPr>
            <a:endParaRPr lang="en-GB" sz="1800" b="0" dirty="0" smtClean="0">
              <a:solidFill>
                <a:schemeClr val="accent2">
                  <a:lumMod val="50000"/>
                </a:schemeClr>
              </a:solidFill>
              <a:ea typeface="ＭＳ Ｐゴシック" charset="-128"/>
            </a:endParaRPr>
          </a:p>
          <a:p>
            <a:pPr marL="88900" lvl="0" indent="-88900" algn="just">
              <a:spcBef>
                <a:spcPts val="600"/>
              </a:spcBef>
              <a:buClrTx/>
              <a:buSzTx/>
              <a:buFont typeface="Wingdings" pitchFamily="2" charset="2"/>
              <a:buChar char="§"/>
              <a:defRPr/>
            </a:pPr>
            <a:r>
              <a:rPr lang="en-GB" sz="1800" b="0" dirty="0" smtClean="0">
                <a:solidFill>
                  <a:schemeClr val="accent2">
                    <a:lumMod val="50000"/>
                  </a:schemeClr>
                </a:solidFill>
                <a:ea typeface="ＭＳ Ｐゴシック" charset="-128"/>
              </a:rPr>
              <a:t> An appeal may be initiated by</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88900" lvl="0" indent="-88900" algn="just">
              <a:spcBef>
                <a:spcPts val="600"/>
              </a:spcBef>
              <a:buClrTx/>
              <a:buSzTx/>
              <a:buNone/>
              <a:defRPr/>
            </a:pPr>
            <a:endParaRPr lang="en-GB" sz="800" b="0" dirty="0" smtClean="0">
              <a:solidFill>
                <a:schemeClr val="accent2">
                  <a:lumMod val="50000"/>
                </a:schemeClr>
              </a:solidFill>
              <a:ea typeface="ＭＳ Ｐゴシック" charset="-128"/>
            </a:endParaRPr>
          </a:p>
          <a:p>
            <a:pPr marL="361950" lvl="0" indent="-180975" algn="just">
              <a:spcBef>
                <a:spcPts val="600"/>
              </a:spcBef>
              <a:buClrTx/>
              <a:buSzTx/>
              <a:buFontTx/>
              <a:buChar char="-"/>
              <a:defRPr/>
            </a:pPr>
            <a:r>
              <a:rPr lang="en-GB" sz="1800" dirty="0" smtClean="0">
                <a:solidFill>
                  <a:schemeClr val="accent2">
                    <a:lumMod val="50000"/>
                  </a:schemeClr>
                </a:solidFill>
                <a:ea typeface="ＭＳ Ｐゴシック" charset="-128"/>
              </a:rPr>
              <a:t>the sanctioned entity</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361950" lvl="0" indent="-180975" algn="just">
              <a:spcBef>
                <a:spcPts val="600"/>
              </a:spcBef>
              <a:buClrTx/>
              <a:buSzTx/>
              <a:buFontTx/>
              <a:buChar char="-"/>
              <a:tabLst>
                <a:tab pos="447675" algn="l"/>
              </a:tabLst>
              <a:defRPr/>
            </a:pPr>
            <a:r>
              <a:rPr lang="en-GB" sz="1800" dirty="0" smtClean="0">
                <a:solidFill>
                  <a:schemeClr val="accent2">
                    <a:lumMod val="50000"/>
                  </a:schemeClr>
                </a:solidFill>
                <a:ea typeface="ＭＳ Ｐゴシック" charset="-128"/>
              </a:rPr>
              <a:t>the Chairman of the ACP</a:t>
            </a:r>
            <a:r>
              <a:rPr lang="en-GB" sz="1800" b="0" dirty="0" smtClean="0">
                <a:solidFill>
                  <a:schemeClr val="accent2">
                    <a:lumMod val="50000"/>
                  </a:schemeClr>
                </a:solidFill>
                <a:ea typeface="ＭＳ Ｐゴシック" charset="-128"/>
              </a:rPr>
              <a:t>, with the approval of the College grouping that issued the notification of the allegations.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Conclusion</a:t>
            </a:r>
            <a:endParaRPr lang="fr-FR" dirty="0"/>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algn="ctr">
              <a:defRPr/>
            </a:pPr>
            <a:fld id="{D7A42069-D6B8-4EDF-9AB6-DB28592E5004}" type="slidenum">
              <a:rPr lang="fr-FR" sz="1200" smtClean="0">
                <a:solidFill>
                  <a:srgbClr val="002060"/>
                </a:solidFill>
                <a:latin typeface="Arial" charset="0"/>
              </a:rPr>
              <a:pPr algn="ctr">
                <a:defRPr/>
              </a:pPr>
              <a:t>43</a:t>
            </a:fld>
            <a:endParaRPr lang="fr-FR" sz="1200" dirty="0">
              <a:solidFill>
                <a:srgbClr val="002060"/>
              </a:solidFill>
              <a:latin typeface="Arial" charset="0"/>
            </a:endParaRPr>
          </a:p>
        </p:txBody>
      </p:sp>
      <p:sp>
        <p:nvSpPr>
          <p:cNvPr id="13" name="Espace réservé du pied de page 10"/>
          <p:cNvSpPr>
            <a:spLocks noGrp="1"/>
          </p:cNvSpPr>
          <p:nvPr>
            <p:ph type="ftr" sz="quarter" idx="11"/>
          </p:nvPr>
        </p:nvSpPr>
        <p:spPr>
          <a:xfrm>
            <a:off x="3071802" y="6278585"/>
            <a:ext cx="3588430" cy="293687"/>
          </a:xfrm>
        </p:spPr>
        <p:txBody>
          <a:bodyPr/>
          <a:lstStyle/>
          <a:p>
            <a:pPr algn="ctr"/>
            <a:r>
              <a:rPr lang="fr-FR" dirty="0" smtClean="0"/>
              <a:t>Danièle, NOUY, </a:t>
            </a:r>
            <a:r>
              <a:rPr lang="fr-FR" dirty="0" err="1" smtClean="0"/>
              <a:t>Secretary</a:t>
            </a:r>
            <a:r>
              <a:rPr lang="fr-FR" dirty="0" smtClean="0"/>
              <a:t> General</a:t>
            </a:r>
            <a:endParaRPr lang="fr-FR" dirty="0"/>
          </a:p>
        </p:txBody>
      </p:sp>
      <p:sp>
        <p:nvSpPr>
          <p:cNvPr id="15" name="Espace réservé de la date 13"/>
          <p:cNvSpPr>
            <a:spLocks noGrp="1"/>
          </p:cNvSpPr>
          <p:nvPr>
            <p:ph type="dt" sz="half" idx="10"/>
          </p:nvPr>
        </p:nvSpPr>
        <p:spPr>
          <a:xfrm>
            <a:off x="214282" y="6286521"/>
            <a:ext cx="2133600" cy="285752"/>
          </a:xfrm>
        </p:spPr>
        <p:txBody>
          <a:bodyPr/>
          <a:lstStyle/>
          <a:p>
            <a:fld id="{1B245444-55A5-476F-8F25-52C7E8C41B1E}" type="datetime1">
              <a:rPr lang="fr-FR" smtClean="0"/>
              <a:pPr/>
              <a:t>24/04/2013</a:t>
            </a:fld>
            <a:endParaRPr lang="fr-FR" dirty="0"/>
          </a:p>
        </p:txBody>
      </p:sp>
      <p:sp>
        <p:nvSpPr>
          <p:cNvPr id="7" name="Espace réservé du contenu 2"/>
          <p:cNvSpPr>
            <a:spLocks noGrp="1"/>
          </p:cNvSpPr>
          <p:nvPr>
            <p:ph idx="1"/>
          </p:nvPr>
        </p:nvSpPr>
        <p:spPr>
          <a:xfrm>
            <a:off x="322138" y="867123"/>
            <a:ext cx="8642350" cy="401637"/>
          </a:xfrm>
        </p:spPr>
        <p:txBody>
          <a:bodyPr/>
          <a:lstStyle/>
          <a:p>
            <a:pPr marL="87313" lvl="0" indent="-87313" eaLnBrk="0" hangingPunct="0">
              <a:buClrTx/>
              <a:buSzTx/>
              <a:buNone/>
              <a:defRPr/>
            </a:pPr>
            <a:endParaRPr lang="en-GB" sz="1800" b="0" dirty="0" smtClean="0">
              <a:solidFill>
                <a:schemeClr val="accent2">
                  <a:lumMod val="50000"/>
                </a:schemeClr>
              </a:solidFill>
              <a:ea typeface="ＭＳ Ｐゴシック" charset="-128"/>
            </a:endParaRPr>
          </a:p>
          <a:p>
            <a:pPr marL="87313" lvl="0" indent="-87313" eaLnBrk="0" hangingPunct="0">
              <a:buClrTx/>
              <a:buSzTx/>
              <a:buFont typeface="Wingdings" pitchFamily="2" charset="2"/>
              <a:buChar char="§"/>
              <a:defRPr/>
            </a:pPr>
            <a:r>
              <a:rPr lang="en-GB" sz="1800" b="0" dirty="0" smtClean="0">
                <a:solidFill>
                  <a:schemeClr val="accent2">
                    <a:lumMod val="50000"/>
                  </a:schemeClr>
                </a:solidFill>
                <a:ea typeface="ＭＳ Ｐゴシック" charset="-128"/>
              </a:rPr>
              <a:t> The Prudential Supervision Authority was created by the government in order to:</a:t>
            </a:r>
          </a:p>
          <a:p>
            <a:pPr marL="88900" lvl="0" indent="-88900" eaLnBrk="0" hangingPunct="0">
              <a:buClrTx/>
              <a:buSzTx/>
              <a:buNone/>
              <a:defRPr/>
            </a:pPr>
            <a:endParaRPr lang="en-GB" sz="1800" b="0" dirty="0" smtClean="0">
              <a:solidFill>
                <a:schemeClr val="accent2">
                  <a:lumMod val="50000"/>
                </a:schemeClr>
              </a:solidFill>
              <a:ea typeface="ＭＳ Ｐゴシック" charset="-128"/>
            </a:endParaRPr>
          </a:p>
          <a:p>
            <a:pPr marL="88900" lvl="0" indent="-88900" eaLnBrk="0" hangingPunct="0">
              <a:buClrTx/>
              <a:buSzTx/>
              <a:buFont typeface="Wingdings" pitchFamily="2" charset="2"/>
              <a:buChar char="Ø"/>
              <a:tabLst>
                <a:tab pos="273050" algn="l"/>
              </a:tabLst>
              <a:defRPr/>
            </a:pPr>
            <a:r>
              <a:rPr lang="en-GB" sz="1800" b="0" dirty="0" smtClean="0">
                <a:solidFill>
                  <a:schemeClr val="accent2">
                    <a:lumMod val="50000"/>
                  </a:schemeClr>
                </a:solidFill>
                <a:ea typeface="ＭＳ Ｐゴシック" charset="-128"/>
              </a:rPr>
              <a:t>  Draw lessons from the financial crisis and maintain financial stability</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88900" lvl="0" indent="-88900" eaLnBrk="0" hangingPunct="0">
              <a:buClrTx/>
              <a:buSzTx/>
              <a:buFont typeface="Wingdings" pitchFamily="2" charset="2"/>
              <a:buChar char="Ø"/>
              <a:defRPr/>
            </a:pPr>
            <a:r>
              <a:rPr lang="en-GB" sz="1800" b="0" dirty="0" smtClean="0">
                <a:solidFill>
                  <a:schemeClr val="accent2">
                    <a:lumMod val="50000"/>
                  </a:schemeClr>
                </a:solidFill>
                <a:ea typeface="ＭＳ Ｐゴシック" charset="-128"/>
              </a:rPr>
              <a:t>  Provide greater protection to the customers of financial institutions</a:t>
            </a:r>
            <a:r>
              <a:rPr lang="en-US" sz="1800" b="0" dirty="0" smtClean="0">
                <a:solidFill>
                  <a:schemeClr val="accent2">
                    <a:lumMod val="50000"/>
                  </a:schemeClr>
                </a:solidFill>
                <a:ea typeface="ＭＳ Ｐゴシック" charset="-128"/>
              </a:rPr>
              <a:t>;</a:t>
            </a:r>
            <a:endParaRPr lang="en-GB" sz="1800" b="0" dirty="0" smtClean="0">
              <a:solidFill>
                <a:schemeClr val="accent2">
                  <a:lumMod val="50000"/>
                </a:schemeClr>
              </a:solidFill>
              <a:ea typeface="ＭＳ Ｐゴシック" charset="-128"/>
            </a:endParaRPr>
          </a:p>
          <a:p>
            <a:pPr marL="88900" lvl="0" indent="-88900" eaLnBrk="0" hangingPunct="0">
              <a:buClrTx/>
              <a:buSzTx/>
              <a:buFont typeface="Wingdings" pitchFamily="2" charset="2"/>
              <a:buChar char="Ø"/>
              <a:defRPr/>
            </a:pPr>
            <a:r>
              <a:rPr lang="en-GB" sz="1800" b="0" dirty="0" smtClean="0">
                <a:solidFill>
                  <a:schemeClr val="accent2">
                    <a:lumMod val="50000"/>
                  </a:schemeClr>
                </a:solidFill>
                <a:ea typeface="ＭＳ Ｐゴシック" charset="-128"/>
              </a:rPr>
              <a:t>  Strengthen the voice of French supervisors in the international supervisory community;</a:t>
            </a:r>
          </a:p>
          <a:p>
            <a:pPr marL="88900" lvl="0" indent="-88900" eaLnBrk="0" hangingPunct="0">
              <a:buClrTx/>
              <a:buSzTx/>
              <a:buFont typeface="Wingdings" pitchFamily="2" charset="2"/>
              <a:buChar char="Ø"/>
              <a:defRPr/>
            </a:pPr>
            <a:r>
              <a:rPr lang="en-GB" sz="1800" b="0" dirty="0" smtClean="0">
                <a:solidFill>
                  <a:schemeClr val="accent2">
                    <a:lumMod val="50000"/>
                  </a:schemeClr>
                </a:solidFill>
                <a:ea typeface="ＭＳ Ｐゴシック" charset="-128"/>
              </a:rPr>
              <a:t>  Improve the effectiveness of supervision.</a:t>
            </a:r>
          </a:p>
          <a:p>
            <a:pPr marL="88900" lvl="0" indent="-88900" eaLnBrk="0" hangingPunct="0">
              <a:buClrTx/>
              <a:buSzTx/>
              <a:buNone/>
              <a:defRPr/>
            </a:pPr>
            <a:endParaRPr lang="en-GB" sz="1800" b="0" dirty="0" smtClean="0">
              <a:solidFill>
                <a:schemeClr val="accent2">
                  <a:lumMod val="50000"/>
                </a:schemeClr>
              </a:solidFill>
              <a:ea typeface="ＭＳ Ｐゴシック" charset="-128"/>
            </a:endParaRPr>
          </a:p>
          <a:p>
            <a:pPr marL="0" lvl="0" indent="0" algn="just" eaLnBrk="0" hangingPunct="0">
              <a:buClrTx/>
              <a:buSzTx/>
              <a:buNone/>
              <a:defRPr/>
            </a:pPr>
            <a:r>
              <a:rPr lang="en-GB" sz="1800" b="0" dirty="0" smtClean="0">
                <a:solidFill>
                  <a:schemeClr val="accent2">
                    <a:lumMod val="50000"/>
                  </a:schemeClr>
                </a:solidFill>
                <a:ea typeface="ＭＳ Ｐゴシック" charset="-128"/>
              </a:rPr>
              <a:t>ACP does more than simply aggregate the powers and the human and financial resources of its predecessors. It devotes these resources to the accomplishment of an expanded set of supervisory missions.</a:t>
            </a:r>
          </a:p>
          <a:p>
            <a:pPr marL="0" lvl="0" indent="-88900" algn="just">
              <a:spcBef>
                <a:spcPts val="1200"/>
              </a:spcBef>
              <a:buClrTx/>
              <a:buSzTx/>
              <a:buFont typeface="Wingdings" pitchFamily="2" charset="2"/>
              <a:buChar char="§"/>
              <a:tabLst>
                <a:tab pos="176213" algn="l"/>
              </a:tabLst>
              <a:defRPr/>
            </a:pPr>
            <a:endParaRPr lang="en-GB" sz="1800" dirty="0" smtClean="0">
              <a:solidFill>
                <a:schemeClr val="accent2">
                  <a:lumMod val="50000"/>
                </a:schemeClr>
              </a:solidFill>
              <a:ea typeface="ＭＳ Ｐゴシック" charset="-128"/>
            </a:endParaRPr>
          </a:p>
          <a:p>
            <a:pPr marL="0" indent="0" algn="just">
              <a:buClr>
                <a:srgbClr val="F9B641"/>
              </a:buClr>
              <a:buNone/>
            </a:pPr>
            <a:endParaRPr lang="en-GB" sz="1800" dirty="0" smtClean="0">
              <a:solidFill>
                <a:schemeClr val="accent2">
                  <a:lumMod val="50000"/>
                </a:schemeClr>
              </a:solidFill>
            </a:endParaRPr>
          </a:p>
          <a:p>
            <a:pPr marL="609600" indent="-609600" algn="just" eaLnBrk="1" hangingPunct="1">
              <a:buClr>
                <a:srgbClr val="F9B641"/>
              </a:buClr>
              <a:buFontTx/>
              <a:buNone/>
            </a:pPr>
            <a:endParaRPr lang="en-GB" sz="800" b="1" dirty="0" smtClean="0">
              <a:solidFill>
                <a:schemeClr val="accent2">
                  <a:lumMod val="50000"/>
                </a:schemeClr>
              </a:solidFill>
            </a:endParaRPr>
          </a:p>
          <a:p>
            <a:pPr marL="609600" indent="-609600" algn="just" eaLnBrk="1" hangingPunct="1">
              <a:buClr>
                <a:srgbClr val="F9B641"/>
              </a:buClr>
              <a:buFontTx/>
              <a:buNone/>
            </a:pPr>
            <a:endParaRPr lang="en-GB" sz="1800" dirty="0" smtClean="0"/>
          </a:p>
          <a:p>
            <a:pPr marL="609600" indent="-609600" algn="just" eaLnBrk="1" hangingPunct="1">
              <a:buClr>
                <a:srgbClr val="F9B641"/>
              </a:buClr>
              <a:buFontTx/>
              <a:buNone/>
            </a:pPr>
            <a:endParaRPr lang="en-GB"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Introduction</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9"/>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rgbClr val="120060"/>
              </a:solidFill>
            </a:endParaRPr>
          </a:p>
          <a:p>
            <a:pPr algn="just"/>
            <a:r>
              <a:rPr lang="en-GB" b="1" dirty="0" smtClean="0">
                <a:solidFill>
                  <a:schemeClr val="accent2">
                    <a:lumMod val="50000"/>
                  </a:schemeClr>
                </a:solidFill>
              </a:rPr>
              <a:t>1.1 The ACP is an independent administrative agency without legal personality</a:t>
            </a:r>
          </a:p>
          <a:p>
            <a:pPr algn="just"/>
            <a:endParaRPr lang="en-GB" sz="800" dirty="0" smtClean="0">
              <a:solidFill>
                <a:schemeClr val="accent2">
                  <a:lumMod val="50000"/>
                </a:schemeClr>
              </a:solidFill>
            </a:endParaRPr>
          </a:p>
          <a:p>
            <a:pPr algn="just">
              <a:buFont typeface="Wingdings" pitchFamily="2" charset="2"/>
              <a:buChar char="§"/>
            </a:pPr>
            <a:endParaRPr lang="en-GB" sz="800" dirty="0" smtClean="0">
              <a:solidFill>
                <a:schemeClr val="accent2">
                  <a:lumMod val="50000"/>
                </a:schemeClr>
              </a:solidFill>
            </a:endParaRPr>
          </a:p>
          <a:p>
            <a:pPr algn="just"/>
            <a:r>
              <a:rPr lang="en-GB" b="1" dirty="0" smtClean="0">
                <a:solidFill>
                  <a:schemeClr val="accent2">
                    <a:lumMod val="50000"/>
                  </a:schemeClr>
                </a:solidFill>
              </a:rPr>
              <a:t>Its independence is ensured</a:t>
            </a:r>
            <a:r>
              <a:rPr lang="en-GB" dirty="0" smtClean="0">
                <a:solidFill>
                  <a:schemeClr val="accent2">
                    <a:lumMod val="50000"/>
                  </a:schemeClr>
                </a:solidFill>
              </a:rPr>
              <a:t>:</a:t>
            </a:r>
          </a:p>
          <a:p>
            <a:pPr algn="just"/>
            <a:r>
              <a:rPr lang="en-GB" b="1" dirty="0" smtClean="0">
                <a:solidFill>
                  <a:schemeClr val="accent2">
                    <a:lumMod val="50000"/>
                  </a:schemeClr>
                </a:solidFill>
              </a:rPr>
              <a:t>          </a:t>
            </a:r>
          </a:p>
          <a:p>
            <a:pPr algn="just">
              <a:buFont typeface="Wingdings" pitchFamily="2" charset="2"/>
              <a:buChar char="§"/>
            </a:pPr>
            <a:r>
              <a:rPr lang="en-GB" dirty="0" smtClean="0">
                <a:solidFill>
                  <a:schemeClr val="accent2">
                    <a:lumMod val="50000"/>
                  </a:schemeClr>
                </a:solidFill>
              </a:rPr>
              <a:t> By its </a:t>
            </a:r>
            <a:r>
              <a:rPr lang="en-GB" b="1" dirty="0" smtClean="0">
                <a:solidFill>
                  <a:schemeClr val="accent2">
                    <a:lumMod val="50000"/>
                  </a:schemeClr>
                </a:solidFill>
              </a:rPr>
              <a:t>collegial form of organisation</a:t>
            </a:r>
            <a:endParaRPr lang="en-GB" dirty="0" smtClean="0">
              <a:solidFill>
                <a:schemeClr val="accent2">
                  <a:lumMod val="50000"/>
                </a:schemeClr>
              </a:solidFill>
            </a:endParaRPr>
          </a:p>
          <a:p>
            <a:pPr algn="just"/>
            <a:endParaRPr lang="en-GB" dirty="0" smtClean="0">
              <a:solidFill>
                <a:schemeClr val="accent2">
                  <a:lumMod val="50000"/>
                </a:schemeClr>
              </a:solidFill>
            </a:endParaRPr>
          </a:p>
          <a:p>
            <a:pPr algn="just">
              <a:buFont typeface="Wingdings" pitchFamily="2" charset="2"/>
              <a:buChar char="§"/>
            </a:pPr>
            <a:r>
              <a:rPr lang="en-GB" dirty="0" smtClean="0">
                <a:solidFill>
                  <a:schemeClr val="accent2">
                    <a:lumMod val="50000"/>
                  </a:schemeClr>
                </a:solidFill>
              </a:rPr>
              <a:t> By the </a:t>
            </a:r>
            <a:r>
              <a:rPr lang="en-GB" b="1" dirty="0" smtClean="0">
                <a:solidFill>
                  <a:schemeClr val="accent2">
                    <a:lumMod val="50000"/>
                  </a:schemeClr>
                </a:solidFill>
              </a:rPr>
              <a:t>status of its members, who include</a:t>
            </a:r>
            <a:r>
              <a:rPr lang="en-US" dirty="0" smtClean="0">
                <a:solidFill>
                  <a:schemeClr val="accent2">
                    <a:lumMod val="50000"/>
                  </a:schemeClr>
                </a:solidFill>
              </a:rPr>
              <a:t>:</a:t>
            </a:r>
            <a:r>
              <a:rPr lang="en-GB" dirty="0" smtClean="0">
                <a:solidFill>
                  <a:schemeClr val="accent2">
                    <a:lumMod val="50000"/>
                  </a:schemeClr>
                </a:solidFill>
              </a:rPr>
              <a:t> </a:t>
            </a:r>
          </a:p>
          <a:p>
            <a:pPr marL="627063" lvl="2" algn="just"/>
            <a:endParaRPr lang="en-GB" sz="800" dirty="0" smtClean="0">
              <a:solidFill>
                <a:schemeClr val="accent2">
                  <a:lumMod val="50000"/>
                </a:schemeClr>
              </a:solidFill>
            </a:endParaRPr>
          </a:p>
          <a:p>
            <a:pPr marL="627063" lvl="2" algn="just">
              <a:buFontTx/>
              <a:buChar char="-"/>
            </a:pPr>
            <a:r>
              <a:rPr lang="en-GB" b="1" dirty="0" smtClean="0">
                <a:solidFill>
                  <a:schemeClr val="accent2">
                    <a:lumMod val="50000"/>
                  </a:schemeClr>
                </a:solidFill>
              </a:rPr>
              <a:t> representatives of government authorities,</a:t>
            </a:r>
            <a:r>
              <a:rPr lang="en-GB" dirty="0" smtClean="0">
                <a:solidFill>
                  <a:schemeClr val="accent2">
                    <a:lumMod val="50000"/>
                  </a:schemeClr>
                </a:solidFill>
              </a:rPr>
              <a:t> and </a:t>
            </a:r>
            <a:r>
              <a:rPr lang="en-GB" b="1" dirty="0" smtClean="0">
                <a:solidFill>
                  <a:schemeClr val="accent2">
                    <a:lumMod val="50000"/>
                  </a:schemeClr>
                </a:solidFill>
              </a:rPr>
              <a:t>magistrates</a:t>
            </a:r>
            <a:r>
              <a:rPr lang="en-US" dirty="0" smtClean="0">
                <a:solidFill>
                  <a:schemeClr val="accent2">
                    <a:lumMod val="50000"/>
                  </a:schemeClr>
                </a:solidFill>
              </a:rPr>
              <a:t>;</a:t>
            </a:r>
            <a:endParaRPr lang="en-GB" b="1" dirty="0" smtClean="0">
              <a:solidFill>
                <a:schemeClr val="accent2">
                  <a:lumMod val="50000"/>
                </a:schemeClr>
              </a:solidFill>
            </a:endParaRPr>
          </a:p>
          <a:p>
            <a:pPr marL="627063" lvl="2" algn="just">
              <a:buFontTx/>
              <a:buChar char="-"/>
            </a:pPr>
            <a:r>
              <a:rPr lang="en-GB" dirty="0" smtClean="0">
                <a:solidFill>
                  <a:schemeClr val="accent2">
                    <a:lumMod val="50000"/>
                  </a:schemeClr>
                </a:solidFill>
              </a:rPr>
              <a:t> </a:t>
            </a:r>
            <a:r>
              <a:rPr lang="en-GB" b="1" dirty="0" smtClean="0">
                <a:solidFill>
                  <a:schemeClr val="accent2">
                    <a:lumMod val="50000"/>
                  </a:schemeClr>
                </a:solidFill>
              </a:rPr>
              <a:t>qualified experts</a:t>
            </a:r>
            <a:r>
              <a:rPr lang="en-GB" dirty="0" smtClean="0">
                <a:solidFill>
                  <a:schemeClr val="accent2">
                    <a:lumMod val="50000"/>
                  </a:schemeClr>
                </a:solidFill>
              </a:rPr>
              <a:t> and </a:t>
            </a:r>
            <a:r>
              <a:rPr lang="en-GB" b="1" dirty="0" smtClean="0">
                <a:solidFill>
                  <a:schemeClr val="accent2">
                    <a:lumMod val="50000"/>
                  </a:schemeClr>
                </a:solidFill>
              </a:rPr>
              <a:t>retired professionals</a:t>
            </a:r>
            <a:r>
              <a:rPr lang="en-GB" dirty="0" smtClean="0">
                <a:solidFill>
                  <a:schemeClr val="accent2">
                    <a:lumMod val="50000"/>
                  </a:schemeClr>
                </a:solidFill>
              </a:rPr>
              <a:t>.</a:t>
            </a:r>
          </a:p>
          <a:p>
            <a:pPr marL="0" lvl="2" algn="just"/>
            <a:endParaRPr lang="en-GB" dirty="0" smtClean="0">
              <a:solidFill>
                <a:schemeClr val="accent2">
                  <a:lumMod val="50000"/>
                </a:schemeClr>
              </a:solidFill>
            </a:endParaRPr>
          </a:p>
          <a:p>
            <a:pPr marL="0" lvl="2" algn="just"/>
            <a:r>
              <a:rPr lang="en-GB" dirty="0" smtClean="0">
                <a:solidFill>
                  <a:schemeClr val="accent2">
                    <a:lumMod val="50000"/>
                  </a:schemeClr>
                </a:solidFill>
              </a:rPr>
              <a:t>   and </a:t>
            </a:r>
            <a:r>
              <a:rPr lang="en-GB" b="1" dirty="0" smtClean="0">
                <a:solidFill>
                  <a:schemeClr val="accent2">
                    <a:lumMod val="50000"/>
                  </a:schemeClr>
                </a:solidFill>
              </a:rPr>
              <a:t>who are covered by ethics rules </a:t>
            </a:r>
            <a:r>
              <a:rPr lang="en-GB" dirty="0" smtClean="0">
                <a:solidFill>
                  <a:schemeClr val="accent2">
                    <a:lumMod val="50000"/>
                  </a:schemeClr>
                </a:solidFill>
              </a:rPr>
              <a:t>to avoid conflicts of interest:</a:t>
            </a:r>
            <a:endParaRPr lang="en-GB" sz="800" dirty="0" smtClean="0">
              <a:solidFill>
                <a:schemeClr val="accent2">
                  <a:lumMod val="50000"/>
                </a:schemeClr>
              </a:solidFill>
            </a:endParaRPr>
          </a:p>
          <a:p>
            <a:pPr marL="0" lvl="2" algn="just"/>
            <a:endParaRPr lang="en-GB" sz="800" dirty="0" smtClean="0">
              <a:solidFill>
                <a:schemeClr val="accent2">
                  <a:lumMod val="50000"/>
                </a:schemeClr>
              </a:solidFill>
            </a:endParaRPr>
          </a:p>
          <a:p>
            <a:pPr marL="0" lvl="2" algn="just">
              <a:tabLst>
                <a:tab pos="628650" algn="l"/>
              </a:tabLst>
            </a:pPr>
            <a:r>
              <a:rPr lang="en-GB" sz="800" dirty="0" smtClean="0">
                <a:solidFill>
                  <a:schemeClr val="accent2">
                    <a:lumMod val="50000"/>
                  </a:schemeClr>
                </a:solidFill>
              </a:rPr>
              <a:t>	</a:t>
            </a:r>
            <a:r>
              <a:rPr lang="en-GB" dirty="0" smtClean="0">
                <a:solidFill>
                  <a:schemeClr val="accent2">
                    <a:lumMod val="50000"/>
                  </a:schemeClr>
                </a:solidFill>
              </a:rPr>
              <a:t>- no practicing professionals (incompatibility)</a:t>
            </a:r>
            <a:r>
              <a:rPr lang="en-US" dirty="0" smtClean="0">
                <a:solidFill>
                  <a:schemeClr val="accent2">
                    <a:lumMod val="50000"/>
                  </a:schemeClr>
                </a:solidFill>
              </a:rPr>
              <a:t>;</a:t>
            </a:r>
            <a:r>
              <a:rPr lang="en-GB" dirty="0" smtClean="0">
                <a:solidFill>
                  <a:schemeClr val="accent2">
                    <a:lumMod val="50000"/>
                  </a:schemeClr>
                </a:solidFill>
              </a:rPr>
              <a:t> </a:t>
            </a:r>
          </a:p>
          <a:p>
            <a:pPr marL="628650" lvl="1" algn="just"/>
            <a:r>
              <a:rPr lang="en-GB" dirty="0" smtClean="0">
                <a:solidFill>
                  <a:schemeClr val="accent2">
                    <a:lumMod val="50000"/>
                  </a:schemeClr>
                </a:solidFill>
              </a:rPr>
              <a:t>- procedures for suspension or compulsory dismissal</a:t>
            </a:r>
            <a:r>
              <a:rPr lang="en-US" dirty="0" smtClean="0">
                <a:solidFill>
                  <a:schemeClr val="accent2">
                    <a:lumMod val="50000"/>
                  </a:schemeClr>
                </a:solidFill>
              </a:rPr>
              <a:t>;</a:t>
            </a:r>
            <a:r>
              <a:rPr lang="en-GB" dirty="0" smtClean="0">
                <a:solidFill>
                  <a:schemeClr val="accent2">
                    <a:lumMod val="50000"/>
                  </a:schemeClr>
                </a:solidFill>
              </a:rPr>
              <a:t> </a:t>
            </a:r>
          </a:p>
          <a:p>
            <a:pPr marL="628650" lvl="1" algn="just"/>
            <a:r>
              <a:rPr lang="en-GB" dirty="0" smtClean="0">
                <a:solidFill>
                  <a:schemeClr val="accent2">
                    <a:lumMod val="50000"/>
                  </a:schemeClr>
                </a:solidFill>
              </a:rPr>
              <a:t>- internal procedures</a:t>
            </a:r>
            <a:r>
              <a:rPr lang="en-US" dirty="0" smtClean="0">
                <a:solidFill>
                  <a:schemeClr val="accent2">
                    <a:lumMod val="50000"/>
                  </a:schemeClr>
                </a:solidFill>
              </a:rPr>
              <a:t>;</a:t>
            </a:r>
            <a:endParaRPr lang="en-GB" dirty="0" smtClean="0">
              <a:solidFill>
                <a:schemeClr val="accent2">
                  <a:lumMod val="50000"/>
                </a:schemeClr>
              </a:solidFill>
            </a:endParaRPr>
          </a:p>
          <a:p>
            <a:pPr marL="628650" lvl="1" algn="just"/>
            <a:r>
              <a:rPr lang="en-GB" dirty="0" smtClean="0">
                <a:solidFill>
                  <a:schemeClr val="accent2">
                    <a:lumMod val="50000"/>
                  </a:schemeClr>
                </a:solidFill>
              </a:rPr>
              <a:t>- recusal procedures for members of the Sanctions Committee.</a:t>
            </a: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Introduction</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9"/>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rgbClr val="120060"/>
              </a:solidFill>
            </a:endParaRPr>
          </a:p>
          <a:p>
            <a:pPr marL="609600" indent="-609600" algn="just" eaLnBrk="1" hangingPunct="1">
              <a:buClr>
                <a:srgbClr val="F9B641"/>
              </a:buClr>
              <a:buNone/>
            </a:pPr>
            <a:r>
              <a:rPr lang="en-GB" b="1" dirty="0" smtClean="0">
                <a:solidFill>
                  <a:schemeClr val="accent2">
                    <a:lumMod val="50000"/>
                  </a:schemeClr>
                </a:solidFill>
              </a:rPr>
              <a:t>1.1 The ACP is an independent administrative authority</a:t>
            </a:r>
          </a:p>
          <a:p>
            <a:pPr marL="609600" indent="-609600" algn="just" eaLnBrk="1" hangingPunct="1">
              <a:buClr>
                <a:srgbClr val="F9B641"/>
              </a:buClr>
              <a:buNone/>
            </a:pPr>
            <a:endParaRPr lang="en-GB" sz="800" b="1" dirty="0" smtClean="0">
              <a:solidFill>
                <a:schemeClr val="accent2">
                  <a:lumMod val="50000"/>
                </a:schemeClr>
              </a:solidFill>
            </a:endParaRPr>
          </a:p>
          <a:p>
            <a:pPr marL="609600" indent="-609600" algn="ctr" eaLnBrk="1" hangingPunct="1">
              <a:buClr>
                <a:srgbClr val="F9B641"/>
              </a:buClr>
              <a:buFontTx/>
              <a:buNone/>
            </a:pPr>
            <a:r>
              <a:rPr lang="en-GB" b="1" dirty="0" smtClean="0">
                <a:solidFill>
                  <a:schemeClr val="accent2">
                    <a:lumMod val="50000"/>
                  </a:schemeClr>
                </a:solidFill>
              </a:rPr>
              <a:t>The various groupings of the ACP and their membership</a:t>
            </a:r>
            <a:endParaRPr lang="fr-FR" dirty="0">
              <a:solidFill>
                <a:schemeClr val="accent2">
                  <a:lumMod val="50000"/>
                </a:schemeClr>
              </a:solidFill>
            </a:endParaRPr>
          </a:p>
          <a:p>
            <a:pPr lvl="1" algn="just"/>
            <a:endParaRPr lang="fr-FR" dirty="0"/>
          </a:p>
          <a:p>
            <a:pPr lvl="1" algn="just">
              <a:buFontTx/>
              <a:buChar char="-"/>
            </a:pPr>
            <a:endParaRPr lang="fr-FR" dirty="0"/>
          </a:p>
          <a:p>
            <a:pPr algn="just"/>
            <a:endParaRPr lang="fr-FR" dirty="0"/>
          </a:p>
          <a:p>
            <a:pPr algn="just"/>
            <a:endParaRPr lang="fr-FR" dirty="0"/>
          </a:p>
        </p:txBody>
      </p:sp>
      <p:sp>
        <p:nvSpPr>
          <p:cNvPr id="8" name="Espace réservé du numéro de diapositive 3"/>
          <p:cNvSpPr txBox="1">
            <a:spLocks/>
          </p:cNvSpPr>
          <p:nvPr/>
        </p:nvSpPr>
        <p:spPr bwMode="auto">
          <a:xfrm>
            <a:off x="6875463" y="5517133"/>
            <a:ext cx="2133600" cy="365125"/>
          </a:xfrm>
          <a:prstGeom prst="rect">
            <a:avLst/>
          </a:prstGeom>
          <a:noFill/>
          <a:ln w="9525">
            <a:noFill/>
            <a:miter lim="800000"/>
            <a:headEnd/>
            <a:tailEnd/>
          </a:ln>
        </p:spPr>
        <p:txBody>
          <a:bodyPr/>
          <a:lstStyle/>
          <a:p>
            <a:r>
              <a:rPr lang="en-GB" sz="1400" smtClean="0"/>
              <a:t>		</a:t>
            </a:r>
            <a:endParaRPr lang="en-GB" sz="1400">
              <a:latin typeface="Times" charset="0"/>
            </a:endParaRPr>
          </a:p>
        </p:txBody>
      </p:sp>
      <p:sp>
        <p:nvSpPr>
          <p:cNvPr id="11" name="Rectangle à coins arrondis 10"/>
          <p:cNvSpPr/>
          <p:nvPr/>
        </p:nvSpPr>
        <p:spPr>
          <a:xfrm>
            <a:off x="6143636" y="4379924"/>
            <a:ext cx="2000264" cy="785818"/>
          </a:xfrm>
          <a:prstGeom prst="roundRect">
            <a:avLst/>
          </a:prstGeom>
          <a:solidFill>
            <a:schemeClr val="accent5"/>
          </a:solidFill>
          <a:ln w="22225">
            <a:solidFill>
              <a:srgbClr val="003B8E"/>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rgbClr val="0E4090"/>
                </a:solidFill>
                <a:latin typeface="Calibri" pitchFamily="34" charset="0"/>
                <a:cs typeface="Arial" pitchFamily="34" charset="0"/>
              </a:rPr>
              <a:t>Consultative committees</a:t>
            </a:r>
          </a:p>
          <a:p>
            <a:pPr algn="ctr"/>
            <a:r>
              <a:rPr lang="en-GB" sz="900" b="1" dirty="0" smtClean="0">
                <a:solidFill>
                  <a:srgbClr val="0E4090"/>
                </a:solidFill>
                <a:latin typeface="Calibri" pitchFamily="34" charset="0"/>
                <a:cs typeface="Arial" pitchFamily="34" charset="0"/>
              </a:rPr>
              <a:t>A majority of whose members are professionals from the banking and insurance sectors</a:t>
            </a:r>
            <a:endParaRPr lang="en-GB" sz="900" b="1" dirty="0">
              <a:solidFill>
                <a:srgbClr val="0E4090"/>
              </a:solidFill>
              <a:latin typeface="Calibri" pitchFamily="34" charset="0"/>
              <a:cs typeface="Arial" pitchFamily="34" charset="0"/>
            </a:endParaRPr>
          </a:p>
        </p:txBody>
      </p:sp>
      <p:sp>
        <p:nvSpPr>
          <p:cNvPr id="12" name="Rectangle à coins arrondis 11"/>
          <p:cNvSpPr/>
          <p:nvPr/>
        </p:nvSpPr>
        <p:spPr>
          <a:xfrm>
            <a:off x="6215074" y="2308222"/>
            <a:ext cx="1928826" cy="1428760"/>
          </a:xfrm>
          <a:prstGeom prst="roundRect">
            <a:avLst/>
          </a:prstGeom>
          <a:solidFill>
            <a:srgbClr val="FFDB69"/>
          </a:solidFill>
          <a:ln>
            <a:noFill/>
          </a:ln>
          <a:effectLst>
            <a:outerShdw blurRad="1651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rgbClr val="0E4090"/>
                </a:solidFill>
                <a:latin typeface="Calibri" pitchFamily="34" charset="0"/>
              </a:rPr>
              <a:t>Sanctions Committee</a:t>
            </a:r>
          </a:p>
          <a:p>
            <a:pPr algn="ctr"/>
            <a:r>
              <a:rPr lang="en-GB" sz="800" b="1" dirty="0" smtClean="0">
                <a:solidFill>
                  <a:srgbClr val="0E4090"/>
                </a:solidFill>
                <a:latin typeface="Calibri" pitchFamily="34" charset="0"/>
              </a:rPr>
              <a:t> (6 members)</a:t>
            </a:r>
          </a:p>
          <a:p>
            <a:pPr algn="ctr"/>
            <a:endParaRPr lang="en-GB" sz="800" b="1" dirty="0" smtClean="0">
              <a:solidFill>
                <a:srgbClr val="0E4090"/>
              </a:solidFill>
              <a:latin typeface="Calibri" pitchFamily="34" charset="0"/>
            </a:endParaRPr>
          </a:p>
          <a:p>
            <a:pPr algn="ctr">
              <a:spcBef>
                <a:spcPts val="100"/>
              </a:spcBef>
              <a:spcAft>
                <a:spcPts val="100"/>
              </a:spcAft>
            </a:pPr>
            <a:r>
              <a:rPr lang="en-GB" sz="800" b="1" dirty="0" smtClean="0">
                <a:solidFill>
                  <a:srgbClr val="0E4090"/>
                </a:solidFill>
                <a:latin typeface="Calibri" pitchFamily="34" charset="0"/>
              </a:rPr>
              <a:t>The chairman (a  </a:t>
            </a:r>
            <a:r>
              <a:rPr lang="en-GB" sz="800" b="1" i="1" dirty="0" err="1" smtClean="0">
                <a:solidFill>
                  <a:srgbClr val="0E4090"/>
                </a:solidFill>
                <a:latin typeface="Calibri" pitchFamily="34" charset="0"/>
              </a:rPr>
              <a:t>Conseiller</a:t>
            </a:r>
            <a:r>
              <a:rPr lang="en-GB" sz="800" b="1" i="1" dirty="0" smtClean="0">
                <a:solidFill>
                  <a:srgbClr val="0E4090"/>
                </a:solidFill>
                <a:latin typeface="Calibri" pitchFamily="34" charset="0"/>
              </a:rPr>
              <a:t> </a:t>
            </a:r>
            <a:r>
              <a:rPr lang="en-GB" sz="800" b="1" i="1" dirty="0" err="1" smtClean="0">
                <a:solidFill>
                  <a:srgbClr val="0E4090"/>
                </a:solidFill>
                <a:latin typeface="Calibri" pitchFamily="34" charset="0"/>
              </a:rPr>
              <a:t>d’Etat</a:t>
            </a:r>
            <a:r>
              <a:rPr lang="en-GB" sz="800" b="1" dirty="0" smtClean="0">
                <a:solidFill>
                  <a:srgbClr val="0E4090"/>
                </a:solidFill>
                <a:latin typeface="Calibri" pitchFamily="34" charset="0"/>
              </a:rPr>
              <a:t>) A 2</a:t>
            </a:r>
            <a:r>
              <a:rPr lang="en-GB" sz="800" b="1" baseline="30000" dirty="0" smtClean="0">
                <a:solidFill>
                  <a:srgbClr val="0E4090"/>
                </a:solidFill>
                <a:latin typeface="Calibri" pitchFamily="34" charset="0"/>
              </a:rPr>
              <a:t>nd</a:t>
            </a:r>
            <a:r>
              <a:rPr lang="en-GB" sz="800" b="1" dirty="0" smtClean="0">
                <a:solidFill>
                  <a:srgbClr val="0E4090"/>
                </a:solidFill>
                <a:latin typeface="Calibri" pitchFamily="34" charset="0"/>
              </a:rPr>
              <a:t> </a:t>
            </a:r>
            <a:r>
              <a:rPr lang="en-GB" sz="800" b="1" i="1" dirty="0" err="1" smtClean="0">
                <a:solidFill>
                  <a:srgbClr val="0E4090"/>
                </a:solidFill>
                <a:latin typeface="Calibri" pitchFamily="34" charset="0"/>
              </a:rPr>
              <a:t>Conseiller</a:t>
            </a:r>
            <a:r>
              <a:rPr lang="en-GB" sz="800" b="1" i="1" dirty="0" smtClean="0">
                <a:solidFill>
                  <a:srgbClr val="0E4090"/>
                </a:solidFill>
                <a:latin typeface="Calibri" pitchFamily="34" charset="0"/>
              </a:rPr>
              <a:t> </a:t>
            </a:r>
            <a:r>
              <a:rPr lang="en-GB" sz="800" b="1" i="1" dirty="0" err="1" smtClean="0">
                <a:solidFill>
                  <a:srgbClr val="0E4090"/>
                </a:solidFill>
                <a:latin typeface="Calibri" pitchFamily="34" charset="0"/>
              </a:rPr>
              <a:t>d’Etat</a:t>
            </a:r>
            <a:endParaRPr lang="en-GB" sz="800" b="1" i="1" dirty="0" smtClean="0">
              <a:solidFill>
                <a:srgbClr val="0E4090"/>
              </a:solidFill>
              <a:latin typeface="Calibri" pitchFamily="34" charset="0"/>
            </a:endParaRPr>
          </a:p>
          <a:p>
            <a:pPr algn="ctr">
              <a:spcBef>
                <a:spcPts val="100"/>
              </a:spcBef>
              <a:spcAft>
                <a:spcPts val="100"/>
              </a:spcAft>
            </a:pPr>
            <a:r>
              <a:rPr lang="en-GB" sz="800" b="1" dirty="0" smtClean="0">
                <a:solidFill>
                  <a:srgbClr val="0E4090"/>
                </a:solidFill>
                <a:latin typeface="Calibri" pitchFamily="34" charset="0"/>
              </a:rPr>
              <a:t>A </a:t>
            </a:r>
            <a:r>
              <a:rPr lang="en-GB" sz="800" b="1" i="1" dirty="0" err="1" smtClean="0">
                <a:solidFill>
                  <a:srgbClr val="0E4090"/>
                </a:solidFill>
                <a:latin typeface="Calibri" pitchFamily="34" charset="0"/>
              </a:rPr>
              <a:t>Conseiller</a:t>
            </a:r>
            <a:r>
              <a:rPr lang="en-GB" sz="800" b="1" i="1" dirty="0" smtClean="0">
                <a:solidFill>
                  <a:srgbClr val="0E4090"/>
                </a:solidFill>
                <a:latin typeface="Calibri" pitchFamily="34" charset="0"/>
              </a:rPr>
              <a:t> </a:t>
            </a:r>
            <a:r>
              <a:rPr lang="en-GB" sz="800" b="1" dirty="0" smtClean="0">
                <a:solidFill>
                  <a:srgbClr val="0E4090"/>
                </a:solidFill>
                <a:latin typeface="Calibri" pitchFamily="34" charset="0"/>
              </a:rPr>
              <a:t>at the </a:t>
            </a:r>
            <a:r>
              <a:rPr lang="en-GB" sz="800" b="1" i="1" dirty="0" err="1" smtClean="0">
                <a:solidFill>
                  <a:srgbClr val="0E4090"/>
                </a:solidFill>
                <a:latin typeface="Calibri" pitchFamily="34" charset="0"/>
              </a:rPr>
              <a:t>Cour</a:t>
            </a:r>
            <a:r>
              <a:rPr lang="en-GB" sz="800" b="1" i="1" dirty="0" smtClean="0">
                <a:solidFill>
                  <a:srgbClr val="0E4090"/>
                </a:solidFill>
                <a:latin typeface="Calibri" pitchFamily="34" charset="0"/>
              </a:rPr>
              <a:t> de Cassation</a:t>
            </a:r>
          </a:p>
          <a:p>
            <a:pPr algn="ctr">
              <a:spcBef>
                <a:spcPts val="100"/>
              </a:spcBef>
              <a:spcAft>
                <a:spcPts val="100"/>
              </a:spcAft>
            </a:pPr>
            <a:r>
              <a:rPr lang="en-GB" sz="800" b="1" dirty="0" smtClean="0">
                <a:solidFill>
                  <a:srgbClr val="0E4090"/>
                </a:solidFill>
                <a:latin typeface="Calibri" pitchFamily="34" charset="0"/>
              </a:rPr>
              <a:t>Three expert members nominated by the Minister for the Economy</a:t>
            </a:r>
            <a:endParaRPr lang="en-GB" sz="800" b="1" dirty="0">
              <a:solidFill>
                <a:srgbClr val="0E4090"/>
              </a:solidFill>
              <a:latin typeface="Calibri" pitchFamily="34" charset="0"/>
            </a:endParaRPr>
          </a:p>
        </p:txBody>
      </p:sp>
      <p:sp>
        <p:nvSpPr>
          <p:cNvPr id="13" name="Arrondir un rectangle avec un coin diagonal 12"/>
          <p:cNvSpPr/>
          <p:nvPr/>
        </p:nvSpPr>
        <p:spPr>
          <a:xfrm>
            <a:off x="1285852" y="4737114"/>
            <a:ext cx="4214842" cy="714380"/>
          </a:xfrm>
          <a:prstGeom prst="round2Diag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rrondir un rectangle avec un coin du même côté 13"/>
          <p:cNvSpPr/>
          <p:nvPr/>
        </p:nvSpPr>
        <p:spPr>
          <a:xfrm rot="10800000">
            <a:off x="1500166" y="2165346"/>
            <a:ext cx="4429156" cy="3643338"/>
          </a:xfrm>
          <a:prstGeom prst="round2SameRect">
            <a:avLst>
              <a:gd name="adj1" fmla="val 16667"/>
              <a:gd name="adj2" fmla="val 3294"/>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Arrondir un rectangle avec un coin du même côté 14"/>
          <p:cNvSpPr/>
          <p:nvPr/>
        </p:nvSpPr>
        <p:spPr>
          <a:xfrm>
            <a:off x="1475656" y="1724748"/>
            <a:ext cx="4429156" cy="428628"/>
          </a:xfrm>
          <a:prstGeom prst="round2SameRect">
            <a:avLst/>
          </a:prstGeom>
          <a:solidFill>
            <a:srgbClr val="114DAF"/>
          </a:solidFill>
          <a:ln>
            <a:solidFill>
              <a:srgbClr val="114D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700" b="1" dirty="0" smtClean="0">
                <a:solidFill>
                  <a:schemeClr val="bg1"/>
                </a:solidFill>
                <a:latin typeface="Arial" pitchFamily="34" charset="0"/>
                <a:cs typeface="Arial" pitchFamily="34" charset="0"/>
              </a:rPr>
              <a:t>COLLEGE </a:t>
            </a:r>
            <a:r>
              <a:rPr lang="en-GB" sz="1400" b="1" dirty="0" smtClean="0">
                <a:solidFill>
                  <a:schemeClr val="bg1"/>
                </a:solidFill>
                <a:latin typeface="Arial" pitchFamily="34" charset="0"/>
                <a:cs typeface="Arial" pitchFamily="34" charset="0"/>
              </a:rPr>
              <a:t>(19 members)</a:t>
            </a:r>
            <a:endParaRPr lang="en-GB" sz="1400" b="1" dirty="0">
              <a:solidFill>
                <a:schemeClr val="bg1"/>
              </a:solidFill>
              <a:latin typeface="Arial" pitchFamily="34" charset="0"/>
              <a:cs typeface="Arial" pitchFamily="34" charset="0"/>
            </a:endParaRPr>
          </a:p>
        </p:txBody>
      </p:sp>
      <p:sp>
        <p:nvSpPr>
          <p:cNvPr id="16" name="Arrondir un rectangle avec un coin du même côté 15"/>
          <p:cNvSpPr/>
          <p:nvPr/>
        </p:nvSpPr>
        <p:spPr>
          <a:xfrm>
            <a:off x="1785918" y="2225384"/>
            <a:ext cx="3857652" cy="288032"/>
          </a:xfrm>
          <a:prstGeom prst="round2SameRect">
            <a:avLst/>
          </a:prstGeom>
          <a:solidFill>
            <a:srgbClr val="114DAF"/>
          </a:solidFill>
          <a:ln>
            <a:solidFill>
              <a:srgbClr val="114D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bg1"/>
                </a:solidFill>
                <a:latin typeface="Calibri" pitchFamily="34" charset="0"/>
                <a:cs typeface="Arial" pitchFamily="34" charset="0"/>
              </a:rPr>
              <a:t>Plenary Session  </a:t>
            </a:r>
            <a:r>
              <a:rPr lang="en-GB" sz="1000" b="1" dirty="0" smtClean="0">
                <a:solidFill>
                  <a:schemeClr val="bg1"/>
                </a:solidFill>
                <a:latin typeface="Calibri" pitchFamily="34" charset="0"/>
                <a:cs typeface="Arial" pitchFamily="34" charset="0"/>
              </a:rPr>
              <a:t>(19 members)</a:t>
            </a:r>
            <a:endParaRPr lang="en-GB" sz="1000" b="1" dirty="0">
              <a:solidFill>
                <a:schemeClr val="bg1"/>
              </a:solidFill>
              <a:latin typeface="Calibri" pitchFamily="34" charset="0"/>
              <a:cs typeface="Arial" pitchFamily="34" charset="0"/>
            </a:endParaRPr>
          </a:p>
        </p:txBody>
      </p:sp>
      <p:sp>
        <p:nvSpPr>
          <p:cNvPr id="17" name="Rectangle 16"/>
          <p:cNvSpPr/>
          <p:nvPr/>
        </p:nvSpPr>
        <p:spPr>
          <a:xfrm>
            <a:off x="1785918" y="2513416"/>
            <a:ext cx="3857652" cy="1009252"/>
          </a:xfrm>
          <a:prstGeom prst="rect">
            <a:avLst/>
          </a:prstGeom>
          <a:solidFill>
            <a:schemeClr val="bg1"/>
          </a:solidFill>
          <a:ln>
            <a:solidFill>
              <a:srgbClr val="114D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rgbClr val="0F459D"/>
                </a:solidFill>
                <a:latin typeface="Calibri" pitchFamily="34" charset="0"/>
              </a:rPr>
              <a:t>The Chairman (the Governor of the </a:t>
            </a:r>
            <a:r>
              <a:rPr lang="en-GB" sz="900" b="1" i="1" dirty="0" err="1" smtClean="0">
                <a:solidFill>
                  <a:srgbClr val="0F459D"/>
                </a:solidFill>
                <a:latin typeface="Calibri" pitchFamily="34" charset="0"/>
              </a:rPr>
              <a:t>Banque</a:t>
            </a:r>
            <a:r>
              <a:rPr lang="en-GB" sz="900" b="1" i="1" dirty="0" smtClean="0">
                <a:solidFill>
                  <a:srgbClr val="0F459D"/>
                </a:solidFill>
                <a:latin typeface="Calibri" pitchFamily="34" charset="0"/>
              </a:rPr>
              <a:t> de France</a:t>
            </a:r>
            <a:r>
              <a:rPr lang="en-GB" sz="900" b="1" dirty="0" smtClean="0">
                <a:solidFill>
                  <a:srgbClr val="0F459D"/>
                </a:solidFill>
                <a:latin typeface="Calibri" pitchFamily="34" charset="0"/>
              </a:rPr>
              <a:t>), the chairman of the </a:t>
            </a:r>
            <a:r>
              <a:rPr lang="en-GB" sz="900" b="1" i="1" dirty="0" err="1" smtClean="0">
                <a:solidFill>
                  <a:srgbClr val="0F459D"/>
                </a:solidFill>
                <a:latin typeface="Calibri" pitchFamily="34" charset="0"/>
              </a:rPr>
              <a:t>Autorité</a:t>
            </a:r>
            <a:r>
              <a:rPr lang="en-GB" sz="900" b="1" i="1" dirty="0" smtClean="0">
                <a:solidFill>
                  <a:srgbClr val="0F459D"/>
                </a:solidFill>
                <a:latin typeface="Calibri" pitchFamily="34" charset="0"/>
              </a:rPr>
              <a:t> des </a:t>
            </a:r>
            <a:r>
              <a:rPr lang="en-GB" sz="900" b="1" i="1" dirty="0" err="1" smtClean="0">
                <a:solidFill>
                  <a:srgbClr val="0F459D"/>
                </a:solidFill>
                <a:latin typeface="Calibri" pitchFamily="34" charset="0"/>
              </a:rPr>
              <a:t>marchés</a:t>
            </a:r>
            <a:r>
              <a:rPr lang="en-GB" sz="900" b="1" i="1" dirty="0" smtClean="0">
                <a:solidFill>
                  <a:srgbClr val="0F459D"/>
                </a:solidFill>
                <a:latin typeface="Calibri" pitchFamily="34" charset="0"/>
              </a:rPr>
              <a:t> financiers, </a:t>
            </a:r>
            <a:r>
              <a:rPr lang="en-GB" sz="900" b="1" dirty="0" smtClean="0">
                <a:solidFill>
                  <a:srgbClr val="0F459D"/>
                </a:solidFill>
                <a:latin typeface="Calibri" pitchFamily="34" charset="0"/>
              </a:rPr>
              <a:t>the chairman of the </a:t>
            </a:r>
            <a:r>
              <a:rPr lang="en-GB" sz="900" b="1" i="1" dirty="0" smtClean="0">
                <a:solidFill>
                  <a:srgbClr val="0F459D"/>
                </a:solidFill>
                <a:latin typeface="Calibri" pitchFamily="34" charset="0"/>
              </a:rPr>
              <a:t>Autorité des </a:t>
            </a:r>
            <a:r>
              <a:rPr lang="en-GB" sz="900" b="1" i="1" dirty="0" err="1" smtClean="0">
                <a:solidFill>
                  <a:srgbClr val="0F459D"/>
                </a:solidFill>
                <a:latin typeface="Calibri" pitchFamily="34" charset="0"/>
              </a:rPr>
              <a:t>Normes</a:t>
            </a:r>
            <a:r>
              <a:rPr lang="en-GB" sz="900" b="1" i="1" dirty="0" smtClean="0">
                <a:solidFill>
                  <a:srgbClr val="0F459D"/>
                </a:solidFill>
                <a:latin typeface="Calibri" pitchFamily="34" charset="0"/>
              </a:rPr>
              <a:t> </a:t>
            </a:r>
            <a:r>
              <a:rPr lang="en-GB" sz="900" b="1" i="1" dirty="0" err="1" smtClean="0">
                <a:solidFill>
                  <a:srgbClr val="0F459D"/>
                </a:solidFill>
                <a:latin typeface="Calibri" pitchFamily="34" charset="0"/>
              </a:rPr>
              <a:t>Comptables</a:t>
            </a:r>
            <a:r>
              <a:rPr lang="en-GB" sz="900" b="1" dirty="0" smtClean="0">
                <a:solidFill>
                  <a:srgbClr val="0F459D"/>
                </a:solidFill>
                <a:latin typeface="Calibri" pitchFamily="34" charset="0"/>
              </a:rPr>
              <a:t>, a </a:t>
            </a:r>
            <a:r>
              <a:rPr lang="en-GB" sz="900" b="1" i="1" dirty="0" err="1" smtClean="0">
                <a:solidFill>
                  <a:srgbClr val="0F459D"/>
                </a:solidFill>
                <a:latin typeface="Calibri" pitchFamily="34" charset="0"/>
              </a:rPr>
              <a:t>Conseiller</a:t>
            </a:r>
            <a:r>
              <a:rPr lang="en-GB" sz="900" b="1" i="1" dirty="0" smtClean="0">
                <a:solidFill>
                  <a:srgbClr val="0F459D"/>
                </a:solidFill>
                <a:latin typeface="Calibri" pitchFamily="34" charset="0"/>
              </a:rPr>
              <a:t> </a:t>
            </a:r>
            <a:r>
              <a:rPr lang="en-GB" sz="900" b="1" i="1" dirty="0" err="1" smtClean="0">
                <a:solidFill>
                  <a:srgbClr val="0F459D"/>
                </a:solidFill>
                <a:latin typeface="Calibri" pitchFamily="34" charset="0"/>
              </a:rPr>
              <a:t>d’Etat</a:t>
            </a:r>
            <a:r>
              <a:rPr lang="en-GB" sz="900" b="1" dirty="0" smtClean="0">
                <a:solidFill>
                  <a:srgbClr val="0F459D"/>
                </a:solidFill>
                <a:latin typeface="Calibri" pitchFamily="34" charset="0"/>
              </a:rPr>
              <a:t>, a </a:t>
            </a:r>
            <a:r>
              <a:rPr lang="en-GB" sz="900" b="1" i="1" dirty="0" err="1" smtClean="0">
                <a:solidFill>
                  <a:srgbClr val="0F459D"/>
                </a:solidFill>
                <a:latin typeface="Calibri" pitchFamily="34" charset="0"/>
              </a:rPr>
              <a:t>Conseiller</a:t>
            </a:r>
            <a:r>
              <a:rPr lang="en-GB" sz="900" b="1" i="1" dirty="0" smtClean="0">
                <a:solidFill>
                  <a:srgbClr val="0F459D"/>
                </a:solidFill>
                <a:latin typeface="Calibri" pitchFamily="34" charset="0"/>
              </a:rPr>
              <a:t> </a:t>
            </a:r>
            <a:r>
              <a:rPr lang="en-GB" sz="900" b="1" dirty="0" smtClean="0">
                <a:solidFill>
                  <a:srgbClr val="0F459D"/>
                </a:solidFill>
                <a:latin typeface="Calibri" pitchFamily="34" charset="0"/>
              </a:rPr>
              <a:t>at the </a:t>
            </a:r>
            <a:r>
              <a:rPr lang="en-GB" sz="900" b="1" i="1" dirty="0" err="1" smtClean="0">
                <a:solidFill>
                  <a:srgbClr val="0F459D"/>
                </a:solidFill>
                <a:latin typeface="Calibri" pitchFamily="34" charset="0"/>
              </a:rPr>
              <a:t>Cour</a:t>
            </a:r>
            <a:r>
              <a:rPr lang="en-GB" sz="900" b="1" i="1" dirty="0" smtClean="0">
                <a:solidFill>
                  <a:srgbClr val="0F459D"/>
                </a:solidFill>
                <a:latin typeface="Calibri" pitchFamily="34" charset="0"/>
              </a:rPr>
              <a:t> de Cassation </a:t>
            </a:r>
            <a:r>
              <a:rPr lang="en-GB" sz="900" b="1" dirty="0" smtClean="0">
                <a:solidFill>
                  <a:srgbClr val="0F459D"/>
                </a:solidFill>
                <a:latin typeface="Calibri" pitchFamily="34" charset="0"/>
              </a:rPr>
              <a:t>and a </a:t>
            </a:r>
            <a:r>
              <a:rPr lang="en-GB" sz="900" b="1" i="1" dirty="0" err="1" smtClean="0">
                <a:solidFill>
                  <a:srgbClr val="0F459D"/>
                </a:solidFill>
                <a:latin typeface="Calibri" pitchFamily="34" charset="0"/>
              </a:rPr>
              <a:t>Conseiller</a:t>
            </a:r>
            <a:r>
              <a:rPr lang="en-GB" sz="900" b="1" i="1" dirty="0" smtClean="0">
                <a:solidFill>
                  <a:srgbClr val="0F459D"/>
                </a:solidFill>
                <a:latin typeface="Calibri" pitchFamily="34" charset="0"/>
              </a:rPr>
              <a:t>-maître </a:t>
            </a:r>
            <a:r>
              <a:rPr lang="en-GB" sz="900" b="1" dirty="0" smtClean="0">
                <a:solidFill>
                  <a:srgbClr val="0F459D"/>
                </a:solidFill>
                <a:latin typeface="Calibri" pitchFamily="34" charset="0"/>
              </a:rPr>
              <a:t>at</a:t>
            </a:r>
            <a:r>
              <a:rPr lang="en-GB" sz="900" b="1" i="1" dirty="0" smtClean="0">
                <a:solidFill>
                  <a:srgbClr val="0F459D"/>
                </a:solidFill>
                <a:latin typeface="Calibri" pitchFamily="34" charset="0"/>
              </a:rPr>
              <a:t> </a:t>
            </a:r>
            <a:r>
              <a:rPr lang="en-GB" sz="900" b="1" dirty="0" smtClean="0">
                <a:solidFill>
                  <a:srgbClr val="0F459D"/>
                </a:solidFill>
                <a:latin typeface="Calibri" pitchFamily="34" charset="0"/>
              </a:rPr>
              <a:t>the </a:t>
            </a:r>
            <a:r>
              <a:rPr lang="en-GB" sz="900" b="1" i="1" dirty="0" err="1" smtClean="0">
                <a:solidFill>
                  <a:srgbClr val="0F459D"/>
                </a:solidFill>
                <a:latin typeface="Calibri" pitchFamily="34" charset="0"/>
              </a:rPr>
              <a:t>Cour</a:t>
            </a:r>
            <a:r>
              <a:rPr lang="en-GB" sz="900" b="1" i="1" dirty="0" smtClean="0">
                <a:solidFill>
                  <a:srgbClr val="0F459D"/>
                </a:solidFill>
                <a:latin typeface="Calibri" pitchFamily="34" charset="0"/>
              </a:rPr>
              <a:t> des </a:t>
            </a:r>
            <a:r>
              <a:rPr lang="en-GB" sz="900" b="1" i="1" dirty="0" err="1" smtClean="0">
                <a:solidFill>
                  <a:srgbClr val="0F459D"/>
                </a:solidFill>
                <a:latin typeface="Calibri" pitchFamily="34" charset="0"/>
              </a:rPr>
              <a:t>Comptes</a:t>
            </a:r>
            <a:r>
              <a:rPr lang="en-GB" sz="900" b="1" dirty="0" smtClean="0">
                <a:solidFill>
                  <a:srgbClr val="0F459D"/>
                </a:solidFill>
                <a:latin typeface="Calibri" pitchFamily="34" charset="0"/>
              </a:rPr>
              <a:t>, a Vice-chairman with experience in insurance, four members with experience in insurance, four members with experience in banking, two members appointed by the respective chairmen of the two Houses of Parliament and two other experts.</a:t>
            </a:r>
            <a:endParaRPr lang="en-GB" sz="900" b="1" dirty="0">
              <a:solidFill>
                <a:srgbClr val="0F459D"/>
              </a:solidFill>
              <a:latin typeface="Calibri" pitchFamily="34" charset="0"/>
            </a:endParaRPr>
          </a:p>
        </p:txBody>
      </p:sp>
      <p:sp>
        <p:nvSpPr>
          <p:cNvPr id="18" name="Arrondir un rectangle avec un coin du même côté 17"/>
          <p:cNvSpPr/>
          <p:nvPr/>
        </p:nvSpPr>
        <p:spPr>
          <a:xfrm>
            <a:off x="1785918" y="3594106"/>
            <a:ext cx="3857652" cy="285752"/>
          </a:xfrm>
          <a:prstGeom prst="round2SameRect">
            <a:avLst/>
          </a:prstGeom>
          <a:solidFill>
            <a:srgbClr val="114DAF"/>
          </a:solidFill>
          <a:ln>
            <a:solidFill>
              <a:srgbClr val="114D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bg1"/>
                </a:solidFill>
                <a:latin typeface="Calibri" pitchFamily="34" charset="0"/>
                <a:cs typeface="Arial" pitchFamily="34" charset="0"/>
              </a:rPr>
              <a:t>Restricted Session  </a:t>
            </a:r>
            <a:r>
              <a:rPr lang="en-GB" sz="1000" b="1" dirty="0" smtClean="0">
                <a:solidFill>
                  <a:schemeClr val="bg1"/>
                </a:solidFill>
                <a:latin typeface="Calibri" pitchFamily="34" charset="0"/>
                <a:cs typeface="Arial" pitchFamily="34" charset="0"/>
              </a:rPr>
              <a:t>(8 </a:t>
            </a:r>
            <a:r>
              <a:rPr lang="en-GB" sz="1000" b="1" dirty="0" err="1" smtClean="0">
                <a:solidFill>
                  <a:schemeClr val="bg1"/>
                </a:solidFill>
                <a:latin typeface="Calibri" pitchFamily="34" charset="0"/>
                <a:cs typeface="Arial" pitchFamily="34" charset="0"/>
              </a:rPr>
              <a:t>membres</a:t>
            </a:r>
            <a:r>
              <a:rPr lang="en-GB" sz="1000" b="1" dirty="0" smtClean="0">
                <a:solidFill>
                  <a:schemeClr val="bg1"/>
                </a:solidFill>
                <a:latin typeface="Calibri" pitchFamily="34" charset="0"/>
                <a:cs typeface="Arial" pitchFamily="34" charset="0"/>
              </a:rPr>
              <a:t>)</a:t>
            </a:r>
            <a:endParaRPr lang="en-GB" sz="1000" b="1" dirty="0">
              <a:solidFill>
                <a:schemeClr val="bg1"/>
              </a:solidFill>
              <a:latin typeface="Calibri" pitchFamily="34" charset="0"/>
              <a:cs typeface="Arial" pitchFamily="34" charset="0"/>
            </a:endParaRPr>
          </a:p>
        </p:txBody>
      </p:sp>
      <p:sp>
        <p:nvSpPr>
          <p:cNvPr id="19" name="Rectangle 18"/>
          <p:cNvSpPr/>
          <p:nvPr/>
        </p:nvSpPr>
        <p:spPr>
          <a:xfrm>
            <a:off x="1785918" y="3879858"/>
            <a:ext cx="3857652" cy="865806"/>
          </a:xfrm>
          <a:prstGeom prst="rect">
            <a:avLst/>
          </a:prstGeom>
          <a:solidFill>
            <a:schemeClr val="bg1"/>
          </a:solidFill>
          <a:ln>
            <a:solidFill>
              <a:srgbClr val="114D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rgbClr val="0E4090"/>
                </a:solidFill>
                <a:latin typeface="Calibri" pitchFamily="34" charset="0"/>
              </a:rPr>
              <a:t>The Chairman (the Governor of the </a:t>
            </a:r>
            <a:r>
              <a:rPr lang="en-GB" sz="900" b="1" i="1" dirty="0" err="1" smtClean="0">
                <a:solidFill>
                  <a:srgbClr val="0E4090"/>
                </a:solidFill>
                <a:latin typeface="Calibri" pitchFamily="34" charset="0"/>
              </a:rPr>
              <a:t>Banque</a:t>
            </a:r>
            <a:r>
              <a:rPr lang="en-GB" sz="900" b="1" i="1" dirty="0" smtClean="0">
                <a:solidFill>
                  <a:srgbClr val="0E4090"/>
                </a:solidFill>
                <a:latin typeface="Calibri" pitchFamily="34" charset="0"/>
              </a:rPr>
              <a:t> de France</a:t>
            </a:r>
            <a:r>
              <a:rPr lang="en-GB" sz="900" b="1" dirty="0" smtClean="0">
                <a:solidFill>
                  <a:srgbClr val="0E4090"/>
                </a:solidFill>
                <a:latin typeface="Calibri" pitchFamily="34" charset="0"/>
              </a:rPr>
              <a:t>), the Vice-chairman, two of the four members with experience in insurance, two of the four members with experience in banking, and two members chosen from among the following: the chairman of the ANC, the </a:t>
            </a:r>
            <a:r>
              <a:rPr lang="en-GB" sz="900" b="1" i="1" dirty="0" err="1" smtClean="0">
                <a:solidFill>
                  <a:srgbClr val="0E4090"/>
                </a:solidFill>
                <a:latin typeface="Calibri" pitchFamily="34" charset="0"/>
              </a:rPr>
              <a:t>Conseiller</a:t>
            </a:r>
            <a:r>
              <a:rPr lang="en-GB" sz="900" b="1" i="1" dirty="0" smtClean="0">
                <a:solidFill>
                  <a:srgbClr val="0E4090"/>
                </a:solidFill>
                <a:latin typeface="Calibri" pitchFamily="34" charset="0"/>
              </a:rPr>
              <a:t> </a:t>
            </a:r>
            <a:r>
              <a:rPr lang="en-GB" sz="900" b="1" i="1" dirty="0" err="1" smtClean="0">
                <a:solidFill>
                  <a:srgbClr val="0E4090"/>
                </a:solidFill>
                <a:latin typeface="Calibri" pitchFamily="34" charset="0"/>
              </a:rPr>
              <a:t>d’Etat</a:t>
            </a:r>
            <a:r>
              <a:rPr lang="en-GB" sz="900" b="1" dirty="0" smtClean="0">
                <a:solidFill>
                  <a:srgbClr val="0E4090"/>
                </a:solidFill>
                <a:latin typeface="Calibri" pitchFamily="34" charset="0"/>
              </a:rPr>
              <a:t>, the </a:t>
            </a:r>
            <a:r>
              <a:rPr lang="en-GB" sz="900" b="1" i="1" dirty="0" err="1" smtClean="0">
                <a:solidFill>
                  <a:srgbClr val="0E4090"/>
                </a:solidFill>
                <a:latin typeface="Calibri" pitchFamily="34" charset="0"/>
              </a:rPr>
              <a:t>Conseiller</a:t>
            </a:r>
            <a:r>
              <a:rPr lang="en-GB" sz="900" b="1" i="1" dirty="0" smtClean="0">
                <a:solidFill>
                  <a:srgbClr val="0E4090"/>
                </a:solidFill>
                <a:latin typeface="Calibri" pitchFamily="34" charset="0"/>
              </a:rPr>
              <a:t> </a:t>
            </a:r>
            <a:r>
              <a:rPr lang="en-GB" sz="900" b="1" dirty="0" smtClean="0">
                <a:solidFill>
                  <a:srgbClr val="0E4090"/>
                </a:solidFill>
                <a:latin typeface="Calibri" pitchFamily="34" charset="0"/>
              </a:rPr>
              <a:t>at the </a:t>
            </a:r>
            <a:r>
              <a:rPr lang="en-GB" sz="900" b="1" i="1" dirty="0" err="1" smtClean="0">
                <a:solidFill>
                  <a:srgbClr val="0E4090"/>
                </a:solidFill>
                <a:latin typeface="Calibri" pitchFamily="34" charset="0"/>
              </a:rPr>
              <a:t>Cour</a:t>
            </a:r>
            <a:r>
              <a:rPr lang="en-GB" sz="900" b="1" i="1" dirty="0" smtClean="0">
                <a:solidFill>
                  <a:srgbClr val="0E4090"/>
                </a:solidFill>
                <a:latin typeface="Calibri" pitchFamily="34" charset="0"/>
              </a:rPr>
              <a:t> de Cassation</a:t>
            </a:r>
            <a:r>
              <a:rPr lang="en-GB" sz="900" b="1" dirty="0" smtClean="0">
                <a:solidFill>
                  <a:srgbClr val="0E4090"/>
                </a:solidFill>
                <a:latin typeface="Calibri" pitchFamily="34" charset="0"/>
              </a:rPr>
              <a:t>, the </a:t>
            </a:r>
            <a:r>
              <a:rPr lang="en-GB" sz="900" b="1" i="1" dirty="0" err="1" smtClean="0">
                <a:solidFill>
                  <a:srgbClr val="0E4090"/>
                </a:solidFill>
                <a:latin typeface="Calibri" pitchFamily="34" charset="0"/>
              </a:rPr>
              <a:t>Conseiller</a:t>
            </a:r>
            <a:r>
              <a:rPr lang="en-GB" sz="900" b="1" i="1" dirty="0" smtClean="0">
                <a:solidFill>
                  <a:srgbClr val="0E4090"/>
                </a:solidFill>
                <a:latin typeface="Calibri" pitchFamily="34" charset="0"/>
              </a:rPr>
              <a:t>-maître </a:t>
            </a:r>
            <a:r>
              <a:rPr lang="en-GB" sz="900" b="1" dirty="0" smtClean="0">
                <a:solidFill>
                  <a:srgbClr val="0E4090"/>
                </a:solidFill>
                <a:latin typeface="Calibri" pitchFamily="34" charset="0"/>
              </a:rPr>
              <a:t>at the </a:t>
            </a:r>
            <a:r>
              <a:rPr lang="en-GB" sz="900" b="1" i="1" dirty="0" err="1" smtClean="0">
                <a:solidFill>
                  <a:srgbClr val="0E4090"/>
                </a:solidFill>
                <a:latin typeface="Calibri" pitchFamily="34" charset="0"/>
              </a:rPr>
              <a:t>Cour</a:t>
            </a:r>
            <a:r>
              <a:rPr lang="en-GB" sz="900" b="1" i="1" dirty="0" smtClean="0">
                <a:solidFill>
                  <a:srgbClr val="0E4090"/>
                </a:solidFill>
                <a:latin typeface="Calibri" pitchFamily="34" charset="0"/>
              </a:rPr>
              <a:t> des </a:t>
            </a:r>
            <a:r>
              <a:rPr lang="en-GB" sz="900" b="1" i="1" dirty="0" err="1" smtClean="0">
                <a:solidFill>
                  <a:srgbClr val="0E4090"/>
                </a:solidFill>
                <a:latin typeface="Calibri" pitchFamily="34" charset="0"/>
              </a:rPr>
              <a:t>Comptes</a:t>
            </a:r>
            <a:r>
              <a:rPr lang="en-GB" sz="900" b="1" dirty="0" smtClean="0">
                <a:solidFill>
                  <a:srgbClr val="0E4090"/>
                </a:solidFill>
                <a:latin typeface="Calibri" pitchFamily="34" charset="0"/>
              </a:rPr>
              <a:t>, and the two other experts</a:t>
            </a:r>
            <a:endParaRPr lang="en-GB" sz="900" b="1" dirty="0">
              <a:solidFill>
                <a:srgbClr val="0E4090"/>
              </a:solidFill>
              <a:latin typeface="Calibri" pitchFamily="34" charset="0"/>
            </a:endParaRPr>
          </a:p>
        </p:txBody>
      </p:sp>
      <p:sp>
        <p:nvSpPr>
          <p:cNvPr id="20" name="Rectangle à coins arrondis 19"/>
          <p:cNvSpPr/>
          <p:nvPr/>
        </p:nvSpPr>
        <p:spPr>
          <a:xfrm>
            <a:off x="1785918" y="4808552"/>
            <a:ext cx="1857388" cy="785818"/>
          </a:xfrm>
          <a:prstGeom prst="roundRect">
            <a:avLst/>
          </a:prstGeom>
          <a:solidFill>
            <a:schemeClr val="bg1"/>
          </a:solidFill>
          <a:ln>
            <a:solidFill>
              <a:srgbClr val="114D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rgbClr val="0E4090"/>
                </a:solidFill>
                <a:latin typeface="Calibri" pitchFamily="34" charset="0"/>
              </a:rPr>
              <a:t>Banking </a:t>
            </a:r>
            <a:r>
              <a:rPr lang="en-GB" sz="900" b="1" dirty="0" err="1" smtClean="0">
                <a:solidFill>
                  <a:srgbClr val="0E4090"/>
                </a:solidFill>
                <a:latin typeface="Calibri" pitchFamily="34" charset="0"/>
              </a:rPr>
              <a:t>sectoral</a:t>
            </a:r>
            <a:r>
              <a:rPr lang="en-GB" sz="900" b="1" dirty="0" smtClean="0">
                <a:solidFill>
                  <a:srgbClr val="0E4090"/>
                </a:solidFill>
                <a:latin typeface="Calibri" pitchFamily="34" charset="0"/>
              </a:rPr>
              <a:t> sub-college</a:t>
            </a:r>
          </a:p>
          <a:p>
            <a:pPr algn="ctr"/>
            <a:r>
              <a:rPr lang="en-GB" sz="900" b="1" dirty="0" smtClean="0">
                <a:solidFill>
                  <a:srgbClr val="0E4090"/>
                </a:solidFill>
                <a:latin typeface="Calibri" pitchFamily="34" charset="0"/>
              </a:rPr>
              <a:t> </a:t>
            </a:r>
            <a:r>
              <a:rPr lang="en-GB" sz="800" b="1" dirty="0" smtClean="0">
                <a:solidFill>
                  <a:srgbClr val="0E4090"/>
                </a:solidFill>
                <a:latin typeface="Calibri" pitchFamily="34" charset="0"/>
              </a:rPr>
              <a:t>(8 members)</a:t>
            </a:r>
            <a:endParaRPr lang="en-GB" sz="800" b="1" dirty="0">
              <a:solidFill>
                <a:srgbClr val="0E4090"/>
              </a:solidFill>
              <a:latin typeface="Calibri" pitchFamily="34" charset="0"/>
            </a:endParaRPr>
          </a:p>
        </p:txBody>
      </p:sp>
      <p:sp>
        <p:nvSpPr>
          <p:cNvPr id="21" name="Rectangle à coins arrondis 20"/>
          <p:cNvSpPr/>
          <p:nvPr/>
        </p:nvSpPr>
        <p:spPr>
          <a:xfrm>
            <a:off x="3786182" y="4808552"/>
            <a:ext cx="1857388" cy="785818"/>
          </a:xfrm>
          <a:prstGeom prst="roundRect">
            <a:avLst/>
          </a:prstGeom>
          <a:solidFill>
            <a:schemeClr val="bg1"/>
          </a:solidFill>
          <a:ln>
            <a:solidFill>
              <a:srgbClr val="114D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rgbClr val="0E4090"/>
                </a:solidFill>
                <a:latin typeface="Calibri" pitchFamily="34" charset="0"/>
              </a:rPr>
              <a:t>Insurance </a:t>
            </a:r>
            <a:r>
              <a:rPr lang="en-GB" sz="900" b="1" dirty="0" err="1" smtClean="0">
                <a:solidFill>
                  <a:srgbClr val="0E4090"/>
                </a:solidFill>
                <a:latin typeface="Calibri" pitchFamily="34" charset="0"/>
              </a:rPr>
              <a:t>sectoral</a:t>
            </a:r>
            <a:r>
              <a:rPr lang="en-GB" sz="900" b="1" dirty="0" smtClean="0">
                <a:solidFill>
                  <a:srgbClr val="0E4090"/>
                </a:solidFill>
                <a:latin typeface="Calibri" pitchFamily="34" charset="0"/>
              </a:rPr>
              <a:t> sub-college</a:t>
            </a:r>
          </a:p>
          <a:p>
            <a:pPr algn="ctr"/>
            <a:r>
              <a:rPr lang="en-GB" sz="800" b="1" dirty="0" smtClean="0">
                <a:solidFill>
                  <a:srgbClr val="0E4090"/>
                </a:solidFill>
                <a:latin typeface="Calibri" pitchFamily="34" charset="0"/>
              </a:rPr>
              <a:t>(8 members)</a:t>
            </a:r>
            <a:endParaRPr lang="en-GB" sz="800" b="1" dirty="0">
              <a:solidFill>
                <a:srgbClr val="0E4090"/>
              </a:solidFill>
              <a:latin typeface="Calibri" pitchFamily="34" charset="0"/>
            </a:endParaRPr>
          </a:p>
        </p:txBody>
      </p:sp>
      <p:sp>
        <p:nvSpPr>
          <p:cNvPr id="22" name="Accolade ouvrante 21"/>
          <p:cNvSpPr/>
          <p:nvPr/>
        </p:nvSpPr>
        <p:spPr>
          <a:xfrm>
            <a:off x="1214414" y="1721328"/>
            <a:ext cx="189234" cy="3873042"/>
          </a:xfrm>
          <a:prstGeom prst="leftBrace">
            <a:avLst>
              <a:gd name="adj1" fmla="val 8333"/>
              <a:gd name="adj2" fmla="val 50428"/>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Rectangle à coins arrondis 22"/>
          <p:cNvSpPr/>
          <p:nvPr/>
        </p:nvSpPr>
        <p:spPr>
          <a:xfrm>
            <a:off x="285752" y="3522668"/>
            <a:ext cx="857224" cy="428628"/>
          </a:xfrm>
          <a:prstGeom prst="roundRect">
            <a:avLst/>
          </a:prstGeom>
          <a:noFill/>
          <a:ln w="22225">
            <a:solidFill>
              <a:srgbClr val="0E40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E4090"/>
                </a:solidFill>
                <a:latin typeface="Calibri" pitchFamily="34" charset="0"/>
              </a:rPr>
              <a:t>Members</a:t>
            </a:r>
            <a:endParaRPr lang="en-GB" sz="1100" b="1" dirty="0">
              <a:solidFill>
                <a:srgbClr val="0E4090"/>
              </a:solidFill>
              <a:latin typeface="Calibri" pitchFamily="34" charset="0"/>
            </a:endParaRPr>
          </a:p>
        </p:txBody>
      </p:sp>
      <p:sp>
        <p:nvSpPr>
          <p:cNvPr id="24" name="Rectangle à coins arrondis 23"/>
          <p:cNvSpPr/>
          <p:nvPr/>
        </p:nvSpPr>
        <p:spPr>
          <a:xfrm>
            <a:off x="357190" y="5808684"/>
            <a:ext cx="857224" cy="428628"/>
          </a:xfrm>
          <a:prstGeom prst="roundRect">
            <a:avLst/>
          </a:prstGeom>
          <a:solidFill>
            <a:schemeClr val="bg1"/>
          </a:solidFill>
          <a:ln w="22225">
            <a:solidFill>
              <a:srgbClr val="0E40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E4090"/>
                </a:solidFill>
                <a:latin typeface="Calibri" pitchFamily="34" charset="0"/>
              </a:rPr>
              <a:t>Staff</a:t>
            </a:r>
            <a:endParaRPr lang="en-GB" sz="1100" b="1" dirty="0">
              <a:solidFill>
                <a:srgbClr val="0E4090"/>
              </a:solidFill>
              <a:latin typeface="Calibri" pitchFamily="34" charset="0"/>
            </a:endParaRPr>
          </a:p>
        </p:txBody>
      </p:sp>
      <p:sp>
        <p:nvSpPr>
          <p:cNvPr id="25" name="Rectangle à coins arrondis 24"/>
          <p:cNvSpPr/>
          <p:nvPr/>
        </p:nvSpPr>
        <p:spPr>
          <a:xfrm>
            <a:off x="1428728" y="5951560"/>
            <a:ext cx="6357982" cy="285752"/>
          </a:xfrm>
          <a:prstGeom prst="roundRect">
            <a:avLst/>
          </a:prstGeom>
          <a:solidFill>
            <a:srgbClr val="114D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smtClean="0">
                <a:latin typeface="Calibri" pitchFamily="34" charset="0"/>
              </a:rPr>
              <a:t>General Secretariat </a:t>
            </a:r>
            <a:r>
              <a:rPr lang="en-GB" sz="1300" b="1" dirty="0" smtClean="0">
                <a:latin typeface="Calibri" pitchFamily="34" charset="0"/>
              </a:rPr>
              <a:t>(</a:t>
            </a:r>
            <a:r>
              <a:rPr lang="en-GB" sz="1300" b="1" dirty="0" smtClean="0">
                <a:solidFill>
                  <a:schemeClr val="bg1"/>
                </a:solidFill>
                <a:latin typeface="Calibri" pitchFamily="34" charset="0"/>
              </a:rPr>
              <a:t>950</a:t>
            </a:r>
            <a:r>
              <a:rPr lang="en-GB" sz="1300" b="1" dirty="0" smtClean="0">
                <a:latin typeface="Calibri" pitchFamily="34" charset="0"/>
              </a:rPr>
              <a:t> staff members)</a:t>
            </a:r>
            <a:endParaRPr lang="en-GB" sz="1300" b="1" dirty="0">
              <a:latin typeface="Calibri" pitchFamily="34" charset="0"/>
            </a:endParaRPr>
          </a:p>
        </p:txBody>
      </p:sp>
      <p:sp>
        <p:nvSpPr>
          <p:cNvPr id="26" name="Accolade ouvrante 25"/>
          <p:cNvSpPr/>
          <p:nvPr/>
        </p:nvSpPr>
        <p:spPr>
          <a:xfrm>
            <a:off x="1285852" y="5808684"/>
            <a:ext cx="71438" cy="428628"/>
          </a:xfrm>
          <a:prstGeom prst="lef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Introduction</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9"/>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marL="609600" indent="-609600" algn="just" eaLnBrk="1" hangingPunct="1">
              <a:buClr>
                <a:srgbClr val="F9B641"/>
              </a:buClr>
              <a:buNone/>
            </a:pPr>
            <a:r>
              <a:rPr lang="en-GB" b="1" dirty="0" smtClean="0">
                <a:solidFill>
                  <a:schemeClr val="accent2">
                    <a:lumMod val="50000"/>
                  </a:schemeClr>
                </a:solidFill>
              </a:rPr>
              <a:t>1.1 The ACP is an independent administrative authority</a:t>
            </a:r>
          </a:p>
          <a:p>
            <a:pPr lvl="0" algn="just">
              <a:spcBef>
                <a:spcPct val="20000"/>
              </a:spcBef>
              <a:defRPr/>
            </a:pPr>
            <a:endParaRPr lang="en-GB" sz="1000" b="1" dirty="0" smtClean="0">
              <a:solidFill>
                <a:schemeClr val="accent2">
                  <a:lumMod val="50000"/>
                </a:schemeClr>
              </a:solidFill>
            </a:endParaRPr>
          </a:p>
          <a:p>
            <a:pPr lvl="0" algn="just">
              <a:spcBef>
                <a:spcPct val="20000"/>
              </a:spcBef>
              <a:defRPr/>
            </a:pPr>
            <a:r>
              <a:rPr lang="en-GB" b="1" kern="0" dirty="0" smtClean="0">
                <a:solidFill>
                  <a:schemeClr val="accent2">
                    <a:lumMod val="50000"/>
                  </a:schemeClr>
                </a:solidFill>
                <a:cs typeface="ＭＳ Ｐゴシック" charset="-128"/>
              </a:rPr>
              <a:t>Two Government officials attend meetings of the ACP</a:t>
            </a:r>
            <a:r>
              <a:rPr lang="en-US" kern="0" dirty="0" smtClean="0">
                <a:solidFill>
                  <a:schemeClr val="accent2">
                    <a:lumMod val="50000"/>
                  </a:schemeClr>
                </a:solidFill>
                <a:cs typeface="ＭＳ Ｐゴシック" charset="-128"/>
              </a:rPr>
              <a:t>:</a:t>
            </a:r>
            <a:endParaRPr lang="en-GB" kern="0" dirty="0" smtClean="0">
              <a:solidFill>
                <a:schemeClr val="accent2">
                  <a:lumMod val="50000"/>
                </a:schemeClr>
              </a:solidFill>
              <a:cs typeface="ＭＳ Ｐゴシック" charset="-128"/>
            </a:endParaRPr>
          </a:p>
          <a:p>
            <a:pPr marL="609600" lvl="0" indent="-609600" algn="just">
              <a:spcBef>
                <a:spcPct val="20000"/>
              </a:spcBef>
              <a:buClr>
                <a:srgbClr val="F9B641"/>
              </a:buClr>
              <a:defRPr/>
            </a:pPr>
            <a:endParaRPr lang="en-GB" kern="0" dirty="0" smtClean="0">
              <a:solidFill>
                <a:schemeClr val="accent2">
                  <a:lumMod val="50000"/>
                </a:schemeClr>
              </a:solidFill>
              <a:cs typeface="ＭＳ Ｐゴシック" charset="-128"/>
            </a:endParaRPr>
          </a:p>
          <a:p>
            <a:pPr marL="609600" lvl="0" indent="-609600" algn="just">
              <a:spcBef>
                <a:spcPct val="20000"/>
              </a:spcBef>
              <a:buClr>
                <a:srgbClr val="F9B641"/>
              </a:buClr>
              <a:defRPr/>
            </a:pPr>
            <a:endParaRPr lang="en-GB" kern="0" dirty="0" smtClean="0">
              <a:solidFill>
                <a:schemeClr val="accent2">
                  <a:lumMod val="50000"/>
                </a:schemeClr>
              </a:solidFill>
              <a:cs typeface="ＭＳ Ｐゴシック" charset="-128"/>
            </a:endParaRPr>
          </a:p>
          <a:p>
            <a:pPr marL="609600" lvl="0" indent="-609600" algn="just">
              <a:spcBef>
                <a:spcPct val="20000"/>
              </a:spcBef>
              <a:buClr>
                <a:srgbClr val="F9B641"/>
              </a:buClr>
              <a:defRPr/>
            </a:pPr>
            <a:endParaRPr lang="en-GB" kern="0" dirty="0" smtClean="0">
              <a:solidFill>
                <a:schemeClr val="accent2">
                  <a:lumMod val="50000"/>
                </a:schemeClr>
              </a:solidFill>
              <a:cs typeface="ＭＳ Ｐゴシック" charset="-128"/>
            </a:endParaRPr>
          </a:p>
          <a:p>
            <a:pPr marL="609600" lvl="0" indent="-609600" algn="just">
              <a:spcBef>
                <a:spcPct val="20000"/>
              </a:spcBef>
              <a:buClr>
                <a:srgbClr val="F9B641"/>
              </a:buClr>
              <a:defRPr/>
            </a:pPr>
            <a:endParaRPr lang="en-GB" kern="0" dirty="0" smtClean="0">
              <a:solidFill>
                <a:schemeClr val="accent2">
                  <a:lumMod val="50000"/>
                </a:schemeClr>
              </a:solidFill>
              <a:cs typeface="ＭＳ Ｐゴシック" charset="-128"/>
            </a:endParaRPr>
          </a:p>
          <a:p>
            <a:pPr marL="609600" lvl="0" indent="-609600" algn="just">
              <a:spcBef>
                <a:spcPct val="20000"/>
              </a:spcBef>
              <a:buClr>
                <a:srgbClr val="F9B641"/>
              </a:buClr>
              <a:defRPr/>
            </a:pPr>
            <a:endParaRPr lang="en-GB" kern="0" dirty="0" smtClean="0">
              <a:solidFill>
                <a:schemeClr val="accent2">
                  <a:lumMod val="50000"/>
                </a:schemeClr>
              </a:solidFill>
              <a:cs typeface="ＭＳ Ｐゴシック" charset="-128"/>
            </a:endParaRPr>
          </a:p>
          <a:p>
            <a:pPr marL="609600" lvl="0" indent="-609600" algn="just">
              <a:spcBef>
                <a:spcPct val="20000"/>
              </a:spcBef>
              <a:buClr>
                <a:srgbClr val="F9B641"/>
              </a:buClr>
              <a:defRPr/>
            </a:pPr>
            <a:endParaRPr lang="en-GB" kern="0" dirty="0" smtClean="0">
              <a:solidFill>
                <a:schemeClr val="accent2">
                  <a:lumMod val="50000"/>
                </a:schemeClr>
              </a:solidFill>
              <a:cs typeface="ＭＳ Ｐゴシック" charset="-128"/>
            </a:endParaRPr>
          </a:p>
          <a:p>
            <a:pPr marL="609600" lvl="0" indent="-609600" algn="just">
              <a:spcBef>
                <a:spcPct val="20000"/>
              </a:spcBef>
              <a:buClr>
                <a:srgbClr val="F9B641"/>
              </a:buClr>
              <a:defRPr/>
            </a:pPr>
            <a:endParaRPr lang="en-GB" kern="0" dirty="0" smtClean="0">
              <a:solidFill>
                <a:schemeClr val="accent2">
                  <a:lumMod val="50000"/>
                </a:schemeClr>
              </a:solidFill>
              <a:cs typeface="ＭＳ Ｐゴシック" charset="-128"/>
            </a:endParaRPr>
          </a:p>
          <a:p>
            <a:pPr marL="722313" lvl="1" indent="-322263" algn="just">
              <a:spcBef>
                <a:spcPct val="20000"/>
              </a:spcBef>
              <a:defRPr/>
            </a:pPr>
            <a:endParaRPr lang="en-GB" sz="800" kern="0" dirty="0" smtClean="0">
              <a:solidFill>
                <a:schemeClr val="accent2">
                  <a:lumMod val="50000"/>
                </a:schemeClr>
              </a:solidFill>
            </a:endParaRPr>
          </a:p>
          <a:p>
            <a:pPr marL="722313" lvl="1" indent="-322263" algn="just">
              <a:spcBef>
                <a:spcPct val="20000"/>
              </a:spcBef>
              <a:tabLst>
                <a:tab pos="1076325" algn="l"/>
              </a:tabLst>
              <a:defRPr/>
            </a:pPr>
            <a:endParaRPr lang="en-GB" kern="0" dirty="0" smtClean="0">
              <a:solidFill>
                <a:schemeClr val="accent2">
                  <a:lumMod val="50000"/>
                </a:schemeClr>
              </a:solidFill>
            </a:endParaRPr>
          </a:p>
          <a:p>
            <a:pPr marL="361950" lvl="1" algn="just">
              <a:spcBef>
                <a:spcPct val="20000"/>
              </a:spcBef>
              <a:buFont typeface="Wingdings" pitchFamily="2" charset="2"/>
              <a:buChar char="Ø"/>
              <a:tabLst>
                <a:tab pos="627063" algn="l"/>
                <a:tab pos="1076325" algn="l"/>
              </a:tabLst>
              <a:defRPr/>
            </a:pPr>
            <a:r>
              <a:rPr lang="en-GB" kern="0" dirty="0" smtClean="0">
                <a:solidFill>
                  <a:schemeClr val="accent2">
                    <a:lumMod val="50000"/>
                  </a:schemeClr>
                </a:solidFill>
              </a:rPr>
              <a:t> They have no vote on the College, but can request a second deliberation, except on matters of sanction</a:t>
            </a:r>
            <a:r>
              <a:rPr lang="en-US" kern="0" dirty="0" smtClean="0">
                <a:solidFill>
                  <a:schemeClr val="accent2">
                    <a:lumMod val="50000"/>
                  </a:schemeClr>
                </a:solidFill>
              </a:rPr>
              <a:t>;</a:t>
            </a:r>
            <a:endParaRPr lang="en-GB" kern="0" dirty="0" smtClean="0">
              <a:solidFill>
                <a:schemeClr val="accent2">
                  <a:lumMod val="50000"/>
                </a:schemeClr>
              </a:solidFill>
            </a:endParaRPr>
          </a:p>
          <a:p>
            <a:pPr marL="361950" lvl="1" algn="just">
              <a:spcBef>
                <a:spcPct val="20000"/>
              </a:spcBef>
              <a:tabLst>
                <a:tab pos="627063" algn="l"/>
                <a:tab pos="1076325" algn="l"/>
              </a:tabLst>
              <a:defRPr/>
            </a:pPr>
            <a:endParaRPr lang="en-GB" sz="800" kern="0" dirty="0" smtClean="0">
              <a:solidFill>
                <a:schemeClr val="accent2">
                  <a:lumMod val="50000"/>
                </a:schemeClr>
              </a:solidFill>
            </a:endParaRPr>
          </a:p>
          <a:p>
            <a:pPr marL="361950" lvl="1" algn="just">
              <a:spcBef>
                <a:spcPct val="20000"/>
              </a:spcBef>
              <a:buFont typeface="Wingdings" pitchFamily="2" charset="2"/>
              <a:buChar char="Ø"/>
              <a:tabLst>
                <a:tab pos="1076325" algn="l"/>
              </a:tabLst>
              <a:defRPr/>
            </a:pPr>
            <a:r>
              <a:rPr lang="en-GB" kern="0" dirty="0" smtClean="0">
                <a:solidFill>
                  <a:schemeClr val="accent2">
                    <a:lumMod val="50000"/>
                  </a:schemeClr>
                </a:solidFill>
              </a:rPr>
              <a:t> They do not attend deliberations of the Sanctions Committee.</a:t>
            </a: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graphicFrame>
        <p:nvGraphicFramePr>
          <p:cNvPr id="8" name="Tableau 7"/>
          <p:cNvGraphicFramePr>
            <a:graphicFrameLocks noGrp="1"/>
          </p:cNvGraphicFramePr>
          <p:nvPr/>
        </p:nvGraphicFramePr>
        <p:xfrm>
          <a:off x="395536" y="1844824"/>
          <a:ext cx="8424936" cy="2590800"/>
        </p:xfrm>
        <a:graphic>
          <a:graphicData uri="http://schemas.openxmlformats.org/drawingml/2006/table">
            <a:tbl>
              <a:tblPr firstRow="1" bandRow="1">
                <a:tableStyleId>{5C22544A-7EE6-4342-B048-85BDC9FD1C3A}</a:tableStyleId>
              </a:tblPr>
              <a:tblGrid>
                <a:gridCol w="3528392"/>
                <a:gridCol w="4896544"/>
              </a:tblGrid>
              <a:tr h="648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800" b="0" dirty="0" smtClean="0">
                        <a:solidFill>
                          <a:schemeClr val="accent2">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b="0" dirty="0" smtClean="0">
                          <a:solidFill>
                            <a:schemeClr val="accent2">
                              <a:lumMod val="50000"/>
                            </a:schemeClr>
                          </a:solidFill>
                        </a:rPr>
                        <a:t>The </a:t>
                      </a:r>
                      <a:r>
                        <a:rPr lang="fr-FR" b="0" dirty="0" err="1" smtClean="0">
                          <a:solidFill>
                            <a:schemeClr val="accent2">
                              <a:lumMod val="50000"/>
                            </a:schemeClr>
                          </a:solidFill>
                        </a:rPr>
                        <a:t>Director</a:t>
                      </a:r>
                      <a:r>
                        <a:rPr lang="fr-FR" b="0" baseline="0" dirty="0" smtClean="0">
                          <a:solidFill>
                            <a:schemeClr val="accent2">
                              <a:lumMod val="50000"/>
                            </a:schemeClr>
                          </a:solidFill>
                        </a:rPr>
                        <a:t> </a:t>
                      </a:r>
                      <a:r>
                        <a:rPr lang="fr-FR" b="0" dirty="0" smtClean="0">
                          <a:solidFill>
                            <a:schemeClr val="accent2">
                              <a:lumMod val="50000"/>
                            </a:schemeClr>
                          </a:solidFill>
                        </a:rPr>
                        <a:t>General of the </a:t>
                      </a:r>
                      <a:r>
                        <a:rPr lang="fr-FR" b="0" dirty="0" err="1" smtClean="0">
                          <a:solidFill>
                            <a:schemeClr val="accent2">
                              <a:lumMod val="50000"/>
                            </a:schemeClr>
                          </a:solidFill>
                        </a:rPr>
                        <a:t>Treasury</a:t>
                      </a:r>
                      <a:r>
                        <a:rPr lang="fr-FR" b="0" baseline="0" dirty="0" smtClean="0">
                          <a:solidFill>
                            <a:schemeClr val="accent2">
                              <a:lumMod val="50000"/>
                            </a:schemeClr>
                          </a:solidFill>
                        </a:rPr>
                        <a:t> (DT)</a:t>
                      </a:r>
                    </a:p>
                    <a:p>
                      <a:pPr marL="0" marR="0" indent="0" algn="ctr" defTabSz="914400" rtl="0" eaLnBrk="1" fontAlgn="auto" latinLnBrk="0" hangingPunct="1">
                        <a:lnSpc>
                          <a:spcPct val="100000"/>
                        </a:lnSpc>
                        <a:spcBef>
                          <a:spcPts val="0"/>
                        </a:spcBef>
                        <a:spcAft>
                          <a:spcPts val="0"/>
                        </a:spcAft>
                        <a:buClrTx/>
                        <a:buSzTx/>
                        <a:buFontTx/>
                        <a:buNone/>
                        <a:tabLst/>
                        <a:defRPr/>
                      </a:pPr>
                      <a:endParaRPr lang="fr-FR" sz="800" b="0" dirty="0">
                        <a:solidFill>
                          <a:schemeClr val="accent2">
                            <a:lumMod val="50000"/>
                          </a:schemeClr>
                        </a:solidFill>
                      </a:endParaRPr>
                    </a:p>
                  </a:txBody>
                  <a:tcPr>
                    <a:solidFill>
                      <a:schemeClr val="accent5"/>
                    </a:solidFill>
                  </a:tcPr>
                </a:tc>
                <a:tc>
                  <a:txBody>
                    <a:bodyPr/>
                    <a:lstStyle/>
                    <a:p>
                      <a:pPr algn="ctr"/>
                      <a:endParaRPr lang="fr-FR" sz="800" b="0" dirty="0" smtClean="0">
                        <a:solidFill>
                          <a:schemeClr val="accent2">
                            <a:lumMod val="50000"/>
                          </a:schemeClr>
                        </a:solidFill>
                      </a:endParaRPr>
                    </a:p>
                    <a:p>
                      <a:pPr algn="ctr"/>
                      <a:r>
                        <a:rPr lang="fr-FR" b="0" dirty="0" smtClean="0">
                          <a:solidFill>
                            <a:schemeClr val="accent2">
                              <a:lumMod val="50000"/>
                            </a:schemeClr>
                          </a:solidFill>
                        </a:rPr>
                        <a:t>Attends meetings of </a:t>
                      </a:r>
                      <a:r>
                        <a:rPr lang="fr-FR" b="1" dirty="0" smtClean="0">
                          <a:solidFill>
                            <a:schemeClr val="accent2">
                              <a:lumMod val="50000"/>
                            </a:schemeClr>
                          </a:solidFill>
                        </a:rPr>
                        <a:t>all</a:t>
                      </a:r>
                      <a:r>
                        <a:rPr lang="fr-FR" b="1" baseline="0" dirty="0" smtClean="0">
                          <a:solidFill>
                            <a:schemeClr val="accent2">
                              <a:lumMod val="50000"/>
                            </a:schemeClr>
                          </a:solidFill>
                        </a:rPr>
                        <a:t> ACP sessions</a:t>
                      </a:r>
                    </a:p>
                  </a:txBody>
                  <a:tcPr>
                    <a:solidFill>
                      <a:schemeClr val="accent5">
                        <a:lumMod val="90000"/>
                      </a:schemeClr>
                    </a:solidFill>
                  </a:tcPr>
                </a:tc>
              </a:tr>
              <a:tr h="370840">
                <a:tc>
                  <a:txBody>
                    <a:bodyPr/>
                    <a:lstStyle/>
                    <a:p>
                      <a:pPr algn="ctr"/>
                      <a:endParaRPr lang="fr-FR" dirty="0" smtClean="0">
                        <a:solidFill>
                          <a:schemeClr val="accent2">
                            <a:lumMod val="50000"/>
                          </a:schemeClr>
                        </a:solidFill>
                      </a:endParaRPr>
                    </a:p>
                    <a:p>
                      <a:pPr algn="ctr"/>
                      <a:r>
                        <a:rPr lang="fr-FR" dirty="0" smtClean="0">
                          <a:solidFill>
                            <a:schemeClr val="accent2">
                              <a:lumMod val="50000"/>
                            </a:schemeClr>
                          </a:solidFill>
                        </a:rPr>
                        <a:t>The </a:t>
                      </a:r>
                      <a:r>
                        <a:rPr lang="fr-FR" dirty="0" err="1" smtClean="0">
                          <a:solidFill>
                            <a:schemeClr val="accent2">
                              <a:lumMod val="50000"/>
                            </a:schemeClr>
                          </a:solidFill>
                        </a:rPr>
                        <a:t>Director</a:t>
                      </a:r>
                      <a:r>
                        <a:rPr lang="fr-FR" dirty="0" smtClean="0">
                          <a:solidFill>
                            <a:schemeClr val="accent2">
                              <a:lumMod val="50000"/>
                            </a:schemeClr>
                          </a:solidFill>
                        </a:rPr>
                        <a:t> of Social Security (DSS)</a:t>
                      </a:r>
                      <a:endParaRPr lang="fr-FR" dirty="0">
                        <a:solidFill>
                          <a:schemeClr val="accent2">
                            <a:lumMod val="50000"/>
                          </a:schemeClr>
                        </a:solidFill>
                      </a:endParaRPr>
                    </a:p>
                  </a:txBody>
                  <a:tcPr>
                    <a:solidFill>
                      <a:schemeClr val="accent5"/>
                    </a:solidFill>
                  </a:tcPr>
                </a:tc>
                <a:tc>
                  <a:txBody>
                    <a:bodyPr/>
                    <a:lstStyle/>
                    <a:p>
                      <a:r>
                        <a:rPr lang="fr-FR" sz="800" dirty="0" smtClean="0">
                          <a:solidFill>
                            <a:schemeClr val="accent2">
                              <a:lumMod val="50000"/>
                            </a:schemeClr>
                          </a:solidFill>
                        </a:rPr>
                        <a:t> </a:t>
                      </a:r>
                    </a:p>
                    <a:p>
                      <a:pPr algn="ctr"/>
                      <a:r>
                        <a:rPr lang="fr-FR" dirty="0" smtClean="0">
                          <a:solidFill>
                            <a:schemeClr val="accent2">
                              <a:lumMod val="50000"/>
                            </a:schemeClr>
                          </a:solidFill>
                        </a:rPr>
                        <a:t>Attends meetings of the</a:t>
                      </a:r>
                      <a:r>
                        <a:rPr lang="fr-FR" baseline="0" dirty="0" smtClean="0">
                          <a:solidFill>
                            <a:schemeClr val="accent2">
                              <a:lumMod val="50000"/>
                            </a:schemeClr>
                          </a:solidFill>
                        </a:rPr>
                        <a:t> </a:t>
                      </a:r>
                      <a:r>
                        <a:rPr lang="fr-FR" b="1" baseline="0" dirty="0" err="1" smtClean="0">
                          <a:solidFill>
                            <a:schemeClr val="accent2">
                              <a:lumMod val="50000"/>
                            </a:schemeClr>
                          </a:solidFill>
                        </a:rPr>
                        <a:t>insurance</a:t>
                      </a:r>
                      <a:r>
                        <a:rPr lang="fr-FR" b="1" baseline="0" dirty="0" smtClean="0">
                          <a:solidFill>
                            <a:schemeClr val="accent2">
                              <a:lumMod val="50000"/>
                            </a:schemeClr>
                          </a:solidFill>
                        </a:rPr>
                        <a:t> </a:t>
                      </a:r>
                      <a:r>
                        <a:rPr lang="fr-FR" b="1" baseline="0" dirty="0" err="1" smtClean="0">
                          <a:solidFill>
                            <a:schemeClr val="accent2">
                              <a:lumMod val="50000"/>
                            </a:schemeClr>
                          </a:solidFill>
                        </a:rPr>
                        <a:t>sub</a:t>
                      </a:r>
                      <a:r>
                        <a:rPr lang="fr-FR" b="1" baseline="0" dirty="0" smtClean="0">
                          <a:solidFill>
                            <a:schemeClr val="accent2">
                              <a:lumMod val="50000"/>
                            </a:schemeClr>
                          </a:solidFill>
                        </a:rPr>
                        <a:t>-</a:t>
                      </a:r>
                      <a:r>
                        <a:rPr lang="fr-FR" b="1" baseline="0" dirty="0" err="1" smtClean="0">
                          <a:solidFill>
                            <a:schemeClr val="accent2">
                              <a:lumMod val="50000"/>
                            </a:schemeClr>
                          </a:solidFill>
                        </a:rPr>
                        <a:t>college</a:t>
                      </a:r>
                      <a:r>
                        <a:rPr lang="fr-FR" baseline="0" dirty="0" smtClean="0">
                          <a:solidFill>
                            <a:schemeClr val="accent2">
                              <a:lumMod val="50000"/>
                            </a:schemeClr>
                          </a:solidFill>
                        </a:rPr>
                        <a:t>, and </a:t>
                      </a:r>
                      <a:r>
                        <a:rPr lang="fr-FR" b="1" baseline="0" dirty="0" err="1" smtClean="0">
                          <a:solidFill>
                            <a:schemeClr val="accent2">
                              <a:lumMod val="50000"/>
                            </a:schemeClr>
                          </a:solidFill>
                        </a:rPr>
                        <a:t>other</a:t>
                      </a:r>
                      <a:r>
                        <a:rPr lang="fr-FR" b="1" baseline="0" dirty="0" smtClean="0">
                          <a:solidFill>
                            <a:schemeClr val="accent2">
                              <a:lumMod val="50000"/>
                            </a:schemeClr>
                          </a:solidFill>
                        </a:rPr>
                        <a:t> sessions</a:t>
                      </a:r>
                      <a:r>
                        <a:rPr lang="fr-FR" b="0" baseline="0" dirty="0" smtClean="0">
                          <a:solidFill>
                            <a:schemeClr val="accent2">
                              <a:lumMod val="50000"/>
                            </a:schemeClr>
                          </a:solidFill>
                        </a:rPr>
                        <a:t> </a:t>
                      </a:r>
                      <a:r>
                        <a:rPr lang="fr-FR" b="0" baseline="0" dirty="0" err="1" smtClean="0">
                          <a:solidFill>
                            <a:schemeClr val="accent2">
                              <a:lumMod val="50000"/>
                            </a:schemeClr>
                          </a:solidFill>
                        </a:rPr>
                        <a:t>w</a:t>
                      </a:r>
                      <a:r>
                        <a:rPr lang="fr-FR" sz="1800" dirty="0" err="1" smtClean="0">
                          <a:solidFill>
                            <a:schemeClr val="accent2">
                              <a:lumMod val="50000"/>
                            </a:schemeClr>
                          </a:solidFill>
                        </a:rPr>
                        <a:t>hen</a:t>
                      </a:r>
                      <a:r>
                        <a:rPr lang="fr-FR" sz="1800" dirty="0" smtClean="0">
                          <a:solidFill>
                            <a:schemeClr val="accent2">
                              <a:lumMod val="50000"/>
                            </a:schemeClr>
                          </a:solidFill>
                        </a:rPr>
                        <a:t> </a:t>
                      </a:r>
                      <a:r>
                        <a:rPr lang="fr-FR" sz="1800" dirty="0" err="1" smtClean="0">
                          <a:solidFill>
                            <a:schemeClr val="accent2">
                              <a:lumMod val="50000"/>
                            </a:schemeClr>
                          </a:solidFill>
                        </a:rPr>
                        <a:t>they</a:t>
                      </a:r>
                      <a:r>
                        <a:rPr lang="fr-FR" sz="1800" baseline="0" dirty="0" smtClean="0">
                          <a:solidFill>
                            <a:schemeClr val="accent2">
                              <a:lumMod val="50000"/>
                            </a:schemeClr>
                          </a:solidFill>
                        </a:rPr>
                        <a:t> are </a:t>
                      </a:r>
                      <a:r>
                        <a:rPr lang="fr-FR" sz="1800" baseline="0" dirty="0" err="1" smtClean="0">
                          <a:solidFill>
                            <a:schemeClr val="accent2">
                              <a:lumMod val="50000"/>
                            </a:schemeClr>
                          </a:solidFill>
                        </a:rPr>
                        <a:t>discussing</a:t>
                      </a:r>
                      <a:r>
                        <a:rPr lang="fr-FR" sz="1800" baseline="0" dirty="0" smtClean="0">
                          <a:solidFill>
                            <a:schemeClr val="accent2">
                              <a:lumMod val="50000"/>
                            </a:schemeClr>
                          </a:solidFill>
                        </a:rPr>
                        <a:t> </a:t>
                      </a:r>
                      <a:r>
                        <a:rPr lang="fr-FR" sz="1800" dirty="0" smtClean="0">
                          <a:solidFill>
                            <a:schemeClr val="accent2">
                              <a:lumMod val="50000"/>
                            </a:schemeClr>
                          </a:solidFill>
                        </a:rPr>
                        <a:t>organisations </a:t>
                      </a:r>
                      <a:r>
                        <a:rPr lang="fr-FR" sz="1800" dirty="0" err="1" smtClean="0">
                          <a:solidFill>
                            <a:schemeClr val="accent2">
                              <a:lumMod val="50000"/>
                            </a:schemeClr>
                          </a:solidFill>
                        </a:rPr>
                        <a:t>governed</a:t>
                      </a:r>
                      <a:r>
                        <a:rPr lang="fr-FR" sz="1800" dirty="0" smtClean="0">
                          <a:solidFill>
                            <a:schemeClr val="accent2">
                              <a:lumMod val="50000"/>
                            </a:schemeClr>
                          </a:solidFill>
                        </a:rPr>
                        <a:t> by the </a:t>
                      </a:r>
                      <a:r>
                        <a:rPr lang="fr-FR" sz="1800" dirty="0" err="1" smtClean="0">
                          <a:solidFill>
                            <a:schemeClr val="accent2">
                              <a:lumMod val="50000"/>
                            </a:schemeClr>
                          </a:solidFill>
                        </a:rPr>
                        <a:t>Mutual</a:t>
                      </a:r>
                      <a:r>
                        <a:rPr lang="fr-FR" sz="1800" baseline="0" dirty="0" smtClean="0">
                          <a:solidFill>
                            <a:schemeClr val="accent2">
                              <a:lumMod val="50000"/>
                            </a:schemeClr>
                          </a:solidFill>
                        </a:rPr>
                        <a:t> </a:t>
                      </a:r>
                      <a:r>
                        <a:rPr lang="fr-FR" sz="1800" baseline="0" dirty="0" err="1" smtClean="0">
                          <a:solidFill>
                            <a:schemeClr val="accent2">
                              <a:lumMod val="50000"/>
                            </a:schemeClr>
                          </a:solidFill>
                        </a:rPr>
                        <a:t>Insurance</a:t>
                      </a:r>
                      <a:r>
                        <a:rPr lang="fr-FR" sz="1800" dirty="0" smtClean="0">
                          <a:solidFill>
                            <a:schemeClr val="accent2">
                              <a:lumMod val="50000"/>
                            </a:schemeClr>
                          </a:solidFill>
                        </a:rPr>
                        <a:t> Code or the Social Security Code.</a:t>
                      </a:r>
                    </a:p>
                    <a:p>
                      <a:pPr algn="ctr"/>
                      <a:r>
                        <a:rPr lang="fr-FR" sz="800" dirty="0" smtClean="0">
                          <a:solidFill>
                            <a:schemeClr val="accent2">
                              <a:lumMod val="50000"/>
                            </a:schemeClr>
                          </a:solidFill>
                        </a:rPr>
                        <a:t> </a:t>
                      </a:r>
                      <a:endParaRPr lang="fr-FR" sz="800" dirty="0">
                        <a:solidFill>
                          <a:schemeClr val="accent2">
                            <a:lumMod val="50000"/>
                          </a:schemeClr>
                        </a:solidFill>
                      </a:endParaRPr>
                    </a:p>
                  </a:txBody>
                  <a:tcPr>
                    <a:solidFill>
                      <a:schemeClr val="accent5">
                        <a:lumMod val="90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Introduction</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marL="609600" indent="-609600" algn="just" eaLnBrk="1" hangingPunct="1">
              <a:buClr>
                <a:srgbClr val="F9B641"/>
              </a:buClr>
              <a:buNone/>
            </a:pPr>
            <a:r>
              <a:rPr lang="en-GB" b="1" dirty="0" smtClean="0">
                <a:solidFill>
                  <a:schemeClr val="accent2">
                    <a:lumMod val="50000"/>
                  </a:schemeClr>
                </a:solidFill>
              </a:rPr>
              <a:t>1.1 The ACP is an independent administrative authority without legal personality</a:t>
            </a:r>
          </a:p>
          <a:p>
            <a:pPr algn="just"/>
            <a:endParaRPr lang="en-GB" sz="800" dirty="0" smtClean="0">
              <a:solidFill>
                <a:schemeClr val="accent2">
                  <a:lumMod val="50000"/>
                </a:schemeClr>
              </a:solidFill>
            </a:endParaRPr>
          </a:p>
          <a:p>
            <a:pPr algn="just">
              <a:buFont typeface="Wingdings" pitchFamily="2" charset="2"/>
              <a:buChar char="§"/>
            </a:pPr>
            <a:endParaRPr lang="en-GB" sz="800" dirty="0" smtClean="0">
              <a:solidFill>
                <a:schemeClr val="accent2">
                  <a:lumMod val="50000"/>
                </a:schemeClr>
              </a:solidFill>
            </a:endParaRPr>
          </a:p>
          <a:p>
            <a:pPr algn="just"/>
            <a:r>
              <a:rPr lang="en-GB" b="1" dirty="0" smtClean="0">
                <a:solidFill>
                  <a:schemeClr val="accent2">
                    <a:lumMod val="50000"/>
                  </a:schemeClr>
                </a:solidFill>
              </a:rPr>
              <a:t>Its independence is ensured</a:t>
            </a:r>
            <a:r>
              <a:rPr lang="en-GB" dirty="0" smtClean="0">
                <a:solidFill>
                  <a:schemeClr val="accent2">
                    <a:lumMod val="50000"/>
                  </a:schemeClr>
                </a:solidFill>
              </a:rPr>
              <a:t>:</a:t>
            </a:r>
          </a:p>
          <a:p>
            <a:pPr algn="just"/>
            <a:endParaRPr lang="en-GB" b="1" dirty="0" smtClean="0">
              <a:solidFill>
                <a:schemeClr val="accent2">
                  <a:lumMod val="50000"/>
                </a:schemeClr>
              </a:solidFill>
            </a:endParaRPr>
          </a:p>
          <a:p>
            <a:pPr algn="just">
              <a:buFont typeface="Wingdings" pitchFamily="2" charset="2"/>
              <a:buChar char="§"/>
              <a:tabLst>
                <a:tab pos="177800" algn="l"/>
              </a:tabLst>
            </a:pPr>
            <a:r>
              <a:rPr lang="en-GB" b="1" dirty="0" smtClean="0">
                <a:solidFill>
                  <a:schemeClr val="accent2">
                    <a:lumMod val="50000"/>
                  </a:schemeClr>
                </a:solidFill>
              </a:rPr>
              <a:t> By the five-year term of office of College members, and by the collegial nature of the decision-making body</a:t>
            </a:r>
            <a:r>
              <a:rPr lang="en-GB" dirty="0" smtClean="0">
                <a:solidFill>
                  <a:schemeClr val="accent2">
                    <a:lumMod val="50000"/>
                  </a:schemeClr>
                </a:solidFill>
              </a:rPr>
              <a:t>; </a:t>
            </a:r>
          </a:p>
          <a:p>
            <a:pPr algn="just"/>
            <a:endParaRPr lang="en-GB" b="1" dirty="0" smtClean="0">
              <a:solidFill>
                <a:schemeClr val="accent2">
                  <a:lumMod val="50000"/>
                </a:schemeClr>
              </a:solidFill>
            </a:endParaRPr>
          </a:p>
          <a:p>
            <a:pPr algn="just"/>
            <a:endParaRPr lang="en-GB" b="1" dirty="0" smtClean="0">
              <a:solidFill>
                <a:schemeClr val="accent2">
                  <a:lumMod val="50000"/>
                </a:schemeClr>
              </a:solidFill>
            </a:endParaRPr>
          </a:p>
          <a:p>
            <a:pPr algn="just">
              <a:buFont typeface="Wingdings" pitchFamily="2" charset="2"/>
              <a:buChar char="§"/>
            </a:pPr>
            <a:r>
              <a:rPr lang="en-GB" dirty="0" smtClean="0">
                <a:solidFill>
                  <a:schemeClr val="accent2">
                    <a:lumMod val="50000"/>
                  </a:schemeClr>
                </a:solidFill>
              </a:rPr>
              <a:t> </a:t>
            </a:r>
            <a:r>
              <a:rPr lang="en-GB" b="1" dirty="0" smtClean="0">
                <a:solidFill>
                  <a:schemeClr val="accent2">
                    <a:lumMod val="50000"/>
                  </a:schemeClr>
                </a:solidFill>
              </a:rPr>
              <a:t>By the ACP’s functional autonomy</a:t>
            </a:r>
            <a:r>
              <a:rPr lang="en-US" dirty="0" smtClean="0">
                <a:solidFill>
                  <a:schemeClr val="accent2">
                    <a:lumMod val="50000"/>
                  </a:schemeClr>
                </a:solidFill>
              </a:rPr>
              <a:t>:</a:t>
            </a:r>
            <a:r>
              <a:rPr lang="en-GB" dirty="0" smtClean="0">
                <a:solidFill>
                  <a:schemeClr val="accent2">
                    <a:lumMod val="50000"/>
                  </a:schemeClr>
                </a:solidFill>
              </a:rPr>
              <a:t> </a:t>
            </a:r>
          </a:p>
          <a:p>
            <a:pPr marL="627063" lvl="2" algn="just">
              <a:buFontTx/>
              <a:buChar char="-"/>
            </a:pPr>
            <a:endParaRPr lang="en-GB" dirty="0" smtClean="0">
              <a:solidFill>
                <a:schemeClr val="accent2">
                  <a:lumMod val="50000"/>
                </a:schemeClr>
              </a:solidFill>
            </a:endParaRPr>
          </a:p>
          <a:p>
            <a:pPr marL="1084263" lvl="3" algn="just">
              <a:buFontTx/>
              <a:buChar char="-"/>
            </a:pPr>
            <a:r>
              <a:rPr lang="en-GB" b="1" dirty="0" smtClean="0">
                <a:solidFill>
                  <a:schemeClr val="accent2">
                    <a:lumMod val="50000"/>
                  </a:schemeClr>
                </a:solidFill>
              </a:rPr>
              <a:t> financial autonomy </a:t>
            </a:r>
            <a:r>
              <a:rPr lang="en-GB" dirty="0" smtClean="0">
                <a:solidFill>
                  <a:schemeClr val="accent2">
                    <a:lumMod val="50000"/>
                  </a:schemeClr>
                </a:solidFill>
              </a:rPr>
              <a:t>(contributions are collected from subject persons to cover the cost of supervision, and the proceeds are allocated to the ACP)</a:t>
            </a:r>
            <a:r>
              <a:rPr lang="en-US" dirty="0" smtClean="0">
                <a:solidFill>
                  <a:schemeClr val="accent2">
                    <a:lumMod val="50000"/>
                  </a:schemeClr>
                </a:solidFill>
              </a:rPr>
              <a:t>;</a:t>
            </a:r>
            <a:r>
              <a:rPr lang="en-GB" dirty="0" smtClean="0">
                <a:solidFill>
                  <a:schemeClr val="accent2">
                    <a:lumMod val="50000"/>
                  </a:schemeClr>
                </a:solidFill>
              </a:rPr>
              <a:t> </a:t>
            </a:r>
          </a:p>
          <a:p>
            <a:pPr marL="1084263" lvl="3" algn="just">
              <a:buFontTx/>
              <a:buChar char="-"/>
            </a:pPr>
            <a:endParaRPr lang="en-GB" dirty="0" smtClean="0">
              <a:solidFill>
                <a:schemeClr val="accent2">
                  <a:lumMod val="50000"/>
                </a:schemeClr>
              </a:solidFill>
            </a:endParaRPr>
          </a:p>
          <a:p>
            <a:pPr marL="1084263" lvl="3" algn="just">
              <a:buFontTx/>
              <a:buChar char="-"/>
            </a:pPr>
            <a:r>
              <a:rPr lang="en-GB" dirty="0" smtClean="0">
                <a:solidFill>
                  <a:schemeClr val="accent2">
                    <a:lumMod val="50000"/>
                  </a:schemeClr>
                </a:solidFill>
              </a:rPr>
              <a:t> the </a:t>
            </a:r>
            <a:r>
              <a:rPr lang="en-GB" b="1" dirty="0" smtClean="0">
                <a:solidFill>
                  <a:schemeClr val="accent2">
                    <a:lumMod val="50000"/>
                  </a:schemeClr>
                </a:solidFill>
              </a:rPr>
              <a:t>organisational </a:t>
            </a:r>
            <a:r>
              <a:rPr lang="en-GB" dirty="0" smtClean="0">
                <a:solidFill>
                  <a:schemeClr val="accent2">
                    <a:lumMod val="50000"/>
                  </a:schemeClr>
                </a:solidFill>
              </a:rPr>
              <a:t>independence of its services.  </a:t>
            </a: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Introduction</a:t>
            </a:r>
            <a:endParaRPr lang="fr-FR" dirty="0"/>
          </a:p>
        </p:txBody>
      </p:sp>
      <p:sp>
        <p:nvSpPr>
          <p:cNvPr id="4" name="Espace réservé de la date 3"/>
          <p:cNvSpPr txBox="1">
            <a:spLocks/>
          </p:cNvSpPr>
          <p:nvPr/>
        </p:nvSpPr>
        <p:spPr>
          <a:xfrm>
            <a:off x="71406" y="6278585"/>
            <a:ext cx="1071570" cy="293687"/>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4655D38-FC46-403C-B1AA-0AFCD69CC0AB}" type="datetimeFigureOut">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24/04/2013</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6" name="Rectangle 19"/>
          <p:cNvSpPr txBox="1">
            <a:spLocks noChangeArrowheads="1"/>
          </p:cNvSpPr>
          <p:nvPr/>
        </p:nvSpPr>
        <p:spPr bwMode="auto">
          <a:xfrm>
            <a:off x="7643834" y="6286520"/>
            <a:ext cx="500066" cy="285752"/>
          </a:xfrm>
          <a:prstGeom prst="rect">
            <a:avLst/>
          </a:prstGeom>
          <a:noFill/>
          <a:ln>
            <a:miter lim="800000"/>
            <a:headEnd/>
            <a:tailEnd/>
          </a:ln>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fld id="{D7A42069-D6B8-4EDF-9AB6-DB28592E5004}" type="slidenum">
              <a:rPr kumimoji="0" lang="fr-FR" sz="1200" b="0" i="0" u="none" strike="noStrike" kern="1200" cap="none" spc="0" normalizeH="0" baseline="0" noProof="0" smtClean="0">
                <a:ln>
                  <a:noFill/>
                </a:ln>
                <a:solidFill>
                  <a:srgbClr val="00206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a:t>
            </a:fld>
            <a:endParaRPr kumimoji="0" lang="fr-FR" sz="1200" b="0" i="0" u="none" strike="noStrike" kern="1200" cap="none" spc="0" normalizeH="0" baseline="0" noProof="0" dirty="0">
              <a:ln>
                <a:noFill/>
              </a:ln>
              <a:solidFill>
                <a:srgbClr val="002060"/>
              </a:solidFill>
              <a:effectLst/>
              <a:uLnTx/>
              <a:uFillTx/>
              <a:latin typeface="Arial" charset="0"/>
              <a:ea typeface="+mn-ea"/>
              <a:cs typeface="+mn-cs"/>
            </a:endParaRPr>
          </a:p>
        </p:txBody>
      </p:sp>
      <p:sp>
        <p:nvSpPr>
          <p:cNvPr id="9" name="Espace réservé du pied de page 8"/>
          <p:cNvSpPr>
            <a:spLocks noGrp="1"/>
          </p:cNvSpPr>
          <p:nvPr>
            <p:ph type="ftr" sz="quarter" idx="12"/>
          </p:nvPr>
        </p:nvSpPr>
        <p:spPr>
          <a:xfrm>
            <a:off x="3131840" y="6309320"/>
            <a:ext cx="2895600" cy="285752"/>
          </a:xfrm>
        </p:spPr>
        <p:txBody>
          <a:bodyPr/>
          <a:lstStyle/>
          <a:p>
            <a:r>
              <a:rPr lang="fr-FR" dirty="0" smtClean="0"/>
              <a:t>Danièle, NOUY, </a:t>
            </a:r>
            <a:r>
              <a:rPr lang="fr-FR" dirty="0" err="1" smtClean="0"/>
              <a:t>Secretary</a:t>
            </a:r>
            <a:r>
              <a:rPr lang="fr-FR" dirty="0" smtClean="0"/>
              <a:t> General</a:t>
            </a:r>
            <a:endParaRPr lang="fr-FR" dirty="0"/>
          </a:p>
        </p:txBody>
      </p:sp>
      <p:sp>
        <p:nvSpPr>
          <p:cNvPr id="7" name="Rectangle 3"/>
          <p:cNvSpPr>
            <a:spLocks noChangeArrowheads="1"/>
          </p:cNvSpPr>
          <p:nvPr/>
        </p:nvSpPr>
        <p:spPr bwMode="auto">
          <a:xfrm>
            <a:off x="251520" y="620688"/>
            <a:ext cx="8640960" cy="5400600"/>
          </a:xfrm>
          <a:prstGeom prst="rect">
            <a:avLst/>
          </a:prstGeom>
          <a:noFill/>
          <a:ln w="9525">
            <a:noFill/>
            <a:miter lim="800000"/>
            <a:headEnd/>
            <a:tailEnd/>
          </a:ln>
        </p:spPr>
        <p:txBody>
          <a:bodyPr wrap="square">
            <a:noAutofit/>
          </a:bodyPr>
          <a:lstStyle/>
          <a:p>
            <a:pPr>
              <a:spcBef>
                <a:spcPts val="900"/>
              </a:spcBef>
            </a:pPr>
            <a:endParaRPr lang="fr-FR" dirty="0" smtClean="0">
              <a:solidFill>
                <a:schemeClr val="accent2">
                  <a:lumMod val="50000"/>
                </a:schemeClr>
              </a:solidFill>
            </a:endParaRPr>
          </a:p>
          <a:p>
            <a:pPr algn="just"/>
            <a:r>
              <a:rPr lang="en-GB" b="1" dirty="0" smtClean="0">
                <a:solidFill>
                  <a:schemeClr val="accent2">
                    <a:lumMod val="50000"/>
                  </a:schemeClr>
                </a:solidFill>
              </a:rPr>
              <a:t>1.2 The ACP is attached to the </a:t>
            </a:r>
            <a:r>
              <a:rPr lang="en-GB" b="1" i="1" dirty="0" err="1" smtClean="0">
                <a:solidFill>
                  <a:schemeClr val="accent2">
                    <a:lumMod val="50000"/>
                  </a:schemeClr>
                </a:solidFill>
              </a:rPr>
              <a:t>Banque</a:t>
            </a:r>
            <a:r>
              <a:rPr lang="en-GB" b="1" i="1" dirty="0" smtClean="0">
                <a:solidFill>
                  <a:schemeClr val="accent2">
                    <a:lumMod val="50000"/>
                  </a:schemeClr>
                </a:solidFill>
              </a:rPr>
              <a:t> de France</a:t>
            </a:r>
          </a:p>
          <a:p>
            <a:pPr algn="just"/>
            <a:endParaRPr lang="en-GB" b="1" dirty="0" smtClean="0">
              <a:solidFill>
                <a:schemeClr val="accent2">
                  <a:lumMod val="50000"/>
                </a:schemeClr>
              </a:solidFill>
            </a:endParaRPr>
          </a:p>
          <a:p>
            <a:pPr algn="just">
              <a:buFont typeface="Wingdings" pitchFamily="2" charset="2"/>
              <a:buChar char="§"/>
            </a:pPr>
            <a:r>
              <a:rPr lang="en-GB" b="1" dirty="0" smtClean="0">
                <a:solidFill>
                  <a:schemeClr val="accent2">
                    <a:lumMod val="50000"/>
                  </a:schemeClr>
                </a:solidFill>
              </a:rPr>
              <a:t> The ACP is chaired by the Governor of the </a:t>
            </a:r>
            <a:r>
              <a:rPr lang="en-GB" b="1" i="1" dirty="0" err="1" smtClean="0">
                <a:solidFill>
                  <a:schemeClr val="accent2">
                    <a:lumMod val="50000"/>
                  </a:schemeClr>
                </a:solidFill>
              </a:rPr>
              <a:t>Banque</a:t>
            </a:r>
            <a:r>
              <a:rPr lang="en-GB" b="1" i="1" dirty="0" smtClean="0">
                <a:solidFill>
                  <a:schemeClr val="accent2">
                    <a:lumMod val="50000"/>
                  </a:schemeClr>
                </a:solidFill>
              </a:rPr>
              <a:t> de France</a:t>
            </a:r>
            <a:endParaRPr lang="en-GB" sz="800" i="1" dirty="0" smtClean="0">
              <a:solidFill>
                <a:schemeClr val="accent2">
                  <a:lumMod val="50000"/>
                </a:schemeClr>
              </a:solidFill>
            </a:endParaRPr>
          </a:p>
          <a:p>
            <a:pPr algn="just">
              <a:spcBef>
                <a:spcPts val="300"/>
              </a:spcBef>
            </a:pPr>
            <a:endParaRPr lang="en-GB" sz="800" dirty="0" smtClean="0">
              <a:solidFill>
                <a:schemeClr val="accent2">
                  <a:lumMod val="50000"/>
                </a:schemeClr>
              </a:solidFill>
            </a:endParaRPr>
          </a:p>
          <a:p>
            <a:pPr algn="just">
              <a:spcBef>
                <a:spcPts val="300"/>
              </a:spcBef>
              <a:buFont typeface="Wingdings" pitchFamily="2" charset="2"/>
              <a:buChar char="§"/>
            </a:pPr>
            <a:r>
              <a:rPr lang="en-GB" dirty="0" smtClean="0">
                <a:solidFill>
                  <a:schemeClr val="accent2">
                    <a:lumMod val="50000"/>
                  </a:schemeClr>
                </a:solidFill>
              </a:rPr>
              <a:t> The Vice-chairman is a member of the General Council of the </a:t>
            </a:r>
            <a:r>
              <a:rPr lang="en-GB" i="1" dirty="0" err="1" smtClean="0">
                <a:solidFill>
                  <a:schemeClr val="accent2">
                    <a:lumMod val="50000"/>
                  </a:schemeClr>
                </a:solidFill>
              </a:rPr>
              <a:t>Banque</a:t>
            </a:r>
            <a:r>
              <a:rPr lang="en-GB" i="1" dirty="0" smtClean="0">
                <a:solidFill>
                  <a:schemeClr val="accent2">
                    <a:lumMod val="50000"/>
                  </a:schemeClr>
                </a:solidFill>
              </a:rPr>
              <a:t> de France</a:t>
            </a:r>
            <a:endParaRPr lang="en-GB" dirty="0" smtClean="0">
              <a:solidFill>
                <a:schemeClr val="accent2">
                  <a:lumMod val="50000"/>
                </a:schemeClr>
              </a:solidFill>
            </a:endParaRPr>
          </a:p>
          <a:p>
            <a:pPr algn="just">
              <a:spcBef>
                <a:spcPts val="300"/>
              </a:spcBef>
            </a:pPr>
            <a:endParaRPr lang="en-GB" sz="800" dirty="0" smtClean="0">
              <a:solidFill>
                <a:schemeClr val="accent2">
                  <a:lumMod val="50000"/>
                </a:schemeClr>
              </a:solidFill>
            </a:endParaRPr>
          </a:p>
          <a:p>
            <a:pPr algn="just">
              <a:spcBef>
                <a:spcPts val="300"/>
              </a:spcBef>
              <a:buFont typeface="Wingdings" pitchFamily="2" charset="2"/>
              <a:buChar char="§"/>
            </a:pPr>
            <a:r>
              <a:rPr lang="en-GB" dirty="0" smtClean="0">
                <a:solidFill>
                  <a:schemeClr val="accent2">
                    <a:lumMod val="50000"/>
                  </a:schemeClr>
                </a:solidFill>
              </a:rPr>
              <a:t> This relationship reflects the complementary missions of the ACP and the central bank in the area of </a:t>
            </a:r>
            <a:r>
              <a:rPr lang="en-GB" b="1" dirty="0" smtClean="0">
                <a:solidFill>
                  <a:schemeClr val="accent2">
                    <a:lumMod val="50000"/>
                  </a:schemeClr>
                </a:solidFill>
              </a:rPr>
              <a:t>financial stability</a:t>
            </a:r>
            <a:r>
              <a:rPr lang="en-US" dirty="0" smtClean="0">
                <a:solidFill>
                  <a:schemeClr val="accent2">
                    <a:lumMod val="50000"/>
                  </a:schemeClr>
                </a:solidFill>
              </a:rPr>
              <a:t>:</a:t>
            </a:r>
            <a:endParaRPr lang="en-GB" dirty="0" smtClean="0">
              <a:solidFill>
                <a:schemeClr val="accent2">
                  <a:lumMod val="50000"/>
                </a:schemeClr>
              </a:solidFill>
            </a:endParaRPr>
          </a:p>
          <a:p>
            <a:pPr algn="just">
              <a:spcBef>
                <a:spcPts val="300"/>
              </a:spcBef>
              <a:buFont typeface="Wingdings" pitchFamily="2" charset="2"/>
              <a:buChar char="§"/>
            </a:pPr>
            <a:endParaRPr lang="en-GB" dirty="0" smtClean="0">
              <a:solidFill>
                <a:schemeClr val="accent2">
                  <a:lumMod val="50000"/>
                </a:schemeClr>
              </a:solidFill>
            </a:endParaRPr>
          </a:p>
          <a:p>
            <a:pPr algn="just">
              <a:spcBef>
                <a:spcPts val="300"/>
              </a:spcBef>
            </a:pPr>
            <a:endParaRPr lang="en-GB" sz="500" dirty="0" smtClean="0">
              <a:solidFill>
                <a:schemeClr val="accent2">
                  <a:lumMod val="50000"/>
                </a:schemeClr>
              </a:solidFill>
            </a:endParaRPr>
          </a:p>
          <a:p>
            <a:pPr marL="900000" algn="just">
              <a:spcBef>
                <a:spcPts val="300"/>
              </a:spcBef>
            </a:pPr>
            <a:r>
              <a:rPr lang="en-GB" dirty="0" smtClean="0">
                <a:solidFill>
                  <a:schemeClr val="accent2">
                    <a:lumMod val="50000"/>
                  </a:schemeClr>
                </a:solidFill>
              </a:rPr>
              <a:t>	- The ACP and the </a:t>
            </a:r>
            <a:r>
              <a:rPr lang="en-GB" i="1" dirty="0" err="1" smtClean="0">
                <a:solidFill>
                  <a:schemeClr val="accent2">
                    <a:lumMod val="50000"/>
                  </a:schemeClr>
                </a:solidFill>
              </a:rPr>
              <a:t>Banque</a:t>
            </a:r>
            <a:r>
              <a:rPr lang="en-GB" i="1" dirty="0" smtClean="0">
                <a:solidFill>
                  <a:schemeClr val="accent2">
                    <a:lumMod val="50000"/>
                  </a:schemeClr>
                </a:solidFill>
              </a:rPr>
              <a:t> de France </a:t>
            </a:r>
            <a:r>
              <a:rPr lang="en-GB" b="1" dirty="0" smtClean="0">
                <a:solidFill>
                  <a:schemeClr val="accent2">
                    <a:lumMod val="50000"/>
                  </a:schemeClr>
                </a:solidFill>
              </a:rPr>
              <a:t>cooperate and exchange information</a:t>
            </a:r>
            <a:r>
              <a:rPr lang="en-GB" dirty="0" smtClean="0">
                <a:solidFill>
                  <a:schemeClr val="accent2">
                    <a:lumMod val="50000"/>
                  </a:schemeClr>
                </a:solidFill>
              </a:rPr>
              <a:t> in the conduct of their respective missions, particularly in the area of financial stability</a:t>
            </a:r>
            <a:r>
              <a:rPr lang="en-US" dirty="0" smtClean="0">
                <a:solidFill>
                  <a:schemeClr val="accent2">
                    <a:lumMod val="50000"/>
                  </a:schemeClr>
                </a:solidFill>
              </a:rPr>
              <a:t>;</a:t>
            </a:r>
            <a:endParaRPr lang="en-GB" dirty="0" smtClean="0">
              <a:solidFill>
                <a:schemeClr val="accent2">
                  <a:lumMod val="50000"/>
                </a:schemeClr>
              </a:solidFill>
            </a:endParaRPr>
          </a:p>
          <a:p>
            <a:pPr algn="just">
              <a:spcBef>
                <a:spcPts val="300"/>
              </a:spcBef>
            </a:pPr>
            <a:endParaRPr lang="en-GB" dirty="0" smtClean="0">
              <a:solidFill>
                <a:schemeClr val="accent2">
                  <a:lumMod val="50000"/>
                </a:schemeClr>
              </a:solidFill>
            </a:endParaRPr>
          </a:p>
          <a:p>
            <a:pPr marL="900113" indent="-900113" algn="just">
              <a:spcBef>
                <a:spcPts val="300"/>
              </a:spcBef>
              <a:tabLst>
                <a:tab pos="900113" algn="l"/>
              </a:tabLst>
            </a:pPr>
            <a:r>
              <a:rPr lang="en-GB" dirty="0" smtClean="0">
                <a:solidFill>
                  <a:schemeClr val="accent2">
                    <a:lumMod val="50000"/>
                  </a:schemeClr>
                </a:solidFill>
              </a:rPr>
              <a:t>	- The ACP relies on the </a:t>
            </a:r>
            <a:r>
              <a:rPr lang="en-GB" b="1" dirty="0" smtClean="0">
                <a:solidFill>
                  <a:schemeClr val="accent2">
                    <a:lumMod val="50000"/>
                  </a:schemeClr>
                </a:solidFill>
              </a:rPr>
              <a:t>missions and expertise </a:t>
            </a:r>
            <a:r>
              <a:rPr lang="en-GB" dirty="0" smtClean="0">
                <a:solidFill>
                  <a:schemeClr val="accent2">
                    <a:lumMod val="50000"/>
                  </a:schemeClr>
                </a:solidFill>
              </a:rPr>
              <a:t>of the </a:t>
            </a:r>
            <a:r>
              <a:rPr lang="en-GB" i="1" dirty="0" err="1" smtClean="0">
                <a:solidFill>
                  <a:schemeClr val="accent2">
                    <a:lumMod val="50000"/>
                  </a:schemeClr>
                </a:solidFill>
              </a:rPr>
              <a:t>Banque</a:t>
            </a:r>
            <a:r>
              <a:rPr lang="en-GB" i="1" dirty="0" smtClean="0">
                <a:solidFill>
                  <a:schemeClr val="accent2">
                    <a:lumMod val="50000"/>
                  </a:schemeClr>
                </a:solidFill>
              </a:rPr>
              <a:t> de France</a:t>
            </a:r>
            <a:r>
              <a:rPr lang="en-GB" dirty="0" smtClean="0">
                <a:solidFill>
                  <a:schemeClr val="accent2">
                    <a:lumMod val="50000"/>
                  </a:schemeClr>
                </a:solidFill>
              </a:rPr>
              <a:t> in matters relating to means of payment, interbank payment systems and other market infrastructures.</a:t>
            </a:r>
          </a:p>
          <a:p>
            <a:pPr algn="just">
              <a:spcBef>
                <a:spcPts val="900"/>
              </a:spcBef>
              <a:buFont typeface="Wingdings" pitchFamily="2" charset="2"/>
              <a:buChar char="§"/>
            </a:pPr>
            <a:endParaRPr lang="fr-FR" dirty="0"/>
          </a:p>
          <a:p>
            <a:pPr algn="just"/>
            <a:endParaRPr lang="fr-FR" dirty="0"/>
          </a:p>
          <a:p>
            <a:pPr lvl="1" algn="just"/>
            <a:endParaRPr lang="fr-FR" dirty="0"/>
          </a:p>
          <a:p>
            <a:pPr lvl="1" algn="just">
              <a:buFontTx/>
              <a:buChar char="-"/>
            </a:pPr>
            <a:endParaRPr lang="fr-FR" dirty="0"/>
          </a:p>
          <a:p>
            <a:pPr algn="just"/>
            <a:endParaRPr lang="fr-FR" dirty="0"/>
          </a:p>
          <a:p>
            <a:pPr algn="just"/>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
  <a:themeElements>
    <a:clrScheme name="ACA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C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3300" b="0" i="0" u="none" strike="noStrike" cap="none" normalizeH="0" baseline="0" smtClean="0">
            <a:ln>
              <a:noFill/>
            </a:ln>
            <a:solidFill>
              <a:srgbClr val="8F4369"/>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3300" b="0" i="0" u="none" strike="noStrike" cap="none" normalizeH="0" baseline="0" smtClean="0">
            <a:ln>
              <a:noFill/>
            </a:ln>
            <a:solidFill>
              <a:srgbClr val="8F4369"/>
            </a:solidFill>
            <a:effectLst/>
            <a:latin typeface="Arial" charset="0"/>
          </a:defRPr>
        </a:defPPr>
      </a:lstStyle>
    </a:lnDef>
  </a:objectDefaults>
  <a:extraClrSchemeLst>
    <a:extraClrScheme>
      <a:clrScheme name="ACA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CA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CA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CA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CA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CA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CA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CA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CA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CA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CA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CA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modèle-Diaporama-SGCB</Template>
  <TotalTime>7299</TotalTime>
  <Words>3688</Words>
  <Application>Microsoft Office PowerPoint</Application>
  <PresentationFormat>On-screen Show (4:3)</PresentationFormat>
  <Paragraphs>896</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powerpoint</vt:lpstr>
      <vt:lpstr>Prudential Supervision Authority Autorité de Contrôle Prudentiel ACP</vt:lpstr>
      <vt:lpstr>Outline</vt:lpstr>
      <vt:lpstr>1. Introduction</vt:lpstr>
      <vt:lpstr>1. Introduction</vt:lpstr>
      <vt:lpstr>1. Introduction</vt:lpstr>
      <vt:lpstr>1. Introduction</vt:lpstr>
      <vt:lpstr>1. Introduction</vt:lpstr>
      <vt:lpstr>1. Introduction</vt:lpstr>
      <vt:lpstr>1. Introduction</vt:lpstr>
      <vt:lpstr>1. Introduction</vt:lpstr>
      <vt:lpstr>1. Introduction</vt:lpstr>
      <vt:lpstr>Outline</vt:lpstr>
      <vt:lpstr>2. Combined, broadened missions</vt:lpstr>
      <vt:lpstr>2. Combined, broadened missions</vt:lpstr>
      <vt:lpstr>2. Combined, broadened missions</vt:lpstr>
      <vt:lpstr>2. Combined, broadened missions</vt:lpstr>
      <vt:lpstr>2. Combined, broadened missions</vt:lpstr>
      <vt:lpstr>Outline</vt:lpstr>
      <vt:lpstr>3. Organisation of the Secretariat</vt:lpstr>
      <vt:lpstr>3. Organisation of the Secretariat</vt:lpstr>
      <vt:lpstr>3. Organisation of the Secretariat</vt:lpstr>
      <vt:lpstr>3. Organisation of the Secretariat</vt:lpstr>
      <vt:lpstr>Outline</vt:lpstr>
      <vt:lpstr>4. Operation</vt:lpstr>
      <vt:lpstr>4. Operation</vt:lpstr>
      <vt:lpstr>4. Operation</vt:lpstr>
      <vt:lpstr>Outline</vt:lpstr>
      <vt:lpstr>5. Powers</vt:lpstr>
      <vt:lpstr>5. Powers</vt:lpstr>
      <vt:lpstr>5. Powers</vt:lpstr>
      <vt:lpstr>5. Powers</vt:lpstr>
      <vt:lpstr>5. Powers</vt:lpstr>
      <vt:lpstr>5. Powers</vt:lpstr>
      <vt:lpstr>5. Powers</vt:lpstr>
      <vt:lpstr>5. Powers</vt:lpstr>
      <vt:lpstr>5. Powers</vt:lpstr>
      <vt:lpstr>5. Powers</vt:lpstr>
      <vt:lpstr>5. Powers</vt:lpstr>
      <vt:lpstr>5. Powers</vt:lpstr>
      <vt:lpstr>5. Powers</vt:lpstr>
      <vt:lpstr>5. Powers</vt:lpstr>
      <vt:lpstr>5. Powers</vt:lpstr>
      <vt:lpstr>5. Conclusion</vt:lpstr>
    </vt:vector>
  </TitlesOfParts>
  <Company>Banque de France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Violaine CLERC</dc:creator>
  <cp:lastModifiedBy>day_S</cp:lastModifiedBy>
  <cp:revision>538</cp:revision>
  <cp:lastPrinted>2010-03-11T16:53:43Z</cp:lastPrinted>
  <dcterms:created xsi:type="dcterms:W3CDTF">2010-05-10T12:49:42Z</dcterms:created>
  <dcterms:modified xsi:type="dcterms:W3CDTF">2013-04-24T13:35:38Z</dcterms:modified>
</cp:coreProperties>
</file>