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</p:sldIdLst>
  <p:sldSz cx="9144000" cy="6858000" type="screen4x3"/>
  <p:notesSz cx="6797675" cy="99282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EC"/>
    <a:srgbClr val="7B7B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-46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872691200" cy="1872691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4C14609-915F-4319-A467-B515C5D3E1BD}" type="datetimeFigureOut">
              <a:rPr lang="en-US"/>
              <a:pPr>
                <a:defRPr/>
              </a:pPr>
              <a:t>8/29/2011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373BB1C-C73D-4511-91EC-9343778D0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2C9FE5-51B1-4D8B-9AC9-96573B6268CD}" type="slidenum">
              <a:rPr lang="en-AU"/>
              <a:pPr/>
              <a:t>3</a:t>
            </a:fld>
            <a:endParaRPr lang="en-AU"/>
          </a:p>
        </p:txBody>
      </p:sp>
      <p:sp>
        <p:nvSpPr>
          <p:cNvPr id="21508" name="Notes Placeholder 4"/>
          <p:cNvSpPr>
            <a:spLocks noGrp="1"/>
          </p:cNvSpPr>
          <p:nvPr/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30000"/>
              </a:spcBef>
            </a:pPr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437ED4-6FA4-4F44-AFA2-EBD0AEB7DFFF}" type="slidenum">
              <a:rPr lang="en-AU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8BE5C2-A0AC-4606-B98A-C1B79B775160}" type="slidenum">
              <a:rPr lang="en-AU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913320-B50A-40E8-B57B-5817BB6EA15B}" type="slidenum">
              <a:rPr lang="en-AU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8C7B81-93CB-4F5B-BCC9-CBFEAB66D23F}" type="slidenum">
              <a:rPr lang="en-AU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4CD942-93BB-4705-B694-233310B6F000}" type="slidenum">
              <a:rPr lang="en-AU"/>
              <a:pPr/>
              <a:t>9</a:t>
            </a:fld>
            <a:endParaRPr lang="en-A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52600" y="2130425"/>
            <a:ext cx="7391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52600" y="3886200"/>
            <a:ext cx="7391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8C38-488D-460A-8A69-0AC9730B8630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100B-C012-4A16-8582-D40F56326F5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E67E9-7200-4728-BDB6-31CC909FA42D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F74A9-881D-416F-8EE8-8EE9107D7A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05000" y="1295400"/>
            <a:ext cx="4572000" cy="4830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71CFB-9EAE-47B8-BFE3-62FD76316379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30C9-D92C-44C0-9A9F-EB572814B1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91E32-0C44-41DE-855C-B06EAD7E23F3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1155-9625-4110-B96F-0C82361C670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199" y="4406900"/>
            <a:ext cx="65135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81199" y="2906713"/>
            <a:ext cx="65135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27EE-D3FB-4D42-B3EA-DE3B4631308B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4F169-7165-4CA9-AB2D-D03BFAE9ED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52600" y="2362200"/>
            <a:ext cx="33528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10200" y="2362200"/>
            <a:ext cx="3276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6CFF-240C-4030-B18D-DBBB9F9654D4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CBB6E-77E7-44A1-93B1-E375255DDB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990600"/>
            <a:ext cx="6705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81200" y="2484438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81200" y="3124200"/>
            <a:ext cx="3124200" cy="308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400" y="2484438"/>
            <a:ext cx="3200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400" y="3124200"/>
            <a:ext cx="3200400" cy="308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4E22-2844-4DC1-932E-B58D5DBC7C3B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6E28D-ACD2-4DED-8622-2667799E68A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D037B-45E1-4F09-8B4F-CD31BC1C7A48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025E-A9FE-43EE-9F2B-DDB6E4B0AA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50E8-77BA-4F8A-BC88-9E00331E093B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CC41-6FA0-469B-9893-4F4BE69790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443" y="1435100"/>
            <a:ext cx="1351757" cy="11557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33600" y="1435100"/>
            <a:ext cx="655320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48443" y="2743200"/>
            <a:ext cx="1351757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7979-B191-4596-83F3-6DCD568C97F2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D938F-E9EE-4F16-A365-FA705ABA0D3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469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7046912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4691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E63BF-D090-4207-B64E-362289A8107D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D099-30DE-4339-A36C-F33D8DAA15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 descr="ppt-prop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81200" y="9906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Slide Title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981200" y="2286000"/>
            <a:ext cx="68580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Level 1</a:t>
            </a:r>
          </a:p>
          <a:p>
            <a:pPr lvl="1"/>
            <a:r>
              <a:rPr lang="fr-FR" smtClean="0"/>
              <a:t>Level 2</a:t>
            </a:r>
          </a:p>
          <a:p>
            <a:pPr lvl="2"/>
            <a:r>
              <a:rPr lang="fr-FR" smtClean="0"/>
              <a:t>Level 3</a:t>
            </a:r>
          </a:p>
          <a:p>
            <a:pPr lvl="3"/>
            <a:r>
              <a:rPr lang="fr-FR" smtClean="0"/>
              <a:t>Level 4</a:t>
            </a:r>
          </a:p>
          <a:p>
            <a:pPr lvl="4"/>
            <a:r>
              <a:rPr lang="fr-FR" smtClean="0"/>
              <a:t>Level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66" charset="0"/>
              </a:defRPr>
            </a:lvl1pPr>
          </a:lstStyle>
          <a:p>
            <a:pPr>
              <a:defRPr/>
            </a:pPr>
            <a:fld id="{000209AE-B82C-46C4-A049-A87D51BF89CB}" type="datetime1">
              <a:rPr lang="fr-FR"/>
              <a:pPr>
                <a:defRPr/>
              </a:pPr>
              <a:t>29/08/2011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66" charset="0"/>
              </a:defRPr>
            </a:lvl1pPr>
          </a:lstStyle>
          <a:p>
            <a:pPr>
              <a:defRPr/>
            </a:pPr>
            <a:fld id="{9CEB86A3-85B4-4805-AC64-9A4E742D849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B7B7B"/>
          </a:solidFill>
          <a:latin typeface="+mj-lt"/>
          <a:ea typeface="ヒラギノ角ゴ Pro W3" pitchFamily="60" charset="-128"/>
          <a:cs typeface="ヒラギノ角ゴ Pro W3" pitchFamily="60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B7B7B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B7B7B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B7B7B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7B7B7B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60" charset="0"/>
          <a:ea typeface="ヒラギノ角ゴ Pro W3" pitchFamily="60" charset="-128"/>
          <a:cs typeface="ヒラギノ角ゴ Pro W3" pitchFamily="6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B7EC"/>
        </a:buClr>
        <a:buSzPct val="100000"/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pitchFamily="60" charset="-128"/>
          <a:cs typeface="ヒラギノ角ゴ Pro W3" pitchFamily="6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B7EC"/>
        </a:buClr>
        <a:buFont typeface="Wingdings" pitchFamily="66" charset="2"/>
        <a:buChar char="§"/>
        <a:defRPr sz="2800" kern="1200">
          <a:solidFill>
            <a:schemeClr val="tx1"/>
          </a:solidFill>
          <a:latin typeface="+mn-lt"/>
          <a:ea typeface="ヒラギノ角ゴ Pro W3" pitchFamily="6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pitchFamily="6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Font typeface="Wingdings" pitchFamily="66" charset="2"/>
        <a:buChar char="§"/>
        <a:defRPr sz="2000" kern="1200">
          <a:solidFill>
            <a:schemeClr val="tx1"/>
          </a:solidFill>
          <a:latin typeface="+mn-lt"/>
          <a:ea typeface="ヒラギノ角ゴ Pro W3" pitchFamily="6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Courier New" pitchFamily="66" charset="0"/>
        <a:buChar char="o"/>
        <a:defRPr sz="2000" kern="1200">
          <a:solidFill>
            <a:schemeClr val="tx1"/>
          </a:solidFill>
          <a:latin typeface="+mn-lt"/>
          <a:ea typeface="ヒラギノ角ゴ Pro W3" pitchFamily="6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333399"/>
                </a:solidFill>
                <a:latin typeface="Trebuchet MS" pitchFamily="34" charset="0"/>
                <a:ea typeface="ヒラギノ角ゴ Pro W3" pitchFamily="66" charset="-128"/>
              </a:rPr>
              <a:t>APRA SOARS model - supervisory strategies for APRA regulated  institutions</a:t>
            </a:r>
            <a:r>
              <a:rPr lang="en-US" b="1" dirty="0" smtClean="0">
                <a:solidFill>
                  <a:srgbClr val="333399"/>
                </a:solidFill>
                <a:latin typeface="Trebuchet MS" pitchFamily="34" charset="0"/>
                <a:ea typeface="ヒラギノ角ゴ Pro W3" pitchFamily="66" charset="-128"/>
              </a:rPr>
              <a:t/>
            </a:r>
            <a:br>
              <a:rPr lang="en-US" b="1" dirty="0" smtClean="0">
                <a:solidFill>
                  <a:srgbClr val="333399"/>
                </a:solidFill>
                <a:latin typeface="Trebuchet MS" pitchFamily="34" charset="0"/>
                <a:ea typeface="ヒラギノ角ゴ Pro W3" pitchFamily="66" charset="-128"/>
              </a:rPr>
            </a:br>
            <a:endParaRPr lang="en-US" dirty="0" smtClean="0">
              <a:ea typeface="ヒラギノ角ゴ Pro W3" pitchFamily="66" charset="-128"/>
            </a:endParaRPr>
          </a:p>
        </p:txBody>
      </p:sp>
      <p:sp>
        <p:nvSpPr>
          <p:cNvPr id="4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defTabSz="914400">
              <a:spcBef>
                <a:spcPct val="50000"/>
              </a:spcBef>
              <a:buClrTx/>
              <a:buSzTx/>
              <a:defRPr/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Ross Jones</a:t>
            </a:r>
          </a:p>
          <a:p>
            <a:pPr algn="l" defTabSz="914400">
              <a:spcBef>
                <a:spcPct val="50000"/>
              </a:spcBef>
              <a:buClrTx/>
              <a:buSzTx/>
              <a:defRPr/>
            </a:pPr>
            <a:r>
              <a:rPr lang="en-AU" sz="16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Deputy Chairman, Australian Prudential Regulation Authority</a:t>
            </a:r>
          </a:p>
          <a:p>
            <a:pPr algn="l" defTabSz="914400">
              <a:spcBef>
                <a:spcPct val="50000"/>
              </a:spcBef>
              <a:buClrTx/>
              <a:buSzTx/>
              <a:defRPr/>
            </a:pPr>
            <a:r>
              <a:rPr lang="en-AU" sz="16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rPr>
              <a:t>President of International Organisation of Pension Supervisors (IOPS)</a:t>
            </a:r>
          </a:p>
          <a:p>
            <a:pPr algn="l" defTabSz="914400">
              <a:spcBef>
                <a:spcPct val="50000"/>
              </a:spcBef>
              <a:buClrTx/>
              <a:buSzTx/>
              <a:defRPr/>
            </a:pPr>
            <a:endParaRPr lang="en-AU" sz="1600" i="1" dirty="0" smtClean="0">
              <a:solidFill>
                <a:schemeClr val="bg1">
                  <a:lumMod val="50000"/>
                </a:schemeClr>
              </a:solidFill>
              <a:latin typeface="Arial" charset="0"/>
              <a:ea typeface="+mn-ea"/>
              <a:cs typeface="+mn-cs"/>
            </a:endParaRPr>
          </a:p>
          <a:p>
            <a:pPr algn="l" defTabSz="914400">
              <a:spcBef>
                <a:spcPct val="50000"/>
              </a:spcBef>
              <a:buClrTx/>
              <a:buSzTx/>
              <a:defRPr/>
            </a:pPr>
            <a:r>
              <a:rPr lang="en-AU" sz="16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rPr>
              <a:t>Lima, Peru</a:t>
            </a:r>
          </a:p>
          <a:p>
            <a:pPr algn="l" defTabSz="914400">
              <a:spcBef>
                <a:spcPct val="50000"/>
              </a:spcBef>
              <a:buClrTx/>
              <a:buSzTx/>
              <a:defRPr/>
            </a:pPr>
            <a:r>
              <a:rPr lang="en-AU" sz="16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rPr>
              <a:t>8 September 2011</a:t>
            </a:r>
          </a:p>
          <a:p>
            <a:pPr>
              <a:defRPr/>
            </a:pPr>
            <a:endParaRPr lang="en-US" b="1" dirty="0" smtClean="0">
              <a:solidFill>
                <a:srgbClr val="898989"/>
              </a:solidFill>
              <a:ea typeface="ヒラギノ角ゴ Pro W3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Supervisory Action Plans</a:t>
            </a:r>
            <a:endParaRPr lang="en-US" sz="3200" smtClean="0">
              <a:ea typeface="ヒラギノ角ゴ Pro W3" pitchFamily="66" charset="-128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Supervisory action plans set out how we are going to implement the supervisory stance</a:t>
            </a:r>
          </a:p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Supervision activities will be formalised using supervisory action plans</a:t>
            </a:r>
          </a:p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PAIRS and supervisory action plans are dynamic</a:t>
            </a:r>
          </a:p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Assessments should reflect an entity’s current position and the risks/issues it faces</a:t>
            </a:r>
          </a:p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Supervisory action plans established on a rolling basis</a:t>
            </a:r>
          </a:p>
          <a:p>
            <a:pPr>
              <a:spcBef>
                <a:spcPts val="600"/>
              </a:spcBef>
              <a:spcAft>
                <a:spcPct val="50000"/>
              </a:spcAft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Reviewed at least every 12 months</a:t>
            </a:r>
            <a:endParaRPr lang="en-US" sz="2000" smtClean="0">
              <a:solidFill>
                <a:srgbClr val="0C2777"/>
              </a:solidFill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ea typeface="ヒラギノ角ゴ Pro W3" pitchFamily="66" charset="-128"/>
              </a:rPr>
              <a:t>Supervisory action plans may include some of these risk-based activities..........</a:t>
            </a:r>
            <a:endParaRPr lang="en-US" sz="2800" smtClean="0">
              <a:ea typeface="ヒラギノ角ゴ Pro W3" pitchFamily="66" charset="-128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Risk-based prudential reviews (i.e. operational risk, credit risk, market and investment risk, insurance risk)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Technical meetings with entity or internally within APRA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Monitoring of capital, liquidity, solvency position (for defined benefit funds)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Discussions/meetings with Senior Management (CEO, CRO, CFO, Appointed Actuary, Audit)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Monitoring of investment conditions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Reviewing specific plans or reports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Baseline activities may also be used to address risks (i.e. prudential consultations/prudential reviews)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ea typeface="ヒラギノ角ゴ Pro W3" pitchFamily="66" charset="-128"/>
              </a:rPr>
              <a:t>Example – fund 1 – supervisory action plan</a:t>
            </a:r>
            <a:endParaRPr lang="en-US" sz="2800" smtClean="0">
              <a:ea typeface="ヒラギノ角ゴ Pro W3" pitchFamily="66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DB with DC section 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Fund in financial services corporate group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Employer financial position – still profitable but weakened by GFC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DB solvency risk?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Revise investment strategy?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Facing drop in new members/contributions due to competition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Revising strategic plan to retain and attract new members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Strategic/business risk?</a:t>
            </a:r>
          </a:p>
          <a:p>
            <a:pPr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Normal category, but..........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27225" y="1066800"/>
            <a:ext cx="6858000" cy="533400"/>
          </a:xfrm>
        </p:spPr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Supervisory Action Plan – Example (1)</a:t>
            </a:r>
            <a:endParaRPr lang="en-US" sz="3200" smtClean="0">
              <a:ea typeface="ヒラギノ角ゴ Pro W3" pitchFamily="66" charset="-128"/>
            </a:endParaRP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81200" y="1600200"/>
            <a:ext cx="6804025" cy="3162300"/>
          </a:xfrm>
          <a:noFill/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762500"/>
            <a:ext cx="68040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5737225"/>
            <a:ext cx="68040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smtClean="0">
                <a:ea typeface="ヒラギノ角ゴ Pro W3" pitchFamily="66" charset="-128"/>
              </a:rPr>
              <a:t>Example – fund 2 – supervisory action plan</a:t>
            </a:r>
            <a:endParaRPr lang="en-US" sz="2800" smtClean="0">
              <a:ea typeface="ヒラギノ角ゴ Pro W3" pitchFamily="66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2133600"/>
            <a:ext cx="6858000" cy="38401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DC fund  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Involved in merger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Operational risk - IT systems not reliable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Investments – assets concentrated in property and equities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Liquidity risk – particularly with merger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Revising strategic plan to retain and attract new members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Strategic/business risk?</a:t>
            </a:r>
          </a:p>
          <a:p>
            <a:pPr>
              <a:lnSpc>
                <a:spcPct val="15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Oversight category, increase the supervision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Supervisory Action Plan – Example (2)</a:t>
            </a:r>
            <a:endParaRPr lang="en-US" sz="3200" smtClean="0">
              <a:ea typeface="ヒラギノ角ゴ Pro W3" pitchFamily="66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200" y="2133600"/>
          <a:ext cx="6858000" cy="4435475"/>
        </p:xfrm>
        <a:graphic>
          <a:graphicData uri="http://schemas.openxmlformats.org/drawingml/2006/table">
            <a:tbl>
              <a:tblPr/>
              <a:tblGrid>
                <a:gridCol w="1413805"/>
                <a:gridCol w="1593138"/>
                <a:gridCol w="1835862"/>
                <a:gridCol w="1064316"/>
                <a:gridCol w="950879"/>
              </a:tblGrid>
              <a:tr h="400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FFFF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Key Risk/Issue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FFFF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Activity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FFFF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Scoping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FFFF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Timing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solidFill>
                            <a:srgbClr val="FFFFFF"/>
                          </a:solidFill>
                          <a:latin typeface="Trebuchet MS"/>
                          <a:ea typeface="Times New Roman"/>
                          <a:cs typeface="Trebuchet MS"/>
                        </a:rPr>
                        <a:t>Additional resources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74635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>
                          <a:latin typeface="Trebuchet MS"/>
                          <a:ea typeface="Times New Roman"/>
                          <a:cs typeface="Trebuchet MS"/>
                        </a:rPr>
                        <a:t>Risk-based</a:t>
                      </a:r>
                      <a:endParaRPr lang="en-AU" sz="120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00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Management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Review and monitor entity action plan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Discussion of progress of entity action plan against targets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Quarterly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Balance Sheet and Market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Quarterly updates on asset allocation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Look at portfolio concentration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Quarterly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latin typeface="Trebuchet MS"/>
                          <a:ea typeface="Times New Roman"/>
                          <a:cs typeface="Trebuchet MS"/>
                        </a:rPr>
                        <a:t>BS &amp; MR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Liquidity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Analysis of cash flows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Investment strategy – new contributions to liquid assets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Quarterly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Operational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IT risk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IT systems and controls, compatibility with systems of merging fund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Next quarter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- IT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latin typeface="Trebuchet MS"/>
                          <a:ea typeface="Times New Roman"/>
                          <a:cs typeface="Trebuchet MS"/>
                        </a:rPr>
                        <a:t>Board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Prudential consultation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Meeting to review progress in risk mitigation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In 6 months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38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dirty="0">
                          <a:latin typeface="Trebuchet MS"/>
                          <a:ea typeface="Times New Roman"/>
                          <a:cs typeface="Trebuchet MS"/>
                        </a:rPr>
                        <a:t>Baseline</a:t>
                      </a:r>
                      <a:endParaRPr lang="en-AU" sz="1200" dirty="0"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2989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Financial Analysis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Quarterly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458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Annual review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Annual – Oct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003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>
                          <a:latin typeface="Trebuchet MS"/>
                          <a:ea typeface="Times New Roman"/>
                          <a:cs typeface="Trebuchet MS"/>
                        </a:rPr>
                        <a:t>Prudential Review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latin typeface="Trebuchet MS"/>
                          <a:ea typeface="Times New Roman"/>
                          <a:cs typeface="Trebuchet MS"/>
                        </a:rPr>
                        <a:t>September 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Examples of Restructure (1)</a:t>
            </a:r>
            <a:endParaRPr lang="en-US" sz="3200" smtClean="0">
              <a:ea typeface="ヒラギノ角ゴ Pro W3" pitchFamily="66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Background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Trustee of 4 funds, also operated other investment entities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Breached licence conditions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Failure to satisfy APRA of valuations of fund assets </a:t>
            </a:r>
          </a:p>
          <a:p>
            <a:pPr>
              <a:lnSpc>
                <a:spcPct val="80000"/>
              </a:lnSpc>
            </a:pPr>
            <a:endParaRPr lang="en-AU" sz="1600" smtClean="0">
              <a:solidFill>
                <a:srgbClr val="0C2777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APRA action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Issued direction to freeze assets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Suspended ‘portability’ obligation (to prevent run on fund)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Suspended trustee, appointed replacement trustee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Formally removed trustee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Former trustee placed in external administration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Investigation to recover funds 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Working with market conduct/disclosure regulator</a:t>
            </a:r>
          </a:p>
          <a:p>
            <a:pPr lvl="1">
              <a:lnSpc>
                <a:spcPct val="80000"/>
              </a:lnSpc>
            </a:pPr>
            <a:endParaRPr lang="en-AU" sz="1600" smtClean="0">
              <a:solidFill>
                <a:srgbClr val="0C2777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Further enforcement options open to APRA</a:t>
            </a:r>
          </a:p>
          <a:p>
            <a:pPr lvl="1">
              <a:lnSpc>
                <a:spcPct val="80000"/>
              </a:lnSpc>
            </a:pPr>
            <a:r>
              <a:rPr lang="en-AU" sz="1600" smtClean="0">
                <a:solidFill>
                  <a:srgbClr val="0C2777"/>
                </a:solidFill>
                <a:ea typeface="ヒラギノ角ゴ Pro W3" pitchFamily="66" charset="-128"/>
              </a:rPr>
              <a:t>Disqualification of former directors/managers etc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Examples of Restructure (2)</a:t>
            </a:r>
            <a:endParaRPr lang="en-US" sz="3200" smtClean="0">
              <a:ea typeface="ヒラギノ角ゴ Pro W3" pitchFamily="66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Background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Trustee of 1 fund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Enforcement action taken previously over related party service provider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3 trustee directors disqualified 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Subsequent issue - victimisation by a director of 2 remaining directors </a:t>
            </a:r>
          </a:p>
          <a:p>
            <a:pPr lvl="1">
              <a:lnSpc>
                <a:spcPct val="80000"/>
              </a:lnSpc>
              <a:buFont typeface="Wingdings" pitchFamily="66" charset="2"/>
              <a:buNone/>
            </a:pPr>
            <a:endParaRPr lang="en-AU" sz="2000" smtClean="0">
              <a:solidFill>
                <a:srgbClr val="0C2777"/>
              </a:solidFill>
              <a:ea typeface="ヒラギノ角ゴ Pro W3" pitchFamily="66" charset="-128"/>
            </a:endParaRPr>
          </a:p>
          <a:p>
            <a:pPr lvl="1">
              <a:lnSpc>
                <a:spcPct val="80000"/>
              </a:lnSpc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APRA action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Identified breach of legislation that prohibits victimisation of trustees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Laid charges </a:t>
            </a:r>
          </a:p>
          <a:p>
            <a:pPr lvl="2">
              <a:lnSpc>
                <a:spcPct val="80000"/>
              </a:lnSpc>
            </a:pPr>
            <a:r>
              <a:rPr lang="en-AU" sz="1800" smtClean="0">
                <a:solidFill>
                  <a:srgbClr val="0C2777"/>
                </a:solidFill>
                <a:ea typeface="ヒラギノ角ゴ Pro W3" pitchFamily="66" charset="-128"/>
              </a:rPr>
              <a:t>Person to </a:t>
            </a: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stand trial for alleged victimisation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Thank You</a:t>
            </a:r>
            <a:endParaRPr lang="en-US" sz="3200" smtClean="0">
              <a:ea typeface="ヒラギノ角ゴ Pro W3" pitchFamily="66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smtClean="0">
                <a:solidFill>
                  <a:srgbClr val="0C2777"/>
                </a:solidFill>
                <a:ea typeface="ヒラギノ角ゴ Pro W3" pitchFamily="66" charset="-128"/>
              </a:rPr>
              <a:t>Questions?</a:t>
            </a:r>
            <a:endParaRPr lang="en-US" sz="3600" smtClean="0">
              <a:solidFill>
                <a:srgbClr val="0C2777"/>
              </a:solidFill>
              <a:ea typeface="ヒラギノ角ゴ Pro W3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Outline</a:t>
            </a:r>
            <a:endParaRPr lang="en-US" sz="3200" smtClean="0">
              <a:ea typeface="ヒラギノ角ゴ Pro W3" pitchFamily="66" charset="-128"/>
            </a:endParaRPr>
          </a:p>
        </p:txBody>
      </p:sp>
      <p:sp>
        <p:nvSpPr>
          <p:cNvPr id="3075" name="Espace réservé du contenu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Introduction</a:t>
            </a:r>
          </a:p>
          <a:p>
            <a:pPr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Quick revisit to APRA supervisory process and PAIRS/SOARS</a:t>
            </a:r>
          </a:p>
          <a:p>
            <a:pPr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What do the SOARS categories mean?</a:t>
            </a:r>
            <a:b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</a:b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Where do they fit on the ‘enforcement pyramid’ model?</a:t>
            </a:r>
          </a:p>
          <a:p>
            <a:pPr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ea typeface="ヒラギノ角ゴ Pro W3" pitchFamily="66" charset="-128"/>
              </a:rPr>
              <a:t>After the rating – action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latin typeface="Arial" charset="0"/>
                <a:ea typeface="ヒラギノ角ゴ Pro W3" pitchFamily="66" charset="-128"/>
              </a:rPr>
              <a:t>Supervisory action plans – examples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smtClean="0">
                <a:solidFill>
                  <a:srgbClr val="0C2777"/>
                </a:solidFill>
                <a:latin typeface="Arial" charset="0"/>
                <a:ea typeface="ヒラギノ角ゴ Pro W3" pitchFamily="66" charset="-128"/>
              </a:rPr>
              <a:t>Enforcement action - examples</a:t>
            </a:r>
          </a:p>
          <a:p>
            <a:endParaRPr lang="en-US" smtClean="0">
              <a:ea typeface="ヒラギノ角ゴ Pro W3" pitchFamily="66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4099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AU" sz="140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752600" y="765175"/>
            <a:ext cx="8229600" cy="6477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en-AU" sz="3200" dirty="0" err="1">
                <a:solidFill>
                  <a:srgbClr val="7B7B7B"/>
                </a:solidFill>
                <a:latin typeface="+mj-lt"/>
                <a:cs typeface="ヒラギノ角ゴ Pro W3" pitchFamily="60" charset="-128"/>
              </a:rPr>
              <a:t>Supervision process - APRA</a:t>
            </a:r>
          </a:p>
        </p:txBody>
      </p:sp>
      <p:sp>
        <p:nvSpPr>
          <p:cNvPr id="4101" name="Oval 3"/>
          <p:cNvSpPr>
            <a:spLocks noChangeArrowheads="1"/>
          </p:cNvSpPr>
          <p:nvPr/>
        </p:nvSpPr>
        <p:spPr bwMode="auto">
          <a:xfrm>
            <a:off x="5437188" y="3933825"/>
            <a:ext cx="3522662" cy="19431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/>
              <a:t>Risk Assessment</a:t>
            </a:r>
          </a:p>
          <a:p>
            <a:pPr algn="ctr">
              <a:buFontTx/>
              <a:buChar char="•"/>
            </a:pPr>
            <a:r>
              <a:rPr lang="en-AU"/>
              <a:t> </a:t>
            </a:r>
            <a:r>
              <a:rPr lang="en-AU" sz="1600"/>
              <a:t>Offsite analysis</a:t>
            </a:r>
          </a:p>
          <a:p>
            <a:pPr algn="ctr">
              <a:buFontTx/>
              <a:buChar char="•"/>
            </a:pPr>
            <a:r>
              <a:rPr lang="en-AU" sz="1600"/>
              <a:t> PAIRS Update</a:t>
            </a:r>
          </a:p>
        </p:txBody>
      </p:sp>
      <p:sp>
        <p:nvSpPr>
          <p:cNvPr id="4102" name="Oval 4"/>
          <p:cNvSpPr>
            <a:spLocks noChangeArrowheads="1"/>
          </p:cNvSpPr>
          <p:nvPr/>
        </p:nvSpPr>
        <p:spPr bwMode="auto">
          <a:xfrm>
            <a:off x="2909888" y="1412875"/>
            <a:ext cx="3522662" cy="19431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/>
              <a:t>Supervision Activities</a:t>
            </a:r>
          </a:p>
          <a:p>
            <a:pPr algn="ctr">
              <a:buFontTx/>
              <a:buChar char="•"/>
            </a:pPr>
            <a:r>
              <a:rPr lang="en-AU"/>
              <a:t> </a:t>
            </a:r>
            <a:r>
              <a:rPr lang="en-AU" sz="1600"/>
              <a:t>Prudential consultation</a:t>
            </a:r>
          </a:p>
          <a:p>
            <a:pPr algn="ctr">
              <a:buFontTx/>
              <a:buChar char="•"/>
            </a:pPr>
            <a:r>
              <a:rPr lang="en-AU" sz="1600"/>
              <a:t> Prudential reviews</a:t>
            </a:r>
          </a:p>
          <a:p>
            <a:pPr algn="ctr">
              <a:buFontTx/>
              <a:buChar char="•"/>
            </a:pPr>
            <a:r>
              <a:rPr lang="en-AU" sz="1600"/>
              <a:t> Targeted reviews</a:t>
            </a:r>
          </a:p>
          <a:p>
            <a:pPr algn="ctr">
              <a:buFontTx/>
              <a:buChar char="•"/>
            </a:pPr>
            <a:r>
              <a:rPr lang="en-AU" sz="1600"/>
              <a:t>Ad hoc meetings</a:t>
            </a:r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450850" y="4005263"/>
            <a:ext cx="3522663" cy="19431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/>
              <a:t>Supervision Strategy</a:t>
            </a:r>
          </a:p>
          <a:p>
            <a:pPr algn="ctr">
              <a:buFontTx/>
              <a:buChar char="•"/>
            </a:pPr>
            <a:r>
              <a:rPr lang="en-AU"/>
              <a:t> </a:t>
            </a:r>
            <a:r>
              <a:rPr lang="en-AU" sz="1600"/>
              <a:t>Supervisory action plans</a:t>
            </a:r>
          </a:p>
        </p:txBody>
      </p:sp>
      <p:sp>
        <p:nvSpPr>
          <p:cNvPr id="4104" name="Line 6"/>
          <p:cNvSpPr>
            <a:spLocks noChangeShapeType="1"/>
          </p:cNvSpPr>
          <p:nvPr/>
        </p:nvSpPr>
        <p:spPr bwMode="auto">
          <a:xfrm flipV="1">
            <a:off x="2446338" y="2997200"/>
            <a:ext cx="863600" cy="1009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4105" name="Line 7"/>
          <p:cNvSpPr>
            <a:spLocks noChangeShapeType="1"/>
          </p:cNvSpPr>
          <p:nvPr/>
        </p:nvSpPr>
        <p:spPr bwMode="auto">
          <a:xfrm>
            <a:off x="6234113" y="2852738"/>
            <a:ext cx="930275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 flipH="1">
            <a:off x="3973513" y="5013325"/>
            <a:ext cx="1463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ヒラギノ角ゴ Pro W3" pitchFamily="66" charset="-128"/>
              </a:rPr>
              <a:t>Outcome of PAIRS Process = SOARS</a:t>
            </a:r>
            <a:endParaRPr lang="en-US" sz="3200" smtClean="0">
              <a:ea typeface="ヒラギノ角ゴ Pro W3" pitchFamily="66" charset="-128"/>
            </a:endParaRPr>
          </a:p>
        </p:txBody>
      </p:sp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133600"/>
            <a:ext cx="6705600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6147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AU" sz="14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52600" y="1231900"/>
            <a:ext cx="8229600" cy="647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AU" sz="3200" dirty="0" err="1">
                <a:solidFill>
                  <a:srgbClr val="7B7B7B"/>
                </a:solidFill>
                <a:latin typeface="+mj-lt"/>
                <a:cs typeface="ヒラギノ角ゴ Pro W3" pitchFamily="60" charset="-128"/>
              </a:rPr>
              <a:t>Normal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/>
        </p:nvGraphicFramePr>
        <p:xfrm>
          <a:off x="1752600" y="2185988"/>
          <a:ext cx="7315200" cy="4059936"/>
        </p:xfrm>
        <a:graphic>
          <a:graphicData uri="http://schemas.openxmlformats.org/drawingml/2006/table">
            <a:tbl>
              <a:tblPr/>
              <a:tblGrid>
                <a:gridCol w="1950634"/>
                <a:gridCol w="5364566"/>
              </a:tblGrid>
              <a:tr h="1914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Risk profile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not expected to fail in any normally foreseeable circumstance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robust governance, management and control processes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 strong capital position, absorb unexpected losses </a:t>
                      </a:r>
                      <a:b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</a:b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APRA concerns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Low (but always watching!)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6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Supervision activities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On going collection and analysis of data supported by routine prudential reviews on a cyclical basis.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7171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AU" sz="14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44663" y="1231900"/>
            <a:ext cx="8229600" cy="647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AU" sz="3200" dirty="0" err="1">
                <a:solidFill>
                  <a:srgbClr val="7B7B7B"/>
                </a:solidFill>
                <a:latin typeface="+mj-lt"/>
                <a:cs typeface="ヒラギノ角ゴ Pro W3" pitchFamily="60" charset="-128"/>
              </a:rPr>
              <a:t>Oversight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/>
        </p:nvGraphicFramePr>
        <p:xfrm>
          <a:off x="1744663" y="2311400"/>
          <a:ext cx="6484326" cy="3933203"/>
        </p:xfrm>
        <a:graphic>
          <a:graphicData uri="http://schemas.openxmlformats.org/drawingml/2006/table">
            <a:tbl>
              <a:tblPr/>
              <a:tblGrid>
                <a:gridCol w="1729078"/>
                <a:gridCol w="4755248"/>
              </a:tblGrid>
              <a:tr h="1296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Risk profile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not expected to fail in any normally foreseeable circumstance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robust governance, management and control processes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 strong capital position, absorb unexpected losses </a:t>
                      </a:r>
                      <a:b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</a:br>
                      <a:endParaRPr kumimoji="0" lang="en-A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APRA concerns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entities recognise weaknesses and work to overcome them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entities with naturally high level of inherent risk understand limited scope to assume more risk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8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Supervision activities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Significant increase in supervision intensity however entity is not considered likely to fail. More frequent information and visits. Board and senior management given strong signals of concern.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Either transitional (must improve back to Normal) or ongoing classification  (because of inherent risk)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8195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AU" sz="14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52600" y="1231900"/>
            <a:ext cx="8229600" cy="647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AU" sz="3200" dirty="0" err="1">
                <a:solidFill>
                  <a:srgbClr val="7B7B7B"/>
                </a:solidFill>
                <a:latin typeface="+mj-lt"/>
                <a:cs typeface="ヒラギノ角ゴ Pro W3" pitchFamily="60" charset="-128"/>
              </a:rPr>
              <a:t>Mandated improvement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/>
        </p:nvGraphicFramePr>
        <p:xfrm>
          <a:off x="1752600" y="2587625"/>
          <a:ext cx="6082811" cy="3657600"/>
        </p:xfrm>
        <a:graphic>
          <a:graphicData uri="http://schemas.openxmlformats.org/drawingml/2006/table">
            <a:tbl>
              <a:tblPr/>
              <a:tblGrid>
                <a:gridCol w="1622012"/>
                <a:gridCol w="4460799"/>
              </a:tblGrid>
              <a:tr h="138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Risk profile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unlikely to fail in short term BUT potential for manner of conduct of operations to put beneficiaries at risk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/>
                      </a:r>
                      <a:b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</a:b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APRA concerns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turnaround occurs before entity is forced into restructure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9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Supervision activities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Entity produces and executes a remediation plan. Transitional classification. Either improve or exit the industry.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9219" name="Slide Number Placeholder 3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AU" sz="14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52600" y="1276350"/>
            <a:ext cx="8229600" cy="647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AU" sz="3200" dirty="0" err="1">
                <a:solidFill>
                  <a:srgbClr val="7B7B7B"/>
                </a:solidFill>
                <a:latin typeface="+mj-lt"/>
                <a:cs typeface="ヒラギノ角ゴ Pro W3" pitchFamily="60" charset="-128"/>
              </a:rPr>
              <a:t>Restructure</a:t>
            </a:r>
          </a:p>
        </p:txBody>
      </p:sp>
      <p:graphicFrame>
        <p:nvGraphicFramePr>
          <p:cNvPr id="5" name="Group 21"/>
          <p:cNvGraphicFramePr>
            <a:graphicFrameLocks/>
          </p:cNvGraphicFramePr>
          <p:nvPr/>
        </p:nvGraphicFramePr>
        <p:xfrm>
          <a:off x="1752600" y="2522538"/>
          <a:ext cx="6082811" cy="3723330"/>
        </p:xfrm>
        <a:graphic>
          <a:graphicData uri="http://schemas.openxmlformats.org/drawingml/2006/table">
            <a:tbl>
              <a:tblPr/>
              <a:tblGrid>
                <a:gridCol w="1622012"/>
                <a:gridCol w="4460799"/>
              </a:tblGrid>
              <a:tr h="138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Risk profile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entity unable to rectify serious identified weaknesses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no confidence that financial promise to beneficiaries can be met without vigorous intervention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may no longer be viable, or in run-off mode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APRA concerns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to minimise risk of loss,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if failure is unavoidable, to minimse the size of the loss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4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Supervision activities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entities have failed or are about to fail. Full use of supervisory and legislative powers to protect beneficiaries.  For example, withdraw licence, replace trustee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rebuchet MS" pitchFamily="34" charset="0"/>
                        </a:rPr>
                        <a:t> entities are overseen by APRA’s Enforcement Unit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0" y="6356350"/>
            <a:ext cx="175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n-AU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990600"/>
            <a:ext cx="6858000" cy="746125"/>
          </a:xfrm>
        </p:spPr>
        <p:txBody>
          <a:bodyPr/>
          <a:lstStyle/>
          <a:p>
            <a:r>
              <a:rPr lang="en-AU" sz="3200" smtClean="0">
                <a:ea typeface="ヒラギノ角ゴ Pro W3" pitchFamily="66" charset="-128"/>
              </a:rPr>
              <a:t>Escalation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3672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accent2"/>
                </a:solidFill>
                <a:ea typeface="ヒラギノ角ゴ Pro W3" pitchFamily="66" charset="-128"/>
              </a:rPr>
              <a:t>APRA’s restructure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accent2"/>
                </a:solidFill>
                <a:ea typeface="ヒラギノ角ゴ Pro W3" pitchFamily="66" charset="-128"/>
              </a:rPr>
              <a:t>APRA’s mandated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  <a:ea typeface="ヒラギノ角ゴ Pro W3" pitchFamily="66" charset="-128"/>
              </a:rPr>
              <a:t>     improvement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  <a:ea typeface="ヒラギノ角ゴ Pro W3" pitchFamily="66" charset="-128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accent2"/>
                </a:solidFill>
                <a:ea typeface="ヒラギノ角ゴ Pro W3" pitchFamily="66" charset="-128"/>
              </a:rPr>
              <a:t>APRA’s oversight 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0188" y="2133600"/>
            <a:ext cx="5103812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950</Words>
  <Application>Microsoft Office PowerPoint</Application>
  <PresentationFormat>On-screen Show (4:3)</PresentationFormat>
  <Paragraphs>184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Thème Office</vt:lpstr>
      <vt:lpstr>APRA SOARS model - supervisory strategies for APRA regulated  institutions </vt:lpstr>
      <vt:lpstr>Outline</vt:lpstr>
      <vt:lpstr>Slide 3</vt:lpstr>
      <vt:lpstr>Outcome of PAIRS Process = SOARS</vt:lpstr>
      <vt:lpstr>Slide 5</vt:lpstr>
      <vt:lpstr>Slide 6</vt:lpstr>
      <vt:lpstr>Slide 7</vt:lpstr>
      <vt:lpstr>Slide 8</vt:lpstr>
      <vt:lpstr>Escalation</vt:lpstr>
      <vt:lpstr>Supervisory Action Plans</vt:lpstr>
      <vt:lpstr>Supervisory action plans may include some of these risk-based activities..........</vt:lpstr>
      <vt:lpstr>Example – fund 1 – supervisory action plan</vt:lpstr>
      <vt:lpstr>Supervisory Action Plan – Example (1)</vt:lpstr>
      <vt:lpstr>Example – fund 2 – supervisory action plan</vt:lpstr>
      <vt:lpstr>Supervisory Action Plan – Example (2)</vt:lpstr>
      <vt:lpstr>Examples of Restructure (1)</vt:lpstr>
      <vt:lpstr>Examples of Restructure (2)</vt:lpstr>
      <vt:lpstr>Thank You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Jeronimo Cohen</dc:creator>
  <cp:lastModifiedBy>nxthom</cp:lastModifiedBy>
  <cp:revision>14</cp:revision>
  <dcterms:created xsi:type="dcterms:W3CDTF">2011-01-21T13:42:32Z</dcterms:created>
  <dcterms:modified xsi:type="dcterms:W3CDTF">2011-08-29T01:49:07Z</dcterms:modified>
</cp:coreProperties>
</file>