
<file path=[Content_Types].xml><?xml version="1.0" encoding="utf-8"?>
<Types xmlns="http://schemas.openxmlformats.org/package/2006/content-types">
  <Override PartName="/ppt/slideMasters/slideMaster3.xml" ContentType="application/vnd.openxmlformats-officedocument.presentationml.slideMaster+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slideLayouts/slideLayout34.xml" ContentType="application/vnd.openxmlformats-officedocument.presentationml.slideLayout+xml"/>
  <Default Extension="emf" ContentType="image/x-emf"/>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8" r:id="rId2"/>
    <p:sldMasterId id="2147483712" r:id="rId3"/>
  </p:sldMasterIdLst>
  <p:notesMasterIdLst>
    <p:notesMasterId r:id="rId18"/>
  </p:notesMasterIdLst>
  <p:sldIdLst>
    <p:sldId id="782" r:id="rId4"/>
    <p:sldId id="796" r:id="rId5"/>
    <p:sldId id="797" r:id="rId6"/>
    <p:sldId id="798" r:id="rId7"/>
    <p:sldId id="799" r:id="rId8"/>
    <p:sldId id="789" r:id="rId9"/>
    <p:sldId id="790" r:id="rId10"/>
    <p:sldId id="765" r:id="rId11"/>
    <p:sldId id="775" r:id="rId12"/>
    <p:sldId id="794" r:id="rId13"/>
    <p:sldId id="800" r:id="rId14"/>
    <p:sldId id="801" r:id="rId15"/>
    <p:sldId id="734" r:id="rId16"/>
    <p:sldId id="802" r:id="rId17"/>
  </p:sldIdLst>
  <p:sldSz cx="9144000" cy="6858000" type="screen4x3"/>
  <p:notesSz cx="7010400" cy="92964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3399"/>
    <a:srgbClr val="00602B"/>
    <a:srgbClr val="009242"/>
    <a:srgbClr val="29A3FF"/>
    <a:srgbClr val="00FF00"/>
    <a:srgbClr val="004A82"/>
    <a:srgbClr val="D1DFF3"/>
    <a:srgbClr val="D5FFE8"/>
    <a:srgbClr val="C8F3F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67" autoAdjust="0"/>
    <p:restoredTop sz="91449" autoAdjust="0"/>
  </p:normalViewPr>
  <p:slideViewPr>
    <p:cSldViewPr snapToGrid="0">
      <p:cViewPr varScale="1">
        <p:scale>
          <a:sx n="79" d="100"/>
          <a:sy n="79" d="100"/>
        </p:scale>
        <p:origin x="-1848" y="-96"/>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C71407-A2B0-4D0B-8594-7BFEAD5D7915}" type="doc">
      <dgm:prSet loTypeId="urn:microsoft.com/office/officeart/2005/8/layout/vList5" loCatId="list" qsTypeId="urn:microsoft.com/office/officeart/2005/8/quickstyle/3d1" qsCatId="3D" csTypeId="urn:microsoft.com/office/officeart/2005/8/colors/colorful5" csCatId="colorful" phldr="1"/>
      <dgm:spPr/>
      <dgm:t>
        <a:bodyPr/>
        <a:lstStyle/>
        <a:p>
          <a:endParaRPr lang="es-MX"/>
        </a:p>
      </dgm:t>
    </dgm:pt>
    <dgm:pt modelId="{674A1763-4A62-455E-BC7B-F17D7280C635}">
      <dgm:prSet phldrT="[Texto]" custT="1"/>
      <dgm:spPr/>
      <dgm:t>
        <a:bodyPr/>
        <a:lstStyle/>
        <a:p>
          <a:r>
            <a:rPr lang="en-US" sz="1600" b="1" noProof="0" dirty="0" smtClean="0">
              <a:solidFill>
                <a:schemeClr val="tx1"/>
              </a:solidFill>
            </a:rPr>
            <a:t>Registration and Switching</a:t>
          </a:r>
          <a:endParaRPr lang="en-US" sz="1600" b="1" noProof="0" dirty="0">
            <a:solidFill>
              <a:schemeClr val="tx1"/>
            </a:solidFill>
          </a:endParaRPr>
        </a:p>
      </dgm:t>
    </dgm:pt>
    <dgm:pt modelId="{52F9298C-1F77-4151-A7FA-4F135753BC4A}" type="parTrans" cxnId="{D5AAD9F3-36FE-4903-915A-4FAF2826FD71}">
      <dgm:prSet/>
      <dgm:spPr/>
      <dgm:t>
        <a:bodyPr/>
        <a:lstStyle/>
        <a:p>
          <a:endParaRPr lang="en-US" sz="1400" noProof="0">
            <a:solidFill>
              <a:schemeClr val="tx1"/>
            </a:solidFill>
          </a:endParaRPr>
        </a:p>
      </dgm:t>
    </dgm:pt>
    <dgm:pt modelId="{B0F7E578-C26C-4894-88B0-9DF6C0C958D1}" type="sibTrans" cxnId="{D5AAD9F3-36FE-4903-915A-4FAF2826FD71}">
      <dgm:prSet/>
      <dgm:spPr/>
      <dgm:t>
        <a:bodyPr/>
        <a:lstStyle/>
        <a:p>
          <a:endParaRPr lang="en-US" sz="1400" noProof="0">
            <a:solidFill>
              <a:schemeClr val="tx1"/>
            </a:solidFill>
          </a:endParaRPr>
        </a:p>
      </dgm:t>
    </dgm:pt>
    <dgm:pt modelId="{7DECF25F-24CA-4965-AB74-6E05EB921553}">
      <dgm:prSet phldrT="[Texto]" custT="1"/>
      <dgm:spPr/>
      <dgm:t>
        <a:bodyPr/>
        <a:lstStyle/>
        <a:p>
          <a:r>
            <a:rPr lang="en-US" sz="1200" noProof="0" dirty="0" smtClean="0">
              <a:solidFill>
                <a:schemeClr val="tx1"/>
              </a:solidFill>
            </a:rPr>
            <a:t>Certification of applications</a:t>
          </a:r>
          <a:endParaRPr lang="en-US" sz="1200" noProof="0" dirty="0">
            <a:solidFill>
              <a:schemeClr val="tx1"/>
            </a:solidFill>
          </a:endParaRPr>
        </a:p>
      </dgm:t>
    </dgm:pt>
    <dgm:pt modelId="{151835D5-C00C-4965-BFA5-C86A85F16156}" type="parTrans" cxnId="{86E75F36-CD1B-4C16-9363-39ABFE43209F}">
      <dgm:prSet/>
      <dgm:spPr/>
      <dgm:t>
        <a:bodyPr/>
        <a:lstStyle/>
        <a:p>
          <a:endParaRPr lang="en-US" sz="1400" noProof="0">
            <a:solidFill>
              <a:schemeClr val="tx1"/>
            </a:solidFill>
          </a:endParaRPr>
        </a:p>
      </dgm:t>
    </dgm:pt>
    <dgm:pt modelId="{F952E668-6203-4778-9ACB-891A3C1A8954}" type="sibTrans" cxnId="{86E75F36-CD1B-4C16-9363-39ABFE43209F}">
      <dgm:prSet/>
      <dgm:spPr/>
      <dgm:t>
        <a:bodyPr/>
        <a:lstStyle/>
        <a:p>
          <a:endParaRPr lang="en-US" sz="1400" noProof="0">
            <a:solidFill>
              <a:schemeClr val="tx1"/>
            </a:solidFill>
          </a:endParaRPr>
        </a:p>
      </dgm:t>
    </dgm:pt>
    <dgm:pt modelId="{F4C70ADA-A132-48EF-8741-BEFE66E64FA9}">
      <dgm:prSet phldrT="[Texto]" custT="1"/>
      <dgm:spPr/>
      <dgm:t>
        <a:bodyPr/>
        <a:lstStyle/>
        <a:p>
          <a:r>
            <a:rPr lang="en-US" sz="1200" noProof="0" dirty="0" smtClean="0">
              <a:solidFill>
                <a:schemeClr val="tx1"/>
              </a:solidFill>
            </a:rPr>
            <a:t>Opening of individual accounts</a:t>
          </a:r>
          <a:endParaRPr lang="en-US" sz="1200" noProof="0" dirty="0">
            <a:solidFill>
              <a:schemeClr val="tx1"/>
            </a:solidFill>
          </a:endParaRPr>
        </a:p>
      </dgm:t>
    </dgm:pt>
    <dgm:pt modelId="{B286AA1D-46F3-4308-83B6-839E3CCAAD14}" type="parTrans" cxnId="{2ECF945B-BFF3-42B6-BD01-E0AC69602623}">
      <dgm:prSet/>
      <dgm:spPr/>
      <dgm:t>
        <a:bodyPr/>
        <a:lstStyle/>
        <a:p>
          <a:endParaRPr lang="en-US" sz="1400" noProof="0">
            <a:solidFill>
              <a:schemeClr val="tx1"/>
            </a:solidFill>
          </a:endParaRPr>
        </a:p>
      </dgm:t>
    </dgm:pt>
    <dgm:pt modelId="{B769394F-698A-48F3-948B-7BCE77FFC8DC}" type="sibTrans" cxnId="{2ECF945B-BFF3-42B6-BD01-E0AC69602623}">
      <dgm:prSet/>
      <dgm:spPr/>
      <dgm:t>
        <a:bodyPr/>
        <a:lstStyle/>
        <a:p>
          <a:endParaRPr lang="en-US" sz="1400" noProof="0">
            <a:solidFill>
              <a:schemeClr val="tx1"/>
            </a:solidFill>
          </a:endParaRPr>
        </a:p>
      </dgm:t>
    </dgm:pt>
    <dgm:pt modelId="{6C797212-5140-4A74-B28E-57BC376C0BCA}">
      <dgm:prSet phldrT="[Texto]" custT="1"/>
      <dgm:spPr/>
      <dgm:t>
        <a:bodyPr/>
        <a:lstStyle/>
        <a:p>
          <a:r>
            <a:rPr lang="en-US" sz="1600" b="1" noProof="0" dirty="0" smtClean="0">
              <a:solidFill>
                <a:schemeClr val="tx1"/>
              </a:solidFill>
            </a:rPr>
            <a:t>Allocation of  new individual accounts</a:t>
          </a:r>
          <a:endParaRPr lang="en-US" sz="1600" b="1" noProof="0" dirty="0">
            <a:solidFill>
              <a:schemeClr val="tx1"/>
            </a:solidFill>
          </a:endParaRPr>
        </a:p>
      </dgm:t>
    </dgm:pt>
    <dgm:pt modelId="{8C90ECFA-6AE3-4178-A2E9-3389716CFAAE}" type="parTrans" cxnId="{C1F7AAFC-DE0F-49B2-AC2B-80B5EAD26BD3}">
      <dgm:prSet/>
      <dgm:spPr/>
      <dgm:t>
        <a:bodyPr/>
        <a:lstStyle/>
        <a:p>
          <a:endParaRPr lang="en-US" sz="1400" noProof="0">
            <a:solidFill>
              <a:schemeClr val="tx1"/>
            </a:solidFill>
          </a:endParaRPr>
        </a:p>
      </dgm:t>
    </dgm:pt>
    <dgm:pt modelId="{78BE5D22-3B18-44B6-9500-B9AB39ABDAD6}" type="sibTrans" cxnId="{C1F7AAFC-DE0F-49B2-AC2B-80B5EAD26BD3}">
      <dgm:prSet/>
      <dgm:spPr/>
      <dgm:t>
        <a:bodyPr/>
        <a:lstStyle/>
        <a:p>
          <a:endParaRPr lang="en-US" sz="1400" noProof="0">
            <a:solidFill>
              <a:schemeClr val="tx1"/>
            </a:solidFill>
          </a:endParaRPr>
        </a:p>
      </dgm:t>
    </dgm:pt>
    <dgm:pt modelId="{B94DF8B9-2401-4DDC-A0A2-ED77273075FE}">
      <dgm:prSet phldrT="[Texto]" custT="1"/>
      <dgm:spPr/>
      <dgm:t>
        <a:bodyPr/>
        <a:lstStyle/>
        <a:p>
          <a:r>
            <a:rPr lang="en-US" sz="1200" noProof="0" dirty="0" smtClean="0">
              <a:solidFill>
                <a:schemeClr val="tx1"/>
              </a:solidFill>
            </a:rPr>
            <a:t>Selection of AFORE who will participate</a:t>
          </a:r>
          <a:endParaRPr lang="en-US" sz="1200" noProof="0" dirty="0">
            <a:solidFill>
              <a:schemeClr val="tx1"/>
            </a:solidFill>
          </a:endParaRPr>
        </a:p>
      </dgm:t>
    </dgm:pt>
    <dgm:pt modelId="{D82E3594-78A7-41D1-B2DD-5AB1AEB1D2F9}" type="parTrans" cxnId="{56AFA690-8848-404E-8805-A087CD84F293}">
      <dgm:prSet/>
      <dgm:spPr/>
      <dgm:t>
        <a:bodyPr/>
        <a:lstStyle/>
        <a:p>
          <a:endParaRPr lang="en-US" sz="1400" noProof="0">
            <a:solidFill>
              <a:schemeClr val="tx1"/>
            </a:solidFill>
          </a:endParaRPr>
        </a:p>
      </dgm:t>
    </dgm:pt>
    <dgm:pt modelId="{13517DC2-8245-41A5-8998-AB66C2EC3D55}" type="sibTrans" cxnId="{56AFA690-8848-404E-8805-A087CD84F293}">
      <dgm:prSet/>
      <dgm:spPr/>
      <dgm:t>
        <a:bodyPr/>
        <a:lstStyle/>
        <a:p>
          <a:endParaRPr lang="en-US" sz="1400" noProof="0">
            <a:solidFill>
              <a:schemeClr val="tx1"/>
            </a:solidFill>
          </a:endParaRPr>
        </a:p>
      </dgm:t>
    </dgm:pt>
    <dgm:pt modelId="{6687C091-BC75-44DE-A107-2C65F49DF115}">
      <dgm:prSet phldrT="[Texto]" custT="1"/>
      <dgm:spPr/>
      <dgm:t>
        <a:bodyPr/>
        <a:lstStyle/>
        <a:p>
          <a:r>
            <a:rPr lang="en-US" sz="1200" noProof="0" dirty="0" smtClean="0">
              <a:solidFill>
                <a:schemeClr val="tx1"/>
              </a:solidFill>
            </a:rPr>
            <a:t>Reception and registration of data and to buy into shares </a:t>
          </a:r>
          <a:endParaRPr lang="en-US" sz="1200" noProof="0" dirty="0">
            <a:solidFill>
              <a:schemeClr val="tx1"/>
            </a:solidFill>
          </a:endParaRPr>
        </a:p>
      </dgm:t>
    </dgm:pt>
    <dgm:pt modelId="{A68F254D-6838-4961-9C94-3B378F973400}" type="parTrans" cxnId="{F202106A-548F-4E16-8D81-DF3A340B8F81}">
      <dgm:prSet/>
      <dgm:spPr/>
      <dgm:t>
        <a:bodyPr/>
        <a:lstStyle/>
        <a:p>
          <a:endParaRPr lang="en-US" sz="1400" noProof="0">
            <a:solidFill>
              <a:schemeClr val="tx1"/>
            </a:solidFill>
          </a:endParaRPr>
        </a:p>
      </dgm:t>
    </dgm:pt>
    <dgm:pt modelId="{62B5D836-7B93-4471-AA04-F15C22E3E6C8}" type="sibTrans" cxnId="{F202106A-548F-4E16-8D81-DF3A340B8F81}">
      <dgm:prSet/>
      <dgm:spPr/>
      <dgm:t>
        <a:bodyPr/>
        <a:lstStyle/>
        <a:p>
          <a:endParaRPr lang="en-US" sz="1400" noProof="0">
            <a:solidFill>
              <a:schemeClr val="tx1"/>
            </a:solidFill>
          </a:endParaRPr>
        </a:p>
      </dgm:t>
    </dgm:pt>
    <dgm:pt modelId="{9CBECCE1-C57F-41D9-A9B1-EBEBA8E9FFBB}">
      <dgm:prSet phldrT="[Texto]" custT="1"/>
      <dgm:spPr/>
      <dgm:t>
        <a:bodyPr/>
        <a:lstStyle/>
        <a:p>
          <a:r>
            <a:rPr lang="en-US" sz="1600" b="1" noProof="0" dirty="0" smtClean="0">
              <a:solidFill>
                <a:schemeClr val="bg1"/>
              </a:solidFill>
            </a:rPr>
            <a:t>Account Record Keeping</a:t>
          </a:r>
          <a:endParaRPr lang="en-US" sz="1600" b="1" noProof="0" dirty="0">
            <a:solidFill>
              <a:schemeClr val="bg1"/>
            </a:solidFill>
          </a:endParaRPr>
        </a:p>
      </dgm:t>
    </dgm:pt>
    <dgm:pt modelId="{5BD71A61-FE04-478C-A521-654B75F0B3CA}" type="parTrans" cxnId="{C47B3467-3CD4-40E7-B79E-083E2180CDCF}">
      <dgm:prSet/>
      <dgm:spPr/>
      <dgm:t>
        <a:bodyPr/>
        <a:lstStyle/>
        <a:p>
          <a:endParaRPr lang="en-US" sz="1400" noProof="0">
            <a:solidFill>
              <a:schemeClr val="tx1"/>
            </a:solidFill>
          </a:endParaRPr>
        </a:p>
      </dgm:t>
    </dgm:pt>
    <dgm:pt modelId="{7DAB11B4-E38E-4492-BF3E-E9F99BF06875}" type="sibTrans" cxnId="{C47B3467-3CD4-40E7-B79E-083E2180CDCF}">
      <dgm:prSet/>
      <dgm:spPr/>
      <dgm:t>
        <a:bodyPr/>
        <a:lstStyle/>
        <a:p>
          <a:endParaRPr lang="en-US" sz="1400" noProof="0">
            <a:solidFill>
              <a:schemeClr val="tx1"/>
            </a:solidFill>
          </a:endParaRPr>
        </a:p>
      </dgm:t>
    </dgm:pt>
    <dgm:pt modelId="{2C14C0BF-DE37-47DB-95FE-F1AD6B018F3F}">
      <dgm:prSet phldrT="[Texto]" custT="1"/>
      <dgm:spPr/>
      <dgm:t>
        <a:bodyPr/>
        <a:lstStyle/>
        <a:p>
          <a:r>
            <a:rPr lang="en-US" sz="1200" noProof="0" dirty="0" smtClean="0">
              <a:solidFill>
                <a:schemeClr val="tx1"/>
              </a:solidFill>
            </a:rPr>
            <a:t>Account statement</a:t>
          </a:r>
          <a:endParaRPr lang="en-US" sz="1200" noProof="0" dirty="0">
            <a:solidFill>
              <a:schemeClr val="tx1"/>
            </a:solidFill>
          </a:endParaRPr>
        </a:p>
      </dgm:t>
    </dgm:pt>
    <dgm:pt modelId="{9B2B78C9-3B7D-4DDC-83D5-95D43A9211D1}" type="parTrans" cxnId="{74525A50-EA29-43E9-BDC2-F1092A9F8B93}">
      <dgm:prSet/>
      <dgm:spPr/>
      <dgm:t>
        <a:bodyPr/>
        <a:lstStyle/>
        <a:p>
          <a:endParaRPr lang="en-US" sz="1400" noProof="0">
            <a:solidFill>
              <a:schemeClr val="tx1"/>
            </a:solidFill>
          </a:endParaRPr>
        </a:p>
      </dgm:t>
    </dgm:pt>
    <dgm:pt modelId="{D7CBA814-1428-4B6D-A94E-24AF74A1A510}" type="sibTrans" cxnId="{74525A50-EA29-43E9-BDC2-F1092A9F8B93}">
      <dgm:prSet/>
      <dgm:spPr/>
      <dgm:t>
        <a:bodyPr/>
        <a:lstStyle/>
        <a:p>
          <a:endParaRPr lang="en-US" sz="1400" noProof="0">
            <a:solidFill>
              <a:schemeClr val="tx1"/>
            </a:solidFill>
          </a:endParaRPr>
        </a:p>
      </dgm:t>
    </dgm:pt>
    <dgm:pt modelId="{D2EDE73E-93D9-4055-AAF6-5C08A57C2C95}">
      <dgm:prSet phldrT="[Texto]" custT="1"/>
      <dgm:spPr/>
      <dgm:t>
        <a:bodyPr/>
        <a:lstStyle/>
        <a:p>
          <a:r>
            <a:rPr lang="en-US" sz="1200" noProof="0" dirty="0" smtClean="0">
              <a:solidFill>
                <a:schemeClr val="tx1"/>
              </a:solidFill>
            </a:rPr>
            <a:t>Fees</a:t>
          </a:r>
          <a:endParaRPr lang="en-US" sz="1200" noProof="0" dirty="0">
            <a:solidFill>
              <a:schemeClr val="tx1"/>
            </a:solidFill>
          </a:endParaRPr>
        </a:p>
      </dgm:t>
    </dgm:pt>
    <dgm:pt modelId="{B1562EE8-77C9-42A5-AB81-9586575C32EB}" type="parTrans" cxnId="{1F73F0D4-DDEA-4543-851B-00ACDD166AE2}">
      <dgm:prSet/>
      <dgm:spPr/>
      <dgm:t>
        <a:bodyPr/>
        <a:lstStyle/>
        <a:p>
          <a:endParaRPr lang="en-US" sz="1400" noProof="0">
            <a:solidFill>
              <a:schemeClr val="tx1"/>
            </a:solidFill>
          </a:endParaRPr>
        </a:p>
      </dgm:t>
    </dgm:pt>
    <dgm:pt modelId="{85021956-7A8B-4F5B-8FC3-BD98B007B2DF}" type="sibTrans" cxnId="{1F73F0D4-DDEA-4543-851B-00ACDD166AE2}">
      <dgm:prSet/>
      <dgm:spPr/>
      <dgm:t>
        <a:bodyPr/>
        <a:lstStyle/>
        <a:p>
          <a:endParaRPr lang="en-US" sz="1400" noProof="0">
            <a:solidFill>
              <a:schemeClr val="tx1"/>
            </a:solidFill>
          </a:endParaRPr>
        </a:p>
      </dgm:t>
    </dgm:pt>
    <dgm:pt modelId="{BDFE9FB7-EAE5-4FF1-B9B9-973F752BE6CB}">
      <dgm:prSet phldrT="[Texto]" custT="1"/>
      <dgm:spPr/>
      <dgm:t>
        <a:bodyPr/>
        <a:lstStyle/>
        <a:p>
          <a:r>
            <a:rPr lang="en-US" sz="1600" b="1" noProof="0" dirty="0" smtClean="0">
              <a:solidFill>
                <a:schemeClr val="bg1"/>
              </a:solidFill>
            </a:rPr>
            <a:t>Collection</a:t>
          </a:r>
          <a:endParaRPr lang="en-US" sz="1600" b="1" noProof="0" dirty="0">
            <a:solidFill>
              <a:schemeClr val="bg1"/>
            </a:solidFill>
          </a:endParaRPr>
        </a:p>
      </dgm:t>
    </dgm:pt>
    <dgm:pt modelId="{44307A10-E03B-4564-B6F7-80D4FB796D49}" type="parTrans" cxnId="{A0486B78-26B0-4A37-A14F-9E8C29B4AC72}">
      <dgm:prSet/>
      <dgm:spPr/>
      <dgm:t>
        <a:bodyPr/>
        <a:lstStyle/>
        <a:p>
          <a:endParaRPr lang="en-US" sz="1400" noProof="0">
            <a:solidFill>
              <a:schemeClr val="tx1"/>
            </a:solidFill>
          </a:endParaRPr>
        </a:p>
      </dgm:t>
    </dgm:pt>
    <dgm:pt modelId="{9AE4BFCD-B114-4FE8-B0E3-89176D8C3A2D}" type="sibTrans" cxnId="{A0486B78-26B0-4A37-A14F-9E8C29B4AC72}">
      <dgm:prSet/>
      <dgm:spPr/>
      <dgm:t>
        <a:bodyPr/>
        <a:lstStyle/>
        <a:p>
          <a:endParaRPr lang="en-US" sz="1400" noProof="0">
            <a:solidFill>
              <a:schemeClr val="tx1"/>
            </a:solidFill>
          </a:endParaRPr>
        </a:p>
      </dgm:t>
    </dgm:pt>
    <dgm:pt modelId="{83426FD3-889B-4231-AB92-13B058DC026B}">
      <dgm:prSet phldrT="[Texto]" custT="1"/>
      <dgm:spPr/>
      <dgm:t>
        <a:bodyPr/>
        <a:lstStyle/>
        <a:p>
          <a:r>
            <a:rPr lang="en-US" sz="1600" b="1" noProof="0" dirty="0" smtClean="0">
              <a:solidFill>
                <a:schemeClr val="bg1"/>
              </a:solidFill>
            </a:rPr>
            <a:t>Retirement</a:t>
          </a:r>
          <a:endParaRPr lang="en-US" sz="1600" b="1" noProof="0" dirty="0">
            <a:solidFill>
              <a:schemeClr val="bg1"/>
            </a:solidFill>
          </a:endParaRPr>
        </a:p>
      </dgm:t>
    </dgm:pt>
    <dgm:pt modelId="{BF2F6F88-7385-4A41-974E-FB8EE2A285CB}" type="parTrans" cxnId="{F97A5D48-AD09-46CD-AF65-AEBA9F1ED830}">
      <dgm:prSet/>
      <dgm:spPr/>
      <dgm:t>
        <a:bodyPr/>
        <a:lstStyle/>
        <a:p>
          <a:endParaRPr lang="en-US" sz="1400" noProof="0">
            <a:solidFill>
              <a:schemeClr val="tx1"/>
            </a:solidFill>
          </a:endParaRPr>
        </a:p>
      </dgm:t>
    </dgm:pt>
    <dgm:pt modelId="{379F65BA-126E-497D-8929-6F089FDCB714}" type="sibTrans" cxnId="{F97A5D48-AD09-46CD-AF65-AEBA9F1ED830}">
      <dgm:prSet/>
      <dgm:spPr/>
      <dgm:t>
        <a:bodyPr/>
        <a:lstStyle/>
        <a:p>
          <a:endParaRPr lang="en-US" sz="1400" noProof="0">
            <a:solidFill>
              <a:schemeClr val="tx1"/>
            </a:solidFill>
          </a:endParaRPr>
        </a:p>
      </dgm:t>
    </dgm:pt>
    <dgm:pt modelId="{58542EB3-9676-4913-AB52-739E4D627F39}">
      <dgm:prSet phldrT="[Texto]" custT="1"/>
      <dgm:spPr/>
      <dgm:t>
        <a:bodyPr/>
        <a:lstStyle/>
        <a:p>
          <a:r>
            <a:rPr lang="en-US" sz="1200" noProof="0" dirty="0" smtClean="0">
              <a:solidFill>
                <a:schemeClr val="tx1"/>
              </a:solidFill>
            </a:rPr>
            <a:t>Reception and registration of data</a:t>
          </a:r>
          <a:endParaRPr lang="en-US" sz="1200" noProof="0" dirty="0">
            <a:solidFill>
              <a:schemeClr val="tx1"/>
            </a:solidFill>
          </a:endParaRPr>
        </a:p>
      </dgm:t>
    </dgm:pt>
    <dgm:pt modelId="{5FC53711-EC55-40CB-A491-380A251D1A96}" type="parTrans" cxnId="{D97237B9-9877-4069-B716-CCE672A0DD6A}">
      <dgm:prSet/>
      <dgm:spPr/>
      <dgm:t>
        <a:bodyPr/>
        <a:lstStyle/>
        <a:p>
          <a:endParaRPr lang="en-US" sz="1400" noProof="0">
            <a:solidFill>
              <a:schemeClr val="tx1"/>
            </a:solidFill>
          </a:endParaRPr>
        </a:p>
      </dgm:t>
    </dgm:pt>
    <dgm:pt modelId="{3A4329FD-9FA8-4E51-80EF-B7480CEBBF78}" type="sibTrans" cxnId="{D97237B9-9877-4069-B716-CCE672A0DD6A}">
      <dgm:prSet/>
      <dgm:spPr/>
      <dgm:t>
        <a:bodyPr/>
        <a:lstStyle/>
        <a:p>
          <a:endParaRPr lang="en-US" sz="1400" noProof="0">
            <a:solidFill>
              <a:schemeClr val="tx1"/>
            </a:solidFill>
          </a:endParaRPr>
        </a:p>
      </dgm:t>
    </dgm:pt>
    <dgm:pt modelId="{AAEF722C-BA7B-4046-8380-98484D2A8270}">
      <dgm:prSet phldrT="[Texto]" custT="1"/>
      <dgm:spPr/>
      <dgm:t>
        <a:bodyPr/>
        <a:lstStyle/>
        <a:p>
          <a:r>
            <a:rPr lang="en-US" sz="1200" noProof="0" dirty="0" smtClean="0">
              <a:solidFill>
                <a:schemeClr val="tx1"/>
              </a:solidFill>
            </a:rPr>
            <a:t>Fees</a:t>
          </a:r>
          <a:endParaRPr lang="en-US" sz="1200" noProof="0" dirty="0">
            <a:solidFill>
              <a:schemeClr val="tx1"/>
            </a:solidFill>
          </a:endParaRPr>
        </a:p>
      </dgm:t>
    </dgm:pt>
    <dgm:pt modelId="{7E60A1FB-406A-4642-B09A-829A1EC932B5}" type="parTrans" cxnId="{801AE3DA-87FE-4B3E-9338-1B40239C227E}">
      <dgm:prSet/>
      <dgm:spPr/>
      <dgm:t>
        <a:bodyPr/>
        <a:lstStyle/>
        <a:p>
          <a:endParaRPr lang="en-US" sz="1400" noProof="0">
            <a:solidFill>
              <a:schemeClr val="tx1"/>
            </a:solidFill>
          </a:endParaRPr>
        </a:p>
      </dgm:t>
    </dgm:pt>
    <dgm:pt modelId="{D95DA4CA-2299-4A89-9624-CD5FCB94EF09}" type="sibTrans" cxnId="{801AE3DA-87FE-4B3E-9338-1B40239C227E}">
      <dgm:prSet/>
      <dgm:spPr/>
      <dgm:t>
        <a:bodyPr/>
        <a:lstStyle/>
        <a:p>
          <a:endParaRPr lang="en-US" sz="1400" noProof="0">
            <a:solidFill>
              <a:schemeClr val="tx1"/>
            </a:solidFill>
          </a:endParaRPr>
        </a:p>
      </dgm:t>
    </dgm:pt>
    <dgm:pt modelId="{4AA2A301-AF02-4CA1-A161-FAA57C45AC1F}">
      <dgm:prSet phldrT="[Texto]" custT="1"/>
      <dgm:spPr/>
      <dgm:t>
        <a:bodyPr/>
        <a:lstStyle/>
        <a:p>
          <a:r>
            <a:rPr lang="en-US" sz="1200" noProof="0" dirty="0" smtClean="0">
              <a:solidFill>
                <a:schemeClr val="tx1"/>
              </a:solidFill>
            </a:rPr>
            <a:t>Client services</a:t>
          </a:r>
          <a:endParaRPr lang="en-US" sz="1200" noProof="0" dirty="0">
            <a:solidFill>
              <a:schemeClr val="tx1"/>
            </a:solidFill>
          </a:endParaRPr>
        </a:p>
      </dgm:t>
    </dgm:pt>
    <dgm:pt modelId="{69DE397C-5391-4497-BDE9-2D238001F1AA}" type="parTrans" cxnId="{3717A9A7-2DD7-44D6-B13C-204B5436B155}">
      <dgm:prSet/>
      <dgm:spPr/>
      <dgm:t>
        <a:bodyPr/>
        <a:lstStyle/>
        <a:p>
          <a:endParaRPr lang="en-US" sz="1400" noProof="0">
            <a:solidFill>
              <a:schemeClr val="tx1"/>
            </a:solidFill>
          </a:endParaRPr>
        </a:p>
      </dgm:t>
    </dgm:pt>
    <dgm:pt modelId="{3B0A0103-0489-45C5-B1AB-9EC478D2286B}" type="sibTrans" cxnId="{3717A9A7-2DD7-44D6-B13C-204B5436B155}">
      <dgm:prSet/>
      <dgm:spPr/>
      <dgm:t>
        <a:bodyPr/>
        <a:lstStyle/>
        <a:p>
          <a:endParaRPr lang="en-US" sz="1400" noProof="0">
            <a:solidFill>
              <a:schemeClr val="tx1"/>
            </a:solidFill>
          </a:endParaRPr>
        </a:p>
      </dgm:t>
    </dgm:pt>
    <dgm:pt modelId="{29428EE3-B8A5-45E4-BC5E-10EB39EF98C6}">
      <dgm:prSet phldrT="[Texto]" custT="1"/>
      <dgm:spPr/>
      <dgm:t>
        <a:bodyPr/>
        <a:lstStyle/>
        <a:p>
          <a:r>
            <a:rPr lang="en-US" sz="1200" noProof="0" dirty="0" smtClean="0">
              <a:solidFill>
                <a:schemeClr val="tx1"/>
              </a:solidFill>
            </a:rPr>
            <a:t>Updates on Personal Data</a:t>
          </a:r>
          <a:endParaRPr lang="en-US" sz="1200" noProof="0" dirty="0">
            <a:solidFill>
              <a:schemeClr val="tx1"/>
            </a:solidFill>
          </a:endParaRPr>
        </a:p>
      </dgm:t>
    </dgm:pt>
    <dgm:pt modelId="{FE5C0223-6486-4CF3-85DE-813B9690D687}" type="parTrans" cxnId="{2A94268F-DD01-40B7-906D-3C037559E483}">
      <dgm:prSet/>
      <dgm:spPr/>
      <dgm:t>
        <a:bodyPr/>
        <a:lstStyle/>
        <a:p>
          <a:endParaRPr lang="en-US" sz="1400" noProof="0">
            <a:solidFill>
              <a:schemeClr val="tx1"/>
            </a:solidFill>
          </a:endParaRPr>
        </a:p>
      </dgm:t>
    </dgm:pt>
    <dgm:pt modelId="{E0FF8D34-6E13-4104-A8E4-CEFBCDCEA8CB}" type="sibTrans" cxnId="{2A94268F-DD01-40B7-906D-3C037559E483}">
      <dgm:prSet/>
      <dgm:spPr/>
      <dgm:t>
        <a:bodyPr/>
        <a:lstStyle/>
        <a:p>
          <a:endParaRPr lang="en-US" sz="1400" noProof="0">
            <a:solidFill>
              <a:schemeClr val="tx1"/>
            </a:solidFill>
          </a:endParaRPr>
        </a:p>
      </dgm:t>
    </dgm:pt>
    <dgm:pt modelId="{FC1E9636-A276-473C-954C-6D7775E42BED}">
      <dgm:prSet custT="1"/>
      <dgm:spPr/>
      <dgm:t>
        <a:bodyPr/>
        <a:lstStyle/>
        <a:p>
          <a:r>
            <a:rPr lang="en-US" sz="1200" noProof="0" dirty="0" smtClean="0">
              <a:solidFill>
                <a:schemeClr val="tx1"/>
              </a:solidFill>
            </a:rPr>
            <a:t>Reception and registration of data</a:t>
          </a:r>
          <a:endParaRPr lang="en-US" sz="1200" noProof="0" dirty="0">
            <a:solidFill>
              <a:schemeClr val="tx1"/>
            </a:solidFill>
          </a:endParaRPr>
        </a:p>
      </dgm:t>
    </dgm:pt>
    <dgm:pt modelId="{E0DA1F62-C1E8-49FC-AE92-81BA2DC20200}" type="parTrans" cxnId="{E73FB009-C469-4BDB-8D81-4D878F2377E3}">
      <dgm:prSet/>
      <dgm:spPr/>
      <dgm:t>
        <a:bodyPr/>
        <a:lstStyle/>
        <a:p>
          <a:endParaRPr lang="en-US" sz="1400" noProof="0">
            <a:solidFill>
              <a:schemeClr val="tx1"/>
            </a:solidFill>
          </a:endParaRPr>
        </a:p>
      </dgm:t>
    </dgm:pt>
    <dgm:pt modelId="{16E49BC9-C6E1-4FCE-BF3A-A3D9633867D1}" type="sibTrans" cxnId="{E73FB009-C469-4BDB-8D81-4D878F2377E3}">
      <dgm:prSet/>
      <dgm:spPr/>
      <dgm:t>
        <a:bodyPr/>
        <a:lstStyle/>
        <a:p>
          <a:endParaRPr lang="en-US" sz="1400" noProof="0">
            <a:solidFill>
              <a:schemeClr val="tx1"/>
            </a:solidFill>
          </a:endParaRPr>
        </a:p>
      </dgm:t>
    </dgm:pt>
    <dgm:pt modelId="{4DD46D0D-E7EC-4349-9BBF-5BE9C9410A7B}">
      <dgm:prSet custT="1"/>
      <dgm:spPr/>
      <dgm:t>
        <a:bodyPr/>
        <a:lstStyle/>
        <a:p>
          <a:r>
            <a:rPr lang="en-US" sz="1200" noProof="0" dirty="0" smtClean="0">
              <a:solidFill>
                <a:schemeClr val="tx1"/>
              </a:solidFill>
            </a:rPr>
            <a:t>Transfers to fund pensions</a:t>
          </a:r>
          <a:endParaRPr lang="en-US" sz="1200" noProof="0" dirty="0">
            <a:solidFill>
              <a:schemeClr val="tx1"/>
            </a:solidFill>
          </a:endParaRPr>
        </a:p>
      </dgm:t>
    </dgm:pt>
    <dgm:pt modelId="{D441308A-EFDD-4DA8-9E91-2B200EDD3E9C}" type="parTrans" cxnId="{1D4F724C-A3E0-45D9-B76C-2425596AF871}">
      <dgm:prSet/>
      <dgm:spPr/>
      <dgm:t>
        <a:bodyPr/>
        <a:lstStyle/>
        <a:p>
          <a:endParaRPr lang="en-US" sz="1400" noProof="0">
            <a:solidFill>
              <a:schemeClr val="tx1"/>
            </a:solidFill>
          </a:endParaRPr>
        </a:p>
      </dgm:t>
    </dgm:pt>
    <dgm:pt modelId="{B5F21D68-B42B-4512-94EE-D3AE1EB22B42}" type="sibTrans" cxnId="{1D4F724C-A3E0-45D9-B76C-2425596AF871}">
      <dgm:prSet/>
      <dgm:spPr/>
      <dgm:t>
        <a:bodyPr/>
        <a:lstStyle/>
        <a:p>
          <a:endParaRPr lang="en-US" sz="1400" noProof="0">
            <a:solidFill>
              <a:schemeClr val="tx1"/>
            </a:solidFill>
          </a:endParaRPr>
        </a:p>
      </dgm:t>
    </dgm:pt>
    <dgm:pt modelId="{D3F6171B-F77C-497B-A995-CEE713126DC7}">
      <dgm:prSet custT="1"/>
      <dgm:spPr/>
      <dgm:t>
        <a:bodyPr/>
        <a:lstStyle/>
        <a:p>
          <a:r>
            <a:rPr lang="en-US" sz="1200" noProof="0" dirty="0" smtClean="0">
              <a:solidFill>
                <a:schemeClr val="tx1"/>
              </a:solidFill>
            </a:rPr>
            <a:t>Delivery of resources to workers (Certification of applications) </a:t>
          </a:r>
          <a:endParaRPr lang="en-US" sz="1200" noProof="0" dirty="0">
            <a:solidFill>
              <a:schemeClr val="tx1"/>
            </a:solidFill>
          </a:endParaRPr>
        </a:p>
      </dgm:t>
    </dgm:pt>
    <dgm:pt modelId="{FAB01E42-CBF1-4B90-9306-2AAFAA36550C}" type="parTrans" cxnId="{FBC1B3B8-9C94-49E8-BF4E-F4347CC3B28D}">
      <dgm:prSet/>
      <dgm:spPr/>
      <dgm:t>
        <a:bodyPr/>
        <a:lstStyle/>
        <a:p>
          <a:endParaRPr lang="en-US" sz="1400" noProof="0">
            <a:solidFill>
              <a:schemeClr val="tx1"/>
            </a:solidFill>
          </a:endParaRPr>
        </a:p>
      </dgm:t>
    </dgm:pt>
    <dgm:pt modelId="{8A821453-267A-440D-BB6C-050F9BDF7FBF}" type="sibTrans" cxnId="{FBC1B3B8-9C94-49E8-BF4E-F4347CC3B28D}">
      <dgm:prSet/>
      <dgm:spPr/>
      <dgm:t>
        <a:bodyPr/>
        <a:lstStyle/>
        <a:p>
          <a:endParaRPr lang="en-US" sz="1400" noProof="0">
            <a:solidFill>
              <a:schemeClr val="tx1"/>
            </a:solidFill>
          </a:endParaRPr>
        </a:p>
      </dgm:t>
    </dgm:pt>
    <dgm:pt modelId="{929C1F51-F86B-44A6-9BF8-D133E190C09F}">
      <dgm:prSet phldrT="[Texto]" custT="1"/>
      <dgm:spPr/>
      <dgm:t>
        <a:bodyPr/>
        <a:lstStyle/>
        <a:p>
          <a:r>
            <a:rPr lang="en-US" sz="1200" noProof="0" dirty="0" smtClean="0">
              <a:solidFill>
                <a:schemeClr val="tx1"/>
              </a:solidFill>
            </a:rPr>
            <a:t>Conformation of File</a:t>
          </a:r>
          <a:endParaRPr lang="en-US" sz="1200" noProof="0" dirty="0">
            <a:solidFill>
              <a:schemeClr val="tx1"/>
            </a:solidFill>
          </a:endParaRPr>
        </a:p>
      </dgm:t>
    </dgm:pt>
    <dgm:pt modelId="{3E137FA5-09BC-4BBD-A272-2E19DAA4386E}" type="parTrans" cxnId="{729F47AD-3595-4CA3-96D8-DE5952B7494D}">
      <dgm:prSet/>
      <dgm:spPr/>
      <dgm:t>
        <a:bodyPr/>
        <a:lstStyle/>
        <a:p>
          <a:endParaRPr lang="es-MX"/>
        </a:p>
      </dgm:t>
    </dgm:pt>
    <dgm:pt modelId="{D25FB445-058F-47DA-96DC-E9741B59460A}" type="sibTrans" cxnId="{729F47AD-3595-4CA3-96D8-DE5952B7494D}">
      <dgm:prSet/>
      <dgm:spPr/>
      <dgm:t>
        <a:bodyPr/>
        <a:lstStyle/>
        <a:p>
          <a:endParaRPr lang="es-MX"/>
        </a:p>
      </dgm:t>
    </dgm:pt>
    <dgm:pt modelId="{794624C7-08F5-41CD-A883-50E98B8F48D0}" type="pres">
      <dgm:prSet presAssocID="{DDC71407-A2B0-4D0B-8594-7BFEAD5D7915}" presName="Name0" presStyleCnt="0">
        <dgm:presLayoutVars>
          <dgm:dir/>
          <dgm:animLvl val="lvl"/>
          <dgm:resizeHandles val="exact"/>
        </dgm:presLayoutVars>
      </dgm:prSet>
      <dgm:spPr/>
      <dgm:t>
        <a:bodyPr/>
        <a:lstStyle/>
        <a:p>
          <a:endParaRPr lang="es-MX"/>
        </a:p>
      </dgm:t>
    </dgm:pt>
    <dgm:pt modelId="{2229FA4C-2E48-4322-9991-520AA0596BAE}" type="pres">
      <dgm:prSet presAssocID="{674A1763-4A62-455E-BC7B-F17D7280C635}" presName="linNode" presStyleCnt="0"/>
      <dgm:spPr/>
      <dgm:t>
        <a:bodyPr/>
        <a:lstStyle/>
        <a:p>
          <a:endParaRPr lang="es-MX"/>
        </a:p>
      </dgm:t>
    </dgm:pt>
    <dgm:pt modelId="{C8075AC9-2F18-4284-8863-78F890FC01BB}" type="pres">
      <dgm:prSet presAssocID="{674A1763-4A62-455E-BC7B-F17D7280C635}" presName="parentText" presStyleLbl="node1" presStyleIdx="0" presStyleCnt="5">
        <dgm:presLayoutVars>
          <dgm:chMax val="1"/>
          <dgm:bulletEnabled val="1"/>
        </dgm:presLayoutVars>
      </dgm:prSet>
      <dgm:spPr/>
      <dgm:t>
        <a:bodyPr/>
        <a:lstStyle/>
        <a:p>
          <a:endParaRPr lang="es-MX"/>
        </a:p>
      </dgm:t>
    </dgm:pt>
    <dgm:pt modelId="{9385F51A-D44C-4A9C-A08E-BEFEA3CD8C00}" type="pres">
      <dgm:prSet presAssocID="{674A1763-4A62-455E-BC7B-F17D7280C635}" presName="descendantText" presStyleLbl="alignAccFollowNode1" presStyleIdx="0" presStyleCnt="5" custScaleY="154578">
        <dgm:presLayoutVars>
          <dgm:bulletEnabled val="1"/>
        </dgm:presLayoutVars>
      </dgm:prSet>
      <dgm:spPr/>
      <dgm:t>
        <a:bodyPr/>
        <a:lstStyle/>
        <a:p>
          <a:endParaRPr lang="es-MX"/>
        </a:p>
      </dgm:t>
    </dgm:pt>
    <dgm:pt modelId="{54FA590E-1043-4460-9D25-A0CACBAA4A62}" type="pres">
      <dgm:prSet presAssocID="{B0F7E578-C26C-4894-88B0-9DF6C0C958D1}" presName="sp" presStyleCnt="0"/>
      <dgm:spPr/>
      <dgm:t>
        <a:bodyPr/>
        <a:lstStyle/>
        <a:p>
          <a:endParaRPr lang="es-MX"/>
        </a:p>
      </dgm:t>
    </dgm:pt>
    <dgm:pt modelId="{D5948051-5D66-48AE-AE58-8342C01F2618}" type="pres">
      <dgm:prSet presAssocID="{6C797212-5140-4A74-B28E-57BC376C0BCA}" presName="linNode" presStyleCnt="0"/>
      <dgm:spPr/>
      <dgm:t>
        <a:bodyPr/>
        <a:lstStyle/>
        <a:p>
          <a:endParaRPr lang="es-MX"/>
        </a:p>
      </dgm:t>
    </dgm:pt>
    <dgm:pt modelId="{78C894AD-7ED8-47EE-B37F-7CE14AAF36BB}" type="pres">
      <dgm:prSet presAssocID="{6C797212-5140-4A74-B28E-57BC376C0BCA}" presName="parentText" presStyleLbl="node1" presStyleIdx="1" presStyleCnt="5">
        <dgm:presLayoutVars>
          <dgm:chMax val="1"/>
          <dgm:bulletEnabled val="1"/>
        </dgm:presLayoutVars>
      </dgm:prSet>
      <dgm:spPr/>
      <dgm:t>
        <a:bodyPr/>
        <a:lstStyle/>
        <a:p>
          <a:endParaRPr lang="es-MX"/>
        </a:p>
      </dgm:t>
    </dgm:pt>
    <dgm:pt modelId="{9BD00991-7E9B-4683-ADB8-22768700427C}" type="pres">
      <dgm:prSet presAssocID="{6C797212-5140-4A74-B28E-57BC376C0BCA}" presName="descendantText" presStyleLbl="alignAccFollowNode1" presStyleIdx="1" presStyleCnt="5">
        <dgm:presLayoutVars>
          <dgm:bulletEnabled val="1"/>
        </dgm:presLayoutVars>
      </dgm:prSet>
      <dgm:spPr/>
      <dgm:t>
        <a:bodyPr/>
        <a:lstStyle/>
        <a:p>
          <a:endParaRPr lang="es-MX"/>
        </a:p>
      </dgm:t>
    </dgm:pt>
    <dgm:pt modelId="{9BE9310D-E173-4F30-80F5-B1A1F34E290D}" type="pres">
      <dgm:prSet presAssocID="{78BE5D22-3B18-44B6-9500-B9AB39ABDAD6}" presName="sp" presStyleCnt="0"/>
      <dgm:spPr/>
      <dgm:t>
        <a:bodyPr/>
        <a:lstStyle/>
        <a:p>
          <a:endParaRPr lang="es-MX"/>
        </a:p>
      </dgm:t>
    </dgm:pt>
    <dgm:pt modelId="{6C2F1B1D-0A8D-4461-8341-EC7B749B0868}" type="pres">
      <dgm:prSet presAssocID="{9CBECCE1-C57F-41D9-A9B1-EBEBA8E9FFBB}" presName="linNode" presStyleCnt="0"/>
      <dgm:spPr/>
      <dgm:t>
        <a:bodyPr/>
        <a:lstStyle/>
        <a:p>
          <a:endParaRPr lang="es-MX"/>
        </a:p>
      </dgm:t>
    </dgm:pt>
    <dgm:pt modelId="{429113D9-5FFC-4451-8186-DB395B3E9671}" type="pres">
      <dgm:prSet presAssocID="{9CBECCE1-C57F-41D9-A9B1-EBEBA8E9FFBB}" presName="parentText" presStyleLbl="node1" presStyleIdx="2" presStyleCnt="5">
        <dgm:presLayoutVars>
          <dgm:chMax val="1"/>
          <dgm:bulletEnabled val="1"/>
        </dgm:presLayoutVars>
      </dgm:prSet>
      <dgm:spPr/>
      <dgm:t>
        <a:bodyPr/>
        <a:lstStyle/>
        <a:p>
          <a:endParaRPr lang="es-MX"/>
        </a:p>
      </dgm:t>
    </dgm:pt>
    <dgm:pt modelId="{500D6256-2E04-4EEA-B4DD-486929DBD349}" type="pres">
      <dgm:prSet presAssocID="{9CBECCE1-C57F-41D9-A9B1-EBEBA8E9FFBB}" presName="descendantText" presStyleLbl="alignAccFollowNode1" presStyleIdx="2" presStyleCnt="5" custScaleY="137682">
        <dgm:presLayoutVars>
          <dgm:bulletEnabled val="1"/>
        </dgm:presLayoutVars>
      </dgm:prSet>
      <dgm:spPr/>
      <dgm:t>
        <a:bodyPr/>
        <a:lstStyle/>
        <a:p>
          <a:endParaRPr lang="es-MX"/>
        </a:p>
      </dgm:t>
    </dgm:pt>
    <dgm:pt modelId="{979DBFF1-6325-4495-BAAA-4053DE674053}" type="pres">
      <dgm:prSet presAssocID="{7DAB11B4-E38E-4492-BF3E-E9F99BF06875}" presName="sp" presStyleCnt="0"/>
      <dgm:spPr/>
      <dgm:t>
        <a:bodyPr/>
        <a:lstStyle/>
        <a:p>
          <a:endParaRPr lang="es-MX"/>
        </a:p>
      </dgm:t>
    </dgm:pt>
    <dgm:pt modelId="{0AD4177E-EE45-4588-9879-B4EB0018740A}" type="pres">
      <dgm:prSet presAssocID="{BDFE9FB7-EAE5-4FF1-B9B9-973F752BE6CB}" presName="linNode" presStyleCnt="0"/>
      <dgm:spPr/>
      <dgm:t>
        <a:bodyPr/>
        <a:lstStyle/>
        <a:p>
          <a:endParaRPr lang="es-MX"/>
        </a:p>
      </dgm:t>
    </dgm:pt>
    <dgm:pt modelId="{D676BDD2-F21D-4103-A47F-3A61000E0238}" type="pres">
      <dgm:prSet presAssocID="{BDFE9FB7-EAE5-4FF1-B9B9-973F752BE6CB}" presName="parentText" presStyleLbl="node1" presStyleIdx="3" presStyleCnt="5">
        <dgm:presLayoutVars>
          <dgm:chMax val="1"/>
          <dgm:bulletEnabled val="1"/>
        </dgm:presLayoutVars>
      </dgm:prSet>
      <dgm:spPr/>
      <dgm:t>
        <a:bodyPr/>
        <a:lstStyle/>
        <a:p>
          <a:endParaRPr lang="es-MX"/>
        </a:p>
      </dgm:t>
    </dgm:pt>
    <dgm:pt modelId="{B74FD4CF-705E-4116-B2B5-BF5A0866294A}" type="pres">
      <dgm:prSet presAssocID="{BDFE9FB7-EAE5-4FF1-B9B9-973F752BE6CB}" presName="descendantText" presStyleLbl="alignAccFollowNode1" presStyleIdx="3" presStyleCnt="5">
        <dgm:presLayoutVars>
          <dgm:bulletEnabled val="1"/>
        </dgm:presLayoutVars>
      </dgm:prSet>
      <dgm:spPr/>
      <dgm:t>
        <a:bodyPr/>
        <a:lstStyle/>
        <a:p>
          <a:endParaRPr lang="es-MX"/>
        </a:p>
      </dgm:t>
    </dgm:pt>
    <dgm:pt modelId="{062B4C14-6EDC-4D35-96A5-0D22E60BA346}" type="pres">
      <dgm:prSet presAssocID="{9AE4BFCD-B114-4FE8-B0E3-89176D8C3A2D}" presName="sp" presStyleCnt="0"/>
      <dgm:spPr/>
      <dgm:t>
        <a:bodyPr/>
        <a:lstStyle/>
        <a:p>
          <a:endParaRPr lang="es-MX"/>
        </a:p>
      </dgm:t>
    </dgm:pt>
    <dgm:pt modelId="{4D8C2E13-7367-44C3-9B97-023C60B5C304}" type="pres">
      <dgm:prSet presAssocID="{83426FD3-889B-4231-AB92-13B058DC026B}" presName="linNode" presStyleCnt="0"/>
      <dgm:spPr/>
      <dgm:t>
        <a:bodyPr/>
        <a:lstStyle/>
        <a:p>
          <a:endParaRPr lang="es-MX"/>
        </a:p>
      </dgm:t>
    </dgm:pt>
    <dgm:pt modelId="{0D7B9C74-E2A7-4BE0-ACA8-ABDBC7919652}" type="pres">
      <dgm:prSet presAssocID="{83426FD3-889B-4231-AB92-13B058DC026B}" presName="parentText" presStyleLbl="node1" presStyleIdx="4" presStyleCnt="5">
        <dgm:presLayoutVars>
          <dgm:chMax val="1"/>
          <dgm:bulletEnabled val="1"/>
        </dgm:presLayoutVars>
      </dgm:prSet>
      <dgm:spPr/>
      <dgm:t>
        <a:bodyPr/>
        <a:lstStyle/>
        <a:p>
          <a:endParaRPr lang="es-MX"/>
        </a:p>
      </dgm:t>
    </dgm:pt>
    <dgm:pt modelId="{9CB899CA-26F4-4236-992A-CB025D903F66}" type="pres">
      <dgm:prSet presAssocID="{83426FD3-889B-4231-AB92-13B058DC026B}" presName="descendantText" presStyleLbl="alignAccFollowNode1" presStyleIdx="4" presStyleCnt="5">
        <dgm:presLayoutVars>
          <dgm:bulletEnabled val="1"/>
        </dgm:presLayoutVars>
      </dgm:prSet>
      <dgm:spPr/>
      <dgm:t>
        <a:bodyPr/>
        <a:lstStyle/>
        <a:p>
          <a:endParaRPr lang="es-MX"/>
        </a:p>
      </dgm:t>
    </dgm:pt>
  </dgm:ptLst>
  <dgm:cxnLst>
    <dgm:cxn modelId="{1F73F0D4-DDEA-4543-851B-00ACDD166AE2}" srcId="{9CBECCE1-C57F-41D9-A9B1-EBEBA8E9FFBB}" destId="{D2EDE73E-93D9-4055-AAF6-5C08A57C2C95}" srcOrd="1" destOrd="0" parTransId="{B1562EE8-77C9-42A5-AB81-9586575C32EB}" sibTransId="{85021956-7A8B-4F5B-8FC3-BD98B007B2DF}"/>
    <dgm:cxn modelId="{2A808D98-58FA-45FD-BA43-F970E8B6ABE7}" type="presOf" srcId="{58542EB3-9676-4913-AB52-739E4D627F39}" destId="{9385F51A-D44C-4A9C-A08E-BEFEA3CD8C00}" srcOrd="0" destOrd="2" presId="urn:microsoft.com/office/officeart/2005/8/layout/vList5"/>
    <dgm:cxn modelId="{8FBEFA16-3837-4BD6-8A8E-D0CCEFBD4919}" type="presOf" srcId="{9CBECCE1-C57F-41D9-A9B1-EBEBA8E9FFBB}" destId="{429113D9-5FFC-4451-8186-DB395B3E9671}" srcOrd="0" destOrd="0" presId="urn:microsoft.com/office/officeart/2005/8/layout/vList5"/>
    <dgm:cxn modelId="{A2056F1E-95FD-4EF5-A787-D27C392295D9}" type="presOf" srcId="{AAEF722C-BA7B-4046-8380-98484D2A8270}" destId="{9BD00991-7E9B-4683-ADB8-22768700427C}" srcOrd="0" destOrd="2" presId="urn:microsoft.com/office/officeart/2005/8/layout/vList5"/>
    <dgm:cxn modelId="{56AFA690-8848-404E-8805-A087CD84F293}" srcId="{6C797212-5140-4A74-B28E-57BC376C0BCA}" destId="{B94DF8B9-2401-4DDC-A0A2-ED77273075FE}" srcOrd="0" destOrd="0" parTransId="{D82E3594-78A7-41D1-B2DD-5AB1AEB1D2F9}" sibTransId="{13517DC2-8245-41A5-8998-AB66C2EC3D55}"/>
    <dgm:cxn modelId="{FBC1B3B8-9C94-49E8-BF4E-F4347CC3B28D}" srcId="{83426FD3-889B-4231-AB92-13B058DC026B}" destId="{D3F6171B-F77C-497B-A995-CEE713126DC7}" srcOrd="1" destOrd="0" parTransId="{FAB01E42-CBF1-4B90-9306-2AAFAA36550C}" sibTransId="{8A821453-267A-440D-BB6C-050F9BDF7FBF}"/>
    <dgm:cxn modelId="{06EEB73D-E9C5-4006-92B2-903A0B54F2AE}" type="presOf" srcId="{B94DF8B9-2401-4DDC-A0A2-ED77273075FE}" destId="{9BD00991-7E9B-4683-ADB8-22768700427C}" srcOrd="0" destOrd="0" presId="urn:microsoft.com/office/officeart/2005/8/layout/vList5"/>
    <dgm:cxn modelId="{7C6D3017-C706-4580-BAF8-D9962B094C06}" type="presOf" srcId="{29428EE3-B8A5-45E4-BC5E-10EB39EF98C6}" destId="{500D6256-2E04-4EEA-B4DD-486929DBD349}" srcOrd="0" destOrd="3" presId="urn:microsoft.com/office/officeart/2005/8/layout/vList5"/>
    <dgm:cxn modelId="{18A3E45E-DC60-4654-A224-311F619A2C7F}" type="presOf" srcId="{7DECF25F-24CA-4965-AB74-6E05EB921553}" destId="{9385F51A-D44C-4A9C-A08E-BEFEA3CD8C00}" srcOrd="0" destOrd="0" presId="urn:microsoft.com/office/officeart/2005/8/layout/vList5"/>
    <dgm:cxn modelId="{ADB34862-4347-4490-B548-1C09630A3F9B}" type="presOf" srcId="{6687C091-BC75-44DE-A107-2C65F49DF115}" destId="{9BD00991-7E9B-4683-ADB8-22768700427C}" srcOrd="0" destOrd="1" presId="urn:microsoft.com/office/officeart/2005/8/layout/vList5"/>
    <dgm:cxn modelId="{9B2D5ADC-1E79-4C50-BF43-2A252CAF417B}" type="presOf" srcId="{2C14C0BF-DE37-47DB-95FE-F1AD6B018F3F}" destId="{500D6256-2E04-4EEA-B4DD-486929DBD349}" srcOrd="0" destOrd="0" presId="urn:microsoft.com/office/officeart/2005/8/layout/vList5"/>
    <dgm:cxn modelId="{BD8D3638-8493-4D0E-B758-2C61DDBEB091}" type="presOf" srcId="{D3F6171B-F77C-497B-A995-CEE713126DC7}" destId="{9CB899CA-26F4-4236-992A-CB025D903F66}" srcOrd="0" destOrd="1" presId="urn:microsoft.com/office/officeart/2005/8/layout/vList5"/>
    <dgm:cxn modelId="{7AAB89F8-BF93-4E12-BE08-A59F2E24DBF0}" type="presOf" srcId="{DDC71407-A2B0-4D0B-8594-7BFEAD5D7915}" destId="{794624C7-08F5-41CD-A883-50E98B8F48D0}" srcOrd="0" destOrd="0" presId="urn:microsoft.com/office/officeart/2005/8/layout/vList5"/>
    <dgm:cxn modelId="{F202106A-548F-4E16-8D81-DF3A340B8F81}" srcId="{6C797212-5140-4A74-B28E-57BC376C0BCA}" destId="{6687C091-BC75-44DE-A107-2C65F49DF115}" srcOrd="1" destOrd="0" parTransId="{A68F254D-6838-4961-9C94-3B378F973400}" sibTransId="{62B5D836-7B93-4471-AA04-F15C22E3E6C8}"/>
    <dgm:cxn modelId="{EBC724D4-1AF9-4794-856D-6056A23CABC3}" type="presOf" srcId="{83426FD3-889B-4231-AB92-13B058DC026B}" destId="{0D7B9C74-E2A7-4BE0-ACA8-ABDBC7919652}" srcOrd="0" destOrd="0" presId="urn:microsoft.com/office/officeart/2005/8/layout/vList5"/>
    <dgm:cxn modelId="{A0486B78-26B0-4A37-A14F-9E8C29B4AC72}" srcId="{DDC71407-A2B0-4D0B-8594-7BFEAD5D7915}" destId="{BDFE9FB7-EAE5-4FF1-B9B9-973F752BE6CB}" srcOrd="3" destOrd="0" parTransId="{44307A10-E03B-4564-B6F7-80D4FB796D49}" sibTransId="{9AE4BFCD-B114-4FE8-B0E3-89176D8C3A2D}"/>
    <dgm:cxn modelId="{2ECF945B-BFF3-42B6-BD01-E0AC69602623}" srcId="{674A1763-4A62-455E-BC7B-F17D7280C635}" destId="{F4C70ADA-A132-48EF-8741-BEFE66E64FA9}" srcOrd="1" destOrd="0" parTransId="{B286AA1D-46F3-4308-83B6-839E3CCAAD14}" sibTransId="{B769394F-698A-48F3-948B-7BCE77FFC8DC}"/>
    <dgm:cxn modelId="{D97237B9-9877-4069-B716-CCE672A0DD6A}" srcId="{674A1763-4A62-455E-BC7B-F17D7280C635}" destId="{58542EB3-9676-4913-AB52-739E4D627F39}" srcOrd="2" destOrd="0" parTransId="{5FC53711-EC55-40CB-A491-380A251D1A96}" sibTransId="{3A4329FD-9FA8-4E51-80EF-B7480CEBBF78}"/>
    <dgm:cxn modelId="{0A8EE280-1387-4295-9BCF-E6955339BCBD}" type="presOf" srcId="{674A1763-4A62-455E-BC7B-F17D7280C635}" destId="{C8075AC9-2F18-4284-8863-78F890FC01BB}" srcOrd="0" destOrd="0" presId="urn:microsoft.com/office/officeart/2005/8/layout/vList5"/>
    <dgm:cxn modelId="{F00B5565-80CC-43DD-98B1-AF7002885B4A}" type="presOf" srcId="{F4C70ADA-A132-48EF-8741-BEFE66E64FA9}" destId="{9385F51A-D44C-4A9C-A08E-BEFEA3CD8C00}" srcOrd="0" destOrd="1" presId="urn:microsoft.com/office/officeart/2005/8/layout/vList5"/>
    <dgm:cxn modelId="{D3BDB59A-A460-47AD-864F-114D55612FD5}" type="presOf" srcId="{6C797212-5140-4A74-B28E-57BC376C0BCA}" destId="{78C894AD-7ED8-47EE-B37F-7CE14AAF36BB}" srcOrd="0" destOrd="0" presId="urn:microsoft.com/office/officeart/2005/8/layout/vList5"/>
    <dgm:cxn modelId="{A57C3961-13DB-4020-A19B-5DE6CFEE53A0}" type="presOf" srcId="{4DD46D0D-E7EC-4349-9BBF-5BE9C9410A7B}" destId="{9CB899CA-26F4-4236-992A-CB025D903F66}" srcOrd="0" destOrd="0" presId="urn:microsoft.com/office/officeart/2005/8/layout/vList5"/>
    <dgm:cxn modelId="{C47B3467-3CD4-40E7-B79E-083E2180CDCF}" srcId="{DDC71407-A2B0-4D0B-8594-7BFEAD5D7915}" destId="{9CBECCE1-C57F-41D9-A9B1-EBEBA8E9FFBB}" srcOrd="2" destOrd="0" parTransId="{5BD71A61-FE04-478C-A521-654B75F0B3CA}" sibTransId="{7DAB11B4-E38E-4492-BF3E-E9F99BF06875}"/>
    <dgm:cxn modelId="{877DAF29-A78C-4070-AA43-CF2CA9522605}" type="presOf" srcId="{BDFE9FB7-EAE5-4FF1-B9B9-973F752BE6CB}" destId="{D676BDD2-F21D-4103-A47F-3A61000E0238}" srcOrd="0" destOrd="0" presId="urn:microsoft.com/office/officeart/2005/8/layout/vList5"/>
    <dgm:cxn modelId="{F0260A45-55A9-4CEF-9597-BA13A8636C07}" type="presOf" srcId="{4AA2A301-AF02-4CA1-A161-FAA57C45AC1F}" destId="{500D6256-2E04-4EEA-B4DD-486929DBD349}" srcOrd="0" destOrd="2" presId="urn:microsoft.com/office/officeart/2005/8/layout/vList5"/>
    <dgm:cxn modelId="{F97A5D48-AD09-46CD-AF65-AEBA9F1ED830}" srcId="{DDC71407-A2B0-4D0B-8594-7BFEAD5D7915}" destId="{83426FD3-889B-4231-AB92-13B058DC026B}" srcOrd="4" destOrd="0" parTransId="{BF2F6F88-7385-4A41-974E-FB8EE2A285CB}" sibTransId="{379F65BA-126E-497D-8929-6F089FDCB714}"/>
    <dgm:cxn modelId="{D5AAD9F3-36FE-4903-915A-4FAF2826FD71}" srcId="{DDC71407-A2B0-4D0B-8594-7BFEAD5D7915}" destId="{674A1763-4A62-455E-BC7B-F17D7280C635}" srcOrd="0" destOrd="0" parTransId="{52F9298C-1F77-4151-A7FA-4F135753BC4A}" sibTransId="{B0F7E578-C26C-4894-88B0-9DF6C0C958D1}"/>
    <dgm:cxn modelId="{729F47AD-3595-4CA3-96D8-DE5952B7494D}" srcId="{674A1763-4A62-455E-BC7B-F17D7280C635}" destId="{929C1F51-F86B-44A6-9BF8-D133E190C09F}" srcOrd="3" destOrd="0" parTransId="{3E137FA5-09BC-4BBD-A272-2E19DAA4386E}" sibTransId="{D25FB445-058F-47DA-96DC-E9741B59460A}"/>
    <dgm:cxn modelId="{2A94268F-DD01-40B7-906D-3C037559E483}" srcId="{9CBECCE1-C57F-41D9-A9B1-EBEBA8E9FFBB}" destId="{29428EE3-B8A5-45E4-BC5E-10EB39EF98C6}" srcOrd="3" destOrd="0" parTransId="{FE5C0223-6486-4CF3-85DE-813B9690D687}" sibTransId="{E0FF8D34-6E13-4104-A8E4-CEFBCDCEA8CB}"/>
    <dgm:cxn modelId="{74525A50-EA29-43E9-BDC2-F1092A9F8B93}" srcId="{9CBECCE1-C57F-41D9-A9B1-EBEBA8E9FFBB}" destId="{2C14C0BF-DE37-47DB-95FE-F1AD6B018F3F}" srcOrd="0" destOrd="0" parTransId="{9B2B78C9-3B7D-4DDC-83D5-95D43A9211D1}" sibTransId="{D7CBA814-1428-4B6D-A94E-24AF74A1A510}"/>
    <dgm:cxn modelId="{3717A9A7-2DD7-44D6-B13C-204B5436B155}" srcId="{9CBECCE1-C57F-41D9-A9B1-EBEBA8E9FFBB}" destId="{4AA2A301-AF02-4CA1-A161-FAA57C45AC1F}" srcOrd="2" destOrd="0" parTransId="{69DE397C-5391-4497-BDE9-2D238001F1AA}" sibTransId="{3B0A0103-0489-45C5-B1AB-9EC478D2286B}"/>
    <dgm:cxn modelId="{86E75F36-CD1B-4C16-9363-39ABFE43209F}" srcId="{674A1763-4A62-455E-BC7B-F17D7280C635}" destId="{7DECF25F-24CA-4965-AB74-6E05EB921553}" srcOrd="0" destOrd="0" parTransId="{151835D5-C00C-4965-BFA5-C86A85F16156}" sibTransId="{F952E668-6203-4778-9ACB-891A3C1A8954}"/>
    <dgm:cxn modelId="{1D4F724C-A3E0-45D9-B76C-2425596AF871}" srcId="{83426FD3-889B-4231-AB92-13B058DC026B}" destId="{4DD46D0D-E7EC-4349-9BBF-5BE9C9410A7B}" srcOrd="0" destOrd="0" parTransId="{D441308A-EFDD-4DA8-9E91-2B200EDD3E9C}" sibTransId="{B5F21D68-B42B-4512-94EE-D3AE1EB22B42}"/>
    <dgm:cxn modelId="{7D07AFA8-E2A2-4DED-B7DF-F67DEB67BE3C}" type="presOf" srcId="{D2EDE73E-93D9-4055-AAF6-5C08A57C2C95}" destId="{500D6256-2E04-4EEA-B4DD-486929DBD349}" srcOrd="0" destOrd="1" presId="urn:microsoft.com/office/officeart/2005/8/layout/vList5"/>
    <dgm:cxn modelId="{4AB7EF0D-0F47-4342-ABCD-DB485B7792A3}" type="presOf" srcId="{FC1E9636-A276-473C-954C-6D7775E42BED}" destId="{B74FD4CF-705E-4116-B2B5-BF5A0866294A}" srcOrd="0" destOrd="0" presId="urn:microsoft.com/office/officeart/2005/8/layout/vList5"/>
    <dgm:cxn modelId="{801AE3DA-87FE-4B3E-9338-1B40239C227E}" srcId="{6C797212-5140-4A74-B28E-57BC376C0BCA}" destId="{AAEF722C-BA7B-4046-8380-98484D2A8270}" srcOrd="2" destOrd="0" parTransId="{7E60A1FB-406A-4642-B09A-829A1EC932B5}" sibTransId="{D95DA4CA-2299-4A89-9624-CD5FCB94EF09}"/>
    <dgm:cxn modelId="{143C77E4-A78B-4EAF-AEBD-EDEAD259D4FD}" type="presOf" srcId="{929C1F51-F86B-44A6-9BF8-D133E190C09F}" destId="{9385F51A-D44C-4A9C-A08E-BEFEA3CD8C00}" srcOrd="0" destOrd="3" presId="urn:microsoft.com/office/officeart/2005/8/layout/vList5"/>
    <dgm:cxn modelId="{C1F7AAFC-DE0F-49B2-AC2B-80B5EAD26BD3}" srcId="{DDC71407-A2B0-4D0B-8594-7BFEAD5D7915}" destId="{6C797212-5140-4A74-B28E-57BC376C0BCA}" srcOrd="1" destOrd="0" parTransId="{8C90ECFA-6AE3-4178-A2E9-3389716CFAAE}" sibTransId="{78BE5D22-3B18-44B6-9500-B9AB39ABDAD6}"/>
    <dgm:cxn modelId="{E73FB009-C469-4BDB-8D81-4D878F2377E3}" srcId="{BDFE9FB7-EAE5-4FF1-B9B9-973F752BE6CB}" destId="{FC1E9636-A276-473C-954C-6D7775E42BED}" srcOrd="0" destOrd="0" parTransId="{E0DA1F62-C1E8-49FC-AE92-81BA2DC20200}" sibTransId="{16E49BC9-C6E1-4FCE-BF3A-A3D9633867D1}"/>
    <dgm:cxn modelId="{19735D5F-79BD-4D94-B29F-B6E5779350DE}" type="presParOf" srcId="{794624C7-08F5-41CD-A883-50E98B8F48D0}" destId="{2229FA4C-2E48-4322-9991-520AA0596BAE}" srcOrd="0" destOrd="0" presId="urn:microsoft.com/office/officeart/2005/8/layout/vList5"/>
    <dgm:cxn modelId="{14C55ADE-D9A5-43FD-B005-D38E8DFDA51D}" type="presParOf" srcId="{2229FA4C-2E48-4322-9991-520AA0596BAE}" destId="{C8075AC9-2F18-4284-8863-78F890FC01BB}" srcOrd="0" destOrd="0" presId="urn:microsoft.com/office/officeart/2005/8/layout/vList5"/>
    <dgm:cxn modelId="{748A7737-9A2D-4D42-BBBD-0854340509ED}" type="presParOf" srcId="{2229FA4C-2E48-4322-9991-520AA0596BAE}" destId="{9385F51A-D44C-4A9C-A08E-BEFEA3CD8C00}" srcOrd="1" destOrd="0" presId="urn:microsoft.com/office/officeart/2005/8/layout/vList5"/>
    <dgm:cxn modelId="{E3836E80-D8D0-433B-9576-F1A1CA2A1FE3}" type="presParOf" srcId="{794624C7-08F5-41CD-A883-50E98B8F48D0}" destId="{54FA590E-1043-4460-9D25-A0CACBAA4A62}" srcOrd="1" destOrd="0" presId="urn:microsoft.com/office/officeart/2005/8/layout/vList5"/>
    <dgm:cxn modelId="{5752BDCB-AA71-4CB3-88DF-73B7E24A61A2}" type="presParOf" srcId="{794624C7-08F5-41CD-A883-50E98B8F48D0}" destId="{D5948051-5D66-48AE-AE58-8342C01F2618}" srcOrd="2" destOrd="0" presId="urn:microsoft.com/office/officeart/2005/8/layout/vList5"/>
    <dgm:cxn modelId="{4D303028-43DC-4F6D-A309-F51D3C237732}" type="presParOf" srcId="{D5948051-5D66-48AE-AE58-8342C01F2618}" destId="{78C894AD-7ED8-47EE-B37F-7CE14AAF36BB}" srcOrd="0" destOrd="0" presId="urn:microsoft.com/office/officeart/2005/8/layout/vList5"/>
    <dgm:cxn modelId="{CDC6631F-1048-4981-B182-647D42AE2CFD}" type="presParOf" srcId="{D5948051-5D66-48AE-AE58-8342C01F2618}" destId="{9BD00991-7E9B-4683-ADB8-22768700427C}" srcOrd="1" destOrd="0" presId="urn:microsoft.com/office/officeart/2005/8/layout/vList5"/>
    <dgm:cxn modelId="{691E4B1B-5E8A-4462-947B-F7D701DE4C3A}" type="presParOf" srcId="{794624C7-08F5-41CD-A883-50E98B8F48D0}" destId="{9BE9310D-E173-4F30-80F5-B1A1F34E290D}" srcOrd="3" destOrd="0" presId="urn:microsoft.com/office/officeart/2005/8/layout/vList5"/>
    <dgm:cxn modelId="{2C2BC0FE-E934-4C08-AFA1-9BEE2617F8BA}" type="presParOf" srcId="{794624C7-08F5-41CD-A883-50E98B8F48D0}" destId="{6C2F1B1D-0A8D-4461-8341-EC7B749B0868}" srcOrd="4" destOrd="0" presId="urn:microsoft.com/office/officeart/2005/8/layout/vList5"/>
    <dgm:cxn modelId="{8ECF4975-6982-450A-A5A8-F0E967B3884B}" type="presParOf" srcId="{6C2F1B1D-0A8D-4461-8341-EC7B749B0868}" destId="{429113D9-5FFC-4451-8186-DB395B3E9671}" srcOrd="0" destOrd="0" presId="urn:microsoft.com/office/officeart/2005/8/layout/vList5"/>
    <dgm:cxn modelId="{92928F21-620C-4EF7-BD5B-51111E7EA2D9}" type="presParOf" srcId="{6C2F1B1D-0A8D-4461-8341-EC7B749B0868}" destId="{500D6256-2E04-4EEA-B4DD-486929DBD349}" srcOrd="1" destOrd="0" presId="urn:microsoft.com/office/officeart/2005/8/layout/vList5"/>
    <dgm:cxn modelId="{4C405C15-4588-47A2-8B32-1DB2C27B48A6}" type="presParOf" srcId="{794624C7-08F5-41CD-A883-50E98B8F48D0}" destId="{979DBFF1-6325-4495-BAAA-4053DE674053}" srcOrd="5" destOrd="0" presId="urn:microsoft.com/office/officeart/2005/8/layout/vList5"/>
    <dgm:cxn modelId="{708B1236-78DD-4738-ACFF-F84E37A2A3D0}" type="presParOf" srcId="{794624C7-08F5-41CD-A883-50E98B8F48D0}" destId="{0AD4177E-EE45-4588-9879-B4EB0018740A}" srcOrd="6" destOrd="0" presId="urn:microsoft.com/office/officeart/2005/8/layout/vList5"/>
    <dgm:cxn modelId="{25C19D5E-3E5C-4E86-8472-E7C717CB27CC}" type="presParOf" srcId="{0AD4177E-EE45-4588-9879-B4EB0018740A}" destId="{D676BDD2-F21D-4103-A47F-3A61000E0238}" srcOrd="0" destOrd="0" presId="urn:microsoft.com/office/officeart/2005/8/layout/vList5"/>
    <dgm:cxn modelId="{B1CE653B-0E0F-45D4-A0A3-1ECC29A5BC90}" type="presParOf" srcId="{0AD4177E-EE45-4588-9879-B4EB0018740A}" destId="{B74FD4CF-705E-4116-B2B5-BF5A0866294A}" srcOrd="1" destOrd="0" presId="urn:microsoft.com/office/officeart/2005/8/layout/vList5"/>
    <dgm:cxn modelId="{212C8D8A-DE55-4FEC-8EA5-C94B6B6A9F92}" type="presParOf" srcId="{794624C7-08F5-41CD-A883-50E98B8F48D0}" destId="{062B4C14-6EDC-4D35-96A5-0D22E60BA346}" srcOrd="7" destOrd="0" presId="urn:microsoft.com/office/officeart/2005/8/layout/vList5"/>
    <dgm:cxn modelId="{F0487493-F5EA-44C2-B912-97306BE76695}" type="presParOf" srcId="{794624C7-08F5-41CD-A883-50E98B8F48D0}" destId="{4D8C2E13-7367-44C3-9B97-023C60B5C304}" srcOrd="8" destOrd="0" presId="urn:microsoft.com/office/officeart/2005/8/layout/vList5"/>
    <dgm:cxn modelId="{7457F2D5-629D-4FCC-8CB5-59DE612CD067}" type="presParOf" srcId="{4D8C2E13-7367-44C3-9B97-023C60B5C304}" destId="{0D7B9C74-E2A7-4BE0-ACA8-ABDBC7919652}" srcOrd="0" destOrd="0" presId="urn:microsoft.com/office/officeart/2005/8/layout/vList5"/>
    <dgm:cxn modelId="{FA973DFD-9F97-4401-9E5F-03AF6D0A52E6}" type="presParOf" srcId="{4D8C2E13-7367-44C3-9B97-023C60B5C304}" destId="{9CB899CA-26F4-4236-992A-CB025D903F66}"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DC71407-A2B0-4D0B-8594-7BFEAD5D7915}" type="doc">
      <dgm:prSet loTypeId="urn:microsoft.com/office/officeart/2005/8/layout/vList5" loCatId="list" qsTypeId="urn:microsoft.com/office/officeart/2005/8/quickstyle/3d1" qsCatId="3D" csTypeId="urn:microsoft.com/office/officeart/2005/8/colors/colorful5" csCatId="colorful" phldr="1"/>
      <dgm:spPr/>
      <dgm:t>
        <a:bodyPr/>
        <a:lstStyle/>
        <a:p>
          <a:endParaRPr lang="es-MX"/>
        </a:p>
      </dgm:t>
    </dgm:pt>
    <dgm:pt modelId="{674A1763-4A62-455E-BC7B-F17D7280C635}">
      <dgm:prSet phldrT="[Texto]" custT="1"/>
      <dgm:spPr/>
      <dgm:t>
        <a:bodyPr/>
        <a:lstStyle/>
        <a:p>
          <a:r>
            <a:rPr lang="en-US" sz="1400" b="1" noProof="0" dirty="0" smtClean="0">
              <a:solidFill>
                <a:schemeClr val="tx1"/>
              </a:solidFill>
            </a:rPr>
            <a:t>Evaluation of the Pension Funds Call Centers. </a:t>
          </a:r>
          <a:endParaRPr lang="es-MX" sz="1400" b="1" noProof="0" dirty="0" smtClean="0">
            <a:solidFill>
              <a:schemeClr val="tx1"/>
            </a:solidFill>
          </a:endParaRPr>
        </a:p>
      </dgm:t>
    </dgm:pt>
    <dgm:pt modelId="{52F9298C-1F77-4151-A7FA-4F135753BC4A}" type="parTrans" cxnId="{D5AAD9F3-36FE-4903-915A-4FAF2826FD71}">
      <dgm:prSet/>
      <dgm:spPr/>
      <dgm:t>
        <a:bodyPr/>
        <a:lstStyle/>
        <a:p>
          <a:endParaRPr lang="en-US" sz="1400" noProof="0">
            <a:solidFill>
              <a:schemeClr val="tx1"/>
            </a:solidFill>
          </a:endParaRPr>
        </a:p>
      </dgm:t>
    </dgm:pt>
    <dgm:pt modelId="{B0F7E578-C26C-4894-88B0-9DF6C0C958D1}" type="sibTrans" cxnId="{D5AAD9F3-36FE-4903-915A-4FAF2826FD71}">
      <dgm:prSet/>
      <dgm:spPr/>
      <dgm:t>
        <a:bodyPr/>
        <a:lstStyle/>
        <a:p>
          <a:endParaRPr lang="en-US" sz="1400" noProof="0">
            <a:solidFill>
              <a:schemeClr val="tx1"/>
            </a:solidFill>
          </a:endParaRPr>
        </a:p>
      </dgm:t>
    </dgm:pt>
    <dgm:pt modelId="{7DECF25F-24CA-4965-AB74-6E05EB921553}">
      <dgm:prSet phldrT="[Texto]" custT="1"/>
      <dgm:spPr/>
      <dgm:t>
        <a:bodyPr/>
        <a:lstStyle/>
        <a:p>
          <a:r>
            <a:rPr lang="en-US" sz="1200" noProof="0" dirty="0" smtClean="0">
              <a:solidFill>
                <a:schemeClr val="tx1"/>
              </a:solidFill>
            </a:rPr>
            <a:t>It would assess the quality of the service in each Pension Fund Call Center, perhaps, through a third party that  would follow up the calls.</a:t>
          </a:r>
          <a:endParaRPr lang="en-US" sz="1200" noProof="0" dirty="0">
            <a:solidFill>
              <a:schemeClr val="tx1"/>
            </a:solidFill>
          </a:endParaRPr>
        </a:p>
      </dgm:t>
    </dgm:pt>
    <dgm:pt modelId="{151835D5-C00C-4965-BFA5-C86A85F16156}" type="parTrans" cxnId="{86E75F36-CD1B-4C16-9363-39ABFE43209F}">
      <dgm:prSet/>
      <dgm:spPr/>
      <dgm:t>
        <a:bodyPr/>
        <a:lstStyle/>
        <a:p>
          <a:endParaRPr lang="en-US" sz="1400" noProof="0">
            <a:solidFill>
              <a:schemeClr val="tx1"/>
            </a:solidFill>
          </a:endParaRPr>
        </a:p>
      </dgm:t>
    </dgm:pt>
    <dgm:pt modelId="{F952E668-6203-4778-9ACB-891A3C1A8954}" type="sibTrans" cxnId="{86E75F36-CD1B-4C16-9363-39ABFE43209F}">
      <dgm:prSet/>
      <dgm:spPr/>
      <dgm:t>
        <a:bodyPr/>
        <a:lstStyle/>
        <a:p>
          <a:endParaRPr lang="en-US" sz="1400" noProof="0">
            <a:solidFill>
              <a:schemeClr val="tx1"/>
            </a:solidFill>
          </a:endParaRPr>
        </a:p>
      </dgm:t>
    </dgm:pt>
    <dgm:pt modelId="{6C797212-5140-4A74-B28E-57BC376C0BCA}">
      <dgm:prSet phldrT="[Texto]" custT="1"/>
      <dgm:spPr/>
      <dgm:t>
        <a:bodyPr/>
        <a:lstStyle/>
        <a:p>
          <a:r>
            <a:rPr lang="en-US" sz="1400" b="1" noProof="0" dirty="0" smtClean="0">
              <a:solidFill>
                <a:schemeClr val="tx1"/>
              </a:solidFill>
            </a:rPr>
            <a:t>Cases assigned to CONSAR which are the responsibility  of the pension funds.</a:t>
          </a:r>
          <a:endParaRPr lang="en-US" sz="1400" b="1" noProof="0" dirty="0">
            <a:solidFill>
              <a:schemeClr val="tx1"/>
            </a:solidFill>
          </a:endParaRPr>
        </a:p>
      </dgm:t>
    </dgm:pt>
    <dgm:pt modelId="{8C90ECFA-6AE3-4178-A2E9-3389716CFAAE}" type="parTrans" cxnId="{C1F7AAFC-DE0F-49B2-AC2B-80B5EAD26BD3}">
      <dgm:prSet/>
      <dgm:spPr/>
      <dgm:t>
        <a:bodyPr/>
        <a:lstStyle/>
        <a:p>
          <a:endParaRPr lang="en-US" sz="1400" noProof="0">
            <a:solidFill>
              <a:schemeClr val="tx1"/>
            </a:solidFill>
          </a:endParaRPr>
        </a:p>
      </dgm:t>
    </dgm:pt>
    <dgm:pt modelId="{78BE5D22-3B18-44B6-9500-B9AB39ABDAD6}" type="sibTrans" cxnId="{C1F7AAFC-DE0F-49B2-AC2B-80B5EAD26BD3}">
      <dgm:prSet/>
      <dgm:spPr/>
      <dgm:t>
        <a:bodyPr/>
        <a:lstStyle/>
        <a:p>
          <a:endParaRPr lang="en-US" sz="1400" noProof="0">
            <a:solidFill>
              <a:schemeClr val="tx1"/>
            </a:solidFill>
          </a:endParaRPr>
        </a:p>
      </dgm:t>
    </dgm:pt>
    <dgm:pt modelId="{B94DF8B9-2401-4DDC-A0A2-ED77273075FE}">
      <dgm:prSet phldrT="[Texto]" custT="1"/>
      <dgm:spPr/>
      <dgm:t>
        <a:bodyPr/>
        <a:lstStyle/>
        <a:p>
          <a:r>
            <a:rPr lang="en-US" sz="1200" noProof="0" dirty="0" smtClean="0">
              <a:solidFill>
                <a:schemeClr val="tx1"/>
              </a:solidFill>
            </a:rPr>
            <a:t>It would penalize those cases in which the affiliates are channeled to CONSAR by the Pension Fund’s Administrator when solution is in their field of competence.</a:t>
          </a:r>
          <a:endParaRPr lang="en-US" sz="1200" noProof="0" dirty="0">
            <a:solidFill>
              <a:schemeClr val="tx1"/>
            </a:solidFill>
          </a:endParaRPr>
        </a:p>
      </dgm:t>
    </dgm:pt>
    <dgm:pt modelId="{D82E3594-78A7-41D1-B2DD-5AB1AEB1D2F9}" type="parTrans" cxnId="{56AFA690-8848-404E-8805-A087CD84F293}">
      <dgm:prSet/>
      <dgm:spPr/>
      <dgm:t>
        <a:bodyPr/>
        <a:lstStyle/>
        <a:p>
          <a:endParaRPr lang="en-US" sz="1400" noProof="0">
            <a:solidFill>
              <a:schemeClr val="tx1"/>
            </a:solidFill>
          </a:endParaRPr>
        </a:p>
      </dgm:t>
    </dgm:pt>
    <dgm:pt modelId="{13517DC2-8245-41A5-8998-AB66C2EC3D55}" type="sibTrans" cxnId="{56AFA690-8848-404E-8805-A087CD84F293}">
      <dgm:prSet/>
      <dgm:spPr/>
      <dgm:t>
        <a:bodyPr/>
        <a:lstStyle/>
        <a:p>
          <a:endParaRPr lang="en-US" sz="1400" noProof="0">
            <a:solidFill>
              <a:schemeClr val="tx1"/>
            </a:solidFill>
          </a:endParaRPr>
        </a:p>
      </dgm:t>
    </dgm:pt>
    <dgm:pt modelId="{9CBECCE1-C57F-41D9-A9B1-EBEBA8E9FFBB}">
      <dgm:prSet phldrT="[Texto]" custT="1"/>
      <dgm:spPr/>
      <dgm:t>
        <a:bodyPr/>
        <a:lstStyle/>
        <a:p>
          <a:r>
            <a:rPr lang="en-US" sz="1400" b="1" noProof="0" dirty="0" smtClean="0">
              <a:solidFill>
                <a:schemeClr val="bg1"/>
              </a:solidFill>
            </a:rPr>
            <a:t>Involvement in events for financial culture</a:t>
          </a:r>
          <a:endParaRPr lang="es-MX" sz="1400" b="1" noProof="0" dirty="0" smtClean="0">
            <a:solidFill>
              <a:schemeClr val="bg1"/>
            </a:solidFill>
          </a:endParaRPr>
        </a:p>
      </dgm:t>
    </dgm:pt>
    <dgm:pt modelId="{5BD71A61-FE04-478C-A521-654B75F0B3CA}" type="parTrans" cxnId="{C47B3467-3CD4-40E7-B79E-083E2180CDCF}">
      <dgm:prSet/>
      <dgm:spPr/>
      <dgm:t>
        <a:bodyPr/>
        <a:lstStyle/>
        <a:p>
          <a:endParaRPr lang="en-US" sz="1400" noProof="0">
            <a:solidFill>
              <a:schemeClr val="tx1"/>
            </a:solidFill>
          </a:endParaRPr>
        </a:p>
      </dgm:t>
    </dgm:pt>
    <dgm:pt modelId="{7DAB11B4-E38E-4492-BF3E-E9F99BF06875}" type="sibTrans" cxnId="{C47B3467-3CD4-40E7-B79E-083E2180CDCF}">
      <dgm:prSet/>
      <dgm:spPr/>
      <dgm:t>
        <a:bodyPr/>
        <a:lstStyle/>
        <a:p>
          <a:endParaRPr lang="en-US" sz="1400" noProof="0">
            <a:solidFill>
              <a:schemeClr val="tx1"/>
            </a:solidFill>
          </a:endParaRPr>
        </a:p>
      </dgm:t>
    </dgm:pt>
    <dgm:pt modelId="{2C14C0BF-DE37-47DB-95FE-F1AD6B018F3F}">
      <dgm:prSet phldrT="[Texto]" custT="1"/>
      <dgm:spPr/>
      <dgm:t>
        <a:bodyPr/>
        <a:lstStyle/>
        <a:p>
          <a:r>
            <a:rPr lang="en-US" sz="1200" noProof="0" dirty="0" smtClean="0">
              <a:solidFill>
                <a:schemeClr val="tx1"/>
              </a:solidFill>
            </a:rPr>
            <a:t>It would capture the involvement of the pension fund for the creation of a financial culture and  the in situ  orientation for workers who require it.</a:t>
          </a:r>
          <a:endParaRPr lang="en-US" sz="1200" noProof="0" dirty="0">
            <a:solidFill>
              <a:schemeClr val="tx1"/>
            </a:solidFill>
          </a:endParaRPr>
        </a:p>
      </dgm:t>
    </dgm:pt>
    <dgm:pt modelId="{9B2B78C9-3B7D-4DDC-83D5-95D43A9211D1}" type="parTrans" cxnId="{74525A50-EA29-43E9-BDC2-F1092A9F8B93}">
      <dgm:prSet/>
      <dgm:spPr/>
      <dgm:t>
        <a:bodyPr/>
        <a:lstStyle/>
        <a:p>
          <a:endParaRPr lang="en-US" sz="1400" noProof="0">
            <a:solidFill>
              <a:schemeClr val="tx1"/>
            </a:solidFill>
          </a:endParaRPr>
        </a:p>
      </dgm:t>
    </dgm:pt>
    <dgm:pt modelId="{D7CBA814-1428-4B6D-A94E-24AF74A1A510}" type="sibTrans" cxnId="{74525A50-EA29-43E9-BDC2-F1092A9F8B93}">
      <dgm:prSet/>
      <dgm:spPr/>
      <dgm:t>
        <a:bodyPr/>
        <a:lstStyle/>
        <a:p>
          <a:endParaRPr lang="en-US" sz="1400" noProof="0">
            <a:solidFill>
              <a:schemeClr val="tx1"/>
            </a:solidFill>
          </a:endParaRPr>
        </a:p>
      </dgm:t>
    </dgm:pt>
    <dgm:pt modelId="{AE571ACC-1C91-42E2-A21D-BC6417DAF028}">
      <dgm:prSet custT="1"/>
      <dgm:spPr/>
      <dgm:t>
        <a:bodyPr/>
        <a:lstStyle/>
        <a:p>
          <a:endParaRPr lang="es-MX" sz="1200" noProof="0" dirty="0" smtClean="0">
            <a:solidFill>
              <a:schemeClr val="tx1"/>
            </a:solidFill>
          </a:endParaRPr>
        </a:p>
      </dgm:t>
    </dgm:pt>
    <dgm:pt modelId="{9AB6E70D-BAFF-43E6-B616-7BB517A79D15}" type="parTrans" cxnId="{F41E0C8F-8F03-4CC8-8CA3-A7BAA303A283}">
      <dgm:prSet/>
      <dgm:spPr/>
      <dgm:t>
        <a:bodyPr/>
        <a:lstStyle/>
        <a:p>
          <a:endParaRPr lang="es-MX"/>
        </a:p>
      </dgm:t>
    </dgm:pt>
    <dgm:pt modelId="{5CCF7DE7-A69F-488F-96F5-76AAD8A8191A}" type="sibTrans" cxnId="{F41E0C8F-8F03-4CC8-8CA3-A7BAA303A283}">
      <dgm:prSet/>
      <dgm:spPr/>
      <dgm:t>
        <a:bodyPr/>
        <a:lstStyle/>
        <a:p>
          <a:endParaRPr lang="es-MX"/>
        </a:p>
      </dgm:t>
    </dgm:pt>
    <dgm:pt modelId="{794624C7-08F5-41CD-A883-50E98B8F48D0}" type="pres">
      <dgm:prSet presAssocID="{DDC71407-A2B0-4D0B-8594-7BFEAD5D7915}" presName="Name0" presStyleCnt="0">
        <dgm:presLayoutVars>
          <dgm:dir/>
          <dgm:animLvl val="lvl"/>
          <dgm:resizeHandles val="exact"/>
        </dgm:presLayoutVars>
      </dgm:prSet>
      <dgm:spPr/>
      <dgm:t>
        <a:bodyPr/>
        <a:lstStyle/>
        <a:p>
          <a:endParaRPr lang="es-MX"/>
        </a:p>
      </dgm:t>
    </dgm:pt>
    <dgm:pt modelId="{2229FA4C-2E48-4322-9991-520AA0596BAE}" type="pres">
      <dgm:prSet presAssocID="{674A1763-4A62-455E-BC7B-F17D7280C635}" presName="linNode" presStyleCnt="0"/>
      <dgm:spPr/>
      <dgm:t>
        <a:bodyPr/>
        <a:lstStyle/>
        <a:p>
          <a:endParaRPr lang="es-MX"/>
        </a:p>
      </dgm:t>
    </dgm:pt>
    <dgm:pt modelId="{C8075AC9-2F18-4284-8863-78F890FC01BB}" type="pres">
      <dgm:prSet presAssocID="{674A1763-4A62-455E-BC7B-F17D7280C635}" presName="parentText" presStyleLbl="node1" presStyleIdx="0" presStyleCnt="3">
        <dgm:presLayoutVars>
          <dgm:chMax val="1"/>
          <dgm:bulletEnabled val="1"/>
        </dgm:presLayoutVars>
      </dgm:prSet>
      <dgm:spPr/>
      <dgm:t>
        <a:bodyPr/>
        <a:lstStyle/>
        <a:p>
          <a:endParaRPr lang="es-MX"/>
        </a:p>
      </dgm:t>
    </dgm:pt>
    <dgm:pt modelId="{9385F51A-D44C-4A9C-A08E-BEFEA3CD8C00}" type="pres">
      <dgm:prSet presAssocID="{674A1763-4A62-455E-BC7B-F17D7280C635}" presName="descendantText" presStyleLbl="alignAccFollowNode1" presStyleIdx="0" presStyleCnt="3" custScaleY="99639">
        <dgm:presLayoutVars>
          <dgm:bulletEnabled val="1"/>
        </dgm:presLayoutVars>
      </dgm:prSet>
      <dgm:spPr/>
      <dgm:t>
        <a:bodyPr/>
        <a:lstStyle/>
        <a:p>
          <a:endParaRPr lang="es-MX"/>
        </a:p>
      </dgm:t>
    </dgm:pt>
    <dgm:pt modelId="{54FA590E-1043-4460-9D25-A0CACBAA4A62}" type="pres">
      <dgm:prSet presAssocID="{B0F7E578-C26C-4894-88B0-9DF6C0C958D1}" presName="sp" presStyleCnt="0"/>
      <dgm:spPr/>
      <dgm:t>
        <a:bodyPr/>
        <a:lstStyle/>
        <a:p>
          <a:endParaRPr lang="es-MX"/>
        </a:p>
      </dgm:t>
    </dgm:pt>
    <dgm:pt modelId="{D5948051-5D66-48AE-AE58-8342C01F2618}" type="pres">
      <dgm:prSet presAssocID="{6C797212-5140-4A74-B28E-57BC376C0BCA}" presName="linNode" presStyleCnt="0"/>
      <dgm:spPr/>
      <dgm:t>
        <a:bodyPr/>
        <a:lstStyle/>
        <a:p>
          <a:endParaRPr lang="es-MX"/>
        </a:p>
      </dgm:t>
    </dgm:pt>
    <dgm:pt modelId="{78C894AD-7ED8-47EE-B37F-7CE14AAF36BB}" type="pres">
      <dgm:prSet presAssocID="{6C797212-5140-4A74-B28E-57BC376C0BCA}" presName="parentText" presStyleLbl="node1" presStyleIdx="1" presStyleCnt="3">
        <dgm:presLayoutVars>
          <dgm:chMax val="1"/>
          <dgm:bulletEnabled val="1"/>
        </dgm:presLayoutVars>
      </dgm:prSet>
      <dgm:spPr/>
      <dgm:t>
        <a:bodyPr/>
        <a:lstStyle/>
        <a:p>
          <a:endParaRPr lang="es-MX"/>
        </a:p>
      </dgm:t>
    </dgm:pt>
    <dgm:pt modelId="{9BD00991-7E9B-4683-ADB8-22768700427C}" type="pres">
      <dgm:prSet presAssocID="{6C797212-5140-4A74-B28E-57BC376C0BCA}" presName="descendantText" presStyleLbl="alignAccFollowNode1" presStyleIdx="1" presStyleCnt="3">
        <dgm:presLayoutVars>
          <dgm:bulletEnabled val="1"/>
        </dgm:presLayoutVars>
      </dgm:prSet>
      <dgm:spPr/>
      <dgm:t>
        <a:bodyPr/>
        <a:lstStyle/>
        <a:p>
          <a:endParaRPr lang="es-MX"/>
        </a:p>
      </dgm:t>
    </dgm:pt>
    <dgm:pt modelId="{9BE9310D-E173-4F30-80F5-B1A1F34E290D}" type="pres">
      <dgm:prSet presAssocID="{78BE5D22-3B18-44B6-9500-B9AB39ABDAD6}" presName="sp" presStyleCnt="0"/>
      <dgm:spPr/>
      <dgm:t>
        <a:bodyPr/>
        <a:lstStyle/>
        <a:p>
          <a:endParaRPr lang="es-MX"/>
        </a:p>
      </dgm:t>
    </dgm:pt>
    <dgm:pt modelId="{6C2F1B1D-0A8D-4461-8341-EC7B749B0868}" type="pres">
      <dgm:prSet presAssocID="{9CBECCE1-C57F-41D9-A9B1-EBEBA8E9FFBB}" presName="linNode" presStyleCnt="0"/>
      <dgm:spPr/>
      <dgm:t>
        <a:bodyPr/>
        <a:lstStyle/>
        <a:p>
          <a:endParaRPr lang="es-MX"/>
        </a:p>
      </dgm:t>
    </dgm:pt>
    <dgm:pt modelId="{429113D9-5FFC-4451-8186-DB395B3E9671}" type="pres">
      <dgm:prSet presAssocID="{9CBECCE1-C57F-41D9-A9B1-EBEBA8E9FFBB}" presName="parentText" presStyleLbl="node1" presStyleIdx="2" presStyleCnt="3">
        <dgm:presLayoutVars>
          <dgm:chMax val="1"/>
          <dgm:bulletEnabled val="1"/>
        </dgm:presLayoutVars>
      </dgm:prSet>
      <dgm:spPr/>
      <dgm:t>
        <a:bodyPr/>
        <a:lstStyle/>
        <a:p>
          <a:endParaRPr lang="es-MX"/>
        </a:p>
      </dgm:t>
    </dgm:pt>
    <dgm:pt modelId="{500D6256-2E04-4EEA-B4DD-486929DBD349}" type="pres">
      <dgm:prSet presAssocID="{9CBECCE1-C57F-41D9-A9B1-EBEBA8E9FFBB}" presName="descendantText" presStyleLbl="alignAccFollowNode1" presStyleIdx="2" presStyleCnt="3">
        <dgm:presLayoutVars>
          <dgm:bulletEnabled val="1"/>
        </dgm:presLayoutVars>
      </dgm:prSet>
      <dgm:spPr/>
      <dgm:t>
        <a:bodyPr/>
        <a:lstStyle/>
        <a:p>
          <a:endParaRPr lang="es-MX"/>
        </a:p>
      </dgm:t>
    </dgm:pt>
  </dgm:ptLst>
  <dgm:cxnLst>
    <dgm:cxn modelId="{C0B4B3E2-43AA-4AE4-82D2-51678EBA5323}" type="presOf" srcId="{DDC71407-A2B0-4D0B-8594-7BFEAD5D7915}" destId="{794624C7-08F5-41CD-A883-50E98B8F48D0}" srcOrd="0" destOrd="0" presId="urn:microsoft.com/office/officeart/2005/8/layout/vList5"/>
    <dgm:cxn modelId="{74525A50-EA29-43E9-BDC2-F1092A9F8B93}" srcId="{9CBECCE1-C57F-41D9-A9B1-EBEBA8E9FFBB}" destId="{2C14C0BF-DE37-47DB-95FE-F1AD6B018F3F}" srcOrd="0" destOrd="0" parTransId="{9B2B78C9-3B7D-4DDC-83D5-95D43A9211D1}" sibTransId="{D7CBA814-1428-4B6D-A94E-24AF74A1A510}"/>
    <dgm:cxn modelId="{86E75F36-CD1B-4C16-9363-39ABFE43209F}" srcId="{674A1763-4A62-455E-BC7B-F17D7280C635}" destId="{7DECF25F-24CA-4965-AB74-6E05EB921553}" srcOrd="0" destOrd="0" parTransId="{151835D5-C00C-4965-BFA5-C86A85F16156}" sibTransId="{F952E668-6203-4778-9ACB-891A3C1A8954}"/>
    <dgm:cxn modelId="{38EB5D3E-E94B-4485-A651-AF8957B51514}" type="presOf" srcId="{7DECF25F-24CA-4965-AB74-6E05EB921553}" destId="{9385F51A-D44C-4A9C-A08E-BEFEA3CD8C00}" srcOrd="0" destOrd="0" presId="urn:microsoft.com/office/officeart/2005/8/layout/vList5"/>
    <dgm:cxn modelId="{C1F7AAFC-DE0F-49B2-AC2B-80B5EAD26BD3}" srcId="{DDC71407-A2B0-4D0B-8594-7BFEAD5D7915}" destId="{6C797212-5140-4A74-B28E-57BC376C0BCA}" srcOrd="1" destOrd="0" parTransId="{8C90ECFA-6AE3-4178-A2E9-3389716CFAAE}" sibTransId="{78BE5D22-3B18-44B6-9500-B9AB39ABDAD6}"/>
    <dgm:cxn modelId="{56AFA690-8848-404E-8805-A087CD84F293}" srcId="{6C797212-5140-4A74-B28E-57BC376C0BCA}" destId="{B94DF8B9-2401-4DDC-A0A2-ED77273075FE}" srcOrd="0" destOrd="0" parTransId="{D82E3594-78A7-41D1-B2DD-5AB1AEB1D2F9}" sibTransId="{13517DC2-8245-41A5-8998-AB66C2EC3D55}"/>
    <dgm:cxn modelId="{2527E557-8A87-4FB0-92A1-0830296E9789}" type="presOf" srcId="{2C14C0BF-DE37-47DB-95FE-F1AD6B018F3F}" destId="{500D6256-2E04-4EEA-B4DD-486929DBD349}" srcOrd="0" destOrd="0" presId="urn:microsoft.com/office/officeart/2005/8/layout/vList5"/>
    <dgm:cxn modelId="{6CB24913-CDAF-4C01-9837-04E4805FF2E4}" type="presOf" srcId="{B94DF8B9-2401-4DDC-A0A2-ED77273075FE}" destId="{9BD00991-7E9B-4683-ADB8-22768700427C}" srcOrd="0" destOrd="0" presId="urn:microsoft.com/office/officeart/2005/8/layout/vList5"/>
    <dgm:cxn modelId="{D5AAD9F3-36FE-4903-915A-4FAF2826FD71}" srcId="{DDC71407-A2B0-4D0B-8594-7BFEAD5D7915}" destId="{674A1763-4A62-455E-BC7B-F17D7280C635}" srcOrd="0" destOrd="0" parTransId="{52F9298C-1F77-4151-A7FA-4F135753BC4A}" sibTransId="{B0F7E578-C26C-4894-88B0-9DF6C0C958D1}"/>
    <dgm:cxn modelId="{22E5AF82-106B-4470-851A-FAB40C9512FF}" type="presOf" srcId="{6C797212-5140-4A74-B28E-57BC376C0BCA}" destId="{78C894AD-7ED8-47EE-B37F-7CE14AAF36BB}" srcOrd="0" destOrd="0" presId="urn:microsoft.com/office/officeart/2005/8/layout/vList5"/>
    <dgm:cxn modelId="{C47B3467-3CD4-40E7-B79E-083E2180CDCF}" srcId="{DDC71407-A2B0-4D0B-8594-7BFEAD5D7915}" destId="{9CBECCE1-C57F-41D9-A9B1-EBEBA8E9FFBB}" srcOrd="2" destOrd="0" parTransId="{5BD71A61-FE04-478C-A521-654B75F0B3CA}" sibTransId="{7DAB11B4-E38E-4492-BF3E-E9F99BF06875}"/>
    <dgm:cxn modelId="{5C0AE024-34C9-4E7A-B558-428C420B2D53}" type="presOf" srcId="{AE571ACC-1C91-42E2-A21D-BC6417DAF028}" destId="{500D6256-2E04-4EEA-B4DD-486929DBD349}" srcOrd="0" destOrd="1" presId="urn:microsoft.com/office/officeart/2005/8/layout/vList5"/>
    <dgm:cxn modelId="{F41E0C8F-8F03-4CC8-8CA3-A7BAA303A283}" srcId="{9CBECCE1-C57F-41D9-A9B1-EBEBA8E9FFBB}" destId="{AE571ACC-1C91-42E2-A21D-BC6417DAF028}" srcOrd="1" destOrd="0" parTransId="{9AB6E70D-BAFF-43E6-B616-7BB517A79D15}" sibTransId="{5CCF7DE7-A69F-488F-96F5-76AAD8A8191A}"/>
    <dgm:cxn modelId="{A3B389FF-57F9-49A5-8D9C-4E0282137FD2}" type="presOf" srcId="{674A1763-4A62-455E-BC7B-F17D7280C635}" destId="{C8075AC9-2F18-4284-8863-78F890FC01BB}" srcOrd="0" destOrd="0" presId="urn:microsoft.com/office/officeart/2005/8/layout/vList5"/>
    <dgm:cxn modelId="{E2C7B9D3-90A8-4C90-9E56-119DCCDC80F6}" type="presOf" srcId="{9CBECCE1-C57F-41D9-A9B1-EBEBA8E9FFBB}" destId="{429113D9-5FFC-4451-8186-DB395B3E9671}" srcOrd="0" destOrd="0" presId="urn:microsoft.com/office/officeart/2005/8/layout/vList5"/>
    <dgm:cxn modelId="{6C964A27-CD74-45FB-A4E1-7672C16BE1A7}" type="presParOf" srcId="{794624C7-08F5-41CD-A883-50E98B8F48D0}" destId="{2229FA4C-2E48-4322-9991-520AA0596BAE}" srcOrd="0" destOrd="0" presId="urn:microsoft.com/office/officeart/2005/8/layout/vList5"/>
    <dgm:cxn modelId="{E2A3EDBD-68BF-4A10-880D-1003EB5FE5B6}" type="presParOf" srcId="{2229FA4C-2E48-4322-9991-520AA0596BAE}" destId="{C8075AC9-2F18-4284-8863-78F890FC01BB}" srcOrd="0" destOrd="0" presId="urn:microsoft.com/office/officeart/2005/8/layout/vList5"/>
    <dgm:cxn modelId="{9EC30805-F0C9-47A4-B85F-E7923A73FB3A}" type="presParOf" srcId="{2229FA4C-2E48-4322-9991-520AA0596BAE}" destId="{9385F51A-D44C-4A9C-A08E-BEFEA3CD8C00}" srcOrd="1" destOrd="0" presId="urn:microsoft.com/office/officeart/2005/8/layout/vList5"/>
    <dgm:cxn modelId="{CC19B963-FB5B-43C2-9A94-C2EC474D3727}" type="presParOf" srcId="{794624C7-08F5-41CD-A883-50E98B8F48D0}" destId="{54FA590E-1043-4460-9D25-A0CACBAA4A62}" srcOrd="1" destOrd="0" presId="urn:microsoft.com/office/officeart/2005/8/layout/vList5"/>
    <dgm:cxn modelId="{98E52835-AA7A-4A84-8A1E-FBA60E09E13E}" type="presParOf" srcId="{794624C7-08F5-41CD-A883-50E98B8F48D0}" destId="{D5948051-5D66-48AE-AE58-8342C01F2618}" srcOrd="2" destOrd="0" presId="urn:microsoft.com/office/officeart/2005/8/layout/vList5"/>
    <dgm:cxn modelId="{8E136CCC-E326-4AE0-8D19-F82D765CF5BC}" type="presParOf" srcId="{D5948051-5D66-48AE-AE58-8342C01F2618}" destId="{78C894AD-7ED8-47EE-B37F-7CE14AAF36BB}" srcOrd="0" destOrd="0" presId="urn:microsoft.com/office/officeart/2005/8/layout/vList5"/>
    <dgm:cxn modelId="{E9883712-4EE4-42DD-A4FB-D257E7E04E91}" type="presParOf" srcId="{D5948051-5D66-48AE-AE58-8342C01F2618}" destId="{9BD00991-7E9B-4683-ADB8-22768700427C}" srcOrd="1" destOrd="0" presId="urn:microsoft.com/office/officeart/2005/8/layout/vList5"/>
    <dgm:cxn modelId="{90103C6A-A41A-4FDC-A7EF-FF7D3B83A9BF}" type="presParOf" srcId="{794624C7-08F5-41CD-A883-50E98B8F48D0}" destId="{9BE9310D-E173-4F30-80F5-B1A1F34E290D}" srcOrd="3" destOrd="0" presId="urn:microsoft.com/office/officeart/2005/8/layout/vList5"/>
    <dgm:cxn modelId="{6F361811-0A6D-4DB2-A148-38A5E287D78E}" type="presParOf" srcId="{794624C7-08F5-41CD-A883-50E98B8F48D0}" destId="{6C2F1B1D-0A8D-4461-8341-EC7B749B0868}" srcOrd="4" destOrd="0" presId="urn:microsoft.com/office/officeart/2005/8/layout/vList5"/>
    <dgm:cxn modelId="{C75B0C1E-C071-41F2-8F54-B6078DE6BB5E}" type="presParOf" srcId="{6C2F1B1D-0A8D-4461-8341-EC7B749B0868}" destId="{429113D9-5FFC-4451-8186-DB395B3E9671}" srcOrd="0" destOrd="0" presId="urn:microsoft.com/office/officeart/2005/8/layout/vList5"/>
    <dgm:cxn modelId="{B97FE482-C405-487C-88F4-2F19FBAB447B}" type="presParOf" srcId="{6C2F1B1D-0A8D-4461-8341-EC7B749B0868}" destId="{500D6256-2E04-4EEA-B4DD-486929DBD349}"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385F51A-D44C-4A9C-A08E-BEFEA3CD8C00}">
      <dsp:nvSpPr>
        <dsp:cNvPr id="0" name=""/>
        <dsp:cNvSpPr/>
      </dsp:nvSpPr>
      <dsp:spPr>
        <a:xfrm rot="5400000">
          <a:off x="4728736" y="-1949118"/>
          <a:ext cx="1036112" cy="4938157"/>
        </a:xfrm>
        <a:prstGeom prst="round2Same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US" sz="1200" kern="1200" noProof="0" dirty="0" smtClean="0">
              <a:solidFill>
                <a:schemeClr val="tx1"/>
              </a:solidFill>
            </a:rPr>
            <a:t>Certification of applications</a:t>
          </a:r>
          <a:endParaRPr lang="en-US" sz="1200" kern="1200" noProof="0" dirty="0">
            <a:solidFill>
              <a:schemeClr val="tx1"/>
            </a:solidFill>
          </a:endParaRPr>
        </a:p>
        <a:p>
          <a:pPr marL="114300" lvl="1" indent="-114300" algn="l" defTabSz="533400">
            <a:lnSpc>
              <a:spcPct val="90000"/>
            </a:lnSpc>
            <a:spcBef>
              <a:spcPct val="0"/>
            </a:spcBef>
            <a:spcAft>
              <a:spcPct val="15000"/>
            </a:spcAft>
            <a:buChar char="••"/>
          </a:pPr>
          <a:r>
            <a:rPr lang="en-US" sz="1200" kern="1200" noProof="0" dirty="0" smtClean="0">
              <a:solidFill>
                <a:schemeClr val="tx1"/>
              </a:solidFill>
            </a:rPr>
            <a:t>Opening of individual accounts</a:t>
          </a:r>
          <a:endParaRPr lang="en-US" sz="1200" kern="1200" noProof="0" dirty="0">
            <a:solidFill>
              <a:schemeClr val="tx1"/>
            </a:solidFill>
          </a:endParaRPr>
        </a:p>
        <a:p>
          <a:pPr marL="114300" lvl="1" indent="-114300" algn="l" defTabSz="533400">
            <a:lnSpc>
              <a:spcPct val="90000"/>
            </a:lnSpc>
            <a:spcBef>
              <a:spcPct val="0"/>
            </a:spcBef>
            <a:spcAft>
              <a:spcPct val="15000"/>
            </a:spcAft>
            <a:buChar char="••"/>
          </a:pPr>
          <a:r>
            <a:rPr lang="en-US" sz="1200" kern="1200" noProof="0" dirty="0" smtClean="0">
              <a:solidFill>
                <a:schemeClr val="tx1"/>
              </a:solidFill>
            </a:rPr>
            <a:t>Reception and registration of data</a:t>
          </a:r>
          <a:endParaRPr lang="en-US" sz="1200" kern="1200" noProof="0" dirty="0">
            <a:solidFill>
              <a:schemeClr val="tx1"/>
            </a:solidFill>
          </a:endParaRPr>
        </a:p>
        <a:p>
          <a:pPr marL="114300" lvl="1" indent="-114300" algn="l" defTabSz="533400">
            <a:lnSpc>
              <a:spcPct val="90000"/>
            </a:lnSpc>
            <a:spcBef>
              <a:spcPct val="0"/>
            </a:spcBef>
            <a:spcAft>
              <a:spcPct val="15000"/>
            </a:spcAft>
            <a:buChar char="••"/>
          </a:pPr>
          <a:r>
            <a:rPr lang="en-US" sz="1200" kern="1200" noProof="0" dirty="0" smtClean="0">
              <a:solidFill>
                <a:schemeClr val="tx1"/>
              </a:solidFill>
            </a:rPr>
            <a:t>Conformation of File</a:t>
          </a:r>
          <a:endParaRPr lang="en-US" sz="1200" kern="1200" noProof="0" dirty="0">
            <a:solidFill>
              <a:schemeClr val="tx1"/>
            </a:solidFill>
          </a:endParaRPr>
        </a:p>
      </dsp:txBody>
      <dsp:txXfrm rot="5400000">
        <a:off x="4728736" y="-1949118"/>
        <a:ext cx="1036112" cy="4938157"/>
      </dsp:txXfrm>
    </dsp:sp>
    <dsp:sp modelId="{C8075AC9-2F18-4284-8863-78F890FC01BB}">
      <dsp:nvSpPr>
        <dsp:cNvPr id="0" name=""/>
        <dsp:cNvSpPr/>
      </dsp:nvSpPr>
      <dsp:spPr>
        <a:xfrm>
          <a:off x="0" y="101032"/>
          <a:ext cx="2777713" cy="837855"/>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b="1" kern="1200" noProof="0" dirty="0" smtClean="0">
              <a:solidFill>
                <a:schemeClr val="tx1"/>
              </a:solidFill>
            </a:rPr>
            <a:t>Registration and Switching</a:t>
          </a:r>
          <a:endParaRPr lang="en-US" sz="1600" b="1" kern="1200" noProof="0" dirty="0">
            <a:solidFill>
              <a:schemeClr val="tx1"/>
            </a:solidFill>
          </a:endParaRPr>
        </a:p>
      </dsp:txBody>
      <dsp:txXfrm>
        <a:off x="0" y="101032"/>
        <a:ext cx="2777713" cy="837855"/>
      </dsp:txXfrm>
    </dsp:sp>
    <dsp:sp modelId="{9BD00991-7E9B-4683-ADB8-22768700427C}">
      <dsp:nvSpPr>
        <dsp:cNvPr id="0" name=""/>
        <dsp:cNvSpPr/>
      </dsp:nvSpPr>
      <dsp:spPr>
        <a:xfrm rot="5400000">
          <a:off x="4916779" y="-972655"/>
          <a:ext cx="670284" cy="4942984"/>
        </a:xfrm>
        <a:prstGeom prst="round2SameRect">
          <a:avLst/>
        </a:prstGeom>
        <a:solidFill>
          <a:schemeClr val="accent5">
            <a:tint val="40000"/>
            <a:alpha val="90000"/>
            <a:hueOff val="811271"/>
            <a:satOff val="-5754"/>
            <a:lumOff val="-3274"/>
            <a:alphaOff val="0"/>
          </a:schemeClr>
        </a:solidFill>
        <a:ln w="9525" cap="flat" cmpd="sng" algn="ctr">
          <a:solidFill>
            <a:schemeClr val="accent5">
              <a:tint val="40000"/>
              <a:alpha val="90000"/>
              <a:hueOff val="811271"/>
              <a:satOff val="-5754"/>
              <a:lumOff val="-3274"/>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US" sz="1200" kern="1200" noProof="0" dirty="0" smtClean="0">
              <a:solidFill>
                <a:schemeClr val="tx1"/>
              </a:solidFill>
            </a:rPr>
            <a:t>Selection of AFORE who will participate</a:t>
          </a:r>
          <a:endParaRPr lang="en-US" sz="1200" kern="1200" noProof="0" dirty="0">
            <a:solidFill>
              <a:schemeClr val="tx1"/>
            </a:solidFill>
          </a:endParaRPr>
        </a:p>
        <a:p>
          <a:pPr marL="114300" lvl="1" indent="-114300" algn="l" defTabSz="533400">
            <a:lnSpc>
              <a:spcPct val="90000"/>
            </a:lnSpc>
            <a:spcBef>
              <a:spcPct val="0"/>
            </a:spcBef>
            <a:spcAft>
              <a:spcPct val="15000"/>
            </a:spcAft>
            <a:buChar char="••"/>
          </a:pPr>
          <a:r>
            <a:rPr lang="en-US" sz="1200" kern="1200" noProof="0" dirty="0" smtClean="0">
              <a:solidFill>
                <a:schemeClr val="tx1"/>
              </a:solidFill>
            </a:rPr>
            <a:t>Reception and registration of data and to buy into shares </a:t>
          </a:r>
          <a:endParaRPr lang="en-US" sz="1200" kern="1200" noProof="0" dirty="0">
            <a:solidFill>
              <a:schemeClr val="tx1"/>
            </a:solidFill>
          </a:endParaRPr>
        </a:p>
        <a:p>
          <a:pPr marL="114300" lvl="1" indent="-114300" algn="l" defTabSz="533400">
            <a:lnSpc>
              <a:spcPct val="90000"/>
            </a:lnSpc>
            <a:spcBef>
              <a:spcPct val="0"/>
            </a:spcBef>
            <a:spcAft>
              <a:spcPct val="15000"/>
            </a:spcAft>
            <a:buChar char="••"/>
          </a:pPr>
          <a:r>
            <a:rPr lang="en-US" sz="1200" kern="1200" noProof="0" dirty="0" smtClean="0">
              <a:solidFill>
                <a:schemeClr val="tx1"/>
              </a:solidFill>
            </a:rPr>
            <a:t>Fees</a:t>
          </a:r>
          <a:endParaRPr lang="en-US" sz="1200" kern="1200" noProof="0" dirty="0">
            <a:solidFill>
              <a:schemeClr val="tx1"/>
            </a:solidFill>
          </a:endParaRPr>
        </a:p>
      </dsp:txBody>
      <dsp:txXfrm rot="5400000">
        <a:off x="4916779" y="-972655"/>
        <a:ext cx="670284" cy="4942984"/>
      </dsp:txXfrm>
    </dsp:sp>
    <dsp:sp modelId="{78C894AD-7ED8-47EE-B37F-7CE14AAF36BB}">
      <dsp:nvSpPr>
        <dsp:cNvPr id="0" name=""/>
        <dsp:cNvSpPr/>
      </dsp:nvSpPr>
      <dsp:spPr>
        <a:xfrm>
          <a:off x="0" y="1079909"/>
          <a:ext cx="2780429" cy="837855"/>
        </a:xfrm>
        <a:prstGeom prst="roundRect">
          <a:avLst/>
        </a:prstGeom>
        <a:gradFill rotWithShape="0">
          <a:gsLst>
            <a:gs pos="0">
              <a:schemeClr val="accent5">
                <a:hueOff val="814256"/>
                <a:satOff val="2799"/>
                <a:lumOff val="-13432"/>
                <a:alphaOff val="0"/>
                <a:shade val="51000"/>
                <a:satMod val="130000"/>
              </a:schemeClr>
            </a:gs>
            <a:gs pos="80000">
              <a:schemeClr val="accent5">
                <a:hueOff val="814256"/>
                <a:satOff val="2799"/>
                <a:lumOff val="-13432"/>
                <a:alphaOff val="0"/>
                <a:shade val="93000"/>
                <a:satMod val="130000"/>
              </a:schemeClr>
            </a:gs>
            <a:gs pos="100000">
              <a:schemeClr val="accent5">
                <a:hueOff val="814256"/>
                <a:satOff val="2799"/>
                <a:lumOff val="-1343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b="1" kern="1200" noProof="0" dirty="0" smtClean="0">
              <a:solidFill>
                <a:schemeClr val="tx1"/>
              </a:solidFill>
            </a:rPr>
            <a:t>Allocation of  new individual accounts</a:t>
          </a:r>
          <a:endParaRPr lang="en-US" sz="1600" b="1" kern="1200" noProof="0" dirty="0">
            <a:solidFill>
              <a:schemeClr val="tx1"/>
            </a:solidFill>
          </a:endParaRPr>
        </a:p>
      </dsp:txBody>
      <dsp:txXfrm>
        <a:off x="0" y="1079909"/>
        <a:ext cx="2780429" cy="837855"/>
      </dsp:txXfrm>
    </dsp:sp>
    <dsp:sp modelId="{500D6256-2E04-4EEA-B4DD-486929DBD349}">
      <dsp:nvSpPr>
        <dsp:cNvPr id="0" name=""/>
        <dsp:cNvSpPr/>
      </dsp:nvSpPr>
      <dsp:spPr>
        <a:xfrm rot="5400000">
          <a:off x="4785362" y="-47991"/>
          <a:ext cx="922860" cy="4938157"/>
        </a:xfrm>
        <a:prstGeom prst="round2SameRect">
          <a:avLst/>
        </a:prstGeom>
        <a:solidFill>
          <a:schemeClr val="accent5">
            <a:tint val="40000"/>
            <a:alpha val="90000"/>
            <a:hueOff val="1622542"/>
            <a:satOff val="-11507"/>
            <a:lumOff val="-6548"/>
            <a:alphaOff val="0"/>
          </a:schemeClr>
        </a:solidFill>
        <a:ln w="9525" cap="flat" cmpd="sng" algn="ctr">
          <a:solidFill>
            <a:schemeClr val="accent5">
              <a:tint val="40000"/>
              <a:alpha val="90000"/>
              <a:hueOff val="1622542"/>
              <a:satOff val="-11507"/>
              <a:lumOff val="-6548"/>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US" sz="1200" kern="1200" noProof="0" dirty="0" smtClean="0">
              <a:solidFill>
                <a:schemeClr val="tx1"/>
              </a:solidFill>
            </a:rPr>
            <a:t>Account statement</a:t>
          </a:r>
          <a:endParaRPr lang="en-US" sz="1200" kern="1200" noProof="0" dirty="0">
            <a:solidFill>
              <a:schemeClr val="tx1"/>
            </a:solidFill>
          </a:endParaRPr>
        </a:p>
        <a:p>
          <a:pPr marL="114300" lvl="1" indent="-114300" algn="l" defTabSz="533400">
            <a:lnSpc>
              <a:spcPct val="90000"/>
            </a:lnSpc>
            <a:spcBef>
              <a:spcPct val="0"/>
            </a:spcBef>
            <a:spcAft>
              <a:spcPct val="15000"/>
            </a:spcAft>
            <a:buChar char="••"/>
          </a:pPr>
          <a:r>
            <a:rPr lang="en-US" sz="1200" kern="1200" noProof="0" dirty="0" smtClean="0">
              <a:solidFill>
                <a:schemeClr val="tx1"/>
              </a:solidFill>
            </a:rPr>
            <a:t>Fees</a:t>
          </a:r>
          <a:endParaRPr lang="en-US" sz="1200" kern="1200" noProof="0" dirty="0">
            <a:solidFill>
              <a:schemeClr val="tx1"/>
            </a:solidFill>
          </a:endParaRPr>
        </a:p>
        <a:p>
          <a:pPr marL="114300" lvl="1" indent="-114300" algn="l" defTabSz="533400">
            <a:lnSpc>
              <a:spcPct val="90000"/>
            </a:lnSpc>
            <a:spcBef>
              <a:spcPct val="0"/>
            </a:spcBef>
            <a:spcAft>
              <a:spcPct val="15000"/>
            </a:spcAft>
            <a:buChar char="••"/>
          </a:pPr>
          <a:r>
            <a:rPr lang="en-US" sz="1200" kern="1200" noProof="0" dirty="0" smtClean="0">
              <a:solidFill>
                <a:schemeClr val="tx1"/>
              </a:solidFill>
            </a:rPr>
            <a:t>Client services</a:t>
          </a:r>
          <a:endParaRPr lang="en-US" sz="1200" kern="1200" noProof="0" dirty="0">
            <a:solidFill>
              <a:schemeClr val="tx1"/>
            </a:solidFill>
          </a:endParaRPr>
        </a:p>
        <a:p>
          <a:pPr marL="114300" lvl="1" indent="-114300" algn="l" defTabSz="533400">
            <a:lnSpc>
              <a:spcPct val="90000"/>
            </a:lnSpc>
            <a:spcBef>
              <a:spcPct val="0"/>
            </a:spcBef>
            <a:spcAft>
              <a:spcPct val="15000"/>
            </a:spcAft>
            <a:buChar char="••"/>
          </a:pPr>
          <a:r>
            <a:rPr lang="en-US" sz="1200" kern="1200" noProof="0" dirty="0" smtClean="0">
              <a:solidFill>
                <a:schemeClr val="tx1"/>
              </a:solidFill>
            </a:rPr>
            <a:t>Updates on Personal Data</a:t>
          </a:r>
          <a:endParaRPr lang="en-US" sz="1200" kern="1200" noProof="0" dirty="0">
            <a:solidFill>
              <a:schemeClr val="tx1"/>
            </a:solidFill>
          </a:endParaRPr>
        </a:p>
      </dsp:txBody>
      <dsp:txXfrm rot="5400000">
        <a:off x="4785362" y="-47991"/>
        <a:ext cx="922860" cy="4938157"/>
      </dsp:txXfrm>
    </dsp:sp>
    <dsp:sp modelId="{429113D9-5FFC-4451-8186-DB395B3E9671}">
      <dsp:nvSpPr>
        <dsp:cNvPr id="0" name=""/>
        <dsp:cNvSpPr/>
      </dsp:nvSpPr>
      <dsp:spPr>
        <a:xfrm>
          <a:off x="0" y="2002160"/>
          <a:ext cx="2777713" cy="837855"/>
        </a:xfrm>
        <a:prstGeom prst="roundRect">
          <a:avLst/>
        </a:prstGeom>
        <a:gradFill rotWithShape="0">
          <a:gsLst>
            <a:gs pos="0">
              <a:schemeClr val="accent5">
                <a:hueOff val="1628512"/>
                <a:satOff val="5598"/>
                <a:lumOff val="-26863"/>
                <a:alphaOff val="0"/>
                <a:shade val="51000"/>
                <a:satMod val="130000"/>
              </a:schemeClr>
            </a:gs>
            <a:gs pos="80000">
              <a:schemeClr val="accent5">
                <a:hueOff val="1628512"/>
                <a:satOff val="5598"/>
                <a:lumOff val="-26863"/>
                <a:alphaOff val="0"/>
                <a:shade val="93000"/>
                <a:satMod val="130000"/>
              </a:schemeClr>
            </a:gs>
            <a:gs pos="100000">
              <a:schemeClr val="accent5">
                <a:hueOff val="1628512"/>
                <a:satOff val="5598"/>
                <a:lumOff val="-2686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b="1" kern="1200" noProof="0" dirty="0" smtClean="0">
              <a:solidFill>
                <a:schemeClr val="bg1"/>
              </a:solidFill>
            </a:rPr>
            <a:t>Account Record Keeping</a:t>
          </a:r>
          <a:endParaRPr lang="en-US" sz="1600" b="1" kern="1200" noProof="0" dirty="0">
            <a:solidFill>
              <a:schemeClr val="bg1"/>
            </a:solidFill>
          </a:endParaRPr>
        </a:p>
      </dsp:txBody>
      <dsp:txXfrm>
        <a:off x="0" y="2002160"/>
        <a:ext cx="2777713" cy="837855"/>
      </dsp:txXfrm>
    </dsp:sp>
    <dsp:sp modelId="{B74FD4CF-705E-4116-B2B5-BF5A0866294A}">
      <dsp:nvSpPr>
        <dsp:cNvPr id="0" name=""/>
        <dsp:cNvSpPr/>
      </dsp:nvSpPr>
      <dsp:spPr>
        <a:xfrm rot="5400000">
          <a:off x="4916779" y="871846"/>
          <a:ext cx="670284" cy="4942984"/>
        </a:xfrm>
        <a:prstGeom prst="round2SameRect">
          <a:avLst/>
        </a:prstGeom>
        <a:solidFill>
          <a:schemeClr val="accent5">
            <a:tint val="40000"/>
            <a:alpha val="90000"/>
            <a:hueOff val="2433812"/>
            <a:satOff val="-17261"/>
            <a:lumOff val="-9821"/>
            <a:alphaOff val="0"/>
          </a:schemeClr>
        </a:solidFill>
        <a:ln w="9525" cap="flat" cmpd="sng" algn="ctr">
          <a:solidFill>
            <a:schemeClr val="accent5">
              <a:tint val="40000"/>
              <a:alpha val="90000"/>
              <a:hueOff val="2433812"/>
              <a:satOff val="-17261"/>
              <a:lumOff val="-9821"/>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US" sz="1200" kern="1200" noProof="0" dirty="0" smtClean="0">
              <a:solidFill>
                <a:schemeClr val="tx1"/>
              </a:solidFill>
            </a:rPr>
            <a:t>Reception and registration of data</a:t>
          </a:r>
          <a:endParaRPr lang="en-US" sz="1200" kern="1200" noProof="0" dirty="0">
            <a:solidFill>
              <a:schemeClr val="tx1"/>
            </a:solidFill>
          </a:endParaRPr>
        </a:p>
      </dsp:txBody>
      <dsp:txXfrm rot="5400000">
        <a:off x="4916779" y="871846"/>
        <a:ext cx="670284" cy="4942984"/>
      </dsp:txXfrm>
    </dsp:sp>
    <dsp:sp modelId="{D676BDD2-F21D-4103-A47F-3A61000E0238}">
      <dsp:nvSpPr>
        <dsp:cNvPr id="0" name=""/>
        <dsp:cNvSpPr/>
      </dsp:nvSpPr>
      <dsp:spPr>
        <a:xfrm>
          <a:off x="0" y="2924411"/>
          <a:ext cx="2780429" cy="837855"/>
        </a:xfrm>
        <a:prstGeom prst="roundRect">
          <a:avLst/>
        </a:prstGeom>
        <a:gradFill rotWithShape="0">
          <a:gsLst>
            <a:gs pos="0">
              <a:schemeClr val="accent5">
                <a:hueOff val="2442768"/>
                <a:satOff val="8397"/>
                <a:lumOff val="-40295"/>
                <a:alphaOff val="0"/>
                <a:shade val="51000"/>
                <a:satMod val="130000"/>
              </a:schemeClr>
            </a:gs>
            <a:gs pos="80000">
              <a:schemeClr val="accent5">
                <a:hueOff val="2442768"/>
                <a:satOff val="8397"/>
                <a:lumOff val="-40295"/>
                <a:alphaOff val="0"/>
                <a:shade val="93000"/>
                <a:satMod val="130000"/>
              </a:schemeClr>
            </a:gs>
            <a:gs pos="100000">
              <a:schemeClr val="accent5">
                <a:hueOff val="2442768"/>
                <a:satOff val="8397"/>
                <a:lumOff val="-4029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b="1" kern="1200" noProof="0" dirty="0" smtClean="0">
              <a:solidFill>
                <a:schemeClr val="bg1"/>
              </a:solidFill>
            </a:rPr>
            <a:t>Collection</a:t>
          </a:r>
          <a:endParaRPr lang="en-US" sz="1600" b="1" kern="1200" noProof="0" dirty="0">
            <a:solidFill>
              <a:schemeClr val="bg1"/>
            </a:solidFill>
          </a:endParaRPr>
        </a:p>
      </dsp:txBody>
      <dsp:txXfrm>
        <a:off x="0" y="2924411"/>
        <a:ext cx="2780429" cy="837855"/>
      </dsp:txXfrm>
    </dsp:sp>
    <dsp:sp modelId="{9CB899CA-26F4-4236-992A-CB025D903F66}">
      <dsp:nvSpPr>
        <dsp:cNvPr id="0" name=""/>
        <dsp:cNvSpPr/>
      </dsp:nvSpPr>
      <dsp:spPr>
        <a:xfrm rot="5400000">
          <a:off x="4916779" y="1751594"/>
          <a:ext cx="670284" cy="4942984"/>
        </a:xfrm>
        <a:prstGeom prst="round2SameRect">
          <a:avLst/>
        </a:prstGeom>
        <a:solidFill>
          <a:schemeClr val="accent5">
            <a:tint val="40000"/>
            <a:alpha val="90000"/>
            <a:hueOff val="3245083"/>
            <a:satOff val="-23015"/>
            <a:lumOff val="-13095"/>
            <a:alphaOff val="0"/>
          </a:schemeClr>
        </a:solidFill>
        <a:ln w="9525" cap="flat" cmpd="sng" algn="ctr">
          <a:solidFill>
            <a:schemeClr val="accent5">
              <a:tint val="40000"/>
              <a:alpha val="90000"/>
              <a:hueOff val="3245083"/>
              <a:satOff val="-23015"/>
              <a:lumOff val="-13095"/>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US" sz="1200" kern="1200" noProof="0" dirty="0" smtClean="0">
              <a:solidFill>
                <a:schemeClr val="tx1"/>
              </a:solidFill>
            </a:rPr>
            <a:t>Transfers to fund pensions</a:t>
          </a:r>
          <a:endParaRPr lang="en-US" sz="1200" kern="1200" noProof="0" dirty="0">
            <a:solidFill>
              <a:schemeClr val="tx1"/>
            </a:solidFill>
          </a:endParaRPr>
        </a:p>
        <a:p>
          <a:pPr marL="114300" lvl="1" indent="-114300" algn="l" defTabSz="533400">
            <a:lnSpc>
              <a:spcPct val="90000"/>
            </a:lnSpc>
            <a:spcBef>
              <a:spcPct val="0"/>
            </a:spcBef>
            <a:spcAft>
              <a:spcPct val="15000"/>
            </a:spcAft>
            <a:buChar char="••"/>
          </a:pPr>
          <a:r>
            <a:rPr lang="en-US" sz="1200" kern="1200" noProof="0" dirty="0" smtClean="0">
              <a:solidFill>
                <a:schemeClr val="tx1"/>
              </a:solidFill>
            </a:rPr>
            <a:t>Delivery of resources to workers (Certification of applications) </a:t>
          </a:r>
          <a:endParaRPr lang="en-US" sz="1200" kern="1200" noProof="0" dirty="0">
            <a:solidFill>
              <a:schemeClr val="tx1"/>
            </a:solidFill>
          </a:endParaRPr>
        </a:p>
      </dsp:txBody>
      <dsp:txXfrm rot="5400000">
        <a:off x="4916779" y="1751594"/>
        <a:ext cx="670284" cy="4942984"/>
      </dsp:txXfrm>
    </dsp:sp>
    <dsp:sp modelId="{0D7B9C74-E2A7-4BE0-ACA8-ABDBC7919652}">
      <dsp:nvSpPr>
        <dsp:cNvPr id="0" name=""/>
        <dsp:cNvSpPr/>
      </dsp:nvSpPr>
      <dsp:spPr>
        <a:xfrm>
          <a:off x="0" y="3804159"/>
          <a:ext cx="2780429" cy="837855"/>
        </a:xfrm>
        <a:prstGeom prst="roundRect">
          <a:avLst/>
        </a:prstGeom>
        <a:gradFill rotWithShape="0">
          <a:gsLst>
            <a:gs pos="0">
              <a:schemeClr val="accent5">
                <a:hueOff val="3257024"/>
                <a:satOff val="11196"/>
                <a:lumOff val="-53726"/>
                <a:alphaOff val="0"/>
                <a:shade val="51000"/>
                <a:satMod val="130000"/>
              </a:schemeClr>
            </a:gs>
            <a:gs pos="80000">
              <a:schemeClr val="accent5">
                <a:hueOff val="3257024"/>
                <a:satOff val="11196"/>
                <a:lumOff val="-53726"/>
                <a:alphaOff val="0"/>
                <a:shade val="93000"/>
                <a:satMod val="130000"/>
              </a:schemeClr>
            </a:gs>
            <a:gs pos="100000">
              <a:schemeClr val="accent5">
                <a:hueOff val="3257024"/>
                <a:satOff val="11196"/>
                <a:lumOff val="-5372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b="1" kern="1200" noProof="0" dirty="0" smtClean="0">
              <a:solidFill>
                <a:schemeClr val="bg1"/>
              </a:solidFill>
            </a:rPr>
            <a:t>Retirement</a:t>
          </a:r>
          <a:endParaRPr lang="en-US" sz="1600" b="1" kern="1200" noProof="0" dirty="0">
            <a:solidFill>
              <a:schemeClr val="bg1"/>
            </a:solidFill>
          </a:endParaRPr>
        </a:p>
      </dsp:txBody>
      <dsp:txXfrm>
        <a:off x="0" y="3804159"/>
        <a:ext cx="2780429" cy="83785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385F51A-D44C-4A9C-A08E-BEFEA3CD8C00}">
      <dsp:nvSpPr>
        <dsp:cNvPr id="0" name=""/>
        <dsp:cNvSpPr/>
      </dsp:nvSpPr>
      <dsp:spPr>
        <a:xfrm rot="5400000">
          <a:off x="4655452" y="-1720937"/>
          <a:ext cx="1192938" cy="4942984"/>
        </a:xfrm>
        <a:prstGeom prst="round2Same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US" sz="1200" kern="1200" noProof="0" dirty="0" smtClean="0">
              <a:solidFill>
                <a:schemeClr val="tx1"/>
              </a:solidFill>
            </a:rPr>
            <a:t>It would assess the quality of the service in each Pension Fund Call Center, perhaps, through a third party that  would follow up the calls.</a:t>
          </a:r>
          <a:endParaRPr lang="en-US" sz="1200" kern="1200" noProof="0" dirty="0">
            <a:solidFill>
              <a:schemeClr val="tx1"/>
            </a:solidFill>
          </a:endParaRPr>
        </a:p>
      </dsp:txBody>
      <dsp:txXfrm rot="5400000">
        <a:off x="4655452" y="-1720937"/>
        <a:ext cx="1192938" cy="4942984"/>
      </dsp:txXfrm>
    </dsp:sp>
    <dsp:sp modelId="{C8075AC9-2F18-4284-8863-78F890FC01BB}">
      <dsp:nvSpPr>
        <dsp:cNvPr id="0" name=""/>
        <dsp:cNvSpPr/>
      </dsp:nvSpPr>
      <dsp:spPr>
        <a:xfrm>
          <a:off x="0" y="2267"/>
          <a:ext cx="2780429" cy="1496575"/>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b="1" kern="1200" noProof="0" dirty="0" smtClean="0">
              <a:solidFill>
                <a:schemeClr val="tx1"/>
              </a:solidFill>
            </a:rPr>
            <a:t>Evaluation of the Pension Funds Call Centers. </a:t>
          </a:r>
          <a:endParaRPr lang="es-MX" sz="1400" b="1" kern="1200" noProof="0" dirty="0" smtClean="0">
            <a:solidFill>
              <a:schemeClr val="tx1"/>
            </a:solidFill>
          </a:endParaRPr>
        </a:p>
      </dsp:txBody>
      <dsp:txXfrm>
        <a:off x="0" y="2267"/>
        <a:ext cx="2780429" cy="1496575"/>
      </dsp:txXfrm>
    </dsp:sp>
    <dsp:sp modelId="{9BD00991-7E9B-4683-ADB8-22768700427C}">
      <dsp:nvSpPr>
        <dsp:cNvPr id="0" name=""/>
        <dsp:cNvSpPr/>
      </dsp:nvSpPr>
      <dsp:spPr>
        <a:xfrm rot="5400000">
          <a:off x="4653291" y="-149532"/>
          <a:ext cx="1197260" cy="4942984"/>
        </a:xfrm>
        <a:prstGeom prst="round2SameRect">
          <a:avLst/>
        </a:prstGeom>
        <a:solidFill>
          <a:schemeClr val="accent5">
            <a:tint val="40000"/>
            <a:alpha val="90000"/>
            <a:hueOff val="1622542"/>
            <a:satOff val="-11507"/>
            <a:lumOff val="-6548"/>
            <a:alphaOff val="0"/>
          </a:schemeClr>
        </a:solidFill>
        <a:ln w="9525" cap="flat" cmpd="sng" algn="ctr">
          <a:solidFill>
            <a:schemeClr val="accent5">
              <a:tint val="40000"/>
              <a:alpha val="90000"/>
              <a:hueOff val="1622542"/>
              <a:satOff val="-11507"/>
              <a:lumOff val="-6548"/>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US" sz="1200" kern="1200" noProof="0" dirty="0" smtClean="0">
              <a:solidFill>
                <a:schemeClr val="tx1"/>
              </a:solidFill>
            </a:rPr>
            <a:t>It would penalize those cases in which the affiliates are channeled to CONSAR by the Pension Fund’s Administrator when solution is in their field of competence.</a:t>
          </a:r>
          <a:endParaRPr lang="en-US" sz="1200" kern="1200" noProof="0" dirty="0">
            <a:solidFill>
              <a:schemeClr val="tx1"/>
            </a:solidFill>
          </a:endParaRPr>
        </a:p>
      </dsp:txBody>
      <dsp:txXfrm rot="5400000">
        <a:off x="4653291" y="-149532"/>
        <a:ext cx="1197260" cy="4942984"/>
      </dsp:txXfrm>
    </dsp:sp>
    <dsp:sp modelId="{78C894AD-7ED8-47EE-B37F-7CE14AAF36BB}">
      <dsp:nvSpPr>
        <dsp:cNvPr id="0" name=""/>
        <dsp:cNvSpPr/>
      </dsp:nvSpPr>
      <dsp:spPr>
        <a:xfrm>
          <a:off x="0" y="1573671"/>
          <a:ext cx="2780429" cy="1496575"/>
        </a:xfrm>
        <a:prstGeom prst="roundRect">
          <a:avLst/>
        </a:prstGeom>
        <a:gradFill rotWithShape="0">
          <a:gsLst>
            <a:gs pos="0">
              <a:schemeClr val="accent5">
                <a:hueOff val="1628512"/>
                <a:satOff val="5598"/>
                <a:lumOff val="-26863"/>
                <a:alphaOff val="0"/>
                <a:shade val="51000"/>
                <a:satMod val="130000"/>
              </a:schemeClr>
            </a:gs>
            <a:gs pos="80000">
              <a:schemeClr val="accent5">
                <a:hueOff val="1628512"/>
                <a:satOff val="5598"/>
                <a:lumOff val="-26863"/>
                <a:alphaOff val="0"/>
                <a:shade val="93000"/>
                <a:satMod val="130000"/>
              </a:schemeClr>
            </a:gs>
            <a:gs pos="100000">
              <a:schemeClr val="accent5">
                <a:hueOff val="1628512"/>
                <a:satOff val="5598"/>
                <a:lumOff val="-2686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b="1" kern="1200" noProof="0" dirty="0" smtClean="0">
              <a:solidFill>
                <a:schemeClr val="tx1"/>
              </a:solidFill>
            </a:rPr>
            <a:t>Cases assigned to CONSAR which are the responsibility  of the pension funds.</a:t>
          </a:r>
          <a:endParaRPr lang="en-US" sz="1400" b="1" kern="1200" noProof="0" dirty="0">
            <a:solidFill>
              <a:schemeClr val="tx1"/>
            </a:solidFill>
          </a:endParaRPr>
        </a:p>
      </dsp:txBody>
      <dsp:txXfrm>
        <a:off x="0" y="1573671"/>
        <a:ext cx="2780429" cy="1496575"/>
      </dsp:txXfrm>
    </dsp:sp>
    <dsp:sp modelId="{500D6256-2E04-4EEA-B4DD-486929DBD349}">
      <dsp:nvSpPr>
        <dsp:cNvPr id="0" name=""/>
        <dsp:cNvSpPr/>
      </dsp:nvSpPr>
      <dsp:spPr>
        <a:xfrm rot="5400000">
          <a:off x="4653291" y="1421871"/>
          <a:ext cx="1197260" cy="4942984"/>
        </a:xfrm>
        <a:prstGeom prst="round2SameRect">
          <a:avLst/>
        </a:prstGeom>
        <a:solidFill>
          <a:schemeClr val="accent5">
            <a:tint val="40000"/>
            <a:alpha val="90000"/>
            <a:hueOff val="3245083"/>
            <a:satOff val="-23015"/>
            <a:lumOff val="-13095"/>
            <a:alphaOff val="0"/>
          </a:schemeClr>
        </a:solidFill>
        <a:ln w="9525" cap="flat" cmpd="sng" algn="ctr">
          <a:solidFill>
            <a:schemeClr val="accent5">
              <a:tint val="40000"/>
              <a:alpha val="90000"/>
              <a:hueOff val="3245083"/>
              <a:satOff val="-23015"/>
              <a:lumOff val="-13095"/>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US" sz="1200" kern="1200" noProof="0" dirty="0" smtClean="0">
              <a:solidFill>
                <a:schemeClr val="tx1"/>
              </a:solidFill>
            </a:rPr>
            <a:t>It would capture the involvement of the pension fund for the creation of a financial culture and  the in situ  orientation for workers who require it.</a:t>
          </a:r>
          <a:endParaRPr lang="en-US" sz="1200" kern="1200" noProof="0" dirty="0">
            <a:solidFill>
              <a:schemeClr val="tx1"/>
            </a:solidFill>
          </a:endParaRPr>
        </a:p>
        <a:p>
          <a:pPr marL="114300" lvl="1" indent="-114300" algn="l" defTabSz="533400">
            <a:lnSpc>
              <a:spcPct val="90000"/>
            </a:lnSpc>
            <a:spcBef>
              <a:spcPct val="0"/>
            </a:spcBef>
            <a:spcAft>
              <a:spcPct val="15000"/>
            </a:spcAft>
            <a:buChar char="••"/>
          </a:pPr>
          <a:endParaRPr lang="es-MX" sz="1200" kern="1200" noProof="0" dirty="0" smtClean="0">
            <a:solidFill>
              <a:schemeClr val="tx1"/>
            </a:solidFill>
          </a:endParaRPr>
        </a:p>
      </dsp:txBody>
      <dsp:txXfrm rot="5400000">
        <a:off x="4653291" y="1421871"/>
        <a:ext cx="1197260" cy="4942984"/>
      </dsp:txXfrm>
    </dsp:sp>
    <dsp:sp modelId="{429113D9-5FFC-4451-8186-DB395B3E9671}">
      <dsp:nvSpPr>
        <dsp:cNvPr id="0" name=""/>
        <dsp:cNvSpPr/>
      </dsp:nvSpPr>
      <dsp:spPr>
        <a:xfrm>
          <a:off x="0" y="3145076"/>
          <a:ext cx="2780429" cy="1496575"/>
        </a:xfrm>
        <a:prstGeom prst="roundRect">
          <a:avLst/>
        </a:prstGeom>
        <a:gradFill rotWithShape="0">
          <a:gsLst>
            <a:gs pos="0">
              <a:schemeClr val="accent5">
                <a:hueOff val="3257024"/>
                <a:satOff val="11196"/>
                <a:lumOff val="-53726"/>
                <a:alphaOff val="0"/>
                <a:shade val="51000"/>
                <a:satMod val="130000"/>
              </a:schemeClr>
            </a:gs>
            <a:gs pos="80000">
              <a:schemeClr val="accent5">
                <a:hueOff val="3257024"/>
                <a:satOff val="11196"/>
                <a:lumOff val="-53726"/>
                <a:alphaOff val="0"/>
                <a:shade val="93000"/>
                <a:satMod val="130000"/>
              </a:schemeClr>
            </a:gs>
            <a:gs pos="100000">
              <a:schemeClr val="accent5">
                <a:hueOff val="3257024"/>
                <a:satOff val="11196"/>
                <a:lumOff val="-5372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b="1" kern="1200" noProof="0" dirty="0" smtClean="0">
              <a:solidFill>
                <a:schemeClr val="bg1"/>
              </a:solidFill>
            </a:rPr>
            <a:t>Involvement in events for financial culture</a:t>
          </a:r>
          <a:endParaRPr lang="es-MX" sz="1400" b="1" kern="1200" noProof="0" dirty="0" smtClean="0">
            <a:solidFill>
              <a:schemeClr val="bg1"/>
            </a:solidFill>
          </a:endParaRPr>
        </a:p>
      </dsp:txBody>
      <dsp:txXfrm>
        <a:off x="0" y="3145076"/>
        <a:ext cx="2780429" cy="149657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14.wmf"/><Relationship Id="rId7" Type="http://schemas.openxmlformats.org/officeDocument/2006/relationships/image" Target="../media/image18.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MX"/>
          </a:p>
        </p:txBody>
      </p:sp>
      <p:sp>
        <p:nvSpPr>
          <p:cNvPr id="3" name="2 Marcador de fecha"/>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33F9485-1339-4C5D-93CB-8C02E0384A53}" type="datetimeFigureOut">
              <a:rPr lang="es-MX" smtClean="0"/>
              <a:pPr/>
              <a:t>07/09/2011</a:t>
            </a:fld>
            <a:endParaRPr lang="es-MX"/>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s-MX"/>
          </a:p>
        </p:txBody>
      </p:sp>
      <p:sp>
        <p:nvSpPr>
          <p:cNvPr id="5" name="4 Marcador de notas"/>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00DE2E0-8EB8-4958-A65F-5047FEB76998}"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xfrm>
            <a:off x="1182688" y="696913"/>
            <a:ext cx="4648200" cy="3486150"/>
          </a:xfrm>
          <a:ln/>
        </p:spPr>
      </p:sp>
      <p:sp>
        <p:nvSpPr>
          <p:cNvPr id="10243" name="Rectangle 3"/>
          <p:cNvSpPr>
            <a:spLocks noGrp="1" noChangeArrowheads="1"/>
          </p:cNvSpPr>
          <p:nvPr>
            <p:ph type="body" idx="1"/>
          </p:nvPr>
        </p:nvSpPr>
        <p:spPr>
          <a:xfrm>
            <a:off x="701675" y="4416425"/>
            <a:ext cx="5607050" cy="4183063"/>
          </a:xfrm>
          <a:noFill/>
          <a:ln/>
        </p:spPr>
        <p:txBody>
          <a:bodyPr/>
          <a:lstStyle/>
          <a:p>
            <a:r>
              <a:rPr lang="en-GB" sz="1200" b="1" kern="1200" dirty="0" smtClean="0">
                <a:solidFill>
                  <a:schemeClr val="tx1"/>
                </a:solidFill>
                <a:latin typeface="+mn-lt"/>
                <a:ea typeface="+mn-ea"/>
                <a:cs typeface="+mn-cs"/>
              </a:rPr>
              <a:t> 14:30-15:45</a:t>
            </a:r>
            <a:endParaRPr lang="es-MX"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 </a:t>
            </a:r>
            <a:endParaRPr lang="es-MX"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Session III: Risk Scoring</a:t>
            </a:r>
            <a:endParaRPr lang="es-MX" sz="1200" kern="1200" dirty="0" smtClean="0">
              <a:solidFill>
                <a:schemeClr val="tx1"/>
              </a:solidFill>
              <a:latin typeface="+mn-lt"/>
              <a:ea typeface="+mn-ea"/>
              <a:cs typeface="+mn-cs"/>
            </a:endParaRPr>
          </a:p>
          <a:p>
            <a:r>
              <a:rPr lang="en-US" sz="1200" b="1" i="1" kern="1200" dirty="0" smtClean="0">
                <a:solidFill>
                  <a:schemeClr val="tx1"/>
                </a:solidFill>
                <a:latin typeface="+mn-lt"/>
                <a:ea typeface="+mn-ea"/>
                <a:cs typeface="+mn-cs"/>
              </a:rPr>
              <a:t> </a:t>
            </a:r>
            <a:endParaRPr lang="es-MX" sz="1200" kern="1200" dirty="0" smtClean="0">
              <a:solidFill>
                <a:schemeClr val="tx1"/>
              </a:solidFill>
              <a:latin typeface="+mn-lt"/>
              <a:ea typeface="+mn-ea"/>
              <a:cs typeface="+mn-cs"/>
            </a:endParaRPr>
          </a:p>
          <a:p>
            <a:r>
              <a:rPr lang="en-GB" sz="1200" b="1" kern="1200" dirty="0" smtClean="0">
                <a:solidFill>
                  <a:schemeClr val="tx1"/>
                </a:solidFill>
                <a:latin typeface="+mn-lt"/>
                <a:ea typeface="+mn-ea"/>
                <a:cs typeface="+mn-cs"/>
              </a:rPr>
              <a:t>14:30-15:15</a:t>
            </a:r>
            <a:endParaRPr lang="es-MX" sz="1200" kern="1200" dirty="0" smtClean="0">
              <a:solidFill>
                <a:schemeClr val="tx1"/>
              </a:solidFill>
              <a:latin typeface="+mn-lt"/>
              <a:ea typeface="+mn-ea"/>
              <a:cs typeface="+mn-cs"/>
            </a:endParaRPr>
          </a:p>
          <a:p>
            <a:r>
              <a:rPr lang="en-US" sz="1200" b="1" i="1" kern="1200" dirty="0" smtClean="0">
                <a:solidFill>
                  <a:schemeClr val="tx1"/>
                </a:solidFill>
                <a:latin typeface="+mn-lt"/>
                <a:ea typeface="+mn-ea"/>
                <a:cs typeface="+mn-cs"/>
              </a:rPr>
              <a:t>Speakers:</a:t>
            </a:r>
            <a:endParaRPr lang="es-MX" sz="1200" kern="1200" dirty="0" smtClean="0">
              <a:solidFill>
                <a:schemeClr val="tx1"/>
              </a:solidFill>
              <a:latin typeface="+mn-lt"/>
              <a:ea typeface="+mn-ea"/>
              <a:cs typeface="+mn-cs"/>
            </a:endParaRPr>
          </a:p>
          <a:p>
            <a:pPr lvl="0"/>
            <a:r>
              <a:rPr lang="en-US" sz="1200" i="1" kern="1200" dirty="0" smtClean="0">
                <a:solidFill>
                  <a:schemeClr val="tx1"/>
                </a:solidFill>
                <a:latin typeface="+mn-lt"/>
                <a:ea typeface="+mn-ea"/>
                <a:cs typeface="+mn-cs"/>
              </a:rPr>
              <a:t>Overview IOPS Toolkit Module 4 (Risk Weighting, Probability, Impact, Consistency Scores) –  </a:t>
            </a:r>
            <a:r>
              <a:rPr lang="en-US" sz="1200" i="1" kern="1200" dirty="0" err="1" smtClean="0">
                <a:solidFill>
                  <a:schemeClr val="tx1"/>
                </a:solidFill>
                <a:latin typeface="+mn-lt"/>
                <a:ea typeface="+mn-ea"/>
                <a:cs typeface="+mn-cs"/>
              </a:rPr>
              <a:t>Taliya</a:t>
            </a:r>
            <a:r>
              <a:rPr lang="en-US" sz="1200" i="1" kern="1200" dirty="0" smtClean="0">
                <a:solidFill>
                  <a:schemeClr val="tx1"/>
                </a:solidFill>
                <a:latin typeface="+mn-lt"/>
                <a:ea typeface="+mn-ea"/>
                <a:cs typeface="+mn-cs"/>
              </a:rPr>
              <a:t> </a:t>
            </a:r>
            <a:r>
              <a:rPr lang="en-US" sz="1200" i="1" kern="1200" dirty="0" err="1" smtClean="0">
                <a:solidFill>
                  <a:schemeClr val="tx1"/>
                </a:solidFill>
                <a:latin typeface="+mn-lt"/>
                <a:ea typeface="+mn-ea"/>
                <a:cs typeface="+mn-cs"/>
              </a:rPr>
              <a:t>Cikoja</a:t>
            </a:r>
            <a:r>
              <a:rPr lang="en-US" sz="1200" i="1" kern="1200" dirty="0" smtClean="0">
                <a:solidFill>
                  <a:schemeClr val="tx1"/>
                </a:solidFill>
                <a:latin typeface="+mn-lt"/>
                <a:ea typeface="+mn-ea"/>
                <a:cs typeface="+mn-cs"/>
              </a:rPr>
              <a:t>, IOPS Secretariat</a:t>
            </a:r>
            <a:endParaRPr lang="es-MX" sz="1200" kern="1200" dirty="0" smtClean="0">
              <a:solidFill>
                <a:schemeClr val="tx1"/>
              </a:solidFill>
              <a:latin typeface="+mn-lt"/>
              <a:ea typeface="+mn-ea"/>
              <a:cs typeface="+mn-cs"/>
            </a:endParaRPr>
          </a:p>
          <a:p>
            <a:pPr lvl="0"/>
            <a:r>
              <a:rPr lang="en-US" sz="1200" i="1" kern="1200" dirty="0" smtClean="0">
                <a:solidFill>
                  <a:schemeClr val="tx1"/>
                </a:solidFill>
                <a:latin typeface="+mn-lt"/>
                <a:ea typeface="+mn-ea"/>
                <a:cs typeface="+mn-cs"/>
              </a:rPr>
              <a:t>APRA PAIRS Model – Ross Jones</a:t>
            </a:r>
            <a:endParaRPr lang="es-MX" sz="1200"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 </a:t>
            </a:r>
            <a:endParaRPr lang="es-MX" sz="1200" kern="1200" dirty="0" smtClean="0">
              <a:solidFill>
                <a:schemeClr val="tx1"/>
              </a:solidFill>
              <a:latin typeface="+mn-lt"/>
              <a:ea typeface="+mn-ea"/>
              <a:cs typeface="+mn-cs"/>
            </a:endParaRPr>
          </a:p>
          <a:p>
            <a:pPr lvl="0"/>
            <a:r>
              <a:rPr lang="en-US" sz="1200" i="1" kern="1200" dirty="0" smtClean="0">
                <a:solidFill>
                  <a:schemeClr val="tx1"/>
                </a:solidFill>
                <a:latin typeface="+mn-lt"/>
                <a:ea typeface="+mn-ea"/>
                <a:cs typeface="+mn-cs"/>
              </a:rPr>
              <a:t>Risk scoring – David Plascencia Perdomo, CONSAR Mexico</a:t>
            </a:r>
            <a:endParaRPr lang="es-MX" sz="1200" kern="1200" dirty="0" smtClean="0">
              <a:solidFill>
                <a:schemeClr val="tx1"/>
              </a:solidFill>
              <a:latin typeface="+mn-lt"/>
              <a:ea typeface="+mn-ea"/>
              <a:cs typeface="+mn-cs"/>
            </a:endParaRPr>
          </a:p>
          <a:p>
            <a:r>
              <a:rPr lang="en-US" sz="1200" b="1" i="1" kern="1200" dirty="0" smtClean="0">
                <a:solidFill>
                  <a:schemeClr val="tx1"/>
                </a:solidFill>
                <a:latin typeface="+mn-lt"/>
                <a:ea typeface="+mn-ea"/>
                <a:cs typeface="+mn-cs"/>
              </a:rPr>
              <a:t> </a:t>
            </a:r>
            <a:endParaRPr lang="es-MX" sz="1200" kern="1200" dirty="0" smtClean="0">
              <a:solidFill>
                <a:schemeClr val="tx1"/>
              </a:solidFill>
              <a:latin typeface="+mn-lt"/>
              <a:ea typeface="+mn-ea"/>
              <a:cs typeface="+mn-cs"/>
            </a:endParaRPr>
          </a:p>
          <a:p>
            <a:r>
              <a:rPr lang="en-GB" sz="1200" i="1" kern="1200" dirty="0" smtClean="0">
                <a:solidFill>
                  <a:schemeClr val="tx1"/>
                </a:solidFill>
                <a:latin typeface="+mn-lt"/>
                <a:ea typeface="+mn-ea"/>
                <a:cs typeface="+mn-cs"/>
              </a:rPr>
              <a:t> </a:t>
            </a:r>
            <a:endParaRPr lang="es-MX" sz="1200" kern="1200" dirty="0" smtClean="0">
              <a:solidFill>
                <a:schemeClr val="tx1"/>
              </a:solidFill>
              <a:latin typeface="+mn-lt"/>
              <a:ea typeface="+mn-ea"/>
              <a:cs typeface="+mn-cs"/>
            </a:endParaRPr>
          </a:p>
          <a:p>
            <a:endParaRPr lang="es-ES" b="1" dirty="0" smtClean="0">
              <a:solidFill>
                <a:srgbClr val="FF0000"/>
              </a:solidFill>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150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225343" marR="0" indent="-225343" algn="l" defTabSz="914400" rtl="0" eaLnBrk="1" fontAlgn="auto" latinLnBrk="0" hangingPunct="1">
              <a:lnSpc>
                <a:spcPct val="100000"/>
              </a:lnSpc>
              <a:spcBef>
                <a:spcPct val="0"/>
              </a:spcBef>
              <a:spcAft>
                <a:spcPts val="0"/>
              </a:spcAft>
              <a:buClrTx/>
              <a:buSzTx/>
              <a:buFontTx/>
              <a:buNone/>
              <a:tabLst/>
              <a:defRPr/>
            </a:pPr>
            <a:endParaRPr lang="es-MX"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72707"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MX"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150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225343" marR="0" indent="-225343" algn="l" defTabSz="914400" rtl="0" eaLnBrk="1" fontAlgn="auto" latinLnBrk="0" hangingPunct="1">
              <a:lnSpc>
                <a:spcPct val="100000"/>
              </a:lnSpc>
              <a:spcBef>
                <a:spcPct val="0"/>
              </a:spcBef>
              <a:spcAft>
                <a:spcPts val="0"/>
              </a:spcAft>
              <a:buClrTx/>
              <a:buSzTx/>
              <a:buFontTx/>
              <a:buNone/>
              <a:tabLst/>
              <a:defRPr/>
            </a:pPr>
            <a:endParaRPr lang="es-MX"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6"/>
          <p:cNvSpPr>
            <a:spLocks noGrp="1" noChangeArrowheads="1"/>
          </p:cNvSpPr>
          <p:nvPr>
            <p:ph type="ftr" sz="quarter" idx="4"/>
          </p:nvPr>
        </p:nvSpPr>
        <p:spPr>
          <a:noFill/>
        </p:spPr>
        <p:txBody>
          <a:bodyPr/>
          <a:lstStyle/>
          <a:p>
            <a:r>
              <a:rPr lang="en-US" dirty="0" smtClean="0">
                <a:ea typeface="ＭＳ Ｐゴシック" pitchFamily="34" charset="-128"/>
              </a:rPr>
              <a:t>© 2009 Algorithmics Incorporated. All rights reserved.</a:t>
            </a:r>
          </a:p>
        </p:txBody>
      </p:sp>
      <p:sp>
        <p:nvSpPr>
          <p:cNvPr id="36867" name="Rectangle 7"/>
          <p:cNvSpPr>
            <a:spLocks noGrp="1" noChangeArrowheads="1"/>
          </p:cNvSpPr>
          <p:nvPr>
            <p:ph type="sldNum" sz="quarter" idx="5"/>
          </p:nvPr>
        </p:nvSpPr>
        <p:spPr>
          <a:noFill/>
        </p:spPr>
        <p:txBody>
          <a:bodyPr/>
          <a:lstStyle/>
          <a:p>
            <a:fld id="{BB56F98C-A1E4-4113-A338-3653E02B2B38}" type="slidenum">
              <a:rPr lang="en-US" smtClean="0">
                <a:ea typeface="ＭＳ Ｐゴシック" pitchFamily="34" charset="-128"/>
              </a:rPr>
              <a:pPr/>
              <a:t>13</a:t>
            </a:fld>
            <a:endParaRPr lang="en-US" dirty="0" smtClean="0">
              <a:ea typeface="ＭＳ Ｐゴシック" pitchFamily="34" charset="-128"/>
            </a:endParaRPr>
          </a:p>
        </p:txBody>
      </p:sp>
      <p:sp>
        <p:nvSpPr>
          <p:cNvPr id="36868" name="Rectangle 6"/>
          <p:cNvSpPr>
            <a:spLocks noGrp="1" noRot="1" noChangeAspect="1" noChangeArrowheads="1" noTextEdit="1"/>
          </p:cNvSpPr>
          <p:nvPr>
            <p:ph type="sldImg"/>
          </p:nvPr>
        </p:nvSpPr>
        <p:spPr>
          <a:ln/>
        </p:spPr>
      </p:sp>
      <p:sp>
        <p:nvSpPr>
          <p:cNvPr id="36869" name="Rectangle 7"/>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xfrm>
            <a:off x="1182688" y="696913"/>
            <a:ext cx="4648200" cy="3486150"/>
          </a:xfrm>
          <a:ln/>
        </p:spPr>
      </p:sp>
      <p:sp>
        <p:nvSpPr>
          <p:cNvPr id="10243" name="Rectangle 3"/>
          <p:cNvSpPr>
            <a:spLocks noGrp="1" noChangeArrowheads="1"/>
          </p:cNvSpPr>
          <p:nvPr>
            <p:ph type="body" idx="1"/>
          </p:nvPr>
        </p:nvSpPr>
        <p:spPr>
          <a:xfrm>
            <a:off x="701675" y="4416425"/>
            <a:ext cx="5607050" cy="4183063"/>
          </a:xfrm>
          <a:noFill/>
          <a:ln/>
        </p:spPr>
        <p:txBody>
          <a:bodyPr/>
          <a:lstStyle/>
          <a:p>
            <a:r>
              <a:rPr lang="en-GB" sz="1200" b="1" kern="1200" dirty="0" smtClean="0">
                <a:solidFill>
                  <a:schemeClr val="tx1"/>
                </a:solidFill>
                <a:latin typeface="+mn-lt"/>
                <a:ea typeface="+mn-ea"/>
                <a:cs typeface="+mn-cs"/>
              </a:rPr>
              <a:t> 14:30-15:45</a:t>
            </a:r>
            <a:endParaRPr lang="es-MX"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 </a:t>
            </a:r>
            <a:endParaRPr lang="es-MX"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Session III: Risk Scoring</a:t>
            </a:r>
            <a:endParaRPr lang="es-MX" sz="1200" kern="1200" dirty="0" smtClean="0">
              <a:solidFill>
                <a:schemeClr val="tx1"/>
              </a:solidFill>
              <a:latin typeface="+mn-lt"/>
              <a:ea typeface="+mn-ea"/>
              <a:cs typeface="+mn-cs"/>
            </a:endParaRPr>
          </a:p>
          <a:p>
            <a:r>
              <a:rPr lang="en-US" sz="1200" b="1" i="1" kern="1200" dirty="0" smtClean="0">
                <a:solidFill>
                  <a:schemeClr val="tx1"/>
                </a:solidFill>
                <a:latin typeface="+mn-lt"/>
                <a:ea typeface="+mn-ea"/>
                <a:cs typeface="+mn-cs"/>
              </a:rPr>
              <a:t> </a:t>
            </a:r>
            <a:endParaRPr lang="es-MX" sz="1200" kern="1200" dirty="0" smtClean="0">
              <a:solidFill>
                <a:schemeClr val="tx1"/>
              </a:solidFill>
              <a:latin typeface="+mn-lt"/>
              <a:ea typeface="+mn-ea"/>
              <a:cs typeface="+mn-cs"/>
            </a:endParaRPr>
          </a:p>
          <a:p>
            <a:r>
              <a:rPr lang="en-GB" sz="1200" b="1" kern="1200" dirty="0" smtClean="0">
                <a:solidFill>
                  <a:schemeClr val="tx1"/>
                </a:solidFill>
                <a:latin typeface="+mn-lt"/>
                <a:ea typeface="+mn-ea"/>
                <a:cs typeface="+mn-cs"/>
              </a:rPr>
              <a:t>14:30-15:15</a:t>
            </a:r>
            <a:endParaRPr lang="es-MX" sz="1200" kern="1200" dirty="0" smtClean="0">
              <a:solidFill>
                <a:schemeClr val="tx1"/>
              </a:solidFill>
              <a:latin typeface="+mn-lt"/>
              <a:ea typeface="+mn-ea"/>
              <a:cs typeface="+mn-cs"/>
            </a:endParaRPr>
          </a:p>
          <a:p>
            <a:r>
              <a:rPr lang="en-US" sz="1200" b="1" i="1" kern="1200" dirty="0" smtClean="0">
                <a:solidFill>
                  <a:schemeClr val="tx1"/>
                </a:solidFill>
                <a:latin typeface="+mn-lt"/>
                <a:ea typeface="+mn-ea"/>
                <a:cs typeface="+mn-cs"/>
              </a:rPr>
              <a:t>Speakers:</a:t>
            </a:r>
            <a:endParaRPr lang="es-MX" sz="1200" kern="1200" dirty="0" smtClean="0">
              <a:solidFill>
                <a:schemeClr val="tx1"/>
              </a:solidFill>
              <a:latin typeface="+mn-lt"/>
              <a:ea typeface="+mn-ea"/>
              <a:cs typeface="+mn-cs"/>
            </a:endParaRPr>
          </a:p>
          <a:p>
            <a:pPr lvl="0"/>
            <a:r>
              <a:rPr lang="en-US" sz="1200" i="1" kern="1200" dirty="0" smtClean="0">
                <a:solidFill>
                  <a:schemeClr val="tx1"/>
                </a:solidFill>
                <a:latin typeface="+mn-lt"/>
                <a:ea typeface="+mn-ea"/>
                <a:cs typeface="+mn-cs"/>
              </a:rPr>
              <a:t>Overview IOPS Toolkit Module 4 (Risk Weighting, Probability, Impact, Consistency Scores) –  </a:t>
            </a:r>
            <a:r>
              <a:rPr lang="en-US" sz="1200" i="1" kern="1200" dirty="0" err="1" smtClean="0">
                <a:solidFill>
                  <a:schemeClr val="tx1"/>
                </a:solidFill>
                <a:latin typeface="+mn-lt"/>
                <a:ea typeface="+mn-ea"/>
                <a:cs typeface="+mn-cs"/>
              </a:rPr>
              <a:t>Taliya</a:t>
            </a:r>
            <a:r>
              <a:rPr lang="en-US" sz="1200" i="1" kern="1200" dirty="0" smtClean="0">
                <a:solidFill>
                  <a:schemeClr val="tx1"/>
                </a:solidFill>
                <a:latin typeface="+mn-lt"/>
                <a:ea typeface="+mn-ea"/>
                <a:cs typeface="+mn-cs"/>
              </a:rPr>
              <a:t> </a:t>
            </a:r>
            <a:r>
              <a:rPr lang="en-US" sz="1200" i="1" kern="1200" dirty="0" err="1" smtClean="0">
                <a:solidFill>
                  <a:schemeClr val="tx1"/>
                </a:solidFill>
                <a:latin typeface="+mn-lt"/>
                <a:ea typeface="+mn-ea"/>
                <a:cs typeface="+mn-cs"/>
              </a:rPr>
              <a:t>Cikoja</a:t>
            </a:r>
            <a:r>
              <a:rPr lang="en-US" sz="1200" i="1" kern="1200" dirty="0" smtClean="0">
                <a:solidFill>
                  <a:schemeClr val="tx1"/>
                </a:solidFill>
                <a:latin typeface="+mn-lt"/>
                <a:ea typeface="+mn-ea"/>
                <a:cs typeface="+mn-cs"/>
              </a:rPr>
              <a:t>, IOPS Secretariat</a:t>
            </a:r>
            <a:endParaRPr lang="es-MX" sz="1200" kern="1200" dirty="0" smtClean="0">
              <a:solidFill>
                <a:schemeClr val="tx1"/>
              </a:solidFill>
              <a:latin typeface="+mn-lt"/>
              <a:ea typeface="+mn-ea"/>
              <a:cs typeface="+mn-cs"/>
            </a:endParaRPr>
          </a:p>
          <a:p>
            <a:pPr lvl="0"/>
            <a:r>
              <a:rPr lang="en-US" sz="1200" i="1" kern="1200" dirty="0" smtClean="0">
                <a:solidFill>
                  <a:schemeClr val="tx1"/>
                </a:solidFill>
                <a:latin typeface="+mn-lt"/>
                <a:ea typeface="+mn-ea"/>
                <a:cs typeface="+mn-cs"/>
              </a:rPr>
              <a:t>APRA PAIRS Model – Ross Jones</a:t>
            </a:r>
            <a:endParaRPr lang="es-MX" sz="1200"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 </a:t>
            </a:r>
            <a:endParaRPr lang="es-MX" sz="1200" kern="1200" dirty="0" smtClean="0">
              <a:solidFill>
                <a:schemeClr val="tx1"/>
              </a:solidFill>
              <a:latin typeface="+mn-lt"/>
              <a:ea typeface="+mn-ea"/>
              <a:cs typeface="+mn-cs"/>
            </a:endParaRPr>
          </a:p>
          <a:p>
            <a:pPr lvl="0"/>
            <a:r>
              <a:rPr lang="en-US" sz="1200" i="1" kern="1200" dirty="0" smtClean="0">
                <a:solidFill>
                  <a:schemeClr val="tx1"/>
                </a:solidFill>
                <a:latin typeface="+mn-lt"/>
                <a:ea typeface="+mn-ea"/>
                <a:cs typeface="+mn-cs"/>
              </a:rPr>
              <a:t>Risk scoring – David Plascencia Perdomo, CONSAR Mexico</a:t>
            </a:r>
            <a:endParaRPr lang="es-MX" sz="1200" kern="1200" dirty="0" smtClean="0">
              <a:solidFill>
                <a:schemeClr val="tx1"/>
              </a:solidFill>
              <a:latin typeface="+mn-lt"/>
              <a:ea typeface="+mn-ea"/>
              <a:cs typeface="+mn-cs"/>
            </a:endParaRPr>
          </a:p>
          <a:p>
            <a:r>
              <a:rPr lang="en-US" sz="1200" b="1" i="1" kern="1200" dirty="0" smtClean="0">
                <a:solidFill>
                  <a:schemeClr val="tx1"/>
                </a:solidFill>
                <a:latin typeface="+mn-lt"/>
                <a:ea typeface="+mn-ea"/>
                <a:cs typeface="+mn-cs"/>
              </a:rPr>
              <a:t> </a:t>
            </a:r>
            <a:endParaRPr lang="es-MX" sz="1200" kern="1200" dirty="0" smtClean="0">
              <a:solidFill>
                <a:schemeClr val="tx1"/>
              </a:solidFill>
              <a:latin typeface="+mn-lt"/>
              <a:ea typeface="+mn-ea"/>
              <a:cs typeface="+mn-cs"/>
            </a:endParaRPr>
          </a:p>
          <a:p>
            <a:r>
              <a:rPr lang="en-GB" sz="1200" i="1" kern="1200" dirty="0" smtClean="0">
                <a:solidFill>
                  <a:schemeClr val="tx1"/>
                </a:solidFill>
                <a:latin typeface="+mn-lt"/>
                <a:ea typeface="+mn-ea"/>
                <a:cs typeface="+mn-cs"/>
              </a:rPr>
              <a:t> </a:t>
            </a:r>
            <a:endParaRPr lang="es-MX" sz="1200" kern="1200" dirty="0" smtClean="0">
              <a:solidFill>
                <a:schemeClr val="tx1"/>
              </a:solidFill>
              <a:latin typeface="+mn-lt"/>
              <a:ea typeface="+mn-ea"/>
              <a:cs typeface="+mn-cs"/>
            </a:endParaRPr>
          </a:p>
          <a:p>
            <a:endParaRPr lang="es-ES" b="1" dirty="0" smtClean="0">
              <a:solidFill>
                <a:srgbClr val="FF0000"/>
              </a:solidFill>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150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225343" marR="0" indent="-225343" algn="l" defTabSz="914400" rtl="0" eaLnBrk="1" fontAlgn="auto" latinLnBrk="0" hangingPunct="1">
              <a:lnSpc>
                <a:spcPct val="100000"/>
              </a:lnSpc>
              <a:spcBef>
                <a:spcPct val="0"/>
              </a:spcBef>
              <a:spcAft>
                <a:spcPts val="0"/>
              </a:spcAft>
              <a:buClrTx/>
              <a:buSzTx/>
              <a:buFontTx/>
              <a:buNone/>
              <a:tabLst/>
              <a:defRPr/>
            </a:pPr>
            <a:endParaRPr lang="es-MX"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150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225343" marR="0" indent="-225343" algn="l" defTabSz="914400" rtl="0" eaLnBrk="1" fontAlgn="auto" latinLnBrk="0" hangingPunct="1">
              <a:lnSpc>
                <a:spcPct val="100000"/>
              </a:lnSpc>
              <a:spcBef>
                <a:spcPct val="0"/>
              </a:spcBef>
              <a:spcAft>
                <a:spcPts val="0"/>
              </a:spcAft>
              <a:buClrTx/>
              <a:buSzTx/>
              <a:buFontTx/>
              <a:buNone/>
              <a:tabLst/>
              <a:defRPr/>
            </a:pPr>
            <a:endParaRPr lang="es-MX"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150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225343" marR="0" indent="-225343" algn="l" defTabSz="914400" rtl="0" eaLnBrk="1" fontAlgn="auto" latinLnBrk="0" hangingPunct="1">
              <a:lnSpc>
                <a:spcPct val="100000"/>
              </a:lnSpc>
              <a:spcBef>
                <a:spcPct val="0"/>
              </a:spcBef>
              <a:spcAft>
                <a:spcPts val="0"/>
              </a:spcAft>
              <a:buClrTx/>
              <a:buSzTx/>
              <a:buFontTx/>
              <a:buNone/>
              <a:tabLst/>
              <a:defRPr/>
            </a:pPr>
            <a:endParaRPr lang="es-MX"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150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225343" marR="0" indent="-225343" algn="l" defTabSz="914400" rtl="0" eaLnBrk="1" fontAlgn="auto" latinLnBrk="0" hangingPunct="1">
              <a:lnSpc>
                <a:spcPct val="100000"/>
              </a:lnSpc>
              <a:spcBef>
                <a:spcPct val="0"/>
              </a:spcBef>
              <a:spcAft>
                <a:spcPts val="0"/>
              </a:spcAft>
              <a:buClrTx/>
              <a:buSzTx/>
              <a:buFontTx/>
              <a:buNone/>
              <a:tabLst/>
              <a:defRPr/>
            </a:pPr>
            <a:endParaRPr lang="es-MX"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pPr>
              <a:defRPr/>
            </a:pPr>
            <a:fld id="{6247ED8D-814C-4DA0-B35F-FA6A0F85796B}" type="slidenum">
              <a:rPr lang="es-MX" smtClean="0"/>
              <a:pPr>
                <a:defRPr/>
              </a:pPr>
              <a:t>6</a:t>
            </a:fld>
            <a:endParaRPr lang="es-MX"/>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pPr>
              <a:defRPr/>
            </a:pPr>
            <a:fld id="{6247ED8D-814C-4DA0-B35F-FA6A0F85796B}" type="slidenum">
              <a:rPr lang="es-MX" smtClean="0"/>
              <a:pPr>
                <a:defRPr/>
              </a:pPr>
              <a:t>7</a:t>
            </a:fld>
            <a:endParaRPr lang="es-MX"/>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72707"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MX"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150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225343" marR="0" indent="-225343" algn="l" defTabSz="914400" rtl="0" eaLnBrk="1" fontAlgn="auto" latinLnBrk="0" hangingPunct="1">
              <a:lnSpc>
                <a:spcPct val="100000"/>
              </a:lnSpc>
              <a:spcBef>
                <a:spcPct val="0"/>
              </a:spcBef>
              <a:spcAft>
                <a:spcPts val="0"/>
              </a:spcAft>
              <a:buClrTx/>
              <a:buSzTx/>
              <a:buFontTx/>
              <a:buNone/>
              <a:tabLst/>
              <a:defRPr/>
            </a:pPr>
            <a:endParaRPr lang="es-MX"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s-MX"/>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s-MX"/>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sz="1800"/>
            </a:lvl1pPr>
          </a:lstStyle>
          <a:p>
            <a:pPr>
              <a:defRPr/>
            </a:pPr>
            <a:fld id="{BBBF094E-74AD-4868-B615-D287F65590FA}"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s-MX"/>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s-MX"/>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sz="1800"/>
            </a:lvl1pPr>
          </a:lstStyle>
          <a:p>
            <a:pPr>
              <a:defRPr/>
            </a:pPr>
            <a:fld id="{BACA5351-6553-466E-9BC1-BC9131EEDC7B}"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23063" y="274638"/>
            <a:ext cx="1963737"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827088" y="274638"/>
            <a:ext cx="5743575"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s-MX"/>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s-MX"/>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sz="1800"/>
            </a:lvl1pPr>
          </a:lstStyle>
          <a:p>
            <a:pPr>
              <a:defRPr/>
            </a:pPr>
            <a:fld id="{AF61AEFA-47F3-4A7C-B5AD-43E24FC74B41}" type="slidenum">
              <a:rPr lang="es-MX"/>
              <a:pPr>
                <a:defRPr/>
              </a:pPr>
              <a:t>‹Nº›</a:t>
            </a:fld>
            <a:endParaRPr lang="es-MX"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827088" y="274638"/>
            <a:ext cx="7859712" cy="58515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s-MX"/>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s-MX"/>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sz="1800"/>
            </a:lvl1pPr>
          </a:lstStyle>
          <a:p>
            <a:pPr>
              <a:defRPr/>
            </a:pPr>
            <a:fld id="{6F2D49F1-2574-4600-A765-AF779716D272}" type="slidenum">
              <a:rPr lang="es-MX"/>
              <a:pPr>
                <a:defRPr/>
              </a:pPr>
              <a:t>‹Nº›</a:t>
            </a:fld>
            <a:endParaRPr lang="es-MX"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ítulo, 1 obje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879475" y="274638"/>
            <a:ext cx="7796213" cy="1143000"/>
          </a:xfrm>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827088" y="1600200"/>
            <a:ext cx="3852862"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quarter" idx="2"/>
          </p:nvPr>
        </p:nvSpPr>
        <p:spPr>
          <a:xfrm>
            <a:off x="4832350" y="1600200"/>
            <a:ext cx="3854450" cy="21859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contenido"/>
          <p:cNvSpPr>
            <a:spLocks noGrp="1"/>
          </p:cNvSpPr>
          <p:nvPr>
            <p:ph sz="quarter" idx="3"/>
          </p:nvPr>
        </p:nvSpPr>
        <p:spPr>
          <a:xfrm>
            <a:off x="4832350" y="3938588"/>
            <a:ext cx="3854450" cy="218757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s-MX"/>
          </a:p>
        </p:txBody>
      </p:sp>
      <p:sp>
        <p:nvSpPr>
          <p:cNvPr id="7"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s-MX"/>
          </a:p>
        </p:txBody>
      </p:sp>
      <p:sp>
        <p:nvSpPr>
          <p:cNvPr id="8" name="Rectangle 6"/>
          <p:cNvSpPr>
            <a:spLocks noGrp="1" noChangeArrowheads="1"/>
          </p:cNvSpPr>
          <p:nvPr>
            <p:ph type="sldNum" sz="quarter" idx="12"/>
          </p:nvPr>
        </p:nvSpPr>
        <p:spPr/>
        <p:txBody>
          <a:bodyPr/>
          <a:lstStyle>
            <a:lvl1pPr fontAlgn="auto">
              <a:spcBef>
                <a:spcPts val="0"/>
              </a:spcBef>
              <a:spcAft>
                <a:spcPts val="0"/>
              </a:spcAft>
              <a:defRPr sz="1800"/>
            </a:lvl1pPr>
          </a:lstStyle>
          <a:p>
            <a:pPr>
              <a:defRPr/>
            </a:pPr>
            <a:fld id="{A29577B8-B612-4D2A-B79E-BE71FE79A941}" type="slidenum">
              <a:rPr lang="es-MX"/>
              <a:pPr>
                <a:defRPr/>
              </a:pPr>
              <a:t>‹Nº›</a:t>
            </a:fld>
            <a:endParaRPr lang="es-MX"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s-MX"/>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s-MX"/>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sz="1800"/>
            </a:lvl1pPr>
          </a:lstStyle>
          <a:p>
            <a:pPr>
              <a:defRPr/>
            </a:pPr>
            <a:fld id="{541B4F57-2DD2-4812-A766-9F817622E141}" type="slidenum">
              <a:rPr lang="es-MX"/>
              <a:pPr>
                <a:defRPr/>
              </a:pPr>
              <a:t>‹Nº›</a:t>
            </a:fld>
            <a:endParaRPr lang="es-MX"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1600200"/>
            <a:ext cx="2057400" cy="4525963"/>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1600200"/>
            <a:ext cx="60198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827088" y="274638"/>
            <a:ext cx="7859712" cy="5851525"/>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3" name="Rectangle 4"/>
          <p:cNvSpPr>
            <a:spLocks noGrp="1" noChangeArrowheads="1"/>
          </p:cNvSpPr>
          <p:nvPr>
            <p:ph type="dt" sz="half" idx="10"/>
          </p:nvPr>
        </p:nvSpPr>
        <p:spPr>
          <a:xfrm>
            <a:off x="457200" y="6245225"/>
            <a:ext cx="2133600" cy="476250"/>
          </a:xfrm>
          <a:prstGeom prst="rect">
            <a:avLst/>
          </a:prstGeom>
        </p:spPr>
        <p:txBody>
          <a:bodyPr/>
          <a:lstStyle>
            <a:lvl1pPr fontAlgn="auto">
              <a:spcBef>
                <a:spcPts val="0"/>
              </a:spcBef>
              <a:spcAft>
                <a:spcPts val="0"/>
              </a:spcAft>
              <a:defRPr/>
            </a:lvl1pPr>
          </a:lstStyle>
          <a:p>
            <a:pPr>
              <a:defRPr/>
            </a:pPr>
            <a:endParaRPr lang="es-MX"/>
          </a:p>
        </p:txBody>
      </p:sp>
      <p:sp>
        <p:nvSpPr>
          <p:cNvPr id="4" name="Rectangle 5"/>
          <p:cNvSpPr>
            <a:spLocks noGrp="1" noChangeArrowheads="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vl1pPr>
          </a:lstStyle>
          <a:p>
            <a:pPr>
              <a:defRPr/>
            </a:pPr>
            <a:endParaRPr lang="es-MX"/>
          </a:p>
        </p:txBody>
      </p:sp>
      <p:sp>
        <p:nvSpPr>
          <p:cNvPr id="5" name="Rectangle 6"/>
          <p:cNvSpPr>
            <a:spLocks noGrp="1" noChangeArrowheads="1"/>
          </p:cNvSpPr>
          <p:nvPr>
            <p:ph type="sldNum" sz="quarter" idx="12"/>
          </p:nvPr>
        </p:nvSpPr>
        <p:spPr>
          <a:xfrm>
            <a:off x="6553200" y="6245225"/>
            <a:ext cx="2133600" cy="476250"/>
          </a:xfrm>
          <a:prstGeom prst="rect">
            <a:avLst/>
          </a:prstGeom>
        </p:spPr>
        <p:txBody>
          <a:bodyPr/>
          <a:lstStyle>
            <a:lvl1pPr fontAlgn="auto">
              <a:spcBef>
                <a:spcPts val="0"/>
              </a:spcBef>
              <a:spcAft>
                <a:spcPts val="0"/>
              </a:spcAft>
              <a:defRPr sz="1800"/>
            </a:lvl1pPr>
          </a:lstStyle>
          <a:p>
            <a:pPr>
              <a:defRPr/>
            </a:pPr>
            <a:fld id="{6F2D49F1-2574-4600-A765-AF779716D272}" type="slidenum">
              <a:rPr lang="es-MX"/>
              <a:pPr>
                <a:defRPr/>
              </a:pPr>
              <a:t>‹Nº›</a:t>
            </a:fld>
            <a:endParaRPr lang="es-MX"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s-MX"/>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s-MX"/>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sz="1800"/>
            </a:lvl1pPr>
          </a:lstStyle>
          <a:p>
            <a:pPr>
              <a:defRPr/>
            </a:pPr>
            <a:fld id="{F03D12C5-E31C-4FE5-B25E-31A4F751C7C4}" type="slidenum">
              <a:rPr lang="es-MX"/>
              <a:pPr>
                <a:defRPr/>
              </a:pPr>
              <a:t>‹Nº›</a:t>
            </a:fld>
            <a:endParaRPr lang="es-MX"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dirty="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1600200"/>
            <a:ext cx="2057400" cy="4525963"/>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1600200"/>
            <a:ext cx="60198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827088" y="1600200"/>
            <a:ext cx="385286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832350" y="1600200"/>
            <a:ext cx="38544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s-MX"/>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s-MX"/>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sz="1800"/>
            </a:lvl1pPr>
          </a:lstStyle>
          <a:p>
            <a:pPr>
              <a:defRPr/>
            </a:pPr>
            <a:fld id="{E1BFC8FE-7A56-4D00-96CB-44230EEF4614}"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s-MX"/>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s-MX"/>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sz="1800"/>
            </a:lvl1pPr>
          </a:lstStyle>
          <a:p>
            <a:pPr>
              <a:defRPr/>
            </a:pPr>
            <a:fld id="{ECC11814-0F02-41BE-8E00-59922DB16BD1}"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s-MX"/>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s-MX"/>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sz="1800"/>
            </a:lvl1pPr>
          </a:lstStyle>
          <a:p>
            <a:pPr>
              <a:defRPr/>
            </a:pPr>
            <a:fld id="{A4E15F9F-D1DE-456A-88FC-D6B150BC0798}"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s-MX"/>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s-MX"/>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sz="1800"/>
            </a:lvl1pPr>
          </a:lstStyle>
          <a:p>
            <a:pPr>
              <a:defRPr/>
            </a:pPr>
            <a:fld id="{BFC17C16-62EC-4B3D-93DC-9BB7759FFF42}"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s-MX"/>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s-MX"/>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sz="1800"/>
            </a:lvl1pPr>
          </a:lstStyle>
          <a:p>
            <a:pPr>
              <a:defRPr/>
            </a:pPr>
            <a:fld id="{04DBCD88-18BA-40D9-AD31-5F167148A249}"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s-MX"/>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s-MX"/>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sz="1800"/>
            </a:lvl1pPr>
          </a:lstStyle>
          <a:p>
            <a:pPr>
              <a:defRPr/>
            </a:pPr>
            <a:fld id="{4BCF30C7-F0FE-4C5E-A43A-6CDFBFA50E29}"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3.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2.jpe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image" Target="../media/image1.png"/><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79475" y="274638"/>
            <a:ext cx="779621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smtClean="0"/>
              <a:t>Haga clic para cambiar el estilo de título	</a:t>
            </a:r>
          </a:p>
        </p:txBody>
      </p:sp>
      <p:sp>
        <p:nvSpPr>
          <p:cNvPr id="1027" name="Rectangle 3"/>
          <p:cNvSpPr>
            <a:spLocks noGrp="1" noChangeArrowheads="1"/>
          </p:cNvSpPr>
          <p:nvPr>
            <p:ph type="body" idx="1"/>
          </p:nvPr>
        </p:nvSpPr>
        <p:spPr bwMode="auto">
          <a:xfrm>
            <a:off x="827088" y="1600200"/>
            <a:ext cx="7859712"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smtClean="0"/>
              <a:t>Haga clic para modificar el estilo de texto del patrón</a:t>
            </a:r>
          </a:p>
          <a:p>
            <a:pPr lvl="1"/>
            <a:r>
              <a:rPr lang="es-MX" smtClean="0"/>
              <a:t>Segundo nivel</a:t>
            </a:r>
          </a:p>
          <a:p>
            <a:pPr lvl="2"/>
            <a:r>
              <a:rPr lang="es-MX" smtClean="0"/>
              <a:t>Tercer nivel</a:t>
            </a:r>
          </a:p>
          <a:p>
            <a:pPr lvl="3"/>
            <a:r>
              <a:rPr lang="es-MX" smtClean="0"/>
              <a:t>Cuarto nivel</a:t>
            </a:r>
          </a:p>
        </p:txBody>
      </p:sp>
      <p:sp>
        <p:nvSpPr>
          <p:cNvPr id="7680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rgbClr val="000099"/>
                </a:solidFill>
                <a:latin typeface="Tahoma" pitchFamily="34" charset="0"/>
              </a:defRPr>
            </a:lvl1pPr>
          </a:lstStyle>
          <a:p>
            <a:pPr fontAlgn="base">
              <a:spcBef>
                <a:spcPct val="0"/>
              </a:spcBef>
              <a:spcAft>
                <a:spcPct val="0"/>
              </a:spcAft>
              <a:defRPr/>
            </a:pPr>
            <a:endParaRPr lang="es-MX"/>
          </a:p>
        </p:txBody>
      </p:sp>
      <p:sp>
        <p:nvSpPr>
          <p:cNvPr id="768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1">
                <a:solidFill>
                  <a:srgbClr val="000099"/>
                </a:solidFill>
                <a:latin typeface="Tahoma" pitchFamily="34" charset="0"/>
              </a:defRPr>
            </a:lvl1pPr>
          </a:lstStyle>
          <a:p>
            <a:pPr fontAlgn="base">
              <a:spcBef>
                <a:spcPct val="0"/>
              </a:spcBef>
              <a:spcAft>
                <a:spcPct val="0"/>
              </a:spcAft>
              <a:defRPr/>
            </a:pPr>
            <a:endParaRPr lang="es-MX"/>
          </a:p>
        </p:txBody>
      </p:sp>
      <p:sp>
        <p:nvSpPr>
          <p:cNvPr id="768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a:solidFill>
                  <a:srgbClr val="000000"/>
                </a:solidFill>
                <a:latin typeface="Tahoma" pitchFamily="34" charset="0"/>
              </a:defRPr>
            </a:lvl1pPr>
          </a:lstStyle>
          <a:p>
            <a:pPr fontAlgn="base">
              <a:spcBef>
                <a:spcPct val="0"/>
              </a:spcBef>
              <a:spcAft>
                <a:spcPct val="0"/>
              </a:spcAft>
              <a:defRPr/>
            </a:pPr>
            <a:fld id="{49423B1A-A3A9-41B8-8AFD-FC91EFBF5A20}" type="slidenum">
              <a:rPr lang="es-MX"/>
              <a:pPr fontAlgn="base">
                <a:spcBef>
                  <a:spcPct val="0"/>
                </a:spcBef>
                <a:spcAft>
                  <a:spcPct val="0"/>
                </a:spcAft>
                <a:defRPr/>
              </a:pPr>
              <a:t>‹Nº›</a:t>
            </a:fld>
            <a:endParaRPr lang="es-MX" dirty="0"/>
          </a:p>
        </p:txBody>
      </p:sp>
      <p:pic>
        <p:nvPicPr>
          <p:cNvPr id="1031" name="Picture 7"/>
          <p:cNvPicPr>
            <a:picLocks noChangeAspect="1" noChangeArrowheads="1"/>
          </p:cNvPicPr>
          <p:nvPr/>
        </p:nvPicPr>
        <p:blipFill>
          <a:blip r:embed="rId15" cstate="print"/>
          <a:srcRect/>
          <a:stretch>
            <a:fillRect/>
          </a:stretch>
        </p:blipFill>
        <p:spPr bwMode="auto">
          <a:xfrm>
            <a:off x="0" y="0"/>
            <a:ext cx="781050" cy="657225"/>
          </a:xfrm>
          <a:prstGeom prst="rect">
            <a:avLst/>
          </a:prstGeom>
          <a:noFill/>
          <a:ln w="9525">
            <a:noFill/>
            <a:miter lim="800000"/>
            <a:headEnd/>
            <a:tailEnd/>
          </a:ln>
        </p:spPr>
      </p:pic>
      <p:sp>
        <p:nvSpPr>
          <p:cNvPr id="76809" name="Rectangle 9"/>
          <p:cNvSpPr>
            <a:spLocks noChangeArrowheads="1"/>
          </p:cNvSpPr>
          <p:nvPr/>
        </p:nvSpPr>
        <p:spPr bwMode="auto">
          <a:xfrm>
            <a:off x="809625" y="0"/>
            <a:ext cx="8048625" cy="935038"/>
          </a:xfrm>
          <a:prstGeom prst="rect">
            <a:avLst/>
          </a:prstGeom>
          <a:solidFill>
            <a:srgbClr val="EAEAEA"/>
          </a:solidFill>
          <a:ln w="9525" algn="ctr">
            <a:noFill/>
            <a:miter lim="800000"/>
            <a:headEnd/>
            <a:tailEnd/>
          </a:ln>
          <a:effectLst/>
        </p:spPr>
        <p:txBody>
          <a:bodyPr wrap="none" anchor="ctr"/>
          <a:lstStyle/>
          <a:p>
            <a:pPr fontAlgn="base">
              <a:spcBef>
                <a:spcPct val="0"/>
              </a:spcBef>
              <a:spcAft>
                <a:spcPct val="0"/>
              </a:spcAft>
              <a:defRPr/>
            </a:pPr>
            <a:endParaRPr lang="en-US" sz="1200"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hf hdr="0" ftr="0" dt="0"/>
  <p:txStyles>
    <p:titleStyle>
      <a:lvl1pPr algn="l" rtl="0" eaLnBrk="0" fontAlgn="base" hangingPunct="0">
        <a:spcBef>
          <a:spcPct val="0"/>
        </a:spcBef>
        <a:spcAft>
          <a:spcPct val="0"/>
        </a:spcAft>
        <a:defRPr sz="2200" b="1">
          <a:solidFill>
            <a:srgbClr val="000099"/>
          </a:solidFill>
          <a:latin typeface="+mj-lt"/>
          <a:ea typeface="+mj-ea"/>
          <a:cs typeface="+mj-cs"/>
        </a:defRPr>
      </a:lvl1pPr>
      <a:lvl2pPr algn="l" rtl="0" eaLnBrk="0" fontAlgn="base" hangingPunct="0">
        <a:spcBef>
          <a:spcPct val="0"/>
        </a:spcBef>
        <a:spcAft>
          <a:spcPct val="0"/>
        </a:spcAft>
        <a:defRPr sz="2200" b="1">
          <a:solidFill>
            <a:srgbClr val="000099"/>
          </a:solidFill>
          <a:latin typeface="Tahoma" pitchFamily="34" charset="0"/>
        </a:defRPr>
      </a:lvl2pPr>
      <a:lvl3pPr algn="l" rtl="0" eaLnBrk="0" fontAlgn="base" hangingPunct="0">
        <a:spcBef>
          <a:spcPct val="0"/>
        </a:spcBef>
        <a:spcAft>
          <a:spcPct val="0"/>
        </a:spcAft>
        <a:defRPr sz="2200" b="1">
          <a:solidFill>
            <a:srgbClr val="000099"/>
          </a:solidFill>
          <a:latin typeface="Tahoma" pitchFamily="34" charset="0"/>
        </a:defRPr>
      </a:lvl3pPr>
      <a:lvl4pPr algn="l" rtl="0" eaLnBrk="0" fontAlgn="base" hangingPunct="0">
        <a:spcBef>
          <a:spcPct val="0"/>
        </a:spcBef>
        <a:spcAft>
          <a:spcPct val="0"/>
        </a:spcAft>
        <a:defRPr sz="2200" b="1">
          <a:solidFill>
            <a:srgbClr val="000099"/>
          </a:solidFill>
          <a:latin typeface="Tahoma" pitchFamily="34" charset="0"/>
        </a:defRPr>
      </a:lvl4pPr>
      <a:lvl5pPr algn="l" rtl="0" eaLnBrk="0" fontAlgn="base" hangingPunct="0">
        <a:spcBef>
          <a:spcPct val="0"/>
        </a:spcBef>
        <a:spcAft>
          <a:spcPct val="0"/>
        </a:spcAft>
        <a:defRPr sz="2200" b="1">
          <a:solidFill>
            <a:srgbClr val="000099"/>
          </a:solidFill>
          <a:latin typeface="Tahoma" pitchFamily="34" charset="0"/>
        </a:defRPr>
      </a:lvl5pPr>
      <a:lvl6pPr marL="457200" algn="l" rtl="0" fontAlgn="base">
        <a:spcBef>
          <a:spcPct val="0"/>
        </a:spcBef>
        <a:spcAft>
          <a:spcPct val="0"/>
        </a:spcAft>
        <a:defRPr sz="2200" b="1">
          <a:solidFill>
            <a:srgbClr val="000099"/>
          </a:solidFill>
          <a:latin typeface="Tahoma" pitchFamily="34" charset="0"/>
        </a:defRPr>
      </a:lvl6pPr>
      <a:lvl7pPr marL="914400" algn="l" rtl="0" fontAlgn="base">
        <a:spcBef>
          <a:spcPct val="0"/>
        </a:spcBef>
        <a:spcAft>
          <a:spcPct val="0"/>
        </a:spcAft>
        <a:defRPr sz="2200" b="1">
          <a:solidFill>
            <a:srgbClr val="000099"/>
          </a:solidFill>
          <a:latin typeface="Tahoma" pitchFamily="34" charset="0"/>
        </a:defRPr>
      </a:lvl7pPr>
      <a:lvl8pPr marL="1371600" algn="l" rtl="0" fontAlgn="base">
        <a:spcBef>
          <a:spcPct val="0"/>
        </a:spcBef>
        <a:spcAft>
          <a:spcPct val="0"/>
        </a:spcAft>
        <a:defRPr sz="2200" b="1">
          <a:solidFill>
            <a:srgbClr val="000099"/>
          </a:solidFill>
          <a:latin typeface="Tahoma" pitchFamily="34" charset="0"/>
        </a:defRPr>
      </a:lvl8pPr>
      <a:lvl9pPr marL="1828800" algn="l" rtl="0" fontAlgn="base">
        <a:spcBef>
          <a:spcPct val="0"/>
        </a:spcBef>
        <a:spcAft>
          <a:spcPct val="0"/>
        </a:spcAft>
        <a:defRPr sz="2200" b="1">
          <a:solidFill>
            <a:srgbClr val="000099"/>
          </a:solidFill>
          <a:latin typeface="Tahoma" pitchFamily="34" charset="0"/>
        </a:defRPr>
      </a:lvl9pPr>
    </p:titleStyle>
    <p:bodyStyle>
      <a:lvl1pPr marL="342900" indent="-342900" algn="l" rtl="0" eaLnBrk="0" fontAlgn="base" hangingPunct="0">
        <a:spcBef>
          <a:spcPct val="50000"/>
        </a:spcBef>
        <a:spcAft>
          <a:spcPct val="0"/>
        </a:spcAft>
        <a:buChar char="•"/>
        <a:defRPr sz="2000" b="1">
          <a:solidFill>
            <a:srgbClr val="000099"/>
          </a:solidFill>
          <a:latin typeface="+mn-lt"/>
          <a:ea typeface="+mn-ea"/>
          <a:cs typeface="+mn-cs"/>
        </a:defRPr>
      </a:lvl1pPr>
      <a:lvl2pPr marL="742950" indent="-285750" algn="l" rtl="0" eaLnBrk="0" fontAlgn="base" hangingPunct="0">
        <a:spcBef>
          <a:spcPct val="50000"/>
        </a:spcBef>
        <a:spcAft>
          <a:spcPct val="0"/>
        </a:spcAft>
        <a:buChar char="•"/>
        <a:defRPr sz="2000" b="1">
          <a:solidFill>
            <a:srgbClr val="000099"/>
          </a:solidFill>
          <a:latin typeface="+mn-lt"/>
        </a:defRPr>
      </a:lvl2pPr>
      <a:lvl3pPr marL="1143000" indent="-228600" algn="l" rtl="0" eaLnBrk="0" fontAlgn="base" hangingPunct="0">
        <a:spcBef>
          <a:spcPct val="50000"/>
        </a:spcBef>
        <a:spcAft>
          <a:spcPct val="0"/>
        </a:spcAft>
        <a:buFont typeface="Tahoma" pitchFamily="34" charset="0"/>
        <a:buChar char="−"/>
        <a:defRPr sz="2400" b="1">
          <a:solidFill>
            <a:srgbClr val="000099"/>
          </a:solidFill>
          <a:latin typeface="+mn-lt"/>
        </a:defRPr>
      </a:lvl3pPr>
      <a:lvl4pPr marL="1600200" indent="-228600" algn="l" rtl="0" eaLnBrk="0" fontAlgn="base" hangingPunct="0">
        <a:spcBef>
          <a:spcPct val="50000"/>
        </a:spcBef>
        <a:spcAft>
          <a:spcPct val="0"/>
        </a:spcAft>
        <a:buFont typeface="Wingdings 3" pitchFamily="18" charset="2"/>
        <a:buChar char="ê"/>
        <a:defRPr sz="2000" b="1">
          <a:solidFill>
            <a:srgbClr val="000099"/>
          </a:solidFill>
          <a:latin typeface="+mn-lt"/>
        </a:defRPr>
      </a:lvl4pPr>
      <a:lvl5pPr marL="2057400" indent="-228600" algn="l" rtl="0" eaLnBrk="0" fontAlgn="base" hangingPunct="0">
        <a:spcBef>
          <a:spcPct val="20000"/>
        </a:spcBef>
        <a:spcAft>
          <a:spcPct val="0"/>
        </a:spcAft>
        <a:buChar char="»"/>
        <a:defRPr sz="2000" b="1">
          <a:solidFill>
            <a:srgbClr val="000099"/>
          </a:solidFill>
          <a:latin typeface="+mn-lt"/>
        </a:defRPr>
      </a:lvl5pPr>
      <a:lvl6pPr marL="2514600" indent="-228600" algn="l" rtl="0" fontAlgn="base">
        <a:spcBef>
          <a:spcPct val="20000"/>
        </a:spcBef>
        <a:spcAft>
          <a:spcPct val="0"/>
        </a:spcAft>
        <a:buChar char="»"/>
        <a:defRPr sz="2000" b="1">
          <a:solidFill>
            <a:srgbClr val="000099"/>
          </a:solidFill>
          <a:latin typeface="+mn-lt"/>
        </a:defRPr>
      </a:lvl6pPr>
      <a:lvl7pPr marL="2971800" indent="-228600" algn="l" rtl="0" fontAlgn="base">
        <a:spcBef>
          <a:spcPct val="20000"/>
        </a:spcBef>
        <a:spcAft>
          <a:spcPct val="0"/>
        </a:spcAft>
        <a:buChar char="»"/>
        <a:defRPr sz="2000" b="1">
          <a:solidFill>
            <a:srgbClr val="000099"/>
          </a:solidFill>
          <a:latin typeface="+mn-lt"/>
        </a:defRPr>
      </a:lvl7pPr>
      <a:lvl8pPr marL="3429000" indent="-228600" algn="l" rtl="0" fontAlgn="base">
        <a:spcBef>
          <a:spcPct val="20000"/>
        </a:spcBef>
        <a:spcAft>
          <a:spcPct val="0"/>
        </a:spcAft>
        <a:buChar char="»"/>
        <a:defRPr sz="2000" b="1">
          <a:solidFill>
            <a:srgbClr val="000099"/>
          </a:solidFill>
          <a:latin typeface="+mn-lt"/>
        </a:defRPr>
      </a:lvl8pPr>
      <a:lvl9pPr marL="3886200" indent="-228600" algn="l" rtl="0" fontAlgn="base">
        <a:spcBef>
          <a:spcPct val="20000"/>
        </a:spcBef>
        <a:spcAft>
          <a:spcPct val="0"/>
        </a:spcAft>
        <a:buChar char="»"/>
        <a:defRPr sz="2000" b="1">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3298" name="Rectangle 2"/>
          <p:cNvSpPr>
            <a:spLocks noChangeArrowheads="1"/>
          </p:cNvSpPr>
          <p:nvPr/>
        </p:nvSpPr>
        <p:spPr bwMode="auto">
          <a:xfrm>
            <a:off x="0" y="6119813"/>
            <a:ext cx="9144000" cy="738187"/>
          </a:xfrm>
          <a:prstGeom prst="rect">
            <a:avLst/>
          </a:prstGeom>
          <a:solidFill>
            <a:srgbClr val="777777"/>
          </a:solidFill>
          <a:ln w="9525" algn="ctr">
            <a:noFill/>
            <a:miter lim="800000"/>
            <a:headEnd/>
            <a:tailEnd/>
          </a:ln>
          <a:effectLst/>
        </p:spPr>
        <p:txBody>
          <a:bodyPr wrap="none" anchor="ctr"/>
          <a:lstStyle/>
          <a:p>
            <a:pPr fontAlgn="base">
              <a:spcBef>
                <a:spcPct val="0"/>
              </a:spcBef>
              <a:spcAft>
                <a:spcPct val="0"/>
              </a:spcAft>
              <a:defRPr/>
            </a:pPr>
            <a:endParaRPr lang="es-MX" sz="1200">
              <a:solidFill>
                <a:srgbClr val="000000"/>
              </a:solidFill>
              <a:latin typeface="Tahoma" charset="0"/>
            </a:endParaRPr>
          </a:p>
        </p:txBody>
      </p:sp>
      <p:sp>
        <p:nvSpPr>
          <p:cNvPr id="183299" name="Rectangle 3"/>
          <p:cNvSpPr>
            <a:spLocks noChangeArrowheads="1"/>
          </p:cNvSpPr>
          <p:nvPr/>
        </p:nvSpPr>
        <p:spPr bwMode="auto">
          <a:xfrm>
            <a:off x="971550" y="0"/>
            <a:ext cx="7416800" cy="738188"/>
          </a:xfrm>
          <a:prstGeom prst="rect">
            <a:avLst/>
          </a:prstGeom>
          <a:solidFill>
            <a:srgbClr val="EAEAEA"/>
          </a:solidFill>
          <a:ln w="9525" algn="ctr">
            <a:noFill/>
            <a:miter lim="800000"/>
            <a:headEnd/>
            <a:tailEnd/>
          </a:ln>
          <a:effectLst/>
        </p:spPr>
        <p:txBody>
          <a:bodyPr wrap="none" anchor="ctr"/>
          <a:lstStyle/>
          <a:p>
            <a:pPr fontAlgn="base">
              <a:spcBef>
                <a:spcPct val="0"/>
              </a:spcBef>
              <a:spcAft>
                <a:spcPct val="0"/>
              </a:spcAft>
              <a:defRPr/>
            </a:pPr>
            <a:endParaRPr lang="es-MX" sz="1200">
              <a:solidFill>
                <a:srgbClr val="000000"/>
              </a:solidFill>
              <a:latin typeface="Tahoma" charset="0"/>
            </a:endParaRPr>
          </a:p>
        </p:txBody>
      </p:sp>
      <p:pic>
        <p:nvPicPr>
          <p:cNvPr id="2052" name="Picture 4"/>
          <p:cNvPicPr>
            <a:picLocks noChangeAspect="1" noChangeArrowheads="1"/>
          </p:cNvPicPr>
          <p:nvPr/>
        </p:nvPicPr>
        <p:blipFill>
          <a:blip r:embed="rId14" cstate="print"/>
          <a:srcRect/>
          <a:stretch>
            <a:fillRect/>
          </a:stretch>
        </p:blipFill>
        <p:spPr bwMode="auto">
          <a:xfrm>
            <a:off x="34925" y="-4763"/>
            <a:ext cx="900113" cy="757238"/>
          </a:xfrm>
          <a:prstGeom prst="rect">
            <a:avLst/>
          </a:prstGeom>
          <a:noFill/>
          <a:ln w="9525">
            <a:noFill/>
            <a:miter lim="800000"/>
            <a:headEnd/>
            <a:tailEnd/>
          </a:ln>
        </p:spPr>
      </p:pic>
      <p:pic>
        <p:nvPicPr>
          <p:cNvPr id="2053" name="Picture 5" descr="SHCP"/>
          <p:cNvPicPr>
            <a:picLocks noChangeAspect="1" noChangeArrowheads="1"/>
          </p:cNvPicPr>
          <p:nvPr/>
        </p:nvPicPr>
        <p:blipFill>
          <a:blip r:embed="rId15" cstate="print"/>
          <a:srcRect/>
          <a:stretch>
            <a:fillRect/>
          </a:stretch>
        </p:blipFill>
        <p:spPr bwMode="auto">
          <a:xfrm>
            <a:off x="7104063" y="736600"/>
            <a:ext cx="2036762" cy="1149350"/>
          </a:xfrm>
          <a:prstGeom prst="rect">
            <a:avLst/>
          </a:prstGeom>
          <a:noFill/>
          <a:ln w="9525">
            <a:noFill/>
            <a:miter lim="800000"/>
            <a:headEnd/>
            <a:tailEnd/>
          </a:ln>
        </p:spPr>
      </p:pic>
      <p:sp>
        <p:nvSpPr>
          <p:cNvPr id="183302" name="Rectangle 6"/>
          <p:cNvSpPr>
            <a:spLocks noChangeArrowheads="1"/>
          </p:cNvSpPr>
          <p:nvPr/>
        </p:nvSpPr>
        <p:spPr bwMode="auto">
          <a:xfrm>
            <a:off x="8388350" y="6110288"/>
            <a:ext cx="755650" cy="747712"/>
          </a:xfrm>
          <a:prstGeom prst="rect">
            <a:avLst/>
          </a:prstGeom>
          <a:solidFill>
            <a:srgbClr val="EAEAEA"/>
          </a:solidFill>
          <a:ln w="9525" algn="ctr">
            <a:noFill/>
            <a:miter lim="800000"/>
            <a:headEnd/>
            <a:tailEnd/>
          </a:ln>
          <a:effectLst/>
        </p:spPr>
        <p:txBody>
          <a:bodyPr wrap="none" anchor="ctr"/>
          <a:lstStyle/>
          <a:p>
            <a:pPr fontAlgn="base">
              <a:spcBef>
                <a:spcPct val="0"/>
              </a:spcBef>
              <a:spcAft>
                <a:spcPct val="0"/>
              </a:spcAft>
              <a:defRPr/>
            </a:pPr>
            <a:endParaRPr lang="es-MX" sz="1200">
              <a:solidFill>
                <a:srgbClr val="000000"/>
              </a:solidFill>
              <a:latin typeface="Tahoma" charset="0"/>
            </a:endParaRPr>
          </a:p>
        </p:txBody>
      </p:sp>
      <p:pic>
        <p:nvPicPr>
          <p:cNvPr id="2055" name="Picture 7" descr="arbol"/>
          <p:cNvPicPr>
            <a:picLocks noChangeAspect="1" noChangeArrowheads="1"/>
          </p:cNvPicPr>
          <p:nvPr/>
        </p:nvPicPr>
        <p:blipFill>
          <a:blip r:embed="rId16" cstate="print"/>
          <a:srcRect/>
          <a:stretch>
            <a:fillRect/>
          </a:stretch>
        </p:blipFill>
        <p:spPr bwMode="auto">
          <a:xfrm>
            <a:off x="8389938" y="5157788"/>
            <a:ext cx="719137" cy="942975"/>
          </a:xfrm>
          <a:prstGeom prst="rect">
            <a:avLst/>
          </a:prstGeom>
          <a:noFill/>
          <a:ln w="9525">
            <a:noFill/>
            <a:miter lim="800000"/>
            <a:headEnd/>
            <a:tailEnd/>
          </a:ln>
        </p:spPr>
      </p:pic>
      <p:sp>
        <p:nvSpPr>
          <p:cNvPr id="183304" name="Text Box 8"/>
          <p:cNvSpPr txBox="1">
            <a:spLocks noChangeArrowheads="1"/>
          </p:cNvSpPr>
          <p:nvPr/>
        </p:nvSpPr>
        <p:spPr bwMode="auto">
          <a:xfrm>
            <a:off x="4592638" y="6321425"/>
            <a:ext cx="3790950" cy="501650"/>
          </a:xfrm>
          <a:prstGeom prst="rect">
            <a:avLst/>
          </a:prstGeom>
          <a:noFill/>
          <a:ln w="9525" algn="ctr">
            <a:noFill/>
            <a:miter lim="800000"/>
            <a:headEnd/>
            <a:tailEnd/>
          </a:ln>
          <a:effectLst/>
        </p:spPr>
        <p:txBody>
          <a:bodyPr wrap="none">
            <a:spAutoFit/>
          </a:bodyPr>
          <a:lstStyle/>
          <a:p>
            <a:pPr algn="r" fontAlgn="base">
              <a:spcBef>
                <a:spcPct val="0"/>
              </a:spcBef>
              <a:spcAft>
                <a:spcPct val="0"/>
              </a:spcAft>
              <a:defRPr/>
            </a:pPr>
            <a:r>
              <a:rPr lang="es-MX" sz="900">
                <a:solidFill>
                  <a:srgbClr val="FFFFFF"/>
                </a:solidFill>
                <a:latin typeface="Comic Sans MS" pitchFamily="66" charset="0"/>
              </a:rPr>
              <a:t>Camino a Santa Teresa # 1040 8o. piso, Col. Jardines en la Montaña</a:t>
            </a:r>
          </a:p>
          <a:p>
            <a:pPr algn="r" fontAlgn="base">
              <a:spcBef>
                <a:spcPct val="0"/>
              </a:spcBef>
              <a:spcAft>
                <a:spcPct val="0"/>
              </a:spcAft>
              <a:defRPr/>
            </a:pPr>
            <a:r>
              <a:rPr lang="es-MX" sz="900">
                <a:solidFill>
                  <a:srgbClr val="FFFFFF"/>
                </a:solidFill>
                <a:latin typeface="Comic Sans MS" pitchFamily="66" charset="0"/>
              </a:rPr>
              <a:t>Delegación Tlalpan, C.P. 14220, México D.F.</a:t>
            </a:r>
          </a:p>
          <a:p>
            <a:pPr algn="r" fontAlgn="base">
              <a:spcBef>
                <a:spcPct val="0"/>
              </a:spcBef>
              <a:spcAft>
                <a:spcPct val="0"/>
              </a:spcAft>
              <a:defRPr/>
            </a:pPr>
            <a:r>
              <a:rPr lang="es-MX" sz="900">
                <a:solidFill>
                  <a:srgbClr val="FFFFFF"/>
                </a:solidFill>
                <a:latin typeface="Comic Sans MS" pitchFamily="66" charset="0"/>
              </a:rPr>
              <a:t>Tel. +52 (55) 3000-2608 y 3000-2548    www. consar.gob.mx</a:t>
            </a:r>
            <a:endParaRPr lang="es-ES" sz="900">
              <a:solidFill>
                <a:srgbClr val="FFFFFF"/>
              </a:solidFill>
              <a:latin typeface="Comic Sans MS" pitchFamily="66" charset="0"/>
            </a:endParaRPr>
          </a:p>
        </p:txBody>
      </p:sp>
      <p:sp>
        <p:nvSpPr>
          <p:cNvPr id="2057" name="Rectangle 9"/>
          <p:cNvSpPr>
            <a:spLocks noGrp="1" noChangeArrowheads="1"/>
          </p:cNvSpPr>
          <p:nvPr>
            <p:ph type="title"/>
          </p:nvPr>
        </p:nvSpPr>
        <p:spPr bwMode="auto">
          <a:xfrm>
            <a:off x="1223963" y="2946400"/>
            <a:ext cx="6696075" cy="971550"/>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xStyles>
    <p:titleStyle>
      <a:lvl1pPr algn="ctr" rtl="0" eaLnBrk="0" fontAlgn="base" hangingPunct="0">
        <a:spcBef>
          <a:spcPct val="0"/>
        </a:spcBef>
        <a:spcAft>
          <a:spcPct val="0"/>
        </a:spcAft>
        <a:defRPr sz="2400" b="1">
          <a:solidFill>
            <a:srgbClr val="000099"/>
          </a:solidFill>
          <a:latin typeface="+mj-lt"/>
          <a:ea typeface="+mj-ea"/>
          <a:cs typeface="+mj-cs"/>
        </a:defRPr>
      </a:lvl1pPr>
      <a:lvl2pPr algn="ctr" rtl="0" eaLnBrk="0" fontAlgn="base" hangingPunct="0">
        <a:spcBef>
          <a:spcPct val="0"/>
        </a:spcBef>
        <a:spcAft>
          <a:spcPct val="0"/>
        </a:spcAft>
        <a:defRPr sz="2400" b="1">
          <a:solidFill>
            <a:srgbClr val="000099"/>
          </a:solidFill>
          <a:latin typeface="Tahoma" charset="0"/>
        </a:defRPr>
      </a:lvl2pPr>
      <a:lvl3pPr algn="ctr" rtl="0" eaLnBrk="0" fontAlgn="base" hangingPunct="0">
        <a:spcBef>
          <a:spcPct val="0"/>
        </a:spcBef>
        <a:spcAft>
          <a:spcPct val="0"/>
        </a:spcAft>
        <a:defRPr sz="2400" b="1">
          <a:solidFill>
            <a:srgbClr val="000099"/>
          </a:solidFill>
          <a:latin typeface="Tahoma" charset="0"/>
        </a:defRPr>
      </a:lvl3pPr>
      <a:lvl4pPr algn="ctr" rtl="0" eaLnBrk="0" fontAlgn="base" hangingPunct="0">
        <a:spcBef>
          <a:spcPct val="0"/>
        </a:spcBef>
        <a:spcAft>
          <a:spcPct val="0"/>
        </a:spcAft>
        <a:defRPr sz="2400" b="1">
          <a:solidFill>
            <a:srgbClr val="000099"/>
          </a:solidFill>
          <a:latin typeface="Tahoma" charset="0"/>
        </a:defRPr>
      </a:lvl4pPr>
      <a:lvl5pPr algn="ctr" rtl="0" eaLnBrk="0" fontAlgn="base" hangingPunct="0">
        <a:spcBef>
          <a:spcPct val="0"/>
        </a:spcBef>
        <a:spcAft>
          <a:spcPct val="0"/>
        </a:spcAft>
        <a:defRPr sz="2400" b="1">
          <a:solidFill>
            <a:srgbClr val="000099"/>
          </a:solidFill>
          <a:latin typeface="Tahoma" charset="0"/>
        </a:defRPr>
      </a:lvl5pPr>
      <a:lvl6pPr marL="457200" algn="ctr" rtl="0" fontAlgn="base">
        <a:spcBef>
          <a:spcPct val="0"/>
        </a:spcBef>
        <a:spcAft>
          <a:spcPct val="0"/>
        </a:spcAft>
        <a:defRPr sz="2400" b="1">
          <a:solidFill>
            <a:srgbClr val="000099"/>
          </a:solidFill>
          <a:latin typeface="Tahoma" charset="0"/>
        </a:defRPr>
      </a:lvl6pPr>
      <a:lvl7pPr marL="914400" algn="ctr" rtl="0" fontAlgn="base">
        <a:spcBef>
          <a:spcPct val="0"/>
        </a:spcBef>
        <a:spcAft>
          <a:spcPct val="0"/>
        </a:spcAft>
        <a:defRPr sz="2400" b="1">
          <a:solidFill>
            <a:srgbClr val="000099"/>
          </a:solidFill>
          <a:latin typeface="Tahoma" charset="0"/>
        </a:defRPr>
      </a:lvl7pPr>
      <a:lvl8pPr marL="1371600" algn="ctr" rtl="0" fontAlgn="base">
        <a:spcBef>
          <a:spcPct val="0"/>
        </a:spcBef>
        <a:spcAft>
          <a:spcPct val="0"/>
        </a:spcAft>
        <a:defRPr sz="2400" b="1">
          <a:solidFill>
            <a:srgbClr val="000099"/>
          </a:solidFill>
          <a:latin typeface="Tahoma" charset="0"/>
        </a:defRPr>
      </a:lvl8pPr>
      <a:lvl9pPr marL="1828800" algn="ctr" rtl="0" fontAlgn="base">
        <a:spcBef>
          <a:spcPct val="0"/>
        </a:spcBef>
        <a:spcAft>
          <a:spcPct val="0"/>
        </a:spcAft>
        <a:defRPr sz="2400" b="1">
          <a:solidFill>
            <a:srgbClr val="000099"/>
          </a:solidFill>
          <a:latin typeface="Tahoma"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3299" name="Rectangle 3"/>
          <p:cNvSpPr>
            <a:spLocks noChangeArrowheads="1"/>
          </p:cNvSpPr>
          <p:nvPr/>
        </p:nvSpPr>
        <p:spPr bwMode="auto">
          <a:xfrm>
            <a:off x="971550" y="0"/>
            <a:ext cx="7416800" cy="738188"/>
          </a:xfrm>
          <a:prstGeom prst="rect">
            <a:avLst/>
          </a:prstGeom>
          <a:solidFill>
            <a:srgbClr val="EAEAEA"/>
          </a:solidFill>
          <a:ln w="9525" algn="ctr">
            <a:noFill/>
            <a:miter lim="800000"/>
            <a:headEnd/>
            <a:tailEnd/>
          </a:ln>
          <a:effectLst/>
        </p:spPr>
        <p:txBody>
          <a:bodyPr wrap="none" anchor="ctr"/>
          <a:lstStyle/>
          <a:p>
            <a:pPr>
              <a:defRPr/>
            </a:pPr>
            <a:endParaRPr lang="es-MX" dirty="0">
              <a:latin typeface="Tahoma" charset="0"/>
            </a:endParaRPr>
          </a:p>
        </p:txBody>
      </p:sp>
      <p:pic>
        <p:nvPicPr>
          <p:cNvPr id="2051" name="Picture 4"/>
          <p:cNvPicPr>
            <a:picLocks noChangeAspect="1" noChangeArrowheads="1"/>
          </p:cNvPicPr>
          <p:nvPr/>
        </p:nvPicPr>
        <p:blipFill>
          <a:blip r:embed="rId13" cstate="print"/>
          <a:srcRect/>
          <a:stretch>
            <a:fillRect/>
          </a:stretch>
        </p:blipFill>
        <p:spPr bwMode="auto">
          <a:xfrm>
            <a:off x="34925" y="-4763"/>
            <a:ext cx="900113" cy="757238"/>
          </a:xfrm>
          <a:prstGeom prst="rect">
            <a:avLst/>
          </a:prstGeom>
          <a:noFill/>
          <a:ln w="9525">
            <a:noFill/>
            <a:miter lim="800000"/>
            <a:headEnd/>
            <a:tailEnd/>
          </a:ln>
        </p:spPr>
      </p:pic>
      <p:sp>
        <p:nvSpPr>
          <p:cNvPr id="2052" name="Rectangle 9"/>
          <p:cNvSpPr>
            <a:spLocks noGrp="1" noChangeArrowheads="1"/>
          </p:cNvSpPr>
          <p:nvPr>
            <p:ph type="title"/>
          </p:nvPr>
        </p:nvSpPr>
        <p:spPr bwMode="auto">
          <a:xfrm>
            <a:off x="1223963" y="2946400"/>
            <a:ext cx="6696075" cy="971550"/>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hf hdr="0" ftr="0" dt="0"/>
  <p:txStyles>
    <p:titleStyle>
      <a:lvl1pPr algn="ctr" rtl="0" eaLnBrk="0" fontAlgn="base" hangingPunct="0">
        <a:spcBef>
          <a:spcPct val="0"/>
        </a:spcBef>
        <a:spcAft>
          <a:spcPct val="0"/>
        </a:spcAft>
        <a:defRPr sz="2400" b="1">
          <a:solidFill>
            <a:srgbClr val="000099"/>
          </a:solidFill>
          <a:latin typeface="+mj-lt"/>
          <a:ea typeface="+mj-ea"/>
          <a:cs typeface="+mj-cs"/>
        </a:defRPr>
      </a:lvl1pPr>
      <a:lvl2pPr algn="ctr" rtl="0" eaLnBrk="0" fontAlgn="base" hangingPunct="0">
        <a:spcBef>
          <a:spcPct val="0"/>
        </a:spcBef>
        <a:spcAft>
          <a:spcPct val="0"/>
        </a:spcAft>
        <a:defRPr sz="2400" b="1">
          <a:solidFill>
            <a:srgbClr val="000099"/>
          </a:solidFill>
          <a:latin typeface="Tahoma" charset="0"/>
        </a:defRPr>
      </a:lvl2pPr>
      <a:lvl3pPr algn="ctr" rtl="0" eaLnBrk="0" fontAlgn="base" hangingPunct="0">
        <a:spcBef>
          <a:spcPct val="0"/>
        </a:spcBef>
        <a:spcAft>
          <a:spcPct val="0"/>
        </a:spcAft>
        <a:defRPr sz="2400" b="1">
          <a:solidFill>
            <a:srgbClr val="000099"/>
          </a:solidFill>
          <a:latin typeface="Tahoma" charset="0"/>
        </a:defRPr>
      </a:lvl3pPr>
      <a:lvl4pPr algn="ctr" rtl="0" eaLnBrk="0" fontAlgn="base" hangingPunct="0">
        <a:spcBef>
          <a:spcPct val="0"/>
        </a:spcBef>
        <a:spcAft>
          <a:spcPct val="0"/>
        </a:spcAft>
        <a:defRPr sz="2400" b="1">
          <a:solidFill>
            <a:srgbClr val="000099"/>
          </a:solidFill>
          <a:latin typeface="Tahoma" charset="0"/>
        </a:defRPr>
      </a:lvl4pPr>
      <a:lvl5pPr algn="ctr" rtl="0" eaLnBrk="0" fontAlgn="base" hangingPunct="0">
        <a:spcBef>
          <a:spcPct val="0"/>
        </a:spcBef>
        <a:spcAft>
          <a:spcPct val="0"/>
        </a:spcAft>
        <a:defRPr sz="2400" b="1">
          <a:solidFill>
            <a:srgbClr val="000099"/>
          </a:solidFill>
          <a:latin typeface="Tahoma" charset="0"/>
        </a:defRPr>
      </a:lvl5pPr>
      <a:lvl6pPr marL="457200" algn="ctr" rtl="0" fontAlgn="base">
        <a:spcBef>
          <a:spcPct val="0"/>
        </a:spcBef>
        <a:spcAft>
          <a:spcPct val="0"/>
        </a:spcAft>
        <a:defRPr sz="2400" b="1">
          <a:solidFill>
            <a:srgbClr val="000099"/>
          </a:solidFill>
          <a:latin typeface="Tahoma" charset="0"/>
        </a:defRPr>
      </a:lvl6pPr>
      <a:lvl7pPr marL="914400" algn="ctr" rtl="0" fontAlgn="base">
        <a:spcBef>
          <a:spcPct val="0"/>
        </a:spcBef>
        <a:spcAft>
          <a:spcPct val="0"/>
        </a:spcAft>
        <a:defRPr sz="2400" b="1">
          <a:solidFill>
            <a:srgbClr val="000099"/>
          </a:solidFill>
          <a:latin typeface="Tahoma" charset="0"/>
        </a:defRPr>
      </a:lvl7pPr>
      <a:lvl8pPr marL="1371600" algn="ctr" rtl="0" fontAlgn="base">
        <a:spcBef>
          <a:spcPct val="0"/>
        </a:spcBef>
        <a:spcAft>
          <a:spcPct val="0"/>
        </a:spcAft>
        <a:defRPr sz="2400" b="1">
          <a:solidFill>
            <a:srgbClr val="000099"/>
          </a:solidFill>
          <a:latin typeface="Tahoma" charset="0"/>
        </a:defRPr>
      </a:lvl8pPr>
      <a:lvl9pPr marL="1828800" algn="ctr" rtl="0" fontAlgn="base">
        <a:spcBef>
          <a:spcPct val="0"/>
        </a:spcBef>
        <a:spcAft>
          <a:spcPct val="0"/>
        </a:spcAft>
        <a:defRPr sz="2400" b="1">
          <a:solidFill>
            <a:srgbClr val="000099"/>
          </a:solidFill>
          <a:latin typeface="Tahoma"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4.xml"/><Relationship Id="rId1" Type="http://schemas.openxmlformats.org/officeDocument/2006/relationships/themeOverride" Target="../theme/themeOverride1.xml"/><Relationship Id="rId4" Type="http://schemas.openxmlformats.org/officeDocument/2006/relationships/image" Target="../media/image4.wmf"/></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10.xml"/><Relationship Id="rId7"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oleObject" Target="../embeddings/oleObject7.bin"/><Relationship Id="rId5" Type="http://schemas.openxmlformats.org/officeDocument/2006/relationships/oleObject" Target="../embeddings/oleObject1.bin"/><Relationship Id="rId10" Type="http://schemas.openxmlformats.org/officeDocument/2006/relationships/oleObject" Target="../embeddings/oleObject6.bin"/><Relationship Id="rId4" Type="http://schemas.openxmlformats.org/officeDocument/2006/relationships/image" Target="../media/image19.gif"/><Relationship Id="rId9" Type="http://schemas.openxmlformats.org/officeDocument/2006/relationships/oleObject" Target="../embeddings/oleObject5.bin"/></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0.gif"/></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3.xml"/><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4.xml"/><Relationship Id="rId1" Type="http://schemas.openxmlformats.org/officeDocument/2006/relationships/themeOverride" Target="../theme/themeOverride2.xml"/><Relationship Id="rId4" Type="http://schemas.openxmlformats.org/officeDocument/2006/relationships/image" Target="../media/image4.wmf"/></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6.emf"/><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6.emf"/><Relationship Id="rId7" Type="http://schemas.openxmlformats.org/officeDocument/2006/relationships/diagramColors" Target="../diagrams/colors2.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8.wmf"/></Relationships>
</file>

<file path=ppt/slides/_rels/slide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openxmlformats.org/officeDocument/2006/relationships/image" Target="../media/image11.jpeg"/><Relationship Id="rId4" Type="http://schemas.openxmlformats.org/officeDocument/2006/relationships/hyperlink" Target="http://escueladepadrerico.com/wp-content/uploads/2009/09/duda1.jpg"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4238625" y="5975350"/>
            <a:ext cx="4194175" cy="739775"/>
          </a:xfrm>
          <a:prstGeom prst="rect">
            <a:avLst/>
          </a:prstGeom>
          <a:noFill/>
          <a:ln w="9525" algn="ctr">
            <a:noFill/>
            <a:miter lim="800000"/>
            <a:headEnd/>
            <a:tailEnd/>
          </a:ln>
        </p:spPr>
        <p:txBody>
          <a:bodyPr anchor="ctr"/>
          <a:lstStyle/>
          <a:p>
            <a:pPr algn="r" eaLnBrk="0" fontAlgn="base" hangingPunct="0">
              <a:spcBef>
                <a:spcPct val="0"/>
              </a:spcBef>
              <a:spcAft>
                <a:spcPct val="0"/>
              </a:spcAft>
            </a:pPr>
            <a:endParaRPr lang="es-MX" sz="1600" b="1" dirty="0">
              <a:solidFill>
                <a:srgbClr val="4D4D4D"/>
              </a:solidFill>
              <a:latin typeface="Tahoma" pitchFamily="34" charset="0"/>
            </a:endParaRPr>
          </a:p>
          <a:p>
            <a:pPr algn="r" eaLnBrk="0" fontAlgn="base" hangingPunct="0">
              <a:spcBef>
                <a:spcPct val="0"/>
              </a:spcBef>
              <a:spcAft>
                <a:spcPct val="0"/>
              </a:spcAft>
            </a:pPr>
            <a:endParaRPr lang="es-MX" sz="1600" b="1" dirty="0">
              <a:solidFill>
                <a:srgbClr val="4D4D4D"/>
              </a:solidFill>
              <a:latin typeface="Tahoma" pitchFamily="34" charset="0"/>
            </a:endParaRPr>
          </a:p>
          <a:p>
            <a:pPr algn="r" eaLnBrk="0" fontAlgn="base" hangingPunct="0">
              <a:spcBef>
                <a:spcPct val="0"/>
              </a:spcBef>
              <a:spcAft>
                <a:spcPct val="0"/>
              </a:spcAft>
            </a:pPr>
            <a:r>
              <a:rPr lang="es-MX" sz="1600" b="1" dirty="0">
                <a:solidFill>
                  <a:srgbClr val="4D4D4D"/>
                </a:solidFill>
                <a:latin typeface="Tahoma" pitchFamily="34" charset="0"/>
              </a:rPr>
              <a:t>	</a:t>
            </a:r>
          </a:p>
        </p:txBody>
      </p:sp>
      <p:sp>
        <p:nvSpPr>
          <p:cNvPr id="3075" name="Rectangle 4"/>
          <p:cNvSpPr>
            <a:spLocks noChangeArrowheads="1"/>
          </p:cNvSpPr>
          <p:nvPr/>
        </p:nvSpPr>
        <p:spPr bwMode="auto">
          <a:xfrm>
            <a:off x="792163" y="2760663"/>
            <a:ext cx="7024687" cy="1143000"/>
          </a:xfrm>
          <a:prstGeom prst="rect">
            <a:avLst/>
          </a:prstGeom>
          <a:noFill/>
          <a:ln w="9525" algn="ctr">
            <a:noFill/>
            <a:miter lim="800000"/>
            <a:headEnd/>
            <a:tailEnd/>
          </a:ln>
        </p:spPr>
        <p:txBody>
          <a:bodyPr anchor="ctr"/>
          <a:lstStyle/>
          <a:p>
            <a:pPr algn="ctr" fontAlgn="base">
              <a:spcBef>
                <a:spcPct val="0"/>
              </a:spcBef>
              <a:spcAft>
                <a:spcPct val="0"/>
              </a:spcAft>
            </a:pPr>
            <a:r>
              <a:rPr lang="es-MX" sz="2400" b="1" dirty="0">
                <a:solidFill>
                  <a:srgbClr val="000099"/>
                </a:solidFill>
                <a:latin typeface="Tahoma" pitchFamily="34" charset="0"/>
              </a:rPr>
              <a:t>		</a:t>
            </a:r>
            <a:endParaRPr lang="es-ES" sz="2400" b="1" dirty="0">
              <a:solidFill>
                <a:srgbClr val="000099"/>
              </a:solidFill>
              <a:latin typeface="Tahoma" pitchFamily="34" charset="0"/>
            </a:endParaRPr>
          </a:p>
        </p:txBody>
      </p:sp>
      <p:sp>
        <p:nvSpPr>
          <p:cNvPr id="3076" name="Text Box 5"/>
          <p:cNvSpPr txBox="1">
            <a:spLocks noChangeArrowheads="1"/>
          </p:cNvSpPr>
          <p:nvPr/>
        </p:nvSpPr>
        <p:spPr bwMode="auto">
          <a:xfrm>
            <a:off x="3538538" y="5861050"/>
            <a:ext cx="4894262" cy="304800"/>
          </a:xfrm>
          <a:prstGeom prst="rect">
            <a:avLst/>
          </a:prstGeom>
          <a:noFill/>
          <a:ln w="9525" algn="ctr">
            <a:noFill/>
            <a:miter lim="800000"/>
            <a:headEnd/>
            <a:tailEnd/>
          </a:ln>
        </p:spPr>
        <p:txBody>
          <a:bodyPr wrap="none">
            <a:spAutoFit/>
          </a:bodyPr>
          <a:lstStyle/>
          <a:p>
            <a:pPr algn="ctr" fontAlgn="base">
              <a:spcBef>
                <a:spcPct val="0"/>
              </a:spcBef>
              <a:spcAft>
                <a:spcPct val="0"/>
              </a:spcAft>
            </a:pPr>
            <a:r>
              <a:rPr lang="es-MX" sz="1400" b="1" dirty="0">
                <a:solidFill>
                  <a:srgbClr val="5F5F5F"/>
                </a:solidFill>
              </a:rPr>
              <a:t>Comisión Nacional del Sistema de Ahorro para el Retiro</a:t>
            </a:r>
            <a:endParaRPr lang="es-ES" sz="1400" b="1" dirty="0">
              <a:solidFill>
                <a:srgbClr val="5F5F5F"/>
              </a:solidFill>
            </a:endParaRPr>
          </a:p>
        </p:txBody>
      </p:sp>
      <p:sp>
        <p:nvSpPr>
          <p:cNvPr id="3077" name="Rectangle 6"/>
          <p:cNvSpPr>
            <a:spLocks noChangeArrowheads="1"/>
          </p:cNvSpPr>
          <p:nvPr/>
        </p:nvSpPr>
        <p:spPr bwMode="auto">
          <a:xfrm>
            <a:off x="858416" y="2263775"/>
            <a:ext cx="7651101" cy="1951038"/>
          </a:xfrm>
          <a:prstGeom prst="rect">
            <a:avLst/>
          </a:prstGeom>
          <a:noFill/>
          <a:ln w="9525" algn="ctr">
            <a:noFill/>
            <a:miter lim="800000"/>
            <a:headEnd/>
            <a:tailEnd/>
          </a:ln>
        </p:spPr>
        <p:txBody>
          <a:bodyPr anchor="ctr"/>
          <a:lstStyle/>
          <a:p>
            <a:pPr algn="ctr" fontAlgn="base">
              <a:spcBef>
                <a:spcPct val="0"/>
              </a:spcBef>
              <a:spcAft>
                <a:spcPct val="0"/>
              </a:spcAft>
            </a:pPr>
            <a:r>
              <a:rPr lang="en-US" b="1" dirty="0" smtClean="0">
                <a:solidFill>
                  <a:srgbClr val="0070C0"/>
                </a:solidFill>
                <a:latin typeface="Tahoma" pitchFamily="34" charset="0"/>
              </a:rPr>
              <a:t>Session III: Risk Scoring</a:t>
            </a:r>
          </a:p>
          <a:p>
            <a:pPr algn="ctr" fontAlgn="base">
              <a:spcBef>
                <a:spcPct val="0"/>
              </a:spcBef>
              <a:spcAft>
                <a:spcPct val="0"/>
              </a:spcAft>
            </a:pPr>
            <a:endParaRPr lang="en-US" sz="2400" b="1" dirty="0" smtClean="0">
              <a:solidFill>
                <a:srgbClr val="0070C0"/>
              </a:solidFill>
              <a:latin typeface="Tahoma" pitchFamily="34" charset="0"/>
            </a:endParaRPr>
          </a:p>
          <a:p>
            <a:pPr algn="ctr" fontAlgn="base">
              <a:spcBef>
                <a:spcPct val="0"/>
              </a:spcBef>
              <a:spcAft>
                <a:spcPct val="0"/>
              </a:spcAft>
            </a:pPr>
            <a:r>
              <a:rPr lang="en-US" sz="2400" b="1" dirty="0" smtClean="0">
                <a:solidFill>
                  <a:srgbClr val="0070C0"/>
                </a:solidFill>
                <a:latin typeface="Tahoma" pitchFamily="34" charset="0"/>
              </a:rPr>
              <a:t>Risk Scoring</a:t>
            </a:r>
          </a:p>
          <a:p>
            <a:pPr algn="ctr" fontAlgn="base">
              <a:spcBef>
                <a:spcPct val="0"/>
              </a:spcBef>
              <a:spcAft>
                <a:spcPct val="0"/>
              </a:spcAft>
            </a:pPr>
            <a:endParaRPr lang="en-US" sz="2400" b="1" dirty="0" smtClean="0">
              <a:solidFill>
                <a:srgbClr val="0070C0"/>
              </a:solidFill>
              <a:latin typeface="Tahoma" pitchFamily="34" charset="0"/>
            </a:endParaRPr>
          </a:p>
          <a:p>
            <a:pPr algn="ctr" fontAlgn="base">
              <a:spcBef>
                <a:spcPct val="0"/>
              </a:spcBef>
              <a:spcAft>
                <a:spcPct val="0"/>
              </a:spcAft>
            </a:pPr>
            <a:r>
              <a:rPr lang="en-US" sz="1600" b="1" dirty="0" smtClean="0">
                <a:solidFill>
                  <a:srgbClr val="0070C0"/>
                </a:solidFill>
                <a:latin typeface="Tahoma" pitchFamily="34" charset="0"/>
              </a:rPr>
              <a:t>Thursday 8th September, 2011, Lima - Peru</a:t>
            </a:r>
          </a:p>
        </p:txBody>
      </p:sp>
      <p:pic>
        <p:nvPicPr>
          <p:cNvPr id="6" name="Picture 3"/>
          <p:cNvPicPr>
            <a:picLocks noChangeAspect="1" noChangeArrowheads="1"/>
          </p:cNvPicPr>
          <p:nvPr/>
        </p:nvPicPr>
        <p:blipFill>
          <a:blip r:embed="rId4" cstate="print"/>
          <a:srcRect/>
          <a:stretch>
            <a:fillRect/>
          </a:stretch>
        </p:blipFill>
        <p:spPr bwMode="auto">
          <a:xfrm>
            <a:off x="0" y="5848350"/>
            <a:ext cx="1771650" cy="1009650"/>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http://sibuc.ucuenca.edu.ec/se/images/siluetaHombre.gif"/>
          <p:cNvPicPr>
            <a:picLocks noChangeAspect="1" noChangeArrowheads="1"/>
          </p:cNvPicPr>
          <p:nvPr/>
        </p:nvPicPr>
        <p:blipFill>
          <a:blip r:embed="rId4" cstate="print"/>
          <a:srcRect/>
          <a:stretch>
            <a:fillRect/>
          </a:stretch>
        </p:blipFill>
        <p:spPr bwMode="auto">
          <a:xfrm>
            <a:off x="179205" y="1461524"/>
            <a:ext cx="1266536" cy="1133396"/>
          </a:xfrm>
          <a:prstGeom prst="rect">
            <a:avLst/>
          </a:prstGeom>
          <a:noFill/>
        </p:spPr>
      </p:pic>
      <p:graphicFrame>
        <p:nvGraphicFramePr>
          <p:cNvPr id="14" name="13 Objeto"/>
          <p:cNvGraphicFramePr>
            <a:graphicFrameLocks noChangeAspect="1"/>
          </p:cNvGraphicFramePr>
          <p:nvPr/>
        </p:nvGraphicFramePr>
        <p:xfrm>
          <a:off x="3643313" y="867589"/>
          <a:ext cx="1501775" cy="1277937"/>
        </p:xfrm>
        <a:graphic>
          <a:graphicData uri="http://schemas.openxmlformats.org/presentationml/2006/ole">
            <p:oleObj spid="_x0000_s306182" name="Ecuación" r:id="rId5" imgW="507960" imgH="431640" progId="Equation.3">
              <p:embed/>
            </p:oleObj>
          </a:graphicData>
        </a:graphic>
      </p:graphicFrame>
      <p:sp>
        <p:nvSpPr>
          <p:cNvPr id="15" name="Rectangle 81"/>
          <p:cNvSpPr>
            <a:spLocks noChangeArrowheads="1"/>
          </p:cNvSpPr>
          <p:nvPr/>
        </p:nvSpPr>
        <p:spPr bwMode="auto">
          <a:xfrm>
            <a:off x="1607959" y="1297582"/>
            <a:ext cx="2496452" cy="566048"/>
          </a:xfrm>
          <a:prstGeom prst="rect">
            <a:avLst/>
          </a:prstGeom>
          <a:noFill/>
          <a:ln w="9525" algn="ctr">
            <a:noFill/>
            <a:miter lim="800000"/>
            <a:headEnd/>
            <a:tailEnd/>
          </a:ln>
        </p:spPr>
        <p:txBody>
          <a:bodyPr anchor="t"/>
          <a:lstStyle/>
          <a:p>
            <a:pPr marL="342900" indent="-342900" algn="l">
              <a:spcBef>
                <a:spcPts val="0"/>
              </a:spcBef>
              <a:spcAft>
                <a:spcPts val="600"/>
              </a:spcAft>
            </a:pPr>
            <a:r>
              <a:rPr lang="en-US" b="1" dirty="0" smtClean="0">
                <a:solidFill>
                  <a:schemeClr val="tx1"/>
                </a:solidFill>
              </a:rPr>
              <a:t> Quality  Index = </a:t>
            </a:r>
          </a:p>
        </p:txBody>
      </p:sp>
      <p:sp>
        <p:nvSpPr>
          <p:cNvPr id="16" name="15 Rectángulo"/>
          <p:cNvSpPr/>
          <p:nvPr/>
        </p:nvSpPr>
        <p:spPr>
          <a:xfrm>
            <a:off x="805807" y="0"/>
            <a:ext cx="2079415" cy="523220"/>
          </a:xfrm>
          <a:prstGeom prst="rect">
            <a:avLst/>
          </a:prstGeom>
        </p:spPr>
        <p:txBody>
          <a:bodyPr wrap="none">
            <a:spAutoFit/>
          </a:bodyPr>
          <a:lstStyle/>
          <a:p>
            <a:r>
              <a:rPr lang="en-GB" sz="2800" b="1" dirty="0" smtClean="0">
                <a:solidFill>
                  <a:srgbClr val="C00000"/>
                </a:solidFill>
                <a:latin typeface="Arial" pitchFamily="34" charset="0"/>
                <a:cs typeface="Arial" pitchFamily="34" charset="0"/>
              </a:rPr>
              <a:t>Formally ...</a:t>
            </a:r>
            <a:endParaRPr lang="es-MX" sz="2800" b="1" dirty="0">
              <a:solidFill>
                <a:srgbClr val="C00000"/>
              </a:solidFill>
            </a:endParaRPr>
          </a:p>
        </p:txBody>
      </p:sp>
      <p:graphicFrame>
        <p:nvGraphicFramePr>
          <p:cNvPr id="306183" name="Object 7"/>
          <p:cNvGraphicFramePr>
            <a:graphicFrameLocks noChangeAspect="1"/>
          </p:cNvGraphicFramePr>
          <p:nvPr/>
        </p:nvGraphicFramePr>
        <p:xfrm>
          <a:off x="3910828" y="2015692"/>
          <a:ext cx="945378" cy="581025"/>
        </p:xfrm>
        <a:graphic>
          <a:graphicData uri="http://schemas.openxmlformats.org/presentationml/2006/ole">
            <p:oleObj spid="_x0000_s306183" name="Ecuación" r:id="rId6" imgW="419040" imgH="228600" progId="Equation.3">
              <p:embed/>
            </p:oleObj>
          </a:graphicData>
        </a:graphic>
      </p:graphicFrame>
      <p:sp>
        <p:nvSpPr>
          <p:cNvPr id="21" name="20 Elipse"/>
          <p:cNvSpPr/>
          <p:nvPr/>
        </p:nvSpPr>
        <p:spPr bwMode="auto">
          <a:xfrm>
            <a:off x="4090085" y="2310710"/>
            <a:ext cx="271849" cy="234779"/>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96938"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chemeClr val="tx1"/>
              </a:solidFill>
              <a:effectLst/>
              <a:latin typeface="Tahoma" pitchFamily="34" charset="0"/>
            </a:endParaRPr>
          </a:p>
        </p:txBody>
      </p:sp>
      <p:cxnSp>
        <p:nvCxnSpPr>
          <p:cNvPr id="23" name="22 Conector recto de flecha"/>
          <p:cNvCxnSpPr/>
          <p:nvPr/>
        </p:nvCxnSpPr>
        <p:spPr bwMode="auto">
          <a:xfrm rot="10800000">
            <a:off x="4361936" y="2557845"/>
            <a:ext cx="407773" cy="111214"/>
          </a:xfrm>
          <a:prstGeom prst="straightConnector1">
            <a:avLst/>
          </a:prstGeom>
          <a:noFill/>
          <a:ln w="9525" cap="flat" cmpd="sng" algn="ctr">
            <a:solidFill>
              <a:srgbClr val="FF0000"/>
            </a:solidFill>
            <a:prstDash val="solid"/>
            <a:round/>
            <a:headEnd type="none" w="med" len="med"/>
            <a:tailEnd type="arrow"/>
          </a:ln>
          <a:effectLst/>
        </p:spPr>
      </p:cxnSp>
      <p:sp>
        <p:nvSpPr>
          <p:cNvPr id="24" name="23 Rectángulo"/>
          <p:cNvSpPr/>
          <p:nvPr/>
        </p:nvSpPr>
        <p:spPr>
          <a:xfrm>
            <a:off x="4843724" y="2478209"/>
            <a:ext cx="3262432" cy="369332"/>
          </a:xfrm>
          <a:prstGeom prst="rect">
            <a:avLst/>
          </a:prstGeom>
        </p:spPr>
        <p:txBody>
          <a:bodyPr wrap="none">
            <a:spAutoFit/>
          </a:bodyPr>
          <a:lstStyle/>
          <a:p>
            <a:r>
              <a:rPr lang="en-US" b="1" dirty="0" smtClean="0">
                <a:solidFill>
                  <a:srgbClr val="FF0000"/>
                </a:solidFill>
                <a:latin typeface="Arial" pitchFamily="34" charset="0"/>
                <a:cs typeface="Arial" pitchFamily="34" charset="0"/>
              </a:rPr>
              <a:t>Investment of the resources</a:t>
            </a:r>
          </a:p>
        </p:txBody>
      </p:sp>
      <p:graphicFrame>
        <p:nvGraphicFramePr>
          <p:cNvPr id="306184" name="Object 8"/>
          <p:cNvGraphicFramePr>
            <a:graphicFrameLocks noChangeAspect="1"/>
          </p:cNvGraphicFramePr>
          <p:nvPr/>
        </p:nvGraphicFramePr>
        <p:xfrm>
          <a:off x="4031054" y="2718174"/>
          <a:ext cx="781222" cy="674687"/>
        </p:xfrm>
        <a:graphic>
          <a:graphicData uri="http://schemas.openxmlformats.org/presentationml/2006/ole">
            <p:oleObj spid="_x0000_s306184" name="Ecuación" r:id="rId7" imgW="304560" imgH="228600" progId="Equation.3">
              <p:embed/>
            </p:oleObj>
          </a:graphicData>
        </a:graphic>
      </p:graphicFrame>
      <p:sp>
        <p:nvSpPr>
          <p:cNvPr id="26" name="Rectangle 81"/>
          <p:cNvSpPr>
            <a:spLocks noChangeArrowheads="1"/>
          </p:cNvSpPr>
          <p:nvPr/>
        </p:nvSpPr>
        <p:spPr bwMode="auto">
          <a:xfrm>
            <a:off x="1661504" y="3600045"/>
            <a:ext cx="1860173" cy="566048"/>
          </a:xfrm>
          <a:prstGeom prst="rect">
            <a:avLst/>
          </a:prstGeom>
          <a:noFill/>
          <a:ln w="9525" algn="ctr">
            <a:noFill/>
            <a:miter lim="800000"/>
            <a:headEnd/>
            <a:tailEnd/>
          </a:ln>
        </p:spPr>
        <p:txBody>
          <a:bodyPr anchor="t"/>
          <a:lstStyle/>
          <a:p>
            <a:pPr marL="342900" indent="-342900" algn="l">
              <a:spcBef>
                <a:spcPts val="0"/>
              </a:spcBef>
              <a:spcAft>
                <a:spcPts val="600"/>
              </a:spcAft>
            </a:pPr>
            <a:r>
              <a:rPr lang="en-US" b="1" dirty="0" smtClean="0">
                <a:solidFill>
                  <a:schemeClr val="tx1"/>
                </a:solidFill>
              </a:rPr>
              <a:t>Risk Score = </a:t>
            </a:r>
          </a:p>
        </p:txBody>
      </p:sp>
      <p:graphicFrame>
        <p:nvGraphicFramePr>
          <p:cNvPr id="306185" name="Object 9"/>
          <p:cNvGraphicFramePr>
            <a:graphicFrameLocks noChangeAspect="1"/>
          </p:cNvGraphicFramePr>
          <p:nvPr/>
        </p:nvGraphicFramePr>
        <p:xfrm>
          <a:off x="3441700" y="3198421"/>
          <a:ext cx="2401888" cy="1312863"/>
        </p:xfrm>
        <a:graphic>
          <a:graphicData uri="http://schemas.openxmlformats.org/presentationml/2006/ole">
            <p:oleObj spid="_x0000_s306185" name="Ecuación" r:id="rId8" imgW="812520" imgH="444240" progId="Equation.3">
              <p:embed/>
            </p:oleObj>
          </a:graphicData>
        </a:graphic>
      </p:graphicFrame>
      <p:sp>
        <p:nvSpPr>
          <p:cNvPr id="28" name="27 Rectángulo"/>
          <p:cNvSpPr/>
          <p:nvPr/>
        </p:nvSpPr>
        <p:spPr>
          <a:xfrm>
            <a:off x="4831640" y="2861262"/>
            <a:ext cx="2386038" cy="369332"/>
          </a:xfrm>
          <a:prstGeom prst="rect">
            <a:avLst/>
          </a:prstGeom>
        </p:spPr>
        <p:txBody>
          <a:bodyPr wrap="none">
            <a:spAutoFit/>
          </a:bodyPr>
          <a:lstStyle/>
          <a:p>
            <a:r>
              <a:rPr lang="en-US" b="1" dirty="0" smtClean="0">
                <a:latin typeface="Arial" pitchFamily="34" charset="0"/>
                <a:cs typeface="Arial" pitchFamily="34" charset="0"/>
              </a:rPr>
              <a:t>ACTION AREA   “ i ”</a:t>
            </a:r>
            <a:endParaRPr lang="es-MX" dirty="0"/>
          </a:p>
        </p:txBody>
      </p:sp>
      <p:sp>
        <p:nvSpPr>
          <p:cNvPr id="29" name="28 Rectángulo"/>
          <p:cNvSpPr/>
          <p:nvPr/>
        </p:nvSpPr>
        <p:spPr>
          <a:xfrm>
            <a:off x="5157034" y="2111627"/>
            <a:ext cx="979755" cy="369332"/>
          </a:xfrm>
          <a:prstGeom prst="rect">
            <a:avLst/>
          </a:prstGeom>
        </p:spPr>
        <p:txBody>
          <a:bodyPr wrap="none">
            <a:spAutoFit/>
          </a:bodyPr>
          <a:lstStyle/>
          <a:p>
            <a:r>
              <a:rPr lang="en-US" b="1" dirty="0" smtClean="0">
                <a:solidFill>
                  <a:schemeClr val="bg1">
                    <a:lumMod val="75000"/>
                  </a:schemeClr>
                </a:solidFill>
                <a:latin typeface="Arial" pitchFamily="34" charset="0"/>
                <a:cs typeface="Arial" pitchFamily="34" charset="0"/>
              </a:rPr>
              <a:t>by now</a:t>
            </a:r>
            <a:endParaRPr lang="es-MX" dirty="0">
              <a:solidFill>
                <a:schemeClr val="bg1">
                  <a:lumMod val="75000"/>
                </a:schemeClr>
              </a:solidFill>
            </a:endParaRPr>
          </a:p>
        </p:txBody>
      </p:sp>
      <p:graphicFrame>
        <p:nvGraphicFramePr>
          <p:cNvPr id="306186" name="Object 10"/>
          <p:cNvGraphicFramePr>
            <a:graphicFrameLocks noChangeAspect="1"/>
          </p:cNvGraphicFramePr>
          <p:nvPr/>
        </p:nvGraphicFramePr>
        <p:xfrm>
          <a:off x="4031054" y="4417876"/>
          <a:ext cx="938213" cy="714375"/>
        </p:xfrm>
        <a:graphic>
          <a:graphicData uri="http://schemas.openxmlformats.org/presentationml/2006/ole">
            <p:oleObj spid="_x0000_s306186" name="Ecuación" r:id="rId9" imgW="317160" imgH="241200" progId="Equation.3">
              <p:embed/>
            </p:oleObj>
          </a:graphicData>
        </a:graphic>
      </p:graphicFrame>
      <p:sp>
        <p:nvSpPr>
          <p:cNvPr id="31" name="30 Rectángulo"/>
          <p:cNvSpPr/>
          <p:nvPr/>
        </p:nvSpPr>
        <p:spPr>
          <a:xfrm>
            <a:off x="4897533" y="4570610"/>
            <a:ext cx="1745093" cy="369332"/>
          </a:xfrm>
          <a:prstGeom prst="rect">
            <a:avLst/>
          </a:prstGeom>
        </p:spPr>
        <p:txBody>
          <a:bodyPr wrap="none">
            <a:spAutoFit/>
          </a:bodyPr>
          <a:lstStyle/>
          <a:p>
            <a:r>
              <a:rPr lang="en-US" b="1" dirty="0" smtClean="0">
                <a:latin typeface="Arial" pitchFamily="34" charset="0"/>
                <a:cs typeface="Arial" pitchFamily="34" charset="0"/>
              </a:rPr>
              <a:t>FACTOR  “  j ”</a:t>
            </a:r>
            <a:endParaRPr lang="es-MX" dirty="0"/>
          </a:p>
        </p:txBody>
      </p:sp>
      <p:graphicFrame>
        <p:nvGraphicFramePr>
          <p:cNvPr id="306187" name="Object 11"/>
          <p:cNvGraphicFramePr>
            <a:graphicFrameLocks noChangeAspect="1"/>
          </p:cNvGraphicFramePr>
          <p:nvPr/>
        </p:nvGraphicFramePr>
        <p:xfrm>
          <a:off x="4031054" y="6021388"/>
          <a:ext cx="976313" cy="676275"/>
        </p:xfrm>
        <a:graphic>
          <a:graphicData uri="http://schemas.openxmlformats.org/presentationml/2006/ole">
            <p:oleObj spid="_x0000_s306187" name="Ecuación" r:id="rId10" imgW="330120" imgH="228600" progId="Equation.3">
              <p:embed/>
            </p:oleObj>
          </a:graphicData>
        </a:graphic>
      </p:graphicFrame>
      <p:sp>
        <p:nvSpPr>
          <p:cNvPr id="33" name="32 Rectángulo"/>
          <p:cNvSpPr/>
          <p:nvPr/>
        </p:nvSpPr>
        <p:spPr>
          <a:xfrm>
            <a:off x="2681559" y="2807720"/>
            <a:ext cx="851515" cy="369332"/>
          </a:xfrm>
          <a:prstGeom prst="rect">
            <a:avLst/>
          </a:prstGeom>
        </p:spPr>
        <p:txBody>
          <a:bodyPr wrap="none">
            <a:spAutoFit/>
          </a:bodyPr>
          <a:lstStyle/>
          <a:p>
            <a:r>
              <a:rPr lang="en-US" b="1" dirty="0" smtClean="0">
                <a:solidFill>
                  <a:schemeClr val="bg1">
                    <a:lumMod val="75000"/>
                  </a:schemeClr>
                </a:solidFill>
                <a:latin typeface="Arial" pitchFamily="34" charset="0"/>
                <a:cs typeface="Arial" pitchFamily="34" charset="0"/>
              </a:rPr>
              <a:t>where</a:t>
            </a:r>
            <a:endParaRPr lang="es-MX" dirty="0">
              <a:solidFill>
                <a:schemeClr val="bg1">
                  <a:lumMod val="75000"/>
                </a:schemeClr>
              </a:solidFill>
            </a:endParaRPr>
          </a:p>
        </p:txBody>
      </p:sp>
      <p:sp>
        <p:nvSpPr>
          <p:cNvPr id="34" name="33 Rectángulo"/>
          <p:cNvSpPr/>
          <p:nvPr/>
        </p:nvSpPr>
        <p:spPr>
          <a:xfrm>
            <a:off x="2681559" y="4479997"/>
            <a:ext cx="851515" cy="369332"/>
          </a:xfrm>
          <a:prstGeom prst="rect">
            <a:avLst/>
          </a:prstGeom>
        </p:spPr>
        <p:txBody>
          <a:bodyPr wrap="none">
            <a:spAutoFit/>
          </a:bodyPr>
          <a:lstStyle/>
          <a:p>
            <a:r>
              <a:rPr lang="en-US" b="1" dirty="0" smtClean="0">
                <a:solidFill>
                  <a:schemeClr val="bg1">
                    <a:lumMod val="75000"/>
                  </a:schemeClr>
                </a:solidFill>
                <a:latin typeface="Arial" pitchFamily="34" charset="0"/>
                <a:cs typeface="Arial" pitchFamily="34" charset="0"/>
              </a:rPr>
              <a:t>where</a:t>
            </a:r>
            <a:endParaRPr lang="es-MX" dirty="0">
              <a:solidFill>
                <a:schemeClr val="bg1">
                  <a:lumMod val="75000"/>
                </a:schemeClr>
              </a:solidFill>
            </a:endParaRPr>
          </a:p>
        </p:txBody>
      </p:sp>
      <p:graphicFrame>
        <p:nvGraphicFramePr>
          <p:cNvPr id="306188" name="Object 12"/>
          <p:cNvGraphicFramePr>
            <a:graphicFrameLocks noChangeAspect="1"/>
          </p:cNvGraphicFramePr>
          <p:nvPr/>
        </p:nvGraphicFramePr>
        <p:xfrm>
          <a:off x="3401946" y="4734730"/>
          <a:ext cx="2814638" cy="1314450"/>
        </p:xfrm>
        <a:graphic>
          <a:graphicData uri="http://schemas.openxmlformats.org/presentationml/2006/ole">
            <p:oleObj spid="_x0000_s306188" name="Ecuación" r:id="rId11" imgW="952200" imgH="444240" progId="Equation.3">
              <p:embed/>
            </p:oleObj>
          </a:graphicData>
        </a:graphic>
      </p:graphicFrame>
      <p:sp>
        <p:nvSpPr>
          <p:cNvPr id="37" name="36 Rectángulo"/>
          <p:cNvSpPr/>
          <p:nvPr/>
        </p:nvSpPr>
        <p:spPr>
          <a:xfrm>
            <a:off x="2681559" y="6139921"/>
            <a:ext cx="851515" cy="369332"/>
          </a:xfrm>
          <a:prstGeom prst="rect">
            <a:avLst/>
          </a:prstGeom>
        </p:spPr>
        <p:txBody>
          <a:bodyPr wrap="none">
            <a:spAutoFit/>
          </a:bodyPr>
          <a:lstStyle/>
          <a:p>
            <a:r>
              <a:rPr lang="en-US" b="1" dirty="0" smtClean="0">
                <a:solidFill>
                  <a:schemeClr val="bg1">
                    <a:lumMod val="75000"/>
                  </a:schemeClr>
                </a:solidFill>
                <a:latin typeface="Arial" pitchFamily="34" charset="0"/>
                <a:cs typeface="Arial" pitchFamily="34" charset="0"/>
              </a:rPr>
              <a:t>where</a:t>
            </a:r>
            <a:endParaRPr lang="es-MX" dirty="0">
              <a:solidFill>
                <a:schemeClr val="bg1">
                  <a:lumMod val="75000"/>
                </a:schemeClr>
              </a:solidFill>
            </a:endParaRPr>
          </a:p>
        </p:txBody>
      </p:sp>
      <p:sp>
        <p:nvSpPr>
          <p:cNvPr id="38" name="37 Rectángulo"/>
          <p:cNvSpPr/>
          <p:nvPr/>
        </p:nvSpPr>
        <p:spPr>
          <a:xfrm>
            <a:off x="5099360" y="6156394"/>
            <a:ext cx="2377574" cy="369332"/>
          </a:xfrm>
          <a:prstGeom prst="rect">
            <a:avLst/>
          </a:prstGeom>
        </p:spPr>
        <p:txBody>
          <a:bodyPr wrap="none">
            <a:spAutoFit/>
          </a:bodyPr>
          <a:lstStyle/>
          <a:p>
            <a:r>
              <a:rPr lang="en-US" b="1" dirty="0" smtClean="0">
                <a:latin typeface="Arial" pitchFamily="34" charset="0"/>
                <a:cs typeface="Arial" pitchFamily="34" charset="0"/>
              </a:rPr>
              <a:t>COMPONENT  “  n ”</a:t>
            </a:r>
            <a:endParaRPr lang="es-MX" dirty="0"/>
          </a:p>
        </p:txBody>
      </p:sp>
      <p:sp>
        <p:nvSpPr>
          <p:cNvPr id="39" name="38 Elipse"/>
          <p:cNvSpPr/>
          <p:nvPr/>
        </p:nvSpPr>
        <p:spPr bwMode="auto">
          <a:xfrm>
            <a:off x="5144529" y="5428732"/>
            <a:ext cx="271849" cy="234779"/>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96938"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chemeClr val="tx1"/>
              </a:solidFill>
              <a:effectLst/>
              <a:latin typeface="Tahoma" pitchFamily="34" charset="0"/>
            </a:endParaRPr>
          </a:p>
        </p:txBody>
      </p:sp>
      <p:cxnSp>
        <p:nvCxnSpPr>
          <p:cNvPr id="40" name="39 Conector recto de flecha"/>
          <p:cNvCxnSpPr/>
          <p:nvPr/>
        </p:nvCxnSpPr>
        <p:spPr bwMode="auto">
          <a:xfrm rot="10800000">
            <a:off x="5441093" y="5638796"/>
            <a:ext cx="407773" cy="111214"/>
          </a:xfrm>
          <a:prstGeom prst="straightConnector1">
            <a:avLst/>
          </a:prstGeom>
          <a:noFill/>
          <a:ln w="9525" cap="flat" cmpd="sng" algn="ctr">
            <a:solidFill>
              <a:srgbClr val="FF0000"/>
            </a:solidFill>
            <a:prstDash val="solid"/>
            <a:round/>
            <a:headEnd type="none" w="med" len="med"/>
            <a:tailEnd type="arrow"/>
          </a:ln>
          <a:effectLst/>
        </p:spPr>
      </p:cxnSp>
      <p:sp>
        <p:nvSpPr>
          <p:cNvPr id="41" name="40 Rectángulo"/>
          <p:cNvSpPr/>
          <p:nvPr/>
        </p:nvSpPr>
        <p:spPr>
          <a:xfrm>
            <a:off x="5881568" y="5719798"/>
            <a:ext cx="2262158" cy="369332"/>
          </a:xfrm>
          <a:prstGeom prst="rect">
            <a:avLst/>
          </a:prstGeom>
        </p:spPr>
        <p:txBody>
          <a:bodyPr wrap="none">
            <a:spAutoFit/>
          </a:bodyPr>
          <a:lstStyle/>
          <a:p>
            <a:r>
              <a:rPr lang="en-US" b="1" dirty="0" smtClean="0">
                <a:solidFill>
                  <a:srgbClr val="FF0000"/>
                </a:solidFill>
                <a:latin typeface="Arial" pitchFamily="34" charset="0"/>
                <a:cs typeface="Arial" pitchFamily="34" charset="0"/>
              </a:rPr>
              <a:t>Subjective weights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Rectangle 4"/>
          <p:cNvSpPr>
            <a:spLocks noChangeArrowheads="1"/>
          </p:cNvSpPr>
          <p:nvPr/>
        </p:nvSpPr>
        <p:spPr bwMode="gray">
          <a:xfrm>
            <a:off x="818262" y="926757"/>
            <a:ext cx="1529522" cy="506627"/>
          </a:xfrm>
          <a:prstGeom prst="rect">
            <a:avLst/>
          </a:prstGeom>
          <a:noFill/>
          <a:ln w="9525">
            <a:noFill/>
            <a:miter lim="800000"/>
            <a:headEnd/>
            <a:tailEnd/>
          </a:ln>
        </p:spPr>
        <p:txBody>
          <a:bodyPr lIns="0" tIns="0" rIns="0" bIns="0" anchor="ctr"/>
          <a:lstStyle/>
          <a:p>
            <a:pPr lvl="0"/>
            <a:r>
              <a:rPr lang="en-US" sz="2000" b="1" dirty="0" smtClean="0">
                <a:solidFill>
                  <a:srgbClr val="000099"/>
                </a:solidFill>
                <a:latin typeface="Arial" pitchFamily="34" charset="0"/>
                <a:cs typeface="Arial" pitchFamily="34" charset="0"/>
              </a:rPr>
              <a:t>POLICES</a:t>
            </a:r>
          </a:p>
        </p:txBody>
      </p:sp>
      <p:sp>
        <p:nvSpPr>
          <p:cNvPr id="24578" name="1 Marcador de número de diapositiva"/>
          <p:cNvSpPr>
            <a:spLocks noGrp="1"/>
          </p:cNvSpPr>
          <p:nvPr>
            <p:ph type="sldNum" sz="quarter" idx="12"/>
          </p:nvPr>
        </p:nvSpPr>
        <p:spPr>
          <a:xfrm>
            <a:off x="15201900" y="6099175"/>
            <a:ext cx="2133600" cy="476250"/>
          </a:xfrm>
        </p:spPr>
        <p:txBody>
          <a:bodyPr/>
          <a:lstStyle/>
          <a:p>
            <a:pPr>
              <a:defRPr/>
            </a:pPr>
            <a:fld id="{943747A0-D8ED-4B1F-883F-44557D1CDC6B}" type="slidenum">
              <a:rPr lang="es-MX" smtClean="0">
                <a:solidFill>
                  <a:srgbClr val="000000"/>
                </a:solidFill>
                <a:latin typeface="Arial" pitchFamily="34" charset="0"/>
                <a:ea typeface="ＭＳ Ｐゴシック" pitchFamily="34" charset="-128"/>
              </a:rPr>
              <a:pPr>
                <a:defRPr/>
              </a:pPr>
              <a:t>11</a:t>
            </a:fld>
            <a:endParaRPr lang="es-MX" smtClean="0">
              <a:solidFill>
                <a:srgbClr val="000000"/>
              </a:solidFill>
              <a:latin typeface="Arial" pitchFamily="34" charset="0"/>
              <a:ea typeface="ＭＳ Ｐゴシック" pitchFamily="34" charset="-128"/>
            </a:endParaRPr>
          </a:p>
        </p:txBody>
      </p:sp>
      <p:sp>
        <p:nvSpPr>
          <p:cNvPr id="38917" name="Rectangle 4"/>
          <p:cNvSpPr>
            <a:spLocks noChangeArrowheads="1"/>
          </p:cNvSpPr>
          <p:nvPr/>
        </p:nvSpPr>
        <p:spPr bwMode="gray">
          <a:xfrm>
            <a:off x="122238" y="6324600"/>
            <a:ext cx="8750300" cy="533400"/>
          </a:xfrm>
          <a:prstGeom prst="rect">
            <a:avLst/>
          </a:prstGeom>
          <a:noFill/>
          <a:ln w="9525">
            <a:noFill/>
            <a:miter lim="800000"/>
            <a:headEnd/>
            <a:tailEnd/>
          </a:ln>
        </p:spPr>
        <p:txBody>
          <a:bodyPr lIns="0" tIns="0" rIns="0" bIns="0" anchor="ctr"/>
          <a:lstStyle/>
          <a:p>
            <a:pPr algn="ctr" eaLnBrk="0" hangingPunct="0">
              <a:lnSpc>
                <a:spcPct val="90000"/>
              </a:lnSpc>
              <a:tabLst>
                <a:tab pos="1041400" algn="l"/>
              </a:tabLst>
            </a:pPr>
            <a:endParaRPr lang="en-US">
              <a:solidFill>
                <a:srgbClr val="000099"/>
              </a:solidFill>
              <a:ea typeface="ＭＳ Ｐゴシック" pitchFamily="34" charset="-128"/>
            </a:endParaRPr>
          </a:p>
        </p:txBody>
      </p:sp>
      <p:sp>
        <p:nvSpPr>
          <p:cNvPr id="46" name="3 Marcador de número de diapositiva"/>
          <p:cNvSpPr txBox="1">
            <a:spLocks/>
          </p:cNvSpPr>
          <p:nvPr/>
        </p:nvSpPr>
        <p:spPr bwMode="auto">
          <a:xfrm>
            <a:off x="8715375" y="6582683"/>
            <a:ext cx="428625" cy="307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A0DD5D-DD91-41C6-A33E-156E09C422B4}" type="slidenum">
              <a:rPr kumimoji="0" lang="en-US" sz="1200" b="0" i="0" u="none" strike="noStrike" kern="1200" cap="none" spc="0" normalizeH="0" baseline="0" noProof="0" smtClean="0">
                <a:ln>
                  <a:noFill/>
                </a:ln>
                <a:solidFill>
                  <a:srgbClr val="000000"/>
                </a:solidFill>
                <a:effectLst/>
                <a:uLnTx/>
                <a:uFillTx/>
                <a:latin typeface="Arial"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71" name="Rectangle 4"/>
          <p:cNvSpPr>
            <a:spLocks noChangeArrowheads="1"/>
          </p:cNvSpPr>
          <p:nvPr/>
        </p:nvSpPr>
        <p:spPr bwMode="gray">
          <a:xfrm>
            <a:off x="2051223" y="1371602"/>
            <a:ext cx="6919782" cy="5202194"/>
          </a:xfrm>
          <a:prstGeom prst="rect">
            <a:avLst/>
          </a:prstGeom>
          <a:noFill/>
          <a:ln w="9525">
            <a:noFill/>
            <a:miter lim="800000"/>
            <a:headEnd/>
            <a:tailEnd/>
          </a:ln>
        </p:spPr>
        <p:txBody>
          <a:bodyPr lIns="0" tIns="0" rIns="0" bIns="0" anchor="ctr"/>
          <a:lstStyle/>
          <a:p>
            <a:pPr marL="800100" lvl="1" indent="-342900" algn="just">
              <a:buFont typeface="Wingdings" pitchFamily="2" charset="2"/>
              <a:buChar char="q"/>
            </a:pPr>
            <a:r>
              <a:rPr lang="en-US" dirty="0" smtClean="0">
                <a:solidFill>
                  <a:srgbClr val="FF0000"/>
                </a:solidFill>
                <a:latin typeface="Arial" charset="0"/>
              </a:rPr>
              <a:t>Functionaries and/or operators may be removed.</a:t>
            </a:r>
          </a:p>
          <a:p>
            <a:pPr marL="800100" lvl="1" indent="-342900" algn="just">
              <a:buFont typeface="Wingdings" pitchFamily="2" charset="2"/>
              <a:buChar char="q"/>
            </a:pPr>
            <a:endParaRPr lang="en-US" dirty="0" smtClean="0">
              <a:solidFill>
                <a:srgbClr val="FF0000"/>
              </a:solidFill>
              <a:latin typeface="Arial" charset="0"/>
            </a:endParaRPr>
          </a:p>
          <a:p>
            <a:pPr marL="800100" lvl="1" indent="-342900" algn="just">
              <a:buFont typeface="Wingdings" pitchFamily="2" charset="2"/>
              <a:buChar char="q"/>
            </a:pPr>
            <a:r>
              <a:rPr lang="en-US" dirty="0" smtClean="0">
                <a:solidFill>
                  <a:srgbClr val="FF0000"/>
                </a:solidFill>
                <a:latin typeface="Arial" charset="0"/>
              </a:rPr>
              <a:t>Investment authorizations in specific instruments may be revoked Even the license to operate may be revoked. </a:t>
            </a:r>
          </a:p>
          <a:p>
            <a:pPr marL="800100" lvl="1" indent="-342900" algn="just">
              <a:buFont typeface="Wingdings" pitchFamily="2" charset="2"/>
              <a:buChar char="q"/>
            </a:pPr>
            <a:endParaRPr lang="en-US" dirty="0" smtClean="0">
              <a:solidFill>
                <a:srgbClr val="0070C0"/>
              </a:solidFill>
              <a:latin typeface="Arial" charset="0"/>
            </a:endParaRPr>
          </a:p>
          <a:p>
            <a:pPr marL="800100" lvl="1" indent="-342900" algn="just">
              <a:buFont typeface="Wingdings" pitchFamily="2" charset="2"/>
              <a:buChar char="q"/>
            </a:pPr>
            <a:r>
              <a:rPr lang="en-US" dirty="0" smtClean="0">
                <a:solidFill>
                  <a:srgbClr val="FF0000"/>
                </a:solidFill>
                <a:latin typeface="Arial" charset="0"/>
              </a:rPr>
              <a:t>Legal action may be taken.</a:t>
            </a:r>
          </a:p>
          <a:p>
            <a:pPr marL="800100" lvl="1" indent="-342900" algn="just">
              <a:buFont typeface="Wingdings" pitchFamily="2" charset="2"/>
              <a:buChar char="q"/>
            </a:pPr>
            <a:endParaRPr lang="en-US" dirty="0" smtClean="0">
              <a:solidFill>
                <a:srgbClr val="FF0000"/>
              </a:solidFill>
              <a:latin typeface="Arial" charset="0"/>
            </a:endParaRPr>
          </a:p>
          <a:p>
            <a:pPr marL="800100" lvl="1" indent="-342900" algn="just">
              <a:buFont typeface="Wingdings" pitchFamily="2" charset="2"/>
              <a:buChar char="q"/>
            </a:pPr>
            <a:r>
              <a:rPr lang="en-US" dirty="0" smtClean="0">
                <a:solidFill>
                  <a:srgbClr val="FF0000"/>
                </a:solidFill>
                <a:latin typeface="Arial" charset="0"/>
              </a:rPr>
              <a:t>Meetings with members of the board.</a:t>
            </a:r>
          </a:p>
          <a:p>
            <a:pPr marL="800100" lvl="1" indent="-342900" algn="just"/>
            <a:endParaRPr lang="en-US" dirty="0" smtClean="0">
              <a:solidFill>
                <a:srgbClr val="FFC000"/>
              </a:solidFill>
              <a:latin typeface="Arial" charset="0"/>
            </a:endParaRPr>
          </a:p>
          <a:p>
            <a:pPr marL="800100" lvl="1" indent="-342900" algn="just">
              <a:buFont typeface="Wingdings" pitchFamily="2" charset="2"/>
              <a:buChar char="q"/>
            </a:pPr>
            <a:r>
              <a:rPr lang="en-US" dirty="0" smtClean="0">
                <a:solidFill>
                  <a:srgbClr val="FFC000"/>
                </a:solidFill>
                <a:latin typeface="Arial" charset="0"/>
              </a:rPr>
              <a:t>More frequent reporting  (information) requirements.</a:t>
            </a:r>
          </a:p>
          <a:p>
            <a:pPr marL="800100" lvl="1" indent="-342900" algn="just">
              <a:buFont typeface="Wingdings" pitchFamily="2" charset="2"/>
              <a:buChar char="q"/>
            </a:pPr>
            <a:endParaRPr lang="en-US" dirty="0" smtClean="0">
              <a:solidFill>
                <a:srgbClr val="FFC000"/>
              </a:solidFill>
              <a:latin typeface="Arial" charset="0"/>
            </a:endParaRPr>
          </a:p>
          <a:p>
            <a:pPr marL="800100" lvl="1" indent="-342900" algn="just">
              <a:buFont typeface="Wingdings" pitchFamily="2" charset="2"/>
              <a:buChar char="q"/>
            </a:pPr>
            <a:r>
              <a:rPr lang="en-US" dirty="0" smtClean="0">
                <a:solidFill>
                  <a:srgbClr val="FFC000"/>
                </a:solidFill>
                <a:latin typeface="Arial" charset="0"/>
              </a:rPr>
              <a:t>More frequent inspections.</a:t>
            </a:r>
          </a:p>
          <a:p>
            <a:pPr marL="800100" lvl="1" indent="-342900" algn="just">
              <a:buFont typeface="Wingdings" pitchFamily="2" charset="2"/>
              <a:buChar char="q"/>
            </a:pPr>
            <a:endParaRPr lang="en-US" dirty="0" smtClean="0">
              <a:solidFill>
                <a:srgbClr val="FFC000"/>
              </a:solidFill>
              <a:latin typeface="Arial" charset="0"/>
            </a:endParaRPr>
          </a:p>
          <a:p>
            <a:pPr marL="800100" lvl="1" indent="-342900" algn="just">
              <a:buFont typeface="Wingdings" pitchFamily="2" charset="2"/>
              <a:buChar char="q"/>
            </a:pPr>
            <a:r>
              <a:rPr lang="en-US" dirty="0" smtClean="0">
                <a:solidFill>
                  <a:srgbClr val="FFC000"/>
                </a:solidFill>
                <a:latin typeface="Arial" charset="0"/>
              </a:rPr>
              <a:t>Remedial program is required.</a:t>
            </a:r>
          </a:p>
          <a:p>
            <a:pPr marL="800100" lvl="1" indent="-342900" algn="just">
              <a:buFont typeface="Wingdings" pitchFamily="2" charset="2"/>
              <a:buChar char="q"/>
            </a:pPr>
            <a:endParaRPr lang="en-US" dirty="0" smtClean="0">
              <a:solidFill>
                <a:srgbClr val="FFC000"/>
              </a:solidFill>
              <a:latin typeface="Arial" charset="0"/>
            </a:endParaRPr>
          </a:p>
          <a:p>
            <a:pPr marL="800100" lvl="1" indent="-342900" algn="just">
              <a:buFont typeface="Wingdings" pitchFamily="2" charset="2"/>
              <a:buChar char="q"/>
            </a:pPr>
            <a:r>
              <a:rPr lang="en-US" dirty="0" smtClean="0">
                <a:solidFill>
                  <a:srgbClr val="00B050"/>
                </a:solidFill>
                <a:latin typeface="Arial" charset="0"/>
              </a:rPr>
              <a:t>Formal recommendations.</a:t>
            </a:r>
          </a:p>
          <a:p>
            <a:pPr marL="800100" lvl="1" indent="-342900" algn="just">
              <a:buFont typeface="Wingdings" pitchFamily="2" charset="2"/>
              <a:buChar char="q"/>
            </a:pPr>
            <a:endParaRPr lang="en-US" dirty="0" smtClean="0">
              <a:solidFill>
                <a:srgbClr val="00B050"/>
              </a:solidFill>
              <a:latin typeface="Arial" charset="0"/>
            </a:endParaRPr>
          </a:p>
          <a:p>
            <a:pPr marL="800100" lvl="1" indent="-342900" algn="just">
              <a:buFont typeface="Wingdings" pitchFamily="2" charset="2"/>
              <a:buChar char="q"/>
            </a:pPr>
            <a:r>
              <a:rPr lang="en-US" dirty="0" smtClean="0">
                <a:solidFill>
                  <a:srgbClr val="00B050"/>
                </a:solidFill>
                <a:latin typeface="Arial" charset="0"/>
              </a:rPr>
              <a:t>Everyday conventional reviews.</a:t>
            </a:r>
            <a:endParaRPr lang="es-MX" b="1" dirty="0" smtClean="0">
              <a:solidFill>
                <a:srgbClr val="0070C0"/>
              </a:solidFill>
              <a:latin typeface="Arial" charset="0"/>
            </a:endParaRPr>
          </a:p>
        </p:txBody>
      </p:sp>
      <p:pic>
        <p:nvPicPr>
          <p:cNvPr id="8" name="Picture 5"/>
          <p:cNvPicPr>
            <a:picLocks noChangeAspect="1" noChangeArrowheads="1"/>
          </p:cNvPicPr>
          <p:nvPr/>
        </p:nvPicPr>
        <p:blipFill>
          <a:blip r:embed="rId3" cstate="print"/>
          <a:srcRect/>
          <a:stretch>
            <a:fillRect/>
          </a:stretch>
        </p:blipFill>
        <p:spPr bwMode="auto">
          <a:xfrm>
            <a:off x="666871" y="1878225"/>
            <a:ext cx="1424743" cy="4456996"/>
          </a:xfrm>
          <a:prstGeom prst="rect">
            <a:avLst/>
          </a:prstGeom>
          <a:noFill/>
          <a:ln w="9525">
            <a:noFill/>
            <a:miter lim="800000"/>
            <a:headEnd/>
            <a:tailEnd/>
          </a:ln>
        </p:spPr>
      </p:pic>
      <p:graphicFrame>
        <p:nvGraphicFramePr>
          <p:cNvPr id="9" name="8 Tabla"/>
          <p:cNvGraphicFramePr>
            <a:graphicFrameLocks noGrp="1"/>
          </p:cNvGraphicFramePr>
          <p:nvPr/>
        </p:nvGraphicFramePr>
        <p:xfrm>
          <a:off x="234777" y="2284801"/>
          <a:ext cx="536983" cy="2895299"/>
        </p:xfrm>
        <a:graphic>
          <a:graphicData uri="http://schemas.openxmlformats.org/drawingml/2006/table">
            <a:tbl>
              <a:tblPr/>
              <a:tblGrid>
                <a:gridCol w="536983"/>
              </a:tblGrid>
              <a:tr h="263209">
                <a:tc>
                  <a:txBody>
                    <a:bodyPr/>
                    <a:lstStyle/>
                    <a:p>
                      <a:pPr algn="ctr" fontAlgn="b"/>
                      <a:r>
                        <a:rPr lang="es-MX" sz="1100" b="0" i="0" u="none" strike="noStrike" dirty="0" smtClean="0">
                          <a:solidFill>
                            <a:schemeClr val="bg1">
                              <a:lumMod val="50000"/>
                            </a:schemeClr>
                          </a:solidFill>
                          <a:latin typeface="Calibri"/>
                        </a:rPr>
                        <a:t>10</a:t>
                      </a:r>
                      <a:endParaRPr lang="es-MX" sz="1100" b="0" i="0" u="none" strike="noStrike" dirty="0">
                        <a:solidFill>
                          <a:schemeClr val="bg1">
                            <a:lumMod val="50000"/>
                          </a:schemeClr>
                        </a:solidFill>
                        <a:latin typeface="Calibri"/>
                      </a:endParaRPr>
                    </a:p>
                  </a:txBody>
                  <a:tcPr marL="9525" marR="9525" marT="9525" marB="0" anchor="b">
                    <a:lnL>
                      <a:noFill/>
                    </a:lnL>
                    <a:lnR>
                      <a:noFill/>
                    </a:lnR>
                    <a:lnT>
                      <a:noFill/>
                    </a:lnT>
                    <a:lnB>
                      <a:noFill/>
                    </a:lnB>
                    <a:solidFill>
                      <a:srgbClr val="63BE7B"/>
                    </a:solidFill>
                  </a:tcPr>
                </a:tc>
              </a:tr>
              <a:tr h="263209">
                <a:tc>
                  <a:txBody>
                    <a:bodyPr/>
                    <a:lstStyle/>
                    <a:p>
                      <a:pPr algn="ctr" fontAlgn="b"/>
                      <a:endParaRPr lang="es-MX" sz="1100" b="0" i="0" u="none" strike="noStrike" dirty="0">
                        <a:solidFill>
                          <a:schemeClr val="bg1">
                            <a:lumMod val="50000"/>
                          </a:schemeClr>
                        </a:solidFill>
                        <a:latin typeface="Calibri"/>
                      </a:endParaRPr>
                    </a:p>
                  </a:txBody>
                  <a:tcPr marL="9525" marR="9525" marT="9525" marB="0" anchor="b">
                    <a:lnL>
                      <a:noFill/>
                    </a:lnL>
                    <a:lnR>
                      <a:noFill/>
                    </a:lnR>
                    <a:lnT>
                      <a:noFill/>
                    </a:lnT>
                    <a:lnB>
                      <a:noFill/>
                    </a:lnB>
                    <a:solidFill>
                      <a:srgbClr val="83C77D"/>
                    </a:solidFill>
                  </a:tcPr>
                </a:tc>
              </a:tr>
              <a:tr h="263209">
                <a:tc>
                  <a:txBody>
                    <a:bodyPr/>
                    <a:lstStyle/>
                    <a:p>
                      <a:pPr algn="ctr" fontAlgn="b"/>
                      <a:endParaRPr lang="es-MX" sz="1100" b="0" i="0" u="none" strike="noStrike" dirty="0">
                        <a:solidFill>
                          <a:schemeClr val="bg1">
                            <a:lumMod val="50000"/>
                          </a:schemeClr>
                        </a:solidFill>
                        <a:latin typeface="Calibri"/>
                      </a:endParaRPr>
                    </a:p>
                  </a:txBody>
                  <a:tcPr marL="9525" marR="9525" marT="9525" marB="0" anchor="b">
                    <a:lnL>
                      <a:noFill/>
                    </a:lnL>
                    <a:lnR>
                      <a:noFill/>
                    </a:lnR>
                    <a:lnT>
                      <a:noFill/>
                    </a:lnT>
                    <a:lnB>
                      <a:noFill/>
                    </a:lnB>
                    <a:solidFill>
                      <a:srgbClr val="A2D07F"/>
                    </a:solidFill>
                  </a:tcPr>
                </a:tc>
              </a:tr>
              <a:tr h="263209">
                <a:tc>
                  <a:txBody>
                    <a:bodyPr/>
                    <a:lstStyle/>
                    <a:p>
                      <a:pPr algn="ctr" fontAlgn="b"/>
                      <a:endParaRPr lang="es-MX" sz="1100" b="0" i="0" u="none" strike="noStrike" dirty="0">
                        <a:solidFill>
                          <a:schemeClr val="bg1">
                            <a:lumMod val="50000"/>
                          </a:schemeClr>
                        </a:solidFill>
                        <a:latin typeface="Calibri"/>
                      </a:endParaRPr>
                    </a:p>
                  </a:txBody>
                  <a:tcPr marL="9525" marR="9525" marT="9525" marB="0" anchor="b">
                    <a:lnL>
                      <a:noFill/>
                    </a:lnL>
                    <a:lnR>
                      <a:noFill/>
                    </a:lnR>
                    <a:lnT>
                      <a:noFill/>
                    </a:lnT>
                    <a:lnB>
                      <a:noFill/>
                    </a:lnB>
                    <a:solidFill>
                      <a:srgbClr val="C1DA81"/>
                    </a:solidFill>
                  </a:tcPr>
                </a:tc>
              </a:tr>
              <a:tr h="263209">
                <a:tc>
                  <a:txBody>
                    <a:bodyPr/>
                    <a:lstStyle/>
                    <a:p>
                      <a:pPr algn="ctr" fontAlgn="b"/>
                      <a:endParaRPr lang="es-MX" sz="1100" b="0" i="0" u="none" strike="noStrike" dirty="0">
                        <a:solidFill>
                          <a:schemeClr val="bg1">
                            <a:lumMod val="50000"/>
                          </a:schemeClr>
                        </a:solidFill>
                        <a:latin typeface="Calibri"/>
                      </a:endParaRPr>
                    </a:p>
                  </a:txBody>
                  <a:tcPr marL="9525" marR="9525" marT="9525" marB="0" anchor="b">
                    <a:lnL>
                      <a:noFill/>
                    </a:lnL>
                    <a:lnR>
                      <a:noFill/>
                    </a:lnR>
                    <a:lnT>
                      <a:noFill/>
                    </a:lnT>
                    <a:lnB>
                      <a:noFill/>
                    </a:lnB>
                    <a:solidFill>
                      <a:srgbClr val="E0E383"/>
                    </a:solidFill>
                  </a:tcPr>
                </a:tc>
              </a:tr>
              <a:tr h="263209">
                <a:tc>
                  <a:txBody>
                    <a:bodyPr/>
                    <a:lstStyle/>
                    <a:p>
                      <a:pPr algn="ctr" fontAlgn="b"/>
                      <a:endParaRPr lang="es-MX" sz="1100" b="0" i="0" u="none" strike="noStrike" dirty="0">
                        <a:solidFill>
                          <a:schemeClr val="bg1">
                            <a:lumMod val="50000"/>
                          </a:schemeClr>
                        </a:solidFill>
                        <a:latin typeface="Calibri"/>
                      </a:endParaRPr>
                    </a:p>
                  </a:txBody>
                  <a:tcPr marL="9525" marR="9525" marT="9525" marB="0" anchor="b">
                    <a:lnL>
                      <a:noFill/>
                    </a:lnL>
                    <a:lnR>
                      <a:noFill/>
                    </a:lnR>
                    <a:lnT>
                      <a:noFill/>
                    </a:lnT>
                    <a:lnB>
                      <a:noFill/>
                    </a:lnB>
                    <a:solidFill>
                      <a:srgbClr val="FFEB84"/>
                    </a:solidFill>
                  </a:tcPr>
                </a:tc>
              </a:tr>
              <a:tr h="263209">
                <a:tc>
                  <a:txBody>
                    <a:bodyPr/>
                    <a:lstStyle/>
                    <a:p>
                      <a:pPr algn="ctr" fontAlgn="b"/>
                      <a:endParaRPr lang="es-MX" sz="1100" b="0" i="0" u="none" strike="noStrike" dirty="0">
                        <a:solidFill>
                          <a:schemeClr val="bg1">
                            <a:lumMod val="50000"/>
                          </a:schemeClr>
                        </a:solidFill>
                        <a:latin typeface="Calibri"/>
                      </a:endParaRPr>
                    </a:p>
                  </a:txBody>
                  <a:tcPr marL="9525" marR="9525" marT="9525" marB="0" anchor="b">
                    <a:lnL>
                      <a:noFill/>
                    </a:lnL>
                    <a:lnR>
                      <a:noFill/>
                    </a:lnR>
                    <a:lnT>
                      <a:noFill/>
                    </a:lnT>
                    <a:lnB>
                      <a:noFill/>
                    </a:lnB>
                    <a:solidFill>
                      <a:srgbClr val="FDD17F"/>
                    </a:solidFill>
                  </a:tcPr>
                </a:tc>
              </a:tr>
              <a:tr h="263209">
                <a:tc>
                  <a:txBody>
                    <a:bodyPr/>
                    <a:lstStyle/>
                    <a:p>
                      <a:pPr algn="ctr" fontAlgn="b"/>
                      <a:endParaRPr lang="es-MX" sz="1100" b="0" i="0" u="none" strike="noStrike" dirty="0">
                        <a:solidFill>
                          <a:schemeClr val="bg1">
                            <a:lumMod val="50000"/>
                          </a:schemeClr>
                        </a:solidFill>
                        <a:latin typeface="Calibri"/>
                      </a:endParaRPr>
                    </a:p>
                  </a:txBody>
                  <a:tcPr marL="9525" marR="9525" marT="9525" marB="0" anchor="b">
                    <a:lnL>
                      <a:noFill/>
                    </a:lnL>
                    <a:lnR>
                      <a:noFill/>
                    </a:lnR>
                    <a:lnT>
                      <a:noFill/>
                    </a:lnT>
                    <a:lnB>
                      <a:noFill/>
                    </a:lnB>
                    <a:solidFill>
                      <a:srgbClr val="FCB77A"/>
                    </a:solidFill>
                  </a:tcPr>
                </a:tc>
              </a:tr>
              <a:tr h="263209">
                <a:tc>
                  <a:txBody>
                    <a:bodyPr/>
                    <a:lstStyle/>
                    <a:p>
                      <a:pPr algn="ctr" fontAlgn="b"/>
                      <a:endParaRPr lang="es-MX" sz="1100" b="0" i="0" u="none" strike="noStrike" dirty="0">
                        <a:solidFill>
                          <a:schemeClr val="bg1">
                            <a:lumMod val="50000"/>
                          </a:schemeClr>
                        </a:solidFill>
                        <a:latin typeface="Calibri"/>
                      </a:endParaRPr>
                    </a:p>
                  </a:txBody>
                  <a:tcPr marL="9525" marR="9525" marT="9525" marB="0" anchor="b">
                    <a:lnL>
                      <a:noFill/>
                    </a:lnL>
                    <a:lnR>
                      <a:noFill/>
                    </a:lnR>
                    <a:lnT>
                      <a:noFill/>
                    </a:lnT>
                    <a:lnB>
                      <a:noFill/>
                    </a:lnB>
                    <a:solidFill>
                      <a:srgbClr val="FA9D75"/>
                    </a:solidFill>
                  </a:tcPr>
                </a:tc>
              </a:tr>
              <a:tr h="263209">
                <a:tc>
                  <a:txBody>
                    <a:bodyPr/>
                    <a:lstStyle/>
                    <a:p>
                      <a:pPr algn="ctr" fontAlgn="b"/>
                      <a:endParaRPr lang="es-MX" sz="1100" b="0" i="0" u="none" strike="noStrike" dirty="0">
                        <a:solidFill>
                          <a:schemeClr val="bg1">
                            <a:lumMod val="50000"/>
                          </a:schemeClr>
                        </a:solidFill>
                        <a:latin typeface="Calibri"/>
                      </a:endParaRPr>
                    </a:p>
                  </a:txBody>
                  <a:tcPr marL="9525" marR="9525" marT="9525" marB="0" anchor="b">
                    <a:lnL>
                      <a:noFill/>
                    </a:lnL>
                    <a:lnR>
                      <a:noFill/>
                    </a:lnR>
                    <a:lnT>
                      <a:noFill/>
                    </a:lnT>
                    <a:lnB>
                      <a:noFill/>
                    </a:lnB>
                    <a:solidFill>
                      <a:srgbClr val="F98370"/>
                    </a:solidFill>
                  </a:tcPr>
                </a:tc>
              </a:tr>
              <a:tr h="263209">
                <a:tc>
                  <a:txBody>
                    <a:bodyPr/>
                    <a:lstStyle/>
                    <a:p>
                      <a:pPr algn="ctr" fontAlgn="b"/>
                      <a:r>
                        <a:rPr lang="es-MX" sz="1100" b="0" i="0" u="none" strike="noStrike" dirty="0" smtClean="0">
                          <a:solidFill>
                            <a:schemeClr val="bg1">
                              <a:lumMod val="50000"/>
                            </a:schemeClr>
                          </a:solidFill>
                          <a:latin typeface="Calibri"/>
                        </a:rPr>
                        <a:t>0</a:t>
                      </a:r>
                      <a:endParaRPr lang="es-MX" sz="1100" b="0" i="0" u="none" strike="noStrike" dirty="0">
                        <a:solidFill>
                          <a:schemeClr val="bg1">
                            <a:lumMod val="50000"/>
                          </a:schemeClr>
                        </a:solidFill>
                        <a:latin typeface="Calibri"/>
                      </a:endParaRPr>
                    </a:p>
                  </a:txBody>
                  <a:tcPr marL="9525" marR="9525" marT="9525" marB="0" anchor="b">
                    <a:lnL>
                      <a:noFill/>
                    </a:lnL>
                    <a:lnR>
                      <a:noFill/>
                    </a:lnR>
                    <a:lnT>
                      <a:noFill/>
                    </a:lnT>
                    <a:lnB>
                      <a:noFill/>
                    </a:lnB>
                    <a:solidFill>
                      <a:srgbClr val="F8696B"/>
                    </a:solidFill>
                  </a:tcPr>
                </a:tc>
              </a:tr>
            </a:tbl>
          </a:graphicData>
        </a:graphic>
      </p:graphicFrame>
      <p:pic>
        <p:nvPicPr>
          <p:cNvPr id="10" name="Picture 6" descr="http://www.theshineonhealth.com/web_images/finger_pointing.gif"/>
          <p:cNvPicPr>
            <a:picLocks noChangeAspect="1" noChangeArrowheads="1"/>
          </p:cNvPicPr>
          <p:nvPr/>
        </p:nvPicPr>
        <p:blipFill>
          <a:blip r:embed="rId4" cstate="print"/>
          <a:srcRect/>
          <a:stretch>
            <a:fillRect/>
          </a:stretch>
        </p:blipFill>
        <p:spPr bwMode="auto">
          <a:xfrm>
            <a:off x="858176" y="66322"/>
            <a:ext cx="735846" cy="789891"/>
          </a:xfrm>
          <a:prstGeom prst="rect">
            <a:avLst/>
          </a:prstGeom>
          <a:noFill/>
        </p:spPr>
      </p:pic>
      <p:sp>
        <p:nvSpPr>
          <p:cNvPr id="11" name="10 Rectángulo"/>
          <p:cNvSpPr/>
          <p:nvPr/>
        </p:nvSpPr>
        <p:spPr>
          <a:xfrm>
            <a:off x="1680519" y="159775"/>
            <a:ext cx="6685004" cy="646331"/>
          </a:xfrm>
          <a:prstGeom prst="rect">
            <a:avLst/>
          </a:prstGeom>
        </p:spPr>
        <p:txBody>
          <a:bodyPr wrap="square">
            <a:spAutoFit/>
          </a:bodyPr>
          <a:lstStyle/>
          <a:p>
            <a:pPr algn="just"/>
            <a:r>
              <a:rPr lang="en-US" b="1" dirty="0" smtClean="0">
                <a:solidFill>
                  <a:srgbClr val="002060"/>
                </a:solidFill>
                <a:latin typeface="Arial" charset="0"/>
              </a:rPr>
              <a:t>If a weakness is identified and a recommendation is emitted and depending on the seriousness of the breach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6181" name="Picture 5"/>
          <p:cNvPicPr>
            <a:picLocks noChangeAspect="1" noChangeArrowheads="1"/>
          </p:cNvPicPr>
          <p:nvPr/>
        </p:nvPicPr>
        <p:blipFill>
          <a:blip r:embed="rId3" cstate="print"/>
          <a:srcRect/>
          <a:stretch>
            <a:fillRect/>
          </a:stretch>
        </p:blipFill>
        <p:spPr bwMode="auto">
          <a:xfrm>
            <a:off x="215886" y="1720515"/>
            <a:ext cx="1275058" cy="3988740"/>
          </a:xfrm>
          <a:prstGeom prst="rect">
            <a:avLst/>
          </a:prstGeom>
          <a:noFill/>
          <a:ln w="9525">
            <a:noFill/>
            <a:miter lim="800000"/>
            <a:headEnd/>
            <a:tailEnd/>
          </a:ln>
        </p:spPr>
      </p:pic>
      <p:sp>
        <p:nvSpPr>
          <p:cNvPr id="12" name="Rectangle 81"/>
          <p:cNvSpPr>
            <a:spLocks noChangeArrowheads="1"/>
          </p:cNvSpPr>
          <p:nvPr/>
        </p:nvSpPr>
        <p:spPr bwMode="auto">
          <a:xfrm>
            <a:off x="1620092" y="1476513"/>
            <a:ext cx="7400338" cy="1254333"/>
          </a:xfrm>
          <a:prstGeom prst="rect">
            <a:avLst/>
          </a:prstGeom>
          <a:noFill/>
          <a:ln w="9525" algn="ctr">
            <a:noFill/>
            <a:miter lim="800000"/>
            <a:headEnd/>
            <a:tailEnd/>
          </a:ln>
        </p:spPr>
        <p:txBody>
          <a:bodyPr anchor="t"/>
          <a:lstStyle/>
          <a:p>
            <a:pPr marL="457200" lvl="2" indent="-342900">
              <a:spcBef>
                <a:spcPts val="0"/>
              </a:spcBef>
              <a:spcAft>
                <a:spcPts val="600"/>
              </a:spcAft>
              <a:buFont typeface="+mj-lt"/>
              <a:buAutoNum type="arabicPeriod"/>
            </a:pPr>
            <a:r>
              <a:rPr lang="en-US" b="1" dirty="0" smtClean="0">
                <a:latin typeface="Arial" pitchFamily="34" charset="0"/>
                <a:cs typeface="Arial" pitchFamily="34" charset="0"/>
              </a:rPr>
              <a:t>Having an action that provide workers a </a:t>
            </a:r>
            <a:r>
              <a:rPr lang="en-US" b="1" dirty="0" smtClean="0">
                <a:solidFill>
                  <a:srgbClr val="FF0000"/>
                </a:solidFill>
                <a:latin typeface="Arial" pitchFamily="34" charset="0"/>
                <a:cs typeface="Arial" pitchFamily="34" charset="0"/>
              </a:rPr>
              <a:t>comparative analysis among Pension Fund Administrators</a:t>
            </a:r>
            <a:r>
              <a:rPr lang="en-US" b="1" dirty="0" smtClean="0">
                <a:latin typeface="Arial" pitchFamily="34" charset="0"/>
                <a:cs typeface="Arial" pitchFamily="34" charset="0"/>
              </a:rPr>
              <a:t> in order to make them easier the election according their preference, in a conscious way.</a:t>
            </a:r>
          </a:p>
        </p:txBody>
      </p:sp>
      <p:sp>
        <p:nvSpPr>
          <p:cNvPr id="13" name="Rectangle 81"/>
          <p:cNvSpPr>
            <a:spLocks noChangeArrowheads="1"/>
          </p:cNvSpPr>
          <p:nvPr/>
        </p:nvSpPr>
        <p:spPr bwMode="auto">
          <a:xfrm>
            <a:off x="1611470" y="2885689"/>
            <a:ext cx="7408959" cy="1179304"/>
          </a:xfrm>
          <a:prstGeom prst="rect">
            <a:avLst/>
          </a:prstGeom>
          <a:noFill/>
          <a:ln w="9525" algn="ctr">
            <a:noFill/>
            <a:miter lim="800000"/>
            <a:headEnd/>
            <a:tailEnd/>
          </a:ln>
        </p:spPr>
        <p:txBody>
          <a:bodyPr anchor="t"/>
          <a:lstStyle/>
          <a:p>
            <a:pPr marL="457200" lvl="2" indent="-342900">
              <a:spcBef>
                <a:spcPts val="0"/>
              </a:spcBef>
              <a:spcAft>
                <a:spcPts val="600"/>
              </a:spcAft>
              <a:buFont typeface="+mj-lt"/>
              <a:buAutoNum type="arabicPeriod" startAt="2"/>
            </a:pPr>
            <a:r>
              <a:rPr lang="en-US" b="1" dirty="0" smtClean="0">
                <a:latin typeface="Arial" pitchFamily="34" charset="0"/>
                <a:cs typeface="Arial" pitchFamily="34" charset="0"/>
              </a:rPr>
              <a:t>Promote the improvement of the </a:t>
            </a:r>
            <a:r>
              <a:rPr lang="en-US" b="1" dirty="0" smtClean="0">
                <a:solidFill>
                  <a:srgbClr val="FF0000"/>
                </a:solidFill>
                <a:latin typeface="Arial" pitchFamily="34" charset="0"/>
                <a:cs typeface="Arial" pitchFamily="34" charset="0"/>
              </a:rPr>
              <a:t>quality of services </a:t>
            </a:r>
            <a:r>
              <a:rPr lang="en-US" b="1" dirty="0" smtClean="0">
                <a:latin typeface="Arial" pitchFamily="34" charset="0"/>
                <a:cs typeface="Arial" pitchFamily="34" charset="0"/>
              </a:rPr>
              <a:t>provided by the Pension Fund Administrator through the competition generated by this index.</a:t>
            </a:r>
          </a:p>
        </p:txBody>
      </p:sp>
      <p:sp>
        <p:nvSpPr>
          <p:cNvPr id="16" name="15 Rectángulo"/>
          <p:cNvSpPr/>
          <p:nvPr/>
        </p:nvSpPr>
        <p:spPr>
          <a:xfrm>
            <a:off x="805807" y="0"/>
            <a:ext cx="5319085" cy="830997"/>
          </a:xfrm>
          <a:prstGeom prst="rect">
            <a:avLst/>
          </a:prstGeom>
        </p:spPr>
        <p:txBody>
          <a:bodyPr wrap="none">
            <a:spAutoFit/>
          </a:bodyPr>
          <a:lstStyle/>
          <a:p>
            <a:r>
              <a:rPr lang="en-GB" sz="2000" b="1" dirty="0" smtClean="0">
                <a:latin typeface="Arial" pitchFamily="34" charset="0"/>
                <a:cs typeface="Arial" pitchFamily="34" charset="0"/>
              </a:rPr>
              <a:t>QUALITY INDEX</a:t>
            </a:r>
            <a:endParaRPr lang="en-GB" sz="2000" b="1" dirty="0" smtClean="0">
              <a:solidFill>
                <a:srgbClr val="C00000"/>
              </a:solidFill>
              <a:latin typeface="Arial" pitchFamily="34" charset="0"/>
              <a:cs typeface="Arial" pitchFamily="34" charset="0"/>
            </a:endParaRPr>
          </a:p>
          <a:p>
            <a:r>
              <a:rPr lang="en-GB" sz="2800" b="1" dirty="0" smtClean="0">
                <a:solidFill>
                  <a:srgbClr val="C00000"/>
                </a:solidFill>
                <a:latin typeface="Arial" pitchFamily="34" charset="0"/>
                <a:cs typeface="Arial" pitchFamily="34" charset="0"/>
              </a:rPr>
              <a:t>Additional pursued objectives</a:t>
            </a:r>
            <a:endParaRPr lang="es-MX" sz="2800" b="1" dirty="0">
              <a:solidFill>
                <a:srgbClr val="C00000"/>
              </a:solidFill>
            </a:endParaRPr>
          </a:p>
        </p:txBody>
      </p:sp>
      <p:sp>
        <p:nvSpPr>
          <p:cNvPr id="18" name="Rectangle 81"/>
          <p:cNvSpPr>
            <a:spLocks noChangeArrowheads="1"/>
          </p:cNvSpPr>
          <p:nvPr/>
        </p:nvSpPr>
        <p:spPr bwMode="auto">
          <a:xfrm>
            <a:off x="1596945" y="4219835"/>
            <a:ext cx="7423485" cy="1192221"/>
          </a:xfrm>
          <a:prstGeom prst="rect">
            <a:avLst/>
          </a:prstGeom>
          <a:noFill/>
          <a:ln w="9525" algn="ctr">
            <a:noFill/>
            <a:miter lim="800000"/>
            <a:headEnd/>
            <a:tailEnd/>
          </a:ln>
        </p:spPr>
        <p:txBody>
          <a:bodyPr anchor="t"/>
          <a:lstStyle/>
          <a:p>
            <a:pPr marL="457200" lvl="2" indent="-342900">
              <a:spcBef>
                <a:spcPts val="0"/>
              </a:spcBef>
              <a:spcAft>
                <a:spcPts val="600"/>
              </a:spcAft>
              <a:buFont typeface="+mj-lt"/>
              <a:buAutoNum type="arabicPeriod" startAt="3"/>
            </a:pPr>
            <a:r>
              <a:rPr lang="en-US" b="1" dirty="0" smtClean="0">
                <a:latin typeface="Arial" pitchFamily="34" charset="0"/>
                <a:cs typeface="Arial" pitchFamily="34" charset="0"/>
              </a:rPr>
              <a:t>Have an index to assess, to compare and to </a:t>
            </a:r>
            <a:r>
              <a:rPr lang="en-US" b="1" dirty="0" smtClean="0">
                <a:solidFill>
                  <a:srgbClr val="FF0000"/>
                </a:solidFill>
                <a:latin typeface="Arial" pitchFamily="34" charset="0"/>
                <a:cs typeface="Arial" pitchFamily="34" charset="0"/>
              </a:rPr>
              <a:t>monitor the progress in the quality of services</a:t>
            </a:r>
            <a:r>
              <a:rPr lang="en-US" b="1" dirty="0" smtClean="0">
                <a:latin typeface="Arial" pitchFamily="34" charset="0"/>
                <a:cs typeface="Arial" pitchFamily="34" charset="0"/>
              </a:rPr>
              <a:t> provided by the Pension Fund Administrator.</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iStock_000003721935Medium"/>
          <p:cNvPicPr>
            <a:picLocks noChangeAspect="1" noChangeArrowheads="1"/>
          </p:cNvPicPr>
          <p:nvPr/>
        </p:nvPicPr>
        <p:blipFill>
          <a:blip r:embed="rId3" cstate="print"/>
          <a:srcRect/>
          <a:stretch>
            <a:fillRect/>
          </a:stretch>
        </p:blipFill>
        <p:spPr bwMode="auto">
          <a:xfrm>
            <a:off x="0" y="962025"/>
            <a:ext cx="9144000" cy="5802313"/>
          </a:xfrm>
          <a:prstGeom prst="rect">
            <a:avLst/>
          </a:prstGeom>
          <a:noFill/>
          <a:ln w="9525">
            <a:noFill/>
            <a:miter lim="800000"/>
            <a:headEnd/>
            <a:tailEnd/>
          </a:ln>
        </p:spPr>
      </p:pic>
      <p:sp>
        <p:nvSpPr>
          <p:cNvPr id="22531" name="Rectangle 2"/>
          <p:cNvSpPr>
            <a:spLocks noGrp="1" noChangeArrowheads="1"/>
          </p:cNvSpPr>
          <p:nvPr>
            <p:ph type="title"/>
          </p:nvPr>
        </p:nvSpPr>
        <p:spPr>
          <a:xfrm>
            <a:off x="2308504" y="2594344"/>
            <a:ext cx="6696075" cy="971550"/>
          </a:xfrm>
        </p:spPr>
        <p:txBody>
          <a:bodyPr/>
          <a:lstStyle/>
          <a:p>
            <a:pPr eaLnBrk="1" hangingPunct="1"/>
            <a:r>
              <a:rPr lang="en-US" sz="2800" dirty="0" smtClean="0">
                <a:solidFill>
                  <a:schemeClr val="bg2"/>
                </a:solidFill>
              </a:rPr>
              <a:t>QUESTIONS</a:t>
            </a:r>
          </a:p>
        </p:txBody>
      </p:sp>
      <p:sp>
        <p:nvSpPr>
          <p:cNvPr id="4" name="5 Marcador de número de diapositiva"/>
          <p:cNvSpPr txBox="1">
            <a:spLocks/>
          </p:cNvSpPr>
          <p:nvPr/>
        </p:nvSpPr>
        <p:spPr bwMode="auto">
          <a:xfrm>
            <a:off x="8769350" y="6575502"/>
            <a:ext cx="357188" cy="2603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fld id="{340C85BA-1322-4ED4-AD94-D6D1D0867202}" type="slidenum">
              <a:rPr kumimoji="0" lang="es-MX" sz="1200" b="0" i="0" u="none" strike="noStrike" kern="1200" cap="none" spc="0" normalizeH="0" baseline="0" noProof="0" smtClean="0">
                <a:ln>
                  <a:noFill/>
                </a:ln>
                <a:solidFill>
                  <a:schemeClr val="tx1"/>
                </a:solidFill>
                <a:effectLst/>
                <a:uLnTx/>
                <a:uFillTx/>
                <a:latin typeface="Tahoma"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13</a:t>
            </a:fld>
            <a:endParaRPr kumimoji="0" lang="es-MX" sz="1200" b="0" i="0" u="none" strike="noStrike" kern="1200" cap="none" spc="0" normalizeH="0" baseline="0" noProof="0" dirty="0" smtClean="0">
              <a:ln>
                <a:noFill/>
              </a:ln>
              <a:solidFill>
                <a:schemeClr val="tx1"/>
              </a:solidFill>
              <a:effectLst/>
              <a:uLnTx/>
              <a:uFillTx/>
              <a:latin typeface="Tahoma" pitchFamily="34" charset="0"/>
              <a:ea typeface="+mn-ea"/>
              <a:cs typeface="+mn-cs"/>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4238625" y="5975350"/>
            <a:ext cx="4194175" cy="739775"/>
          </a:xfrm>
          <a:prstGeom prst="rect">
            <a:avLst/>
          </a:prstGeom>
          <a:noFill/>
          <a:ln w="9525" algn="ctr">
            <a:noFill/>
            <a:miter lim="800000"/>
            <a:headEnd/>
            <a:tailEnd/>
          </a:ln>
        </p:spPr>
        <p:txBody>
          <a:bodyPr anchor="ctr"/>
          <a:lstStyle/>
          <a:p>
            <a:pPr algn="r" eaLnBrk="0" fontAlgn="base" hangingPunct="0">
              <a:spcBef>
                <a:spcPct val="0"/>
              </a:spcBef>
              <a:spcAft>
                <a:spcPct val="0"/>
              </a:spcAft>
            </a:pPr>
            <a:endParaRPr lang="es-MX" sz="1600" b="1" dirty="0">
              <a:solidFill>
                <a:srgbClr val="4D4D4D"/>
              </a:solidFill>
              <a:latin typeface="Tahoma" pitchFamily="34" charset="0"/>
            </a:endParaRPr>
          </a:p>
          <a:p>
            <a:pPr algn="r" eaLnBrk="0" fontAlgn="base" hangingPunct="0">
              <a:spcBef>
                <a:spcPct val="0"/>
              </a:spcBef>
              <a:spcAft>
                <a:spcPct val="0"/>
              </a:spcAft>
            </a:pPr>
            <a:endParaRPr lang="es-MX" sz="1600" b="1" dirty="0">
              <a:solidFill>
                <a:srgbClr val="4D4D4D"/>
              </a:solidFill>
              <a:latin typeface="Tahoma" pitchFamily="34" charset="0"/>
            </a:endParaRPr>
          </a:p>
          <a:p>
            <a:pPr algn="r" eaLnBrk="0" fontAlgn="base" hangingPunct="0">
              <a:spcBef>
                <a:spcPct val="0"/>
              </a:spcBef>
              <a:spcAft>
                <a:spcPct val="0"/>
              </a:spcAft>
            </a:pPr>
            <a:r>
              <a:rPr lang="es-MX" sz="1600" b="1" dirty="0">
                <a:solidFill>
                  <a:srgbClr val="4D4D4D"/>
                </a:solidFill>
                <a:latin typeface="Tahoma" pitchFamily="34" charset="0"/>
              </a:rPr>
              <a:t>	</a:t>
            </a:r>
          </a:p>
        </p:txBody>
      </p:sp>
      <p:sp>
        <p:nvSpPr>
          <p:cNvPr id="3075" name="Rectangle 4"/>
          <p:cNvSpPr>
            <a:spLocks noChangeArrowheads="1"/>
          </p:cNvSpPr>
          <p:nvPr/>
        </p:nvSpPr>
        <p:spPr bwMode="auto">
          <a:xfrm>
            <a:off x="792163" y="2760663"/>
            <a:ext cx="7024687" cy="1143000"/>
          </a:xfrm>
          <a:prstGeom prst="rect">
            <a:avLst/>
          </a:prstGeom>
          <a:noFill/>
          <a:ln w="9525" algn="ctr">
            <a:noFill/>
            <a:miter lim="800000"/>
            <a:headEnd/>
            <a:tailEnd/>
          </a:ln>
        </p:spPr>
        <p:txBody>
          <a:bodyPr anchor="ctr"/>
          <a:lstStyle/>
          <a:p>
            <a:pPr algn="ctr" fontAlgn="base">
              <a:spcBef>
                <a:spcPct val="0"/>
              </a:spcBef>
              <a:spcAft>
                <a:spcPct val="0"/>
              </a:spcAft>
            </a:pPr>
            <a:r>
              <a:rPr lang="es-MX" sz="2400" b="1" dirty="0">
                <a:solidFill>
                  <a:srgbClr val="000099"/>
                </a:solidFill>
                <a:latin typeface="Tahoma" pitchFamily="34" charset="0"/>
              </a:rPr>
              <a:t>		</a:t>
            </a:r>
            <a:endParaRPr lang="es-ES" sz="2400" b="1" dirty="0">
              <a:solidFill>
                <a:srgbClr val="000099"/>
              </a:solidFill>
              <a:latin typeface="Tahoma" pitchFamily="34" charset="0"/>
            </a:endParaRPr>
          </a:p>
        </p:txBody>
      </p:sp>
      <p:sp>
        <p:nvSpPr>
          <p:cNvPr id="3076" name="Text Box 5"/>
          <p:cNvSpPr txBox="1">
            <a:spLocks noChangeArrowheads="1"/>
          </p:cNvSpPr>
          <p:nvPr/>
        </p:nvSpPr>
        <p:spPr bwMode="auto">
          <a:xfrm>
            <a:off x="3538538" y="5861050"/>
            <a:ext cx="4894262" cy="304800"/>
          </a:xfrm>
          <a:prstGeom prst="rect">
            <a:avLst/>
          </a:prstGeom>
          <a:noFill/>
          <a:ln w="9525" algn="ctr">
            <a:noFill/>
            <a:miter lim="800000"/>
            <a:headEnd/>
            <a:tailEnd/>
          </a:ln>
        </p:spPr>
        <p:txBody>
          <a:bodyPr wrap="none">
            <a:spAutoFit/>
          </a:bodyPr>
          <a:lstStyle/>
          <a:p>
            <a:pPr algn="ctr" fontAlgn="base">
              <a:spcBef>
                <a:spcPct val="0"/>
              </a:spcBef>
              <a:spcAft>
                <a:spcPct val="0"/>
              </a:spcAft>
            </a:pPr>
            <a:r>
              <a:rPr lang="es-MX" sz="1400" b="1" dirty="0">
                <a:solidFill>
                  <a:srgbClr val="5F5F5F"/>
                </a:solidFill>
              </a:rPr>
              <a:t>Comisión Nacional del Sistema de Ahorro para el Retiro</a:t>
            </a:r>
            <a:endParaRPr lang="es-ES" sz="1400" b="1" dirty="0">
              <a:solidFill>
                <a:srgbClr val="5F5F5F"/>
              </a:solidFill>
            </a:endParaRPr>
          </a:p>
        </p:txBody>
      </p:sp>
      <p:sp>
        <p:nvSpPr>
          <p:cNvPr id="3077" name="Rectangle 6"/>
          <p:cNvSpPr>
            <a:spLocks noChangeArrowheads="1"/>
          </p:cNvSpPr>
          <p:nvPr/>
        </p:nvSpPr>
        <p:spPr bwMode="auto">
          <a:xfrm>
            <a:off x="858416" y="2263775"/>
            <a:ext cx="7651101" cy="1951038"/>
          </a:xfrm>
          <a:prstGeom prst="rect">
            <a:avLst/>
          </a:prstGeom>
          <a:noFill/>
          <a:ln w="9525" algn="ctr">
            <a:noFill/>
            <a:miter lim="800000"/>
            <a:headEnd/>
            <a:tailEnd/>
          </a:ln>
        </p:spPr>
        <p:txBody>
          <a:bodyPr anchor="ctr"/>
          <a:lstStyle/>
          <a:p>
            <a:pPr algn="ctr" fontAlgn="base">
              <a:spcBef>
                <a:spcPct val="0"/>
              </a:spcBef>
              <a:spcAft>
                <a:spcPct val="0"/>
              </a:spcAft>
            </a:pPr>
            <a:r>
              <a:rPr lang="en-US" b="1" dirty="0" smtClean="0">
                <a:solidFill>
                  <a:srgbClr val="0070C0"/>
                </a:solidFill>
                <a:latin typeface="Tahoma" pitchFamily="34" charset="0"/>
              </a:rPr>
              <a:t>Session III: Risk Scoring</a:t>
            </a:r>
          </a:p>
          <a:p>
            <a:pPr algn="ctr" fontAlgn="base">
              <a:spcBef>
                <a:spcPct val="0"/>
              </a:spcBef>
              <a:spcAft>
                <a:spcPct val="0"/>
              </a:spcAft>
            </a:pPr>
            <a:endParaRPr lang="en-US" sz="2400" b="1" dirty="0" smtClean="0">
              <a:solidFill>
                <a:srgbClr val="0070C0"/>
              </a:solidFill>
              <a:latin typeface="Tahoma" pitchFamily="34" charset="0"/>
            </a:endParaRPr>
          </a:p>
          <a:p>
            <a:pPr algn="ctr" fontAlgn="base">
              <a:spcBef>
                <a:spcPct val="0"/>
              </a:spcBef>
              <a:spcAft>
                <a:spcPct val="0"/>
              </a:spcAft>
            </a:pPr>
            <a:r>
              <a:rPr lang="en-US" sz="2400" b="1" dirty="0" smtClean="0">
                <a:solidFill>
                  <a:srgbClr val="0070C0"/>
                </a:solidFill>
                <a:latin typeface="Tahoma" pitchFamily="34" charset="0"/>
              </a:rPr>
              <a:t>Risk Scoring</a:t>
            </a:r>
          </a:p>
          <a:p>
            <a:pPr algn="ctr" fontAlgn="base">
              <a:spcBef>
                <a:spcPct val="0"/>
              </a:spcBef>
              <a:spcAft>
                <a:spcPct val="0"/>
              </a:spcAft>
            </a:pPr>
            <a:endParaRPr lang="en-US" sz="2400" b="1" dirty="0" smtClean="0">
              <a:solidFill>
                <a:srgbClr val="0070C0"/>
              </a:solidFill>
              <a:latin typeface="Tahoma" pitchFamily="34" charset="0"/>
            </a:endParaRPr>
          </a:p>
          <a:p>
            <a:pPr algn="ctr" fontAlgn="base">
              <a:spcBef>
                <a:spcPct val="0"/>
              </a:spcBef>
              <a:spcAft>
                <a:spcPct val="0"/>
              </a:spcAft>
            </a:pPr>
            <a:r>
              <a:rPr lang="en-US" sz="1600" b="1" dirty="0" smtClean="0">
                <a:solidFill>
                  <a:srgbClr val="0070C0"/>
                </a:solidFill>
                <a:latin typeface="Tahoma" pitchFamily="34" charset="0"/>
              </a:rPr>
              <a:t>Thursday 8th September, 2011, Lima - Peru</a:t>
            </a:r>
          </a:p>
        </p:txBody>
      </p:sp>
      <p:pic>
        <p:nvPicPr>
          <p:cNvPr id="6" name="Picture 3"/>
          <p:cNvPicPr>
            <a:picLocks noChangeAspect="1" noChangeArrowheads="1"/>
          </p:cNvPicPr>
          <p:nvPr/>
        </p:nvPicPr>
        <p:blipFill>
          <a:blip r:embed="rId4" cstate="print"/>
          <a:srcRect/>
          <a:stretch>
            <a:fillRect/>
          </a:stretch>
        </p:blipFill>
        <p:spPr bwMode="auto">
          <a:xfrm>
            <a:off x="0" y="5848350"/>
            <a:ext cx="1771650" cy="1009650"/>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2008910" y="997527"/>
            <a:ext cx="7135090" cy="769441"/>
          </a:xfrm>
          <a:prstGeom prst="rect">
            <a:avLst/>
          </a:prstGeom>
        </p:spPr>
        <p:txBody>
          <a:bodyPr wrap="square">
            <a:spAutoFit/>
          </a:bodyPr>
          <a:lstStyle/>
          <a:p>
            <a:r>
              <a:rPr lang="en-US" sz="2200" b="1" dirty="0" smtClean="0">
                <a:solidFill>
                  <a:srgbClr val="000099"/>
                </a:solidFill>
                <a:latin typeface="Arial" pitchFamily="34" charset="0"/>
                <a:cs typeface="Arial" pitchFamily="34" charset="0"/>
              </a:rPr>
              <a:t>In order to mitigate the greatest potential risk to the pension system…</a:t>
            </a:r>
            <a:endParaRPr lang="es-MX" sz="2200" b="1" dirty="0" smtClean="0">
              <a:solidFill>
                <a:srgbClr val="FF0000"/>
              </a:solidFill>
              <a:latin typeface="Arial" pitchFamily="34" charset="0"/>
              <a:cs typeface="Arial" pitchFamily="34" charset="0"/>
            </a:endParaRPr>
          </a:p>
        </p:txBody>
      </p:sp>
      <p:sp>
        <p:nvSpPr>
          <p:cNvPr id="8" name="7 Rectángulo"/>
          <p:cNvSpPr/>
          <p:nvPr/>
        </p:nvSpPr>
        <p:spPr>
          <a:xfrm>
            <a:off x="817418" y="138551"/>
            <a:ext cx="8021781" cy="584775"/>
          </a:xfrm>
          <a:prstGeom prst="rect">
            <a:avLst/>
          </a:prstGeom>
        </p:spPr>
        <p:txBody>
          <a:bodyPr wrap="square">
            <a:spAutoFit/>
          </a:bodyPr>
          <a:lstStyle/>
          <a:p>
            <a:pPr algn="ctr" fontAlgn="base">
              <a:spcBef>
                <a:spcPct val="0"/>
              </a:spcBef>
              <a:spcAft>
                <a:spcPct val="0"/>
              </a:spcAft>
            </a:pPr>
            <a:r>
              <a:rPr lang="en-US" sz="3200" b="1" dirty="0" smtClean="0">
                <a:solidFill>
                  <a:srgbClr val="FF0000"/>
                </a:solidFill>
                <a:latin typeface="Tahoma" pitchFamily="34" charset="0"/>
              </a:rPr>
              <a:t>Risk Scoring</a:t>
            </a:r>
          </a:p>
        </p:txBody>
      </p:sp>
      <p:pic>
        <p:nvPicPr>
          <p:cNvPr id="306181" name="Picture 5"/>
          <p:cNvPicPr>
            <a:picLocks noChangeAspect="1" noChangeArrowheads="1"/>
          </p:cNvPicPr>
          <p:nvPr/>
        </p:nvPicPr>
        <p:blipFill>
          <a:blip r:embed="rId3" cstate="print"/>
          <a:srcRect/>
          <a:stretch>
            <a:fillRect/>
          </a:stretch>
        </p:blipFill>
        <p:spPr bwMode="auto">
          <a:xfrm>
            <a:off x="432094" y="1246909"/>
            <a:ext cx="1622603" cy="5075957"/>
          </a:xfrm>
          <a:prstGeom prst="rect">
            <a:avLst/>
          </a:prstGeom>
          <a:noFill/>
          <a:ln w="9525">
            <a:noFill/>
            <a:miter lim="800000"/>
            <a:headEnd/>
            <a:tailEnd/>
          </a:ln>
        </p:spPr>
      </p:pic>
      <p:sp>
        <p:nvSpPr>
          <p:cNvPr id="9" name="8 Rectángulo"/>
          <p:cNvSpPr/>
          <p:nvPr/>
        </p:nvSpPr>
        <p:spPr>
          <a:xfrm>
            <a:off x="2008910" y="2122291"/>
            <a:ext cx="7135090" cy="1107996"/>
          </a:xfrm>
          <a:prstGeom prst="rect">
            <a:avLst/>
          </a:prstGeom>
        </p:spPr>
        <p:txBody>
          <a:bodyPr wrap="square">
            <a:spAutoFit/>
          </a:bodyPr>
          <a:lstStyle/>
          <a:p>
            <a:r>
              <a:rPr lang="en-US" sz="2200" b="1" dirty="0" smtClean="0">
                <a:solidFill>
                  <a:srgbClr val="000099"/>
                </a:solidFill>
                <a:latin typeface="Arial" pitchFamily="34" charset="0"/>
                <a:cs typeface="Arial" pitchFamily="34" charset="0"/>
              </a:rPr>
              <a:t>… and a the same time provide workers a comparative analysis among Pension Fund Administrators, </a:t>
            </a:r>
            <a:endParaRPr lang="es-MX" sz="2200" dirty="0"/>
          </a:p>
        </p:txBody>
      </p:sp>
      <p:sp>
        <p:nvSpPr>
          <p:cNvPr id="10" name="9 Rectángulo"/>
          <p:cNvSpPr/>
          <p:nvPr/>
        </p:nvSpPr>
        <p:spPr>
          <a:xfrm>
            <a:off x="2008909" y="3535305"/>
            <a:ext cx="6428509" cy="769441"/>
          </a:xfrm>
          <a:prstGeom prst="rect">
            <a:avLst/>
          </a:prstGeom>
        </p:spPr>
        <p:txBody>
          <a:bodyPr wrap="square">
            <a:spAutoFit/>
          </a:bodyPr>
          <a:lstStyle/>
          <a:p>
            <a:r>
              <a:rPr lang="en-US" sz="2200" b="1" dirty="0" smtClean="0">
                <a:solidFill>
                  <a:srgbClr val="000099"/>
                </a:solidFill>
                <a:latin typeface="Arial" pitchFamily="34" charset="0"/>
                <a:cs typeface="Arial" pitchFamily="34" charset="0"/>
              </a:rPr>
              <a:t>CONSAR has been implementing  a </a:t>
            </a:r>
            <a:r>
              <a:rPr lang="en-US" sz="2200" b="1" dirty="0" smtClean="0">
                <a:solidFill>
                  <a:srgbClr val="FF0000"/>
                </a:solidFill>
                <a:latin typeface="Arial" pitchFamily="34" charset="0"/>
                <a:cs typeface="Arial" pitchFamily="34" charset="0"/>
              </a:rPr>
              <a:t>Unique Quality Index (QI) </a:t>
            </a:r>
            <a:endParaRPr lang="es-MX" sz="2200" dirty="0"/>
          </a:p>
        </p:txBody>
      </p:sp>
      <p:sp>
        <p:nvSpPr>
          <p:cNvPr id="11" name="10 Flecha abajo"/>
          <p:cNvSpPr/>
          <p:nvPr/>
        </p:nvSpPr>
        <p:spPr bwMode="auto">
          <a:xfrm>
            <a:off x="4752110" y="1620975"/>
            <a:ext cx="651164" cy="568037"/>
          </a:xfrm>
          <a:prstGeom prst="downArrow">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96938"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chemeClr val="tx1"/>
              </a:solidFill>
              <a:effectLst/>
              <a:latin typeface="Tahoma" pitchFamily="34" charset="0"/>
            </a:endParaRPr>
          </a:p>
        </p:txBody>
      </p:sp>
      <p:graphicFrame>
        <p:nvGraphicFramePr>
          <p:cNvPr id="13" name="12 Tabla"/>
          <p:cNvGraphicFramePr>
            <a:graphicFrameLocks noGrp="1"/>
          </p:cNvGraphicFramePr>
          <p:nvPr/>
        </p:nvGraphicFramePr>
        <p:xfrm>
          <a:off x="0" y="1870363"/>
          <a:ext cx="665016" cy="3297382"/>
        </p:xfrm>
        <a:graphic>
          <a:graphicData uri="http://schemas.openxmlformats.org/drawingml/2006/table">
            <a:tbl>
              <a:tblPr/>
              <a:tblGrid>
                <a:gridCol w="665016"/>
              </a:tblGrid>
              <a:tr h="299762">
                <a:tc>
                  <a:txBody>
                    <a:bodyPr/>
                    <a:lstStyle/>
                    <a:p>
                      <a:pPr algn="ctr" fontAlgn="b"/>
                      <a:r>
                        <a:rPr lang="es-MX" sz="1100" b="0" i="0" u="none" strike="noStrike" dirty="0" smtClean="0">
                          <a:solidFill>
                            <a:schemeClr val="bg1">
                              <a:lumMod val="50000"/>
                            </a:schemeClr>
                          </a:solidFill>
                          <a:latin typeface="Calibri"/>
                        </a:rPr>
                        <a:t>10</a:t>
                      </a:r>
                      <a:endParaRPr lang="es-MX" sz="1100" b="0" i="0" u="none" strike="noStrike" dirty="0">
                        <a:solidFill>
                          <a:schemeClr val="bg1">
                            <a:lumMod val="50000"/>
                          </a:schemeClr>
                        </a:solidFill>
                        <a:latin typeface="Calibri"/>
                      </a:endParaRPr>
                    </a:p>
                  </a:txBody>
                  <a:tcPr marL="9525" marR="9525" marT="9525" marB="0" anchor="b">
                    <a:lnL>
                      <a:noFill/>
                    </a:lnL>
                    <a:lnR>
                      <a:noFill/>
                    </a:lnR>
                    <a:lnT>
                      <a:noFill/>
                    </a:lnT>
                    <a:lnB>
                      <a:noFill/>
                    </a:lnB>
                    <a:solidFill>
                      <a:srgbClr val="63BE7B"/>
                    </a:solidFill>
                  </a:tcPr>
                </a:tc>
              </a:tr>
              <a:tr h="299762">
                <a:tc>
                  <a:txBody>
                    <a:bodyPr/>
                    <a:lstStyle/>
                    <a:p>
                      <a:pPr algn="ctr" fontAlgn="b"/>
                      <a:endParaRPr lang="es-MX" sz="1100" b="0" i="0" u="none" strike="noStrike" dirty="0">
                        <a:solidFill>
                          <a:schemeClr val="bg1">
                            <a:lumMod val="50000"/>
                          </a:schemeClr>
                        </a:solidFill>
                        <a:latin typeface="Calibri"/>
                      </a:endParaRPr>
                    </a:p>
                  </a:txBody>
                  <a:tcPr marL="9525" marR="9525" marT="9525" marB="0" anchor="b">
                    <a:lnL>
                      <a:noFill/>
                    </a:lnL>
                    <a:lnR>
                      <a:noFill/>
                    </a:lnR>
                    <a:lnT>
                      <a:noFill/>
                    </a:lnT>
                    <a:lnB>
                      <a:noFill/>
                    </a:lnB>
                    <a:solidFill>
                      <a:srgbClr val="83C77D"/>
                    </a:solidFill>
                  </a:tcPr>
                </a:tc>
              </a:tr>
              <a:tr h="299762">
                <a:tc>
                  <a:txBody>
                    <a:bodyPr/>
                    <a:lstStyle/>
                    <a:p>
                      <a:pPr algn="ctr" fontAlgn="b"/>
                      <a:endParaRPr lang="es-MX" sz="1100" b="0" i="0" u="none" strike="noStrike" dirty="0">
                        <a:solidFill>
                          <a:schemeClr val="bg1">
                            <a:lumMod val="50000"/>
                          </a:schemeClr>
                        </a:solidFill>
                        <a:latin typeface="Calibri"/>
                      </a:endParaRPr>
                    </a:p>
                  </a:txBody>
                  <a:tcPr marL="9525" marR="9525" marT="9525" marB="0" anchor="b">
                    <a:lnL>
                      <a:noFill/>
                    </a:lnL>
                    <a:lnR>
                      <a:noFill/>
                    </a:lnR>
                    <a:lnT>
                      <a:noFill/>
                    </a:lnT>
                    <a:lnB>
                      <a:noFill/>
                    </a:lnB>
                    <a:solidFill>
                      <a:srgbClr val="A2D07F"/>
                    </a:solidFill>
                  </a:tcPr>
                </a:tc>
              </a:tr>
              <a:tr h="299762">
                <a:tc>
                  <a:txBody>
                    <a:bodyPr/>
                    <a:lstStyle/>
                    <a:p>
                      <a:pPr algn="ctr" fontAlgn="b"/>
                      <a:endParaRPr lang="es-MX" sz="1100" b="0" i="0" u="none" strike="noStrike" dirty="0">
                        <a:solidFill>
                          <a:schemeClr val="bg1">
                            <a:lumMod val="50000"/>
                          </a:schemeClr>
                        </a:solidFill>
                        <a:latin typeface="Calibri"/>
                      </a:endParaRPr>
                    </a:p>
                  </a:txBody>
                  <a:tcPr marL="9525" marR="9525" marT="9525" marB="0" anchor="b">
                    <a:lnL>
                      <a:noFill/>
                    </a:lnL>
                    <a:lnR>
                      <a:noFill/>
                    </a:lnR>
                    <a:lnT>
                      <a:noFill/>
                    </a:lnT>
                    <a:lnB>
                      <a:noFill/>
                    </a:lnB>
                    <a:solidFill>
                      <a:srgbClr val="C1DA81"/>
                    </a:solidFill>
                  </a:tcPr>
                </a:tc>
              </a:tr>
              <a:tr h="299762">
                <a:tc>
                  <a:txBody>
                    <a:bodyPr/>
                    <a:lstStyle/>
                    <a:p>
                      <a:pPr algn="ctr" fontAlgn="b"/>
                      <a:endParaRPr lang="es-MX" sz="1100" b="0" i="0" u="none" strike="noStrike" dirty="0">
                        <a:solidFill>
                          <a:schemeClr val="bg1">
                            <a:lumMod val="50000"/>
                          </a:schemeClr>
                        </a:solidFill>
                        <a:latin typeface="Calibri"/>
                      </a:endParaRPr>
                    </a:p>
                  </a:txBody>
                  <a:tcPr marL="9525" marR="9525" marT="9525" marB="0" anchor="b">
                    <a:lnL>
                      <a:noFill/>
                    </a:lnL>
                    <a:lnR>
                      <a:noFill/>
                    </a:lnR>
                    <a:lnT>
                      <a:noFill/>
                    </a:lnT>
                    <a:lnB>
                      <a:noFill/>
                    </a:lnB>
                    <a:solidFill>
                      <a:srgbClr val="E0E383"/>
                    </a:solidFill>
                  </a:tcPr>
                </a:tc>
              </a:tr>
              <a:tr h="299762">
                <a:tc>
                  <a:txBody>
                    <a:bodyPr/>
                    <a:lstStyle/>
                    <a:p>
                      <a:pPr algn="ctr" fontAlgn="b"/>
                      <a:endParaRPr lang="es-MX" sz="1100" b="0" i="0" u="none" strike="noStrike" dirty="0">
                        <a:solidFill>
                          <a:schemeClr val="bg1">
                            <a:lumMod val="50000"/>
                          </a:schemeClr>
                        </a:solidFill>
                        <a:latin typeface="Calibri"/>
                      </a:endParaRPr>
                    </a:p>
                  </a:txBody>
                  <a:tcPr marL="9525" marR="9525" marT="9525" marB="0" anchor="b">
                    <a:lnL>
                      <a:noFill/>
                    </a:lnL>
                    <a:lnR>
                      <a:noFill/>
                    </a:lnR>
                    <a:lnT>
                      <a:noFill/>
                    </a:lnT>
                    <a:lnB>
                      <a:noFill/>
                    </a:lnB>
                    <a:solidFill>
                      <a:srgbClr val="FFEB84"/>
                    </a:solidFill>
                  </a:tcPr>
                </a:tc>
              </a:tr>
              <a:tr h="299762">
                <a:tc>
                  <a:txBody>
                    <a:bodyPr/>
                    <a:lstStyle/>
                    <a:p>
                      <a:pPr algn="ctr" fontAlgn="b"/>
                      <a:endParaRPr lang="es-MX" sz="1100" b="0" i="0" u="none" strike="noStrike" dirty="0">
                        <a:solidFill>
                          <a:schemeClr val="bg1">
                            <a:lumMod val="50000"/>
                          </a:schemeClr>
                        </a:solidFill>
                        <a:latin typeface="Calibri"/>
                      </a:endParaRPr>
                    </a:p>
                  </a:txBody>
                  <a:tcPr marL="9525" marR="9525" marT="9525" marB="0" anchor="b">
                    <a:lnL>
                      <a:noFill/>
                    </a:lnL>
                    <a:lnR>
                      <a:noFill/>
                    </a:lnR>
                    <a:lnT>
                      <a:noFill/>
                    </a:lnT>
                    <a:lnB>
                      <a:noFill/>
                    </a:lnB>
                    <a:solidFill>
                      <a:srgbClr val="FDD17F"/>
                    </a:solidFill>
                  </a:tcPr>
                </a:tc>
              </a:tr>
              <a:tr h="299762">
                <a:tc>
                  <a:txBody>
                    <a:bodyPr/>
                    <a:lstStyle/>
                    <a:p>
                      <a:pPr algn="ctr" fontAlgn="b"/>
                      <a:endParaRPr lang="es-MX" sz="1100" b="0" i="0" u="none" strike="noStrike" dirty="0">
                        <a:solidFill>
                          <a:schemeClr val="bg1">
                            <a:lumMod val="50000"/>
                          </a:schemeClr>
                        </a:solidFill>
                        <a:latin typeface="Calibri"/>
                      </a:endParaRPr>
                    </a:p>
                  </a:txBody>
                  <a:tcPr marL="9525" marR="9525" marT="9525" marB="0" anchor="b">
                    <a:lnL>
                      <a:noFill/>
                    </a:lnL>
                    <a:lnR>
                      <a:noFill/>
                    </a:lnR>
                    <a:lnT>
                      <a:noFill/>
                    </a:lnT>
                    <a:lnB>
                      <a:noFill/>
                    </a:lnB>
                    <a:solidFill>
                      <a:srgbClr val="FCB77A"/>
                    </a:solidFill>
                  </a:tcPr>
                </a:tc>
              </a:tr>
              <a:tr h="299762">
                <a:tc>
                  <a:txBody>
                    <a:bodyPr/>
                    <a:lstStyle/>
                    <a:p>
                      <a:pPr algn="ctr" fontAlgn="b"/>
                      <a:endParaRPr lang="es-MX" sz="1100" b="0" i="0" u="none" strike="noStrike" dirty="0">
                        <a:solidFill>
                          <a:schemeClr val="bg1">
                            <a:lumMod val="50000"/>
                          </a:schemeClr>
                        </a:solidFill>
                        <a:latin typeface="Calibri"/>
                      </a:endParaRPr>
                    </a:p>
                  </a:txBody>
                  <a:tcPr marL="9525" marR="9525" marT="9525" marB="0" anchor="b">
                    <a:lnL>
                      <a:noFill/>
                    </a:lnL>
                    <a:lnR>
                      <a:noFill/>
                    </a:lnR>
                    <a:lnT>
                      <a:noFill/>
                    </a:lnT>
                    <a:lnB>
                      <a:noFill/>
                    </a:lnB>
                    <a:solidFill>
                      <a:srgbClr val="FA9D75"/>
                    </a:solidFill>
                  </a:tcPr>
                </a:tc>
              </a:tr>
              <a:tr h="299762">
                <a:tc>
                  <a:txBody>
                    <a:bodyPr/>
                    <a:lstStyle/>
                    <a:p>
                      <a:pPr algn="ctr" fontAlgn="b"/>
                      <a:endParaRPr lang="es-MX" sz="1100" b="0" i="0" u="none" strike="noStrike" dirty="0">
                        <a:solidFill>
                          <a:schemeClr val="bg1">
                            <a:lumMod val="50000"/>
                          </a:schemeClr>
                        </a:solidFill>
                        <a:latin typeface="Calibri"/>
                      </a:endParaRPr>
                    </a:p>
                  </a:txBody>
                  <a:tcPr marL="9525" marR="9525" marT="9525" marB="0" anchor="b">
                    <a:lnL>
                      <a:noFill/>
                    </a:lnL>
                    <a:lnR>
                      <a:noFill/>
                    </a:lnR>
                    <a:lnT>
                      <a:noFill/>
                    </a:lnT>
                    <a:lnB>
                      <a:noFill/>
                    </a:lnB>
                    <a:solidFill>
                      <a:srgbClr val="F98370"/>
                    </a:solidFill>
                  </a:tcPr>
                </a:tc>
              </a:tr>
              <a:tr h="299762">
                <a:tc>
                  <a:txBody>
                    <a:bodyPr/>
                    <a:lstStyle/>
                    <a:p>
                      <a:pPr algn="ctr" fontAlgn="b"/>
                      <a:r>
                        <a:rPr lang="es-MX" sz="1100" b="0" i="0" u="none" strike="noStrike" dirty="0" smtClean="0">
                          <a:solidFill>
                            <a:schemeClr val="bg1">
                              <a:lumMod val="50000"/>
                            </a:schemeClr>
                          </a:solidFill>
                          <a:latin typeface="Calibri"/>
                        </a:rPr>
                        <a:t>0</a:t>
                      </a:r>
                      <a:endParaRPr lang="es-MX" sz="1100" b="0" i="0" u="none" strike="noStrike" dirty="0">
                        <a:solidFill>
                          <a:schemeClr val="bg1">
                            <a:lumMod val="50000"/>
                          </a:schemeClr>
                        </a:solidFill>
                        <a:latin typeface="Calibri"/>
                      </a:endParaRPr>
                    </a:p>
                  </a:txBody>
                  <a:tcPr marL="9525" marR="9525" marT="9525" marB="0" anchor="b">
                    <a:lnL>
                      <a:noFill/>
                    </a:lnL>
                    <a:lnR>
                      <a:noFill/>
                    </a:lnR>
                    <a:lnT>
                      <a:noFill/>
                    </a:lnT>
                    <a:lnB>
                      <a:noFill/>
                    </a:lnB>
                    <a:solidFill>
                      <a:srgbClr val="F8696B"/>
                    </a:solidFill>
                  </a:tcPr>
                </a:tc>
              </a:tr>
            </a:tbl>
          </a:graphicData>
        </a:graphic>
      </p:graphicFrame>
      <p:sp>
        <p:nvSpPr>
          <p:cNvPr id="14" name="13 Rectángulo"/>
          <p:cNvSpPr/>
          <p:nvPr/>
        </p:nvSpPr>
        <p:spPr>
          <a:xfrm>
            <a:off x="2008910" y="4796114"/>
            <a:ext cx="6941126" cy="1880103"/>
          </a:xfrm>
          <a:prstGeom prst="rect">
            <a:avLst/>
          </a:prstGeom>
          <a:solidFill>
            <a:srgbClr val="002060"/>
          </a:solidFill>
        </p:spPr>
        <p:txBody>
          <a:bodyPr wrap="square" lIns="144000" tIns="108000" rIns="144000" bIns="108000">
            <a:spAutoFit/>
          </a:bodyPr>
          <a:lstStyle/>
          <a:p>
            <a:pPr algn="ctr"/>
            <a:r>
              <a:rPr lang="en-US" sz="2400" b="1" dirty="0" smtClean="0">
                <a:solidFill>
                  <a:schemeClr val="bg1"/>
                </a:solidFill>
                <a:latin typeface="Arial" pitchFamily="34" charset="0"/>
                <a:cs typeface="Arial" pitchFamily="34" charset="0"/>
              </a:rPr>
              <a:t>This index must incorporates the performance evaluation of different “action areas” of the Pension Fund Administrator </a:t>
            </a:r>
            <a:r>
              <a:rPr lang="en-US" b="1" dirty="0" smtClean="0">
                <a:solidFill>
                  <a:schemeClr val="bg1"/>
                </a:solidFill>
                <a:latin typeface="Arial" pitchFamily="34" charset="0"/>
                <a:cs typeface="Arial" pitchFamily="34" charset="0"/>
              </a:rPr>
              <a:t>(Operational activities, Customer Services and  Workers’ orientation and the investment of the resources)</a:t>
            </a:r>
            <a:endParaRPr lang="es-MX" sz="2400" dirty="0">
              <a:solidFill>
                <a:schemeClr val="bg1"/>
              </a:solidFill>
            </a:endParaRPr>
          </a:p>
        </p:txBody>
      </p:sp>
      <p:sp>
        <p:nvSpPr>
          <p:cNvPr id="15" name="14 Flecha abajo"/>
          <p:cNvSpPr/>
          <p:nvPr/>
        </p:nvSpPr>
        <p:spPr bwMode="auto">
          <a:xfrm>
            <a:off x="4752110" y="2992574"/>
            <a:ext cx="651164" cy="568037"/>
          </a:xfrm>
          <a:prstGeom prst="downArrow">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96938"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chemeClr val="tx1"/>
              </a:solidFill>
              <a:effectLst/>
              <a:latin typeface="Tahoma" pitchFamily="34" charset="0"/>
            </a:endParaRPr>
          </a:p>
        </p:txBody>
      </p:sp>
      <p:sp>
        <p:nvSpPr>
          <p:cNvPr id="16" name="15 Flecha abajo"/>
          <p:cNvSpPr/>
          <p:nvPr/>
        </p:nvSpPr>
        <p:spPr bwMode="auto">
          <a:xfrm>
            <a:off x="4752110" y="4128645"/>
            <a:ext cx="651164" cy="568037"/>
          </a:xfrm>
          <a:prstGeom prst="downArrow">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96938"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chemeClr val="tx1"/>
              </a:solidFill>
              <a:effectLst/>
              <a:latin typeface="Tahoma"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817418" y="-13854"/>
            <a:ext cx="8021781" cy="1015663"/>
          </a:xfrm>
          <a:prstGeom prst="rect">
            <a:avLst/>
          </a:prstGeom>
        </p:spPr>
        <p:txBody>
          <a:bodyPr wrap="square">
            <a:spAutoFit/>
          </a:bodyPr>
          <a:lstStyle/>
          <a:p>
            <a:pPr fontAlgn="base">
              <a:spcBef>
                <a:spcPct val="0"/>
              </a:spcBef>
              <a:spcAft>
                <a:spcPct val="0"/>
              </a:spcAft>
            </a:pPr>
            <a:r>
              <a:rPr lang="en-US" sz="2000" b="1" dirty="0" smtClean="0">
                <a:solidFill>
                  <a:srgbClr val="003399"/>
                </a:solidFill>
                <a:latin typeface="Arial" pitchFamily="34" charset="0"/>
                <a:cs typeface="Arial" pitchFamily="34" charset="0"/>
              </a:rPr>
              <a:t>It is important to point out that the supervision is divided into two main areas: the operational activities and the investment of the resources</a:t>
            </a:r>
          </a:p>
        </p:txBody>
      </p:sp>
      <p:grpSp>
        <p:nvGrpSpPr>
          <p:cNvPr id="16" name="15 Grupo"/>
          <p:cNvGrpSpPr/>
          <p:nvPr/>
        </p:nvGrpSpPr>
        <p:grpSpPr>
          <a:xfrm>
            <a:off x="1077639" y="880215"/>
            <a:ext cx="7110412" cy="885825"/>
            <a:chOff x="620423" y="1337397"/>
            <a:chExt cx="7110412" cy="885825"/>
          </a:xfrm>
        </p:grpSpPr>
        <p:pic>
          <p:nvPicPr>
            <p:cNvPr id="17" name="Picture 2"/>
            <p:cNvPicPr>
              <a:picLocks noChangeAspect="1" noChangeArrowheads="1"/>
            </p:cNvPicPr>
            <p:nvPr/>
          </p:nvPicPr>
          <p:blipFill>
            <a:blip r:embed="rId3" cstate="print"/>
            <a:srcRect/>
            <a:stretch>
              <a:fillRect/>
            </a:stretch>
          </p:blipFill>
          <p:spPr bwMode="auto">
            <a:xfrm rot="5400000">
              <a:off x="3732716" y="-1774896"/>
              <a:ext cx="885825" cy="7110412"/>
            </a:xfrm>
            <a:prstGeom prst="rect">
              <a:avLst/>
            </a:prstGeom>
            <a:noFill/>
            <a:ln w="9525">
              <a:noFill/>
              <a:miter lim="800000"/>
              <a:headEnd/>
              <a:tailEnd/>
            </a:ln>
            <a:effectLst/>
          </p:spPr>
        </p:pic>
        <p:sp>
          <p:nvSpPr>
            <p:cNvPr id="18" name="17 Rectángulo"/>
            <p:cNvSpPr/>
            <p:nvPr/>
          </p:nvSpPr>
          <p:spPr>
            <a:xfrm>
              <a:off x="762000" y="1554129"/>
              <a:ext cx="6802582" cy="461665"/>
            </a:xfrm>
            <a:prstGeom prst="rect">
              <a:avLst/>
            </a:prstGeom>
          </p:spPr>
          <p:txBody>
            <a:bodyPr wrap="square">
              <a:spAutoFit/>
            </a:bodyPr>
            <a:lstStyle/>
            <a:p>
              <a:r>
                <a:rPr lang="en-US" sz="2400" b="1" dirty="0" smtClean="0">
                  <a:solidFill>
                    <a:srgbClr val="002060"/>
                  </a:solidFill>
                  <a:latin typeface="Arial" pitchFamily="34" charset="0"/>
                  <a:cs typeface="Arial" pitchFamily="34" charset="0"/>
                </a:rPr>
                <a:t>Operational activities</a:t>
              </a:r>
            </a:p>
          </p:txBody>
        </p:sp>
      </p:grpSp>
      <p:sp>
        <p:nvSpPr>
          <p:cNvPr id="22" name="21 Rectángulo"/>
          <p:cNvSpPr/>
          <p:nvPr/>
        </p:nvSpPr>
        <p:spPr>
          <a:xfrm>
            <a:off x="0" y="1620461"/>
            <a:ext cx="9144000" cy="286232"/>
          </a:xfrm>
          <a:prstGeom prst="rect">
            <a:avLst/>
          </a:prstGeom>
        </p:spPr>
        <p:txBody>
          <a:bodyPr wrap="square">
            <a:spAutoFit/>
          </a:bodyPr>
          <a:lstStyle/>
          <a:p>
            <a:pPr marL="342900" indent="-342900" eaLnBrk="0" hangingPunct="0">
              <a:lnSpc>
                <a:spcPct val="90000"/>
              </a:lnSpc>
              <a:buFont typeface="Wingdings" pitchFamily="2" charset="2"/>
              <a:buChar char="q"/>
              <a:tabLst>
                <a:tab pos="1041400" algn="l"/>
              </a:tabLst>
            </a:pPr>
            <a:r>
              <a:rPr lang="en-US" sz="1400" b="1" dirty="0" smtClean="0">
                <a:solidFill>
                  <a:srgbClr val="002060"/>
                </a:solidFill>
                <a:latin typeface="Arial" pitchFamily="34" charset="0"/>
                <a:cs typeface="Arial" pitchFamily="34" charset="0"/>
              </a:rPr>
              <a:t>To move towards a risk-based supervision all processes previously regulated were freed.</a:t>
            </a:r>
          </a:p>
        </p:txBody>
      </p:sp>
      <p:sp>
        <p:nvSpPr>
          <p:cNvPr id="23" name="22 Elipse"/>
          <p:cNvSpPr/>
          <p:nvPr/>
        </p:nvSpPr>
        <p:spPr bwMode="auto">
          <a:xfrm>
            <a:off x="249382" y="969813"/>
            <a:ext cx="720000" cy="720000"/>
          </a:xfrm>
          <a:prstGeom prst="ellipse">
            <a:avLst/>
          </a:prstGeom>
          <a:solidFill>
            <a:srgbClr val="002060"/>
          </a:solidFill>
          <a:ln w="9525" cap="flat" cmpd="sng" algn="ctr">
            <a:no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896938" rtl="0" eaLnBrk="1" fontAlgn="base" latinLnBrk="0" hangingPunct="1">
              <a:lnSpc>
                <a:spcPct val="100000"/>
              </a:lnSpc>
              <a:spcBef>
                <a:spcPct val="0"/>
              </a:spcBef>
              <a:spcAft>
                <a:spcPct val="0"/>
              </a:spcAft>
              <a:buClrTx/>
              <a:buSzTx/>
              <a:buFontTx/>
              <a:buNone/>
              <a:tabLst/>
            </a:pPr>
            <a:r>
              <a:rPr kumimoji="0" lang="es-MX" sz="2000" b="1" i="0" u="none" strike="noStrike" cap="none" normalizeH="0" baseline="0" dirty="0" smtClean="0">
                <a:ln>
                  <a:noFill/>
                </a:ln>
                <a:solidFill>
                  <a:schemeClr val="bg1"/>
                </a:solidFill>
                <a:effectLst/>
                <a:latin typeface="Tahoma" pitchFamily="34" charset="0"/>
              </a:rPr>
              <a:t>1</a:t>
            </a:r>
          </a:p>
        </p:txBody>
      </p:sp>
      <p:sp>
        <p:nvSpPr>
          <p:cNvPr id="24" name="23 Rectángulo"/>
          <p:cNvSpPr/>
          <p:nvPr/>
        </p:nvSpPr>
        <p:spPr>
          <a:xfrm>
            <a:off x="580763" y="1850177"/>
            <a:ext cx="7051963" cy="369332"/>
          </a:xfrm>
          <a:prstGeom prst="rect">
            <a:avLst/>
          </a:prstGeom>
        </p:spPr>
        <p:txBody>
          <a:bodyPr wrap="square">
            <a:spAutoFit/>
          </a:bodyPr>
          <a:lstStyle/>
          <a:p>
            <a:r>
              <a:rPr lang="en-US" b="1" dirty="0" smtClean="0">
                <a:solidFill>
                  <a:srgbClr val="0070C0"/>
                </a:solidFill>
                <a:latin typeface="Arial" charset="0"/>
              </a:rPr>
              <a:t>Supervision involves the monitoring of the following elements: </a:t>
            </a:r>
            <a:endParaRPr lang="es-MX" dirty="0"/>
          </a:p>
        </p:txBody>
      </p:sp>
      <p:graphicFrame>
        <p:nvGraphicFramePr>
          <p:cNvPr id="25" name="24 Diagrama"/>
          <p:cNvGraphicFramePr/>
          <p:nvPr>
            <p:extLst>
              <p:ext uri="{D42A27DB-BD31-4B8C-83A1-F6EECF244321}">
                <p14:modId xmlns:p14="http://schemas.microsoft.com/office/powerpoint/2010/main" xmlns="" val="2061559882"/>
              </p:ext>
            </p:extLst>
          </p:nvPr>
        </p:nvGraphicFramePr>
        <p:xfrm>
          <a:off x="584856" y="2165953"/>
          <a:ext cx="7723414" cy="464391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817418" y="83121"/>
            <a:ext cx="8021781" cy="707886"/>
          </a:xfrm>
          <a:prstGeom prst="rect">
            <a:avLst/>
          </a:prstGeom>
        </p:spPr>
        <p:txBody>
          <a:bodyPr wrap="square">
            <a:spAutoFit/>
          </a:bodyPr>
          <a:lstStyle/>
          <a:p>
            <a:pPr fontAlgn="base">
              <a:spcBef>
                <a:spcPct val="0"/>
              </a:spcBef>
              <a:spcAft>
                <a:spcPct val="0"/>
              </a:spcAft>
            </a:pPr>
            <a:r>
              <a:rPr lang="en-US" sz="2000" b="1" dirty="0" smtClean="0">
                <a:solidFill>
                  <a:srgbClr val="002060"/>
                </a:solidFill>
                <a:latin typeface="Arial" pitchFamily="34" charset="0"/>
                <a:cs typeface="Arial" pitchFamily="34" charset="0"/>
              </a:rPr>
              <a:t>This “action area” is not part of the supervision but we consider that is important to incorporate it in the QI</a:t>
            </a:r>
          </a:p>
        </p:txBody>
      </p:sp>
      <p:grpSp>
        <p:nvGrpSpPr>
          <p:cNvPr id="15" name="14 Grupo"/>
          <p:cNvGrpSpPr/>
          <p:nvPr/>
        </p:nvGrpSpPr>
        <p:grpSpPr>
          <a:xfrm>
            <a:off x="1077639" y="880215"/>
            <a:ext cx="7110412" cy="885825"/>
            <a:chOff x="620423" y="1337397"/>
            <a:chExt cx="7110412" cy="885825"/>
          </a:xfrm>
        </p:grpSpPr>
        <p:pic>
          <p:nvPicPr>
            <p:cNvPr id="16" name="Picture 2"/>
            <p:cNvPicPr>
              <a:picLocks noChangeAspect="1" noChangeArrowheads="1"/>
            </p:cNvPicPr>
            <p:nvPr/>
          </p:nvPicPr>
          <p:blipFill>
            <a:blip r:embed="rId3" cstate="print"/>
            <a:srcRect/>
            <a:stretch>
              <a:fillRect/>
            </a:stretch>
          </p:blipFill>
          <p:spPr bwMode="auto">
            <a:xfrm rot="5400000">
              <a:off x="3732716" y="-1774896"/>
              <a:ext cx="885825" cy="7110412"/>
            </a:xfrm>
            <a:prstGeom prst="rect">
              <a:avLst/>
            </a:prstGeom>
            <a:noFill/>
            <a:ln w="9525">
              <a:noFill/>
              <a:miter lim="800000"/>
              <a:headEnd/>
              <a:tailEnd/>
            </a:ln>
            <a:effectLst/>
          </p:spPr>
        </p:pic>
        <p:sp>
          <p:nvSpPr>
            <p:cNvPr id="19" name="18 Rectángulo"/>
            <p:cNvSpPr/>
            <p:nvPr/>
          </p:nvSpPr>
          <p:spPr>
            <a:xfrm>
              <a:off x="762000" y="1554129"/>
              <a:ext cx="6802582" cy="461665"/>
            </a:xfrm>
            <a:prstGeom prst="rect">
              <a:avLst/>
            </a:prstGeom>
          </p:spPr>
          <p:txBody>
            <a:bodyPr wrap="square">
              <a:spAutoFit/>
            </a:bodyPr>
            <a:lstStyle/>
            <a:p>
              <a:r>
                <a:rPr lang="en-US" sz="2400" b="1" dirty="0" smtClean="0">
                  <a:solidFill>
                    <a:srgbClr val="002060"/>
                  </a:solidFill>
                  <a:latin typeface="Arial" pitchFamily="34" charset="0"/>
                  <a:cs typeface="Arial" pitchFamily="34" charset="0"/>
                </a:rPr>
                <a:t>Customer Services and  Workers’ orientation</a:t>
              </a:r>
            </a:p>
          </p:txBody>
        </p:sp>
      </p:grpSp>
      <p:sp>
        <p:nvSpPr>
          <p:cNvPr id="23" name="22 Elipse"/>
          <p:cNvSpPr/>
          <p:nvPr/>
        </p:nvSpPr>
        <p:spPr bwMode="auto">
          <a:xfrm>
            <a:off x="249382" y="969813"/>
            <a:ext cx="720000" cy="720000"/>
          </a:xfrm>
          <a:prstGeom prst="ellipse">
            <a:avLst/>
          </a:prstGeom>
          <a:solidFill>
            <a:srgbClr val="002060"/>
          </a:solidFill>
          <a:ln w="9525" cap="flat" cmpd="sng" algn="ctr">
            <a:no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896938" rtl="0" eaLnBrk="1" fontAlgn="base" latinLnBrk="0" hangingPunct="1">
              <a:lnSpc>
                <a:spcPct val="100000"/>
              </a:lnSpc>
              <a:spcBef>
                <a:spcPct val="0"/>
              </a:spcBef>
              <a:spcAft>
                <a:spcPct val="0"/>
              </a:spcAft>
              <a:buClrTx/>
              <a:buSzTx/>
              <a:buFontTx/>
              <a:buNone/>
              <a:tabLst/>
            </a:pPr>
            <a:r>
              <a:rPr kumimoji="0" lang="es-MX" sz="2000" b="1" i="0" u="none" strike="noStrike" cap="none" normalizeH="0" baseline="0" dirty="0" smtClean="0">
                <a:ln>
                  <a:noFill/>
                </a:ln>
                <a:solidFill>
                  <a:schemeClr val="bg1"/>
                </a:solidFill>
                <a:effectLst/>
                <a:latin typeface="Tahoma" pitchFamily="34" charset="0"/>
              </a:rPr>
              <a:t>2</a:t>
            </a:r>
          </a:p>
        </p:txBody>
      </p:sp>
      <p:graphicFrame>
        <p:nvGraphicFramePr>
          <p:cNvPr id="24" name="23 Diagrama"/>
          <p:cNvGraphicFramePr/>
          <p:nvPr>
            <p:extLst>
              <p:ext uri="{D42A27DB-BD31-4B8C-83A1-F6EECF244321}">
                <p14:modId xmlns:p14="http://schemas.microsoft.com/office/powerpoint/2010/main" xmlns="" val="2061559882"/>
              </p:ext>
            </p:extLst>
          </p:nvPr>
        </p:nvGraphicFramePr>
        <p:xfrm>
          <a:off x="838612" y="1863985"/>
          <a:ext cx="7723414" cy="464391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817418" y="-27719"/>
            <a:ext cx="8021781" cy="1015663"/>
          </a:xfrm>
          <a:prstGeom prst="rect">
            <a:avLst/>
          </a:prstGeom>
        </p:spPr>
        <p:txBody>
          <a:bodyPr wrap="square">
            <a:spAutoFit/>
          </a:bodyPr>
          <a:lstStyle/>
          <a:p>
            <a:pPr fontAlgn="base">
              <a:spcBef>
                <a:spcPct val="0"/>
              </a:spcBef>
              <a:spcAft>
                <a:spcPct val="0"/>
              </a:spcAft>
            </a:pPr>
            <a:r>
              <a:rPr lang="en-US" sz="2000" b="1" dirty="0" smtClean="0">
                <a:solidFill>
                  <a:srgbClr val="002060"/>
                </a:solidFill>
                <a:latin typeface="Arial" pitchFamily="34" charset="0"/>
                <a:cs typeface="Arial" pitchFamily="34" charset="0"/>
              </a:rPr>
              <a:t>A score card is under development to rank </a:t>
            </a:r>
            <a:r>
              <a:rPr lang="en-US" sz="2000" b="1" dirty="0" err="1" smtClean="0">
                <a:solidFill>
                  <a:srgbClr val="002060"/>
                </a:solidFill>
                <a:latin typeface="Arial" pitchFamily="34" charset="0"/>
                <a:cs typeface="Arial" pitchFamily="34" charset="0"/>
              </a:rPr>
              <a:t>Afores</a:t>
            </a:r>
            <a:r>
              <a:rPr lang="en-US" sz="2000" b="1" dirty="0" smtClean="0">
                <a:solidFill>
                  <a:srgbClr val="002060"/>
                </a:solidFill>
                <a:latin typeface="Arial" pitchFamily="34" charset="0"/>
                <a:cs typeface="Arial" pitchFamily="34" charset="0"/>
              </a:rPr>
              <a:t> according to size and complexity of “Operational activities” and “Customer Services and Workers’ orientation”</a:t>
            </a:r>
          </a:p>
        </p:txBody>
      </p:sp>
      <p:grpSp>
        <p:nvGrpSpPr>
          <p:cNvPr id="2" name="14 Grupo"/>
          <p:cNvGrpSpPr/>
          <p:nvPr/>
        </p:nvGrpSpPr>
        <p:grpSpPr>
          <a:xfrm>
            <a:off x="1243893" y="3110810"/>
            <a:ext cx="7110412" cy="885825"/>
            <a:chOff x="620423" y="1337397"/>
            <a:chExt cx="7110412" cy="885825"/>
          </a:xfrm>
        </p:grpSpPr>
        <p:pic>
          <p:nvPicPr>
            <p:cNvPr id="16" name="Picture 2"/>
            <p:cNvPicPr>
              <a:picLocks noChangeAspect="1" noChangeArrowheads="1"/>
            </p:cNvPicPr>
            <p:nvPr/>
          </p:nvPicPr>
          <p:blipFill>
            <a:blip r:embed="rId3" cstate="print"/>
            <a:srcRect/>
            <a:stretch>
              <a:fillRect/>
            </a:stretch>
          </p:blipFill>
          <p:spPr bwMode="auto">
            <a:xfrm rot="5400000">
              <a:off x="3732716" y="-1774896"/>
              <a:ext cx="885825" cy="7110412"/>
            </a:xfrm>
            <a:prstGeom prst="rect">
              <a:avLst/>
            </a:prstGeom>
            <a:noFill/>
            <a:ln w="9525">
              <a:noFill/>
              <a:miter lim="800000"/>
              <a:headEnd/>
              <a:tailEnd/>
            </a:ln>
            <a:effectLst/>
          </p:spPr>
        </p:pic>
        <p:sp>
          <p:nvSpPr>
            <p:cNvPr id="19" name="18 Rectángulo"/>
            <p:cNvSpPr/>
            <p:nvPr/>
          </p:nvSpPr>
          <p:spPr>
            <a:xfrm>
              <a:off x="762000" y="1554129"/>
              <a:ext cx="6802582" cy="461665"/>
            </a:xfrm>
            <a:prstGeom prst="rect">
              <a:avLst/>
            </a:prstGeom>
          </p:spPr>
          <p:txBody>
            <a:bodyPr wrap="square">
              <a:spAutoFit/>
            </a:bodyPr>
            <a:lstStyle/>
            <a:p>
              <a:r>
                <a:rPr lang="en-US" sz="2400" b="1" dirty="0" smtClean="0">
                  <a:solidFill>
                    <a:srgbClr val="002060"/>
                  </a:solidFill>
                  <a:latin typeface="Arial" pitchFamily="34" charset="0"/>
                  <a:cs typeface="Arial" pitchFamily="34" charset="0"/>
                </a:rPr>
                <a:t>Investment of the resources</a:t>
              </a:r>
            </a:p>
          </p:txBody>
        </p:sp>
      </p:grpSp>
      <p:sp>
        <p:nvSpPr>
          <p:cNvPr id="23" name="22 Elipse"/>
          <p:cNvSpPr/>
          <p:nvPr/>
        </p:nvSpPr>
        <p:spPr bwMode="auto">
          <a:xfrm>
            <a:off x="415636" y="3200408"/>
            <a:ext cx="720000" cy="720000"/>
          </a:xfrm>
          <a:prstGeom prst="ellipse">
            <a:avLst/>
          </a:prstGeom>
          <a:solidFill>
            <a:srgbClr val="002060"/>
          </a:solidFill>
          <a:ln w="9525" cap="flat" cmpd="sng" algn="ctr">
            <a:no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896938" rtl="0" eaLnBrk="1" fontAlgn="base" latinLnBrk="0" hangingPunct="1">
              <a:lnSpc>
                <a:spcPct val="100000"/>
              </a:lnSpc>
              <a:spcBef>
                <a:spcPct val="0"/>
              </a:spcBef>
              <a:spcAft>
                <a:spcPct val="0"/>
              </a:spcAft>
              <a:buClrTx/>
              <a:buSzTx/>
              <a:buFontTx/>
              <a:buNone/>
              <a:tabLst/>
            </a:pPr>
            <a:r>
              <a:rPr kumimoji="0" lang="es-MX" sz="2000" b="1" i="0" u="none" strike="noStrike" cap="none" normalizeH="0" baseline="0" dirty="0" smtClean="0">
                <a:ln>
                  <a:noFill/>
                </a:ln>
                <a:solidFill>
                  <a:schemeClr val="bg1"/>
                </a:solidFill>
                <a:effectLst/>
                <a:latin typeface="Arial" pitchFamily="34" charset="0"/>
                <a:cs typeface="Arial" pitchFamily="34" charset="0"/>
              </a:rPr>
              <a:t>3</a:t>
            </a:r>
          </a:p>
        </p:txBody>
      </p:sp>
      <p:sp>
        <p:nvSpPr>
          <p:cNvPr id="9" name="8 Rectángulo"/>
          <p:cNvSpPr/>
          <p:nvPr/>
        </p:nvSpPr>
        <p:spPr>
          <a:xfrm>
            <a:off x="811193" y="1103937"/>
            <a:ext cx="8014152" cy="1323439"/>
          </a:xfrm>
          <a:prstGeom prst="rect">
            <a:avLst/>
          </a:prstGeom>
          <a:solidFill>
            <a:srgbClr val="C00000"/>
          </a:solidFill>
        </p:spPr>
        <p:txBody>
          <a:bodyPr wrap="square">
            <a:spAutoFit/>
          </a:bodyPr>
          <a:lstStyle/>
          <a:p>
            <a:pPr marL="265113" algn="just"/>
            <a:r>
              <a:rPr lang="en-US" sz="2000" b="1" dirty="0" smtClean="0">
                <a:solidFill>
                  <a:schemeClr val="bg1"/>
                </a:solidFill>
                <a:latin typeface="Arial" pitchFamily="34" charset="0"/>
                <a:cs typeface="Arial" pitchFamily="34" charset="0"/>
              </a:rPr>
              <a:t>When available, the three scores will be integrated into a single one. Nevertheless, the supervision and record keeping of each “action area” will continue to be performed by different areas within the CONSAR</a:t>
            </a:r>
            <a:endParaRPr lang="es-MX" sz="2000" b="1" dirty="0" smtClean="0">
              <a:solidFill>
                <a:schemeClr val="bg1"/>
              </a:solidFill>
              <a:latin typeface="Arial" pitchFamily="34" charset="0"/>
              <a:cs typeface="Arial" pitchFamily="34" charset="0"/>
            </a:endParaRPr>
          </a:p>
        </p:txBody>
      </p:sp>
      <p:sp>
        <p:nvSpPr>
          <p:cNvPr id="10" name="9 Rectángulo"/>
          <p:cNvSpPr/>
          <p:nvPr/>
        </p:nvSpPr>
        <p:spPr>
          <a:xfrm>
            <a:off x="748145" y="2660050"/>
            <a:ext cx="8021781" cy="400110"/>
          </a:xfrm>
          <a:prstGeom prst="rect">
            <a:avLst/>
          </a:prstGeom>
        </p:spPr>
        <p:txBody>
          <a:bodyPr wrap="square">
            <a:spAutoFit/>
          </a:bodyPr>
          <a:lstStyle/>
          <a:p>
            <a:pPr fontAlgn="base">
              <a:spcBef>
                <a:spcPct val="0"/>
              </a:spcBef>
              <a:spcAft>
                <a:spcPct val="0"/>
              </a:spcAft>
            </a:pPr>
            <a:r>
              <a:rPr lang="en-US" sz="2000" b="1" dirty="0" smtClean="0">
                <a:solidFill>
                  <a:srgbClr val="002060"/>
                </a:solidFill>
                <a:latin typeface="Arial" pitchFamily="34" charset="0"/>
                <a:cs typeface="Arial" pitchFamily="34" charset="0"/>
              </a:rPr>
              <a:t>The third “action area” corresponds to:</a:t>
            </a:r>
          </a:p>
        </p:txBody>
      </p:sp>
      <p:grpSp>
        <p:nvGrpSpPr>
          <p:cNvPr id="31" name="30 Grupo"/>
          <p:cNvGrpSpPr/>
          <p:nvPr/>
        </p:nvGrpSpPr>
        <p:grpSpPr>
          <a:xfrm>
            <a:off x="124695" y="3909391"/>
            <a:ext cx="8894616" cy="2726939"/>
            <a:chOff x="124695" y="3909391"/>
            <a:chExt cx="8894616" cy="2726939"/>
          </a:xfrm>
        </p:grpSpPr>
        <p:sp>
          <p:nvSpPr>
            <p:cNvPr id="11" name="10 Rectángulo"/>
            <p:cNvSpPr/>
            <p:nvPr/>
          </p:nvSpPr>
          <p:spPr>
            <a:xfrm>
              <a:off x="207818" y="3909391"/>
              <a:ext cx="8589817" cy="646331"/>
            </a:xfrm>
            <a:prstGeom prst="rect">
              <a:avLst/>
            </a:prstGeom>
          </p:spPr>
          <p:txBody>
            <a:bodyPr wrap="square">
              <a:spAutoFit/>
            </a:bodyPr>
            <a:lstStyle/>
            <a:p>
              <a:r>
                <a:rPr lang="en-GB" b="1" dirty="0" smtClean="0">
                  <a:solidFill>
                    <a:srgbClr val="002060"/>
                  </a:solidFill>
                  <a:latin typeface="Arial" pitchFamily="34" charset="0"/>
                  <a:cs typeface="Arial" pitchFamily="34" charset="0"/>
                </a:rPr>
                <a:t>Some important  factors that are used to determine the risk assessment score are:</a:t>
              </a:r>
              <a:endParaRPr lang="es-MX" b="1" dirty="0">
                <a:solidFill>
                  <a:srgbClr val="002060"/>
                </a:solidFill>
                <a:latin typeface="Arial" pitchFamily="34" charset="0"/>
                <a:cs typeface="Arial" pitchFamily="34" charset="0"/>
              </a:endParaRPr>
            </a:p>
          </p:txBody>
        </p:sp>
        <p:sp>
          <p:nvSpPr>
            <p:cNvPr id="14" name="13 Rectángulo"/>
            <p:cNvSpPr/>
            <p:nvPr/>
          </p:nvSpPr>
          <p:spPr>
            <a:xfrm>
              <a:off x="124695" y="4635913"/>
              <a:ext cx="4724398" cy="1877437"/>
            </a:xfrm>
            <a:prstGeom prst="rect">
              <a:avLst/>
            </a:prstGeom>
          </p:spPr>
          <p:txBody>
            <a:bodyPr wrap="square">
              <a:spAutoFit/>
            </a:bodyPr>
            <a:lstStyle/>
            <a:p>
              <a:pPr marL="342900" indent="-342900" algn="just">
                <a:spcBef>
                  <a:spcPts val="0"/>
                </a:spcBef>
                <a:spcAft>
                  <a:spcPts val="600"/>
                </a:spcAft>
                <a:buFont typeface="+mj-lt"/>
                <a:buAutoNum type="arabicPeriod"/>
              </a:pPr>
              <a:r>
                <a:rPr lang="en-US" sz="1600" b="1" dirty="0" smtClean="0">
                  <a:solidFill>
                    <a:schemeClr val="tx1">
                      <a:lumMod val="85000"/>
                      <a:lumOff val="15000"/>
                    </a:schemeClr>
                  </a:solidFill>
                  <a:latin typeface="Arial" pitchFamily="34" charset="0"/>
                  <a:cs typeface="Arial" pitchFamily="34" charset="0"/>
                </a:rPr>
                <a:t>Incidents in inspection acts.</a:t>
              </a:r>
            </a:p>
            <a:p>
              <a:pPr marL="342900" indent="-342900" algn="just">
                <a:spcBef>
                  <a:spcPts val="0"/>
                </a:spcBef>
                <a:spcAft>
                  <a:spcPts val="600"/>
                </a:spcAft>
                <a:buFont typeface="+mj-lt"/>
                <a:buAutoNum type="arabicPeriod"/>
              </a:pPr>
              <a:r>
                <a:rPr lang="en-US" sz="1600" b="1" dirty="0" smtClean="0">
                  <a:solidFill>
                    <a:schemeClr val="tx1">
                      <a:lumMod val="85000"/>
                      <a:lumOff val="15000"/>
                    </a:schemeClr>
                  </a:solidFill>
                  <a:latin typeface="Arial" pitchFamily="34" charset="0"/>
                  <a:cs typeface="Arial" pitchFamily="34" charset="0"/>
                </a:rPr>
                <a:t>Investment diversification of the Pension Funds.</a:t>
              </a:r>
            </a:p>
            <a:p>
              <a:pPr marL="342900" indent="-342900" algn="just">
                <a:spcBef>
                  <a:spcPts val="0"/>
                </a:spcBef>
                <a:spcAft>
                  <a:spcPts val="600"/>
                </a:spcAft>
                <a:buFont typeface="+mj-lt"/>
                <a:buAutoNum type="arabicPeriod" startAt="3"/>
              </a:pPr>
              <a:r>
                <a:rPr lang="en-US" sz="1600" b="1" dirty="0" smtClean="0">
                  <a:solidFill>
                    <a:schemeClr val="tx1">
                      <a:lumMod val="85000"/>
                      <a:lumOff val="15000"/>
                    </a:schemeClr>
                  </a:solidFill>
                  <a:latin typeface="Arial" pitchFamily="34" charset="0"/>
                  <a:cs typeface="Arial" pitchFamily="34" charset="0"/>
                </a:rPr>
                <a:t>Financial Services Innovation.</a:t>
              </a:r>
            </a:p>
            <a:p>
              <a:pPr marL="342900" indent="-342900" algn="just">
                <a:spcBef>
                  <a:spcPts val="0"/>
                </a:spcBef>
                <a:spcAft>
                  <a:spcPts val="600"/>
                </a:spcAft>
                <a:buFont typeface="+mj-lt"/>
                <a:buAutoNum type="arabicPeriod" startAt="4"/>
              </a:pPr>
              <a:r>
                <a:rPr lang="en-US" sz="1600" b="1" dirty="0" smtClean="0">
                  <a:solidFill>
                    <a:schemeClr val="tx1">
                      <a:lumMod val="85000"/>
                      <a:lumOff val="15000"/>
                    </a:schemeClr>
                  </a:solidFill>
                  <a:latin typeface="Arial" pitchFamily="34" charset="0"/>
                  <a:cs typeface="Arial" pitchFamily="34" charset="0"/>
                </a:rPr>
                <a:t>Returns Average Ranking (Performance).</a:t>
              </a:r>
            </a:p>
            <a:p>
              <a:pPr marL="342900" indent="-342900" algn="just">
                <a:spcBef>
                  <a:spcPts val="0"/>
                </a:spcBef>
                <a:spcAft>
                  <a:spcPts val="600"/>
                </a:spcAft>
                <a:buFont typeface="+mj-lt"/>
                <a:buAutoNum type="arabicPeriod" startAt="5"/>
              </a:pPr>
              <a:r>
                <a:rPr lang="en-US" sz="1600" b="1" dirty="0" smtClean="0">
                  <a:solidFill>
                    <a:schemeClr val="tx1">
                      <a:lumMod val="85000"/>
                      <a:lumOff val="15000"/>
                    </a:schemeClr>
                  </a:solidFill>
                  <a:latin typeface="Arial" pitchFamily="34" charset="0"/>
                  <a:cs typeface="Arial" pitchFamily="34" charset="0"/>
                </a:rPr>
                <a:t>Investment Term and AUM.</a:t>
              </a:r>
            </a:p>
          </p:txBody>
        </p:sp>
        <p:sp>
          <p:nvSpPr>
            <p:cNvPr id="17" name="16 Rectángulo"/>
            <p:cNvSpPr/>
            <p:nvPr/>
          </p:nvSpPr>
          <p:spPr>
            <a:xfrm>
              <a:off x="4835238" y="4635913"/>
              <a:ext cx="4184073" cy="1954381"/>
            </a:xfrm>
            <a:prstGeom prst="rect">
              <a:avLst/>
            </a:prstGeom>
          </p:spPr>
          <p:txBody>
            <a:bodyPr wrap="square">
              <a:spAutoFit/>
            </a:bodyPr>
            <a:lstStyle/>
            <a:p>
              <a:pPr marL="342900" indent="-342900" algn="just">
                <a:spcBef>
                  <a:spcPts val="0"/>
                </a:spcBef>
                <a:spcAft>
                  <a:spcPts val="600"/>
                </a:spcAft>
                <a:buFont typeface="+mj-lt"/>
                <a:buAutoNum type="arabicPeriod" startAt="6"/>
              </a:pPr>
              <a:r>
                <a:rPr lang="en-US" sz="1600" b="1" dirty="0" smtClean="0">
                  <a:solidFill>
                    <a:schemeClr val="tx1">
                      <a:lumMod val="85000"/>
                      <a:lumOff val="15000"/>
                    </a:schemeClr>
                  </a:solidFill>
                  <a:latin typeface="Arial" pitchFamily="34" charset="0"/>
                  <a:cs typeface="Arial" pitchFamily="34" charset="0"/>
                </a:rPr>
                <a:t>Incidents registered by surveillance.</a:t>
              </a:r>
              <a:endParaRPr lang="en-US" sz="1600" dirty="0" smtClean="0">
                <a:solidFill>
                  <a:schemeClr val="tx1">
                    <a:lumMod val="85000"/>
                    <a:lumOff val="15000"/>
                  </a:schemeClr>
                </a:solidFill>
                <a:latin typeface="Arial" pitchFamily="34" charset="0"/>
                <a:cs typeface="Arial" pitchFamily="34" charset="0"/>
              </a:endParaRPr>
            </a:p>
            <a:p>
              <a:pPr marL="342900" indent="-342900" algn="just">
                <a:spcBef>
                  <a:spcPts val="0"/>
                </a:spcBef>
                <a:spcAft>
                  <a:spcPts val="600"/>
                </a:spcAft>
                <a:buFont typeface="+mj-lt"/>
                <a:buAutoNum type="arabicPeriod" startAt="7"/>
              </a:pPr>
              <a:r>
                <a:rPr lang="en-US" sz="1600" b="1" dirty="0" smtClean="0">
                  <a:solidFill>
                    <a:schemeClr val="tx1">
                      <a:lumMod val="85000"/>
                      <a:lumOff val="15000"/>
                    </a:schemeClr>
                  </a:solidFill>
                  <a:latin typeface="Arial" pitchFamily="34" charset="0"/>
                  <a:cs typeface="Arial" pitchFamily="34" charset="0"/>
                </a:rPr>
                <a:t>Corporate Governance Evaluation.</a:t>
              </a:r>
            </a:p>
            <a:p>
              <a:pPr marL="342900" indent="-342900" algn="just">
                <a:spcBef>
                  <a:spcPts val="0"/>
                </a:spcBef>
                <a:spcAft>
                  <a:spcPts val="600"/>
                </a:spcAft>
                <a:buFont typeface="+mj-lt"/>
                <a:buAutoNum type="arabicPeriod" startAt="8"/>
              </a:pPr>
              <a:r>
                <a:rPr lang="en-US" sz="1600" b="1" i="1" dirty="0" smtClean="0">
                  <a:solidFill>
                    <a:schemeClr val="tx1">
                      <a:lumMod val="85000"/>
                      <a:lumOff val="15000"/>
                    </a:schemeClr>
                  </a:solidFill>
                  <a:latin typeface="Arial" pitchFamily="34" charset="0"/>
                  <a:cs typeface="Arial" pitchFamily="34" charset="0"/>
                </a:rPr>
                <a:t>Back Office.</a:t>
              </a:r>
              <a:endParaRPr lang="en-US" sz="1600" dirty="0" smtClean="0">
                <a:solidFill>
                  <a:schemeClr val="tx1">
                    <a:lumMod val="85000"/>
                    <a:lumOff val="15000"/>
                  </a:schemeClr>
                </a:solidFill>
                <a:latin typeface="Arial" pitchFamily="34" charset="0"/>
                <a:cs typeface="Arial" pitchFamily="34" charset="0"/>
              </a:endParaRPr>
            </a:p>
            <a:p>
              <a:pPr marL="342900" indent="-342900" algn="just">
                <a:spcBef>
                  <a:spcPts val="0"/>
                </a:spcBef>
                <a:spcAft>
                  <a:spcPts val="600"/>
                </a:spcAft>
                <a:buFont typeface="+mj-lt"/>
                <a:buAutoNum type="arabicPeriod" startAt="9"/>
              </a:pPr>
              <a:r>
                <a:rPr lang="en-US" sz="1600" b="1" dirty="0" smtClean="0">
                  <a:solidFill>
                    <a:schemeClr val="tx1">
                      <a:lumMod val="85000"/>
                      <a:lumOff val="15000"/>
                    </a:schemeClr>
                  </a:solidFill>
                  <a:latin typeface="Arial" pitchFamily="34" charset="0"/>
                  <a:cs typeface="Arial" pitchFamily="34" charset="0"/>
                </a:rPr>
                <a:t>Investments.</a:t>
              </a:r>
              <a:endParaRPr lang="en-US" sz="1600" dirty="0" smtClean="0">
                <a:solidFill>
                  <a:schemeClr val="tx1">
                    <a:lumMod val="85000"/>
                    <a:lumOff val="15000"/>
                  </a:schemeClr>
                </a:solidFill>
                <a:latin typeface="Arial" pitchFamily="34" charset="0"/>
                <a:cs typeface="Arial" pitchFamily="34" charset="0"/>
              </a:endParaRPr>
            </a:p>
            <a:p>
              <a:pPr marL="342900" indent="-342900" algn="just">
                <a:spcBef>
                  <a:spcPts val="0"/>
                </a:spcBef>
                <a:spcAft>
                  <a:spcPts val="600"/>
                </a:spcAft>
                <a:buFont typeface="+mj-lt"/>
                <a:buAutoNum type="arabicPeriod" startAt="10"/>
              </a:pPr>
              <a:r>
                <a:rPr lang="en-US" sz="1600" b="1" dirty="0" smtClean="0">
                  <a:solidFill>
                    <a:schemeClr val="tx1">
                      <a:lumMod val="85000"/>
                      <a:lumOff val="15000"/>
                    </a:schemeClr>
                  </a:solidFill>
                  <a:latin typeface="Arial" pitchFamily="34" charset="0"/>
                  <a:cs typeface="Arial" pitchFamily="34" charset="0"/>
                </a:rPr>
                <a:t>Risks.</a:t>
              </a:r>
              <a:endParaRPr lang="en-US" sz="1600" dirty="0" smtClean="0">
                <a:solidFill>
                  <a:schemeClr val="tx1">
                    <a:lumMod val="85000"/>
                    <a:lumOff val="15000"/>
                  </a:schemeClr>
                </a:solidFill>
                <a:latin typeface="Arial" pitchFamily="34" charset="0"/>
                <a:cs typeface="Arial" pitchFamily="34" charset="0"/>
              </a:endParaRPr>
            </a:p>
            <a:p>
              <a:pPr marL="342900" indent="-342900" algn="just">
                <a:spcBef>
                  <a:spcPts val="0"/>
                </a:spcBef>
                <a:spcAft>
                  <a:spcPts val="600"/>
                </a:spcAft>
                <a:buFont typeface="+mj-lt"/>
                <a:buAutoNum type="arabicPeriod" startAt="11"/>
              </a:pPr>
              <a:r>
                <a:rPr lang="en-US" sz="1600" b="1" dirty="0" smtClean="0">
                  <a:solidFill>
                    <a:schemeClr val="tx1">
                      <a:lumMod val="85000"/>
                      <a:lumOff val="15000"/>
                    </a:schemeClr>
                  </a:solidFill>
                  <a:latin typeface="Arial" pitchFamily="34" charset="0"/>
                  <a:cs typeface="Arial" pitchFamily="34" charset="0"/>
                </a:rPr>
                <a:t>Compliance Officer</a:t>
              </a:r>
              <a:endParaRPr lang="en-US" sz="1600" dirty="0" smtClean="0">
                <a:solidFill>
                  <a:schemeClr val="tx1">
                    <a:lumMod val="85000"/>
                    <a:lumOff val="15000"/>
                  </a:schemeClr>
                </a:solidFill>
                <a:latin typeface="Arial" pitchFamily="34" charset="0"/>
                <a:cs typeface="Arial" pitchFamily="34" charset="0"/>
              </a:endParaRPr>
            </a:p>
          </p:txBody>
        </p:sp>
        <p:cxnSp>
          <p:nvCxnSpPr>
            <p:cNvPr id="20" name="19 Conector recto"/>
            <p:cNvCxnSpPr/>
            <p:nvPr/>
          </p:nvCxnSpPr>
          <p:spPr bwMode="auto">
            <a:xfrm flipV="1">
              <a:off x="166255" y="4585855"/>
              <a:ext cx="8589818" cy="3"/>
            </a:xfrm>
            <a:prstGeom prst="line">
              <a:avLst/>
            </a:prstGeom>
            <a:noFill/>
            <a:ln w="9525" cap="flat" cmpd="sng" algn="ctr">
              <a:solidFill>
                <a:schemeClr val="tx1"/>
              </a:solidFill>
              <a:prstDash val="solid"/>
              <a:round/>
              <a:headEnd type="none" w="med" len="med"/>
              <a:tailEnd type="none" w="med" len="med"/>
            </a:ln>
            <a:effectLst/>
          </p:spPr>
        </p:cxnSp>
        <p:cxnSp>
          <p:nvCxnSpPr>
            <p:cNvPr id="30" name="29 Conector recto"/>
            <p:cNvCxnSpPr/>
            <p:nvPr/>
          </p:nvCxnSpPr>
          <p:spPr bwMode="auto">
            <a:xfrm flipV="1">
              <a:off x="180108" y="6636327"/>
              <a:ext cx="8589818" cy="3"/>
            </a:xfrm>
            <a:prstGeom prst="line">
              <a:avLst/>
            </a:prstGeom>
            <a:noFill/>
            <a:ln w="9525" cap="flat" cmpd="sng" algn="ctr">
              <a:solidFill>
                <a:schemeClr val="tx1"/>
              </a:solidFill>
              <a:prstDash val="solid"/>
              <a:round/>
              <a:headEnd type="none" w="med" len="med"/>
              <a:tailEnd type="none" w="med" len="med"/>
            </a:ln>
            <a:effectLst/>
          </p:spPr>
        </p:cxn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1" descr="engranes"/>
          <p:cNvPicPr>
            <a:picLocks noChangeAspect="1" noChangeArrowheads="1" noCrop="1"/>
          </p:cNvPicPr>
          <p:nvPr/>
        </p:nvPicPr>
        <p:blipFill>
          <a:blip r:embed="rId3" cstate="print"/>
          <a:srcRect/>
          <a:stretch>
            <a:fillRect/>
          </a:stretch>
        </p:blipFill>
        <p:spPr bwMode="auto">
          <a:xfrm>
            <a:off x="913220" y="1898073"/>
            <a:ext cx="5113507" cy="3388044"/>
          </a:xfrm>
          <a:prstGeom prst="rect">
            <a:avLst/>
          </a:prstGeom>
          <a:noFill/>
        </p:spPr>
      </p:pic>
      <p:sp>
        <p:nvSpPr>
          <p:cNvPr id="17411" name="Rectangle 2"/>
          <p:cNvSpPr>
            <a:spLocks noGrp="1" noChangeArrowheads="1"/>
          </p:cNvSpPr>
          <p:nvPr>
            <p:ph type="title"/>
          </p:nvPr>
        </p:nvSpPr>
        <p:spPr>
          <a:xfrm>
            <a:off x="1008192" y="0"/>
            <a:ext cx="7573993" cy="971550"/>
          </a:xfrm>
        </p:spPr>
        <p:txBody>
          <a:bodyPr/>
          <a:lstStyle/>
          <a:p>
            <a:pPr eaLnBrk="1" hangingPunct="1"/>
            <a:r>
              <a:rPr lang="en-US" smtClean="0">
                <a:latin typeface="Arial" pitchFamily="34" charset="0"/>
                <a:cs typeface="Arial" pitchFamily="34" charset="0"/>
              </a:rPr>
              <a:t>Index Construction (cont.)</a:t>
            </a:r>
            <a:endParaRPr lang="en-US" smtClean="0"/>
          </a:p>
        </p:txBody>
      </p:sp>
      <p:sp>
        <p:nvSpPr>
          <p:cNvPr id="17412" name="Rectangle 34"/>
          <p:cNvSpPr>
            <a:spLocks noChangeArrowheads="1"/>
          </p:cNvSpPr>
          <p:nvPr/>
        </p:nvSpPr>
        <p:spPr bwMode="auto">
          <a:xfrm>
            <a:off x="8959269" y="-169277"/>
            <a:ext cx="184731" cy="338554"/>
          </a:xfrm>
          <a:prstGeom prst="rect">
            <a:avLst/>
          </a:prstGeom>
          <a:noFill/>
          <a:ln w="9525" algn="ctr">
            <a:noFill/>
            <a:miter lim="800000"/>
            <a:headEnd/>
            <a:tailEnd/>
          </a:ln>
        </p:spPr>
        <p:txBody>
          <a:bodyPr wrap="none" anchor="ctr">
            <a:spAutoFit/>
          </a:bodyPr>
          <a:lstStyle/>
          <a:p>
            <a:endParaRPr lang="en-US"/>
          </a:p>
        </p:txBody>
      </p:sp>
      <p:sp>
        <p:nvSpPr>
          <p:cNvPr id="17413" name="Rectangle 35"/>
          <p:cNvSpPr>
            <a:spLocks noChangeArrowheads="1"/>
          </p:cNvSpPr>
          <p:nvPr/>
        </p:nvSpPr>
        <p:spPr bwMode="auto">
          <a:xfrm>
            <a:off x="8959269" y="-169277"/>
            <a:ext cx="184731" cy="338554"/>
          </a:xfrm>
          <a:prstGeom prst="rect">
            <a:avLst/>
          </a:prstGeom>
          <a:noFill/>
          <a:ln w="9525" algn="ctr">
            <a:noFill/>
            <a:miter lim="800000"/>
            <a:headEnd/>
            <a:tailEnd/>
          </a:ln>
        </p:spPr>
        <p:txBody>
          <a:bodyPr wrap="none" anchor="ctr">
            <a:spAutoFit/>
          </a:bodyPr>
          <a:lstStyle/>
          <a:p>
            <a:endParaRPr lang="en-US"/>
          </a:p>
        </p:txBody>
      </p:sp>
      <p:sp>
        <p:nvSpPr>
          <p:cNvPr id="17414" name="Rectangle 36"/>
          <p:cNvSpPr>
            <a:spLocks noChangeArrowheads="1"/>
          </p:cNvSpPr>
          <p:nvPr/>
        </p:nvSpPr>
        <p:spPr bwMode="auto">
          <a:xfrm>
            <a:off x="8959269" y="-169277"/>
            <a:ext cx="184731" cy="338554"/>
          </a:xfrm>
          <a:prstGeom prst="rect">
            <a:avLst/>
          </a:prstGeom>
          <a:noFill/>
          <a:ln w="9525" algn="ctr">
            <a:noFill/>
            <a:miter lim="800000"/>
            <a:headEnd/>
            <a:tailEnd/>
          </a:ln>
        </p:spPr>
        <p:txBody>
          <a:bodyPr wrap="none" anchor="ctr">
            <a:spAutoFit/>
          </a:bodyPr>
          <a:lstStyle/>
          <a:p>
            <a:endParaRPr lang="en-US"/>
          </a:p>
        </p:txBody>
      </p:sp>
      <p:sp>
        <p:nvSpPr>
          <p:cNvPr id="17415" name="Rectangle 18"/>
          <p:cNvSpPr>
            <a:spLocks noChangeArrowheads="1"/>
          </p:cNvSpPr>
          <p:nvPr/>
        </p:nvSpPr>
        <p:spPr bwMode="auto">
          <a:xfrm>
            <a:off x="596900" y="1002549"/>
            <a:ext cx="8289925" cy="5685121"/>
          </a:xfrm>
          <a:prstGeom prst="rect">
            <a:avLst/>
          </a:prstGeom>
          <a:noFill/>
          <a:ln w="9525" algn="ctr">
            <a:noFill/>
            <a:miter lim="800000"/>
            <a:headEnd/>
            <a:tailEnd/>
          </a:ln>
        </p:spPr>
        <p:txBody>
          <a:bodyPr anchor="ctr"/>
          <a:lstStyle/>
          <a:p>
            <a:pPr algn="just"/>
            <a:endParaRPr lang="en-US" sz="1200"/>
          </a:p>
        </p:txBody>
      </p:sp>
      <p:pic>
        <p:nvPicPr>
          <p:cNvPr id="3075" name="Picture 3" descr="C:\Documents and Settings\ntorres\Configuración local\Archivos temporales de Internet\Content.IE5\PTINMIBM\MC900295339[1].wmf"/>
          <p:cNvPicPr>
            <a:picLocks noChangeAspect="1" noChangeArrowheads="1"/>
          </p:cNvPicPr>
          <p:nvPr/>
        </p:nvPicPr>
        <p:blipFill>
          <a:blip r:embed="rId4" cstate="print"/>
          <a:srcRect/>
          <a:stretch>
            <a:fillRect/>
          </a:stretch>
        </p:blipFill>
        <p:spPr bwMode="auto">
          <a:xfrm>
            <a:off x="6909685" y="4950360"/>
            <a:ext cx="1597025" cy="1676400"/>
          </a:xfrm>
          <a:prstGeom prst="rect">
            <a:avLst/>
          </a:prstGeom>
          <a:noFill/>
        </p:spPr>
      </p:pic>
      <p:sp>
        <p:nvSpPr>
          <p:cNvPr id="13" name="Rectangle 81"/>
          <p:cNvSpPr>
            <a:spLocks noChangeArrowheads="1"/>
          </p:cNvSpPr>
          <p:nvPr/>
        </p:nvSpPr>
        <p:spPr bwMode="auto">
          <a:xfrm>
            <a:off x="6647542" y="1205346"/>
            <a:ext cx="2191657" cy="3574472"/>
          </a:xfrm>
          <a:prstGeom prst="rect">
            <a:avLst/>
          </a:prstGeom>
          <a:solidFill>
            <a:schemeClr val="bg1">
              <a:alpha val="60000"/>
            </a:schemeClr>
          </a:solidFill>
          <a:ln w="19050" cmpd="dbl" algn="ctr">
            <a:noFill/>
            <a:miter lim="800000"/>
            <a:headEnd/>
            <a:tailEnd/>
          </a:ln>
          <a:effectLst>
            <a:outerShdw blurRad="50800" dist="38100" dir="2700000" algn="tl" rotWithShape="0">
              <a:prstClr val="black">
                <a:alpha val="40000"/>
              </a:prstClr>
            </a:outerShdw>
          </a:effectLst>
        </p:spPr>
        <p:txBody>
          <a:bodyPr anchor="t"/>
          <a:lstStyle/>
          <a:p>
            <a:pPr indent="-342900" algn="l">
              <a:spcBef>
                <a:spcPts val="0"/>
              </a:spcBef>
              <a:spcAft>
                <a:spcPts val="600"/>
              </a:spcAft>
            </a:pPr>
            <a:r>
              <a:rPr lang="en-US" b="1" dirty="0" smtClean="0"/>
              <a:t>Each item is specially treated in the assessment, regarding its nature.</a:t>
            </a:r>
          </a:p>
          <a:p>
            <a:pPr indent="-342900" algn="l">
              <a:spcBef>
                <a:spcPts val="0"/>
              </a:spcBef>
              <a:spcAft>
                <a:spcPts val="600"/>
              </a:spcAft>
            </a:pPr>
            <a:r>
              <a:rPr lang="en-US" b="1" dirty="0" smtClean="0"/>
              <a:t>It is assigned a grade between 0 and 10 in order to incorporate them with the rest of the items.</a:t>
            </a:r>
            <a:endParaRPr lang="en-US" dirty="0" smtClean="0"/>
          </a:p>
          <a:p>
            <a:pPr marL="342900" indent="-342900" algn="just">
              <a:spcBef>
                <a:spcPts val="0"/>
              </a:spcBef>
              <a:spcAft>
                <a:spcPts val="600"/>
              </a:spcAft>
            </a:pPr>
            <a:endParaRPr lang="en-US" sz="1400" dirty="0" smtClean="0"/>
          </a:p>
          <a:p>
            <a:pPr indent="-342900" algn="just">
              <a:spcBef>
                <a:spcPts val="0"/>
              </a:spcBef>
              <a:spcAft>
                <a:spcPts val="600"/>
              </a:spcAft>
            </a:pPr>
            <a:endParaRPr lang="en-US" sz="1400" b="1" dirty="0" smtClean="0"/>
          </a:p>
        </p:txBody>
      </p:sp>
      <p:sp>
        <p:nvSpPr>
          <p:cNvPr id="25" name="Rectangle 81"/>
          <p:cNvSpPr>
            <a:spLocks noChangeArrowheads="1"/>
          </p:cNvSpPr>
          <p:nvPr/>
        </p:nvSpPr>
        <p:spPr bwMode="auto">
          <a:xfrm>
            <a:off x="332515" y="1190185"/>
            <a:ext cx="6198919" cy="5428330"/>
          </a:xfrm>
          <a:prstGeom prst="rect">
            <a:avLst/>
          </a:prstGeom>
          <a:solidFill>
            <a:srgbClr val="FFFCE5">
              <a:alpha val="60000"/>
            </a:srgbClr>
          </a:solidFill>
          <a:ln w="9525" algn="ctr">
            <a:noFill/>
            <a:miter lim="800000"/>
            <a:headEnd/>
            <a:tailEnd/>
          </a:ln>
          <a:scene3d>
            <a:camera prst="orthographicFront"/>
            <a:lightRig rig="threePt" dir="t"/>
          </a:scene3d>
          <a:sp3d>
            <a:bevelT w="165100" prst="coolSlant"/>
          </a:sp3d>
        </p:spPr>
        <p:txBody>
          <a:bodyPr anchor="t"/>
          <a:lstStyle/>
          <a:p>
            <a:pPr marL="342900" indent="-342900" algn="just">
              <a:spcBef>
                <a:spcPts val="0"/>
              </a:spcBef>
              <a:spcAft>
                <a:spcPts val="600"/>
              </a:spcAft>
            </a:pPr>
            <a:r>
              <a:rPr lang="en-US" sz="1400" b="1" dirty="0" smtClean="0">
                <a:solidFill>
                  <a:srgbClr val="FF0000"/>
                </a:solidFill>
              </a:rPr>
              <a:t>Investment of the resources FACTORS:</a:t>
            </a:r>
          </a:p>
          <a:p>
            <a:pPr marL="342900" indent="-342900" algn="just">
              <a:spcBef>
                <a:spcPts val="0"/>
              </a:spcBef>
              <a:spcAft>
                <a:spcPts val="600"/>
              </a:spcAft>
              <a:buFont typeface="+mj-lt"/>
              <a:buAutoNum type="arabicPeriod"/>
            </a:pPr>
            <a:r>
              <a:rPr lang="en-US" sz="1400" b="1" dirty="0" smtClean="0"/>
              <a:t>Incidents in inspection acts.</a:t>
            </a:r>
          </a:p>
          <a:p>
            <a:pPr marL="342900" indent="-342900" algn="just">
              <a:spcBef>
                <a:spcPts val="0"/>
              </a:spcBef>
              <a:spcAft>
                <a:spcPts val="600"/>
              </a:spcAft>
            </a:pPr>
            <a:r>
              <a:rPr lang="en-US" sz="1400" dirty="0" smtClean="0"/>
              <a:t>	Considers the number of incidents registered by the Financial Surveillance Area, it could be in an accounting areas, risk, delivery of recordings, comptroller or investment kind of incident.</a:t>
            </a:r>
          </a:p>
          <a:p>
            <a:pPr marL="342900" indent="-342900" algn="just">
              <a:spcBef>
                <a:spcPts val="0"/>
              </a:spcBef>
              <a:spcAft>
                <a:spcPts val="600"/>
              </a:spcAft>
              <a:buFont typeface="+mj-lt"/>
              <a:buAutoNum type="arabicPeriod" startAt="2"/>
            </a:pPr>
            <a:r>
              <a:rPr lang="en-US" sz="1400" b="1" dirty="0" smtClean="0"/>
              <a:t>Investment diversification of the Pension Funds.</a:t>
            </a:r>
          </a:p>
          <a:p>
            <a:pPr marL="342900" indent="-342900" algn="just">
              <a:spcBef>
                <a:spcPts val="0"/>
              </a:spcBef>
              <a:spcAft>
                <a:spcPts val="600"/>
              </a:spcAft>
            </a:pPr>
            <a:r>
              <a:rPr lang="en-US" sz="1400" dirty="0" smtClean="0"/>
              <a:t>	Using a diversification index, it is possible to evaluate the exploitation of the Investment Regime.</a:t>
            </a:r>
          </a:p>
          <a:p>
            <a:pPr marL="342900" indent="-342900" algn="just">
              <a:spcBef>
                <a:spcPts val="0"/>
              </a:spcBef>
              <a:spcAft>
                <a:spcPts val="600"/>
              </a:spcAft>
              <a:buFont typeface="+mj-lt"/>
              <a:buAutoNum type="arabicPeriod" startAt="3"/>
            </a:pPr>
            <a:r>
              <a:rPr lang="en-US" sz="1400" b="1" dirty="0" smtClean="0"/>
              <a:t>Financial Services Innovation.</a:t>
            </a:r>
          </a:p>
          <a:p>
            <a:pPr marL="342900" indent="-342900" algn="just">
              <a:spcBef>
                <a:spcPts val="0"/>
              </a:spcBef>
              <a:spcAft>
                <a:spcPts val="600"/>
              </a:spcAft>
            </a:pPr>
            <a:r>
              <a:rPr lang="en-US" sz="1400" dirty="0" smtClean="0"/>
              <a:t>	It assesses the areas in which the Pension Fund is authorized to operate, as it is described on the website of CONSAR, whether they are derivative instruments, international custodian, etc.</a:t>
            </a:r>
          </a:p>
          <a:p>
            <a:pPr marL="342900" indent="-342900" algn="just">
              <a:spcBef>
                <a:spcPts val="0"/>
              </a:spcBef>
              <a:spcAft>
                <a:spcPts val="600"/>
              </a:spcAft>
              <a:buFont typeface="+mj-lt"/>
              <a:buAutoNum type="arabicPeriod" startAt="4"/>
            </a:pPr>
            <a:r>
              <a:rPr lang="en-US" sz="1400" b="1" dirty="0" smtClean="0"/>
              <a:t>Average Ranking (Performance).</a:t>
            </a:r>
          </a:p>
          <a:p>
            <a:pPr marL="342900" indent="-342900" algn="just">
              <a:spcBef>
                <a:spcPts val="0"/>
              </a:spcBef>
              <a:spcAft>
                <a:spcPts val="600"/>
              </a:spcAft>
            </a:pPr>
            <a:r>
              <a:rPr lang="en-US" sz="1400" dirty="0" smtClean="0"/>
              <a:t>	This category incorporates the ranking that the Pension Fund has kept in each of its Basic Pension Funds according to the Returns Net of Fees (RNF), which has been filtered to make it’s trend more stable.</a:t>
            </a:r>
          </a:p>
          <a:p>
            <a:pPr marL="342900" indent="-342900" algn="just">
              <a:spcBef>
                <a:spcPts val="0"/>
              </a:spcBef>
              <a:spcAft>
                <a:spcPts val="600"/>
              </a:spcAft>
              <a:buFont typeface="+mj-lt"/>
              <a:buAutoNum type="arabicPeriod" startAt="5"/>
            </a:pPr>
            <a:r>
              <a:rPr lang="en-US" sz="1400" b="1" dirty="0" smtClean="0"/>
              <a:t>Investment Term and AUM</a:t>
            </a:r>
          </a:p>
          <a:p>
            <a:pPr marL="342900" indent="-342900" algn="just">
              <a:spcBef>
                <a:spcPts val="0"/>
              </a:spcBef>
              <a:spcAft>
                <a:spcPts val="600"/>
              </a:spcAft>
            </a:pPr>
            <a:r>
              <a:rPr lang="en-US" sz="1400" dirty="0" smtClean="0"/>
              <a:t>	Compares the assets under management’s weighted average TTM in respect of an investment horizon more suitable to the characteristics of the affiliate.</a:t>
            </a:r>
          </a:p>
          <a:p>
            <a:pPr marL="342900" indent="-342900" algn="just">
              <a:spcBef>
                <a:spcPts val="0"/>
              </a:spcBef>
              <a:spcAft>
                <a:spcPts val="600"/>
              </a:spcAft>
            </a:pPr>
            <a:endParaRPr lang="en-US" sz="1400" dirty="0" smtClean="0"/>
          </a:p>
          <a:p>
            <a:pPr indent="-342900" algn="just">
              <a:spcBef>
                <a:spcPts val="0"/>
              </a:spcBef>
              <a:spcAft>
                <a:spcPts val="600"/>
              </a:spcAft>
            </a:pPr>
            <a:endParaRPr lang="en-US" sz="1400"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1" descr="engranes"/>
          <p:cNvPicPr>
            <a:picLocks noChangeAspect="1" noChangeArrowheads="1" noCrop="1"/>
          </p:cNvPicPr>
          <p:nvPr/>
        </p:nvPicPr>
        <p:blipFill>
          <a:blip r:embed="rId3" cstate="print"/>
          <a:srcRect/>
          <a:stretch>
            <a:fillRect/>
          </a:stretch>
        </p:blipFill>
        <p:spPr bwMode="auto">
          <a:xfrm>
            <a:off x="857802" y="1025237"/>
            <a:ext cx="7465008" cy="4946072"/>
          </a:xfrm>
          <a:prstGeom prst="rect">
            <a:avLst/>
          </a:prstGeom>
          <a:noFill/>
        </p:spPr>
      </p:pic>
      <p:sp>
        <p:nvSpPr>
          <p:cNvPr id="25" name="Rectangle 81"/>
          <p:cNvSpPr>
            <a:spLocks noChangeArrowheads="1"/>
          </p:cNvSpPr>
          <p:nvPr/>
        </p:nvSpPr>
        <p:spPr bwMode="auto">
          <a:xfrm>
            <a:off x="249383" y="945620"/>
            <a:ext cx="8671594" cy="5820937"/>
          </a:xfrm>
          <a:prstGeom prst="rect">
            <a:avLst/>
          </a:prstGeom>
          <a:solidFill>
            <a:srgbClr val="FFFCE5">
              <a:alpha val="60000"/>
            </a:srgbClr>
          </a:solidFill>
          <a:ln w="9525" algn="ctr">
            <a:noFill/>
            <a:miter lim="800000"/>
            <a:headEnd/>
            <a:tailEnd/>
          </a:ln>
          <a:scene3d>
            <a:camera prst="orthographicFront"/>
            <a:lightRig rig="threePt" dir="t"/>
          </a:scene3d>
          <a:sp3d>
            <a:bevelT w="165100" prst="coolSlant"/>
          </a:sp3d>
        </p:spPr>
        <p:txBody>
          <a:bodyPr anchor="t"/>
          <a:lstStyle/>
          <a:p>
            <a:pPr marL="342900" indent="-342900" algn="just">
              <a:spcBef>
                <a:spcPts val="0"/>
              </a:spcBef>
              <a:spcAft>
                <a:spcPts val="600"/>
              </a:spcAft>
            </a:pPr>
            <a:r>
              <a:rPr lang="en-US" sz="1400" b="1" dirty="0" smtClean="0">
                <a:solidFill>
                  <a:srgbClr val="FF0000"/>
                </a:solidFill>
              </a:rPr>
              <a:t>Investment of the resources FACTORS:</a:t>
            </a:r>
          </a:p>
          <a:p>
            <a:pPr marL="342900" indent="-342900" algn="just">
              <a:spcBef>
                <a:spcPts val="0"/>
              </a:spcBef>
              <a:spcAft>
                <a:spcPts val="600"/>
              </a:spcAft>
              <a:buFont typeface="+mj-lt"/>
              <a:buAutoNum type="arabicPeriod" startAt="6"/>
            </a:pPr>
            <a:r>
              <a:rPr lang="en-US" sz="1400" b="1" dirty="0" smtClean="0"/>
              <a:t>Incidents registered by surveillance.</a:t>
            </a:r>
          </a:p>
          <a:p>
            <a:pPr marL="342900" indent="-342900" algn="just">
              <a:spcBef>
                <a:spcPts val="0"/>
              </a:spcBef>
              <a:spcAft>
                <a:spcPts val="600"/>
              </a:spcAft>
            </a:pPr>
            <a:r>
              <a:rPr lang="en-US" sz="1400" dirty="0" smtClean="0"/>
              <a:t>	Considers the number of incidents registered by the daily financial surveillance of the Pension Fund.</a:t>
            </a:r>
          </a:p>
          <a:p>
            <a:pPr marL="342900" indent="-342900" algn="just">
              <a:spcBef>
                <a:spcPts val="0"/>
              </a:spcBef>
              <a:spcAft>
                <a:spcPts val="600"/>
              </a:spcAft>
              <a:buFont typeface="+mj-lt"/>
              <a:buAutoNum type="arabicPeriod" startAt="7"/>
            </a:pPr>
            <a:r>
              <a:rPr lang="en-US" sz="1400" b="1" dirty="0" smtClean="0"/>
              <a:t>Corporate Governance Evaluation.</a:t>
            </a:r>
          </a:p>
          <a:p>
            <a:pPr marL="342900" indent="-342900" algn="just">
              <a:spcBef>
                <a:spcPts val="0"/>
              </a:spcBef>
              <a:spcAft>
                <a:spcPts val="600"/>
              </a:spcAft>
            </a:pPr>
            <a:r>
              <a:rPr lang="en-US" sz="1400" dirty="0" smtClean="0"/>
              <a:t>	Considers the frequency within the board holds sessions, the number of independent counselors, the technical capacity and moral integrity of the independent counselors, etc.</a:t>
            </a:r>
          </a:p>
          <a:p>
            <a:pPr marL="342900" indent="-342900" algn="just">
              <a:spcBef>
                <a:spcPts val="0"/>
              </a:spcBef>
              <a:spcAft>
                <a:spcPts val="600"/>
              </a:spcAft>
              <a:buFont typeface="+mj-lt"/>
              <a:buAutoNum type="arabicPeriod" startAt="8"/>
            </a:pPr>
            <a:r>
              <a:rPr lang="en-US" sz="1400" b="1" i="1" dirty="0" smtClean="0"/>
              <a:t>Back Office.</a:t>
            </a:r>
          </a:p>
          <a:p>
            <a:pPr marL="342900" indent="-342900" algn="just">
              <a:spcBef>
                <a:spcPts val="0"/>
              </a:spcBef>
              <a:spcAft>
                <a:spcPts val="600"/>
              </a:spcAft>
            </a:pPr>
            <a:r>
              <a:rPr lang="en-US" sz="1400" dirty="0" smtClean="0"/>
              <a:t>	Considers the Valuation, Accounting Records, Financial Statements and Conciliations with BMV and </a:t>
            </a:r>
            <a:r>
              <a:rPr lang="en-US" sz="1400" dirty="0" err="1" smtClean="0"/>
              <a:t>Indeval</a:t>
            </a:r>
            <a:r>
              <a:rPr lang="en-US" sz="1400" dirty="0" smtClean="0"/>
              <a:t>.</a:t>
            </a:r>
          </a:p>
          <a:p>
            <a:pPr marL="342900" indent="-342900" algn="just">
              <a:spcBef>
                <a:spcPts val="0"/>
              </a:spcBef>
              <a:spcAft>
                <a:spcPts val="600"/>
              </a:spcAft>
              <a:buFont typeface="+mj-lt"/>
              <a:buAutoNum type="arabicPeriod" startAt="9"/>
            </a:pPr>
            <a:r>
              <a:rPr lang="en-US" sz="1400" b="1" dirty="0" smtClean="0"/>
              <a:t>Investments Unit</a:t>
            </a:r>
          </a:p>
          <a:p>
            <a:pPr marL="342900" indent="-342900" algn="just">
              <a:spcBef>
                <a:spcPts val="0"/>
              </a:spcBef>
              <a:spcAft>
                <a:spcPts val="600"/>
              </a:spcAft>
            </a:pPr>
            <a:r>
              <a:rPr lang="en-US" sz="1400" dirty="0" smtClean="0"/>
              <a:t>	Considers the analysis prior to determining the investment strategy, the compliance to the investment strategy defined by the Committee, online alarms and position reports, regulatory compliance, infrastructure in general, trading and recording systems and qualified personnel.</a:t>
            </a:r>
          </a:p>
          <a:p>
            <a:pPr marL="342900" indent="-342900" algn="just">
              <a:spcBef>
                <a:spcPts val="0"/>
              </a:spcBef>
              <a:spcAft>
                <a:spcPts val="600"/>
              </a:spcAft>
              <a:buFont typeface="+mj-lt"/>
              <a:buAutoNum type="arabicPeriod" startAt="10"/>
            </a:pPr>
            <a:r>
              <a:rPr lang="en-US" sz="1400" b="1" dirty="0" smtClean="0"/>
              <a:t>Risks Unit</a:t>
            </a:r>
          </a:p>
          <a:p>
            <a:pPr marL="342900" indent="-342900" algn="just">
              <a:spcBef>
                <a:spcPts val="0"/>
              </a:spcBef>
              <a:spcAft>
                <a:spcPts val="600"/>
              </a:spcAft>
            </a:pPr>
            <a:r>
              <a:rPr lang="en-US" sz="1400" dirty="0" smtClean="0"/>
              <a:t>	Evaluates the independence of the Risk Management Division, models and benchmarks for measuring and monitoring the various types of risk, valuation methodologies, reports, contingency planning and guarantee monitoring.</a:t>
            </a:r>
          </a:p>
          <a:p>
            <a:pPr marL="342900" indent="-342900" algn="just">
              <a:spcBef>
                <a:spcPts val="0"/>
              </a:spcBef>
              <a:spcAft>
                <a:spcPts val="600"/>
              </a:spcAft>
              <a:buFont typeface="+mj-lt"/>
              <a:buAutoNum type="arabicPeriod" startAt="11"/>
            </a:pPr>
            <a:r>
              <a:rPr lang="en-US" sz="1400" b="1" dirty="0" smtClean="0"/>
              <a:t>Compliance Officer</a:t>
            </a:r>
          </a:p>
          <a:p>
            <a:pPr marL="342900" indent="-342900" algn="just">
              <a:spcBef>
                <a:spcPts val="0"/>
              </a:spcBef>
              <a:spcAft>
                <a:spcPts val="600"/>
              </a:spcAft>
            </a:pPr>
            <a:r>
              <a:rPr lang="en-US" sz="1400" dirty="0" smtClean="0"/>
              <a:t>	Evaluates the independence of the Legal Comptroller, the prevention of interest conflicts and misuse of privileged information, the depth of the reviews and follow-up of the observations from the auditors and CONSAR.</a:t>
            </a:r>
          </a:p>
          <a:p>
            <a:pPr marL="342900" indent="-342900" algn="just">
              <a:spcBef>
                <a:spcPts val="0"/>
              </a:spcBef>
              <a:spcAft>
                <a:spcPts val="600"/>
              </a:spcAft>
            </a:pPr>
            <a:endParaRPr lang="en-US" sz="1400" dirty="0" smtClean="0"/>
          </a:p>
          <a:p>
            <a:pPr marL="342900" indent="-342900" algn="just">
              <a:spcBef>
                <a:spcPts val="0"/>
              </a:spcBef>
              <a:spcAft>
                <a:spcPts val="600"/>
              </a:spcAft>
            </a:pPr>
            <a:endParaRPr lang="en-US" sz="1400" dirty="0" smtClean="0"/>
          </a:p>
          <a:p>
            <a:pPr marL="342900" indent="-342900" algn="just">
              <a:spcBef>
                <a:spcPts val="0"/>
              </a:spcBef>
              <a:spcAft>
                <a:spcPts val="600"/>
              </a:spcAft>
            </a:pPr>
            <a:endParaRPr lang="en-US" sz="1400" dirty="0" smtClean="0"/>
          </a:p>
          <a:p>
            <a:pPr indent="-342900" algn="just">
              <a:spcBef>
                <a:spcPts val="0"/>
              </a:spcBef>
              <a:spcAft>
                <a:spcPts val="600"/>
              </a:spcAft>
            </a:pPr>
            <a:endParaRPr lang="en-US" sz="1400" b="1" dirty="0" smtClean="0"/>
          </a:p>
        </p:txBody>
      </p:sp>
      <p:sp>
        <p:nvSpPr>
          <p:cNvPr id="17415" name="Rectangle 18"/>
          <p:cNvSpPr>
            <a:spLocks noChangeArrowheads="1"/>
          </p:cNvSpPr>
          <p:nvPr/>
        </p:nvSpPr>
        <p:spPr bwMode="auto">
          <a:xfrm>
            <a:off x="596900" y="1002549"/>
            <a:ext cx="8289925" cy="5685121"/>
          </a:xfrm>
          <a:prstGeom prst="rect">
            <a:avLst/>
          </a:prstGeom>
          <a:noFill/>
          <a:ln w="9525" algn="ctr">
            <a:noFill/>
            <a:miter lim="800000"/>
            <a:headEnd/>
            <a:tailEnd/>
          </a:ln>
        </p:spPr>
        <p:txBody>
          <a:bodyPr anchor="ctr"/>
          <a:lstStyle/>
          <a:p>
            <a:pPr algn="just"/>
            <a:endParaRPr lang="en-US" sz="1200"/>
          </a:p>
        </p:txBody>
      </p:sp>
      <p:sp>
        <p:nvSpPr>
          <p:cNvPr id="17412" name="Rectangle 34"/>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s-MX"/>
          </a:p>
        </p:txBody>
      </p:sp>
      <p:sp>
        <p:nvSpPr>
          <p:cNvPr id="17413" name="Rectangle 35"/>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s-MX"/>
          </a:p>
        </p:txBody>
      </p:sp>
      <p:sp>
        <p:nvSpPr>
          <p:cNvPr id="17414" name="Rectangle 36"/>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s-MX"/>
          </a:p>
        </p:txBody>
      </p:sp>
      <p:sp>
        <p:nvSpPr>
          <p:cNvPr id="11" name="Rectangle 2"/>
          <p:cNvSpPr txBox="1">
            <a:spLocks noChangeArrowheads="1"/>
          </p:cNvSpPr>
          <p:nvPr/>
        </p:nvSpPr>
        <p:spPr bwMode="auto">
          <a:xfrm>
            <a:off x="1008192" y="0"/>
            <a:ext cx="7573993" cy="971550"/>
          </a:xfrm>
          <a:prstGeom prst="rect">
            <a:avLst/>
          </a:prstGeom>
          <a:noFill/>
          <a:ln w="9525">
            <a:noFill/>
            <a:miter lim="800000"/>
            <a:headEnd/>
            <a:tailEnd/>
          </a:ln>
        </p:spPr>
        <p:txBody>
          <a:bodyPr vert="horz" wrap="square" lIns="90000" tIns="10800" rIns="90000" bIns="1080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s-MX" sz="2000" b="1" i="0" u="none" strike="noStrike" kern="0" cap="none" spc="0" normalizeH="0" baseline="0" noProof="0" smtClean="0">
                <a:ln>
                  <a:noFill/>
                </a:ln>
                <a:solidFill>
                  <a:srgbClr val="000099"/>
                </a:solidFill>
                <a:effectLst/>
                <a:uLnTx/>
                <a:uFillTx/>
                <a:latin typeface="Arial" pitchFamily="34" charset="0"/>
                <a:ea typeface="+mj-ea"/>
                <a:cs typeface="Arial" pitchFamily="34" charset="0"/>
              </a:rPr>
              <a:t>Index Construction (cont.)</a:t>
            </a:r>
            <a:endParaRPr kumimoji="0" lang="es-ES" sz="2000" b="1" i="0" u="none" strike="noStrike" kern="0" cap="none" spc="0" normalizeH="0" baseline="0" noProof="0" dirty="0" smtClean="0">
              <a:ln>
                <a:noFill/>
              </a:ln>
              <a:solidFill>
                <a:srgbClr val="000099"/>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Rectangle 4"/>
          <p:cNvSpPr>
            <a:spLocks noChangeArrowheads="1"/>
          </p:cNvSpPr>
          <p:nvPr/>
        </p:nvSpPr>
        <p:spPr bwMode="gray">
          <a:xfrm>
            <a:off x="872083" y="1"/>
            <a:ext cx="7632819" cy="894734"/>
          </a:xfrm>
          <a:prstGeom prst="rect">
            <a:avLst/>
          </a:prstGeom>
          <a:noFill/>
          <a:ln w="9525">
            <a:noFill/>
            <a:miter lim="800000"/>
            <a:headEnd/>
            <a:tailEnd/>
          </a:ln>
        </p:spPr>
        <p:txBody>
          <a:bodyPr lIns="0" tIns="0" rIns="0" bIns="0" anchor="ctr"/>
          <a:lstStyle/>
          <a:p>
            <a:r>
              <a:rPr lang="en-US" sz="2000" b="1" dirty="0" smtClean="0">
                <a:solidFill>
                  <a:srgbClr val="000099"/>
                </a:solidFill>
                <a:latin typeface="Arial" pitchFamily="34" charset="0"/>
                <a:cs typeface="Arial" pitchFamily="34" charset="0"/>
              </a:rPr>
              <a:t>Pension supervision should seek to mitigate the greatest potential risk to the pension system.</a:t>
            </a:r>
            <a:endParaRPr lang="es-MX" sz="2000" b="1" dirty="0" smtClean="0">
              <a:solidFill>
                <a:srgbClr val="000099"/>
              </a:solidFill>
              <a:latin typeface="Arial" pitchFamily="34" charset="0"/>
              <a:cs typeface="Arial" pitchFamily="34" charset="0"/>
            </a:endParaRPr>
          </a:p>
        </p:txBody>
      </p:sp>
      <p:sp>
        <p:nvSpPr>
          <p:cNvPr id="24578" name="1 Marcador de número de diapositiva"/>
          <p:cNvSpPr>
            <a:spLocks noGrp="1"/>
          </p:cNvSpPr>
          <p:nvPr>
            <p:ph type="sldNum" sz="quarter" idx="12"/>
          </p:nvPr>
        </p:nvSpPr>
        <p:spPr>
          <a:xfrm>
            <a:off x="15201900" y="6099175"/>
            <a:ext cx="2133600" cy="476250"/>
          </a:xfrm>
        </p:spPr>
        <p:txBody>
          <a:bodyPr/>
          <a:lstStyle/>
          <a:p>
            <a:pPr>
              <a:defRPr/>
            </a:pPr>
            <a:fld id="{943747A0-D8ED-4B1F-883F-44557D1CDC6B}" type="slidenum">
              <a:rPr lang="es-MX" smtClean="0">
                <a:solidFill>
                  <a:srgbClr val="000000"/>
                </a:solidFill>
                <a:latin typeface="Arial" pitchFamily="34" charset="0"/>
                <a:ea typeface="ＭＳ Ｐゴシック" pitchFamily="34" charset="-128"/>
              </a:rPr>
              <a:pPr>
                <a:defRPr/>
              </a:pPr>
              <a:t>8</a:t>
            </a:fld>
            <a:endParaRPr lang="es-MX" smtClean="0">
              <a:solidFill>
                <a:srgbClr val="000000"/>
              </a:solidFill>
              <a:latin typeface="Arial" pitchFamily="34" charset="0"/>
              <a:ea typeface="ＭＳ Ｐゴシック" pitchFamily="34" charset="-128"/>
            </a:endParaRPr>
          </a:p>
        </p:txBody>
      </p:sp>
      <p:sp>
        <p:nvSpPr>
          <p:cNvPr id="46" name="3 Marcador de número de diapositiva"/>
          <p:cNvSpPr txBox="1">
            <a:spLocks/>
          </p:cNvSpPr>
          <p:nvPr/>
        </p:nvSpPr>
        <p:spPr bwMode="auto">
          <a:xfrm>
            <a:off x="8715375" y="6582683"/>
            <a:ext cx="428625" cy="307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A0DD5D-DD91-41C6-A33E-156E09C422B4}" type="slidenum">
              <a:rPr kumimoji="0" lang="en-US" sz="1200" b="0" i="0" u="none" strike="noStrike" kern="1200" cap="none" spc="0" normalizeH="0" baseline="0" noProof="0" smtClean="0">
                <a:ln>
                  <a:noFill/>
                </a:ln>
                <a:solidFill>
                  <a:srgbClr val="000000"/>
                </a:solidFill>
                <a:effectLst/>
                <a:uLnTx/>
                <a:uFillTx/>
                <a:latin typeface="Arial"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70" name="AutoShape 313"/>
          <p:cNvSpPr>
            <a:spLocks noChangeArrowheads="1"/>
          </p:cNvSpPr>
          <p:nvPr/>
        </p:nvSpPr>
        <p:spPr bwMode="auto">
          <a:xfrm>
            <a:off x="189156" y="1209922"/>
            <a:ext cx="2568559" cy="646331"/>
          </a:xfrm>
          <a:prstGeom prst="homePlate">
            <a:avLst>
              <a:gd name="adj" fmla="val 60709"/>
            </a:avLst>
          </a:prstGeom>
          <a:solidFill>
            <a:srgbClr val="FF0000">
              <a:alpha val="74001"/>
            </a:srgbClr>
          </a:solidFill>
          <a:ln w="9525" algn="ctr">
            <a:noFill/>
            <a:miter lim="800000"/>
            <a:headEnd/>
            <a:tailEnd/>
          </a:ln>
          <a:effectLst/>
        </p:spPr>
        <p:txBody>
          <a:bodyPr wrap="square" anchor="ctr">
            <a:spAutoFit/>
          </a:bodyPr>
          <a:lstStyle/>
          <a:p>
            <a:r>
              <a:rPr lang="en-US" b="1" dirty="0" smtClean="0">
                <a:solidFill>
                  <a:schemeClr val="bg1"/>
                </a:solidFill>
                <a:latin typeface="Arial" pitchFamily="34" charset="0"/>
                <a:cs typeface="Arial" pitchFamily="34" charset="0"/>
              </a:rPr>
              <a:t>Investment of the resources</a:t>
            </a:r>
          </a:p>
        </p:txBody>
      </p:sp>
      <p:sp>
        <p:nvSpPr>
          <p:cNvPr id="71" name="Rectangle 4"/>
          <p:cNvSpPr>
            <a:spLocks noChangeArrowheads="1"/>
          </p:cNvSpPr>
          <p:nvPr/>
        </p:nvSpPr>
        <p:spPr bwMode="gray">
          <a:xfrm>
            <a:off x="2875290" y="1115496"/>
            <a:ext cx="5765391" cy="611710"/>
          </a:xfrm>
          <a:prstGeom prst="rect">
            <a:avLst/>
          </a:prstGeom>
          <a:noFill/>
          <a:ln w="9525">
            <a:noFill/>
            <a:miter lim="800000"/>
            <a:headEnd/>
            <a:tailEnd/>
          </a:ln>
        </p:spPr>
        <p:txBody>
          <a:bodyPr lIns="0" tIns="0" rIns="0" bIns="0" anchor="ctr"/>
          <a:lstStyle/>
          <a:p>
            <a:pPr marL="0" lvl="2" algn="just"/>
            <a:r>
              <a:rPr lang="en-US" sz="2000" b="1" dirty="0" smtClean="0">
                <a:solidFill>
                  <a:srgbClr val="003399"/>
                </a:solidFill>
                <a:latin typeface="Arial" charset="0"/>
              </a:rPr>
              <a:t>A score system is in place to rank </a:t>
            </a:r>
            <a:r>
              <a:rPr lang="en-US" sz="2000" b="1" dirty="0" err="1" smtClean="0">
                <a:solidFill>
                  <a:srgbClr val="003399"/>
                </a:solidFill>
                <a:latin typeface="Arial" charset="0"/>
              </a:rPr>
              <a:t>Afores</a:t>
            </a:r>
            <a:r>
              <a:rPr lang="en-US" sz="2000" b="1" dirty="0" smtClean="0">
                <a:solidFill>
                  <a:srgbClr val="003399"/>
                </a:solidFill>
                <a:latin typeface="Arial" charset="0"/>
              </a:rPr>
              <a:t> according to risk</a:t>
            </a:r>
            <a:endParaRPr lang="en-US" sz="2000" dirty="0" smtClean="0">
              <a:solidFill>
                <a:srgbClr val="003399"/>
              </a:solidFill>
              <a:latin typeface="Arial" charset="0"/>
            </a:endParaRPr>
          </a:p>
        </p:txBody>
      </p:sp>
      <p:sp>
        <p:nvSpPr>
          <p:cNvPr id="12" name="11 Rectángulo"/>
          <p:cNvSpPr/>
          <p:nvPr/>
        </p:nvSpPr>
        <p:spPr>
          <a:xfrm>
            <a:off x="130630" y="4978400"/>
            <a:ext cx="8984690" cy="369332"/>
          </a:xfrm>
          <a:prstGeom prst="rect">
            <a:avLst/>
          </a:prstGeom>
        </p:spPr>
        <p:txBody>
          <a:bodyPr wrap="square">
            <a:spAutoFit/>
          </a:bodyPr>
          <a:lstStyle/>
          <a:p>
            <a:pPr marL="342900" indent="-342900">
              <a:buFont typeface="Wingdings" pitchFamily="2" charset="2"/>
              <a:buChar char="q"/>
            </a:pPr>
            <a:r>
              <a:rPr lang="en-US" b="1" dirty="0" smtClean="0">
                <a:solidFill>
                  <a:srgbClr val="002060"/>
                </a:solidFill>
                <a:latin typeface="Arial" pitchFamily="34" charset="0"/>
                <a:cs typeface="Arial" pitchFamily="34" charset="0"/>
              </a:rPr>
              <a:t>For many of these categories, the rating assignment is straightforward…</a:t>
            </a:r>
            <a:endParaRPr lang="es-MX" b="1" dirty="0">
              <a:solidFill>
                <a:srgbClr val="002060"/>
              </a:solidFill>
              <a:latin typeface="Arial" pitchFamily="34" charset="0"/>
              <a:cs typeface="Arial" pitchFamily="34" charset="0"/>
            </a:endParaRPr>
          </a:p>
        </p:txBody>
      </p:sp>
      <p:sp>
        <p:nvSpPr>
          <p:cNvPr id="14" name="Rectangle 4"/>
          <p:cNvSpPr>
            <a:spLocks noChangeArrowheads="1"/>
          </p:cNvSpPr>
          <p:nvPr/>
        </p:nvSpPr>
        <p:spPr bwMode="gray">
          <a:xfrm>
            <a:off x="203200" y="4577155"/>
            <a:ext cx="8940800" cy="459299"/>
          </a:xfrm>
          <a:prstGeom prst="rect">
            <a:avLst/>
          </a:prstGeom>
          <a:noFill/>
          <a:ln w="9525">
            <a:noFill/>
            <a:miter lim="800000"/>
            <a:headEnd/>
            <a:tailEnd/>
          </a:ln>
        </p:spPr>
        <p:txBody>
          <a:bodyPr lIns="0" tIns="0" rIns="0" bIns="0" anchor="ctr"/>
          <a:lstStyle/>
          <a:p>
            <a:pPr marL="457200" lvl="2" indent="-457200" algn="just">
              <a:buFont typeface="Wingdings" pitchFamily="2" charset="2"/>
              <a:buChar char="q"/>
            </a:pPr>
            <a:r>
              <a:rPr lang="en-US" b="1" dirty="0" smtClean="0">
                <a:solidFill>
                  <a:srgbClr val="002060"/>
                </a:solidFill>
                <a:latin typeface="Arial" pitchFamily="34" charset="0"/>
                <a:cs typeface="Arial" pitchFamily="34" charset="0"/>
              </a:rPr>
              <a:t>At this stage the weights of each factor are the same</a:t>
            </a:r>
            <a:endParaRPr lang="en-US" dirty="0" smtClean="0">
              <a:solidFill>
                <a:srgbClr val="002060"/>
              </a:solidFill>
              <a:latin typeface="Arial" pitchFamily="34" charset="0"/>
              <a:cs typeface="Arial" pitchFamily="34" charset="0"/>
            </a:endParaRPr>
          </a:p>
        </p:txBody>
      </p:sp>
      <p:sp>
        <p:nvSpPr>
          <p:cNvPr id="15" name="14 Rectángulo"/>
          <p:cNvSpPr/>
          <p:nvPr/>
        </p:nvSpPr>
        <p:spPr>
          <a:xfrm>
            <a:off x="283031" y="5587777"/>
            <a:ext cx="3766456" cy="369332"/>
          </a:xfrm>
          <a:prstGeom prst="rect">
            <a:avLst/>
          </a:prstGeom>
        </p:spPr>
        <p:txBody>
          <a:bodyPr wrap="square">
            <a:spAutoFit/>
          </a:bodyPr>
          <a:lstStyle/>
          <a:p>
            <a:pPr marL="342900" indent="-342900" algn="just">
              <a:spcBef>
                <a:spcPts val="0"/>
              </a:spcBef>
              <a:spcAft>
                <a:spcPts val="600"/>
              </a:spcAft>
            </a:pPr>
            <a:r>
              <a:rPr lang="en-US" b="1" dirty="0" smtClean="0">
                <a:solidFill>
                  <a:srgbClr val="00602B"/>
                </a:solidFill>
              </a:rPr>
              <a:t>	Investment diversification</a:t>
            </a:r>
          </a:p>
        </p:txBody>
      </p:sp>
      <p:sp>
        <p:nvSpPr>
          <p:cNvPr id="16" name="15 Flecha derecha"/>
          <p:cNvSpPr/>
          <p:nvPr/>
        </p:nvSpPr>
        <p:spPr bwMode="auto">
          <a:xfrm>
            <a:off x="4252685" y="5544459"/>
            <a:ext cx="928915" cy="449943"/>
          </a:xfrm>
          <a:prstGeom prst="rightArrow">
            <a:avLst/>
          </a:prstGeom>
          <a:solidFill>
            <a:srgbClr val="00602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96938"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chemeClr val="tx1"/>
              </a:solidFill>
              <a:effectLst/>
              <a:latin typeface="Tahoma" pitchFamily="34" charset="0"/>
            </a:endParaRPr>
          </a:p>
        </p:txBody>
      </p:sp>
      <p:sp>
        <p:nvSpPr>
          <p:cNvPr id="17" name="16 Rectángulo"/>
          <p:cNvSpPr/>
          <p:nvPr/>
        </p:nvSpPr>
        <p:spPr>
          <a:xfrm>
            <a:off x="5210630" y="5595035"/>
            <a:ext cx="3766456" cy="369332"/>
          </a:xfrm>
          <a:prstGeom prst="rect">
            <a:avLst/>
          </a:prstGeom>
        </p:spPr>
        <p:txBody>
          <a:bodyPr wrap="square">
            <a:spAutoFit/>
          </a:bodyPr>
          <a:lstStyle/>
          <a:p>
            <a:pPr marL="342900" indent="-342900" algn="just">
              <a:spcBef>
                <a:spcPts val="0"/>
              </a:spcBef>
              <a:spcAft>
                <a:spcPts val="600"/>
              </a:spcAft>
            </a:pPr>
            <a:r>
              <a:rPr lang="en-US" b="1" dirty="0" smtClean="0">
                <a:solidFill>
                  <a:srgbClr val="00602B"/>
                </a:solidFill>
              </a:rPr>
              <a:t>	</a:t>
            </a:r>
            <a:r>
              <a:rPr lang="en-US" b="1" dirty="0" err="1" smtClean="0">
                <a:solidFill>
                  <a:srgbClr val="00602B"/>
                </a:solidFill>
              </a:rPr>
              <a:t>Herfindahl</a:t>
            </a:r>
            <a:r>
              <a:rPr lang="en-US" b="1" dirty="0" smtClean="0">
                <a:solidFill>
                  <a:srgbClr val="00602B"/>
                </a:solidFill>
              </a:rPr>
              <a:t> index</a:t>
            </a:r>
          </a:p>
        </p:txBody>
      </p:sp>
      <p:sp>
        <p:nvSpPr>
          <p:cNvPr id="18" name="17 Rectángulo"/>
          <p:cNvSpPr/>
          <p:nvPr/>
        </p:nvSpPr>
        <p:spPr>
          <a:xfrm>
            <a:off x="333831" y="6211669"/>
            <a:ext cx="3766456" cy="369332"/>
          </a:xfrm>
          <a:prstGeom prst="rect">
            <a:avLst/>
          </a:prstGeom>
        </p:spPr>
        <p:txBody>
          <a:bodyPr wrap="square">
            <a:spAutoFit/>
          </a:bodyPr>
          <a:lstStyle/>
          <a:p>
            <a:pPr marL="342900" indent="-342900" algn="just">
              <a:spcBef>
                <a:spcPts val="0"/>
              </a:spcBef>
              <a:spcAft>
                <a:spcPts val="600"/>
              </a:spcAft>
            </a:pPr>
            <a:r>
              <a:rPr lang="en-US" b="1" dirty="0" smtClean="0">
                <a:solidFill>
                  <a:srgbClr val="00602B"/>
                </a:solidFill>
              </a:rPr>
              <a:t>	Returns (Average Ratings).</a:t>
            </a:r>
          </a:p>
        </p:txBody>
      </p:sp>
      <p:sp>
        <p:nvSpPr>
          <p:cNvPr id="19" name="18 Flecha derecha"/>
          <p:cNvSpPr/>
          <p:nvPr/>
        </p:nvSpPr>
        <p:spPr bwMode="auto">
          <a:xfrm>
            <a:off x="4259943" y="6161316"/>
            <a:ext cx="928915" cy="449943"/>
          </a:xfrm>
          <a:prstGeom prst="rightArrow">
            <a:avLst/>
          </a:prstGeom>
          <a:solidFill>
            <a:srgbClr val="00602B"/>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96938"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chemeClr val="tx1"/>
              </a:solidFill>
              <a:effectLst/>
              <a:latin typeface="Tahoma" pitchFamily="34" charset="0"/>
            </a:endParaRPr>
          </a:p>
        </p:txBody>
      </p:sp>
      <p:sp>
        <p:nvSpPr>
          <p:cNvPr id="20" name="19 Rectángulo"/>
          <p:cNvSpPr/>
          <p:nvPr/>
        </p:nvSpPr>
        <p:spPr>
          <a:xfrm>
            <a:off x="5217890" y="6139320"/>
            <a:ext cx="3766456" cy="723275"/>
          </a:xfrm>
          <a:prstGeom prst="rect">
            <a:avLst/>
          </a:prstGeom>
        </p:spPr>
        <p:txBody>
          <a:bodyPr wrap="square">
            <a:spAutoFit/>
          </a:bodyPr>
          <a:lstStyle/>
          <a:p>
            <a:pPr marL="342900" indent="-342900" algn="just">
              <a:spcBef>
                <a:spcPts val="0"/>
              </a:spcBef>
              <a:spcAft>
                <a:spcPts val="600"/>
              </a:spcAft>
            </a:pPr>
            <a:r>
              <a:rPr lang="en-US" b="1" dirty="0" smtClean="0">
                <a:solidFill>
                  <a:srgbClr val="00602B"/>
                </a:solidFill>
              </a:rPr>
              <a:t>	</a:t>
            </a:r>
            <a:r>
              <a:rPr lang="en-US" b="1" dirty="0" err="1" smtClean="0">
                <a:solidFill>
                  <a:srgbClr val="00602B"/>
                </a:solidFill>
              </a:rPr>
              <a:t>Oficial</a:t>
            </a:r>
            <a:r>
              <a:rPr lang="en-US" b="1" dirty="0" smtClean="0">
                <a:solidFill>
                  <a:srgbClr val="00602B"/>
                </a:solidFill>
              </a:rPr>
              <a:t> NET RETURN INDEX</a:t>
            </a:r>
          </a:p>
          <a:p>
            <a:pPr marL="342900" indent="-342900" algn="just">
              <a:spcBef>
                <a:spcPts val="0"/>
              </a:spcBef>
              <a:spcAft>
                <a:spcPts val="600"/>
              </a:spcAft>
            </a:pPr>
            <a:r>
              <a:rPr lang="en-US" b="1" dirty="0" smtClean="0">
                <a:solidFill>
                  <a:srgbClr val="00602B"/>
                </a:solidFill>
              </a:rPr>
              <a:t>	</a:t>
            </a:r>
            <a:r>
              <a:rPr lang="en-US" sz="1400" b="1" dirty="0" smtClean="0">
                <a:solidFill>
                  <a:srgbClr val="00602B"/>
                </a:solidFill>
              </a:rPr>
              <a:t>(Base 10 = Max)</a:t>
            </a:r>
            <a:endParaRPr lang="en-US" b="1" dirty="0" smtClean="0">
              <a:solidFill>
                <a:srgbClr val="00602B"/>
              </a:solidFill>
            </a:endParaRPr>
          </a:p>
        </p:txBody>
      </p:sp>
      <p:pic>
        <p:nvPicPr>
          <p:cNvPr id="319491" name="Picture 3"/>
          <p:cNvPicPr>
            <a:picLocks noChangeAspect="1" noChangeArrowheads="1"/>
          </p:cNvPicPr>
          <p:nvPr/>
        </p:nvPicPr>
        <p:blipFill>
          <a:blip r:embed="rId3" cstate="print"/>
          <a:srcRect/>
          <a:stretch>
            <a:fillRect/>
          </a:stretch>
        </p:blipFill>
        <p:spPr bwMode="auto">
          <a:xfrm>
            <a:off x="0" y="2257780"/>
            <a:ext cx="9144000" cy="2213988"/>
          </a:xfrm>
          <a:prstGeom prst="rect">
            <a:avLst/>
          </a:prstGeom>
          <a:noFill/>
          <a:ln w="9525">
            <a:noFill/>
            <a:miter lim="800000"/>
            <a:headEnd/>
            <a:tailEnd/>
          </a:ln>
          <a:effectLst/>
        </p:spPr>
      </p:pic>
      <p:sp>
        <p:nvSpPr>
          <p:cNvPr id="22" name="21 Rectángulo"/>
          <p:cNvSpPr/>
          <p:nvPr/>
        </p:nvSpPr>
        <p:spPr>
          <a:xfrm>
            <a:off x="210591" y="878505"/>
            <a:ext cx="1654364" cy="307777"/>
          </a:xfrm>
          <a:prstGeom prst="rect">
            <a:avLst/>
          </a:prstGeom>
        </p:spPr>
        <p:txBody>
          <a:bodyPr wrap="none">
            <a:spAutoFit/>
          </a:bodyPr>
          <a:lstStyle/>
          <a:p>
            <a:r>
              <a:rPr lang="en-US" sz="1400" b="1" dirty="0" smtClean="0">
                <a:solidFill>
                  <a:srgbClr val="FF0000"/>
                </a:solidFill>
                <a:latin typeface="Arial" pitchFamily="34" charset="0"/>
                <a:cs typeface="Arial" pitchFamily="34" charset="0"/>
              </a:rPr>
              <a:t>“ACTION AREA” </a:t>
            </a:r>
            <a:endParaRPr lang="es-MX" sz="1400" dirty="0">
              <a:solidFill>
                <a:srgbClr val="FF0000"/>
              </a:solidFill>
            </a:endParaRPr>
          </a:p>
        </p:txBody>
      </p:sp>
      <p:sp>
        <p:nvSpPr>
          <p:cNvPr id="23" name="22 Rectángulo"/>
          <p:cNvSpPr/>
          <p:nvPr/>
        </p:nvSpPr>
        <p:spPr>
          <a:xfrm>
            <a:off x="4136706" y="1771138"/>
            <a:ext cx="1267976" cy="307777"/>
          </a:xfrm>
          <a:prstGeom prst="rect">
            <a:avLst/>
          </a:prstGeom>
        </p:spPr>
        <p:txBody>
          <a:bodyPr wrap="none">
            <a:spAutoFit/>
          </a:bodyPr>
          <a:lstStyle/>
          <a:p>
            <a:r>
              <a:rPr lang="en-US" sz="1400" b="1" dirty="0" smtClean="0">
                <a:solidFill>
                  <a:srgbClr val="FF0000"/>
                </a:solidFill>
                <a:latin typeface="Arial" pitchFamily="34" charset="0"/>
                <a:cs typeface="Arial" pitchFamily="34" charset="0"/>
              </a:rPr>
              <a:t>“FACTORS” </a:t>
            </a:r>
            <a:endParaRPr lang="es-MX" sz="1400" dirty="0">
              <a:solidFill>
                <a:srgbClr val="FF0000"/>
              </a:solidFill>
            </a:endParaRPr>
          </a:p>
        </p:txBody>
      </p:sp>
      <p:sp>
        <p:nvSpPr>
          <p:cNvPr id="24" name="23 Cerrar llave"/>
          <p:cNvSpPr/>
          <p:nvPr/>
        </p:nvSpPr>
        <p:spPr bwMode="auto">
          <a:xfrm rot="16200000">
            <a:off x="4633690" y="-1687284"/>
            <a:ext cx="224968" cy="7663547"/>
          </a:xfrm>
          <a:prstGeom prst="rightBrace">
            <a:avLst>
              <a:gd name="adj1" fmla="val 101800"/>
              <a:gd name="adj2" fmla="val 5000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96938"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chemeClr val="tx1"/>
              </a:solidFill>
              <a:effectLst/>
              <a:latin typeface="Tahoma" pitchFamily="34" charset="0"/>
            </a:endParaRPr>
          </a:p>
        </p:txBody>
      </p:sp>
      <p:cxnSp>
        <p:nvCxnSpPr>
          <p:cNvPr id="26" name="25 Conector recto"/>
          <p:cNvCxnSpPr/>
          <p:nvPr/>
        </p:nvCxnSpPr>
        <p:spPr bwMode="auto">
          <a:xfrm>
            <a:off x="0" y="5413830"/>
            <a:ext cx="8969829" cy="0"/>
          </a:xfrm>
          <a:prstGeom prst="line">
            <a:avLst/>
          </a:prstGeom>
          <a:noFill/>
          <a:ln w="9525" cap="flat" cmpd="sng" algn="ctr">
            <a:solidFill>
              <a:srgbClr val="002060"/>
            </a:solidFill>
            <a:prstDash val="solid"/>
            <a:round/>
            <a:headEnd type="none" w="med" len="med"/>
            <a:tailEnd type="none" w="med" len="med"/>
          </a:ln>
          <a:effectLst/>
        </p:spPr>
      </p:cxnSp>
      <p:sp>
        <p:nvSpPr>
          <p:cNvPr id="28" name="27 Elipse"/>
          <p:cNvSpPr/>
          <p:nvPr/>
        </p:nvSpPr>
        <p:spPr bwMode="auto">
          <a:xfrm>
            <a:off x="5646057" y="2685145"/>
            <a:ext cx="711200" cy="188685"/>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96938"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chemeClr val="tx1"/>
              </a:solidFill>
              <a:effectLst/>
              <a:latin typeface="Tahoma" pitchFamily="34" charset="0"/>
            </a:endParaRPr>
          </a:p>
        </p:txBody>
      </p:sp>
      <p:sp>
        <p:nvSpPr>
          <p:cNvPr id="29" name="28 Elipse"/>
          <p:cNvSpPr/>
          <p:nvPr/>
        </p:nvSpPr>
        <p:spPr bwMode="auto">
          <a:xfrm>
            <a:off x="9985829" y="2989943"/>
            <a:ext cx="914400" cy="914400"/>
          </a:xfrm>
          <a:prstGeom prst="ellipse">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96938"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chemeClr val="tx1"/>
              </a:solidFill>
              <a:effectLst/>
              <a:latin typeface="Tahoma" pitchFamily="34" charset="0"/>
            </a:endParaRPr>
          </a:p>
        </p:txBody>
      </p:sp>
      <p:cxnSp>
        <p:nvCxnSpPr>
          <p:cNvPr id="31" name="30 Conector recto de flecha"/>
          <p:cNvCxnSpPr/>
          <p:nvPr/>
        </p:nvCxnSpPr>
        <p:spPr bwMode="auto">
          <a:xfrm rot="5400000">
            <a:off x="6096001" y="2119086"/>
            <a:ext cx="841829" cy="464457"/>
          </a:xfrm>
          <a:prstGeom prst="straightConnector1">
            <a:avLst/>
          </a:prstGeom>
          <a:noFill/>
          <a:ln w="9525" cap="flat" cmpd="sng" algn="ctr">
            <a:solidFill>
              <a:srgbClr val="FF0000"/>
            </a:solidFill>
            <a:prstDash val="solid"/>
            <a:round/>
            <a:headEnd type="none" w="med" len="med"/>
            <a:tailEnd type="arrow"/>
          </a:ln>
          <a:effectLst/>
        </p:spPr>
      </p:cxnSp>
      <p:sp>
        <p:nvSpPr>
          <p:cNvPr id="32" name="31 Rectángulo"/>
          <p:cNvSpPr/>
          <p:nvPr/>
        </p:nvSpPr>
        <p:spPr>
          <a:xfrm>
            <a:off x="6698479" y="1705824"/>
            <a:ext cx="1871025" cy="307777"/>
          </a:xfrm>
          <a:prstGeom prst="rect">
            <a:avLst/>
          </a:prstGeom>
        </p:spPr>
        <p:txBody>
          <a:bodyPr wrap="none">
            <a:spAutoFit/>
          </a:bodyPr>
          <a:lstStyle/>
          <a:p>
            <a:r>
              <a:rPr lang="en-US" sz="1400" b="1" dirty="0" smtClean="0">
                <a:solidFill>
                  <a:srgbClr val="FF0000"/>
                </a:solidFill>
                <a:latin typeface="Arial" pitchFamily="34" charset="0"/>
                <a:cs typeface="Arial" pitchFamily="34" charset="0"/>
              </a:rPr>
              <a:t>“X COMPONENTS” </a:t>
            </a:r>
            <a:endParaRPr lang="es-MX" sz="1400" dirty="0">
              <a:solidFill>
                <a:srgbClr val="FF0000"/>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Rectangle 2"/>
          <p:cNvSpPr>
            <a:spLocks noChangeArrowheads="1"/>
          </p:cNvSpPr>
          <p:nvPr/>
        </p:nvSpPr>
        <p:spPr bwMode="auto">
          <a:xfrm>
            <a:off x="928688" y="28575"/>
            <a:ext cx="7858125" cy="857250"/>
          </a:xfrm>
          <a:prstGeom prst="rect">
            <a:avLst/>
          </a:prstGeom>
          <a:noFill/>
          <a:ln w="9525">
            <a:noFill/>
            <a:miter lim="800000"/>
            <a:headEnd/>
            <a:tailEnd/>
          </a:ln>
        </p:spPr>
        <p:txBody>
          <a:bodyPr lIns="0" tIns="0" rIns="0" bIns="0" anchor="ctr"/>
          <a:lstStyle/>
          <a:p>
            <a:pPr algn="just" eaLnBrk="0" fontAlgn="base" hangingPunct="0">
              <a:spcBef>
                <a:spcPct val="0"/>
              </a:spcBef>
              <a:spcAft>
                <a:spcPct val="0"/>
              </a:spcAft>
              <a:tabLst>
                <a:tab pos="447675" algn="l"/>
                <a:tab pos="1041400" algn="l"/>
                <a:tab pos="1163638" algn="l"/>
              </a:tabLst>
            </a:pPr>
            <a:r>
              <a:rPr lang="en-US" sz="2000" b="1" dirty="0" smtClean="0">
                <a:solidFill>
                  <a:srgbClr val="000099"/>
                </a:solidFill>
                <a:latin typeface="Arial" charset="0"/>
              </a:rPr>
              <a:t>The </a:t>
            </a:r>
            <a:r>
              <a:rPr lang="en-US" sz="2000" b="1" dirty="0" smtClean="0">
                <a:solidFill>
                  <a:srgbClr val="FF0000"/>
                </a:solidFill>
                <a:latin typeface="Arial" charset="0"/>
              </a:rPr>
              <a:t>skills and expertise judgment </a:t>
            </a:r>
            <a:r>
              <a:rPr lang="en-US" sz="2000" b="1" dirty="0" smtClean="0">
                <a:solidFill>
                  <a:srgbClr val="000099"/>
                </a:solidFill>
                <a:latin typeface="Arial" charset="0"/>
              </a:rPr>
              <a:t>of individual supervisors (</a:t>
            </a:r>
            <a:r>
              <a:rPr lang="en-US" sz="2000" b="1" dirty="0" smtClean="0">
                <a:solidFill>
                  <a:srgbClr val="FF0000"/>
                </a:solidFill>
                <a:latin typeface="Arial" charset="0"/>
              </a:rPr>
              <a:t>ANALYST</a:t>
            </a:r>
            <a:r>
              <a:rPr lang="en-US" sz="2000" b="1" dirty="0" smtClean="0">
                <a:solidFill>
                  <a:srgbClr val="000099"/>
                </a:solidFill>
                <a:latin typeface="Arial" charset="0"/>
              </a:rPr>
              <a:t>) is the base to build efficient </a:t>
            </a:r>
            <a:r>
              <a:rPr lang="en-US" sz="2000" b="1" dirty="0" smtClean="0">
                <a:solidFill>
                  <a:srgbClr val="FF0000"/>
                </a:solidFill>
                <a:latin typeface="Arial" charset="0"/>
              </a:rPr>
              <a:t>RISK SCORINGS</a:t>
            </a:r>
            <a:endParaRPr lang="en-US" sz="2000" b="1" dirty="0">
              <a:solidFill>
                <a:srgbClr val="FF0000"/>
              </a:solidFill>
              <a:latin typeface="Arial" charset="0"/>
            </a:endParaRPr>
          </a:p>
        </p:txBody>
      </p:sp>
      <p:pic>
        <p:nvPicPr>
          <p:cNvPr id="64518" name="Picture 6"/>
          <p:cNvPicPr>
            <a:picLocks noChangeAspect="1" noChangeArrowheads="1"/>
          </p:cNvPicPr>
          <p:nvPr/>
        </p:nvPicPr>
        <p:blipFill>
          <a:blip r:embed="rId3" cstate="print"/>
          <a:srcRect/>
          <a:stretch>
            <a:fillRect/>
          </a:stretch>
        </p:blipFill>
        <p:spPr bwMode="auto">
          <a:xfrm>
            <a:off x="3527076" y="1108005"/>
            <a:ext cx="5521411" cy="5207584"/>
          </a:xfrm>
          <a:prstGeom prst="rect">
            <a:avLst/>
          </a:prstGeom>
          <a:noFill/>
          <a:ln w="9525">
            <a:noFill/>
            <a:miter lim="800000"/>
            <a:headEnd/>
            <a:tailEnd/>
          </a:ln>
          <a:effectLst/>
        </p:spPr>
      </p:pic>
      <p:sp>
        <p:nvSpPr>
          <p:cNvPr id="31" name="30 Rectángulo"/>
          <p:cNvSpPr/>
          <p:nvPr/>
        </p:nvSpPr>
        <p:spPr>
          <a:xfrm>
            <a:off x="3521122" y="6311244"/>
            <a:ext cx="5459105" cy="461665"/>
          </a:xfrm>
          <a:prstGeom prst="rect">
            <a:avLst/>
          </a:prstGeom>
          <a:solidFill>
            <a:schemeClr val="bg1">
              <a:lumMod val="95000"/>
            </a:schemeClr>
          </a:solidFill>
        </p:spPr>
        <p:txBody>
          <a:bodyPr wrap="square">
            <a:spAutoFit/>
          </a:bodyPr>
          <a:lstStyle/>
          <a:p>
            <a:pPr algn="ctr"/>
            <a:r>
              <a:rPr lang="es-MX" sz="2400" b="1" dirty="0" smtClean="0">
                <a:latin typeface="Arial" pitchFamily="34" charset="0"/>
                <a:cs typeface="Arial" pitchFamily="34" charset="0"/>
              </a:rPr>
              <a:t>IMPACT</a:t>
            </a:r>
            <a:endParaRPr lang="es-MX" sz="2400" b="1" dirty="0">
              <a:latin typeface="Arial" pitchFamily="34" charset="0"/>
              <a:cs typeface="Arial" pitchFamily="34" charset="0"/>
            </a:endParaRPr>
          </a:p>
        </p:txBody>
      </p:sp>
      <p:sp>
        <p:nvSpPr>
          <p:cNvPr id="32" name="31 Rectángulo"/>
          <p:cNvSpPr/>
          <p:nvPr/>
        </p:nvSpPr>
        <p:spPr>
          <a:xfrm rot="16200000">
            <a:off x="640333" y="3487973"/>
            <a:ext cx="5172501" cy="461665"/>
          </a:xfrm>
          <a:prstGeom prst="rect">
            <a:avLst/>
          </a:prstGeom>
          <a:solidFill>
            <a:schemeClr val="bg1">
              <a:lumMod val="95000"/>
            </a:schemeClr>
          </a:solidFill>
        </p:spPr>
        <p:txBody>
          <a:bodyPr wrap="square">
            <a:spAutoFit/>
          </a:bodyPr>
          <a:lstStyle/>
          <a:p>
            <a:pPr algn="ctr"/>
            <a:r>
              <a:rPr lang="es-MX" sz="2400" b="1" dirty="0" smtClean="0">
                <a:latin typeface="Arial" pitchFamily="34" charset="0"/>
                <a:cs typeface="Arial" pitchFamily="34" charset="0"/>
              </a:rPr>
              <a:t>OCCURRENCE PROBABILITY</a:t>
            </a:r>
            <a:endParaRPr lang="es-MX" sz="2400" b="1" dirty="0">
              <a:latin typeface="Arial" pitchFamily="34" charset="0"/>
              <a:cs typeface="Arial" pitchFamily="34" charset="0"/>
            </a:endParaRPr>
          </a:p>
        </p:txBody>
      </p:sp>
      <p:sp>
        <p:nvSpPr>
          <p:cNvPr id="40" name="39 Flecha derecha"/>
          <p:cNvSpPr/>
          <p:nvPr/>
        </p:nvSpPr>
        <p:spPr bwMode="auto">
          <a:xfrm>
            <a:off x="2224585" y="3671248"/>
            <a:ext cx="559558" cy="559558"/>
          </a:xfrm>
          <a:prstGeom prst="rightArrow">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96938"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chemeClr val="tx1"/>
              </a:solidFill>
              <a:effectLst/>
              <a:latin typeface="Tahoma" pitchFamily="34" charset="0"/>
            </a:endParaRPr>
          </a:p>
        </p:txBody>
      </p:sp>
      <p:sp>
        <p:nvSpPr>
          <p:cNvPr id="41" name="40 Flecha derecha"/>
          <p:cNvSpPr/>
          <p:nvPr/>
        </p:nvSpPr>
        <p:spPr bwMode="auto">
          <a:xfrm rot="5400000">
            <a:off x="971266" y="2472519"/>
            <a:ext cx="559558" cy="559558"/>
          </a:xfrm>
          <a:prstGeom prst="rightArrow">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96938"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chemeClr val="tx1"/>
              </a:solidFill>
              <a:effectLst/>
              <a:latin typeface="Tahoma" pitchFamily="34" charset="0"/>
            </a:endParaRPr>
          </a:p>
        </p:txBody>
      </p:sp>
      <p:sp>
        <p:nvSpPr>
          <p:cNvPr id="14" name="13 CuadroTexto"/>
          <p:cNvSpPr txBox="1"/>
          <p:nvPr/>
        </p:nvSpPr>
        <p:spPr>
          <a:xfrm>
            <a:off x="346364" y="1371600"/>
            <a:ext cx="2119745" cy="369332"/>
          </a:xfrm>
          <a:prstGeom prst="rect">
            <a:avLst/>
          </a:prstGeom>
          <a:solidFill>
            <a:schemeClr val="bg1">
              <a:lumMod val="50000"/>
            </a:schemeClr>
          </a:solidFill>
        </p:spPr>
        <p:txBody>
          <a:bodyPr wrap="square" rtlCol="0">
            <a:spAutoFit/>
          </a:bodyPr>
          <a:lstStyle/>
          <a:p>
            <a:pPr algn="ctr"/>
            <a:r>
              <a:rPr lang="en-US" b="1" dirty="0" smtClean="0">
                <a:solidFill>
                  <a:schemeClr val="bg1"/>
                </a:solidFill>
              </a:rPr>
              <a:t>COMPONENT</a:t>
            </a:r>
            <a:endParaRPr lang="en-US" b="1" dirty="0">
              <a:solidFill>
                <a:schemeClr val="bg1"/>
              </a:solidFill>
            </a:endParaRPr>
          </a:p>
        </p:txBody>
      </p:sp>
      <p:sp>
        <p:nvSpPr>
          <p:cNvPr id="16" name="15 CuadroTexto"/>
          <p:cNvSpPr txBox="1"/>
          <p:nvPr/>
        </p:nvSpPr>
        <p:spPr>
          <a:xfrm>
            <a:off x="484910" y="5306297"/>
            <a:ext cx="1620981" cy="369332"/>
          </a:xfrm>
          <a:prstGeom prst="rect">
            <a:avLst/>
          </a:prstGeom>
          <a:noFill/>
        </p:spPr>
        <p:txBody>
          <a:bodyPr wrap="square" rtlCol="0">
            <a:spAutoFit/>
          </a:bodyPr>
          <a:lstStyle/>
          <a:p>
            <a:pPr algn="ctr"/>
            <a:r>
              <a:rPr lang="es-MX" b="1" dirty="0" smtClean="0"/>
              <a:t>ANALYST</a:t>
            </a:r>
            <a:endParaRPr lang="es-MX" b="1" dirty="0"/>
          </a:p>
        </p:txBody>
      </p:sp>
      <p:pic>
        <p:nvPicPr>
          <p:cNvPr id="17" name="Picture 12" descr="Ver imagen en tamaño completo">
            <a:hlinkClick r:id="rId4"/>
          </p:cNvPr>
          <p:cNvPicPr>
            <a:picLocks noChangeAspect="1" noChangeArrowheads="1"/>
          </p:cNvPicPr>
          <p:nvPr/>
        </p:nvPicPr>
        <p:blipFill>
          <a:blip r:embed="rId5" cstate="print"/>
          <a:srcRect/>
          <a:stretch>
            <a:fillRect/>
          </a:stretch>
        </p:blipFill>
        <p:spPr bwMode="auto">
          <a:xfrm>
            <a:off x="444387" y="3028065"/>
            <a:ext cx="1518504" cy="2292079"/>
          </a:xfrm>
          <a:prstGeom prst="rect">
            <a:avLst/>
          </a:prstGeom>
          <a:noFill/>
        </p:spPr>
      </p:pic>
      <p:sp>
        <p:nvSpPr>
          <p:cNvPr id="18" name="17 CuadroTexto"/>
          <p:cNvSpPr txBox="1"/>
          <p:nvPr/>
        </p:nvSpPr>
        <p:spPr>
          <a:xfrm>
            <a:off x="346364" y="1773382"/>
            <a:ext cx="2341418" cy="646331"/>
          </a:xfrm>
          <a:prstGeom prst="rect">
            <a:avLst/>
          </a:prstGeom>
          <a:noFill/>
        </p:spPr>
        <p:txBody>
          <a:bodyPr wrap="square" rtlCol="0">
            <a:spAutoFit/>
          </a:bodyPr>
          <a:lstStyle/>
          <a:p>
            <a:r>
              <a:rPr lang="es-MX" sz="1200" dirty="0" err="1" smtClean="0">
                <a:solidFill>
                  <a:schemeClr val="bg2"/>
                </a:solidFill>
              </a:rPr>
              <a:t>Example</a:t>
            </a:r>
            <a:r>
              <a:rPr lang="es-MX" sz="1200" dirty="0" smtClean="0">
                <a:solidFill>
                  <a:schemeClr val="bg2"/>
                </a:solidFill>
              </a:rPr>
              <a:t>: </a:t>
            </a:r>
          </a:p>
          <a:p>
            <a:endParaRPr lang="es-MX" sz="1200" dirty="0" smtClean="0">
              <a:solidFill>
                <a:schemeClr val="bg2"/>
              </a:solidFill>
            </a:endParaRPr>
          </a:p>
          <a:p>
            <a:r>
              <a:rPr lang="en-US" sz="1200" dirty="0" smtClean="0">
                <a:solidFill>
                  <a:schemeClr val="bg2"/>
                </a:solidFill>
              </a:rPr>
              <a:t>Investment Committee Minutes</a:t>
            </a:r>
            <a:endParaRPr lang="es-MX" sz="1200" dirty="0">
              <a:solidFill>
                <a:schemeClr val="bg2"/>
              </a:solidFill>
            </a:endParaRPr>
          </a:p>
        </p:txBody>
      </p:sp>
      <p:cxnSp>
        <p:nvCxnSpPr>
          <p:cNvPr id="20" name="19 Conector recto de flecha"/>
          <p:cNvCxnSpPr>
            <a:stCxn id="18" idx="3"/>
          </p:cNvCxnSpPr>
          <p:nvPr/>
        </p:nvCxnSpPr>
        <p:spPr bwMode="auto">
          <a:xfrm>
            <a:off x="2687782" y="2096548"/>
            <a:ext cx="2964873" cy="2392325"/>
          </a:xfrm>
          <a:prstGeom prst="straightConnector1">
            <a:avLst/>
          </a:prstGeom>
          <a:noFill/>
          <a:ln w="9525" cap="flat" cmpd="sng" algn="ctr">
            <a:solidFill>
              <a:srgbClr val="FF0000"/>
            </a:solidFill>
            <a:prstDash val="solid"/>
            <a:round/>
            <a:headEnd type="none" w="med" len="med"/>
            <a:tailEnd type="arrow"/>
          </a:ln>
          <a:effectLst/>
        </p:spPr>
      </p:cxnSp>
      <p:sp>
        <p:nvSpPr>
          <p:cNvPr id="22" name="21 Elipse"/>
          <p:cNvSpPr/>
          <p:nvPr/>
        </p:nvSpPr>
        <p:spPr bwMode="auto">
          <a:xfrm>
            <a:off x="5624945" y="4322618"/>
            <a:ext cx="568037" cy="277091"/>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96938"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smtClean="0">
              <a:ln>
                <a:noFill/>
              </a:ln>
              <a:solidFill>
                <a:schemeClr val="tx1"/>
              </a:solidFill>
              <a:effectLst/>
              <a:latin typeface="Tahoma"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896938" rtl="0" eaLnBrk="1" fontAlgn="base" latinLnBrk="0" hangingPunct="1">
          <a:lnSpc>
            <a:spcPct val="100000"/>
          </a:lnSpc>
          <a:spcBef>
            <a:spcPct val="0"/>
          </a:spcBef>
          <a:spcAft>
            <a:spcPct val="0"/>
          </a:spcAft>
          <a:buClrTx/>
          <a:buSzTx/>
          <a:buFontTx/>
          <a:buNone/>
          <a:tabLst/>
          <a:defRPr kumimoji="0" lang="es-MX" sz="1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896938" rtl="0" eaLnBrk="1" fontAlgn="base" latinLnBrk="0" hangingPunct="1">
          <a:lnSpc>
            <a:spcPct val="100000"/>
          </a:lnSpc>
          <a:spcBef>
            <a:spcPct val="0"/>
          </a:spcBef>
          <a:spcAft>
            <a:spcPct val="0"/>
          </a:spcAft>
          <a:buClrTx/>
          <a:buSzTx/>
          <a:buFontTx/>
          <a:buNone/>
          <a:tabLst/>
          <a:defRPr kumimoji="0" lang="es-MX" sz="1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iseño predeterminado">
  <a:themeElements>
    <a:clrScheme name="1_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iseño predeterminado">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iseño predeterminado">
  <a:themeElements>
    <a:clrScheme name="1_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iseño predeterminado">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1_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1_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otalTime>20722</TotalTime>
  <Words>905</Words>
  <Application>Microsoft Office PowerPoint</Application>
  <PresentationFormat>Presentación en pantalla (4:3)</PresentationFormat>
  <Paragraphs>200</Paragraphs>
  <Slides>14</Slides>
  <Notes>14</Notes>
  <HiddenSlides>0</HiddenSlides>
  <MMClips>0</MMClips>
  <ScaleCrop>false</ScaleCrop>
  <HeadingPairs>
    <vt:vector size="6" baseType="variant">
      <vt:variant>
        <vt:lpstr>Tema</vt:lpstr>
      </vt:variant>
      <vt:variant>
        <vt:i4>3</vt:i4>
      </vt:variant>
      <vt:variant>
        <vt:lpstr>Servidores OLE incrustados</vt:lpstr>
      </vt:variant>
      <vt:variant>
        <vt:i4>1</vt:i4>
      </vt:variant>
      <vt:variant>
        <vt:lpstr>Títulos de diapositiva</vt:lpstr>
      </vt:variant>
      <vt:variant>
        <vt:i4>14</vt:i4>
      </vt:variant>
    </vt:vector>
  </HeadingPairs>
  <TitlesOfParts>
    <vt:vector size="18" baseType="lpstr">
      <vt:lpstr>Diseño predeterminado</vt:lpstr>
      <vt:lpstr>1_Diseño predeterminado</vt:lpstr>
      <vt:lpstr>2_Diseño predeterminado</vt:lpstr>
      <vt:lpstr>Ecuación</vt:lpstr>
      <vt:lpstr>Diapositiva 1</vt:lpstr>
      <vt:lpstr>Diapositiva 2</vt:lpstr>
      <vt:lpstr>Diapositiva 3</vt:lpstr>
      <vt:lpstr>Diapositiva 4</vt:lpstr>
      <vt:lpstr>Diapositiva 5</vt:lpstr>
      <vt:lpstr>Index Construction (cont.)</vt:lpstr>
      <vt:lpstr>Diapositiva 7</vt:lpstr>
      <vt:lpstr>Diapositiva 8</vt:lpstr>
      <vt:lpstr>Diapositiva 9</vt:lpstr>
      <vt:lpstr>Diapositiva 10</vt:lpstr>
      <vt:lpstr>Diapositiva 11</vt:lpstr>
      <vt:lpstr>Diapositiva 12</vt:lpstr>
      <vt:lpstr>QUESTIONS</vt:lpstr>
      <vt:lpstr>Diapositiva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Julián Gómez Faustino</dc:creator>
  <cp:lastModifiedBy>dcplascencia</cp:lastModifiedBy>
  <cp:revision>1393</cp:revision>
  <dcterms:modified xsi:type="dcterms:W3CDTF">2011-09-08T04:30:16Z</dcterms:modified>
</cp:coreProperties>
</file>