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797675" cy="9928225"/>
  <p:defaultTextStyle>
    <a:defPPr>
      <a:defRPr lang="fr-FR"/>
    </a:defPPr>
    <a:lvl1pPr algn="l" defTabSz="457200" rtl="0" fontAlgn="base">
      <a:spcBef>
        <a:spcPct val="0"/>
      </a:spcBef>
      <a:spcAft>
        <a:spcPct val="0"/>
      </a:spcAft>
      <a:defRPr kern="1200">
        <a:solidFill>
          <a:schemeClr val="tx1"/>
        </a:solidFill>
        <a:latin typeface="Arial" charset="0"/>
        <a:ea typeface="ヒラギノ角ゴ Pro W3" pitchFamily="66" charset="-128"/>
        <a:cs typeface="+mn-cs"/>
      </a:defRPr>
    </a:lvl1pPr>
    <a:lvl2pPr marL="457200" algn="l" defTabSz="457200" rtl="0" fontAlgn="base">
      <a:spcBef>
        <a:spcPct val="0"/>
      </a:spcBef>
      <a:spcAft>
        <a:spcPct val="0"/>
      </a:spcAft>
      <a:defRPr kern="1200">
        <a:solidFill>
          <a:schemeClr val="tx1"/>
        </a:solidFill>
        <a:latin typeface="Arial" charset="0"/>
        <a:ea typeface="ヒラギノ角ゴ Pro W3" pitchFamily="66" charset="-128"/>
        <a:cs typeface="+mn-cs"/>
      </a:defRPr>
    </a:lvl2pPr>
    <a:lvl3pPr marL="914400" algn="l" defTabSz="457200" rtl="0" fontAlgn="base">
      <a:spcBef>
        <a:spcPct val="0"/>
      </a:spcBef>
      <a:spcAft>
        <a:spcPct val="0"/>
      </a:spcAft>
      <a:defRPr kern="1200">
        <a:solidFill>
          <a:schemeClr val="tx1"/>
        </a:solidFill>
        <a:latin typeface="Arial" charset="0"/>
        <a:ea typeface="ヒラギノ角ゴ Pro W3" pitchFamily="66" charset="-128"/>
        <a:cs typeface="+mn-cs"/>
      </a:defRPr>
    </a:lvl3pPr>
    <a:lvl4pPr marL="1371600" algn="l" defTabSz="457200" rtl="0" fontAlgn="base">
      <a:spcBef>
        <a:spcPct val="0"/>
      </a:spcBef>
      <a:spcAft>
        <a:spcPct val="0"/>
      </a:spcAft>
      <a:defRPr kern="1200">
        <a:solidFill>
          <a:schemeClr val="tx1"/>
        </a:solidFill>
        <a:latin typeface="Arial" charset="0"/>
        <a:ea typeface="ヒラギノ角ゴ Pro W3" pitchFamily="66" charset="-128"/>
        <a:cs typeface="+mn-cs"/>
      </a:defRPr>
    </a:lvl4pPr>
    <a:lvl5pPr marL="1828800" algn="l" defTabSz="457200" rtl="0" fontAlgn="base">
      <a:spcBef>
        <a:spcPct val="0"/>
      </a:spcBef>
      <a:spcAft>
        <a:spcPct val="0"/>
      </a:spcAft>
      <a:defRPr kern="1200">
        <a:solidFill>
          <a:schemeClr val="tx1"/>
        </a:solidFill>
        <a:latin typeface="Arial" charset="0"/>
        <a:ea typeface="ヒラギノ角ゴ Pro W3" pitchFamily="66" charset="-128"/>
        <a:cs typeface="+mn-cs"/>
      </a:defRPr>
    </a:lvl5pPr>
    <a:lvl6pPr marL="2286000" algn="l" defTabSz="914400" rtl="0" eaLnBrk="1" latinLnBrk="0" hangingPunct="1">
      <a:defRPr kern="1200">
        <a:solidFill>
          <a:schemeClr val="tx1"/>
        </a:solidFill>
        <a:latin typeface="Arial" charset="0"/>
        <a:ea typeface="ヒラギノ角ゴ Pro W3" pitchFamily="66" charset="-128"/>
        <a:cs typeface="+mn-cs"/>
      </a:defRPr>
    </a:lvl6pPr>
    <a:lvl7pPr marL="2743200" algn="l" defTabSz="914400" rtl="0" eaLnBrk="1" latinLnBrk="0" hangingPunct="1">
      <a:defRPr kern="1200">
        <a:solidFill>
          <a:schemeClr val="tx1"/>
        </a:solidFill>
        <a:latin typeface="Arial" charset="0"/>
        <a:ea typeface="ヒラギノ角ゴ Pro W3" pitchFamily="66" charset="-128"/>
        <a:cs typeface="+mn-cs"/>
      </a:defRPr>
    </a:lvl7pPr>
    <a:lvl8pPr marL="3200400" algn="l" defTabSz="914400" rtl="0" eaLnBrk="1" latinLnBrk="0" hangingPunct="1">
      <a:defRPr kern="1200">
        <a:solidFill>
          <a:schemeClr val="tx1"/>
        </a:solidFill>
        <a:latin typeface="Arial" charset="0"/>
        <a:ea typeface="ヒラギノ角ゴ Pro W3" pitchFamily="66" charset="-128"/>
        <a:cs typeface="+mn-cs"/>
      </a:defRPr>
    </a:lvl8pPr>
    <a:lvl9pPr marL="3657600" algn="l" defTabSz="914400" rtl="0" eaLnBrk="1" latinLnBrk="0" hangingPunct="1">
      <a:defRPr kern="1200">
        <a:solidFill>
          <a:schemeClr val="tx1"/>
        </a:solidFill>
        <a:latin typeface="Arial" charset="0"/>
        <a:ea typeface="ヒラギノ角ゴ Pro W3" pitchFamily="6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7EC"/>
    <a:srgbClr val="7B7B7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3" d="100"/>
          <a:sy n="63" d="100"/>
        </p:scale>
        <p:origin x="-46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1872691200" cy="1872691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smtClean="0"/>
            </a:lvl1pPr>
          </a:lstStyle>
          <a:p>
            <a:pPr>
              <a:defRPr/>
            </a:pPr>
            <a:fld id="{DCFA99F0-60A5-4950-910F-B4CAE2E15C8F}" type="datetimeFigureOut">
              <a:rPr lang="en-US"/>
              <a:pPr>
                <a:defRPr/>
              </a:pPr>
              <a:t>8/29/2011</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smtClean="0"/>
            </a:lvl1pPr>
          </a:lstStyle>
          <a:p>
            <a:pPr>
              <a:defRPr/>
            </a:pPr>
            <a:fld id="{43C0D872-56A7-4206-95D9-0F636EFE255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C95AF3-ECA7-4E95-836E-18A2018AD50B}" type="slidenum">
              <a:rPr lang="en-AU"/>
              <a:pPr/>
              <a:t>3</a:t>
            </a:fld>
            <a:endParaRPr lang="en-AU"/>
          </a:p>
        </p:txBody>
      </p:sp>
      <p:sp>
        <p:nvSpPr>
          <p:cNvPr id="19460" name="Notes Placeholder 4"/>
          <p:cNvSpPr>
            <a:spLocks noGrp="1"/>
          </p:cNvSpPr>
          <p:nvPr/>
        </p:nvSpPr>
        <p:spPr bwMode="auto">
          <a:xfrm>
            <a:off x="679768" y="4715907"/>
            <a:ext cx="5438140" cy="4467701"/>
          </a:xfrm>
          <a:prstGeom prst="rect">
            <a:avLst/>
          </a:prstGeom>
          <a:noFill/>
          <a:ln w="9525">
            <a:noFill/>
            <a:miter lim="800000"/>
            <a:headEnd/>
            <a:tailEnd/>
          </a:ln>
        </p:spPr>
        <p:txBody>
          <a:bodyPr/>
          <a:lstStyle/>
          <a:p>
            <a:pPr eaLnBrk="0" hangingPunct="0">
              <a:spcBef>
                <a:spcPct val="30000"/>
              </a:spcBef>
            </a:pPr>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Arial" charset="0"/>
            </a:endParaRPr>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4BF259F-D4C2-4132-88E2-A46778AA6201}" type="slidenum">
              <a:rPr lang="en-AU"/>
              <a:pPr/>
              <a:t>7</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Arial" charset="0"/>
            </a:endParaRPr>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E2D97C-AF51-432C-8746-F45F6647C8B4}" type="slidenum">
              <a:rPr lang="en-AU"/>
              <a:pPr/>
              <a:t>8</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Arial" charset="0"/>
            </a:endParaRPr>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3CD2D2-3161-41B0-913F-647AEF4EDFA8}" type="slidenum">
              <a:rPr lang="en-AU"/>
              <a:pPr/>
              <a:t>9</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DA247A-B163-424F-8D50-E498429980CB}" type="slidenum">
              <a:rPr lang="en-AU"/>
              <a:pPr/>
              <a:t>10</a:t>
            </a:fld>
            <a:endParaRPr lang="en-AU"/>
          </a:p>
        </p:txBody>
      </p:sp>
      <p:sp>
        <p:nvSpPr>
          <p:cNvPr id="23556" name="Notes Placeholder 4"/>
          <p:cNvSpPr>
            <a:spLocks noGrp="1"/>
          </p:cNvSpPr>
          <p:nvPr/>
        </p:nvSpPr>
        <p:spPr bwMode="auto">
          <a:xfrm>
            <a:off x="679768" y="4715907"/>
            <a:ext cx="5438140" cy="4467701"/>
          </a:xfrm>
          <a:prstGeom prst="rect">
            <a:avLst/>
          </a:prstGeom>
          <a:noFill/>
          <a:ln w="9525">
            <a:noFill/>
            <a:miter lim="800000"/>
            <a:headEnd/>
            <a:tailEnd/>
          </a:ln>
        </p:spPr>
        <p:txBody>
          <a:bodyPr/>
          <a:lstStyle/>
          <a:p>
            <a:pPr eaLnBrk="0" hangingPunct="0">
              <a:spcBef>
                <a:spcPct val="30000"/>
              </a:spcBef>
            </a:pPr>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24D86F-1A2F-471F-9BDF-906B57E1E45A}" type="slidenum">
              <a:rPr lang="en-AU"/>
              <a:pPr/>
              <a:t>11</a:t>
            </a:fld>
            <a:endParaRPr lang="en-AU"/>
          </a:p>
        </p:txBody>
      </p:sp>
      <p:sp>
        <p:nvSpPr>
          <p:cNvPr id="24580" name="Notes Placeholder 4"/>
          <p:cNvSpPr>
            <a:spLocks noGrp="1"/>
          </p:cNvSpPr>
          <p:nvPr/>
        </p:nvSpPr>
        <p:spPr bwMode="auto">
          <a:xfrm>
            <a:off x="679768" y="4715907"/>
            <a:ext cx="5438140" cy="4467701"/>
          </a:xfrm>
          <a:prstGeom prst="rect">
            <a:avLst/>
          </a:prstGeom>
          <a:noFill/>
          <a:ln w="9525">
            <a:noFill/>
            <a:miter lim="800000"/>
            <a:headEnd/>
            <a:tailEnd/>
          </a:ln>
        </p:spPr>
        <p:txBody>
          <a:bodyPr/>
          <a:lstStyle/>
          <a:p>
            <a:pPr eaLnBrk="0" hangingPunct="0">
              <a:spcBef>
                <a:spcPct val="30000"/>
              </a:spcBef>
            </a:pPr>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Arial" charset="0"/>
            </a:endParaRPr>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E44000-37ED-4825-9146-FAF4AC2ECB7B}" type="slidenum">
              <a:rPr lang="en-AU"/>
              <a:pPr/>
              <a:t>12</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Arial" charset="0"/>
            </a:endParaRPr>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CBA0570-99A8-4026-9E90-A87607FEA3DF}" type="slidenum">
              <a:rPr lang="en-AU"/>
              <a:pPr/>
              <a:t>13</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752600" y="2130425"/>
            <a:ext cx="7391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752600" y="3886200"/>
            <a:ext cx="7391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656D6E58-3636-4DE8-83A3-A0F76557B13B}" type="datetime1">
              <a:rPr lang="fr-FR"/>
              <a:pPr>
                <a:defRPr/>
              </a:pPr>
              <a:t>29/08/2011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en-US"/>
          </a:p>
        </p:txBody>
      </p:sp>
      <p:sp>
        <p:nvSpPr>
          <p:cNvPr id="6" name="Espace réservé du numéro de diapositive 5"/>
          <p:cNvSpPr>
            <a:spLocks noGrp="1"/>
          </p:cNvSpPr>
          <p:nvPr>
            <p:ph type="sldNum" sz="quarter" idx="12"/>
          </p:nvPr>
        </p:nvSpPr>
        <p:spPr/>
        <p:txBody>
          <a:bodyPr/>
          <a:lstStyle>
            <a:lvl1pPr>
              <a:defRPr/>
            </a:lvl1pPr>
          </a:lstStyle>
          <a:p>
            <a:pPr>
              <a:defRPr/>
            </a:pPr>
            <a:fld id="{036857E5-D830-4228-BEB2-AF7AFD02405E}" type="slidenum">
              <a:rPr lang="fr-FR"/>
              <a:pPr>
                <a:defRP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181A423-0F4D-4FF5-B05A-21A3BA27C0F8}" type="datetime1">
              <a:rPr lang="fr-FR"/>
              <a:pPr>
                <a:defRPr/>
              </a:pPr>
              <a:t>29/08/2011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en-US"/>
          </a:p>
        </p:txBody>
      </p:sp>
      <p:sp>
        <p:nvSpPr>
          <p:cNvPr id="6" name="Espace réservé du numéro de diapositive 5"/>
          <p:cNvSpPr>
            <a:spLocks noGrp="1"/>
          </p:cNvSpPr>
          <p:nvPr>
            <p:ph type="sldNum" sz="quarter" idx="12"/>
          </p:nvPr>
        </p:nvSpPr>
        <p:spPr/>
        <p:txBody>
          <a:bodyPr/>
          <a:lstStyle>
            <a:lvl1pPr>
              <a:defRPr/>
            </a:lvl1pPr>
          </a:lstStyle>
          <a:p>
            <a:pPr>
              <a:defRPr/>
            </a:pPr>
            <a:fld id="{CE61C89D-AF7A-4B56-B001-3C858083D39A}"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295400"/>
            <a:ext cx="2057400" cy="4830763"/>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1905000" y="1295400"/>
            <a:ext cx="4572000" cy="4830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9F9B3C9A-1B5E-4453-965F-1C28BB5F786C}" type="datetime1">
              <a:rPr lang="fr-FR"/>
              <a:pPr>
                <a:defRPr/>
              </a:pPr>
              <a:t>29/08/2011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en-US"/>
          </a:p>
        </p:txBody>
      </p:sp>
      <p:sp>
        <p:nvSpPr>
          <p:cNvPr id="6" name="Espace réservé du numéro de diapositive 5"/>
          <p:cNvSpPr>
            <a:spLocks noGrp="1"/>
          </p:cNvSpPr>
          <p:nvPr>
            <p:ph type="sldNum" sz="quarter" idx="12"/>
          </p:nvPr>
        </p:nvSpPr>
        <p:spPr/>
        <p:txBody>
          <a:bodyPr/>
          <a:lstStyle>
            <a:lvl1pPr>
              <a:defRPr/>
            </a:lvl1pPr>
          </a:lstStyle>
          <a:p>
            <a:pPr>
              <a:defRPr/>
            </a:pPr>
            <a:fld id="{2C77E544-29F5-41DD-9A84-FA2BDDB09FA7}" type="slidenum">
              <a:rPr lang="fr-FR"/>
              <a:pPr>
                <a:defRP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97B99206-96DD-45CB-B104-275D7AB8D204}" type="datetime1">
              <a:rPr lang="fr-FR"/>
              <a:pPr>
                <a:defRPr/>
              </a:pPr>
              <a:t>29/08/2011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en-US"/>
          </a:p>
        </p:txBody>
      </p:sp>
      <p:sp>
        <p:nvSpPr>
          <p:cNvPr id="6" name="Espace réservé du numéro de diapositive 5"/>
          <p:cNvSpPr>
            <a:spLocks noGrp="1"/>
          </p:cNvSpPr>
          <p:nvPr>
            <p:ph type="sldNum" sz="quarter" idx="12"/>
          </p:nvPr>
        </p:nvSpPr>
        <p:spPr/>
        <p:txBody>
          <a:bodyPr/>
          <a:lstStyle>
            <a:lvl1pPr>
              <a:defRPr/>
            </a:lvl1pPr>
          </a:lstStyle>
          <a:p>
            <a:pPr>
              <a:defRPr/>
            </a:pPr>
            <a:fld id="{CACCEE80-794E-46CE-AE24-9471439093E8}"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981199" y="4406900"/>
            <a:ext cx="6513514"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1981199" y="2906713"/>
            <a:ext cx="651351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2E51F9CB-CABD-4CB4-B235-52DF26DD44CB}" type="datetime1">
              <a:rPr lang="fr-FR"/>
              <a:pPr>
                <a:defRPr/>
              </a:pPr>
              <a:t>29/08/2011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en-US"/>
          </a:p>
        </p:txBody>
      </p:sp>
      <p:sp>
        <p:nvSpPr>
          <p:cNvPr id="6" name="Espace réservé du numéro de diapositive 5"/>
          <p:cNvSpPr>
            <a:spLocks noGrp="1"/>
          </p:cNvSpPr>
          <p:nvPr>
            <p:ph type="sldNum" sz="quarter" idx="12"/>
          </p:nvPr>
        </p:nvSpPr>
        <p:spPr/>
        <p:txBody>
          <a:bodyPr/>
          <a:lstStyle>
            <a:lvl1pPr>
              <a:defRPr/>
            </a:lvl1pPr>
          </a:lstStyle>
          <a:p>
            <a:pPr>
              <a:defRPr/>
            </a:pPr>
            <a:fld id="{880CB65E-EA60-4058-8811-E45DB4677BBB}" type="slidenum">
              <a:rPr lang="fr-FR"/>
              <a:pPr>
                <a:defRP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1752600" y="2362200"/>
            <a:ext cx="3352800" cy="3763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10200" y="2362200"/>
            <a:ext cx="3276600" cy="3763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188BBCFF-4BA3-4A29-A103-E105623606B9}" type="datetime1">
              <a:rPr lang="fr-FR"/>
              <a:pPr>
                <a:defRPr/>
              </a:pPr>
              <a:t>29/08/2011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en-US"/>
          </a:p>
        </p:txBody>
      </p:sp>
      <p:sp>
        <p:nvSpPr>
          <p:cNvPr id="7" name="Espace réservé du numéro de diapositive 5"/>
          <p:cNvSpPr>
            <a:spLocks noGrp="1"/>
          </p:cNvSpPr>
          <p:nvPr>
            <p:ph type="sldNum" sz="quarter" idx="12"/>
          </p:nvPr>
        </p:nvSpPr>
        <p:spPr/>
        <p:txBody>
          <a:bodyPr/>
          <a:lstStyle>
            <a:lvl1pPr>
              <a:defRPr/>
            </a:lvl1pPr>
          </a:lstStyle>
          <a:p>
            <a:pPr>
              <a:defRPr/>
            </a:pPr>
            <a:fld id="{8E0D4BB7-D8D9-4FB4-9E1F-0785BE690B78}" type="slidenum">
              <a:rPr lang="fr-FR"/>
              <a:pPr>
                <a:defRP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981200" y="990600"/>
            <a:ext cx="6705600" cy="914400"/>
          </a:xfrm>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1981200" y="2484438"/>
            <a:ext cx="3124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1981200" y="3124200"/>
            <a:ext cx="3124200" cy="3082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486400" y="2484438"/>
            <a:ext cx="32004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486400" y="3124200"/>
            <a:ext cx="3200400" cy="3082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20C5D78C-B4AB-4DA9-A635-2A6BD8843C58}" type="datetime1">
              <a:rPr lang="fr-FR"/>
              <a:pPr>
                <a:defRPr/>
              </a:pPr>
              <a:t>29/08/2011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en-US"/>
          </a:p>
        </p:txBody>
      </p:sp>
      <p:sp>
        <p:nvSpPr>
          <p:cNvPr id="9" name="Espace réservé du numéro de diapositive 5"/>
          <p:cNvSpPr>
            <a:spLocks noGrp="1"/>
          </p:cNvSpPr>
          <p:nvPr>
            <p:ph type="sldNum" sz="quarter" idx="12"/>
          </p:nvPr>
        </p:nvSpPr>
        <p:spPr/>
        <p:txBody>
          <a:bodyPr/>
          <a:lstStyle>
            <a:lvl1pPr>
              <a:defRPr/>
            </a:lvl1pPr>
          </a:lstStyle>
          <a:p>
            <a:pPr>
              <a:defRPr/>
            </a:pPr>
            <a:fld id="{52583858-6EE4-4B78-8E96-5AA4EA4D2DB4}" type="slidenum">
              <a:rPr lang="fr-FR"/>
              <a:pPr>
                <a:defRP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3"/>
          <p:cNvSpPr>
            <a:spLocks noGrp="1"/>
          </p:cNvSpPr>
          <p:nvPr>
            <p:ph type="dt" sz="half" idx="10"/>
          </p:nvPr>
        </p:nvSpPr>
        <p:spPr/>
        <p:txBody>
          <a:bodyPr/>
          <a:lstStyle>
            <a:lvl1pPr>
              <a:defRPr/>
            </a:lvl1pPr>
          </a:lstStyle>
          <a:p>
            <a:pPr>
              <a:defRPr/>
            </a:pPr>
            <a:fld id="{56F493D9-28FF-4852-AAC9-8DAF8A0AA1D8}" type="datetime1">
              <a:rPr lang="fr-FR"/>
              <a:pPr>
                <a:defRPr/>
              </a:pPr>
              <a:t>29/08/2011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en-US"/>
          </a:p>
        </p:txBody>
      </p:sp>
      <p:sp>
        <p:nvSpPr>
          <p:cNvPr id="5" name="Espace réservé du numéro de diapositive 5"/>
          <p:cNvSpPr>
            <a:spLocks noGrp="1"/>
          </p:cNvSpPr>
          <p:nvPr>
            <p:ph type="sldNum" sz="quarter" idx="12"/>
          </p:nvPr>
        </p:nvSpPr>
        <p:spPr/>
        <p:txBody>
          <a:bodyPr/>
          <a:lstStyle>
            <a:lvl1pPr>
              <a:defRPr/>
            </a:lvl1pPr>
          </a:lstStyle>
          <a:p>
            <a:pPr>
              <a:defRPr/>
            </a:pPr>
            <a:fld id="{623AD54E-BDF3-463D-8AC7-F665F564B674}"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99F55F7A-4213-41CB-ACAC-7B896F8ED892}" type="datetime1">
              <a:rPr lang="fr-FR"/>
              <a:pPr>
                <a:defRPr/>
              </a:pPr>
              <a:t>29/08/2011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en-US"/>
          </a:p>
        </p:txBody>
      </p:sp>
      <p:sp>
        <p:nvSpPr>
          <p:cNvPr id="4" name="Espace réservé du numéro de diapositive 5"/>
          <p:cNvSpPr>
            <a:spLocks noGrp="1"/>
          </p:cNvSpPr>
          <p:nvPr>
            <p:ph type="sldNum" sz="quarter" idx="12"/>
          </p:nvPr>
        </p:nvSpPr>
        <p:spPr/>
        <p:txBody>
          <a:bodyPr/>
          <a:lstStyle>
            <a:lvl1pPr>
              <a:defRPr/>
            </a:lvl1pPr>
          </a:lstStyle>
          <a:p>
            <a:pPr>
              <a:defRPr/>
            </a:pPr>
            <a:fld id="{328F7EEC-2CFE-47A6-B781-B18B0BBD5402}"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48443" y="1435100"/>
            <a:ext cx="1351757" cy="1155700"/>
          </a:xfrm>
        </p:spPr>
        <p:txBody>
          <a:bodyPr anchor="t"/>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2133600" y="1435100"/>
            <a:ext cx="6553200" cy="4691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248443" y="2743200"/>
            <a:ext cx="1351757" cy="3382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CAB0779-303D-4548-A013-563E73C18B95}" type="datetime1">
              <a:rPr lang="fr-FR"/>
              <a:pPr>
                <a:defRPr/>
              </a:pPr>
              <a:t>29/08/2011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en-US"/>
          </a:p>
        </p:txBody>
      </p:sp>
      <p:sp>
        <p:nvSpPr>
          <p:cNvPr id="7" name="Espace réservé du numéro de diapositive 5"/>
          <p:cNvSpPr>
            <a:spLocks noGrp="1"/>
          </p:cNvSpPr>
          <p:nvPr>
            <p:ph type="sldNum" sz="quarter" idx="12"/>
          </p:nvPr>
        </p:nvSpPr>
        <p:spPr/>
        <p:txBody>
          <a:bodyPr/>
          <a:lstStyle>
            <a:lvl1pPr>
              <a:defRPr/>
            </a:lvl1pPr>
          </a:lstStyle>
          <a:p>
            <a:pPr>
              <a:defRPr/>
            </a:pPr>
            <a:fld id="{548193B7-B3F1-47FF-80D7-77CE440EDC55}"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7046912"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1371599"/>
            <a:ext cx="7046912" cy="33559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70469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19927FA2-6B90-4835-BED0-3022B1C4089B}" type="datetime1">
              <a:rPr lang="fr-FR"/>
              <a:pPr>
                <a:defRPr/>
              </a:pPr>
              <a:t>29/08/2011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en-US"/>
          </a:p>
        </p:txBody>
      </p:sp>
      <p:sp>
        <p:nvSpPr>
          <p:cNvPr id="7" name="Espace réservé du numéro de diapositive 5"/>
          <p:cNvSpPr>
            <a:spLocks noGrp="1"/>
          </p:cNvSpPr>
          <p:nvPr>
            <p:ph type="sldNum" sz="quarter" idx="12"/>
          </p:nvPr>
        </p:nvSpPr>
        <p:spPr/>
        <p:txBody>
          <a:bodyPr/>
          <a:lstStyle>
            <a:lvl1pPr>
              <a:defRPr/>
            </a:lvl1pPr>
          </a:lstStyle>
          <a:p>
            <a:pPr>
              <a:defRPr/>
            </a:pPr>
            <a:fld id="{B1919244-109D-41B8-84AC-3F39AA79A2E3}"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Image 6" descr="ppt-prop1.jpg"/>
          <p:cNvPicPr>
            <a:picLocks noChangeAspect="1"/>
          </p:cNvPicPr>
          <p:nvPr userDrawn="1"/>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027" name="Espace réservé du titre 1"/>
          <p:cNvSpPr>
            <a:spLocks noGrp="1"/>
          </p:cNvSpPr>
          <p:nvPr>
            <p:ph type="title"/>
          </p:nvPr>
        </p:nvSpPr>
        <p:spPr bwMode="auto">
          <a:xfrm>
            <a:off x="1981200" y="990600"/>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Slide Title</a:t>
            </a:r>
          </a:p>
        </p:txBody>
      </p:sp>
      <p:sp>
        <p:nvSpPr>
          <p:cNvPr id="1028" name="Espace réservé du texte 2"/>
          <p:cNvSpPr>
            <a:spLocks noGrp="1"/>
          </p:cNvSpPr>
          <p:nvPr>
            <p:ph type="body" idx="1"/>
          </p:nvPr>
        </p:nvSpPr>
        <p:spPr bwMode="auto">
          <a:xfrm>
            <a:off x="1981200" y="2286000"/>
            <a:ext cx="6858000" cy="3840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Level 1</a:t>
            </a:r>
          </a:p>
          <a:p>
            <a:pPr lvl="1"/>
            <a:r>
              <a:rPr lang="fr-FR" smtClean="0"/>
              <a:t>Level 2</a:t>
            </a:r>
          </a:p>
          <a:p>
            <a:pPr lvl="2"/>
            <a:r>
              <a:rPr lang="fr-FR" smtClean="0"/>
              <a:t>Level 3</a:t>
            </a:r>
          </a:p>
          <a:p>
            <a:pPr lvl="3"/>
            <a:r>
              <a:rPr lang="fr-FR" smtClean="0"/>
              <a:t>Level 4</a:t>
            </a:r>
          </a:p>
          <a:p>
            <a:pPr lvl="4"/>
            <a:r>
              <a:rPr lang="fr-FR" smtClean="0"/>
              <a:t>Level 5</a:t>
            </a:r>
          </a:p>
        </p:txBody>
      </p:sp>
      <p:sp>
        <p:nvSpPr>
          <p:cNvPr id="4" name="Espace réservé de la date 3"/>
          <p:cNvSpPr>
            <a:spLocks noGrp="1"/>
          </p:cNvSpPr>
          <p:nvPr>
            <p:ph type="dt" sz="half" idx="2"/>
          </p:nvPr>
        </p:nvSpPr>
        <p:spPr>
          <a:xfrm>
            <a:off x="0" y="6356350"/>
            <a:ext cx="1752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66" charset="0"/>
              </a:defRPr>
            </a:lvl1pPr>
          </a:lstStyle>
          <a:p>
            <a:pPr>
              <a:defRPr/>
            </a:pPr>
            <a:fld id="{8BAE3C0F-6A15-4CEF-9FB4-B844219518C0}" type="datetime1">
              <a:rPr lang="fr-FR"/>
              <a:pPr>
                <a:defRPr/>
              </a:pPr>
              <a:t>29/08/2011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66" charset="0"/>
              </a:defRPr>
            </a:lvl1pPr>
          </a:lstStyle>
          <a:p>
            <a:pPr>
              <a:defRPr/>
            </a:pPr>
            <a:endParaRPr lang="en-US"/>
          </a:p>
        </p:txBody>
      </p:sp>
      <p:sp>
        <p:nvSpPr>
          <p:cNvPr id="6" name="Espace réservé du numéro de diapositive 5"/>
          <p:cNvSpPr>
            <a:spLocks noGrp="1"/>
          </p:cNvSpPr>
          <p:nvPr>
            <p:ph type="sldNum" sz="quarter" idx="4"/>
          </p:nvPr>
        </p:nvSpPr>
        <p:spPr>
          <a:xfrm>
            <a:off x="6553200" y="6356350"/>
            <a:ext cx="22860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66" charset="0"/>
              </a:defRPr>
            </a:lvl1pPr>
          </a:lstStyle>
          <a:p>
            <a:pPr>
              <a:defRPr/>
            </a:pPr>
            <a:fld id="{9C0A6369-0CAB-4400-AF18-1E7212057D0D}"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0" fontAlgn="base" hangingPunct="0">
        <a:spcBef>
          <a:spcPct val="0"/>
        </a:spcBef>
        <a:spcAft>
          <a:spcPct val="0"/>
        </a:spcAft>
        <a:defRPr sz="4400" kern="1200">
          <a:solidFill>
            <a:srgbClr val="7B7B7B"/>
          </a:solidFill>
          <a:latin typeface="+mj-lt"/>
          <a:ea typeface="ヒラギノ角ゴ Pro W3" pitchFamily="60" charset="-128"/>
          <a:cs typeface="ヒラギノ角ゴ Pro W3" pitchFamily="60" charset="-128"/>
        </a:defRPr>
      </a:lvl1pPr>
      <a:lvl2pPr algn="l" defTabSz="457200" rtl="0" eaLnBrk="0" fontAlgn="base" hangingPunct="0">
        <a:spcBef>
          <a:spcPct val="0"/>
        </a:spcBef>
        <a:spcAft>
          <a:spcPct val="0"/>
        </a:spcAft>
        <a:defRPr sz="4400">
          <a:solidFill>
            <a:srgbClr val="7B7B7B"/>
          </a:solidFill>
          <a:latin typeface="Calibri" pitchFamily="60" charset="0"/>
          <a:ea typeface="ヒラギノ角ゴ Pro W3" pitchFamily="60" charset="-128"/>
          <a:cs typeface="ヒラギノ角ゴ Pro W3" pitchFamily="60" charset="-128"/>
        </a:defRPr>
      </a:lvl2pPr>
      <a:lvl3pPr algn="l" defTabSz="457200" rtl="0" eaLnBrk="0" fontAlgn="base" hangingPunct="0">
        <a:spcBef>
          <a:spcPct val="0"/>
        </a:spcBef>
        <a:spcAft>
          <a:spcPct val="0"/>
        </a:spcAft>
        <a:defRPr sz="4400">
          <a:solidFill>
            <a:srgbClr val="7B7B7B"/>
          </a:solidFill>
          <a:latin typeface="Calibri" pitchFamily="60" charset="0"/>
          <a:ea typeface="ヒラギノ角ゴ Pro W3" pitchFamily="60" charset="-128"/>
          <a:cs typeface="ヒラギノ角ゴ Pro W3" pitchFamily="60" charset="-128"/>
        </a:defRPr>
      </a:lvl3pPr>
      <a:lvl4pPr algn="l" defTabSz="457200" rtl="0" eaLnBrk="0" fontAlgn="base" hangingPunct="0">
        <a:spcBef>
          <a:spcPct val="0"/>
        </a:spcBef>
        <a:spcAft>
          <a:spcPct val="0"/>
        </a:spcAft>
        <a:defRPr sz="4400">
          <a:solidFill>
            <a:srgbClr val="7B7B7B"/>
          </a:solidFill>
          <a:latin typeface="Calibri" pitchFamily="60" charset="0"/>
          <a:ea typeface="ヒラギノ角ゴ Pro W3" pitchFamily="60" charset="-128"/>
          <a:cs typeface="ヒラギノ角ゴ Pro W3" pitchFamily="60" charset="-128"/>
        </a:defRPr>
      </a:lvl4pPr>
      <a:lvl5pPr algn="l" defTabSz="457200" rtl="0" eaLnBrk="0" fontAlgn="base" hangingPunct="0">
        <a:spcBef>
          <a:spcPct val="0"/>
        </a:spcBef>
        <a:spcAft>
          <a:spcPct val="0"/>
        </a:spcAft>
        <a:defRPr sz="4400">
          <a:solidFill>
            <a:srgbClr val="7B7B7B"/>
          </a:solidFill>
          <a:latin typeface="Calibri" pitchFamily="60" charset="0"/>
          <a:ea typeface="ヒラギノ角ゴ Pro W3" pitchFamily="60" charset="-128"/>
          <a:cs typeface="ヒラギノ角ゴ Pro W3" pitchFamily="60" charset="-128"/>
        </a:defRPr>
      </a:lvl5pPr>
      <a:lvl6pPr marL="457200" algn="l" defTabSz="457200" rtl="0" fontAlgn="base">
        <a:spcBef>
          <a:spcPct val="0"/>
        </a:spcBef>
        <a:spcAft>
          <a:spcPct val="0"/>
        </a:spcAft>
        <a:defRPr sz="4400">
          <a:solidFill>
            <a:schemeClr val="tx1"/>
          </a:solidFill>
          <a:latin typeface="Calibri" pitchFamily="60" charset="0"/>
          <a:ea typeface="ヒラギノ角ゴ Pro W3" pitchFamily="60" charset="-128"/>
          <a:cs typeface="ヒラギノ角ゴ Pro W3" pitchFamily="60" charset="-128"/>
        </a:defRPr>
      </a:lvl6pPr>
      <a:lvl7pPr marL="914400" algn="l" defTabSz="457200" rtl="0" fontAlgn="base">
        <a:spcBef>
          <a:spcPct val="0"/>
        </a:spcBef>
        <a:spcAft>
          <a:spcPct val="0"/>
        </a:spcAft>
        <a:defRPr sz="4400">
          <a:solidFill>
            <a:schemeClr val="tx1"/>
          </a:solidFill>
          <a:latin typeface="Calibri" pitchFamily="60" charset="0"/>
          <a:ea typeface="ヒラギノ角ゴ Pro W3" pitchFamily="60" charset="-128"/>
          <a:cs typeface="ヒラギノ角ゴ Pro W3" pitchFamily="60" charset="-128"/>
        </a:defRPr>
      </a:lvl7pPr>
      <a:lvl8pPr marL="1371600" algn="l" defTabSz="457200" rtl="0" fontAlgn="base">
        <a:spcBef>
          <a:spcPct val="0"/>
        </a:spcBef>
        <a:spcAft>
          <a:spcPct val="0"/>
        </a:spcAft>
        <a:defRPr sz="4400">
          <a:solidFill>
            <a:schemeClr val="tx1"/>
          </a:solidFill>
          <a:latin typeface="Calibri" pitchFamily="60" charset="0"/>
          <a:ea typeface="ヒラギノ角ゴ Pro W3" pitchFamily="60" charset="-128"/>
          <a:cs typeface="ヒラギノ角ゴ Pro W3" pitchFamily="60" charset="-128"/>
        </a:defRPr>
      </a:lvl8pPr>
      <a:lvl9pPr marL="1828800" algn="l" defTabSz="457200" rtl="0" fontAlgn="base">
        <a:spcBef>
          <a:spcPct val="0"/>
        </a:spcBef>
        <a:spcAft>
          <a:spcPct val="0"/>
        </a:spcAft>
        <a:defRPr sz="4400">
          <a:solidFill>
            <a:schemeClr val="tx1"/>
          </a:solidFill>
          <a:latin typeface="Calibri" pitchFamily="60" charset="0"/>
          <a:ea typeface="ヒラギノ角ゴ Pro W3" pitchFamily="60" charset="-128"/>
          <a:cs typeface="ヒラギノ角ゴ Pro W3" pitchFamily="60" charset="-128"/>
        </a:defRPr>
      </a:lvl9pPr>
    </p:titleStyle>
    <p:bodyStyle>
      <a:lvl1pPr marL="342900" indent="-342900" algn="l" defTabSz="457200" rtl="0" eaLnBrk="0" fontAlgn="base" hangingPunct="0">
        <a:spcBef>
          <a:spcPct val="20000"/>
        </a:spcBef>
        <a:spcAft>
          <a:spcPct val="0"/>
        </a:spcAft>
        <a:buClr>
          <a:srgbClr val="00B7EC"/>
        </a:buClr>
        <a:buSzPct val="100000"/>
        <a:buFont typeface="Arial" charset="0"/>
        <a:buChar char="•"/>
        <a:defRPr sz="3200" kern="1200">
          <a:solidFill>
            <a:schemeClr val="tx1"/>
          </a:solidFill>
          <a:latin typeface="+mn-lt"/>
          <a:ea typeface="ヒラギノ角ゴ Pro W3" pitchFamily="60" charset="-128"/>
          <a:cs typeface="ヒラギノ角ゴ Pro W3" pitchFamily="60" charset="-128"/>
        </a:defRPr>
      </a:lvl1pPr>
      <a:lvl2pPr marL="742950" indent="-285750" algn="l" defTabSz="457200" rtl="0" eaLnBrk="0" fontAlgn="base" hangingPunct="0">
        <a:spcBef>
          <a:spcPct val="20000"/>
        </a:spcBef>
        <a:spcAft>
          <a:spcPct val="0"/>
        </a:spcAft>
        <a:buClr>
          <a:srgbClr val="00B7EC"/>
        </a:buClr>
        <a:buFont typeface="Wingdings" pitchFamily="66" charset="2"/>
        <a:buChar char="§"/>
        <a:defRPr sz="2800" kern="1200">
          <a:solidFill>
            <a:schemeClr val="tx1"/>
          </a:solidFill>
          <a:latin typeface="+mn-lt"/>
          <a:ea typeface="ヒラギノ角ゴ Pro W3" pitchFamily="60" charset="-128"/>
          <a:cs typeface="+mn-cs"/>
        </a:defRPr>
      </a:lvl2pPr>
      <a:lvl3pPr marL="1143000" indent="-228600" algn="l" defTabSz="457200" rtl="0" eaLnBrk="0" fontAlgn="base" hangingPunct="0">
        <a:spcBef>
          <a:spcPct val="20000"/>
        </a:spcBef>
        <a:spcAft>
          <a:spcPct val="0"/>
        </a:spcAft>
        <a:buClr>
          <a:srgbClr val="7F7F7F"/>
        </a:buClr>
        <a:buFont typeface="Arial" charset="0"/>
        <a:buChar char="•"/>
        <a:defRPr sz="2400" kern="1200">
          <a:solidFill>
            <a:schemeClr val="tx1"/>
          </a:solidFill>
          <a:latin typeface="+mn-lt"/>
          <a:ea typeface="ヒラギノ角ゴ Pro W3" pitchFamily="60" charset="-128"/>
          <a:cs typeface="+mn-cs"/>
        </a:defRPr>
      </a:lvl3pPr>
      <a:lvl4pPr marL="1600200" indent="-228600" algn="l" defTabSz="457200" rtl="0" eaLnBrk="0" fontAlgn="base" hangingPunct="0">
        <a:spcBef>
          <a:spcPct val="20000"/>
        </a:spcBef>
        <a:spcAft>
          <a:spcPct val="0"/>
        </a:spcAft>
        <a:buClr>
          <a:srgbClr val="7F7F7F"/>
        </a:buClr>
        <a:buFont typeface="Wingdings" pitchFamily="66" charset="2"/>
        <a:buChar char="§"/>
        <a:defRPr sz="2000" kern="1200">
          <a:solidFill>
            <a:schemeClr val="tx1"/>
          </a:solidFill>
          <a:latin typeface="+mn-lt"/>
          <a:ea typeface="ヒラギノ角ゴ Pro W3" pitchFamily="60" charset="-128"/>
          <a:cs typeface="+mn-cs"/>
        </a:defRPr>
      </a:lvl4pPr>
      <a:lvl5pPr marL="2057400" indent="-228600" algn="l" defTabSz="457200" rtl="0" eaLnBrk="0" fontAlgn="base" hangingPunct="0">
        <a:spcBef>
          <a:spcPct val="20000"/>
        </a:spcBef>
        <a:spcAft>
          <a:spcPct val="0"/>
        </a:spcAft>
        <a:buClr>
          <a:srgbClr val="A6A6A6"/>
        </a:buClr>
        <a:buFont typeface="Courier New" pitchFamily="66" charset="0"/>
        <a:buChar char="o"/>
        <a:defRPr sz="2000" kern="1200">
          <a:solidFill>
            <a:schemeClr val="tx1"/>
          </a:solidFill>
          <a:latin typeface="+mn-lt"/>
          <a:ea typeface="ヒラギノ角ゴ Pro W3" pitchFamily="6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3"/>
          <p:cNvSpPr>
            <a:spLocks noGrp="1"/>
          </p:cNvSpPr>
          <p:nvPr>
            <p:ph type="ctrTitle"/>
          </p:nvPr>
        </p:nvSpPr>
        <p:spPr/>
        <p:txBody>
          <a:bodyPr/>
          <a:lstStyle/>
          <a:p>
            <a:r>
              <a:rPr lang="en-US" b="1" dirty="0" smtClean="0">
                <a:solidFill>
                  <a:srgbClr val="333399"/>
                </a:solidFill>
                <a:latin typeface="Trebuchet MS" pitchFamily="34" charset="0"/>
                <a:ea typeface="ヒラギノ角ゴ Pro W3" pitchFamily="66" charset="-128"/>
              </a:rPr>
              <a:t>APRA PAIRS Model</a:t>
            </a:r>
            <a:r>
              <a:rPr lang="en-US" b="1" dirty="0" smtClean="0">
                <a:solidFill>
                  <a:srgbClr val="333399"/>
                </a:solidFill>
                <a:latin typeface="Trebuchet MS" pitchFamily="34" charset="0"/>
                <a:ea typeface="ヒラギノ角ゴ Pro W3" pitchFamily="66" charset="-128"/>
              </a:rPr>
              <a:t/>
            </a:r>
            <a:br>
              <a:rPr lang="en-US" b="1" dirty="0" smtClean="0">
                <a:solidFill>
                  <a:srgbClr val="333399"/>
                </a:solidFill>
                <a:latin typeface="Trebuchet MS" pitchFamily="34" charset="0"/>
                <a:ea typeface="ヒラギノ角ゴ Pro W3" pitchFamily="66" charset="-128"/>
              </a:rPr>
            </a:br>
            <a:endParaRPr lang="en-US" dirty="0" smtClean="0">
              <a:ea typeface="ヒラギノ角ゴ Pro W3" pitchFamily="66" charset="-128"/>
            </a:endParaRPr>
          </a:p>
        </p:txBody>
      </p:sp>
      <p:sp>
        <p:nvSpPr>
          <p:cNvPr id="2051" name="Sous-titre 4"/>
          <p:cNvSpPr>
            <a:spLocks noGrp="1"/>
          </p:cNvSpPr>
          <p:nvPr>
            <p:ph type="subTitle" idx="1"/>
          </p:nvPr>
        </p:nvSpPr>
        <p:spPr/>
        <p:txBody>
          <a:bodyPr/>
          <a:lstStyle/>
          <a:p>
            <a:pPr algn="l" defTabSz="914400">
              <a:spcBef>
                <a:spcPct val="50000"/>
              </a:spcBef>
              <a:buClrTx/>
              <a:buSzTx/>
              <a:defRPr/>
            </a:pPr>
            <a:r>
              <a:rPr lang="en-AU" sz="2800" dirty="0" smtClean="0">
                <a:solidFill>
                  <a:schemeClr val="bg1">
                    <a:lumMod val="50000"/>
                  </a:schemeClr>
                </a:solidFill>
                <a:latin typeface="Trebuchet MS" pitchFamily="34" charset="0"/>
                <a:ea typeface="+mn-ea"/>
                <a:cs typeface="+mn-cs"/>
              </a:rPr>
              <a:t>Ross Jones</a:t>
            </a:r>
          </a:p>
          <a:p>
            <a:pPr algn="l" defTabSz="914400">
              <a:spcBef>
                <a:spcPct val="50000"/>
              </a:spcBef>
              <a:buClrTx/>
              <a:buSzTx/>
              <a:defRPr/>
            </a:pPr>
            <a:r>
              <a:rPr lang="en-AU" sz="1600" i="1" dirty="0" smtClean="0">
                <a:solidFill>
                  <a:schemeClr val="bg1">
                    <a:lumMod val="50000"/>
                  </a:schemeClr>
                </a:solidFill>
                <a:latin typeface="Trebuchet MS" pitchFamily="34" charset="0"/>
                <a:ea typeface="+mn-ea"/>
                <a:cs typeface="+mn-cs"/>
              </a:rPr>
              <a:t>Deputy Chairman, Australian Prudential Regulation Authority</a:t>
            </a:r>
          </a:p>
          <a:p>
            <a:pPr algn="l" defTabSz="914400">
              <a:spcBef>
                <a:spcPct val="50000"/>
              </a:spcBef>
              <a:buClrTx/>
              <a:buSzTx/>
              <a:defRPr/>
            </a:pPr>
            <a:r>
              <a:rPr lang="en-AU" sz="1600" i="1" dirty="0" smtClean="0">
                <a:solidFill>
                  <a:schemeClr val="bg1">
                    <a:lumMod val="50000"/>
                  </a:schemeClr>
                </a:solidFill>
                <a:latin typeface="Arial" charset="0"/>
                <a:ea typeface="+mn-ea"/>
                <a:cs typeface="+mn-cs"/>
              </a:rPr>
              <a:t>President of International Organisation of Pension Supervisors (IOPS)</a:t>
            </a:r>
          </a:p>
          <a:p>
            <a:pPr algn="l" defTabSz="914400">
              <a:spcBef>
                <a:spcPct val="50000"/>
              </a:spcBef>
              <a:buClrTx/>
              <a:buSzTx/>
              <a:defRPr/>
            </a:pPr>
            <a:endParaRPr lang="en-AU" sz="1600" i="1" dirty="0" smtClean="0">
              <a:solidFill>
                <a:schemeClr val="bg1">
                  <a:lumMod val="50000"/>
                </a:schemeClr>
              </a:solidFill>
              <a:latin typeface="Arial" charset="0"/>
              <a:ea typeface="+mn-ea"/>
              <a:cs typeface="+mn-cs"/>
            </a:endParaRPr>
          </a:p>
          <a:p>
            <a:pPr algn="l" defTabSz="914400">
              <a:spcBef>
                <a:spcPct val="50000"/>
              </a:spcBef>
              <a:buClrTx/>
              <a:buSzTx/>
              <a:defRPr/>
            </a:pPr>
            <a:r>
              <a:rPr lang="en-AU" sz="1600" i="1" dirty="0" smtClean="0">
                <a:solidFill>
                  <a:schemeClr val="bg1">
                    <a:lumMod val="50000"/>
                  </a:schemeClr>
                </a:solidFill>
                <a:latin typeface="Arial" charset="0"/>
                <a:ea typeface="+mn-ea"/>
                <a:cs typeface="+mn-cs"/>
              </a:rPr>
              <a:t>Lima, Peru</a:t>
            </a:r>
          </a:p>
          <a:p>
            <a:pPr algn="l" defTabSz="914400">
              <a:spcBef>
                <a:spcPct val="50000"/>
              </a:spcBef>
              <a:buClrTx/>
              <a:buSzTx/>
              <a:defRPr/>
            </a:pPr>
            <a:r>
              <a:rPr lang="en-AU" sz="1600" i="1" dirty="0" smtClean="0">
                <a:solidFill>
                  <a:schemeClr val="bg1">
                    <a:lumMod val="50000"/>
                  </a:schemeClr>
                </a:solidFill>
                <a:latin typeface="Arial" charset="0"/>
                <a:ea typeface="+mn-ea"/>
                <a:cs typeface="+mn-cs"/>
              </a:rPr>
              <a:t>8 September 2011</a:t>
            </a:r>
            <a:endParaRPr lang="en-AU" sz="1600" i="1" dirty="0" smtClean="0">
              <a:solidFill>
                <a:schemeClr val="bg1">
                  <a:lumMod val="50000"/>
                </a:schemeClr>
              </a:solidFill>
              <a:latin typeface="Arial" charset="0"/>
              <a:ea typeface="+mn-ea"/>
              <a:cs typeface="+mn-cs"/>
            </a:endParaRPr>
          </a:p>
          <a:p>
            <a:pPr>
              <a:defRPr/>
            </a:pPr>
            <a:endParaRPr lang="en-US" b="1" dirty="0" smtClean="0">
              <a:solidFill>
                <a:srgbClr val="898989"/>
              </a:solidFill>
              <a:ea typeface="ヒラギノ角ゴ Pro W3" pitchFamily="66"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1"/>
          <p:cNvSpPr>
            <a:spLocks noGrp="1"/>
          </p:cNvSpPr>
          <p:nvPr>
            <p:ph type="sldNum" sz="quarter" idx="12"/>
          </p:nvPr>
        </p:nvSpPr>
        <p:spPr bwMode="auto">
          <a:xfrm>
            <a:off x="0" y="6356350"/>
            <a:ext cx="1752600" cy="365125"/>
          </a:xfrm>
          <a:noFill/>
          <a:ln>
            <a:miter lim="800000"/>
            <a:headEnd/>
            <a:tailEnd/>
          </a:ln>
        </p:spPr>
        <p:txBody>
          <a:bodyPr/>
          <a:lstStyle/>
          <a:p>
            <a:pPr algn="ctr"/>
            <a:endParaRPr lang="en-AU" smtClean="0">
              <a:latin typeface="Arial" charset="0"/>
            </a:endParaRPr>
          </a:p>
        </p:txBody>
      </p:sp>
      <p:graphicFrame>
        <p:nvGraphicFramePr>
          <p:cNvPr id="3" name="Table 2"/>
          <p:cNvGraphicFramePr>
            <a:graphicFrameLocks noGrp="1"/>
          </p:cNvGraphicFramePr>
          <p:nvPr/>
        </p:nvGraphicFramePr>
        <p:xfrm>
          <a:off x="1752600" y="1600200"/>
          <a:ext cx="7268309" cy="5064764"/>
        </p:xfrm>
        <a:graphic>
          <a:graphicData uri="http://schemas.openxmlformats.org/drawingml/2006/table">
            <a:tbl>
              <a:tblPr/>
              <a:tblGrid>
                <a:gridCol w="1692094"/>
                <a:gridCol w="1256251"/>
                <a:gridCol w="1440843"/>
                <a:gridCol w="1439561"/>
                <a:gridCol w="1439560"/>
              </a:tblGrid>
              <a:tr h="3063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100" b="1" i="0" u="none" strike="noStrike" cap="none" normalizeH="0" baseline="0" dirty="0" smtClean="0">
                          <a:ln>
                            <a:noFill/>
                          </a:ln>
                          <a:solidFill>
                            <a:schemeClr val="bg1"/>
                          </a:solidFill>
                          <a:effectLst/>
                          <a:latin typeface="Trebuchet MS" pitchFamily="34" charset="0"/>
                        </a:rPr>
                        <a:t>PAIRS Category</a:t>
                      </a: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solidFill>
                      <a:srgbClr val="CC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1100" b="1" i="0" u="none" strike="noStrike" cap="none" normalizeH="0" baseline="0" smtClean="0">
                          <a:ln>
                            <a:noFill/>
                          </a:ln>
                          <a:solidFill>
                            <a:schemeClr val="bg1"/>
                          </a:solidFill>
                          <a:effectLst/>
                          <a:latin typeface="Trebuchet MS" pitchFamily="34" charset="0"/>
                        </a:rPr>
                        <a:t>Inherent Risk</a:t>
                      </a: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solidFill>
                      <a:srgbClr val="CC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1100" b="1" i="0" u="none" strike="noStrike" cap="none" normalizeH="0" baseline="0" smtClean="0">
                          <a:ln>
                            <a:noFill/>
                          </a:ln>
                          <a:solidFill>
                            <a:schemeClr val="bg1"/>
                          </a:solidFill>
                          <a:effectLst/>
                          <a:latin typeface="Trebuchet MS" pitchFamily="34" charset="0"/>
                        </a:rPr>
                        <a:t>Management and Control</a:t>
                      </a: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solidFill>
                      <a:srgbClr val="CC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1100" b="1" i="0" u="none" strike="noStrike" cap="none" normalizeH="0" baseline="0" smtClean="0">
                          <a:ln>
                            <a:noFill/>
                          </a:ln>
                          <a:solidFill>
                            <a:schemeClr val="bg1"/>
                          </a:solidFill>
                          <a:effectLst/>
                          <a:latin typeface="Trebuchet MS" pitchFamily="34" charset="0"/>
                        </a:rPr>
                        <a:t>Net Risk</a:t>
                      </a: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solidFill>
                      <a:srgbClr val="CC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1100" b="1" i="0" u="none" strike="noStrike" cap="none" normalizeH="0" baseline="0" smtClean="0">
                          <a:ln>
                            <a:noFill/>
                          </a:ln>
                          <a:solidFill>
                            <a:schemeClr val="bg1"/>
                          </a:solidFill>
                          <a:effectLst/>
                          <a:latin typeface="Trebuchet MS" pitchFamily="34" charset="0"/>
                        </a:rPr>
                        <a:t>Significance Weight</a:t>
                      </a: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solidFill>
                      <a:srgbClr val="CC0000"/>
                    </a:solidFill>
                  </a:tcPr>
                </a:tc>
              </a:tr>
              <a:tr h="303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Board</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a:noFill/>
                    </a:lnB>
                    <a:lnTlToBr>
                      <a:noFill/>
                    </a:lnTlToBr>
                    <a:lnBlToTr>
                      <a:noFill/>
                    </a:lnBlToTr>
                    <a:solidFill>
                      <a:srgbClr val="BBE0E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a:noFill/>
                    </a:lnB>
                    <a:lnTlToBr>
                      <a:noFill/>
                    </a:lnTlToBr>
                    <a:lnBlToTr>
                      <a:noFill/>
                    </a:lnBlToTr>
                    <a:solidFill>
                      <a:srgbClr val="BBE0E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Trebuchet MS" pitchFamily="34" charset="0"/>
                        </a:rPr>
                        <a:t>(0-4)</a:t>
                      </a:r>
                      <a:endParaRPr kumimoji="0" lang="en-AU" sz="1100" b="0" i="0" u="none" strike="noStrike" cap="none" normalizeH="0" baseline="0" dirty="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303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Management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a:noFill/>
                    </a:lnR>
                    <a:lnT>
                      <a:noFill/>
                    </a:lnT>
                    <a:lnB>
                      <a:noFill/>
                    </a:lnB>
                    <a:lnTlToBr>
                      <a:noFill/>
                    </a:lnTlToBr>
                    <a:lnBlToTr>
                      <a:noFill/>
                    </a:lnBlToTr>
                    <a:solidFill>
                      <a:srgbClr val="BBE0E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a:noFill/>
                    </a:lnL>
                    <a:lnR w="12700" cap="flat" cmpd="sng" algn="ctr">
                      <a:solidFill>
                        <a:srgbClr val="CC0000"/>
                      </a:solidFill>
                      <a:prstDash val="solid"/>
                      <a:round/>
                      <a:headEnd type="none" w="med" len="med"/>
                      <a:tailEnd type="none" w="med" len="med"/>
                    </a:lnR>
                    <a:lnT>
                      <a:noFill/>
                    </a:lnT>
                    <a:lnB>
                      <a:noFill/>
                    </a:lnB>
                    <a:lnTlToBr>
                      <a:noFill/>
                    </a:lnTlToBr>
                    <a:lnBlToTr>
                      <a:noFill/>
                    </a:lnBlToTr>
                    <a:solidFill>
                      <a:srgbClr val="BBE0E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Risk Governance</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sym typeface="Wingdings" pitchFamily="2" charset="2"/>
                      </a:endParaRPr>
                    </a:p>
                  </a:txBody>
                  <a:tcPr marL="84406" marR="84406" horzOverflow="overflow">
                    <a:lnL w="12700" cap="flat" cmpd="sng" algn="ctr">
                      <a:solidFill>
                        <a:srgbClr val="CC0000"/>
                      </a:solidFill>
                      <a:prstDash val="solid"/>
                      <a:round/>
                      <a:headEnd type="none" w="med" len="med"/>
                      <a:tailEnd type="none" w="med" len="med"/>
                    </a:lnL>
                    <a:lnR>
                      <a:noFill/>
                    </a:lnR>
                    <a:lnT>
                      <a:noFill/>
                    </a:lnT>
                    <a:lnB w="12700" cap="flat" cmpd="sng" algn="ctr">
                      <a:solidFill>
                        <a:srgbClr val="CC0000"/>
                      </a:solidFill>
                      <a:prstDash val="solid"/>
                      <a:round/>
                      <a:headEnd type="none" w="med" len="med"/>
                      <a:tailEnd type="none" w="med" len="med"/>
                    </a:lnB>
                    <a:lnTlToBr>
                      <a:noFill/>
                    </a:lnTlToBr>
                    <a:lnBlToTr>
                      <a:noFill/>
                    </a:lnBlToTr>
                    <a:solidFill>
                      <a:srgbClr val="BBE0E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a:noFill/>
                    </a:lnL>
                    <a:lnR w="12700" cap="flat" cmpd="sng" algn="ctr">
                      <a:solidFill>
                        <a:srgbClr val="CC0000"/>
                      </a:solidFill>
                      <a:prstDash val="solid"/>
                      <a:round/>
                      <a:headEnd type="none" w="med" len="med"/>
                      <a:tailEnd type="none" w="med" len="med"/>
                    </a:lnR>
                    <a:lnT>
                      <a:noFill/>
                    </a:lnT>
                    <a:lnB w="12700" cap="flat" cmpd="sng" algn="ctr">
                      <a:solidFill>
                        <a:srgbClr val="CC0000"/>
                      </a:solidFill>
                      <a:prstDash val="solid"/>
                      <a:round/>
                      <a:headEnd type="none" w="med" len="med"/>
                      <a:tailEnd type="none" w="med" len="med"/>
                    </a:lnB>
                    <a:lnTlToBr>
                      <a:noFill/>
                    </a:lnTlToBr>
                    <a:lnBlToTr>
                      <a:noFill/>
                    </a:lnBlToTr>
                    <a:solidFill>
                      <a:srgbClr val="BBE0E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268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Strategy and Planning</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265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Liquidity Risk</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266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Operational Risk</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265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Credit Risk</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295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Market and Investment Risk</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266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Insurance Risk</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322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rebuchet MS" pitchFamily="34" charset="0"/>
                        </a:rPr>
                        <a:t>Net Risk Total</a:t>
                      </a:r>
                      <a:endParaRPr kumimoji="0" lang="en-AU"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a:noFill/>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sym typeface="Wingdings" pitchFamily="2" charset="2"/>
                      </a:endParaRPr>
                    </a:p>
                  </a:txBody>
                  <a:tcPr marL="84406" marR="84406" horzOverflow="overflow">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a:noFill/>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rebuchet MS" pitchFamily="34" charset="0"/>
                        </a:rPr>
                        <a:t>(0-4)</a:t>
                      </a:r>
                      <a:endParaRPr kumimoji="0" lang="en-AU"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rebuchet MS" pitchFamily="34" charset="0"/>
                        </a:rPr>
                        <a:t>100%</a:t>
                      </a:r>
                      <a:endParaRPr kumimoji="0" lang="en-AU"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solidFill>
                      <a:srgbClr val="EAEAEA"/>
                    </a:solidFill>
                  </a:tcPr>
                </a:tc>
              </a:tr>
              <a:tr h="303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Coverage/ Surplus</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a:noFill/>
                    </a:lnR>
                    <a:lnT>
                      <a:noFill/>
                    </a:lnT>
                    <a:lnB>
                      <a:noFill/>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a:noFill/>
                    </a:lnL>
                    <a:lnR w="12700" cap="flat" cmpd="sng" algn="ctr">
                      <a:solidFill>
                        <a:srgbClr val="CC0000"/>
                      </a:solidFill>
                      <a:prstDash val="solid"/>
                      <a:round/>
                      <a:headEnd type="none" w="med" len="med"/>
                      <a:tailEnd type="none" w="med" len="med"/>
                    </a:lnR>
                    <a:lnT>
                      <a:noFill/>
                    </a:lnT>
                    <a:lnB>
                      <a:noFill/>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301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Earnings</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a:noFill/>
                    </a:lnR>
                    <a:lnT>
                      <a:noFill/>
                    </a:lnT>
                    <a:lnB>
                      <a:noFill/>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a:noFill/>
                    </a:lnL>
                    <a:lnR w="12700" cap="flat" cmpd="sng" algn="ctr">
                      <a:solidFill>
                        <a:srgbClr val="CC0000"/>
                      </a:solidFill>
                      <a:prstDash val="solid"/>
                      <a:round/>
                      <a:headEnd type="none" w="med" len="med"/>
                      <a:tailEnd type="none" w="med" len="med"/>
                    </a:lnR>
                    <a:lnT>
                      <a:noFill/>
                    </a:lnT>
                    <a:lnB>
                      <a:noFill/>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323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Access to Additional Capital</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a:noFill/>
                    </a:lnR>
                    <a:lnT>
                      <a:noFill/>
                    </a:lnT>
                    <a:lnB>
                      <a:noFill/>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a:noFill/>
                    </a:lnL>
                    <a:lnR w="12700" cap="flat" cmpd="sng" algn="ctr">
                      <a:solidFill>
                        <a:srgbClr val="CC0000"/>
                      </a:solidFill>
                      <a:prstDash val="solid"/>
                      <a:round/>
                      <a:headEnd type="none" w="med" len="med"/>
                      <a:tailEnd type="none" w="med" len="med"/>
                    </a:lnR>
                    <a:lnT>
                      <a:noFill/>
                    </a:lnT>
                    <a:lnB>
                      <a:noFill/>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(0-4)</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Trebuchet MS" pitchFamily="34" charset="0"/>
                        </a:rPr>
                        <a:t>%</a:t>
                      </a:r>
                      <a:endParaRPr kumimoji="0" lang="en-AU" sz="1100" b="0"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301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rebuchet MS" pitchFamily="34" charset="0"/>
                        </a:rPr>
                        <a:t>Capital Support Total</a:t>
                      </a:r>
                      <a:endParaRPr kumimoji="0" lang="en-AU"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a:noFill/>
                    </a:lnR>
                    <a:lnT>
                      <a:noFill/>
                    </a:lnT>
                    <a:lnB>
                      <a:noFill/>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a:noFill/>
                    </a:lnL>
                    <a:lnR w="12700" cap="flat" cmpd="sng" algn="ctr">
                      <a:solidFill>
                        <a:srgbClr val="CC0000"/>
                      </a:solidFill>
                      <a:prstDash val="solid"/>
                      <a:round/>
                      <a:headEnd type="none" w="med" len="med"/>
                      <a:tailEnd type="none" w="med" len="med"/>
                    </a:lnR>
                    <a:lnT>
                      <a:noFill/>
                    </a:lnT>
                    <a:lnB>
                      <a:noFill/>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rebuchet MS" pitchFamily="34" charset="0"/>
                        </a:rPr>
                        <a:t>(0-4)</a:t>
                      </a:r>
                      <a:endParaRPr kumimoji="0" lang="en-AU"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rebuchet MS" pitchFamily="34" charset="0"/>
                        </a:rPr>
                        <a:t>100%</a:t>
                      </a:r>
                      <a:endParaRPr kumimoji="0" lang="en-AU"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solidFill>
                      <a:srgbClr val="EAEAEA"/>
                    </a:solidFill>
                  </a:tcPr>
                </a:tc>
              </a:tr>
              <a:tr h="303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100" b="1" i="0" u="none" strike="noStrike" cap="none" normalizeH="0" baseline="0" smtClean="0">
                          <a:ln>
                            <a:noFill/>
                          </a:ln>
                          <a:solidFill>
                            <a:schemeClr val="tx1"/>
                          </a:solidFill>
                          <a:effectLst/>
                          <a:latin typeface="Trebuchet MS" pitchFamily="34" charset="0"/>
                        </a:rPr>
                        <a:t>Overall Risk of Failure</a:t>
                      </a: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a:noFill/>
                    </a:lnR>
                    <a:lnT>
                      <a:noFill/>
                    </a:lnT>
                    <a:lnB w="12700" cap="flat" cmpd="sng" algn="ctr">
                      <a:solidFill>
                        <a:srgbClr val="CC0000"/>
                      </a:solidFill>
                      <a:prstDash val="solid"/>
                      <a:round/>
                      <a:headEnd type="none" w="med" len="med"/>
                      <a:tailEnd type="none" w="med" len="med"/>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smtClean="0">
                        <a:ln>
                          <a:noFill/>
                        </a:ln>
                        <a:solidFill>
                          <a:schemeClr val="tx1"/>
                        </a:solidFill>
                        <a:effectLst/>
                        <a:latin typeface="Trebuchet MS" pitchFamily="34" charset="0"/>
                      </a:endParaRPr>
                    </a:p>
                  </a:txBody>
                  <a:tcPr marL="84406" marR="84406" horzOverflow="overflow">
                    <a:lnL>
                      <a:noFill/>
                    </a:lnL>
                    <a:lnR w="12700" cap="flat" cmpd="sng" algn="ctr">
                      <a:solidFill>
                        <a:srgbClr val="CC0000"/>
                      </a:solidFill>
                      <a:prstDash val="solid"/>
                      <a:round/>
                      <a:headEnd type="none" w="med" len="med"/>
                      <a:tailEnd type="none" w="med" len="med"/>
                    </a:lnR>
                    <a:lnT>
                      <a:noFill/>
                    </a:lnT>
                    <a:lnB w="12700" cap="flat" cmpd="sng" algn="ctr">
                      <a:solidFill>
                        <a:srgbClr val="CC0000"/>
                      </a:solidFill>
                      <a:prstDash val="solid"/>
                      <a:round/>
                      <a:headEnd type="none" w="med" len="med"/>
                      <a:tailEnd type="none" w="med" len="med"/>
                    </a:lnB>
                    <a:lnTlToBr>
                      <a:noFill/>
                    </a:lnTlToBr>
                    <a:lnBlToTr>
                      <a:noFill/>
                    </a:lnBlToTr>
                    <a:solidFill>
                      <a:srgbClr val="D2EA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rebuchet MS" pitchFamily="34" charset="0"/>
                        </a:rPr>
                        <a:t>(0-4)</a:t>
                      </a:r>
                      <a:endParaRPr kumimoji="0" lang="en-AU" sz="1100" b="1" i="0" u="none" strike="noStrike" cap="none" normalizeH="0" baseline="0" dirty="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Trebuchet MS" pitchFamily="34" charset="0"/>
                      </a:endParaRPr>
                    </a:p>
                  </a:txBody>
                  <a:tcPr marL="84406" marR="84406"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solidFill>
                      <a:srgbClr val="BBE0E3"/>
                    </a:solidFill>
                  </a:tcPr>
                </a:tc>
              </a:tr>
            </a:tbl>
          </a:graphicData>
        </a:graphic>
      </p:graphicFrame>
      <p:sp>
        <p:nvSpPr>
          <p:cNvPr id="4" name="TextBox 3"/>
          <p:cNvSpPr txBox="1"/>
          <p:nvPr/>
        </p:nvSpPr>
        <p:spPr>
          <a:xfrm>
            <a:off x="1752600" y="784225"/>
            <a:ext cx="5915025" cy="523875"/>
          </a:xfrm>
          <a:prstGeom prst="rect">
            <a:avLst/>
          </a:prstGeom>
          <a:noFill/>
        </p:spPr>
        <p:txBody>
          <a:bodyPr>
            <a:spAutoFit/>
          </a:bodyPr>
          <a:lstStyle/>
          <a:p>
            <a:pPr>
              <a:defRPr/>
            </a:pPr>
            <a:r>
              <a:rPr lang="en-AU" sz="2800" dirty="0">
                <a:solidFill>
                  <a:srgbClr val="7B7B7B"/>
                </a:solidFill>
                <a:latin typeface="+mj-lt"/>
                <a:cs typeface="ヒラギノ角ゴ Pro W3" pitchFamily="60" charset="-128"/>
              </a:rPr>
              <a:t>Net risk and significance weightings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2"/>
          </p:nvPr>
        </p:nvSpPr>
        <p:spPr bwMode="auto">
          <a:xfrm>
            <a:off x="0" y="6356350"/>
            <a:ext cx="1752600" cy="365125"/>
          </a:xfrm>
          <a:noFill/>
          <a:ln>
            <a:miter lim="800000"/>
            <a:headEnd/>
            <a:tailEnd/>
          </a:ln>
        </p:spPr>
        <p:txBody>
          <a:bodyPr/>
          <a:lstStyle/>
          <a:p>
            <a:pPr algn="ctr"/>
            <a:endParaRPr lang="en-AU" smtClean="0">
              <a:latin typeface="Arial" charset="0"/>
            </a:endParaRPr>
          </a:p>
        </p:txBody>
      </p:sp>
      <p:graphicFrame>
        <p:nvGraphicFramePr>
          <p:cNvPr id="3" name="Table 2"/>
          <p:cNvGraphicFramePr>
            <a:graphicFrameLocks noGrp="1"/>
          </p:cNvGraphicFramePr>
          <p:nvPr/>
        </p:nvGraphicFramePr>
        <p:xfrm>
          <a:off x="384175" y="3429000"/>
          <a:ext cx="8508023" cy="1224136"/>
        </p:xfrm>
        <a:graphic>
          <a:graphicData uri="http://schemas.openxmlformats.org/drawingml/2006/table">
            <a:tbl>
              <a:tblPr/>
              <a:tblGrid>
                <a:gridCol w="1546914"/>
                <a:gridCol w="1834631"/>
                <a:gridCol w="2032651"/>
                <a:gridCol w="1687542"/>
                <a:gridCol w="1406285"/>
              </a:tblGrid>
              <a:tr h="612068">
                <a:tc>
                  <a:txBody>
                    <a:bodyPr/>
                    <a:lstStyle/>
                    <a:p>
                      <a:pPr>
                        <a:spcAft>
                          <a:spcPts val="0"/>
                        </a:spcAft>
                      </a:pPr>
                      <a:r>
                        <a:rPr lang="en-AU" sz="1600" b="1" dirty="0">
                          <a:solidFill>
                            <a:srgbClr val="002D86"/>
                          </a:solidFill>
                          <a:latin typeface="+mj-lt"/>
                          <a:ea typeface="PMingLiU"/>
                          <a:cs typeface="Trebuchet MS"/>
                        </a:rPr>
                        <a:t>Asset ranges</a:t>
                      </a:r>
                    </a:p>
                  </a:txBody>
                  <a:tcPr marL="63305" marR="63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600" b="1" dirty="0">
                          <a:solidFill>
                            <a:srgbClr val="002D86"/>
                          </a:solidFill>
                          <a:latin typeface="+mj-lt"/>
                          <a:ea typeface="PMingLiU"/>
                          <a:cs typeface="Trebuchet MS"/>
                        </a:rPr>
                        <a:t>$0 ≤ x &lt; $400m</a:t>
                      </a:r>
                    </a:p>
                  </a:txBody>
                  <a:tcPr marL="63305" marR="63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600" b="1" dirty="0">
                          <a:solidFill>
                            <a:srgbClr val="002D86"/>
                          </a:solidFill>
                          <a:latin typeface="+mj-lt"/>
                          <a:ea typeface="PMingLiU"/>
                          <a:cs typeface="Trebuchet MS"/>
                        </a:rPr>
                        <a:t>$400m ≤ x &lt; $4b</a:t>
                      </a:r>
                    </a:p>
                  </a:txBody>
                  <a:tcPr marL="63305" marR="63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600" b="1" dirty="0">
                          <a:solidFill>
                            <a:srgbClr val="002D86"/>
                          </a:solidFill>
                          <a:latin typeface="+mj-lt"/>
                          <a:ea typeface="PMingLiU"/>
                          <a:cs typeface="Trebuchet MS"/>
                        </a:rPr>
                        <a:t>$4b ≤ x &lt; $40b</a:t>
                      </a:r>
                    </a:p>
                  </a:txBody>
                  <a:tcPr marL="63305" marR="63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600" b="1" dirty="0">
                          <a:solidFill>
                            <a:srgbClr val="002D86"/>
                          </a:solidFill>
                          <a:latin typeface="+mj-lt"/>
                          <a:ea typeface="PMingLiU"/>
                          <a:cs typeface="Trebuchet MS"/>
                        </a:rPr>
                        <a:t>x ≥ $40b</a:t>
                      </a:r>
                    </a:p>
                  </a:txBody>
                  <a:tcPr marL="63305" marR="63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068">
                <a:tc>
                  <a:txBody>
                    <a:bodyPr/>
                    <a:lstStyle/>
                    <a:p>
                      <a:pPr>
                        <a:spcAft>
                          <a:spcPts val="0"/>
                        </a:spcAft>
                      </a:pPr>
                      <a:r>
                        <a:rPr lang="en-AU" sz="1600" b="1">
                          <a:solidFill>
                            <a:srgbClr val="002D86"/>
                          </a:solidFill>
                          <a:latin typeface="+mj-lt"/>
                          <a:ea typeface="PMingLiU"/>
                          <a:cs typeface="Trebuchet MS"/>
                        </a:rPr>
                        <a:t>Impact Rating</a:t>
                      </a:r>
                    </a:p>
                  </a:txBody>
                  <a:tcPr marL="63305" marR="63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600" b="1" dirty="0">
                          <a:solidFill>
                            <a:srgbClr val="002D86"/>
                          </a:solidFill>
                          <a:latin typeface="+mj-lt"/>
                          <a:ea typeface="PMingLiU"/>
                          <a:cs typeface="Trebuchet MS"/>
                        </a:rPr>
                        <a:t>Low</a:t>
                      </a:r>
                    </a:p>
                  </a:txBody>
                  <a:tcPr marL="63305" marR="63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600" b="1">
                          <a:solidFill>
                            <a:srgbClr val="002D86"/>
                          </a:solidFill>
                          <a:latin typeface="+mj-lt"/>
                          <a:ea typeface="PMingLiU"/>
                          <a:cs typeface="Trebuchet MS"/>
                        </a:rPr>
                        <a:t>Medium</a:t>
                      </a:r>
                    </a:p>
                  </a:txBody>
                  <a:tcPr marL="63305" marR="63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600" b="1" dirty="0">
                          <a:solidFill>
                            <a:srgbClr val="002D86"/>
                          </a:solidFill>
                          <a:latin typeface="+mj-lt"/>
                          <a:ea typeface="PMingLiU"/>
                          <a:cs typeface="Trebuchet MS"/>
                        </a:rPr>
                        <a:t>High </a:t>
                      </a:r>
                    </a:p>
                  </a:txBody>
                  <a:tcPr marL="63305" marR="63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600" b="1" dirty="0">
                          <a:solidFill>
                            <a:srgbClr val="002D86"/>
                          </a:solidFill>
                          <a:latin typeface="+mj-lt"/>
                          <a:ea typeface="PMingLiU"/>
                          <a:cs typeface="Trebuchet MS"/>
                        </a:rPr>
                        <a:t>Extreme</a:t>
                      </a:r>
                    </a:p>
                  </a:txBody>
                  <a:tcPr marL="63305" marR="63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1814513" y="1000125"/>
            <a:ext cx="4786312" cy="523875"/>
          </a:xfrm>
          <a:prstGeom prst="rect">
            <a:avLst/>
          </a:prstGeom>
          <a:noFill/>
        </p:spPr>
        <p:txBody>
          <a:bodyPr>
            <a:spAutoFit/>
          </a:bodyPr>
          <a:lstStyle/>
          <a:p>
            <a:pPr>
              <a:defRPr/>
            </a:pPr>
            <a:r>
              <a:rPr lang="en-AU" sz="2800" dirty="0">
                <a:solidFill>
                  <a:srgbClr val="7B7B7B"/>
                </a:solidFill>
                <a:latin typeface="+mj-lt"/>
                <a:cs typeface="ヒラギノ角ゴ Pro W3" pitchFamily="60" charset="-128"/>
              </a:rPr>
              <a:t>Impact rating</a:t>
            </a:r>
          </a:p>
        </p:txBody>
      </p:sp>
      <p:sp>
        <p:nvSpPr>
          <p:cNvPr id="5" name="TextBox 4"/>
          <p:cNvSpPr txBox="1"/>
          <p:nvPr/>
        </p:nvSpPr>
        <p:spPr>
          <a:xfrm>
            <a:off x="1814513" y="2130425"/>
            <a:ext cx="7243762" cy="646113"/>
          </a:xfrm>
          <a:prstGeom prst="rect">
            <a:avLst/>
          </a:prstGeom>
          <a:noFill/>
        </p:spPr>
        <p:txBody>
          <a:bodyPr>
            <a:spAutoFit/>
          </a:bodyPr>
          <a:lstStyle/>
          <a:p>
            <a:pPr>
              <a:defRPr/>
            </a:pPr>
            <a:r>
              <a:rPr lang="en-AU" dirty="0">
                <a:solidFill>
                  <a:srgbClr val="0C2777"/>
                </a:solidFill>
                <a:latin typeface="+mn-lt"/>
                <a:ea typeface="ヒラギノ角ゴ Pro W3" pitchFamily="60" charset="-128"/>
                <a:cs typeface="ヒラギノ角ゴ Pro W3" pitchFamily="60" charset="-128"/>
              </a:rPr>
              <a:t>Size, measured by assets under management, is the sole determinant of impact</a:t>
            </a:r>
          </a:p>
        </p:txBody>
      </p:sp>
      <p:sp>
        <p:nvSpPr>
          <p:cNvPr id="12313" name="Rectangle 5"/>
          <p:cNvSpPr>
            <a:spLocks noChangeArrowheads="1"/>
          </p:cNvSpPr>
          <p:nvPr/>
        </p:nvSpPr>
        <p:spPr bwMode="auto">
          <a:xfrm>
            <a:off x="1752600" y="4878388"/>
            <a:ext cx="7138988" cy="1201737"/>
          </a:xfrm>
          <a:prstGeom prst="rect">
            <a:avLst/>
          </a:prstGeom>
          <a:noFill/>
          <a:ln w="9525">
            <a:noFill/>
            <a:miter lim="800000"/>
            <a:headEnd/>
            <a:tailEnd/>
          </a:ln>
        </p:spPr>
        <p:txBody>
          <a:bodyPr>
            <a:spAutoFit/>
          </a:bodyPr>
          <a:lstStyle/>
          <a:p>
            <a:pPr>
              <a:buFont typeface="Symbol" pitchFamily="18" charset="2"/>
              <a:buNone/>
              <a:defRPr/>
            </a:pPr>
            <a:r>
              <a:rPr lang="en-US" dirty="0">
                <a:solidFill>
                  <a:srgbClr val="0C2777"/>
                </a:solidFill>
                <a:latin typeface="+mn-lt"/>
                <a:ea typeface="ヒラギノ角ゴ Pro W3" pitchFamily="60" charset="-128"/>
                <a:cs typeface="ヒラギノ角ゴ Pro W3" pitchFamily="60" charset="-128"/>
              </a:rPr>
              <a:t>NOTE:  Impact rating drives frequency of review</a:t>
            </a:r>
          </a:p>
          <a:p>
            <a:pPr>
              <a:buFont typeface="Symbol" pitchFamily="18" charset="2"/>
              <a:buNone/>
              <a:defRPr/>
            </a:pPr>
            <a:endParaRPr lang="en-US" dirty="0">
              <a:solidFill>
                <a:srgbClr val="0C2777"/>
              </a:solidFill>
              <a:latin typeface="+mn-lt"/>
              <a:ea typeface="ヒラギノ角ゴ Pro W3" pitchFamily="60" charset="-128"/>
              <a:cs typeface="ヒラギノ角ゴ Pro W3" pitchFamily="60" charset="-128"/>
            </a:endParaRPr>
          </a:p>
          <a:p>
            <a:pPr>
              <a:buFont typeface="Symbol" pitchFamily="18" charset="2"/>
              <a:buNone/>
              <a:defRPr/>
            </a:pPr>
            <a:r>
              <a:rPr lang="en-US" dirty="0">
                <a:solidFill>
                  <a:srgbClr val="0C2777"/>
                </a:solidFill>
                <a:latin typeface="+mn-lt"/>
                <a:ea typeface="ヒラギノ角ゴ Pro W3" pitchFamily="60" charset="-128"/>
                <a:cs typeface="ヒラギノ角ゴ Pro W3" pitchFamily="60" charset="-128"/>
              </a:rPr>
              <a:t>NOTE:  Impact rating determines whether specialist risk experts join</a:t>
            </a:r>
          </a:p>
          <a:p>
            <a:pPr>
              <a:buFont typeface="Symbol" pitchFamily="18" charset="2"/>
              <a:buNone/>
              <a:defRPr/>
            </a:pPr>
            <a:r>
              <a:rPr lang="en-US" dirty="0">
                <a:solidFill>
                  <a:srgbClr val="0C2777"/>
                </a:solidFill>
                <a:latin typeface="+mn-lt"/>
                <a:ea typeface="ヒラギノ角ゴ Pro W3" pitchFamily="60" charset="-128"/>
                <a:cs typeface="ヒラギノ角ゴ Pro W3" pitchFamily="60" charset="-128"/>
              </a:rPr>
              <a:t>            supervision staff in review of institution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1"/>
          <p:cNvSpPr>
            <a:spLocks noGrp="1"/>
          </p:cNvSpPr>
          <p:nvPr>
            <p:ph type="sldNum" sz="quarter" idx="12"/>
          </p:nvPr>
        </p:nvSpPr>
        <p:spPr bwMode="auto">
          <a:xfrm>
            <a:off x="0" y="6356350"/>
            <a:ext cx="1752600" cy="365125"/>
          </a:xfrm>
          <a:noFill/>
          <a:ln>
            <a:miter lim="800000"/>
            <a:headEnd/>
            <a:tailEnd/>
          </a:ln>
        </p:spPr>
        <p:txBody>
          <a:bodyPr/>
          <a:lstStyle/>
          <a:p>
            <a:pPr algn="ctr"/>
            <a:endParaRPr lang="en-AU" smtClean="0">
              <a:latin typeface="Arial" charset="0"/>
            </a:endParaRPr>
          </a:p>
        </p:txBody>
      </p:sp>
      <p:pic>
        <p:nvPicPr>
          <p:cNvPr id="13315" name="Picture 5"/>
          <p:cNvPicPr>
            <a:picLocks noChangeAspect="1" noChangeArrowheads="1"/>
          </p:cNvPicPr>
          <p:nvPr/>
        </p:nvPicPr>
        <p:blipFill>
          <a:blip r:embed="rId3"/>
          <a:srcRect/>
          <a:stretch>
            <a:fillRect/>
          </a:stretch>
        </p:blipFill>
        <p:spPr bwMode="auto">
          <a:xfrm>
            <a:off x="1752600" y="2108200"/>
            <a:ext cx="7378700" cy="4248150"/>
          </a:xfrm>
          <a:prstGeom prst="rect">
            <a:avLst/>
          </a:prstGeom>
          <a:noFill/>
          <a:ln w="9525">
            <a:noFill/>
            <a:miter lim="800000"/>
            <a:headEnd/>
            <a:tailEnd/>
          </a:ln>
        </p:spPr>
      </p:pic>
      <p:sp>
        <p:nvSpPr>
          <p:cNvPr id="4" name="TextBox 3"/>
          <p:cNvSpPr txBox="1"/>
          <p:nvPr/>
        </p:nvSpPr>
        <p:spPr>
          <a:xfrm>
            <a:off x="1752600" y="927100"/>
            <a:ext cx="6181725" cy="522288"/>
          </a:xfrm>
          <a:prstGeom prst="rect">
            <a:avLst/>
          </a:prstGeom>
          <a:noFill/>
        </p:spPr>
        <p:txBody>
          <a:bodyPr>
            <a:spAutoFit/>
          </a:bodyPr>
          <a:lstStyle/>
          <a:p>
            <a:pPr>
              <a:defRPr/>
            </a:pPr>
            <a:r>
              <a:rPr lang="en-AU" sz="2800" dirty="0">
                <a:solidFill>
                  <a:srgbClr val="7B7B7B"/>
                </a:solidFill>
                <a:latin typeface="+mj-lt"/>
                <a:cs typeface="ヒラギノ角ゴ Pro W3" pitchFamily="60" charset="-128"/>
              </a:rPr>
              <a:t>Outcome of PAIRS process = SOARS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1"/>
          <p:cNvSpPr>
            <a:spLocks noGrp="1"/>
          </p:cNvSpPr>
          <p:nvPr>
            <p:ph type="sldNum" sz="quarter" idx="12"/>
          </p:nvPr>
        </p:nvSpPr>
        <p:spPr bwMode="auto">
          <a:xfrm>
            <a:off x="0" y="6356350"/>
            <a:ext cx="1752600" cy="365125"/>
          </a:xfrm>
          <a:noFill/>
          <a:ln>
            <a:miter lim="800000"/>
            <a:headEnd/>
            <a:tailEnd/>
          </a:ln>
        </p:spPr>
        <p:txBody>
          <a:bodyPr/>
          <a:lstStyle/>
          <a:p>
            <a:pPr algn="ctr"/>
            <a:endParaRPr lang="en-AU" smtClean="0">
              <a:latin typeface="Arial" charset="0"/>
            </a:endParaRPr>
          </a:p>
        </p:txBody>
      </p:sp>
      <p:sp>
        <p:nvSpPr>
          <p:cNvPr id="14339" name="Slide Number Placeholder 3"/>
          <p:cNvSpPr txBox="1">
            <a:spLocks/>
          </p:cNvSpPr>
          <p:nvPr/>
        </p:nvSpPr>
        <p:spPr bwMode="auto">
          <a:xfrm>
            <a:off x="6553200" y="6245225"/>
            <a:ext cx="2133600" cy="476250"/>
          </a:xfrm>
          <a:prstGeom prst="rect">
            <a:avLst/>
          </a:prstGeom>
          <a:noFill/>
          <a:ln w="9525">
            <a:noFill/>
            <a:miter lim="800000"/>
            <a:headEnd/>
            <a:tailEnd/>
          </a:ln>
        </p:spPr>
        <p:txBody>
          <a:bodyPr/>
          <a:lstStyle/>
          <a:p>
            <a:pPr algn="r"/>
            <a:endParaRPr lang="en-AU" sz="1400"/>
          </a:p>
        </p:txBody>
      </p:sp>
      <p:sp>
        <p:nvSpPr>
          <p:cNvPr id="4" name="Rectangle 2"/>
          <p:cNvSpPr txBox="1">
            <a:spLocks noChangeArrowheads="1"/>
          </p:cNvSpPr>
          <p:nvPr/>
        </p:nvSpPr>
        <p:spPr>
          <a:xfrm>
            <a:off x="1752600" y="908050"/>
            <a:ext cx="8229600" cy="647700"/>
          </a:xfrm>
          <a:prstGeom prst="rect">
            <a:avLst/>
          </a:prstGeom>
        </p:spPr>
        <p:txBody>
          <a:bodyPr/>
          <a:lstStyle/>
          <a:p>
            <a:pPr>
              <a:defRPr/>
            </a:pPr>
            <a:r>
              <a:rPr lang="en-AU" sz="2800" dirty="0">
                <a:solidFill>
                  <a:srgbClr val="7B7B7B"/>
                </a:solidFill>
                <a:latin typeface="+mj-lt"/>
                <a:cs typeface="ヒラギノ角ゴ Pro W3" pitchFamily="60" charset="-128"/>
              </a:rPr>
              <a:t>Supervisory Approach</a:t>
            </a:r>
          </a:p>
        </p:txBody>
      </p:sp>
      <p:graphicFrame>
        <p:nvGraphicFramePr>
          <p:cNvPr id="5" name="Group 21"/>
          <p:cNvGraphicFramePr>
            <a:graphicFrameLocks/>
          </p:cNvGraphicFramePr>
          <p:nvPr/>
        </p:nvGraphicFramePr>
        <p:xfrm>
          <a:off x="1752600" y="1555750"/>
          <a:ext cx="5943600" cy="4900613"/>
        </p:xfrm>
        <a:graphic>
          <a:graphicData uri="http://schemas.openxmlformats.org/drawingml/2006/table">
            <a:tbl>
              <a:tblPr/>
              <a:tblGrid>
                <a:gridCol w="1584891"/>
                <a:gridCol w="4358709"/>
              </a:tblGrid>
              <a:tr h="72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chemeClr val="tx1"/>
                          </a:solidFill>
                          <a:effectLst/>
                          <a:latin typeface="Trebuchet MS" pitchFamily="34" charset="0"/>
                        </a:rPr>
                        <a:t>Normal</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1" i="0" u="none" strike="noStrike" cap="none" normalizeH="0" baseline="0" dirty="0" smtClean="0">
                          <a:ln>
                            <a:noFill/>
                          </a:ln>
                          <a:solidFill>
                            <a:srgbClr val="333399"/>
                          </a:solidFill>
                          <a:effectLst/>
                          <a:latin typeface="Trebuchet MS" pitchFamily="34" charset="0"/>
                        </a:rPr>
                        <a:t>On going collection and analysis of data supported by routine prudential reviews on a cyclical basis.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sz="1600" b="1" i="0" u="none" strike="noStrike" cap="none" normalizeH="0" baseline="0" dirty="0" smtClean="0">
                        <a:ln>
                          <a:noFill/>
                        </a:ln>
                        <a:solidFill>
                          <a:srgbClr val="333399"/>
                        </a:solidFill>
                        <a:effectLst/>
                        <a:latin typeface="Trebuchet MS" pitchFamily="34" charset="0"/>
                      </a:endParaRP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238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smtClean="0">
                          <a:ln>
                            <a:noFill/>
                          </a:ln>
                          <a:solidFill>
                            <a:schemeClr val="tx1"/>
                          </a:solidFill>
                          <a:effectLst/>
                          <a:latin typeface="Trebuchet MS" pitchFamily="34" charset="0"/>
                        </a:rPr>
                        <a:t>Oversight</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1" i="0" u="none" strike="noStrike" cap="none" normalizeH="0" baseline="0" dirty="0" smtClean="0">
                          <a:ln>
                            <a:noFill/>
                          </a:ln>
                          <a:solidFill>
                            <a:srgbClr val="333399"/>
                          </a:solidFill>
                          <a:effectLst/>
                          <a:latin typeface="Trebuchet MS" pitchFamily="34" charset="0"/>
                        </a:rPr>
                        <a:t>Significant increase in supervision intensity however entity is not considered likely to fail. More frequent information and visits. Board and senior management given strong signals of concern.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sz="1600" b="1" i="0" u="none" strike="noStrike" cap="none" normalizeH="0" baseline="0" dirty="0" smtClean="0">
                        <a:ln>
                          <a:noFill/>
                        </a:ln>
                        <a:solidFill>
                          <a:srgbClr val="333399"/>
                        </a:solidFill>
                        <a:effectLst/>
                        <a:latin typeface="Trebuchet MS" pitchFamily="34" charset="0"/>
                      </a:endParaRP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43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chemeClr val="tx1"/>
                          </a:solidFill>
                          <a:effectLst/>
                          <a:latin typeface="Trebuchet MS" pitchFamily="34" charset="0"/>
                        </a:rPr>
                        <a:t>Mandated Improvement </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1" i="0" u="none" strike="noStrike" cap="none" normalizeH="0" baseline="0" dirty="0" smtClean="0">
                          <a:ln>
                            <a:noFill/>
                          </a:ln>
                          <a:solidFill>
                            <a:srgbClr val="333399"/>
                          </a:solidFill>
                          <a:effectLst/>
                          <a:latin typeface="Trebuchet MS" pitchFamily="34" charset="0"/>
                        </a:rPr>
                        <a:t>Entity produces and executes a remediation plan. Transitional classification. Either improve or exit the industry.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sz="1600" b="1" i="0" u="none" strike="noStrike" cap="none" normalizeH="0" baseline="0" dirty="0" smtClean="0">
                        <a:ln>
                          <a:noFill/>
                        </a:ln>
                        <a:solidFill>
                          <a:srgbClr val="333399"/>
                        </a:solidFill>
                        <a:effectLst/>
                        <a:latin typeface="Trebuchet MS" pitchFamily="34" charset="0"/>
                      </a:endParaRP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7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chemeClr val="tx1"/>
                          </a:solidFill>
                          <a:effectLst/>
                          <a:latin typeface="Trebuchet MS" pitchFamily="34" charset="0"/>
                        </a:rPr>
                        <a:t>Restructure</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1" i="0" u="none" strike="noStrike" cap="none" normalizeH="0" baseline="0" dirty="0" smtClean="0">
                          <a:ln>
                            <a:noFill/>
                          </a:ln>
                          <a:solidFill>
                            <a:srgbClr val="333399"/>
                          </a:solidFill>
                          <a:effectLst/>
                          <a:latin typeface="Trebuchet MS" pitchFamily="34" charset="0"/>
                        </a:rPr>
                        <a:t>Entities have failed or are about to fail. Full use of supervisory and legislative powers to protect beneficiaries.</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AU" sz="2800" smtClean="0">
                <a:ea typeface="ヒラギノ角ゴ Pro W3" pitchFamily="66" charset="-128"/>
              </a:rPr>
              <a:t>PAIRS &amp; SOARS - quality and consistency</a:t>
            </a:r>
            <a:r>
              <a:rPr lang="en-AU" b="1" smtClean="0">
                <a:solidFill>
                  <a:srgbClr val="0C2777"/>
                </a:solidFill>
                <a:ea typeface="ヒラギノ角ゴ Pro W3" pitchFamily="66" charset="-128"/>
              </a:rPr>
              <a:t/>
            </a:r>
            <a:br>
              <a:rPr lang="en-AU" b="1" smtClean="0">
                <a:solidFill>
                  <a:srgbClr val="0C2777"/>
                </a:solidFill>
                <a:ea typeface="ヒラギノ角ゴ Pro W3" pitchFamily="66" charset="-128"/>
              </a:rPr>
            </a:br>
            <a:endParaRPr lang="en-US" smtClean="0">
              <a:ea typeface="ヒラギノ角ゴ Pro W3" pitchFamily="66" charset="-128"/>
            </a:endParaRPr>
          </a:p>
        </p:txBody>
      </p:sp>
      <p:sp>
        <p:nvSpPr>
          <p:cNvPr id="3" name="Content Placeholder 2"/>
          <p:cNvSpPr>
            <a:spLocks noGrp="1"/>
          </p:cNvSpPr>
          <p:nvPr>
            <p:ph idx="1"/>
          </p:nvPr>
        </p:nvSpPr>
        <p:spPr>
          <a:xfrm>
            <a:off x="1981200" y="2133600"/>
            <a:ext cx="6858000" cy="3840163"/>
          </a:xfrm>
        </p:spPr>
        <p:txBody>
          <a:bodyPr/>
          <a:lstStyle/>
          <a:p>
            <a:pPr marL="468000" indent="-457200">
              <a:spcBef>
                <a:spcPct val="75000"/>
              </a:spcBef>
              <a:buClr>
                <a:schemeClr val="bg2">
                  <a:lumMod val="75000"/>
                </a:schemeClr>
              </a:buClr>
              <a:buFont typeface="Symbol" pitchFamily="18" charset="2"/>
              <a:buChar char="·"/>
              <a:defRPr/>
            </a:pPr>
            <a:r>
              <a:rPr lang="en-AU" sz="1800" dirty="0" smtClean="0">
                <a:solidFill>
                  <a:srgbClr val="0C2777"/>
                </a:solidFill>
              </a:rPr>
              <a:t>Dedicated support unit for supervisors</a:t>
            </a:r>
          </a:p>
          <a:p>
            <a:pPr marL="468000" indent="-457200">
              <a:spcBef>
                <a:spcPct val="75000"/>
              </a:spcBef>
              <a:buClr>
                <a:schemeClr val="bg2">
                  <a:lumMod val="75000"/>
                </a:schemeClr>
              </a:buClr>
              <a:buFont typeface="Symbol" pitchFamily="18" charset="2"/>
              <a:buChar char="·"/>
              <a:defRPr/>
            </a:pPr>
            <a:r>
              <a:rPr lang="en-AU" sz="1800" dirty="0" smtClean="0">
                <a:solidFill>
                  <a:srgbClr val="0C2777"/>
                </a:solidFill>
              </a:rPr>
              <a:t> Predictive analysis tools</a:t>
            </a:r>
          </a:p>
          <a:p>
            <a:pPr marL="468000" indent="-457200">
              <a:spcBef>
                <a:spcPct val="75000"/>
              </a:spcBef>
              <a:buClr>
                <a:schemeClr val="bg2">
                  <a:lumMod val="75000"/>
                </a:schemeClr>
              </a:buClr>
              <a:buFont typeface="Symbol" pitchFamily="18" charset="2"/>
              <a:buChar char="·"/>
              <a:defRPr/>
            </a:pPr>
            <a:r>
              <a:rPr lang="en-AU" sz="1800" dirty="0" smtClean="0">
                <a:solidFill>
                  <a:srgbClr val="0C2777"/>
                </a:solidFill>
              </a:rPr>
              <a:t> Portfolio reports and watch lists</a:t>
            </a:r>
          </a:p>
          <a:p>
            <a:pPr marL="468000" indent="-457200">
              <a:spcBef>
                <a:spcPct val="75000"/>
              </a:spcBef>
              <a:buClr>
                <a:schemeClr val="bg2">
                  <a:lumMod val="75000"/>
                </a:schemeClr>
              </a:buClr>
              <a:buFont typeface="Symbol" pitchFamily="18" charset="2"/>
              <a:buChar char="·"/>
              <a:defRPr/>
            </a:pPr>
            <a:r>
              <a:rPr lang="en-AU" sz="1800" dirty="0" smtClean="0">
                <a:solidFill>
                  <a:srgbClr val="0C2777"/>
                </a:solidFill>
              </a:rPr>
              <a:t> Peer review and assessment</a:t>
            </a:r>
          </a:p>
          <a:p>
            <a:pPr marL="468000" indent="-457200">
              <a:spcBef>
                <a:spcPct val="75000"/>
              </a:spcBef>
              <a:buClr>
                <a:schemeClr val="bg2">
                  <a:lumMod val="75000"/>
                </a:schemeClr>
              </a:buClr>
              <a:buFont typeface="Symbol" pitchFamily="18" charset="2"/>
              <a:buChar char="·"/>
              <a:defRPr/>
            </a:pPr>
            <a:r>
              <a:rPr lang="en-AU" sz="1800" dirty="0" smtClean="0">
                <a:solidFill>
                  <a:srgbClr val="0C2777"/>
                </a:solidFill>
              </a:rPr>
              <a:t>Reporting  changes in assessment to top management in APRA</a:t>
            </a:r>
          </a:p>
          <a:p>
            <a:pPr marL="468000" indent="-457200">
              <a:spcBef>
                <a:spcPct val="75000"/>
              </a:spcBef>
              <a:buClr>
                <a:schemeClr val="bg2">
                  <a:lumMod val="75000"/>
                </a:schemeClr>
              </a:buClr>
              <a:buFont typeface="Symbol" pitchFamily="18" charset="2"/>
              <a:buChar char="·"/>
              <a:defRPr/>
            </a:pPr>
            <a:r>
              <a:rPr lang="en-AU" sz="1800" dirty="0" smtClean="0">
                <a:solidFill>
                  <a:srgbClr val="0C2777"/>
                </a:solidFill>
              </a:rPr>
              <a:t>The combination of these four support levels and the reporting framework leads to better risk assessments and strategy setting practices in APRA and overall improvements in supervisory judgements.</a:t>
            </a:r>
          </a:p>
          <a:p>
            <a:pPr>
              <a:defRP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fr-FR" sz="3200" smtClean="0">
                <a:ea typeface="ヒラギノ角ゴ Pro W3" pitchFamily="66" charset="-128"/>
              </a:rPr>
              <a:t>Consistency of Scores</a:t>
            </a:r>
            <a:endParaRPr lang="en-US" sz="3200" smtClean="0">
              <a:ea typeface="ヒラギノ角ゴ Pro W3" pitchFamily="66" charset="-128"/>
            </a:endParaRPr>
          </a:p>
        </p:txBody>
      </p:sp>
      <p:sp>
        <p:nvSpPr>
          <p:cNvPr id="16387" name="Content Placeholder 2"/>
          <p:cNvSpPr>
            <a:spLocks noGrp="1"/>
          </p:cNvSpPr>
          <p:nvPr>
            <p:ph idx="1"/>
          </p:nvPr>
        </p:nvSpPr>
        <p:spPr/>
        <p:txBody>
          <a:bodyPr/>
          <a:lstStyle/>
          <a:p>
            <a:pPr>
              <a:buFont typeface="Arial" charset="0"/>
              <a:buNone/>
            </a:pPr>
            <a:r>
              <a:rPr lang="fr-FR" smtClean="0">
                <a:solidFill>
                  <a:srgbClr val="0C2777"/>
                </a:solidFill>
                <a:ea typeface="ヒラギノ角ゴ Pro W3" pitchFamily="66" charset="-128"/>
              </a:rPr>
              <a:t>Australia</a:t>
            </a:r>
          </a:p>
          <a:p>
            <a:pPr>
              <a:buFont typeface="Arial" charset="0"/>
              <a:buNone/>
            </a:pPr>
            <a:endParaRPr lang="fr-FR" smtClean="0">
              <a:solidFill>
                <a:srgbClr val="0C2777"/>
              </a:solidFill>
              <a:ea typeface="ヒラギノ角ゴ Pro W3" pitchFamily="66" charset="-128"/>
            </a:endParaRPr>
          </a:p>
          <a:p>
            <a:pPr marL="800100" lvl="1" indent="-342900">
              <a:buFontTx/>
              <a:buChar char="•"/>
            </a:pPr>
            <a:r>
              <a:rPr lang="en-GB" sz="1800" smtClean="0">
                <a:solidFill>
                  <a:srgbClr val="0C2777"/>
                </a:solidFill>
                <a:ea typeface="ヒラギノ角ゴ Pro W3" pitchFamily="66" charset="-128"/>
              </a:rPr>
              <a:t>Individual supervisor inputs scores for risk categories  + mitigants and decides on weightings</a:t>
            </a:r>
          </a:p>
          <a:p>
            <a:pPr marL="800100" lvl="1" indent="-342900">
              <a:buFontTx/>
              <a:buChar char="•"/>
            </a:pPr>
            <a:r>
              <a:rPr lang="en-GB" sz="1800" smtClean="0">
                <a:solidFill>
                  <a:srgbClr val="0C2777"/>
                </a:solidFill>
                <a:ea typeface="ヒラギノ角ゴ Pro W3" pitchFamily="66" charset="-128"/>
              </a:rPr>
              <a:t>Guided by benchmarks / reference points</a:t>
            </a:r>
          </a:p>
          <a:p>
            <a:pPr marL="800100" lvl="1" indent="-342900">
              <a:buFontTx/>
              <a:buChar char="•"/>
            </a:pPr>
            <a:r>
              <a:rPr lang="en-GB" sz="1800" smtClean="0">
                <a:solidFill>
                  <a:srgbClr val="0C2777"/>
                </a:solidFill>
                <a:ea typeface="ヒラギノ角ゴ Pro W3" pitchFamily="66" charset="-128"/>
              </a:rPr>
              <a:t>Supervisors  may have to defend their ratings at a review panel</a:t>
            </a:r>
          </a:p>
          <a:p>
            <a:endParaRPr lang="en-US" smtClean="0">
              <a:ea typeface="ヒラギノ角ゴ Pro W3" pitchFamily="66" charset="-128"/>
            </a:endParaRPr>
          </a:p>
        </p:txBody>
      </p:sp>
      <p:pic>
        <p:nvPicPr>
          <p:cNvPr id="16388" name="Picture 3"/>
          <p:cNvPicPr>
            <a:picLocks noChangeAspect="1" noChangeArrowheads="1"/>
          </p:cNvPicPr>
          <p:nvPr/>
        </p:nvPicPr>
        <p:blipFill>
          <a:blip r:embed="rId2"/>
          <a:srcRect/>
          <a:stretch>
            <a:fillRect/>
          </a:stretch>
        </p:blipFill>
        <p:spPr bwMode="auto">
          <a:xfrm>
            <a:off x="3857625" y="2286000"/>
            <a:ext cx="1428750" cy="709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fr-FR" sz="3200" smtClean="0">
                <a:ea typeface="ヒラギノ角ゴ Pro W3" pitchFamily="66" charset="-128"/>
              </a:rPr>
              <a:t>Thank You</a:t>
            </a:r>
            <a:endParaRPr lang="en-US" sz="3200" smtClean="0">
              <a:ea typeface="ヒラギノ角ゴ Pro W3" pitchFamily="66" charset="-128"/>
            </a:endParaRPr>
          </a:p>
        </p:txBody>
      </p:sp>
      <p:sp>
        <p:nvSpPr>
          <p:cNvPr id="17411" name="Content Placeholder 2"/>
          <p:cNvSpPr>
            <a:spLocks noGrp="1"/>
          </p:cNvSpPr>
          <p:nvPr>
            <p:ph idx="1"/>
          </p:nvPr>
        </p:nvSpPr>
        <p:spPr/>
        <p:txBody>
          <a:bodyPr/>
          <a:lstStyle/>
          <a:p>
            <a:r>
              <a:rPr lang="fr-FR" sz="3600" smtClean="0">
                <a:solidFill>
                  <a:srgbClr val="0C2777"/>
                </a:solidFill>
                <a:ea typeface="ヒラギノ角ゴ Pro W3" pitchFamily="66" charset="-128"/>
              </a:rPr>
              <a:t>Questions?</a:t>
            </a:r>
            <a:endParaRPr lang="en-US" sz="3600" smtClean="0">
              <a:solidFill>
                <a:srgbClr val="0C2777"/>
              </a:solidFill>
              <a:ea typeface="ヒラギノ角ゴ Pro W3" pitchFamily="66"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5"/>
          <p:cNvSpPr>
            <a:spLocks noGrp="1"/>
          </p:cNvSpPr>
          <p:nvPr>
            <p:ph type="title"/>
          </p:nvPr>
        </p:nvSpPr>
        <p:spPr>
          <a:xfrm>
            <a:off x="1981200" y="1066800"/>
            <a:ext cx="6858000" cy="533400"/>
          </a:xfrm>
        </p:spPr>
        <p:txBody>
          <a:bodyPr/>
          <a:lstStyle/>
          <a:p>
            <a:r>
              <a:rPr lang="fr-FR" sz="3200" smtClean="0">
                <a:ea typeface="ヒラギノ角ゴ Pro W3" pitchFamily="66" charset="-128"/>
              </a:rPr>
              <a:t>Outline</a:t>
            </a:r>
            <a:endParaRPr lang="en-US" sz="3200" smtClean="0">
              <a:ea typeface="ヒラギノ角ゴ Pro W3" pitchFamily="66" charset="-128"/>
            </a:endParaRPr>
          </a:p>
        </p:txBody>
      </p:sp>
      <p:sp>
        <p:nvSpPr>
          <p:cNvPr id="3075" name="Espace réservé du contenu 16"/>
          <p:cNvSpPr>
            <a:spLocks noGrp="1"/>
          </p:cNvSpPr>
          <p:nvPr>
            <p:ph idx="1"/>
          </p:nvPr>
        </p:nvSpPr>
        <p:spPr>
          <a:xfrm>
            <a:off x="1981200" y="1600200"/>
            <a:ext cx="6858000" cy="3840163"/>
          </a:xfrm>
        </p:spPr>
        <p:txBody>
          <a:bodyPr/>
          <a:lstStyle/>
          <a:p>
            <a:pPr eaLnBrk="1" hangingPunct="1">
              <a:lnSpc>
                <a:spcPct val="150000"/>
              </a:lnSpc>
              <a:spcBef>
                <a:spcPct val="0"/>
              </a:spcBef>
            </a:pPr>
            <a:r>
              <a:rPr lang="en-AU" sz="2000" smtClean="0">
                <a:solidFill>
                  <a:srgbClr val="0C2777"/>
                </a:solidFill>
                <a:ea typeface="ヒラギノ角ゴ Pro W3" pitchFamily="66" charset="-128"/>
              </a:rPr>
              <a:t>Introduction</a:t>
            </a:r>
          </a:p>
          <a:p>
            <a:pPr eaLnBrk="1" hangingPunct="1">
              <a:lnSpc>
                <a:spcPct val="150000"/>
              </a:lnSpc>
              <a:spcBef>
                <a:spcPct val="0"/>
              </a:spcBef>
            </a:pPr>
            <a:r>
              <a:rPr lang="en-AU" sz="2000" smtClean="0">
                <a:solidFill>
                  <a:srgbClr val="0C2777"/>
                </a:solidFill>
                <a:ea typeface="ヒラギノ角ゴ Pro W3" pitchFamily="66" charset="-128"/>
              </a:rPr>
              <a:t>Continuous supervision process</a:t>
            </a:r>
          </a:p>
          <a:p>
            <a:pPr eaLnBrk="1" hangingPunct="1">
              <a:lnSpc>
                <a:spcPct val="150000"/>
              </a:lnSpc>
              <a:spcBef>
                <a:spcPct val="0"/>
              </a:spcBef>
            </a:pPr>
            <a:r>
              <a:rPr lang="en-AU" sz="2000" smtClean="0">
                <a:solidFill>
                  <a:srgbClr val="0C2777"/>
                </a:solidFill>
                <a:ea typeface="ヒラギノ角ゴ Pro W3" pitchFamily="66" charset="-128"/>
              </a:rPr>
              <a:t>Range of supervisory activities</a:t>
            </a:r>
          </a:p>
          <a:p>
            <a:pPr eaLnBrk="1" hangingPunct="1">
              <a:spcBef>
                <a:spcPct val="0"/>
              </a:spcBef>
            </a:pPr>
            <a:r>
              <a:rPr lang="en-AU" sz="2000" smtClean="0">
                <a:solidFill>
                  <a:srgbClr val="0C2777"/>
                </a:solidFill>
                <a:ea typeface="ヒラギノ角ゴ Pro W3" pitchFamily="66" charset="-128"/>
              </a:rPr>
              <a:t>PAIRS model </a:t>
            </a:r>
          </a:p>
          <a:p>
            <a:pPr lvl="1" eaLnBrk="1" hangingPunct="1">
              <a:spcBef>
                <a:spcPct val="0"/>
              </a:spcBef>
            </a:pPr>
            <a:r>
              <a:rPr lang="en-AU" sz="2000" smtClean="0">
                <a:solidFill>
                  <a:srgbClr val="0C2777"/>
                </a:solidFill>
                <a:ea typeface="ヒラギノ角ゴ Pro W3" pitchFamily="66" charset="-128"/>
              </a:rPr>
              <a:t>Framework</a:t>
            </a:r>
          </a:p>
          <a:p>
            <a:pPr lvl="1" eaLnBrk="1" hangingPunct="1">
              <a:spcBef>
                <a:spcPct val="0"/>
              </a:spcBef>
            </a:pPr>
            <a:r>
              <a:rPr lang="en-AU" sz="2000" smtClean="0">
                <a:solidFill>
                  <a:srgbClr val="0C2777"/>
                </a:solidFill>
                <a:ea typeface="ヒラギノ角ゴ Pro W3" pitchFamily="66" charset="-128"/>
              </a:rPr>
              <a:t>Main risk areas for PAIRS assessment</a:t>
            </a:r>
          </a:p>
          <a:p>
            <a:pPr lvl="1" eaLnBrk="1" hangingPunct="1">
              <a:spcBef>
                <a:spcPct val="0"/>
              </a:spcBef>
            </a:pPr>
            <a:r>
              <a:rPr lang="en-AU" sz="2000" smtClean="0">
                <a:solidFill>
                  <a:srgbClr val="0C2777"/>
                </a:solidFill>
                <a:ea typeface="ヒラギノ角ゴ Pro W3" pitchFamily="66" charset="-128"/>
              </a:rPr>
              <a:t>Net risk and significance weights</a:t>
            </a:r>
          </a:p>
          <a:p>
            <a:pPr lvl="1" eaLnBrk="1" hangingPunct="1">
              <a:spcBef>
                <a:spcPct val="0"/>
              </a:spcBef>
            </a:pPr>
            <a:r>
              <a:rPr lang="en-AU" sz="2000" smtClean="0">
                <a:solidFill>
                  <a:srgbClr val="0C2777"/>
                </a:solidFill>
                <a:ea typeface="ヒラギノ角ゴ Pro W3" pitchFamily="66" charset="-128"/>
              </a:rPr>
              <a:t>Impact rating</a:t>
            </a:r>
          </a:p>
          <a:p>
            <a:pPr eaLnBrk="1" hangingPunct="1">
              <a:lnSpc>
                <a:spcPct val="200000"/>
              </a:lnSpc>
              <a:spcBef>
                <a:spcPct val="0"/>
              </a:spcBef>
            </a:pPr>
            <a:r>
              <a:rPr lang="en-AU" sz="2000" smtClean="0">
                <a:solidFill>
                  <a:srgbClr val="0C2777"/>
                </a:solidFill>
                <a:ea typeface="ヒラギノ角ゴ Pro W3" pitchFamily="66" charset="-128"/>
              </a:rPr>
              <a:t>SOARS model (next session)</a:t>
            </a:r>
          </a:p>
          <a:p>
            <a:pPr eaLnBrk="1" hangingPunct="1">
              <a:lnSpc>
                <a:spcPct val="200000"/>
              </a:lnSpc>
              <a:spcBef>
                <a:spcPct val="0"/>
              </a:spcBef>
            </a:pPr>
            <a:r>
              <a:rPr lang="en-AU" sz="2000" smtClean="0">
                <a:solidFill>
                  <a:srgbClr val="0C2777"/>
                </a:solidFill>
                <a:ea typeface="ヒラギノ角ゴ Pro W3" pitchFamily="66" charset="-128"/>
              </a:rPr>
              <a:t>Adapting PAIRS for pension funds</a:t>
            </a:r>
          </a:p>
          <a:p>
            <a:pPr eaLnBrk="1" hangingPunct="1">
              <a:lnSpc>
                <a:spcPct val="200000"/>
              </a:lnSpc>
              <a:spcBef>
                <a:spcPct val="0"/>
              </a:spcBef>
            </a:pPr>
            <a:r>
              <a:rPr lang="en-AU" sz="2000" smtClean="0">
                <a:solidFill>
                  <a:srgbClr val="0C2777"/>
                </a:solidFill>
                <a:ea typeface="ヒラギノ角ゴ Pro W3" pitchFamily="66" charset="-128"/>
              </a:rPr>
              <a:t>Ensuring quality and consistency </a:t>
            </a:r>
          </a:p>
          <a:p>
            <a:endParaRPr lang="en-US" smtClean="0">
              <a:ea typeface="ヒラギノ角ゴ Pro W3" pitchFamily="66"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1"/>
          <p:cNvSpPr>
            <a:spLocks noGrp="1"/>
          </p:cNvSpPr>
          <p:nvPr>
            <p:ph type="sldNum" sz="quarter" idx="12"/>
          </p:nvPr>
        </p:nvSpPr>
        <p:spPr bwMode="auto">
          <a:xfrm>
            <a:off x="0" y="6356350"/>
            <a:ext cx="1752600" cy="365125"/>
          </a:xfrm>
          <a:noFill/>
          <a:ln>
            <a:miter lim="800000"/>
            <a:headEnd/>
            <a:tailEnd/>
          </a:ln>
        </p:spPr>
        <p:txBody>
          <a:bodyPr/>
          <a:lstStyle/>
          <a:p>
            <a:pPr algn="ctr"/>
            <a:endParaRPr lang="en-AU" smtClean="0">
              <a:latin typeface="Arial" charset="0"/>
            </a:endParaRPr>
          </a:p>
        </p:txBody>
      </p:sp>
      <p:sp>
        <p:nvSpPr>
          <p:cNvPr id="4099" name="Slide Number Placeholder 3"/>
          <p:cNvSpPr txBox="1">
            <a:spLocks/>
          </p:cNvSpPr>
          <p:nvPr/>
        </p:nvSpPr>
        <p:spPr bwMode="auto">
          <a:xfrm>
            <a:off x="6553200" y="6245225"/>
            <a:ext cx="2133600" cy="476250"/>
          </a:xfrm>
          <a:prstGeom prst="rect">
            <a:avLst/>
          </a:prstGeom>
          <a:noFill/>
          <a:ln w="9525">
            <a:noFill/>
            <a:miter lim="800000"/>
            <a:headEnd/>
            <a:tailEnd/>
          </a:ln>
        </p:spPr>
        <p:txBody>
          <a:bodyPr/>
          <a:lstStyle/>
          <a:p>
            <a:pPr algn="r"/>
            <a:endParaRPr lang="en-AU" sz="1400"/>
          </a:p>
        </p:txBody>
      </p:sp>
      <p:sp>
        <p:nvSpPr>
          <p:cNvPr id="15" name="Rectangle 2"/>
          <p:cNvSpPr txBox="1">
            <a:spLocks noChangeArrowheads="1"/>
          </p:cNvSpPr>
          <p:nvPr/>
        </p:nvSpPr>
        <p:spPr>
          <a:xfrm>
            <a:off x="1752600" y="765175"/>
            <a:ext cx="8229600" cy="647700"/>
          </a:xfrm>
          <a:prstGeom prst="rect">
            <a:avLst/>
          </a:prstGeom>
        </p:spPr>
        <p:txBody>
          <a:bodyPr/>
          <a:lstStyle/>
          <a:p>
            <a:pPr eaLnBrk="0" hangingPunct="0">
              <a:defRPr/>
            </a:pPr>
            <a:r>
              <a:rPr lang="en-AU" sz="3200" dirty="0" err="1">
                <a:solidFill>
                  <a:srgbClr val="7B7B7B"/>
                </a:solidFill>
                <a:latin typeface="+mj-lt"/>
                <a:cs typeface="ヒラギノ角ゴ Pro W3" pitchFamily="60" charset="-128"/>
              </a:rPr>
              <a:t>Supervision process - APRA</a:t>
            </a:r>
          </a:p>
        </p:txBody>
      </p:sp>
      <p:sp>
        <p:nvSpPr>
          <p:cNvPr id="4101" name="Oval 3"/>
          <p:cNvSpPr>
            <a:spLocks noChangeArrowheads="1"/>
          </p:cNvSpPr>
          <p:nvPr/>
        </p:nvSpPr>
        <p:spPr bwMode="auto">
          <a:xfrm>
            <a:off x="5437188" y="3933825"/>
            <a:ext cx="3522662" cy="1943100"/>
          </a:xfrm>
          <a:prstGeom prst="ellipse">
            <a:avLst/>
          </a:prstGeom>
          <a:solidFill>
            <a:srgbClr val="00FF00"/>
          </a:solidFill>
          <a:ln w="9525">
            <a:solidFill>
              <a:schemeClr val="tx1"/>
            </a:solidFill>
            <a:round/>
            <a:headEnd/>
            <a:tailEnd/>
          </a:ln>
        </p:spPr>
        <p:txBody>
          <a:bodyPr wrap="none" anchor="ctr"/>
          <a:lstStyle/>
          <a:p>
            <a:pPr algn="ctr"/>
            <a:r>
              <a:rPr lang="en-AU"/>
              <a:t>Risk Assessment</a:t>
            </a:r>
          </a:p>
          <a:p>
            <a:pPr algn="ctr">
              <a:buFontTx/>
              <a:buChar char="•"/>
            </a:pPr>
            <a:r>
              <a:rPr lang="en-AU"/>
              <a:t> </a:t>
            </a:r>
            <a:r>
              <a:rPr lang="en-AU" sz="1600"/>
              <a:t>Offsite analysis</a:t>
            </a:r>
          </a:p>
          <a:p>
            <a:pPr algn="ctr">
              <a:buFontTx/>
              <a:buChar char="•"/>
            </a:pPr>
            <a:r>
              <a:rPr lang="en-AU" sz="1600"/>
              <a:t> PAIRS Update</a:t>
            </a:r>
          </a:p>
        </p:txBody>
      </p:sp>
      <p:sp>
        <p:nvSpPr>
          <p:cNvPr id="4102" name="Oval 4"/>
          <p:cNvSpPr>
            <a:spLocks noChangeArrowheads="1"/>
          </p:cNvSpPr>
          <p:nvPr/>
        </p:nvSpPr>
        <p:spPr bwMode="auto">
          <a:xfrm>
            <a:off x="2909888" y="1412875"/>
            <a:ext cx="3522662" cy="1943100"/>
          </a:xfrm>
          <a:prstGeom prst="ellipse">
            <a:avLst/>
          </a:prstGeom>
          <a:solidFill>
            <a:srgbClr val="FF99CC"/>
          </a:solidFill>
          <a:ln w="9525">
            <a:solidFill>
              <a:schemeClr val="tx1"/>
            </a:solidFill>
            <a:round/>
            <a:headEnd/>
            <a:tailEnd/>
          </a:ln>
        </p:spPr>
        <p:txBody>
          <a:bodyPr wrap="none" anchor="ctr"/>
          <a:lstStyle/>
          <a:p>
            <a:pPr algn="ctr"/>
            <a:r>
              <a:rPr lang="en-AU"/>
              <a:t>Supervision Activities</a:t>
            </a:r>
          </a:p>
          <a:p>
            <a:pPr algn="ctr">
              <a:buFontTx/>
              <a:buChar char="•"/>
            </a:pPr>
            <a:r>
              <a:rPr lang="en-AU"/>
              <a:t> </a:t>
            </a:r>
            <a:r>
              <a:rPr lang="en-AU" sz="1600"/>
              <a:t>Prudential consultation</a:t>
            </a:r>
          </a:p>
          <a:p>
            <a:pPr algn="ctr">
              <a:buFontTx/>
              <a:buChar char="•"/>
            </a:pPr>
            <a:r>
              <a:rPr lang="en-AU" sz="1600"/>
              <a:t> Prudential reviews</a:t>
            </a:r>
          </a:p>
          <a:p>
            <a:pPr algn="ctr">
              <a:buFontTx/>
              <a:buChar char="•"/>
            </a:pPr>
            <a:r>
              <a:rPr lang="en-AU" sz="1600"/>
              <a:t> Targeted reviews</a:t>
            </a:r>
          </a:p>
          <a:p>
            <a:pPr algn="ctr">
              <a:buFontTx/>
              <a:buChar char="•"/>
            </a:pPr>
            <a:r>
              <a:rPr lang="en-AU" sz="1600"/>
              <a:t>Ad hoc meetings</a:t>
            </a:r>
          </a:p>
        </p:txBody>
      </p:sp>
      <p:sp>
        <p:nvSpPr>
          <p:cNvPr id="4103" name="Oval 5"/>
          <p:cNvSpPr>
            <a:spLocks noChangeArrowheads="1"/>
          </p:cNvSpPr>
          <p:nvPr/>
        </p:nvSpPr>
        <p:spPr bwMode="auto">
          <a:xfrm>
            <a:off x="450850" y="4005263"/>
            <a:ext cx="3522663" cy="1943100"/>
          </a:xfrm>
          <a:prstGeom prst="ellipse">
            <a:avLst/>
          </a:prstGeom>
          <a:solidFill>
            <a:srgbClr val="FF9900"/>
          </a:solidFill>
          <a:ln w="9525">
            <a:solidFill>
              <a:schemeClr val="tx1"/>
            </a:solidFill>
            <a:round/>
            <a:headEnd/>
            <a:tailEnd/>
          </a:ln>
        </p:spPr>
        <p:txBody>
          <a:bodyPr wrap="none" anchor="ctr"/>
          <a:lstStyle/>
          <a:p>
            <a:pPr algn="ctr"/>
            <a:r>
              <a:rPr lang="en-AU"/>
              <a:t>Supervision Strategy</a:t>
            </a:r>
          </a:p>
          <a:p>
            <a:pPr algn="ctr">
              <a:buFontTx/>
              <a:buChar char="•"/>
            </a:pPr>
            <a:r>
              <a:rPr lang="en-AU"/>
              <a:t> </a:t>
            </a:r>
            <a:r>
              <a:rPr lang="en-AU" sz="1600"/>
              <a:t>Supervisory action plans</a:t>
            </a:r>
          </a:p>
        </p:txBody>
      </p:sp>
      <p:sp>
        <p:nvSpPr>
          <p:cNvPr id="4104" name="Line 6"/>
          <p:cNvSpPr>
            <a:spLocks noChangeShapeType="1"/>
          </p:cNvSpPr>
          <p:nvPr/>
        </p:nvSpPr>
        <p:spPr bwMode="auto">
          <a:xfrm flipV="1">
            <a:off x="2446338" y="2997200"/>
            <a:ext cx="863600" cy="1009650"/>
          </a:xfrm>
          <a:prstGeom prst="line">
            <a:avLst/>
          </a:prstGeom>
          <a:noFill/>
          <a:ln w="25400">
            <a:solidFill>
              <a:schemeClr val="tx1"/>
            </a:solidFill>
            <a:round/>
            <a:headEnd/>
            <a:tailEnd type="triangle" w="med" len="med"/>
          </a:ln>
        </p:spPr>
        <p:txBody>
          <a:bodyPr/>
          <a:lstStyle/>
          <a:p>
            <a:endParaRPr lang="en-AU"/>
          </a:p>
        </p:txBody>
      </p:sp>
      <p:sp>
        <p:nvSpPr>
          <p:cNvPr id="4105" name="Line 7"/>
          <p:cNvSpPr>
            <a:spLocks noChangeShapeType="1"/>
          </p:cNvSpPr>
          <p:nvPr/>
        </p:nvSpPr>
        <p:spPr bwMode="auto">
          <a:xfrm>
            <a:off x="6234113" y="2852738"/>
            <a:ext cx="930275" cy="1152525"/>
          </a:xfrm>
          <a:prstGeom prst="line">
            <a:avLst/>
          </a:prstGeom>
          <a:noFill/>
          <a:ln w="25400">
            <a:solidFill>
              <a:schemeClr val="tx1"/>
            </a:solidFill>
            <a:round/>
            <a:headEnd/>
            <a:tailEnd type="triangle" w="med" len="med"/>
          </a:ln>
        </p:spPr>
        <p:txBody>
          <a:bodyPr/>
          <a:lstStyle/>
          <a:p>
            <a:endParaRPr lang="en-AU"/>
          </a:p>
        </p:txBody>
      </p:sp>
      <p:sp>
        <p:nvSpPr>
          <p:cNvPr id="4106" name="Line 8"/>
          <p:cNvSpPr>
            <a:spLocks noChangeShapeType="1"/>
          </p:cNvSpPr>
          <p:nvPr/>
        </p:nvSpPr>
        <p:spPr bwMode="auto">
          <a:xfrm flipH="1">
            <a:off x="3973513" y="5013325"/>
            <a:ext cx="1463675" cy="0"/>
          </a:xfrm>
          <a:prstGeom prst="line">
            <a:avLst/>
          </a:prstGeom>
          <a:noFill/>
          <a:ln w="25400">
            <a:solidFill>
              <a:schemeClr val="tx1"/>
            </a:solidFill>
            <a:round/>
            <a:headEnd/>
            <a:tailEnd type="triangle" w="med" len="med"/>
          </a:ln>
        </p:spPr>
        <p:txBody>
          <a:bodyPr/>
          <a:lstStyle/>
          <a:p>
            <a:endParaRPr lang="en-A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5"/>
          <p:cNvSpPr>
            <a:spLocks noGrp="1"/>
          </p:cNvSpPr>
          <p:nvPr>
            <p:ph type="title"/>
          </p:nvPr>
        </p:nvSpPr>
        <p:spPr>
          <a:xfrm>
            <a:off x="1981200" y="800100"/>
            <a:ext cx="6858000" cy="533400"/>
          </a:xfrm>
        </p:spPr>
        <p:txBody>
          <a:bodyPr/>
          <a:lstStyle/>
          <a:p>
            <a:r>
              <a:rPr lang="fr-FR" sz="3200" smtClean="0">
                <a:ea typeface="ヒラギノ角ゴ Pro W3" pitchFamily="66" charset="-128"/>
              </a:rPr>
              <a:t>Supervisory Activities - APRA</a:t>
            </a:r>
            <a:endParaRPr lang="en-US" sz="3200" smtClean="0">
              <a:ea typeface="ヒラギノ角ゴ Pro W3" pitchFamily="66" charset="-128"/>
            </a:endParaRPr>
          </a:p>
        </p:txBody>
      </p:sp>
      <p:sp>
        <p:nvSpPr>
          <p:cNvPr id="3075" name="Espace réservé du contenu 16"/>
          <p:cNvSpPr>
            <a:spLocks noGrp="1"/>
          </p:cNvSpPr>
          <p:nvPr>
            <p:ph idx="1"/>
          </p:nvPr>
        </p:nvSpPr>
        <p:spPr>
          <a:xfrm>
            <a:off x="1981200" y="1600200"/>
            <a:ext cx="6858000" cy="3840163"/>
          </a:xfrm>
        </p:spPr>
        <p:txBody>
          <a:bodyPr/>
          <a:lstStyle/>
          <a:p>
            <a:pPr marL="468000" indent="-457200">
              <a:buFont typeface="Arial" pitchFamily="34" charset="0"/>
              <a:buChar char="•"/>
              <a:defRPr/>
            </a:pPr>
            <a:r>
              <a:rPr lang="en-AU" sz="2400" dirty="0" smtClean="0">
                <a:solidFill>
                  <a:srgbClr val="0C2777"/>
                </a:solidFill>
              </a:rPr>
              <a:t>Prudential reviews – on-site</a:t>
            </a:r>
            <a:br>
              <a:rPr lang="en-AU" sz="2400" dirty="0" smtClean="0">
                <a:solidFill>
                  <a:srgbClr val="0C2777"/>
                </a:solidFill>
              </a:rPr>
            </a:br>
            <a:endParaRPr lang="en-AU" sz="2400" dirty="0" smtClean="0">
              <a:solidFill>
                <a:srgbClr val="0C2777"/>
              </a:solidFill>
            </a:endParaRPr>
          </a:p>
          <a:p>
            <a:pPr marL="468000" indent="-457200">
              <a:buFont typeface="Arial" pitchFamily="34" charset="0"/>
              <a:buChar char="•"/>
              <a:defRPr/>
            </a:pPr>
            <a:r>
              <a:rPr lang="en-AU" sz="2400" dirty="0" smtClean="0">
                <a:solidFill>
                  <a:srgbClr val="0C2777"/>
                </a:solidFill>
              </a:rPr>
              <a:t>Analysis of financial and other data</a:t>
            </a:r>
            <a:br>
              <a:rPr lang="en-AU" sz="2400" dirty="0" smtClean="0">
                <a:solidFill>
                  <a:srgbClr val="0C2777"/>
                </a:solidFill>
              </a:rPr>
            </a:br>
            <a:endParaRPr lang="en-AU" sz="2400" dirty="0" smtClean="0">
              <a:solidFill>
                <a:srgbClr val="0C2777"/>
              </a:solidFill>
            </a:endParaRPr>
          </a:p>
          <a:p>
            <a:pPr marL="468000" indent="-457200">
              <a:buFont typeface="Arial" pitchFamily="34" charset="0"/>
              <a:buChar char="•"/>
              <a:defRPr/>
            </a:pPr>
            <a:r>
              <a:rPr lang="en-AU" sz="2400" dirty="0" smtClean="0">
                <a:solidFill>
                  <a:srgbClr val="0C2777"/>
                </a:solidFill>
              </a:rPr>
              <a:t>Superannuation funds with &gt;$50M assets, data is received on a quarterly and annual basis</a:t>
            </a:r>
            <a:br>
              <a:rPr lang="en-AU" sz="2400" dirty="0" smtClean="0">
                <a:solidFill>
                  <a:srgbClr val="0C2777"/>
                </a:solidFill>
              </a:rPr>
            </a:br>
            <a:endParaRPr lang="en-AU" sz="2400" dirty="0" smtClean="0">
              <a:solidFill>
                <a:srgbClr val="0C2777"/>
              </a:solidFill>
            </a:endParaRPr>
          </a:p>
          <a:p>
            <a:pPr marL="468000" indent="-457200">
              <a:buFont typeface="Arial" pitchFamily="34" charset="0"/>
              <a:buChar char="•"/>
              <a:defRPr/>
            </a:pPr>
            <a:r>
              <a:rPr lang="en-AU" sz="2400" dirty="0" smtClean="0">
                <a:solidFill>
                  <a:srgbClr val="0C2777"/>
                </a:solidFill>
              </a:rPr>
              <a:t>Examination of exceptions and outliers</a:t>
            </a:r>
            <a:br>
              <a:rPr lang="en-AU" sz="2400" dirty="0" smtClean="0">
                <a:solidFill>
                  <a:srgbClr val="0C2777"/>
                </a:solidFill>
              </a:rPr>
            </a:br>
            <a:endParaRPr lang="en-AU" sz="2400" dirty="0" smtClean="0">
              <a:solidFill>
                <a:srgbClr val="0C2777"/>
              </a:solidFill>
            </a:endParaRPr>
          </a:p>
          <a:p>
            <a:pPr marL="468000" indent="-457200">
              <a:buFont typeface="Arial" pitchFamily="34" charset="0"/>
              <a:buChar char="•"/>
              <a:defRPr/>
            </a:pPr>
            <a:r>
              <a:rPr lang="en-AU" sz="2400" dirty="0" smtClean="0">
                <a:solidFill>
                  <a:srgbClr val="0C2777"/>
                </a:solidFill>
              </a:rPr>
              <a:t>Analysis of other market and regulatory information</a:t>
            </a:r>
          </a:p>
          <a:p>
            <a:pPr>
              <a:buFont typeface="Arial" charset="0"/>
              <a:buNone/>
              <a:defRPr/>
            </a:pPr>
            <a:endParaRPr lang="en-US" dirty="0" smtClean="0">
              <a:ea typeface="ヒラギノ角ゴ Pro W3" pitchFamily="66"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sz="2800" smtClean="0">
                <a:ea typeface="ヒラギノ角ゴ Pro W3" pitchFamily="66" charset="-128"/>
              </a:rPr>
              <a:t>PAIRS (Probability &amp; Impact Rating System</a:t>
            </a:r>
            <a:r>
              <a:rPr lang="en-AU" b="1" smtClean="0">
                <a:solidFill>
                  <a:srgbClr val="0C2777"/>
                </a:solidFill>
                <a:ea typeface="ヒラギノ角ゴ Pro W3" pitchFamily="66" charset="-128"/>
              </a:rPr>
              <a:t/>
            </a:r>
            <a:br>
              <a:rPr lang="en-AU" b="1" smtClean="0">
                <a:solidFill>
                  <a:srgbClr val="0C2777"/>
                </a:solidFill>
                <a:ea typeface="ヒラギノ角ゴ Pro W3" pitchFamily="66" charset="-128"/>
              </a:rPr>
            </a:br>
            <a:endParaRPr lang="en-US" smtClean="0">
              <a:ea typeface="ヒラギノ角ゴ Pro W3" pitchFamily="66" charset="-128"/>
            </a:endParaRPr>
          </a:p>
        </p:txBody>
      </p:sp>
      <p:sp>
        <p:nvSpPr>
          <p:cNvPr id="6147" name="Content Placeholder 2"/>
          <p:cNvSpPr>
            <a:spLocks noGrp="1"/>
          </p:cNvSpPr>
          <p:nvPr>
            <p:ph idx="1"/>
          </p:nvPr>
        </p:nvSpPr>
        <p:spPr>
          <a:xfrm>
            <a:off x="1981200" y="1600200"/>
            <a:ext cx="6858000" cy="3840163"/>
          </a:xfrm>
        </p:spPr>
        <p:txBody>
          <a:bodyPr/>
          <a:lstStyle/>
          <a:p>
            <a:pPr eaLnBrk="1" hangingPunct="1">
              <a:spcBef>
                <a:spcPct val="0"/>
              </a:spcBef>
            </a:pPr>
            <a:r>
              <a:rPr lang="en-AU" sz="1800" smtClean="0">
                <a:solidFill>
                  <a:srgbClr val="0C2777"/>
                </a:solidFill>
                <a:ea typeface="ヒラギノ角ゴ Pro W3" pitchFamily="66" charset="-128"/>
              </a:rPr>
              <a:t>Ratings tool used by APRA to determine the probability of failure of a regulated institution and the potential impact on the financial system of the failure.</a:t>
            </a:r>
          </a:p>
          <a:p>
            <a:pPr eaLnBrk="1" hangingPunct="1">
              <a:spcBef>
                <a:spcPct val="0"/>
              </a:spcBef>
            </a:pPr>
            <a:endParaRPr lang="en-AU" sz="1800" smtClean="0">
              <a:solidFill>
                <a:srgbClr val="0C2777"/>
              </a:solidFill>
              <a:ea typeface="ヒラギノ角ゴ Pro W3" pitchFamily="66" charset="-128"/>
            </a:endParaRPr>
          </a:p>
          <a:p>
            <a:pPr eaLnBrk="1" hangingPunct="1">
              <a:spcBef>
                <a:spcPct val="0"/>
              </a:spcBef>
            </a:pPr>
            <a:r>
              <a:rPr lang="en-AU" sz="1800" smtClean="0">
                <a:solidFill>
                  <a:srgbClr val="0C2777"/>
                </a:solidFill>
                <a:ea typeface="ヒラギノ角ゴ Pro W3" pitchFamily="66" charset="-128"/>
              </a:rPr>
              <a:t>Five probability rating categories: Low; Lower-Medium; Upper-Medium; High; and Extreme.</a:t>
            </a:r>
          </a:p>
          <a:p>
            <a:pPr marL="342900" lvl="1" indent="-342900" eaLnBrk="1" hangingPunct="1">
              <a:spcBef>
                <a:spcPct val="0"/>
              </a:spcBef>
              <a:buFont typeface="Arial" charset="0"/>
              <a:buChar char="•"/>
            </a:pPr>
            <a:endParaRPr lang="en-AU" sz="1800" smtClean="0">
              <a:solidFill>
                <a:srgbClr val="0C2777"/>
              </a:solidFill>
              <a:ea typeface="ヒラギノ角ゴ Pro W3" pitchFamily="66" charset="-128"/>
            </a:endParaRPr>
          </a:p>
          <a:p>
            <a:pPr eaLnBrk="1" hangingPunct="1">
              <a:spcBef>
                <a:spcPct val="0"/>
              </a:spcBef>
            </a:pPr>
            <a:r>
              <a:rPr lang="en-AU" sz="1800" smtClean="0">
                <a:solidFill>
                  <a:srgbClr val="0C2777"/>
                </a:solidFill>
                <a:ea typeface="ヒラギノ角ゴ Pro W3" pitchFamily="66" charset="-128"/>
              </a:rPr>
              <a:t>Four impact rating categories (based on total assets): Low &lt; $400m; Medium - between $400m and $4.0bn; High - between $4.0bn and $40bn; Extreme - above $40bn</a:t>
            </a:r>
          </a:p>
          <a:p>
            <a:pPr eaLnBrk="1" hangingPunct="1">
              <a:spcBef>
                <a:spcPct val="0"/>
              </a:spcBef>
            </a:pPr>
            <a:endParaRPr lang="en-AU" sz="1800" smtClean="0">
              <a:solidFill>
                <a:srgbClr val="0C2777"/>
              </a:solidFill>
              <a:ea typeface="ヒラギノ角ゴ Pro W3" pitchFamily="66" charset="-128"/>
            </a:endParaRPr>
          </a:p>
          <a:p>
            <a:pPr eaLnBrk="1" hangingPunct="1">
              <a:spcBef>
                <a:spcPct val="0"/>
              </a:spcBef>
            </a:pPr>
            <a:r>
              <a:rPr lang="en-AU" sz="1800" smtClean="0">
                <a:solidFill>
                  <a:srgbClr val="0C2777"/>
                </a:solidFill>
                <a:ea typeface="ヒラギノ角ゴ Pro W3" pitchFamily="66" charset="-128"/>
              </a:rPr>
              <a:t>APRA assesses the likelihood of an institution’s failure based on the “inherent risk” of the institution, balanced by the “management and controls” and the “capital support” available in the absence of APRA intervention.</a:t>
            </a:r>
          </a:p>
          <a:p>
            <a:pPr eaLnBrk="1" hangingPunct="1">
              <a:spcBef>
                <a:spcPct val="0"/>
              </a:spcBef>
            </a:pPr>
            <a:endParaRPr lang="en-AU" sz="1800" smtClean="0">
              <a:solidFill>
                <a:srgbClr val="0C2777"/>
              </a:solidFill>
              <a:ea typeface="ヒラギノ角ゴ Pro W3" pitchFamily="66" charset="-128"/>
            </a:endParaRPr>
          </a:p>
          <a:p>
            <a:pPr eaLnBrk="1" hangingPunct="1">
              <a:spcBef>
                <a:spcPct val="0"/>
              </a:spcBef>
            </a:pPr>
            <a:r>
              <a:rPr lang="en-AU" sz="1800" smtClean="0">
                <a:solidFill>
                  <a:srgbClr val="0C2777"/>
                </a:solidFill>
                <a:ea typeface="ヒラギノ角ゴ Pro W3" pitchFamily="66" charset="-128"/>
              </a:rPr>
              <a:t>Rating is based on the accumulated knowledge from APRA’s onsite reviews and offsite analysis</a:t>
            </a:r>
          </a:p>
          <a:p>
            <a:endParaRPr lang="en-US" smtClean="0">
              <a:ea typeface="ヒラギノ角ゴ Pro W3" pitchFamily="66"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fr-FR" sz="3200" smtClean="0">
                <a:ea typeface="ヒラギノ角ゴ Pro W3" pitchFamily="66" charset="-128"/>
              </a:rPr>
              <a:t>PAIRS Conceptual Framework</a:t>
            </a:r>
            <a:endParaRPr lang="en-US" sz="3200" smtClean="0">
              <a:ea typeface="ヒラギノ角ゴ Pro W3" pitchFamily="66" charset="-128"/>
            </a:endParaRPr>
          </a:p>
        </p:txBody>
      </p:sp>
      <p:pic>
        <p:nvPicPr>
          <p:cNvPr id="7171" name="Content Placeholder 3"/>
          <p:cNvPicPr>
            <a:picLocks noGrp="1" noChangeAspect="1" noChangeArrowheads="1"/>
          </p:cNvPicPr>
          <p:nvPr>
            <p:ph idx="1"/>
          </p:nvPr>
        </p:nvPicPr>
        <p:blipFill>
          <a:blip r:embed="rId2"/>
          <a:srcRect/>
          <a:stretch>
            <a:fillRect/>
          </a:stretch>
        </p:blipFill>
        <p:spPr>
          <a:xfrm>
            <a:off x="1981200" y="3100388"/>
            <a:ext cx="6858000" cy="2211387"/>
          </a:xfrm>
          <a:gradFill rotWithShape="1">
            <a:gsLst>
              <a:gs pos="0">
                <a:schemeClr val="bg1"/>
              </a:gs>
              <a:gs pos="100000">
                <a:srgbClr val="D3C909"/>
              </a:gs>
            </a:gsLst>
            <a:lin ang="5400000" scaled="1"/>
          </a:grad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1"/>
          <p:cNvSpPr>
            <a:spLocks noGrp="1"/>
          </p:cNvSpPr>
          <p:nvPr>
            <p:ph type="sldNum" sz="quarter" idx="12"/>
          </p:nvPr>
        </p:nvSpPr>
        <p:spPr bwMode="auto">
          <a:xfrm>
            <a:off x="0" y="6356350"/>
            <a:ext cx="1752600" cy="365125"/>
          </a:xfrm>
          <a:noFill/>
          <a:ln>
            <a:miter lim="800000"/>
            <a:headEnd/>
            <a:tailEnd/>
          </a:ln>
        </p:spPr>
        <p:txBody>
          <a:bodyPr/>
          <a:lstStyle/>
          <a:p>
            <a:pPr algn="ctr"/>
            <a:endParaRPr lang="en-AU" smtClean="0">
              <a:latin typeface="Arial" charset="0"/>
            </a:endParaRPr>
          </a:p>
        </p:txBody>
      </p:sp>
      <p:sp>
        <p:nvSpPr>
          <p:cNvPr id="8195" name="Slide Number Placeholder 3"/>
          <p:cNvSpPr txBox="1">
            <a:spLocks/>
          </p:cNvSpPr>
          <p:nvPr/>
        </p:nvSpPr>
        <p:spPr bwMode="auto">
          <a:xfrm>
            <a:off x="6553200" y="6245225"/>
            <a:ext cx="2133600" cy="476250"/>
          </a:xfrm>
          <a:prstGeom prst="rect">
            <a:avLst/>
          </a:prstGeom>
          <a:noFill/>
          <a:ln w="9525">
            <a:noFill/>
            <a:miter lim="800000"/>
            <a:headEnd/>
            <a:tailEnd/>
          </a:ln>
        </p:spPr>
        <p:txBody>
          <a:bodyPr/>
          <a:lstStyle/>
          <a:p>
            <a:pPr algn="r"/>
            <a:endParaRPr lang="en-AU" sz="1400"/>
          </a:p>
        </p:txBody>
      </p:sp>
      <p:pic>
        <p:nvPicPr>
          <p:cNvPr id="8" name="Picture 6" descr="MCj03111260000[1]"/>
          <p:cNvPicPr preferRelativeResize="0">
            <a:picLocks noChangeAspect="1" noChangeArrowheads="1"/>
          </p:cNvPicPr>
          <p:nvPr/>
        </p:nvPicPr>
        <p:blipFill>
          <a:blip r:embed="rId3">
            <a:lum bright="76000"/>
          </a:blip>
          <a:srcRect/>
          <a:stretch>
            <a:fillRect/>
          </a:stretch>
        </p:blipFill>
        <p:spPr bwMode="auto">
          <a:xfrm>
            <a:off x="2444750" y="2492375"/>
            <a:ext cx="1447800" cy="1849438"/>
          </a:xfrm>
          <a:prstGeom prst="rect">
            <a:avLst/>
          </a:prstGeom>
          <a:noFill/>
          <a:ln w="9525">
            <a:noFill/>
            <a:miter lim="800000"/>
            <a:headEnd/>
            <a:tailEnd/>
          </a:ln>
        </p:spPr>
      </p:pic>
      <p:sp>
        <p:nvSpPr>
          <p:cNvPr id="9" name="Rectangle 7"/>
          <p:cNvSpPr txBox="1">
            <a:spLocks noChangeArrowheads="1"/>
          </p:cNvSpPr>
          <p:nvPr/>
        </p:nvSpPr>
        <p:spPr>
          <a:xfrm>
            <a:off x="1752600" y="777875"/>
            <a:ext cx="8229600" cy="647700"/>
          </a:xfrm>
          <a:prstGeom prst="rect">
            <a:avLst/>
          </a:prstGeom>
        </p:spPr>
        <p:txBody>
          <a:bodyPr/>
          <a:lstStyle/>
          <a:p>
            <a:pPr marL="342900" indent="-342900">
              <a:defRPr/>
            </a:pPr>
            <a:r>
              <a:rPr lang="en-AU" sz="2800" dirty="0">
                <a:solidFill>
                  <a:srgbClr val="7B7B7B"/>
                </a:solidFill>
                <a:latin typeface="+mj-lt"/>
                <a:cs typeface="ヒラギノ角ゴ Pro W3" pitchFamily="60" charset="-128"/>
              </a:rPr>
              <a:t>Main risk areas for PAIRS assessment </a:t>
            </a:r>
          </a:p>
        </p:txBody>
      </p:sp>
      <p:sp>
        <p:nvSpPr>
          <p:cNvPr id="8198" name="AutoShape 8"/>
          <p:cNvSpPr>
            <a:spLocks noChangeArrowheads="1"/>
          </p:cNvSpPr>
          <p:nvPr/>
        </p:nvSpPr>
        <p:spPr bwMode="auto">
          <a:xfrm>
            <a:off x="2444750" y="1771650"/>
            <a:ext cx="2127250" cy="360363"/>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Board</a:t>
            </a:r>
          </a:p>
        </p:txBody>
      </p:sp>
      <p:sp>
        <p:nvSpPr>
          <p:cNvPr id="8199" name="AutoShape 9"/>
          <p:cNvSpPr>
            <a:spLocks noChangeArrowheads="1"/>
          </p:cNvSpPr>
          <p:nvPr/>
        </p:nvSpPr>
        <p:spPr bwMode="auto">
          <a:xfrm>
            <a:off x="2444750" y="2132013"/>
            <a:ext cx="2127250" cy="360362"/>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Management</a:t>
            </a:r>
          </a:p>
        </p:txBody>
      </p:sp>
      <p:sp>
        <p:nvSpPr>
          <p:cNvPr id="8200" name="AutoShape 10"/>
          <p:cNvSpPr>
            <a:spLocks noChangeArrowheads="1"/>
          </p:cNvSpPr>
          <p:nvPr/>
        </p:nvSpPr>
        <p:spPr bwMode="auto">
          <a:xfrm>
            <a:off x="2444750" y="2492375"/>
            <a:ext cx="2127250" cy="360363"/>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Risk Governance</a:t>
            </a:r>
          </a:p>
        </p:txBody>
      </p:sp>
      <p:sp>
        <p:nvSpPr>
          <p:cNvPr id="8201" name="AutoShape 11"/>
          <p:cNvSpPr>
            <a:spLocks noChangeArrowheads="1"/>
          </p:cNvSpPr>
          <p:nvPr/>
        </p:nvSpPr>
        <p:spPr bwMode="auto">
          <a:xfrm>
            <a:off x="2444750" y="2852738"/>
            <a:ext cx="2127250" cy="360362"/>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Strategy &amp; Planning</a:t>
            </a:r>
          </a:p>
        </p:txBody>
      </p:sp>
      <p:sp>
        <p:nvSpPr>
          <p:cNvPr id="8202" name="AutoShape 12"/>
          <p:cNvSpPr>
            <a:spLocks noChangeArrowheads="1"/>
          </p:cNvSpPr>
          <p:nvPr/>
        </p:nvSpPr>
        <p:spPr bwMode="auto">
          <a:xfrm>
            <a:off x="2444750" y="3211513"/>
            <a:ext cx="2127250" cy="360362"/>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Liquidity Risk</a:t>
            </a:r>
          </a:p>
        </p:txBody>
      </p:sp>
      <p:sp>
        <p:nvSpPr>
          <p:cNvPr id="8203" name="AutoShape 13"/>
          <p:cNvSpPr>
            <a:spLocks noChangeArrowheads="1"/>
          </p:cNvSpPr>
          <p:nvPr/>
        </p:nvSpPr>
        <p:spPr bwMode="auto">
          <a:xfrm>
            <a:off x="2444750" y="3571875"/>
            <a:ext cx="2127250" cy="360363"/>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Operational Risk</a:t>
            </a:r>
          </a:p>
        </p:txBody>
      </p:sp>
      <p:sp>
        <p:nvSpPr>
          <p:cNvPr id="8204" name="AutoShape 14"/>
          <p:cNvSpPr>
            <a:spLocks noChangeArrowheads="1"/>
          </p:cNvSpPr>
          <p:nvPr/>
        </p:nvSpPr>
        <p:spPr bwMode="auto">
          <a:xfrm>
            <a:off x="2444750" y="3932238"/>
            <a:ext cx="2127250" cy="360362"/>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Credit Risk</a:t>
            </a:r>
          </a:p>
        </p:txBody>
      </p:sp>
      <p:sp>
        <p:nvSpPr>
          <p:cNvPr id="8205" name="AutoShape 15"/>
          <p:cNvSpPr>
            <a:spLocks noChangeArrowheads="1"/>
          </p:cNvSpPr>
          <p:nvPr/>
        </p:nvSpPr>
        <p:spPr bwMode="auto">
          <a:xfrm>
            <a:off x="2444750" y="4292600"/>
            <a:ext cx="2127250" cy="360363"/>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Mk &amp; Investment Risk</a:t>
            </a:r>
          </a:p>
        </p:txBody>
      </p:sp>
      <p:sp>
        <p:nvSpPr>
          <p:cNvPr id="8206" name="AutoShape 16"/>
          <p:cNvSpPr>
            <a:spLocks noChangeArrowheads="1"/>
          </p:cNvSpPr>
          <p:nvPr/>
        </p:nvSpPr>
        <p:spPr bwMode="auto">
          <a:xfrm>
            <a:off x="2444750" y="4652963"/>
            <a:ext cx="2127250" cy="360362"/>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Insurance Risk</a:t>
            </a:r>
          </a:p>
        </p:txBody>
      </p:sp>
      <p:sp>
        <p:nvSpPr>
          <p:cNvPr id="8207" name="AutoShape 17"/>
          <p:cNvSpPr>
            <a:spLocks noChangeArrowheads="1"/>
          </p:cNvSpPr>
          <p:nvPr/>
        </p:nvSpPr>
        <p:spPr bwMode="auto">
          <a:xfrm>
            <a:off x="2444750" y="5011738"/>
            <a:ext cx="2127250" cy="360362"/>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Capital - Coverage</a:t>
            </a:r>
          </a:p>
        </p:txBody>
      </p:sp>
      <p:sp>
        <p:nvSpPr>
          <p:cNvPr id="8208" name="AutoShape 28"/>
          <p:cNvSpPr>
            <a:spLocks noChangeArrowheads="1"/>
          </p:cNvSpPr>
          <p:nvPr/>
        </p:nvSpPr>
        <p:spPr bwMode="auto">
          <a:xfrm>
            <a:off x="2444750" y="5372100"/>
            <a:ext cx="2127250" cy="360363"/>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Capital - Earnings</a:t>
            </a:r>
          </a:p>
        </p:txBody>
      </p:sp>
      <p:sp>
        <p:nvSpPr>
          <p:cNvPr id="8209" name="AutoShape 29"/>
          <p:cNvSpPr>
            <a:spLocks noChangeArrowheads="1"/>
          </p:cNvSpPr>
          <p:nvPr/>
        </p:nvSpPr>
        <p:spPr bwMode="auto">
          <a:xfrm>
            <a:off x="2444750" y="5732463"/>
            <a:ext cx="2127250" cy="360362"/>
          </a:xfrm>
          <a:prstGeom prst="roundRect">
            <a:avLst>
              <a:gd name="adj" fmla="val 16667"/>
            </a:avLst>
          </a:prstGeom>
          <a:gradFill rotWithShape="1">
            <a:gsLst>
              <a:gs pos="0">
                <a:schemeClr val="bg1"/>
              </a:gs>
              <a:gs pos="100000">
                <a:srgbClr val="CCCC00">
                  <a:alpha val="59000"/>
                </a:srgbClr>
              </a:gs>
            </a:gsLst>
            <a:path path="shape">
              <a:fillToRect l="50000" t="50000" r="50000" b="50000"/>
            </a:path>
          </a:gradFill>
          <a:ln w="9525">
            <a:solidFill>
              <a:srgbClr val="808000"/>
            </a:solidFill>
            <a:round/>
            <a:headEnd/>
            <a:tailEnd/>
          </a:ln>
        </p:spPr>
        <p:txBody>
          <a:bodyPr wrap="none" anchor="ctr"/>
          <a:lstStyle/>
          <a:p>
            <a:pPr algn="ctr"/>
            <a:r>
              <a:rPr lang="en-AU" sz="1600"/>
              <a:t>Capital – Access to Add</a:t>
            </a:r>
          </a:p>
        </p:txBody>
      </p:sp>
      <p:sp>
        <p:nvSpPr>
          <p:cNvPr id="8210" name="Text Box 42"/>
          <p:cNvSpPr txBox="1">
            <a:spLocks noChangeArrowheads="1"/>
          </p:cNvSpPr>
          <p:nvPr/>
        </p:nvSpPr>
        <p:spPr bwMode="auto">
          <a:xfrm>
            <a:off x="2743200" y="1401763"/>
            <a:ext cx="873125" cy="369887"/>
          </a:xfrm>
          <a:prstGeom prst="rect">
            <a:avLst/>
          </a:prstGeom>
          <a:noFill/>
          <a:ln w="9525">
            <a:noFill/>
            <a:miter lim="800000"/>
            <a:headEnd/>
            <a:tailEnd/>
          </a:ln>
        </p:spPr>
        <p:txBody>
          <a:bodyPr wrap="none">
            <a:spAutoFit/>
          </a:bodyPr>
          <a:lstStyle/>
          <a:p>
            <a:r>
              <a:rPr lang="en-AU" b="1"/>
              <a:t>PAIRS</a:t>
            </a:r>
          </a:p>
        </p:txBody>
      </p:sp>
      <p:sp>
        <p:nvSpPr>
          <p:cNvPr id="8211" name="Text Box 43"/>
          <p:cNvSpPr txBox="1">
            <a:spLocks noChangeArrowheads="1"/>
          </p:cNvSpPr>
          <p:nvPr/>
        </p:nvSpPr>
        <p:spPr bwMode="auto">
          <a:xfrm>
            <a:off x="5502275" y="1196975"/>
            <a:ext cx="2260600" cy="539750"/>
          </a:xfrm>
          <a:prstGeom prst="rect">
            <a:avLst/>
          </a:prstGeom>
          <a:noFill/>
          <a:ln w="9525">
            <a:noFill/>
            <a:miter lim="800000"/>
            <a:headEnd/>
            <a:tailEnd/>
          </a:ln>
        </p:spPr>
        <p:txBody>
          <a:bodyPr/>
          <a:lstStyle/>
          <a:p>
            <a:endParaRPr lang="en-US" b="1"/>
          </a:p>
        </p:txBody>
      </p:sp>
      <p:sp>
        <p:nvSpPr>
          <p:cNvPr id="47" name="TextBox 46"/>
          <p:cNvSpPr txBox="1"/>
          <p:nvPr/>
        </p:nvSpPr>
        <p:spPr>
          <a:xfrm>
            <a:off x="5305425" y="1771650"/>
            <a:ext cx="3124200" cy="1322388"/>
          </a:xfrm>
          <a:prstGeom prst="rect">
            <a:avLst/>
          </a:prstGeom>
          <a:noFill/>
        </p:spPr>
        <p:txBody>
          <a:bodyPr>
            <a:spAutoFit/>
          </a:bodyPr>
          <a:lstStyle/>
          <a:p>
            <a:pPr>
              <a:defRPr/>
            </a:pPr>
            <a:r>
              <a:rPr lang="en-AU" sz="2000" b="1" dirty="0">
                <a:solidFill>
                  <a:srgbClr val="002D86"/>
                </a:solidFill>
                <a:latin typeface="+mn-lt"/>
              </a:rPr>
              <a:t>NOTE - For DC superannuation funds, the Capital components do not apply</a:t>
            </a:r>
          </a:p>
        </p:txBody>
      </p:sp>
      <p:sp>
        <p:nvSpPr>
          <p:cNvPr id="8213" name="TextBox 47"/>
          <p:cNvSpPr txBox="1">
            <a:spLocks noChangeArrowheads="1"/>
          </p:cNvSpPr>
          <p:nvPr/>
        </p:nvSpPr>
        <p:spPr bwMode="auto">
          <a:xfrm>
            <a:off x="4572000" y="4292600"/>
            <a:ext cx="466725" cy="369888"/>
          </a:xfrm>
          <a:prstGeom prst="rect">
            <a:avLst/>
          </a:prstGeom>
          <a:noFill/>
          <a:ln w="9525">
            <a:noFill/>
            <a:miter lim="800000"/>
            <a:headEnd/>
            <a:tailEnd/>
          </a:ln>
        </p:spPr>
        <p:txBody>
          <a:bodyPr>
            <a:spAutoFit/>
          </a:bodyPr>
          <a:lstStyle/>
          <a:p>
            <a:r>
              <a:rPr lang="en-AU"/>
              <a:t>#</a:t>
            </a:r>
          </a:p>
        </p:txBody>
      </p:sp>
      <p:sp>
        <p:nvSpPr>
          <p:cNvPr id="8214" name="TextBox 92"/>
          <p:cNvSpPr txBox="1">
            <a:spLocks noChangeArrowheads="1"/>
          </p:cNvSpPr>
          <p:nvPr/>
        </p:nvSpPr>
        <p:spPr bwMode="auto">
          <a:xfrm>
            <a:off x="4572000" y="3573463"/>
            <a:ext cx="339725" cy="368300"/>
          </a:xfrm>
          <a:prstGeom prst="rect">
            <a:avLst/>
          </a:prstGeom>
          <a:noFill/>
          <a:ln w="9525">
            <a:noFill/>
            <a:miter lim="800000"/>
            <a:headEnd/>
            <a:tailEnd/>
          </a:ln>
        </p:spPr>
        <p:txBody>
          <a:bodyPr>
            <a:spAutoFit/>
          </a:bodyPr>
          <a:lstStyle/>
          <a:p>
            <a:r>
              <a:rPr lang="en-AU"/>
              <a:t>#</a:t>
            </a:r>
          </a:p>
        </p:txBody>
      </p:sp>
      <p:sp>
        <p:nvSpPr>
          <p:cNvPr id="8215" name="TextBox 93"/>
          <p:cNvSpPr txBox="1">
            <a:spLocks noChangeArrowheads="1"/>
          </p:cNvSpPr>
          <p:nvPr/>
        </p:nvSpPr>
        <p:spPr bwMode="auto">
          <a:xfrm>
            <a:off x="4572000" y="2852738"/>
            <a:ext cx="466725" cy="369887"/>
          </a:xfrm>
          <a:prstGeom prst="rect">
            <a:avLst/>
          </a:prstGeom>
          <a:noFill/>
          <a:ln w="9525">
            <a:noFill/>
            <a:miter lim="800000"/>
            <a:headEnd/>
            <a:tailEnd/>
          </a:ln>
        </p:spPr>
        <p:txBody>
          <a:bodyPr>
            <a:spAutoFit/>
          </a:bodyPr>
          <a:lstStyle/>
          <a:p>
            <a:r>
              <a:rPr lang="en-AU"/>
              <a:t>#</a:t>
            </a:r>
          </a:p>
        </p:txBody>
      </p:sp>
      <p:sp>
        <p:nvSpPr>
          <p:cNvPr id="95" name="TextBox 94"/>
          <p:cNvSpPr txBox="1"/>
          <p:nvPr/>
        </p:nvSpPr>
        <p:spPr>
          <a:xfrm>
            <a:off x="5305425" y="3284538"/>
            <a:ext cx="2724150" cy="1016000"/>
          </a:xfrm>
          <a:prstGeom prst="rect">
            <a:avLst/>
          </a:prstGeom>
          <a:noFill/>
        </p:spPr>
        <p:txBody>
          <a:bodyPr>
            <a:spAutoFit/>
          </a:bodyPr>
          <a:lstStyle/>
          <a:p>
            <a:pPr>
              <a:defRPr/>
            </a:pPr>
            <a:r>
              <a:rPr lang="en-AU" sz="2000" b="1" dirty="0">
                <a:solidFill>
                  <a:srgbClr val="002D86"/>
                </a:solidFill>
                <a:latin typeface="+mn-lt"/>
              </a:rPr>
              <a:t># NOTE - Significant risks for superannuation funds</a:t>
            </a:r>
          </a:p>
        </p:txBody>
      </p:sp>
      <p:sp>
        <p:nvSpPr>
          <p:cNvPr id="96" name="TextBox 95"/>
          <p:cNvSpPr txBox="1"/>
          <p:nvPr/>
        </p:nvSpPr>
        <p:spPr>
          <a:xfrm>
            <a:off x="5305425" y="4581525"/>
            <a:ext cx="2924175" cy="1016000"/>
          </a:xfrm>
          <a:prstGeom prst="rect">
            <a:avLst/>
          </a:prstGeom>
          <a:noFill/>
        </p:spPr>
        <p:txBody>
          <a:bodyPr>
            <a:spAutoFit/>
          </a:bodyPr>
          <a:lstStyle/>
          <a:p>
            <a:pPr>
              <a:defRPr/>
            </a:pPr>
            <a:r>
              <a:rPr lang="en-AU" sz="2000" b="1" dirty="0">
                <a:solidFill>
                  <a:srgbClr val="0C2777"/>
                </a:solidFill>
                <a:latin typeface="+mn-lt"/>
              </a:rPr>
              <a:t>NOTE – guidance manuals for supervisors on each PAIRS component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withEffect">
                                  <p:stCondLst>
                                    <p:cond delay="0"/>
                                  </p:stCondLst>
                                  <p:childTnLst>
                                    <p:animMotion origin="layout" path="M -7.69231E-7 4.81481E-6 L 0.22981 0.00046 " pathEditMode="relative" rAng="0" ptsTypes="AA">
                                      <p:cBhvr>
                                        <p:cTn id="6" dur="2000" fill="hold"/>
                                        <p:tgtEl>
                                          <p:spTgt spid="8"/>
                                        </p:tgtEl>
                                        <p:attrNameLst>
                                          <p:attrName>ppt_x</p:attrName>
                                          <p:attrName>ppt_y</p:attrName>
                                        </p:attrNameLst>
                                      </p:cBhvr>
                                      <p:rCtr x="115"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1"/>
          <p:cNvSpPr>
            <a:spLocks noGrp="1"/>
          </p:cNvSpPr>
          <p:nvPr>
            <p:ph type="sldNum" sz="quarter" idx="12"/>
          </p:nvPr>
        </p:nvSpPr>
        <p:spPr bwMode="auto">
          <a:xfrm>
            <a:off x="0" y="6356350"/>
            <a:ext cx="1752600" cy="365125"/>
          </a:xfrm>
          <a:noFill/>
          <a:ln>
            <a:miter lim="800000"/>
            <a:headEnd/>
            <a:tailEnd/>
          </a:ln>
        </p:spPr>
        <p:txBody>
          <a:bodyPr/>
          <a:lstStyle/>
          <a:p>
            <a:pPr algn="ctr"/>
            <a:endParaRPr lang="en-AU" smtClean="0">
              <a:latin typeface="Arial" charset="0"/>
            </a:endParaRPr>
          </a:p>
        </p:txBody>
      </p:sp>
      <p:graphicFrame>
        <p:nvGraphicFramePr>
          <p:cNvPr id="3" name="Table 2"/>
          <p:cNvGraphicFramePr>
            <a:graphicFrameLocks noGrp="1"/>
          </p:cNvGraphicFramePr>
          <p:nvPr/>
        </p:nvGraphicFramePr>
        <p:xfrm>
          <a:off x="1752600" y="1393825"/>
          <a:ext cx="7391400" cy="5235240"/>
        </p:xfrm>
        <a:graphic>
          <a:graphicData uri="http://schemas.openxmlformats.org/drawingml/2006/table">
            <a:tbl>
              <a:tblPr firstRow="1" bandRow="1">
                <a:tableStyleId>{5C22544A-7EE6-4342-B048-85BDC9FD1C3A}</a:tableStyleId>
              </a:tblPr>
              <a:tblGrid>
                <a:gridCol w="1684631"/>
                <a:gridCol w="5706769"/>
              </a:tblGrid>
              <a:tr h="297480">
                <a:tc>
                  <a:txBody>
                    <a:bodyPr/>
                    <a:lstStyle/>
                    <a:p>
                      <a:r>
                        <a:rPr lang="en-GB" sz="1050" dirty="0" smtClean="0"/>
                        <a:t>Risk</a:t>
                      </a:r>
                      <a:r>
                        <a:rPr lang="en-GB" sz="1050" baseline="0" dirty="0" smtClean="0"/>
                        <a:t> Category</a:t>
                      </a:r>
                      <a:endParaRPr lang="en-US" sz="1050" dirty="0"/>
                    </a:p>
                  </a:txBody>
                  <a:tcPr marL="84406" marR="84406"/>
                </a:tc>
                <a:tc>
                  <a:txBody>
                    <a:bodyPr/>
                    <a:lstStyle/>
                    <a:p>
                      <a:r>
                        <a:rPr lang="en-GB" sz="1050" dirty="0" smtClean="0"/>
                        <a:t>Principle Determinants Management</a:t>
                      </a:r>
                      <a:r>
                        <a:rPr lang="en-GB" sz="1050" baseline="0" dirty="0" smtClean="0"/>
                        <a:t> + Control Assessment</a:t>
                      </a:r>
                      <a:endParaRPr lang="en-US" sz="1050" dirty="0"/>
                    </a:p>
                  </a:txBody>
                  <a:tcPr marL="84406" marR="84406"/>
                </a:tc>
              </a:tr>
              <a:tr h="971904">
                <a:tc>
                  <a:txBody>
                    <a:bodyPr/>
                    <a:lstStyle/>
                    <a:p>
                      <a:r>
                        <a:rPr lang="en-GB" sz="1000" b="1" dirty="0" smtClean="0"/>
                        <a:t>Liquidity</a:t>
                      </a:r>
                      <a:r>
                        <a:rPr lang="en-GB" sz="1000" b="1" baseline="0" dirty="0" smtClean="0"/>
                        <a:t> Risk</a:t>
                      </a:r>
                      <a:endParaRPr lang="en-US" sz="1000" b="1" dirty="0"/>
                    </a:p>
                  </a:txBody>
                  <a:tcPr marL="84406" marR="84406"/>
                </a:tc>
                <a:tc>
                  <a:txBody>
                    <a:bodyPr/>
                    <a:lstStyle/>
                    <a:p>
                      <a:r>
                        <a:rPr lang="en-GB" sz="1000" baseline="0" dirty="0" smtClean="0"/>
                        <a:t> </a:t>
                      </a:r>
                      <a:r>
                        <a:rPr kumimoji="0" lang="en-US" sz="1000" kern="1200" dirty="0" smtClean="0">
                          <a:solidFill>
                            <a:schemeClr val="dk1"/>
                          </a:solidFill>
                          <a:latin typeface="+mn-lt"/>
                          <a:ea typeface="+mn-ea"/>
                          <a:cs typeface="+mn-cs"/>
                        </a:rPr>
                        <a:t>Awareness of liquidity risk  by the Board</a:t>
                      </a:r>
                    </a:p>
                    <a:p>
                      <a:pPr lvl="0"/>
                      <a:r>
                        <a:rPr kumimoji="0" lang="en-US" sz="1000" kern="1200" dirty="0" smtClean="0">
                          <a:solidFill>
                            <a:schemeClr val="dk1"/>
                          </a:solidFill>
                          <a:latin typeface="+mn-lt"/>
                          <a:ea typeface="+mn-ea"/>
                          <a:cs typeface="+mn-cs"/>
                        </a:rPr>
                        <a:t>Liquidity management functions and committees (ALCO) in place</a:t>
                      </a:r>
                    </a:p>
                    <a:p>
                      <a:pPr lvl="0"/>
                      <a:r>
                        <a:rPr kumimoji="0" lang="en-US" sz="1000" kern="1200" dirty="0" smtClean="0">
                          <a:solidFill>
                            <a:schemeClr val="dk1"/>
                          </a:solidFill>
                          <a:latin typeface="+mn-lt"/>
                          <a:ea typeface="+mn-ea"/>
                          <a:cs typeface="+mn-cs"/>
                        </a:rPr>
                        <a:t>Policies and procedures relating to liquidity risk management</a:t>
                      </a:r>
                    </a:p>
                    <a:p>
                      <a:pPr lvl="0"/>
                      <a:r>
                        <a:rPr kumimoji="0" lang="en-US" sz="1000" kern="1200" dirty="0" smtClean="0">
                          <a:solidFill>
                            <a:schemeClr val="dk1"/>
                          </a:solidFill>
                          <a:latin typeface="+mn-lt"/>
                          <a:ea typeface="+mn-ea"/>
                          <a:cs typeface="+mn-cs"/>
                        </a:rPr>
                        <a:t>Limits in place and how they are reviewed and monitored</a:t>
                      </a:r>
                    </a:p>
                    <a:p>
                      <a:pPr lvl="0"/>
                      <a:r>
                        <a:rPr kumimoji="0" lang="en-US" sz="1000" kern="1200" dirty="0" smtClean="0">
                          <a:solidFill>
                            <a:schemeClr val="dk1"/>
                          </a:solidFill>
                          <a:latin typeface="+mn-lt"/>
                          <a:ea typeface="+mn-ea"/>
                          <a:cs typeface="+mn-cs"/>
                        </a:rPr>
                        <a:t>Scenario analysis and models used, including dependability of information sources</a:t>
                      </a:r>
                    </a:p>
                    <a:p>
                      <a:pPr lvl="0"/>
                      <a:r>
                        <a:rPr kumimoji="0" lang="en-US" sz="1000" kern="1200" dirty="0" smtClean="0">
                          <a:solidFill>
                            <a:schemeClr val="dk1"/>
                          </a:solidFill>
                          <a:latin typeface="+mn-lt"/>
                          <a:ea typeface="+mn-ea"/>
                          <a:cs typeface="+mn-cs"/>
                        </a:rPr>
                        <a:t>Reliability and extent of intra-group funding and standby facilities</a:t>
                      </a:r>
                    </a:p>
                    <a:p>
                      <a:r>
                        <a:rPr kumimoji="0" lang="en-GB" sz="1000" kern="1200" dirty="0" smtClean="0">
                          <a:solidFill>
                            <a:schemeClr val="dk1"/>
                          </a:solidFill>
                          <a:latin typeface="+mn-lt"/>
                          <a:ea typeface="+mn-ea"/>
                          <a:cs typeface="+mn-cs"/>
                        </a:rPr>
                        <a:t>Contingency arrangements in place</a:t>
                      </a:r>
                      <a:endParaRPr lang="en-US" sz="1000" dirty="0"/>
                    </a:p>
                  </a:txBody>
                  <a:tcPr marL="84406" marR="84406"/>
                </a:tc>
              </a:tr>
              <a:tr h="843539">
                <a:tc>
                  <a:txBody>
                    <a:bodyPr/>
                    <a:lstStyle/>
                    <a:p>
                      <a:r>
                        <a:rPr lang="en-GB" sz="1000" b="1" dirty="0" smtClean="0"/>
                        <a:t>Operational</a:t>
                      </a:r>
                      <a:r>
                        <a:rPr lang="en-GB" sz="1000" b="1" baseline="0" dirty="0" smtClean="0"/>
                        <a:t> Risk</a:t>
                      </a:r>
                      <a:endParaRPr lang="en-US" sz="1000" b="1" dirty="0"/>
                    </a:p>
                  </a:txBody>
                  <a:tcPr marL="84406" marR="84406"/>
                </a:tc>
                <a:tc>
                  <a:txBody>
                    <a:bodyPr/>
                    <a:lstStyle/>
                    <a:p>
                      <a:pPr lvl="0"/>
                      <a:r>
                        <a:rPr kumimoji="0" lang="en-US" sz="1000" kern="1200" dirty="0" smtClean="0">
                          <a:solidFill>
                            <a:schemeClr val="dk1"/>
                          </a:solidFill>
                          <a:latin typeface="+mn-lt"/>
                          <a:ea typeface="+mn-ea"/>
                          <a:cs typeface="+mn-cs"/>
                        </a:rPr>
                        <a:t>The awareness of operational risk by the Board</a:t>
                      </a:r>
                    </a:p>
                    <a:p>
                      <a:pPr lvl="0"/>
                      <a:r>
                        <a:rPr kumimoji="0" lang="en-US" sz="1000" kern="1200" dirty="0" smtClean="0">
                          <a:solidFill>
                            <a:schemeClr val="dk1"/>
                          </a:solidFill>
                          <a:latin typeface="+mn-lt"/>
                          <a:ea typeface="+mn-ea"/>
                          <a:cs typeface="+mn-cs"/>
                        </a:rPr>
                        <a:t>Operational risk management functions and committees</a:t>
                      </a:r>
                    </a:p>
                    <a:p>
                      <a:pPr lvl="0"/>
                      <a:r>
                        <a:rPr kumimoji="0" lang="en-US" sz="1000" kern="1200" dirty="0" smtClean="0">
                          <a:solidFill>
                            <a:schemeClr val="dk1"/>
                          </a:solidFill>
                          <a:latin typeface="+mn-lt"/>
                          <a:ea typeface="+mn-ea"/>
                          <a:cs typeface="+mn-cs"/>
                        </a:rPr>
                        <a:t>Policies and procedures</a:t>
                      </a:r>
                    </a:p>
                    <a:p>
                      <a:pPr lvl="0"/>
                      <a:r>
                        <a:rPr kumimoji="0" lang="en-US" sz="1000" kern="1200" dirty="0" smtClean="0">
                          <a:solidFill>
                            <a:schemeClr val="dk1"/>
                          </a:solidFill>
                          <a:latin typeface="+mn-lt"/>
                          <a:ea typeface="+mn-ea"/>
                          <a:cs typeface="+mn-cs"/>
                        </a:rPr>
                        <a:t>Controls in place across the IT environment</a:t>
                      </a:r>
                    </a:p>
                    <a:p>
                      <a:pPr lvl="0"/>
                      <a:r>
                        <a:rPr kumimoji="0" lang="en-US" sz="1000" kern="1200" dirty="0" smtClean="0">
                          <a:solidFill>
                            <a:schemeClr val="dk1"/>
                          </a:solidFill>
                          <a:latin typeface="+mn-lt"/>
                          <a:ea typeface="+mn-ea"/>
                          <a:cs typeface="+mn-cs"/>
                        </a:rPr>
                        <a:t>Management of operational issues including administration, outsourcing arrangements, fraud </a:t>
                      </a:r>
                    </a:p>
                    <a:p>
                      <a:r>
                        <a:rPr kumimoji="0" lang="en-GB" sz="1000" kern="1200" dirty="0" smtClean="0">
                          <a:solidFill>
                            <a:schemeClr val="dk1"/>
                          </a:solidFill>
                          <a:latin typeface="+mn-lt"/>
                          <a:ea typeface="+mn-ea"/>
                          <a:cs typeface="+mn-cs"/>
                        </a:rPr>
                        <a:t>Business continuity and disaster recovery plans, including testing processes and back up</a:t>
                      </a:r>
                      <a:endParaRPr lang="en-US" sz="1000" dirty="0"/>
                    </a:p>
                  </a:txBody>
                  <a:tcPr marL="84406" marR="84406"/>
                </a:tc>
              </a:tr>
              <a:tr h="971904">
                <a:tc>
                  <a:txBody>
                    <a:bodyPr/>
                    <a:lstStyle/>
                    <a:p>
                      <a:r>
                        <a:rPr lang="en-GB" sz="1000" b="1" dirty="0" smtClean="0"/>
                        <a:t>Credit Risk</a:t>
                      </a:r>
                      <a:endParaRPr lang="en-US" sz="1000" b="1" dirty="0"/>
                    </a:p>
                  </a:txBody>
                  <a:tcPr marL="84406" marR="84406"/>
                </a:tc>
                <a:tc>
                  <a:txBody>
                    <a:bodyPr/>
                    <a:lstStyle/>
                    <a:p>
                      <a:pPr lvl="0"/>
                      <a:r>
                        <a:rPr kumimoji="0" lang="en-US" sz="1000" kern="1200" dirty="0" smtClean="0">
                          <a:solidFill>
                            <a:schemeClr val="dk1"/>
                          </a:solidFill>
                          <a:latin typeface="+mn-lt"/>
                          <a:ea typeface="+mn-ea"/>
                          <a:cs typeface="+mn-cs"/>
                        </a:rPr>
                        <a:t>The awareness of Credit Risk by the Board</a:t>
                      </a:r>
                    </a:p>
                    <a:p>
                      <a:pPr lvl="0"/>
                      <a:r>
                        <a:rPr kumimoji="0" lang="en-US" sz="1000" kern="1200" dirty="0" smtClean="0">
                          <a:solidFill>
                            <a:schemeClr val="dk1"/>
                          </a:solidFill>
                          <a:latin typeface="+mn-lt"/>
                          <a:ea typeface="+mn-ea"/>
                          <a:cs typeface="+mn-cs"/>
                        </a:rPr>
                        <a:t>The credit risk management framework, systems and delegations in place</a:t>
                      </a:r>
                    </a:p>
                    <a:p>
                      <a:pPr lvl="0"/>
                      <a:r>
                        <a:rPr kumimoji="0" lang="en-US" sz="1000" kern="1200" dirty="0" smtClean="0">
                          <a:solidFill>
                            <a:schemeClr val="dk1"/>
                          </a:solidFill>
                          <a:latin typeface="+mn-lt"/>
                          <a:ea typeface="+mn-ea"/>
                          <a:cs typeface="+mn-cs"/>
                        </a:rPr>
                        <a:t>Origination, security and collateral structures and valuation practices</a:t>
                      </a:r>
                    </a:p>
                    <a:p>
                      <a:pPr lvl="0"/>
                      <a:r>
                        <a:rPr kumimoji="0" lang="en-US" sz="1000" kern="1200" dirty="0" smtClean="0">
                          <a:solidFill>
                            <a:schemeClr val="dk1"/>
                          </a:solidFill>
                          <a:latin typeface="+mn-lt"/>
                          <a:ea typeface="+mn-ea"/>
                          <a:cs typeface="+mn-cs"/>
                        </a:rPr>
                        <a:t>Credit-related policies and procedures</a:t>
                      </a:r>
                    </a:p>
                    <a:p>
                      <a:pPr lvl="0"/>
                      <a:r>
                        <a:rPr kumimoji="0" lang="en-US" sz="1000" kern="1200" dirty="0" smtClean="0">
                          <a:solidFill>
                            <a:schemeClr val="dk1"/>
                          </a:solidFill>
                          <a:latin typeface="+mn-lt"/>
                          <a:ea typeface="+mn-ea"/>
                          <a:cs typeface="+mn-cs"/>
                        </a:rPr>
                        <a:t>Problem asset management including compliance with prudential requirements</a:t>
                      </a:r>
                    </a:p>
                    <a:p>
                      <a:pPr lvl="0"/>
                      <a:r>
                        <a:rPr kumimoji="0" lang="en-US" sz="1000" kern="1200" dirty="0" smtClean="0">
                          <a:solidFill>
                            <a:schemeClr val="dk1"/>
                          </a:solidFill>
                          <a:latin typeface="+mn-lt"/>
                          <a:ea typeface="+mn-ea"/>
                          <a:cs typeface="+mn-cs"/>
                        </a:rPr>
                        <a:t>Information systems and portfolio management</a:t>
                      </a:r>
                    </a:p>
                    <a:p>
                      <a:r>
                        <a:rPr kumimoji="0" lang="en-GB" sz="1000" kern="1200" dirty="0" smtClean="0">
                          <a:solidFill>
                            <a:schemeClr val="dk1"/>
                          </a:solidFill>
                          <a:latin typeface="+mn-lt"/>
                          <a:ea typeface="+mn-ea"/>
                          <a:cs typeface="+mn-cs"/>
                        </a:rPr>
                        <a:t>The role and functioning of independent credit review process</a:t>
                      </a:r>
                      <a:endParaRPr lang="en-US" sz="1000" dirty="0"/>
                    </a:p>
                  </a:txBody>
                  <a:tcPr marL="84406" marR="84406"/>
                </a:tc>
              </a:tr>
              <a:tr h="1356998">
                <a:tc>
                  <a:txBody>
                    <a:bodyPr/>
                    <a:lstStyle/>
                    <a:p>
                      <a:r>
                        <a:rPr lang="en-GB" sz="1000" b="1" dirty="0" smtClean="0"/>
                        <a:t>Market</a:t>
                      </a:r>
                      <a:r>
                        <a:rPr lang="en-GB" sz="1000" b="1" baseline="0" dirty="0" smtClean="0"/>
                        <a:t> + Investment Risk</a:t>
                      </a:r>
                      <a:endParaRPr lang="en-US" sz="1000" b="1" dirty="0"/>
                    </a:p>
                  </a:txBody>
                  <a:tcPr marL="84406" marR="84406"/>
                </a:tc>
                <a:tc>
                  <a:txBody>
                    <a:bodyPr/>
                    <a:lstStyle/>
                    <a:p>
                      <a:pPr lvl="0"/>
                      <a:r>
                        <a:rPr kumimoji="0" lang="en-US" sz="1000" kern="1200" dirty="0" smtClean="0">
                          <a:solidFill>
                            <a:schemeClr val="dk1"/>
                          </a:solidFill>
                          <a:latin typeface="+mn-lt"/>
                          <a:ea typeface="+mn-ea"/>
                          <a:cs typeface="+mn-cs"/>
                        </a:rPr>
                        <a:t>The awareness of maker an investment risk by the Board</a:t>
                      </a:r>
                    </a:p>
                    <a:p>
                      <a:pPr lvl="0"/>
                      <a:r>
                        <a:rPr kumimoji="0" lang="en-US" sz="1000" kern="1200" dirty="0" smtClean="0">
                          <a:solidFill>
                            <a:schemeClr val="dk1"/>
                          </a:solidFill>
                          <a:latin typeface="+mn-lt"/>
                          <a:ea typeface="+mn-ea"/>
                          <a:cs typeface="+mn-cs"/>
                        </a:rPr>
                        <a:t>Trading and investment functions, including segregation of responsibilities</a:t>
                      </a:r>
                    </a:p>
                    <a:p>
                      <a:pPr lvl="0"/>
                      <a:r>
                        <a:rPr kumimoji="0" lang="en-US" sz="1000" kern="1200" dirty="0" smtClean="0">
                          <a:solidFill>
                            <a:schemeClr val="dk1"/>
                          </a:solidFill>
                          <a:latin typeface="+mn-lt"/>
                          <a:ea typeface="+mn-ea"/>
                          <a:cs typeface="+mn-cs"/>
                        </a:rPr>
                        <a:t>ALCO and /or investment committees in place</a:t>
                      </a:r>
                    </a:p>
                    <a:p>
                      <a:pPr lvl="0"/>
                      <a:r>
                        <a:rPr kumimoji="0" lang="en-US" sz="1000" kern="1200" dirty="0" smtClean="0">
                          <a:solidFill>
                            <a:schemeClr val="dk1"/>
                          </a:solidFill>
                          <a:latin typeface="+mn-lt"/>
                          <a:ea typeface="+mn-ea"/>
                          <a:cs typeface="+mn-cs"/>
                        </a:rPr>
                        <a:t>Delegations and limits in place and how they are monitored and controlled</a:t>
                      </a:r>
                    </a:p>
                    <a:p>
                      <a:pPr lvl="0"/>
                      <a:r>
                        <a:rPr kumimoji="0" lang="en-US" sz="1000" kern="1200" dirty="0" smtClean="0">
                          <a:solidFill>
                            <a:schemeClr val="dk1"/>
                          </a:solidFill>
                          <a:latin typeface="+mn-lt"/>
                          <a:ea typeface="+mn-ea"/>
                          <a:cs typeface="+mn-cs"/>
                        </a:rPr>
                        <a:t>The process of reviewing and monitoring trading and /or investment strategies</a:t>
                      </a:r>
                    </a:p>
                    <a:p>
                      <a:pPr lvl="0"/>
                      <a:r>
                        <a:rPr kumimoji="0" lang="en-US" sz="1000" kern="1200" dirty="0" smtClean="0">
                          <a:solidFill>
                            <a:schemeClr val="dk1"/>
                          </a:solidFill>
                          <a:latin typeface="+mn-lt"/>
                          <a:ea typeface="+mn-ea"/>
                          <a:cs typeface="+mn-cs"/>
                        </a:rPr>
                        <a:t>Investment management and asset valuation practices</a:t>
                      </a:r>
                    </a:p>
                    <a:p>
                      <a:pPr lvl="0"/>
                      <a:r>
                        <a:rPr kumimoji="0" lang="en-US" sz="1000" kern="1200" dirty="0" smtClean="0">
                          <a:solidFill>
                            <a:schemeClr val="dk1"/>
                          </a:solidFill>
                          <a:latin typeface="+mn-lt"/>
                          <a:ea typeface="+mn-ea"/>
                          <a:cs typeface="+mn-cs"/>
                        </a:rPr>
                        <a:t>Market and investment policies and procedures including those relating to unit pricing</a:t>
                      </a:r>
                    </a:p>
                    <a:p>
                      <a:pPr lvl="0"/>
                      <a:r>
                        <a:rPr kumimoji="0" lang="en-US" sz="1000" kern="1200" dirty="0" smtClean="0">
                          <a:solidFill>
                            <a:schemeClr val="dk1"/>
                          </a:solidFill>
                          <a:latin typeface="+mn-lt"/>
                          <a:ea typeface="+mn-ea"/>
                          <a:cs typeface="+mn-cs"/>
                        </a:rPr>
                        <a:t>Models used, including underlying assumptions and stress analysis</a:t>
                      </a:r>
                    </a:p>
                    <a:p>
                      <a:pPr lvl="0"/>
                      <a:r>
                        <a:rPr kumimoji="0" lang="en-US" sz="1000" kern="1200" dirty="0" smtClean="0">
                          <a:solidFill>
                            <a:schemeClr val="dk1"/>
                          </a:solidFill>
                          <a:latin typeface="+mn-lt"/>
                          <a:ea typeface="+mn-ea"/>
                          <a:cs typeface="+mn-cs"/>
                        </a:rPr>
                        <a:t>The strength of management information systems</a:t>
                      </a:r>
                    </a:p>
                    <a:p>
                      <a:r>
                        <a:rPr kumimoji="0" lang="en-GB" sz="1000" kern="1200" dirty="0" smtClean="0">
                          <a:solidFill>
                            <a:schemeClr val="dk1"/>
                          </a:solidFill>
                          <a:latin typeface="+mn-lt"/>
                          <a:ea typeface="+mn-ea"/>
                          <a:cs typeface="+mn-cs"/>
                        </a:rPr>
                        <a:t>Independent review functions</a:t>
                      </a:r>
                      <a:endParaRPr lang="en-US" sz="1000" dirty="0"/>
                    </a:p>
                  </a:txBody>
                  <a:tcPr marL="84406" marR="84406"/>
                </a:tc>
              </a:tr>
            </a:tbl>
          </a:graphicData>
        </a:graphic>
      </p:graphicFrame>
      <p:sp>
        <p:nvSpPr>
          <p:cNvPr id="4" name="Rectangle 7"/>
          <p:cNvSpPr txBox="1">
            <a:spLocks noChangeArrowheads="1"/>
          </p:cNvSpPr>
          <p:nvPr/>
        </p:nvSpPr>
        <p:spPr>
          <a:xfrm>
            <a:off x="1752600" y="908050"/>
            <a:ext cx="8229600" cy="647700"/>
          </a:xfrm>
          <a:prstGeom prst="rect">
            <a:avLst/>
          </a:prstGeom>
        </p:spPr>
        <p:txBody>
          <a:bodyPr/>
          <a:lstStyle/>
          <a:p>
            <a:pPr marL="342900" indent="-342900">
              <a:defRPr/>
            </a:pPr>
            <a:r>
              <a:rPr lang="en-AU" sz="2800" dirty="0">
                <a:solidFill>
                  <a:srgbClr val="7B7B7B"/>
                </a:solidFill>
                <a:latin typeface="+mj-lt"/>
                <a:cs typeface="ヒラギノ角ゴ Pro W3" pitchFamily="60" charset="-128"/>
              </a:rPr>
              <a:t>Risk </a:t>
            </a:r>
            <a:r>
              <a:rPr lang="en-AU" sz="2800" dirty="0" err="1">
                <a:solidFill>
                  <a:srgbClr val="7B7B7B"/>
                </a:solidFill>
                <a:latin typeface="+mj-lt"/>
                <a:cs typeface="ヒラギノ角ゴ Pro W3" pitchFamily="60" charset="-128"/>
              </a:rPr>
              <a:t>Mitigants</a:t>
            </a:r>
            <a:r>
              <a:rPr lang="en-AU" sz="2800" dirty="0">
                <a:solidFill>
                  <a:srgbClr val="7B7B7B"/>
                </a:solidFill>
                <a:latin typeface="+mj-lt"/>
                <a:cs typeface="ヒラギノ角ゴ Pro W3" pitchFamily="60" charset="-128"/>
              </a:rPr>
              <a:t> - APRA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p:cNvSpPr>
            <a:spLocks noGrp="1"/>
          </p:cNvSpPr>
          <p:nvPr>
            <p:ph type="sldNum" sz="quarter" idx="12"/>
          </p:nvPr>
        </p:nvSpPr>
        <p:spPr bwMode="auto">
          <a:xfrm>
            <a:off x="0" y="6356350"/>
            <a:ext cx="1752600" cy="365125"/>
          </a:xfrm>
          <a:noFill/>
          <a:ln>
            <a:miter lim="800000"/>
            <a:headEnd/>
            <a:tailEnd/>
          </a:ln>
        </p:spPr>
        <p:txBody>
          <a:bodyPr/>
          <a:lstStyle/>
          <a:p>
            <a:pPr algn="ctr"/>
            <a:endParaRPr lang="en-AU" smtClean="0">
              <a:latin typeface="Arial" charset="0"/>
            </a:endParaRPr>
          </a:p>
        </p:txBody>
      </p:sp>
      <p:graphicFrame>
        <p:nvGraphicFramePr>
          <p:cNvPr id="6" name="Table 5"/>
          <p:cNvGraphicFramePr>
            <a:graphicFrameLocks noGrp="1"/>
          </p:cNvGraphicFramePr>
          <p:nvPr/>
        </p:nvGraphicFramePr>
        <p:xfrm>
          <a:off x="1752600" y="1600200"/>
          <a:ext cx="7240760" cy="4853824"/>
        </p:xfrm>
        <a:graphic>
          <a:graphicData uri="http://schemas.openxmlformats.org/drawingml/2006/table">
            <a:tbl>
              <a:tblPr/>
              <a:tblGrid>
                <a:gridCol w="1719335"/>
                <a:gridCol w="1588088"/>
                <a:gridCol w="1901442"/>
                <a:gridCol w="2031895"/>
              </a:tblGrid>
              <a:tr h="723156">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rgbClr val="333399"/>
                          </a:solidFill>
                          <a:effectLst/>
                          <a:latin typeface="Trebuchet MS" pitchFamily="34" charset="0"/>
                        </a:rPr>
                        <a:t>EXAMINE</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88900" marR="0" lvl="0" indent="-88900" algn="l" defTabSz="914400" rtl="0" eaLnBrk="1" fontAlgn="base" latinLnBrk="0" hangingPunct="1">
                        <a:lnSpc>
                          <a:spcPct val="100000"/>
                        </a:lnSpc>
                        <a:spcBef>
                          <a:spcPct val="20000"/>
                        </a:spcBef>
                        <a:spcAft>
                          <a:spcPct val="0"/>
                        </a:spcAft>
                        <a:buClrTx/>
                        <a:buSzTx/>
                        <a:buFontTx/>
                        <a:buChar char="•"/>
                        <a:tabLst/>
                      </a:pPr>
                      <a:endParaRPr kumimoji="0" lang="en-AU" sz="1400" b="1" i="0" u="none" strike="noStrike" cap="none" normalizeH="0" baseline="0" dirty="0" smtClean="0">
                        <a:ln>
                          <a:noFill/>
                        </a:ln>
                        <a:solidFill>
                          <a:srgbClr val="333399"/>
                        </a:solidFill>
                        <a:effectLst/>
                        <a:latin typeface="Trebuchet MS"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8900" marR="0" lvl="0" indent="-8890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rgbClr val="333399"/>
                          </a:solidFill>
                          <a:effectLst/>
                          <a:latin typeface="Trebuchet MS" pitchFamily="34" charset="0"/>
                        </a:rPr>
                        <a:t>FEATURES WHERE LOW OPERATIONAL  RISK</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8900" marR="0" lvl="0" indent="-88900" algn="l" defTabSz="914400" rtl="0" eaLnBrk="1" fontAlgn="base" latinLnBrk="0" hangingPunct="1">
                        <a:lnSpc>
                          <a:spcPct val="100000"/>
                        </a:lnSpc>
                        <a:spcBef>
                          <a:spcPct val="20000"/>
                        </a:spcBef>
                        <a:spcAft>
                          <a:spcPct val="0"/>
                        </a:spcAft>
                        <a:buClrTx/>
                        <a:buSzTx/>
                        <a:buFontTx/>
                        <a:buNone/>
                        <a:tabLst/>
                        <a:defRPr/>
                      </a:pPr>
                      <a:r>
                        <a:rPr kumimoji="0" lang="en-AU" sz="1400" b="1" i="0" u="none" strike="noStrike" cap="none" normalizeH="0" baseline="0" dirty="0" smtClean="0">
                          <a:ln>
                            <a:noFill/>
                          </a:ln>
                          <a:solidFill>
                            <a:srgbClr val="333399"/>
                          </a:solidFill>
                          <a:effectLst/>
                          <a:latin typeface="Trebuchet MS" pitchFamily="34" charset="0"/>
                        </a:rPr>
                        <a:t>FEATURES WHERE HIGH OPERATIONAL  RISK</a:t>
                      </a:r>
                    </a:p>
                    <a:p>
                      <a:pPr marL="88900" marR="0" lvl="0" indent="-88900" algn="l" defTabSz="914400" rtl="0" eaLnBrk="1" fontAlgn="base" latinLnBrk="0" hangingPunct="1">
                        <a:lnSpc>
                          <a:spcPct val="100000"/>
                        </a:lnSpc>
                        <a:spcBef>
                          <a:spcPct val="20000"/>
                        </a:spcBef>
                        <a:spcAft>
                          <a:spcPct val="0"/>
                        </a:spcAft>
                        <a:buClrTx/>
                        <a:buSzTx/>
                        <a:buFontTx/>
                        <a:buNone/>
                        <a:tabLst/>
                      </a:pPr>
                      <a:endParaRPr kumimoji="0" lang="en-AU" sz="1400" b="1" i="0" u="none" strike="noStrike" cap="none" normalizeH="0" baseline="0" dirty="0" smtClean="0">
                        <a:ln>
                          <a:noFill/>
                        </a:ln>
                        <a:solidFill>
                          <a:srgbClr val="333399"/>
                        </a:solidFill>
                        <a:effectLst/>
                        <a:latin typeface="Trebuchet MS" pitchFamily="34" charset="0"/>
                      </a:endParaRP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66272">
                <a:tc>
                  <a:txBody>
                    <a:bodyPr/>
                    <a:lstStyle/>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Nature &amp; Complexity</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Internal &amp; External Fraud</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IT Systems</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Business Disruption</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Board &amp; Management Awareness</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Operational Risk Management Framework</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Outsourcing Arrangements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Administration</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Information Technology</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Business Continuity Management</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Project Management (IT)</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New &amp; Varied Products</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Independent Review of Operational Risk</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8900" marR="0" lvl="0" indent="-8890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en-AU" sz="1100" b="1" i="0" u="none" strike="noStrike" cap="none" normalizeH="0" baseline="0" dirty="0" smtClean="0">
                          <a:ln>
                            <a:noFill/>
                          </a:ln>
                          <a:solidFill>
                            <a:srgbClr val="333399"/>
                          </a:solidFill>
                          <a:effectLst/>
                          <a:latin typeface="Trebuchet MS" pitchFamily="34" charset="0"/>
                        </a:rPr>
                        <a:t>Simple legal &amp; organisational structure, clear reporting lines</a:t>
                      </a:r>
                    </a:p>
                    <a:p>
                      <a:pPr marL="88900" marR="0" lvl="0" indent="-8890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en-AU" sz="1100" b="1" i="0" u="none" strike="noStrike" cap="none" normalizeH="0" baseline="0" dirty="0" smtClean="0">
                          <a:ln>
                            <a:noFill/>
                          </a:ln>
                          <a:solidFill>
                            <a:srgbClr val="333399"/>
                          </a:solidFill>
                          <a:effectLst/>
                          <a:latin typeface="Trebuchet MS" pitchFamily="34" charset="0"/>
                        </a:rPr>
                        <a:t>No reliance on related entities for core or complementary activities</a:t>
                      </a:r>
                    </a:p>
                    <a:p>
                      <a:pPr marL="88900" marR="0" lvl="0" indent="-8890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en-AU" sz="1100" b="1" i="0" u="none" strike="noStrike" cap="none" normalizeH="0" baseline="0" dirty="0" smtClean="0">
                          <a:ln>
                            <a:noFill/>
                          </a:ln>
                          <a:solidFill>
                            <a:srgbClr val="333399"/>
                          </a:solidFill>
                          <a:effectLst/>
                          <a:latin typeface="Trebuchet MS" pitchFamily="34" charset="0"/>
                        </a:rPr>
                        <a:t>No outsourcing of major business functions</a:t>
                      </a:r>
                    </a:p>
                    <a:p>
                      <a:pPr marL="88900" marR="0" lvl="0" indent="-8890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en-AU" sz="1100" b="1" i="0" u="none" strike="noStrike" cap="none" normalizeH="0" baseline="0" dirty="0" smtClean="0">
                          <a:ln>
                            <a:noFill/>
                          </a:ln>
                          <a:solidFill>
                            <a:srgbClr val="333399"/>
                          </a:solidFill>
                          <a:effectLst/>
                          <a:latin typeface="Trebuchet MS" pitchFamily="34" charset="0"/>
                        </a:rPr>
                        <a:t>Simple products, low transaction volumes</a:t>
                      </a:r>
                    </a:p>
                    <a:p>
                      <a:pPr marL="88900" marR="0" lvl="0" indent="-8890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en-AU" sz="1100" b="1" i="0" u="none" strike="noStrike" cap="none" normalizeH="0" baseline="0" dirty="0" smtClean="0">
                          <a:ln>
                            <a:noFill/>
                          </a:ln>
                          <a:solidFill>
                            <a:srgbClr val="333399"/>
                          </a:solidFill>
                          <a:effectLst/>
                          <a:latin typeface="Trebuchet MS" pitchFamily="34" charset="0"/>
                        </a:rPr>
                        <a:t>IT systems are simple, off-the-shelf, adaptable</a:t>
                      </a:r>
                    </a:p>
                    <a:p>
                      <a:pPr marL="88900" marR="0" lvl="0" indent="-8890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en-AU" sz="1100" b="1" i="0" u="none" strike="noStrike" cap="none" normalizeH="0" baseline="0" dirty="0" smtClean="0">
                          <a:ln>
                            <a:noFill/>
                          </a:ln>
                          <a:solidFill>
                            <a:srgbClr val="333399"/>
                          </a:solidFill>
                          <a:effectLst/>
                          <a:latin typeface="Trebuchet MS" pitchFamily="34" charset="0"/>
                        </a:rPr>
                        <a:t>Minimal disaster threat from external activities</a:t>
                      </a:r>
                    </a:p>
                    <a:p>
                      <a:pPr marL="88900" marR="0" lvl="0" indent="-8890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en-AU" sz="1100" b="1" i="0" u="none" strike="noStrike" cap="none" normalizeH="0" baseline="0" dirty="0" smtClean="0">
                          <a:ln>
                            <a:noFill/>
                          </a:ln>
                          <a:solidFill>
                            <a:srgbClr val="333399"/>
                          </a:solidFill>
                          <a:effectLst/>
                          <a:latin typeface="Trebuchet MS" pitchFamily="34" charset="0"/>
                        </a:rPr>
                        <a:t>No reliance on a key person</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Complex structure, unclear reporting lines</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Extensive reliance for core or complementary activities on related entities not wholly owned within the same group</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Outsourcing to unrelated third parties with history of unresolved problems</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Complex business, many products, high volume</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IT systems unable to meet business needs, inherited / legacy systems</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Vulnerable to external disaster</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en-AU" sz="1100" b="1" i="0" u="none" strike="noStrike" cap="none" normalizeH="0" baseline="0" dirty="0" smtClean="0">
                          <a:ln>
                            <a:noFill/>
                          </a:ln>
                          <a:solidFill>
                            <a:srgbClr val="333399"/>
                          </a:solidFill>
                          <a:effectLst/>
                          <a:latin typeface="Trebuchet MS" pitchFamily="34" charset="0"/>
                        </a:rPr>
                        <a:t>Heavy reliance on one person</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60" name="Rectangle 6"/>
          <p:cNvSpPr>
            <a:spLocks noChangeArrowheads="1"/>
          </p:cNvSpPr>
          <p:nvPr/>
        </p:nvSpPr>
        <p:spPr bwMode="auto">
          <a:xfrm>
            <a:off x="1752600" y="908050"/>
            <a:ext cx="6115050" cy="522288"/>
          </a:xfrm>
          <a:prstGeom prst="rect">
            <a:avLst/>
          </a:prstGeom>
          <a:noFill/>
          <a:ln w="9525">
            <a:noFill/>
            <a:miter lim="800000"/>
            <a:headEnd/>
            <a:tailEnd/>
          </a:ln>
        </p:spPr>
        <p:txBody>
          <a:bodyPr>
            <a:spAutoFit/>
          </a:bodyPr>
          <a:lstStyle/>
          <a:p>
            <a:pPr>
              <a:defRPr/>
            </a:pPr>
            <a:r>
              <a:rPr lang="en-AU" sz="2800" dirty="0">
                <a:solidFill>
                  <a:srgbClr val="7B7B7B"/>
                </a:solidFill>
                <a:latin typeface="+mj-lt"/>
                <a:cs typeface="ヒラギノ角ゴ Pro W3" pitchFamily="60" charset="-128"/>
              </a:rPr>
              <a:t>Example – Module 7 - Operational risk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1201</Words>
  <Application>Microsoft Office PowerPoint</Application>
  <PresentationFormat>On-screen Show (4:3)</PresentationFormat>
  <Paragraphs>246</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Thème Office</vt:lpstr>
      <vt:lpstr>APRA PAIRS Model </vt:lpstr>
      <vt:lpstr>Outline</vt:lpstr>
      <vt:lpstr>Slide 3</vt:lpstr>
      <vt:lpstr>Supervisory Activities - APRA</vt:lpstr>
      <vt:lpstr>PAIRS (Probability &amp; Impact Rating System </vt:lpstr>
      <vt:lpstr>PAIRS Conceptual Framework</vt:lpstr>
      <vt:lpstr>Slide 7</vt:lpstr>
      <vt:lpstr>Slide 8</vt:lpstr>
      <vt:lpstr>Slide 9</vt:lpstr>
      <vt:lpstr>Slide 10</vt:lpstr>
      <vt:lpstr>Slide 11</vt:lpstr>
      <vt:lpstr>Slide 12</vt:lpstr>
      <vt:lpstr>Slide 13</vt:lpstr>
      <vt:lpstr>PAIRS &amp; SOARS - quality and consistency </vt:lpstr>
      <vt:lpstr>Consistency of Scores</vt:lpstr>
      <vt:lpstr>Thank You</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Jeronimo Cohen</dc:creator>
  <cp:lastModifiedBy>nxthom</cp:lastModifiedBy>
  <cp:revision>13</cp:revision>
  <dcterms:created xsi:type="dcterms:W3CDTF">2011-01-21T13:42:32Z</dcterms:created>
  <dcterms:modified xsi:type="dcterms:W3CDTF">2011-08-29T01:52:56Z</dcterms:modified>
</cp:coreProperties>
</file>