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2" r:id="rId3"/>
  </p:sldMasterIdLst>
  <p:notesMasterIdLst>
    <p:notesMasterId r:id="rId17"/>
  </p:notesMasterIdLst>
  <p:sldIdLst>
    <p:sldId id="699" r:id="rId4"/>
    <p:sldId id="774" r:id="rId5"/>
    <p:sldId id="759" r:id="rId6"/>
    <p:sldId id="761" r:id="rId7"/>
    <p:sldId id="779" r:id="rId8"/>
    <p:sldId id="780" r:id="rId9"/>
    <p:sldId id="781" r:id="rId10"/>
    <p:sldId id="776" r:id="rId11"/>
    <p:sldId id="777" r:id="rId12"/>
    <p:sldId id="778" r:id="rId13"/>
    <p:sldId id="784" r:id="rId14"/>
    <p:sldId id="773" r:id="rId15"/>
    <p:sldId id="793" r:id="rId16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9242"/>
    <a:srgbClr val="29A3FF"/>
    <a:srgbClr val="00FF00"/>
    <a:srgbClr val="004A82"/>
    <a:srgbClr val="00602B"/>
    <a:srgbClr val="D1DFF3"/>
    <a:srgbClr val="D5FFE8"/>
    <a:srgbClr val="C8F3F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54058" autoAdjust="0"/>
  </p:normalViewPr>
  <p:slideViewPr>
    <p:cSldViewPr snapToGrid="0">
      <p:cViewPr varScale="1">
        <p:scale>
          <a:sx n="44" d="100"/>
          <a:sy n="44" d="100"/>
        </p:scale>
        <p:origin x="-28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0BFD4-C239-4542-A37D-4284B8EA4311}" type="doc">
      <dgm:prSet loTypeId="urn:microsoft.com/office/officeart/2005/8/layout/funnel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90A1BCE-8369-4FC7-B5E6-D84E1E8A79C2}">
      <dgm:prSet phldrT="[Text]" custT="1"/>
      <dgm:spPr/>
      <dgm:t>
        <a:bodyPr/>
        <a:lstStyle/>
        <a:p>
          <a:r>
            <a:rPr lang="en-US" sz="1200" noProof="0" dirty="0" smtClean="0"/>
            <a:t>Risk Factors</a:t>
          </a:r>
          <a:endParaRPr lang="en-US" sz="1200" noProof="0" dirty="0"/>
        </a:p>
      </dgm:t>
    </dgm:pt>
    <dgm:pt modelId="{E7D29EB4-86A8-4BF2-A2C1-B79644E97E0C}" type="parTrans" cxnId="{9D63334C-4EAC-4DC4-B8A1-898315EF08D6}">
      <dgm:prSet/>
      <dgm:spPr/>
      <dgm:t>
        <a:bodyPr/>
        <a:lstStyle/>
        <a:p>
          <a:endParaRPr lang="en-US" sz="1050" noProof="0">
            <a:solidFill>
              <a:schemeClr val="bg1"/>
            </a:solidFill>
          </a:endParaRPr>
        </a:p>
      </dgm:t>
    </dgm:pt>
    <dgm:pt modelId="{DAA30083-A4B0-450B-A95F-8186722238A2}" type="sibTrans" cxnId="{9D63334C-4EAC-4DC4-B8A1-898315EF08D6}">
      <dgm:prSet/>
      <dgm:spPr/>
      <dgm:t>
        <a:bodyPr/>
        <a:lstStyle/>
        <a:p>
          <a:endParaRPr lang="en-US" sz="1050" noProof="0">
            <a:solidFill>
              <a:schemeClr val="bg1"/>
            </a:solidFill>
          </a:endParaRPr>
        </a:p>
      </dgm:t>
    </dgm:pt>
    <dgm:pt modelId="{46E44C1B-C7A2-428C-86FD-459D33D820A7}">
      <dgm:prSet phldrT="[Text]" custT="1"/>
      <dgm:spPr/>
      <dgm:t>
        <a:bodyPr/>
        <a:lstStyle/>
        <a:p>
          <a:r>
            <a:rPr lang="en-US" sz="1100" noProof="0" dirty="0" smtClean="0"/>
            <a:t>Prices</a:t>
          </a:r>
          <a:endParaRPr lang="en-US" sz="1100" noProof="0" dirty="0"/>
        </a:p>
      </dgm:t>
    </dgm:pt>
    <dgm:pt modelId="{8C3A7755-A4FF-4AE2-BBE1-EF0CC3173192}" type="parTrans" cxnId="{40A1A4C5-7DB7-4693-9CEA-E2B146F9BC2F}">
      <dgm:prSet/>
      <dgm:spPr/>
      <dgm:t>
        <a:bodyPr/>
        <a:lstStyle/>
        <a:p>
          <a:endParaRPr lang="en-US" sz="1050" noProof="0">
            <a:solidFill>
              <a:schemeClr val="bg1"/>
            </a:solidFill>
          </a:endParaRPr>
        </a:p>
      </dgm:t>
    </dgm:pt>
    <dgm:pt modelId="{2001FCC3-51FF-4939-A145-A77A0C9665C0}" type="sibTrans" cxnId="{40A1A4C5-7DB7-4693-9CEA-E2B146F9BC2F}">
      <dgm:prSet/>
      <dgm:spPr/>
      <dgm:t>
        <a:bodyPr/>
        <a:lstStyle/>
        <a:p>
          <a:endParaRPr lang="en-US" sz="1050" noProof="0">
            <a:solidFill>
              <a:schemeClr val="bg1"/>
            </a:solidFill>
          </a:endParaRPr>
        </a:p>
      </dgm:t>
    </dgm:pt>
    <dgm:pt modelId="{596A20F3-FC9D-4334-89CF-06414DCE67CD}">
      <dgm:prSet phldrT="[Text]" custT="1"/>
      <dgm:spPr/>
      <dgm:t>
        <a:bodyPr/>
        <a:lstStyle/>
        <a:p>
          <a:r>
            <a:rPr lang="en-US" sz="900" noProof="0" dirty="0" smtClean="0">
              <a:solidFill>
                <a:schemeClr val="accent5">
                  <a:lumMod val="25000"/>
                </a:schemeClr>
              </a:solidFill>
            </a:rPr>
            <a:t>Characteristics of instruments</a:t>
          </a:r>
          <a:endParaRPr lang="en-US" sz="900" noProof="0" dirty="0">
            <a:solidFill>
              <a:schemeClr val="accent5">
                <a:lumMod val="25000"/>
              </a:schemeClr>
            </a:solidFill>
          </a:endParaRPr>
        </a:p>
      </dgm:t>
    </dgm:pt>
    <dgm:pt modelId="{BEADE7A8-C4DD-4949-AAA3-B641D4248AB4}" type="sibTrans" cxnId="{3CC0E71F-F249-474C-A1A7-B3B69508D7F9}">
      <dgm:prSet/>
      <dgm:spPr/>
      <dgm:t>
        <a:bodyPr/>
        <a:lstStyle/>
        <a:p>
          <a:endParaRPr lang="en-US" sz="1050" noProof="0">
            <a:solidFill>
              <a:schemeClr val="bg1"/>
            </a:solidFill>
          </a:endParaRPr>
        </a:p>
      </dgm:t>
    </dgm:pt>
    <dgm:pt modelId="{E3DDB441-F12F-403A-85E9-890536E248B8}" type="parTrans" cxnId="{3CC0E71F-F249-474C-A1A7-B3B69508D7F9}">
      <dgm:prSet/>
      <dgm:spPr/>
      <dgm:t>
        <a:bodyPr/>
        <a:lstStyle/>
        <a:p>
          <a:endParaRPr lang="en-US" sz="1050" noProof="0">
            <a:solidFill>
              <a:schemeClr val="bg1"/>
            </a:solidFill>
          </a:endParaRPr>
        </a:p>
      </dgm:t>
    </dgm:pt>
    <dgm:pt modelId="{ED313D20-2474-4541-BE8B-A1548D23628D}" type="pres">
      <dgm:prSet presAssocID="{FE90BFD4-C239-4542-A37D-4284B8EA431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291238-E685-456E-BF42-FF7D45EC5C9D}" type="pres">
      <dgm:prSet presAssocID="{FE90BFD4-C239-4542-A37D-4284B8EA4311}" presName="ellipse" presStyleLbl="trBgShp" presStyleIdx="0" presStyleCnt="1"/>
      <dgm:spPr/>
    </dgm:pt>
    <dgm:pt modelId="{9E81AF3B-E1CF-4E7A-89AE-80203661D03D}" type="pres">
      <dgm:prSet presAssocID="{FE90BFD4-C239-4542-A37D-4284B8EA4311}" presName="arrow1" presStyleLbl="fgShp" presStyleIdx="0" presStyleCnt="1"/>
      <dgm:spPr/>
    </dgm:pt>
    <dgm:pt modelId="{263757BD-8ADD-42C0-A586-71074C041C43}" type="pres">
      <dgm:prSet presAssocID="{FE90BFD4-C239-4542-A37D-4284B8EA4311}" presName="rectangle" presStyleLbl="revTx" presStyleIdx="0" presStyleCnt="1" custScaleX="138180" custScaleY="132334" custLinFactY="-47784" custLinFactNeighborX="337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FDC57-A5DF-49EB-8CE7-1C59AEF5EF23}" type="pres">
      <dgm:prSet presAssocID="{46E44C1B-C7A2-428C-86FD-459D33D820A7}" presName="item1" presStyleLbl="node1" presStyleIdx="0" presStyleCnt="2" custScaleX="149999" custScaleY="155555" custLinFactNeighborX="-67389" custLinFactNeighborY="-6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1473F-9D92-439A-A68A-97EC28378D10}" type="pres">
      <dgm:prSet presAssocID="{596A20F3-FC9D-4334-89CF-06414DCE67CD}" presName="item2" presStyleLbl="node1" presStyleIdx="1" presStyleCnt="2" custScaleX="155555" custScaleY="159812" custLinFactX="26759" custLinFactNeighborX="100000" custLinFactNeighborY="23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A8919-C7FE-422B-ADE2-55B2C7BA2D7E}" type="pres">
      <dgm:prSet presAssocID="{FE90BFD4-C239-4542-A37D-4284B8EA4311}" presName="funnel" presStyleLbl="trAlignAcc1" presStyleIdx="0" presStyleCnt="1" custScaleX="123983" custScaleY="118170" custLinFactNeighborX="509" custLinFactNeighborY="16846"/>
      <dgm:spPr/>
    </dgm:pt>
  </dgm:ptLst>
  <dgm:cxnLst>
    <dgm:cxn modelId="{9D63334C-4EAC-4DC4-B8A1-898315EF08D6}" srcId="{FE90BFD4-C239-4542-A37D-4284B8EA4311}" destId="{690A1BCE-8369-4FC7-B5E6-D84E1E8A79C2}" srcOrd="0" destOrd="0" parTransId="{E7D29EB4-86A8-4BF2-A2C1-B79644E97E0C}" sibTransId="{DAA30083-A4B0-450B-A95F-8186722238A2}"/>
    <dgm:cxn modelId="{C87CAD8E-89D0-4B61-BC15-AA59F80FA17C}" type="presOf" srcId="{46E44C1B-C7A2-428C-86FD-459D33D820A7}" destId="{3C9FDC57-A5DF-49EB-8CE7-1C59AEF5EF23}" srcOrd="0" destOrd="0" presId="urn:microsoft.com/office/officeart/2005/8/layout/funnel1"/>
    <dgm:cxn modelId="{3CC0E71F-F249-474C-A1A7-B3B69508D7F9}" srcId="{FE90BFD4-C239-4542-A37D-4284B8EA4311}" destId="{596A20F3-FC9D-4334-89CF-06414DCE67CD}" srcOrd="2" destOrd="0" parTransId="{E3DDB441-F12F-403A-85E9-890536E248B8}" sibTransId="{BEADE7A8-C4DD-4949-AAA3-B641D4248AB4}"/>
    <dgm:cxn modelId="{40A1A4C5-7DB7-4693-9CEA-E2B146F9BC2F}" srcId="{FE90BFD4-C239-4542-A37D-4284B8EA4311}" destId="{46E44C1B-C7A2-428C-86FD-459D33D820A7}" srcOrd="1" destOrd="0" parTransId="{8C3A7755-A4FF-4AE2-BBE1-EF0CC3173192}" sibTransId="{2001FCC3-51FF-4939-A145-A77A0C9665C0}"/>
    <dgm:cxn modelId="{9C373174-832B-48A9-86DA-316061FAF3A8}" type="presOf" srcId="{596A20F3-FC9D-4334-89CF-06414DCE67CD}" destId="{263757BD-8ADD-42C0-A586-71074C041C43}" srcOrd="0" destOrd="0" presId="urn:microsoft.com/office/officeart/2005/8/layout/funnel1"/>
    <dgm:cxn modelId="{2E966B67-954E-43EE-844D-FB673C22B5EA}" type="presOf" srcId="{690A1BCE-8369-4FC7-B5E6-D84E1E8A79C2}" destId="{D041473F-9D92-439A-A68A-97EC28378D10}" srcOrd="0" destOrd="0" presId="urn:microsoft.com/office/officeart/2005/8/layout/funnel1"/>
    <dgm:cxn modelId="{7AF9093E-3295-4186-8F98-EE6307F1D6B7}" type="presOf" srcId="{FE90BFD4-C239-4542-A37D-4284B8EA4311}" destId="{ED313D20-2474-4541-BE8B-A1548D23628D}" srcOrd="0" destOrd="0" presId="urn:microsoft.com/office/officeart/2005/8/layout/funnel1"/>
    <dgm:cxn modelId="{7C8509E1-6424-49CB-999E-1C0B98A14D1E}" type="presParOf" srcId="{ED313D20-2474-4541-BE8B-A1548D23628D}" destId="{6C291238-E685-456E-BF42-FF7D45EC5C9D}" srcOrd="0" destOrd="0" presId="urn:microsoft.com/office/officeart/2005/8/layout/funnel1"/>
    <dgm:cxn modelId="{9C73E04E-8104-459C-99C4-9A68773A07FB}" type="presParOf" srcId="{ED313D20-2474-4541-BE8B-A1548D23628D}" destId="{9E81AF3B-E1CF-4E7A-89AE-80203661D03D}" srcOrd="1" destOrd="0" presId="urn:microsoft.com/office/officeart/2005/8/layout/funnel1"/>
    <dgm:cxn modelId="{AF9CB37B-7D90-461F-B9A9-98379A95F38E}" type="presParOf" srcId="{ED313D20-2474-4541-BE8B-A1548D23628D}" destId="{263757BD-8ADD-42C0-A586-71074C041C43}" srcOrd="2" destOrd="0" presId="urn:microsoft.com/office/officeart/2005/8/layout/funnel1"/>
    <dgm:cxn modelId="{4913E1B0-CAFB-4BE0-B599-DD36CBDEE6F1}" type="presParOf" srcId="{ED313D20-2474-4541-BE8B-A1548D23628D}" destId="{3C9FDC57-A5DF-49EB-8CE7-1C59AEF5EF23}" srcOrd="3" destOrd="0" presId="urn:microsoft.com/office/officeart/2005/8/layout/funnel1"/>
    <dgm:cxn modelId="{45380913-778B-45BA-A00B-DF5705834507}" type="presParOf" srcId="{ED313D20-2474-4541-BE8B-A1548D23628D}" destId="{D041473F-9D92-439A-A68A-97EC28378D10}" srcOrd="4" destOrd="0" presId="urn:microsoft.com/office/officeart/2005/8/layout/funnel1"/>
    <dgm:cxn modelId="{73BF22E4-B667-4228-BBEC-9F2A61897BB9}" type="presParOf" srcId="{ED313D20-2474-4541-BE8B-A1548D23628D}" destId="{611A8919-C7FE-422B-ADE2-55B2C7BA2D7E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291238-E685-456E-BF42-FF7D45EC5C9D}">
      <dsp:nvSpPr>
        <dsp:cNvPr id="0" name=""/>
        <dsp:cNvSpPr/>
      </dsp:nvSpPr>
      <dsp:spPr>
        <a:xfrm>
          <a:off x="491075" y="125975"/>
          <a:ext cx="1773608" cy="61595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1AF3B-E1CF-4E7A-89AE-80203661D03D}">
      <dsp:nvSpPr>
        <dsp:cNvPr id="0" name=""/>
        <dsp:cNvSpPr/>
      </dsp:nvSpPr>
      <dsp:spPr>
        <a:xfrm>
          <a:off x="1208768" y="1634230"/>
          <a:ext cx="343722" cy="219982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757BD-8ADD-42C0-A586-71074C041C43}">
      <dsp:nvSpPr>
        <dsp:cNvPr id="0" name=""/>
        <dsp:cNvSpPr/>
      </dsp:nvSpPr>
      <dsp:spPr>
        <a:xfrm>
          <a:off x="296352" y="1133971"/>
          <a:ext cx="2279788" cy="54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 smtClean="0">
              <a:solidFill>
                <a:schemeClr val="accent5">
                  <a:lumMod val="25000"/>
                </a:schemeClr>
              </a:solidFill>
            </a:rPr>
            <a:t>Characteristics of instruments</a:t>
          </a:r>
          <a:endParaRPr lang="en-US" sz="900" kern="1200" noProof="0" dirty="0">
            <a:solidFill>
              <a:schemeClr val="accent5">
                <a:lumMod val="25000"/>
              </a:schemeClr>
            </a:solidFill>
          </a:endParaRPr>
        </a:p>
      </dsp:txBody>
      <dsp:txXfrm>
        <a:off x="296352" y="1133971"/>
        <a:ext cx="2279788" cy="545834"/>
      </dsp:txXfrm>
    </dsp:sp>
    <dsp:sp modelId="{3C9FDC57-A5DF-49EB-8CE7-1C59AEF5EF23}">
      <dsp:nvSpPr>
        <dsp:cNvPr id="0" name=""/>
        <dsp:cNvSpPr/>
      </dsp:nvSpPr>
      <dsp:spPr>
        <a:xfrm>
          <a:off x="564290" y="202347"/>
          <a:ext cx="928044" cy="96242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Prices</a:t>
          </a:r>
          <a:endParaRPr lang="en-US" sz="1100" kern="1200" noProof="0" dirty="0"/>
        </a:p>
      </dsp:txBody>
      <dsp:txXfrm>
        <a:off x="564290" y="202347"/>
        <a:ext cx="928044" cy="962420"/>
      </dsp:txXfrm>
    </dsp:sp>
    <dsp:sp modelId="{D041473F-9D92-439A-A68A-97EC28378D10}">
      <dsp:nvSpPr>
        <dsp:cNvPr id="0" name=""/>
        <dsp:cNvSpPr/>
      </dsp:nvSpPr>
      <dsp:spPr>
        <a:xfrm>
          <a:off x="1305583" y="288280"/>
          <a:ext cx="962420" cy="988758"/>
        </a:xfrm>
        <a:prstGeom prst="ellipse">
          <a:avLst/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Risk Factors</a:t>
          </a:r>
          <a:endParaRPr lang="en-US" sz="1200" kern="1200" noProof="0" dirty="0"/>
        </a:p>
      </dsp:txBody>
      <dsp:txXfrm>
        <a:off x="1305583" y="288280"/>
        <a:ext cx="962420" cy="988758"/>
      </dsp:txXfrm>
    </dsp:sp>
    <dsp:sp modelId="{611A8919-C7FE-422B-ADE2-55B2C7BA2D7E}">
      <dsp:nvSpPr>
        <dsp:cNvPr id="0" name=""/>
        <dsp:cNvSpPr/>
      </dsp:nvSpPr>
      <dsp:spPr>
        <a:xfrm>
          <a:off x="197185" y="169865"/>
          <a:ext cx="2386482" cy="181967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3F9485-1339-4C5D-93CB-8C02E0384A53}" type="datetimeFigureOut">
              <a:rPr lang="es-MX" smtClean="0"/>
              <a:pPr/>
              <a:t>07/09/2011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0DE2E0-8EB8-4958-A65F-5047FEB7699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11:00-12:30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Session II: Risk Identification and Focus and Risk Indicators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11:00-11:45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Speakers: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IOPS Toolkit Modules 2+3 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Taliya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Cikoja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IOPS Secretariat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Identification in practice – David Plascencia Perdomo,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CONSAR Mexico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Identification in practice–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Renato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Hamel, Superintendent Pensions, Chile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marR="0" indent="-2253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11:00-12:30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Session II: Risk Identification and Focus and Risk Indicators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11:00-11:45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Speakers: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IOPS Toolkit Modules 2+3 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Taliya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Cikoja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IOPS Secretariat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Identification in practice – David Plascencia Perdomo,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CONSAR Mexico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Identification in practice–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Renato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Hamel, Superintendent Pensions, Chile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E2E0-8EB8-4958-A65F-5047FEB76998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40AA9-43D1-4378-839F-DA11B8B9AF1D}" type="slidenum">
              <a:rPr lang="es-MX" smtClean="0">
                <a:latin typeface="Arial" pitchFamily="34" charset="0"/>
              </a:rPr>
              <a:pPr/>
              <a:t>3</a:t>
            </a:fld>
            <a:endParaRPr lang="es-MX" dirty="0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marR="0" indent="-2253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Crisis Rusia 1998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La </a:t>
            </a:r>
            <a:r>
              <a:rPr lang="es-MX" dirty="0" err="1" smtClean="0"/>
              <a:t>devaluacion</a:t>
            </a:r>
            <a:r>
              <a:rPr lang="es-MX" dirty="0" smtClean="0"/>
              <a:t> del rublo, el 17 de agosto de 1998, marco el fin de la estabilidad rusa y la necesidad de un nuevo programa de </a:t>
            </a:r>
            <a:r>
              <a:rPr lang="es-MX" dirty="0" err="1" smtClean="0"/>
              <a:t>estabilizacion</a:t>
            </a:r>
            <a:r>
              <a:rPr lang="es-MX" dirty="0" smtClean="0"/>
              <a:t>, como la necesidad de incrementar la </a:t>
            </a:r>
            <a:r>
              <a:rPr lang="es-MX" dirty="0" err="1" smtClean="0"/>
              <a:t>recaudacion</a:t>
            </a:r>
            <a:r>
              <a:rPr lang="es-MX" dirty="0" smtClean="0"/>
              <a:t> fiscal por parte del Estado Ruso. El descenso de los precios del </a:t>
            </a:r>
            <a:r>
              <a:rPr lang="es-MX" dirty="0" err="1" smtClean="0"/>
              <a:t>petroleo</a:t>
            </a:r>
            <a:r>
              <a:rPr lang="es-MX" dirty="0" smtClean="0"/>
              <a:t> en los meses previos ayudo a debilitar a la moneda, acelero la incertidumbre, el riesgo </a:t>
            </a:r>
            <a:r>
              <a:rPr lang="es-MX" dirty="0" err="1" smtClean="0"/>
              <a:t>pais</a:t>
            </a:r>
            <a:r>
              <a:rPr lang="es-MX" dirty="0" smtClean="0"/>
              <a:t> e incremento la fuga de capitales en cerca de 4 000 millones de </a:t>
            </a:r>
            <a:r>
              <a:rPr lang="es-MX" dirty="0" err="1" smtClean="0"/>
              <a:t>dolares</a:t>
            </a:r>
            <a:r>
              <a:rPr lang="es-MX" dirty="0" smtClean="0"/>
              <a:t> solo unas semanas previas a la </a:t>
            </a:r>
            <a:r>
              <a:rPr lang="es-MX" dirty="0" err="1" smtClean="0"/>
              <a:t>declaracion</a:t>
            </a:r>
            <a:r>
              <a:rPr lang="es-MX" dirty="0" smtClean="0"/>
              <a:t> de la moratoria por parte de Rusia.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El tipo de cambio en </a:t>
            </a:r>
            <a:r>
              <a:rPr lang="es-MX" dirty="0" err="1" smtClean="0"/>
              <a:t>Mexico</a:t>
            </a:r>
            <a:r>
              <a:rPr lang="es-MX" dirty="0" smtClean="0"/>
              <a:t> en el periodo del 17 de agosto al 17 de septiembre de 1998 vario de 9.3018 a 10.3158 , la tasa de Cetes a 28 </a:t>
            </a:r>
            <a:r>
              <a:rPr lang="es-MX" dirty="0" err="1" smtClean="0"/>
              <a:t>dias</a:t>
            </a:r>
            <a:r>
              <a:rPr lang="es-MX" dirty="0" smtClean="0"/>
              <a:t> </a:t>
            </a:r>
            <a:r>
              <a:rPr lang="es-MX" dirty="0" err="1" smtClean="0"/>
              <a:t>subio</a:t>
            </a:r>
            <a:r>
              <a:rPr lang="es-MX" dirty="0" smtClean="0"/>
              <a:t> de 21.49% a 47.86%, el IPC bajo de 3533.14 a 3395.98. </a:t>
            </a:r>
          </a:p>
          <a:p>
            <a:endParaRPr lang="es-MX" dirty="0" smtClean="0"/>
          </a:p>
          <a:p>
            <a:r>
              <a:rPr lang="es-MX" dirty="0" smtClean="0">
                <a:solidFill>
                  <a:srgbClr val="00B050"/>
                </a:solidFill>
              </a:rPr>
              <a:t>Crisis </a:t>
            </a:r>
            <a:r>
              <a:rPr lang="es-MX" dirty="0" err="1" smtClean="0">
                <a:solidFill>
                  <a:srgbClr val="00B050"/>
                </a:solidFill>
              </a:rPr>
              <a:t>Mexico</a:t>
            </a:r>
            <a:r>
              <a:rPr lang="es-MX" dirty="0" smtClean="0">
                <a:solidFill>
                  <a:srgbClr val="00B050"/>
                </a:solidFill>
              </a:rPr>
              <a:t> 1994 (Crisis Tequila)</a:t>
            </a:r>
            <a:br>
              <a:rPr lang="es-MX" dirty="0" smtClean="0">
                <a:solidFill>
                  <a:srgbClr val="00B050"/>
                </a:solidFill>
              </a:rPr>
            </a:br>
            <a:r>
              <a:rPr lang="es-MX" dirty="0" smtClean="0">
                <a:solidFill>
                  <a:srgbClr val="00B050"/>
                </a:solidFill>
              </a:rPr>
              <a:t/>
            </a:r>
            <a:br>
              <a:rPr lang="es-MX" dirty="0" smtClean="0">
                <a:solidFill>
                  <a:srgbClr val="00B050"/>
                </a:solidFill>
              </a:rPr>
            </a:br>
            <a:r>
              <a:rPr lang="es-MX" dirty="0" smtClean="0">
                <a:solidFill>
                  <a:srgbClr val="00B050"/>
                </a:solidFill>
              </a:rPr>
              <a:t>La crisis </a:t>
            </a:r>
            <a:r>
              <a:rPr lang="es-MX" dirty="0" err="1" smtClean="0">
                <a:solidFill>
                  <a:srgbClr val="00B050"/>
                </a:solidFill>
              </a:rPr>
              <a:t>economica</a:t>
            </a:r>
            <a:r>
              <a:rPr lang="es-MX" dirty="0" smtClean="0">
                <a:solidFill>
                  <a:srgbClr val="00B050"/>
                </a:solidFill>
              </a:rPr>
              <a:t> de </a:t>
            </a:r>
            <a:r>
              <a:rPr lang="es-MX" dirty="0" err="1" smtClean="0">
                <a:solidFill>
                  <a:srgbClr val="00B050"/>
                </a:solidFill>
              </a:rPr>
              <a:t>Mexico</a:t>
            </a:r>
            <a:r>
              <a:rPr lang="es-MX" dirty="0" smtClean="0">
                <a:solidFill>
                  <a:srgbClr val="00B050"/>
                </a:solidFill>
              </a:rPr>
              <a:t> de 1994 fue la ultima y mas reciente crisis del </a:t>
            </a:r>
            <a:r>
              <a:rPr lang="es-MX" dirty="0" err="1" smtClean="0">
                <a:solidFill>
                  <a:srgbClr val="00B050"/>
                </a:solidFill>
              </a:rPr>
              <a:t>pais</a:t>
            </a:r>
            <a:r>
              <a:rPr lang="es-MX" dirty="0" smtClean="0">
                <a:solidFill>
                  <a:srgbClr val="00B050"/>
                </a:solidFill>
              </a:rPr>
              <a:t> de repercusiones mundiales. Fue provocada por la falta de reservas internacionales, causando la </a:t>
            </a:r>
            <a:r>
              <a:rPr lang="es-MX" dirty="0" err="1" smtClean="0">
                <a:solidFill>
                  <a:srgbClr val="00B050"/>
                </a:solidFill>
              </a:rPr>
              <a:t>devaluacion</a:t>
            </a:r>
            <a:r>
              <a:rPr lang="es-MX" dirty="0" smtClean="0">
                <a:solidFill>
                  <a:srgbClr val="00B050"/>
                </a:solidFill>
              </a:rPr>
              <a:t> del Peso durante los primeros </a:t>
            </a:r>
            <a:r>
              <a:rPr lang="es-MX" dirty="0" err="1" smtClean="0">
                <a:solidFill>
                  <a:srgbClr val="00B050"/>
                </a:solidFill>
              </a:rPr>
              <a:t>dias</a:t>
            </a:r>
            <a:r>
              <a:rPr lang="es-MX" dirty="0" smtClean="0">
                <a:solidFill>
                  <a:srgbClr val="00B050"/>
                </a:solidFill>
              </a:rPr>
              <a:t> de la presidencia de Ernesto Zedillo. </a:t>
            </a:r>
            <a:br>
              <a:rPr lang="es-MX" dirty="0" smtClean="0">
                <a:solidFill>
                  <a:srgbClr val="00B050"/>
                </a:solidFill>
              </a:rPr>
            </a:br>
            <a:r>
              <a:rPr lang="es-MX" dirty="0" smtClean="0">
                <a:solidFill>
                  <a:srgbClr val="00B050"/>
                </a:solidFill>
              </a:rPr>
              <a:t/>
            </a:r>
            <a:br>
              <a:rPr lang="es-MX" dirty="0" smtClean="0">
                <a:solidFill>
                  <a:srgbClr val="00B050"/>
                </a:solidFill>
              </a:rPr>
            </a:br>
            <a:r>
              <a:rPr lang="es-MX" dirty="0" smtClean="0">
                <a:solidFill>
                  <a:srgbClr val="00B050"/>
                </a:solidFill>
              </a:rPr>
              <a:t>En el periodo del 15 al 30 de diciembre de 1994 la tasa de Cetes a 28 </a:t>
            </a:r>
            <a:r>
              <a:rPr lang="es-MX" dirty="0" err="1" smtClean="0">
                <a:solidFill>
                  <a:srgbClr val="00B050"/>
                </a:solidFill>
              </a:rPr>
              <a:t>dias</a:t>
            </a:r>
            <a:r>
              <a:rPr lang="es-MX" dirty="0" smtClean="0">
                <a:solidFill>
                  <a:srgbClr val="00B050"/>
                </a:solidFill>
              </a:rPr>
              <a:t> </a:t>
            </a:r>
            <a:r>
              <a:rPr lang="es-MX" dirty="0" err="1" smtClean="0">
                <a:solidFill>
                  <a:srgbClr val="00B050"/>
                </a:solidFill>
              </a:rPr>
              <a:t>subio</a:t>
            </a:r>
            <a:r>
              <a:rPr lang="es-MX" dirty="0" smtClean="0">
                <a:solidFill>
                  <a:srgbClr val="00B050"/>
                </a:solidFill>
              </a:rPr>
              <a:t> del 13.75% al 31%, la </a:t>
            </a:r>
            <a:r>
              <a:rPr lang="es-MX" dirty="0" err="1" smtClean="0">
                <a:solidFill>
                  <a:srgbClr val="00B050"/>
                </a:solidFill>
              </a:rPr>
              <a:t>cotizacion</a:t>
            </a:r>
            <a:r>
              <a:rPr lang="es-MX" dirty="0" smtClean="0">
                <a:solidFill>
                  <a:srgbClr val="00B050"/>
                </a:solidFill>
              </a:rPr>
              <a:t> del tipo de cambio Peso-</a:t>
            </a:r>
            <a:r>
              <a:rPr lang="es-MX" dirty="0" err="1" smtClean="0">
                <a:solidFill>
                  <a:srgbClr val="00B050"/>
                </a:solidFill>
              </a:rPr>
              <a:t>Dolar</a:t>
            </a:r>
            <a:r>
              <a:rPr lang="es-MX" dirty="0" smtClean="0">
                <a:solidFill>
                  <a:srgbClr val="00B050"/>
                </a:solidFill>
              </a:rPr>
              <a:t> </a:t>
            </a:r>
            <a:r>
              <a:rPr lang="es-MX" dirty="0" err="1" smtClean="0">
                <a:solidFill>
                  <a:srgbClr val="00B050"/>
                </a:solidFill>
              </a:rPr>
              <a:t>subio</a:t>
            </a:r>
            <a:r>
              <a:rPr lang="es-MX" dirty="0" smtClean="0">
                <a:solidFill>
                  <a:srgbClr val="00B050"/>
                </a:solidFill>
              </a:rPr>
              <a:t> de 3.4606 a 4.995. </a:t>
            </a:r>
            <a:br>
              <a:rPr lang="es-MX" dirty="0" smtClean="0">
                <a:solidFill>
                  <a:srgbClr val="00B050"/>
                </a:solidFill>
              </a:rPr>
            </a:br>
            <a:r>
              <a:rPr lang="es-MX" dirty="0" smtClean="0">
                <a:solidFill>
                  <a:srgbClr val="00B050"/>
                </a:solidFill>
              </a:rPr>
              <a:t/>
            </a:r>
            <a:br>
              <a:rPr lang="es-MX" dirty="0" smtClean="0">
                <a:solidFill>
                  <a:srgbClr val="00B050"/>
                </a:solidFill>
              </a:rPr>
            </a:br>
            <a:r>
              <a:rPr lang="es-MX" dirty="0" smtClean="0">
                <a:solidFill>
                  <a:srgbClr val="00B050"/>
                </a:solidFill>
              </a:rPr>
              <a:t>Sin poder mantener la nueva banda de la tasa de cambio, a principios de 1995, la </a:t>
            </a:r>
            <a:r>
              <a:rPr lang="es-MX" dirty="0" err="1" smtClean="0">
                <a:solidFill>
                  <a:srgbClr val="00B050"/>
                </a:solidFill>
              </a:rPr>
              <a:t>administracion</a:t>
            </a:r>
            <a:r>
              <a:rPr lang="es-MX" dirty="0" smtClean="0">
                <a:solidFill>
                  <a:srgbClr val="00B050"/>
                </a:solidFill>
              </a:rPr>
              <a:t> de Zedillo </a:t>
            </a:r>
            <a:r>
              <a:rPr lang="es-MX" dirty="0" err="1" smtClean="0">
                <a:solidFill>
                  <a:srgbClr val="00B050"/>
                </a:solidFill>
              </a:rPr>
              <a:t>decidio</a:t>
            </a:r>
            <a:r>
              <a:rPr lang="es-MX" dirty="0" smtClean="0">
                <a:solidFill>
                  <a:srgbClr val="00B050"/>
                </a:solidFill>
              </a:rPr>
              <a:t> establecer el sistema de libre </a:t>
            </a:r>
            <a:r>
              <a:rPr lang="es-MX" dirty="0" err="1" smtClean="0">
                <a:solidFill>
                  <a:srgbClr val="00B050"/>
                </a:solidFill>
              </a:rPr>
              <a:t>flotacion</a:t>
            </a:r>
            <a:r>
              <a:rPr lang="es-MX" dirty="0" smtClean="0">
                <a:solidFill>
                  <a:srgbClr val="00B050"/>
                </a:solidFill>
              </a:rPr>
              <a:t> del peso, el cual va llegar a 7.2 pesos por </a:t>
            </a:r>
            <a:r>
              <a:rPr lang="es-MX" dirty="0" err="1" smtClean="0">
                <a:solidFill>
                  <a:srgbClr val="00B050"/>
                </a:solidFill>
              </a:rPr>
              <a:t>dolar.El</a:t>
            </a:r>
            <a:r>
              <a:rPr lang="es-MX" dirty="0" smtClean="0">
                <a:solidFill>
                  <a:srgbClr val="00B050"/>
                </a:solidFill>
              </a:rPr>
              <a:t> </a:t>
            </a:r>
            <a:r>
              <a:rPr lang="es-MX" dirty="0" err="1" smtClean="0">
                <a:solidFill>
                  <a:srgbClr val="00B050"/>
                </a:solidFill>
              </a:rPr>
              <a:t>dolar</a:t>
            </a:r>
            <a:r>
              <a:rPr lang="es-MX" dirty="0" smtClean="0">
                <a:solidFill>
                  <a:srgbClr val="00B050"/>
                </a:solidFill>
              </a:rPr>
              <a:t> se estabilizo a un precio de 6 pesos en promedio, antes de ser afectado por la Crisis </a:t>
            </a:r>
            <a:r>
              <a:rPr lang="es-MX" dirty="0" err="1" smtClean="0">
                <a:solidFill>
                  <a:srgbClr val="00B050"/>
                </a:solidFill>
              </a:rPr>
              <a:t>Asiatica</a:t>
            </a:r>
            <a:r>
              <a:rPr lang="es-MX" dirty="0" smtClean="0">
                <a:solidFill>
                  <a:srgbClr val="00B050"/>
                </a:solidFill>
              </a:rPr>
              <a:t> de 1997. </a:t>
            </a:r>
          </a:p>
          <a:p>
            <a:endParaRPr lang="es-MX" dirty="0" smtClean="0">
              <a:solidFill>
                <a:srgbClr val="00B050"/>
              </a:solidFill>
            </a:endParaRPr>
          </a:p>
          <a:p>
            <a:r>
              <a:rPr lang="es-MX" dirty="0" smtClean="0"/>
              <a:t>Crisis Asia 1997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La crisis financiera de Asia Oriental, estallo con la </a:t>
            </a:r>
            <a:r>
              <a:rPr lang="es-MX" dirty="0" err="1" smtClean="0"/>
              <a:t>devaluacion</a:t>
            </a:r>
            <a:r>
              <a:rPr lang="es-MX" dirty="0" smtClean="0"/>
              <a:t> del BAHT </a:t>
            </a:r>
            <a:r>
              <a:rPr lang="es-MX" dirty="0" err="1" smtClean="0"/>
              <a:t>Tailandes</a:t>
            </a:r>
            <a:r>
              <a:rPr lang="es-MX" dirty="0" smtClean="0"/>
              <a:t> el 2 de Julio de 1997, el cual arrastro a las monedas de Corea del Sur, Malasia, Filipinas e Indonesia.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Los efectos de la crisis del Asia se transmiten a </a:t>
            </a:r>
            <a:r>
              <a:rPr lang="es-MX" dirty="0" err="1" smtClean="0"/>
              <a:t>America</a:t>
            </a:r>
            <a:r>
              <a:rPr lang="es-MX" dirty="0" smtClean="0"/>
              <a:t> Latina por canales comerciales y financieros, afectan de forma </a:t>
            </a:r>
            <a:r>
              <a:rPr lang="es-MX" dirty="0" err="1" smtClean="0"/>
              <a:t>disimil</a:t>
            </a:r>
            <a:r>
              <a:rPr lang="es-MX" dirty="0" smtClean="0"/>
              <a:t> a distintos </a:t>
            </a:r>
            <a:r>
              <a:rPr lang="es-MX" dirty="0" err="1" smtClean="0"/>
              <a:t>paises</a:t>
            </a:r>
            <a:r>
              <a:rPr lang="es-MX" dirty="0" smtClean="0"/>
              <a:t>, y motivan medidas de </a:t>
            </a:r>
            <a:r>
              <a:rPr lang="es-MX" dirty="0" err="1" smtClean="0"/>
              <a:t>politica</a:t>
            </a:r>
            <a:r>
              <a:rPr lang="es-MX" dirty="0" smtClean="0"/>
              <a:t> en las </a:t>
            </a:r>
            <a:r>
              <a:rPr lang="es-MX" dirty="0" err="1" smtClean="0"/>
              <a:t>areas</a:t>
            </a:r>
            <a:r>
              <a:rPr lang="es-MX" dirty="0" smtClean="0"/>
              <a:t> monetaria, financiera y comercial.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En el periodo del 15 de octubre al 5 de noviembre de 1997 el tipo de cambio peso </a:t>
            </a:r>
            <a:r>
              <a:rPr lang="es-MX" dirty="0" err="1" smtClean="0"/>
              <a:t>dolar</a:t>
            </a:r>
            <a:r>
              <a:rPr lang="es-MX" dirty="0" smtClean="0"/>
              <a:t> se ubico de 7.7336 a 8.1659 pesos por </a:t>
            </a:r>
            <a:r>
              <a:rPr lang="es-MX" dirty="0" err="1" smtClean="0"/>
              <a:t>dolar</a:t>
            </a:r>
            <a:r>
              <a:rPr lang="es-MX" dirty="0" smtClean="0"/>
              <a:t>, la tasa de Cetes a 91 </a:t>
            </a:r>
            <a:r>
              <a:rPr lang="es-MX" dirty="0" err="1" smtClean="0"/>
              <a:t>dias</a:t>
            </a:r>
            <a:r>
              <a:rPr lang="es-MX" dirty="0" smtClean="0"/>
              <a:t> aumento de 19.12% a 24.4%, el IPC bajo de 5341.76 a 4823.68.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El contagio importante a </a:t>
            </a:r>
            <a:r>
              <a:rPr lang="es-MX" dirty="0" err="1" smtClean="0"/>
              <a:t>Mexico</a:t>
            </a:r>
            <a:r>
              <a:rPr lang="es-MX" dirty="0" smtClean="0"/>
              <a:t> de los </a:t>
            </a:r>
            <a:r>
              <a:rPr lang="es-MX" dirty="0" err="1" smtClean="0"/>
              <a:t>paises</a:t>
            </a:r>
            <a:r>
              <a:rPr lang="es-MX" dirty="0" smtClean="0"/>
              <a:t> de Asia se materializo solo </a:t>
            </a:r>
            <a:r>
              <a:rPr lang="es-MX" dirty="0" err="1" smtClean="0"/>
              <a:t>despues</a:t>
            </a:r>
            <a:r>
              <a:rPr lang="es-MX" dirty="0" smtClean="0"/>
              <a:t> de los eventos del cuarto trimestre de 1997, probablemente como reflejo de cambios </a:t>
            </a:r>
            <a:r>
              <a:rPr lang="es-MX" dirty="0" err="1" smtClean="0"/>
              <a:t>drasticos</a:t>
            </a:r>
            <a:r>
              <a:rPr lang="es-MX" dirty="0" smtClean="0"/>
              <a:t> en la </a:t>
            </a:r>
            <a:r>
              <a:rPr lang="es-MX" dirty="0" err="1" smtClean="0"/>
              <a:t>percepcion</a:t>
            </a:r>
            <a:r>
              <a:rPr lang="es-MX" dirty="0" smtClean="0"/>
              <a:t> sobre las perspectivas de las </a:t>
            </a:r>
            <a:r>
              <a:rPr lang="es-MX" dirty="0" err="1" smtClean="0"/>
              <a:t>economias</a:t>
            </a:r>
            <a:r>
              <a:rPr lang="es-MX" dirty="0" smtClean="0"/>
              <a:t> de los mercados emergentes.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11 de Septiembre 2001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Si bien el 11 de septiembre no es una crisis financiera, es importante analizar los efectos en el entorno financiero y poder predecir el impacto que un evento similar </a:t>
            </a:r>
            <a:r>
              <a:rPr lang="es-MX" dirty="0" err="1" smtClean="0"/>
              <a:t>produciria</a:t>
            </a:r>
            <a:r>
              <a:rPr lang="es-MX" dirty="0" smtClean="0"/>
              <a:t>.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Por esta </a:t>
            </a:r>
            <a:r>
              <a:rPr lang="es-MX" dirty="0" err="1" smtClean="0"/>
              <a:t>razon</a:t>
            </a:r>
            <a:r>
              <a:rPr lang="es-MX" dirty="0" smtClean="0"/>
              <a:t> se analizan las variaciones que tuvieron las tasas de </a:t>
            </a:r>
            <a:r>
              <a:rPr lang="es-MX" dirty="0" err="1" smtClean="0"/>
              <a:t>interes,tipos</a:t>
            </a:r>
            <a:r>
              <a:rPr lang="es-MX" dirty="0" smtClean="0"/>
              <a:t> de cambio </a:t>
            </a:r>
            <a:r>
              <a:rPr lang="es-MX" dirty="0" err="1" smtClean="0"/>
              <a:t>asi</a:t>
            </a:r>
            <a:r>
              <a:rPr lang="es-MX" dirty="0" smtClean="0"/>
              <a:t> como en los distintos factores de riesgo que influyen en el valor de las carteras de las </a:t>
            </a:r>
            <a:r>
              <a:rPr lang="es-MX" dirty="0" err="1" smtClean="0"/>
              <a:t>Siefores</a:t>
            </a:r>
            <a:r>
              <a:rPr lang="es-MX" dirty="0" smtClean="0"/>
              <a:t> entre el 10 y el 17 de septiembre de 2001.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 partir del 11 de septiembre los mercados de Estados Unidos permanecieron cerraron, volviendo a abrir el 17 de septiembre, con un descenso del 5% en el S&amp;P 500; </a:t>
            </a:r>
            <a:r>
              <a:rPr lang="es-MX" dirty="0" err="1" smtClean="0"/>
              <a:t>ademas</a:t>
            </a:r>
            <a:r>
              <a:rPr lang="es-MX" dirty="0" smtClean="0"/>
              <a:t>, en Europa, el DAX bajo 9% y el Euro aumento de 0.90 a 0.92 </a:t>
            </a:r>
            <a:r>
              <a:rPr lang="es-MX" dirty="0" err="1" smtClean="0"/>
              <a:t>dolares</a:t>
            </a:r>
            <a:r>
              <a:rPr lang="es-MX" dirty="0" smtClean="0"/>
              <a:t>. En </a:t>
            </a:r>
            <a:r>
              <a:rPr lang="es-MX" dirty="0" err="1" smtClean="0"/>
              <a:t>Japon</a:t>
            </a:r>
            <a:r>
              <a:rPr lang="es-MX" dirty="0" smtClean="0"/>
              <a:t>, el </a:t>
            </a:r>
            <a:r>
              <a:rPr lang="es-MX" dirty="0" err="1" smtClean="0"/>
              <a:t>Nikkey</a:t>
            </a:r>
            <a:r>
              <a:rPr lang="es-MX" dirty="0" smtClean="0"/>
              <a:t> 225 bajo 7% mientras el yen cotizo de 121 a 118 yenes por </a:t>
            </a:r>
            <a:r>
              <a:rPr lang="es-MX" dirty="0" err="1" smtClean="0"/>
              <a:t>dolar</a:t>
            </a:r>
            <a:r>
              <a:rPr lang="es-MX" dirty="0" smtClean="0"/>
              <a:t>.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E2E0-8EB8-4958-A65F-5047FEB76998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marR="0" indent="-2253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marR="0" indent="-2253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marR="0" indent="-2253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343" marR="0" indent="-22534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BBF094E-74AD-4868-B615-D287F65590F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ACA5351-6553-466E-9BC1-BC9131EEDC7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F61AEFA-47F3-4A7C-B5AD-43E24FC74B4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27088" y="274638"/>
            <a:ext cx="7859712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F2D49F1-2574-4600-A765-AF779716D27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50" y="0"/>
            <a:ext cx="7916863" cy="9715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05000"/>
            <a:ext cx="7772400" cy="4191000"/>
          </a:xfrm>
          <a:prstGeom prst="rect">
            <a:avLst/>
          </a:prstGeom>
        </p:spPr>
        <p:txBody>
          <a:bodyPr/>
          <a:lstStyle/>
          <a:p>
            <a:pPr lvl="0"/>
            <a:endParaRPr lang="es-MX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35825" y="6597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64D3EB-D79F-44EF-9D1A-8B0EE713F33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41B4F57-2DD2-4812-A766-9F817622E14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27088" y="274638"/>
            <a:ext cx="7859712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F2D49F1-2574-4600-A765-AF779716D27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03D12C5-E31C-4FE5-B25E-31A4F751C7C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8528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32350" y="1600200"/>
            <a:ext cx="3854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1BFC8FE-7A56-4D00-96CB-44230EEF461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CC11814-0F02-41BE-8E00-59922DB16BD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E15F9F-D1DE-456A-88FC-D6B150BC079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FC17C16-62EC-4B3D-93DC-9BB7759FFF4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DBCD88-18BA-40D9-AD31-5F167148A24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CF30C7-F0FE-4C5E-A43A-6CDFBFA50E2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9475" y="274638"/>
            <a:ext cx="7796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8597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23B1A-A3A9-41B8-8AFD-FC91EFBF5A2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81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809625" y="0"/>
            <a:ext cx="8048625" cy="935038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1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00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Font typeface="Tahoma" pitchFamily="34" charset="0"/>
        <a:buChar char="−"/>
        <a:defRPr sz="2400" b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Font typeface="Wingdings 3" pitchFamily="18" charset="2"/>
        <a:buChar char="ê"/>
        <a:defRPr sz="2000" b="1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6119813"/>
            <a:ext cx="9144000" cy="738187"/>
          </a:xfrm>
          <a:prstGeom prst="rect">
            <a:avLst/>
          </a:prstGeom>
          <a:solidFill>
            <a:srgbClr val="77777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971550" y="0"/>
            <a:ext cx="7416800" cy="738188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-4763"/>
            <a:ext cx="9001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SHC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04063" y="736600"/>
            <a:ext cx="203676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8388350" y="6110288"/>
            <a:ext cx="755650" cy="747712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2055" name="Picture 7" descr="arbo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9938" y="5157788"/>
            <a:ext cx="7191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4592638" y="6321425"/>
            <a:ext cx="3790950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900">
                <a:solidFill>
                  <a:srgbClr val="FFFFFF"/>
                </a:solidFill>
                <a:latin typeface="Comic Sans MS" pitchFamily="66" charset="0"/>
              </a:rPr>
              <a:t>Camino a Santa Teresa # 1040 8o. piso, Col. Jardines en la Montaña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900">
                <a:solidFill>
                  <a:srgbClr val="FFFFFF"/>
                </a:solidFill>
                <a:latin typeface="Comic Sans MS" pitchFamily="66" charset="0"/>
              </a:rPr>
              <a:t>Delegación Tlalpan, C.P. 14220, México D.F.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900">
                <a:solidFill>
                  <a:srgbClr val="FFFFFF"/>
                </a:solidFill>
                <a:latin typeface="Comic Sans MS" pitchFamily="66" charset="0"/>
              </a:rPr>
              <a:t>Tel. +52 (55) 3000-2608 y 3000-2548    www. consar.gob.mx</a:t>
            </a:r>
            <a:endParaRPr lang="es-ES" sz="9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23963" y="2946400"/>
            <a:ext cx="6696075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971550" y="0"/>
            <a:ext cx="7416800" cy="738188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dirty="0">
              <a:latin typeface="Tahoma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-4763"/>
            <a:ext cx="9001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23963" y="2946400"/>
            <a:ext cx="6696075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png"/><Relationship Id="rId17" Type="http://schemas.openxmlformats.org/officeDocument/2006/relationships/hyperlink" Target="http://www.consar.gob.mx/normatividad/pdf/normatividad_emitida/circulares/Compilacion_19-8_19-9_19-10_y_19-11.pdf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consar.gob.mx/normatividad/normatividad-normatividad_consar-circulares.s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238625" y="5975350"/>
            <a:ext cx="4194175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4D4D4D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4D4D4D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4D4D4D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92163" y="2760663"/>
            <a:ext cx="7024687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000099"/>
                </a:solidFill>
                <a:latin typeface="Tahoma" pitchFamily="34" charset="0"/>
              </a:rPr>
              <a:t>		</a:t>
            </a:r>
            <a:endParaRPr lang="es-E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538538" y="5861050"/>
            <a:ext cx="48942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srgbClr val="5F5F5F"/>
                </a:solidFill>
              </a:rPr>
              <a:t>Comisión Nacional del Sistema de Ahorro para el Retiro</a:t>
            </a:r>
            <a:endParaRPr lang="es-ES" sz="1400" b="1" dirty="0">
              <a:solidFill>
                <a:srgbClr val="5F5F5F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58416" y="2263775"/>
            <a:ext cx="7651101" cy="195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Tahoma" pitchFamily="34" charset="0"/>
              </a:rPr>
              <a:t>Session II: Risk Identification and Focus and Risk Indicators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</a:rPr>
              <a:t>Risk Identification in practice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Tahoma" pitchFamily="34" charset="0"/>
              </a:rPr>
              <a:t>Thursday 8th September, 2011, Lima - Peru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48350"/>
            <a:ext cx="1771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852690" y="232232"/>
            <a:ext cx="7681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Inspections (Prudential reviews on-site)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0375" y="2281464"/>
            <a:ext cx="863600" cy="649288"/>
          </a:xfrm>
          <a:prstGeom prst="rect">
            <a:avLst/>
          </a:prstGeom>
          <a:solidFill>
            <a:schemeClr val="bg1">
              <a:alpha val="89803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35" name="Rectangle 1077"/>
          <p:cNvSpPr>
            <a:spLocks noChangeArrowheads="1"/>
          </p:cNvSpPr>
          <p:nvPr/>
        </p:nvSpPr>
        <p:spPr bwMode="auto">
          <a:xfrm>
            <a:off x="196770" y="975227"/>
            <a:ext cx="8738886" cy="5793128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442" name="Rectangle 1238"/>
          <p:cNvSpPr>
            <a:spLocks noChangeArrowheads="1"/>
          </p:cNvSpPr>
          <p:nvPr/>
        </p:nvSpPr>
        <p:spPr bwMode="auto">
          <a:xfrm>
            <a:off x="3975100" y="2105252"/>
            <a:ext cx="101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R</a:t>
            </a:r>
            <a:endParaRPr lang="es-ES" sz="1700" dirty="0"/>
          </a:p>
        </p:txBody>
      </p:sp>
      <p:sp>
        <p:nvSpPr>
          <p:cNvPr id="443" name="Rectangle 1240"/>
          <p:cNvSpPr>
            <a:spLocks noChangeArrowheads="1"/>
          </p:cNvSpPr>
          <p:nvPr/>
        </p:nvSpPr>
        <p:spPr bwMode="auto">
          <a:xfrm>
            <a:off x="4146550" y="2105252"/>
            <a:ext cx="650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gimen de </a:t>
            </a:r>
            <a:endParaRPr lang="es-ES" sz="1700" dirty="0"/>
          </a:p>
        </p:txBody>
      </p:sp>
      <p:sp>
        <p:nvSpPr>
          <p:cNvPr id="444" name="Rectangle 1241"/>
          <p:cNvSpPr>
            <a:spLocks noChangeArrowheads="1"/>
          </p:cNvSpPr>
          <p:nvPr/>
        </p:nvSpPr>
        <p:spPr bwMode="auto">
          <a:xfrm>
            <a:off x="3973512" y="2267177"/>
            <a:ext cx="449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Inversi</a:t>
            </a:r>
            <a:endParaRPr lang="es-ES" sz="1700" dirty="0"/>
          </a:p>
        </p:txBody>
      </p:sp>
      <p:sp>
        <p:nvSpPr>
          <p:cNvPr id="445" name="Rectangle 1243"/>
          <p:cNvSpPr>
            <a:spLocks noChangeArrowheads="1"/>
          </p:cNvSpPr>
          <p:nvPr/>
        </p:nvSpPr>
        <p:spPr bwMode="auto">
          <a:xfrm>
            <a:off x="4491037" y="2267177"/>
            <a:ext cx="85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n</a:t>
            </a:r>
            <a:endParaRPr lang="es-ES" sz="1700" dirty="0"/>
          </a:p>
        </p:txBody>
      </p:sp>
      <p:sp>
        <p:nvSpPr>
          <p:cNvPr id="446" name="Rectangle 1290"/>
          <p:cNvSpPr>
            <a:spLocks noChangeArrowheads="1"/>
          </p:cNvSpPr>
          <p:nvPr/>
        </p:nvSpPr>
        <p:spPr bwMode="auto">
          <a:xfrm>
            <a:off x="3990975" y="2954564"/>
            <a:ext cx="8461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Contabilidad</a:t>
            </a:r>
            <a:endParaRPr lang="es-ES" sz="1700" dirty="0"/>
          </a:p>
        </p:txBody>
      </p:sp>
      <p:pic>
        <p:nvPicPr>
          <p:cNvPr id="14" name="Picture 2" descr="iStock_000008028525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19" y="1585731"/>
            <a:ext cx="6312925" cy="431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1689904" y="1647030"/>
            <a:ext cx="274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 Corporate Governance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730552" y="1901673"/>
            <a:ext cx="25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3. Compliance Officer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365672" y="2445680"/>
            <a:ext cx="3130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 Back Office and Treasury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54232" y="3059529"/>
            <a:ext cx="324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5. Independent and central risk management Unit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238491" y="2758206"/>
            <a:ext cx="2338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1. Investments Unit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68941" y="3860233"/>
            <a:ext cx="22591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Inspector focuses on problems or vulnerabilities of each AFORE.</a:t>
            </a:r>
            <a:endParaRPr lang="en-US" sz="2000" b="1" dirty="0"/>
          </a:p>
        </p:txBody>
      </p:sp>
      <p:pic>
        <p:nvPicPr>
          <p:cNvPr id="135170" name="Picture 2" descr="http://www.fantasticfailures.com/wp-content/uploads/2010/12/cycl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067" y="3970523"/>
            <a:ext cx="2077429" cy="2179264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 rot="2540407">
            <a:off x="7286679" y="4023058"/>
            <a:ext cx="190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Risk Identification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 rot="18349175">
            <a:off x="5136075" y="4205618"/>
            <a:ext cx="191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242"/>
                </a:solidFill>
              </a:rPr>
              <a:t>Actions to reduce risk</a:t>
            </a:r>
            <a:endParaRPr lang="en-US" b="1" dirty="0">
              <a:solidFill>
                <a:srgbClr val="009242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809129" y="6104095"/>
            <a:ext cx="268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Analysis &amp;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Risk Scoring Update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852690" y="232232"/>
            <a:ext cx="7681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Inspections (Prudential reviews on-site)</a:t>
            </a:r>
          </a:p>
        </p:txBody>
      </p:sp>
      <p:sp>
        <p:nvSpPr>
          <p:cNvPr id="435" name="Rectangle 1077"/>
          <p:cNvSpPr>
            <a:spLocks noChangeArrowheads="1"/>
          </p:cNvSpPr>
          <p:nvPr/>
        </p:nvSpPr>
        <p:spPr bwMode="auto">
          <a:xfrm>
            <a:off x="196770" y="975227"/>
            <a:ext cx="8738886" cy="5793128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MX" sz="24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627017" y="1141832"/>
            <a:ext cx="7798525" cy="238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000" b="1" dirty="0" smtClean="0">
              <a:latin typeface="Arial" charset="0"/>
            </a:endParaRPr>
          </a:p>
          <a:p>
            <a:pPr algn="just"/>
            <a:endParaRPr lang="en-US" sz="2000" b="1" dirty="0" smtClean="0">
              <a:solidFill>
                <a:srgbClr val="003399"/>
              </a:solidFill>
              <a:latin typeface="Arial" charset="0"/>
            </a:endParaRPr>
          </a:p>
          <a:p>
            <a:pPr algn="just"/>
            <a:r>
              <a:rPr lang="en-US" sz="2000" b="1" dirty="0" smtClean="0">
                <a:solidFill>
                  <a:srgbClr val="003399"/>
                </a:solidFill>
                <a:latin typeface="Arial" charset="0"/>
              </a:rPr>
              <a:t>The topics reviewed and the depth of the in-situ inspection vary in each case depending on </a:t>
            </a:r>
          </a:p>
          <a:p>
            <a:pPr algn="just"/>
            <a:endParaRPr lang="en-US" sz="2000" b="1" dirty="0" smtClean="0">
              <a:latin typeface="Arial" charset="0"/>
            </a:endParaRP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The profile of the Afore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The size and complexity of its operations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Previous problems or weaknesses identified 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Qualifications of its operators 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Failures detected through the daily surveillance of portfolios. </a:t>
            </a:r>
            <a:endParaRPr lang="es-MX" sz="2000" dirty="0" smtClean="0">
              <a:latin typeface="Arial" charset="0"/>
            </a:endParaRPr>
          </a:p>
          <a:p>
            <a:pPr algn="just"/>
            <a:r>
              <a:rPr lang="en-US" sz="2000" b="1" dirty="0" smtClean="0">
                <a:latin typeface="Arial" charset="0"/>
              </a:rPr>
              <a:t> </a:t>
            </a:r>
            <a:endParaRPr lang="es-MX" sz="2000" b="1" dirty="0" smtClean="0">
              <a:latin typeface="Arial" charset="0"/>
            </a:endParaRPr>
          </a:p>
          <a:p>
            <a:endParaRPr lang="es-MX" sz="2000" b="1" dirty="0" smtClean="0">
              <a:latin typeface="Arial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gray">
          <a:xfrm>
            <a:off x="766355" y="4097607"/>
            <a:ext cx="7798525" cy="265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000" b="1" dirty="0" smtClean="0">
              <a:latin typeface="Arial" charset="0"/>
            </a:endParaRPr>
          </a:p>
          <a:p>
            <a:pPr algn="just"/>
            <a:endParaRPr lang="es-MX" sz="2000" b="1" dirty="0" smtClean="0">
              <a:latin typeface="Arial" charset="0"/>
            </a:endParaRPr>
          </a:p>
          <a:p>
            <a:pPr algn="just"/>
            <a:r>
              <a:rPr lang="en-US" sz="2000" b="1" dirty="0" smtClean="0">
                <a:solidFill>
                  <a:srgbClr val="003399"/>
                </a:solidFill>
                <a:latin typeface="Arial" charset="0"/>
              </a:rPr>
              <a:t>If a weakness is identified and a recommendation is emitted and depending on the seriousness of the breach </a:t>
            </a:r>
          </a:p>
          <a:p>
            <a:pPr algn="just"/>
            <a:endParaRPr lang="en-US" sz="2000" b="1" dirty="0" smtClean="0">
              <a:latin typeface="Arial" charset="0"/>
            </a:endParaRP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Functionaries and/or operators may be removed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Investment authorizations in specific instruments may be revoked Even the license to operate may be revoked. 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Legal action may be taken</a:t>
            </a:r>
            <a:endParaRPr lang="es-MX" sz="2000" dirty="0" smtClean="0">
              <a:latin typeface="Arial" charset="0"/>
            </a:endParaRPr>
          </a:p>
          <a:p>
            <a:endParaRPr lang="es-MX" sz="2000" b="1" dirty="0" smtClean="0">
              <a:latin typeface="Arial" charset="0"/>
            </a:endParaRPr>
          </a:p>
        </p:txBody>
      </p:sp>
      <p:sp>
        <p:nvSpPr>
          <p:cNvPr id="29" name="28 Flecha abajo"/>
          <p:cNvSpPr/>
          <p:nvPr/>
        </p:nvSpPr>
        <p:spPr bwMode="auto">
          <a:xfrm>
            <a:off x="3814354" y="3715395"/>
            <a:ext cx="953588" cy="692331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928688" y="28575"/>
            <a:ext cx="7858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041400" algn="l"/>
                <a:tab pos="1163638" algn="l"/>
              </a:tabLst>
            </a:pP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CONSAR has different methods and processes for identifying risks within a pension fund</a:t>
            </a:r>
          </a:p>
        </p:txBody>
      </p:sp>
      <p:pic>
        <p:nvPicPr>
          <p:cNvPr id="5" name="Picture 2" descr="http://www.elclubdelapolitica.com.ar/web/wp-content/uploads/2009/05/pregu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786" y="2453811"/>
            <a:ext cx="2169402" cy="191280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386036" y="1302726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-Inspections</a:t>
            </a:r>
            <a:endParaRPr lang="es-MX" sz="2800" dirty="0"/>
          </a:p>
        </p:txBody>
      </p:sp>
      <p:sp>
        <p:nvSpPr>
          <p:cNvPr id="7" name="6 Rectángulo"/>
          <p:cNvSpPr/>
          <p:nvPr/>
        </p:nvSpPr>
        <p:spPr>
          <a:xfrm>
            <a:off x="608041" y="3952547"/>
            <a:ext cx="25218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-Surveillance </a:t>
            </a:r>
          </a:p>
          <a:p>
            <a:pPr marL="228600" indent="-228600"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944055" y="3952547"/>
            <a:ext cx="291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-Quantitative Risk Analysis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8236" y="2258222"/>
            <a:ext cx="27073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-Independent Expert Reviews </a:t>
            </a:r>
            <a:endParaRPr lang="es-MX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328480" y="1056543"/>
            <a:ext cx="4000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-Compliance Officer Monthly Reports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800947" y="5174958"/>
            <a:ext cx="3270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-Internal Reports and meetings</a:t>
            </a:r>
            <a:endParaRPr lang="es-MX" sz="2800" dirty="0"/>
          </a:p>
        </p:txBody>
      </p:sp>
      <p:sp>
        <p:nvSpPr>
          <p:cNvPr id="13" name="12 Rectángulo"/>
          <p:cNvSpPr/>
          <p:nvPr/>
        </p:nvSpPr>
        <p:spPr>
          <a:xfrm>
            <a:off x="7190278" y="6334780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…Others</a:t>
            </a: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60981" y="5329569"/>
            <a:ext cx="3160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-Questionnaires to the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Afores</a:t>
            </a:r>
            <a:endParaRPr lang="es-MX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000108" y="2288837"/>
            <a:ext cx="2876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-Self-correction programs </a:t>
            </a:r>
            <a:endParaRPr lang="es-MX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2951010" y="2022754"/>
            <a:ext cx="3240000" cy="3240000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238625" y="5975350"/>
            <a:ext cx="4194175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4D4D4D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600" b="1" dirty="0">
              <a:solidFill>
                <a:srgbClr val="4D4D4D"/>
              </a:solidFill>
              <a:latin typeface="Tahom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4D4D4D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92163" y="2760663"/>
            <a:ext cx="7024687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srgbClr val="000099"/>
                </a:solidFill>
                <a:latin typeface="Tahoma" pitchFamily="34" charset="0"/>
              </a:rPr>
              <a:t>		</a:t>
            </a:r>
            <a:endParaRPr lang="es-ES" sz="24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538538" y="5861050"/>
            <a:ext cx="48942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srgbClr val="5F5F5F"/>
                </a:solidFill>
              </a:rPr>
              <a:t>Comisión Nacional del Sistema de Ahorro para el Retiro</a:t>
            </a:r>
            <a:endParaRPr lang="es-ES" sz="1400" b="1" dirty="0">
              <a:solidFill>
                <a:srgbClr val="5F5F5F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58416" y="2263775"/>
            <a:ext cx="7651101" cy="195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Tahoma" pitchFamily="34" charset="0"/>
              </a:rPr>
              <a:t>Session II: Risk Identification and Focus and Risk Indicators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</a:rPr>
              <a:t>Risk Identification in practice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70C0"/>
                </a:solidFill>
                <a:latin typeface="Tahoma" pitchFamily="34" charset="0"/>
              </a:rPr>
              <a:t>Thursday 8th September, 2011, Lima - Peru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48350"/>
            <a:ext cx="1771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96 CuadroTexto"/>
          <p:cNvSpPr txBox="1"/>
          <p:nvPr/>
        </p:nvSpPr>
        <p:spPr>
          <a:xfrm>
            <a:off x="2563091" y="957940"/>
            <a:ext cx="658090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PENSION FUNDS (AFORES)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Internal Architecture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105 Elipse"/>
          <p:cNvSpPr/>
          <p:nvPr/>
        </p:nvSpPr>
        <p:spPr bwMode="auto">
          <a:xfrm>
            <a:off x="3026197" y="3265741"/>
            <a:ext cx="1545773" cy="1524002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</a:endParaRPr>
          </a:p>
        </p:txBody>
      </p:sp>
      <p:sp>
        <p:nvSpPr>
          <p:cNvPr id="109" name="108 Elipse"/>
          <p:cNvSpPr/>
          <p:nvPr/>
        </p:nvSpPr>
        <p:spPr bwMode="auto">
          <a:xfrm>
            <a:off x="4713478" y="3265741"/>
            <a:ext cx="1545773" cy="1524002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2060"/>
              </a:solidFill>
              <a:latin typeface="Tahoma" pitchFamily="34" charset="0"/>
            </a:endParaRPr>
          </a:p>
        </p:txBody>
      </p:sp>
      <p:cxnSp>
        <p:nvCxnSpPr>
          <p:cNvPr id="114" name="113 Conector recto de flecha"/>
          <p:cNvCxnSpPr/>
          <p:nvPr/>
        </p:nvCxnSpPr>
        <p:spPr bwMode="auto">
          <a:xfrm rot="16200000" flipH="1">
            <a:off x="5116258" y="2291452"/>
            <a:ext cx="163287" cy="8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115 Conector angular"/>
          <p:cNvCxnSpPr>
            <a:endCxn id="106" idx="0"/>
          </p:cNvCxnSpPr>
          <p:nvPr/>
        </p:nvCxnSpPr>
        <p:spPr bwMode="auto">
          <a:xfrm rot="5400000">
            <a:off x="4220903" y="2288739"/>
            <a:ext cx="555184" cy="139882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117 Conector angular"/>
          <p:cNvCxnSpPr>
            <a:endCxn id="109" idx="0"/>
          </p:cNvCxnSpPr>
          <p:nvPr/>
        </p:nvCxnSpPr>
        <p:spPr bwMode="auto">
          <a:xfrm rot="16200000" flipH="1">
            <a:off x="5064543" y="2843919"/>
            <a:ext cx="555184" cy="28846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118 Rectángulo"/>
          <p:cNvSpPr/>
          <p:nvPr/>
        </p:nvSpPr>
        <p:spPr bwMode="auto">
          <a:xfrm>
            <a:off x="3115869" y="5203386"/>
            <a:ext cx="134982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ahoma" pitchFamily="34" charset="0"/>
              </a:rPr>
              <a:t>Investments Unit</a:t>
            </a:r>
          </a:p>
        </p:txBody>
      </p:sp>
      <p:sp>
        <p:nvSpPr>
          <p:cNvPr id="120" name="119 Rectángulo"/>
          <p:cNvSpPr/>
          <p:nvPr/>
        </p:nvSpPr>
        <p:spPr bwMode="auto">
          <a:xfrm>
            <a:off x="4640238" y="5203386"/>
            <a:ext cx="1705970" cy="542321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ahoma" pitchFamily="34" charset="0"/>
              </a:rPr>
              <a:t>Independent and central risk management Unit </a:t>
            </a:r>
          </a:p>
        </p:txBody>
      </p:sp>
      <p:cxnSp>
        <p:nvCxnSpPr>
          <p:cNvPr id="121" name="120 Conector recto de flecha"/>
          <p:cNvCxnSpPr>
            <a:stCxn id="109" idx="4"/>
            <a:endCxn id="120" idx="0"/>
          </p:cNvCxnSpPr>
          <p:nvPr/>
        </p:nvCxnSpPr>
        <p:spPr bwMode="auto">
          <a:xfrm rot="16200000" flipH="1">
            <a:off x="5282973" y="4993135"/>
            <a:ext cx="413643" cy="6858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123 Conector recto de flecha"/>
          <p:cNvCxnSpPr>
            <a:stCxn id="106" idx="4"/>
            <a:endCxn id="119" idx="0"/>
          </p:cNvCxnSpPr>
          <p:nvPr/>
        </p:nvCxnSpPr>
        <p:spPr bwMode="auto">
          <a:xfrm rot="5400000">
            <a:off x="3588111" y="4992412"/>
            <a:ext cx="413643" cy="8304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2" name="131 Rectángulo"/>
          <p:cNvSpPr/>
          <p:nvPr/>
        </p:nvSpPr>
        <p:spPr bwMode="auto">
          <a:xfrm>
            <a:off x="7521860" y="2351313"/>
            <a:ext cx="1567547" cy="114301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ahoma" pitchFamily="34" charset="0"/>
              </a:rPr>
              <a:t>Compliance Officer</a:t>
            </a:r>
          </a:p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latin typeface="Tahoma" pitchFamily="34" charset="0"/>
            </a:endParaRPr>
          </a:p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latin typeface="Tahoma" pitchFamily="34" charset="0"/>
              </a:rPr>
              <a:t>(ensuring observance of all the regulations)</a:t>
            </a:r>
          </a:p>
        </p:txBody>
      </p:sp>
      <p:cxnSp>
        <p:nvCxnSpPr>
          <p:cNvPr id="134" name="133 Forma"/>
          <p:cNvCxnSpPr>
            <a:endCxn id="132" idx="0"/>
          </p:cNvCxnSpPr>
          <p:nvPr/>
        </p:nvCxnSpPr>
        <p:spPr bwMode="auto">
          <a:xfrm>
            <a:off x="6955940" y="2041085"/>
            <a:ext cx="1349694" cy="310228"/>
          </a:xfrm>
          <a:prstGeom prst="bentConnector2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137 Forma"/>
          <p:cNvCxnSpPr/>
          <p:nvPr/>
        </p:nvCxnSpPr>
        <p:spPr bwMode="auto">
          <a:xfrm rot="16200000" flipH="1">
            <a:off x="4253584" y="3654878"/>
            <a:ext cx="3831767" cy="1943124"/>
          </a:xfrm>
          <a:prstGeom prst="bentConnector3">
            <a:avLst>
              <a:gd name="adj1" fmla="val 7102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8" name="157 Conector recto de flecha"/>
          <p:cNvCxnSpPr/>
          <p:nvPr/>
        </p:nvCxnSpPr>
        <p:spPr bwMode="auto">
          <a:xfrm flipV="1">
            <a:off x="7130144" y="6526001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161 Conector recto de flecha"/>
          <p:cNvCxnSpPr/>
          <p:nvPr/>
        </p:nvCxnSpPr>
        <p:spPr bwMode="auto">
          <a:xfrm flipV="1">
            <a:off x="7130144" y="4893144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162 Conector recto de flecha"/>
          <p:cNvCxnSpPr/>
          <p:nvPr/>
        </p:nvCxnSpPr>
        <p:spPr bwMode="auto">
          <a:xfrm flipV="1">
            <a:off x="7141030" y="5285029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163 Conector recto de flecha"/>
          <p:cNvCxnSpPr/>
          <p:nvPr/>
        </p:nvCxnSpPr>
        <p:spPr bwMode="auto">
          <a:xfrm flipV="1">
            <a:off x="7130144" y="5698686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164 Conector recto de flecha"/>
          <p:cNvCxnSpPr/>
          <p:nvPr/>
        </p:nvCxnSpPr>
        <p:spPr bwMode="auto">
          <a:xfrm flipV="1">
            <a:off x="7130144" y="6101458"/>
            <a:ext cx="337429" cy="543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3" name="202 Rectángulo"/>
          <p:cNvSpPr/>
          <p:nvPr/>
        </p:nvSpPr>
        <p:spPr>
          <a:xfrm>
            <a:off x="3091542" y="3494712"/>
            <a:ext cx="141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</a:rPr>
              <a:t>Investment </a:t>
            </a: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</a:rPr>
              <a:t>Commitee</a:t>
            </a:r>
            <a:endParaRPr lang="en-US" sz="1400" b="1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4" name="203 Rectángulo"/>
          <p:cNvSpPr/>
          <p:nvPr/>
        </p:nvSpPr>
        <p:spPr>
          <a:xfrm>
            <a:off x="4709161" y="3292754"/>
            <a:ext cx="154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</a:rPr>
              <a:t>Risk Management </a:t>
            </a: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</a:rPr>
              <a:t>Commitee</a:t>
            </a:r>
            <a:endParaRPr lang="en-US" sz="1400" b="1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23" name="5 Marcador de número de diapositiva"/>
          <p:cNvSpPr txBox="1">
            <a:spLocks noGrp="1"/>
          </p:cNvSpPr>
          <p:nvPr/>
        </p:nvSpPr>
        <p:spPr bwMode="auto">
          <a:xfrm>
            <a:off x="8634413" y="6543220"/>
            <a:ext cx="506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D82A35A-3D12-4461-B285-CFD7A3A89D5C}" type="slidenum">
              <a:rPr lang="en-US" sz="1200" smtClean="0">
                <a:solidFill>
                  <a:srgbClr val="4D4D4D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131" name="130 Rectángulo"/>
          <p:cNvSpPr/>
          <p:nvPr/>
        </p:nvSpPr>
        <p:spPr bwMode="auto">
          <a:xfrm>
            <a:off x="7369331" y="5116300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Accounting Dept</a:t>
            </a:r>
          </a:p>
        </p:txBody>
      </p:sp>
      <p:sp>
        <p:nvSpPr>
          <p:cNvPr id="133" name="132 Rectángulo"/>
          <p:cNvSpPr/>
          <p:nvPr/>
        </p:nvSpPr>
        <p:spPr bwMode="auto">
          <a:xfrm>
            <a:off x="7369331" y="5529957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Legal Dept</a:t>
            </a:r>
          </a:p>
        </p:txBody>
      </p:sp>
      <p:sp>
        <p:nvSpPr>
          <p:cNvPr id="135" name="134 Rectángulo"/>
          <p:cNvSpPr/>
          <p:nvPr/>
        </p:nvSpPr>
        <p:spPr bwMode="auto">
          <a:xfrm>
            <a:off x="7369331" y="4702643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Operation Dept</a:t>
            </a:r>
          </a:p>
        </p:txBody>
      </p:sp>
      <p:sp>
        <p:nvSpPr>
          <p:cNvPr id="137" name="136 Rectángulo"/>
          <p:cNvSpPr/>
          <p:nvPr/>
        </p:nvSpPr>
        <p:spPr bwMode="auto">
          <a:xfrm>
            <a:off x="7369331" y="5943614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Comercial Dept</a:t>
            </a:r>
          </a:p>
        </p:txBody>
      </p:sp>
      <p:sp>
        <p:nvSpPr>
          <p:cNvPr id="140" name="139 Rectángulo"/>
          <p:cNvSpPr/>
          <p:nvPr/>
        </p:nvSpPr>
        <p:spPr bwMode="auto">
          <a:xfrm>
            <a:off x="7369331" y="6357272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Tahoma" pitchFamily="34" charset="0"/>
              </a:rPr>
              <a:t>Back Office</a:t>
            </a:r>
          </a:p>
        </p:txBody>
      </p:sp>
      <p:sp>
        <p:nvSpPr>
          <p:cNvPr id="141" name="140 Rectángulo"/>
          <p:cNvSpPr/>
          <p:nvPr/>
        </p:nvSpPr>
        <p:spPr bwMode="auto">
          <a:xfrm>
            <a:off x="3341613" y="1872356"/>
            <a:ext cx="3516086" cy="33745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Board</a:t>
            </a:r>
            <a:r>
              <a:rPr kumimoji="0" lang="en-US" sz="14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n-US" sz="1400" b="1" smtClean="0">
                <a:solidFill>
                  <a:schemeClr val="bg1"/>
                </a:solidFill>
                <a:latin typeface="Tahoma" pitchFamily="34" charset="0"/>
              </a:rPr>
              <a:t>of Directors</a:t>
            </a: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2" name="141 Rectángulo"/>
          <p:cNvSpPr/>
          <p:nvPr/>
        </p:nvSpPr>
        <p:spPr bwMode="auto">
          <a:xfrm>
            <a:off x="3744392" y="2373100"/>
            <a:ext cx="2710543" cy="3374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latin typeface="Tahoma" pitchFamily="34" charset="0"/>
              </a:rPr>
              <a:t>C.E.O.</a:t>
            </a:r>
            <a:endParaRPr kumimoji="0" lang="en-US" sz="1400" b="1" i="0" u="none" strike="noStrike" cap="none" normalizeH="0" baseline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43" name="142 Rectángulo"/>
          <p:cNvSpPr/>
          <p:nvPr/>
        </p:nvSpPr>
        <p:spPr bwMode="auto">
          <a:xfrm>
            <a:off x="3113013" y="1382499"/>
            <a:ext cx="3962412" cy="41365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</a:rPr>
              <a:t>Shareholders</a:t>
            </a:r>
          </a:p>
        </p:txBody>
      </p:sp>
      <p:pic>
        <p:nvPicPr>
          <p:cNvPr id="134150" name="Picture 6" descr="http://gestionambientalempresarial.files.wordpress.com/2009/08/logo_iso9000.gif?w=400&amp;h=40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70175" y="4441369"/>
            <a:ext cx="664029" cy="664029"/>
          </a:xfrm>
          <a:prstGeom prst="rect">
            <a:avLst/>
          </a:prstGeom>
          <a:noFill/>
        </p:spPr>
      </p:pic>
      <p:grpSp>
        <p:nvGrpSpPr>
          <p:cNvPr id="61" name="60 Grupo"/>
          <p:cNvGrpSpPr/>
          <p:nvPr/>
        </p:nvGrpSpPr>
        <p:grpSpPr>
          <a:xfrm>
            <a:off x="3099166" y="5595255"/>
            <a:ext cx="2979905" cy="1215897"/>
            <a:chOff x="3099166" y="5595255"/>
            <a:chExt cx="2979905" cy="1215897"/>
          </a:xfrm>
        </p:grpSpPr>
        <p:grpSp>
          <p:nvGrpSpPr>
            <p:cNvPr id="60" name="59 Grupo"/>
            <p:cNvGrpSpPr/>
            <p:nvPr/>
          </p:nvGrpSpPr>
          <p:grpSpPr>
            <a:xfrm>
              <a:off x="3099166" y="5595255"/>
              <a:ext cx="2979905" cy="1215897"/>
              <a:chOff x="3099166" y="5595255"/>
              <a:chExt cx="2979905" cy="1215897"/>
            </a:xfrm>
          </p:grpSpPr>
          <p:grpSp>
            <p:nvGrpSpPr>
              <p:cNvPr id="2" name="179 Grupo"/>
              <p:cNvGrpSpPr/>
              <p:nvPr/>
            </p:nvGrpSpPr>
            <p:grpSpPr>
              <a:xfrm>
                <a:off x="3099166" y="5740088"/>
                <a:ext cx="2979905" cy="1071064"/>
                <a:chOff x="3850300" y="5184902"/>
                <a:chExt cx="2979905" cy="1071064"/>
              </a:xfrm>
            </p:grpSpPr>
            <p:pic>
              <p:nvPicPr>
                <p:cNvPr id="175" name="Picture 17" descr="reglamento_clip_image00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999823" y="5184902"/>
                  <a:ext cx="1145574" cy="8784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6" name="Picture 17" descr="reglamento_clip_image00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659888" y="5321382"/>
                  <a:ext cx="1145574" cy="878442"/>
                </a:xfrm>
                <a:prstGeom prst="rect">
                  <a:avLst/>
                </a:prstGeom>
                <a:noFill/>
              </p:spPr>
            </p:pic>
            <p:sp>
              <p:nvSpPr>
                <p:cNvPr id="178" name="177 CuadroTexto"/>
                <p:cNvSpPr txBox="1"/>
                <p:nvPr/>
              </p:nvSpPr>
              <p:spPr>
                <a:xfrm rot="18903427">
                  <a:off x="3850300" y="5410391"/>
                  <a:ext cx="127858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Investment management procedure manual.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9" name="178 CuadroTexto"/>
                <p:cNvSpPr txBox="1"/>
                <p:nvPr/>
              </p:nvSpPr>
              <p:spPr>
                <a:xfrm rot="18903427">
                  <a:off x="5702705" y="5424969"/>
                  <a:ext cx="11275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Risk management procedure manual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82" name="181 Flecha abajo"/>
              <p:cNvSpPr/>
              <p:nvPr/>
            </p:nvSpPr>
            <p:spPr bwMode="auto">
              <a:xfrm>
                <a:off x="3722898" y="5595255"/>
                <a:ext cx="217714" cy="283029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969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84" name="183 Flecha abajo"/>
            <p:cNvSpPr/>
            <p:nvPr/>
          </p:nvSpPr>
          <p:spPr bwMode="auto">
            <a:xfrm>
              <a:off x="5388412" y="5854567"/>
              <a:ext cx="217714" cy="28302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96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" name="152 Grupo"/>
          <p:cNvGrpSpPr/>
          <p:nvPr/>
        </p:nvGrpSpPr>
        <p:grpSpPr>
          <a:xfrm>
            <a:off x="2568355" y="2237327"/>
            <a:ext cx="1159273" cy="995734"/>
            <a:chOff x="2568355" y="2237327"/>
            <a:chExt cx="1159273" cy="995734"/>
          </a:xfrm>
        </p:grpSpPr>
        <p:grpSp>
          <p:nvGrpSpPr>
            <p:cNvPr id="4" name="180 Grupo"/>
            <p:cNvGrpSpPr/>
            <p:nvPr/>
          </p:nvGrpSpPr>
          <p:grpSpPr>
            <a:xfrm>
              <a:off x="2568355" y="2354619"/>
              <a:ext cx="1145574" cy="878442"/>
              <a:chOff x="2938479" y="2093355"/>
              <a:chExt cx="1145574" cy="878442"/>
            </a:xfrm>
          </p:grpSpPr>
          <p:pic>
            <p:nvPicPr>
              <p:cNvPr id="174" name="Picture 17" descr="reglamento_clip_image0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38479" y="2093355"/>
                <a:ext cx="1145574" cy="878442"/>
              </a:xfrm>
              <a:prstGeom prst="rect">
                <a:avLst/>
              </a:prstGeom>
              <a:noFill/>
            </p:spPr>
          </p:pic>
          <p:sp>
            <p:nvSpPr>
              <p:cNvPr id="177" name="176 CuadroTexto"/>
              <p:cNvSpPr txBox="1"/>
              <p:nvPr/>
            </p:nvSpPr>
            <p:spPr>
              <a:xfrm rot="18903427">
                <a:off x="3048000" y="2366696"/>
                <a:ext cx="9688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</a:rPr>
                  <a:t>Prospectus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5" name="184 Flecha abajo"/>
            <p:cNvSpPr/>
            <p:nvPr/>
          </p:nvSpPr>
          <p:spPr bwMode="auto">
            <a:xfrm rot="2292718">
              <a:off x="3500716" y="2237327"/>
              <a:ext cx="226912" cy="35922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96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6047973" y="3820903"/>
            <a:ext cx="1299431" cy="1322911"/>
            <a:chOff x="6047973" y="3820903"/>
            <a:chExt cx="1299431" cy="1322911"/>
          </a:xfrm>
        </p:grpSpPr>
        <p:pic>
          <p:nvPicPr>
            <p:cNvPr id="134152" name="Picture 8" descr="http://www.azengin.com/experto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16891" y="3820903"/>
              <a:ext cx="733928" cy="590778"/>
            </a:xfrm>
            <a:prstGeom prst="rect">
              <a:avLst/>
            </a:prstGeom>
            <a:noFill/>
          </p:spPr>
        </p:pic>
        <p:sp>
          <p:nvSpPr>
            <p:cNvPr id="200" name="199 CuadroTexto"/>
            <p:cNvSpPr txBox="1"/>
            <p:nvPr/>
          </p:nvSpPr>
          <p:spPr>
            <a:xfrm rot="18903427">
              <a:off x="6100340" y="4629646"/>
              <a:ext cx="1247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Independent Expert.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1" name="200 Flecha abajo"/>
            <p:cNvSpPr/>
            <p:nvPr/>
          </p:nvSpPr>
          <p:spPr bwMode="auto">
            <a:xfrm rot="2292718">
              <a:off x="6047973" y="4784585"/>
              <a:ext cx="226912" cy="359229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969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134154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10629" y="4060371"/>
            <a:ext cx="322672" cy="6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1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43486" y="4060371"/>
            <a:ext cx="322672" cy="6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" name="205 CuadroTexto"/>
          <p:cNvSpPr txBox="1"/>
          <p:nvPr/>
        </p:nvSpPr>
        <p:spPr>
          <a:xfrm rot="18903427">
            <a:off x="3353177" y="4072492"/>
            <a:ext cx="124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Independent Counselor.</a:t>
            </a:r>
            <a:endParaRPr lang="en-US" sz="1200" i="1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7" name="206 CuadroTexto"/>
          <p:cNvSpPr txBox="1"/>
          <p:nvPr/>
        </p:nvSpPr>
        <p:spPr>
          <a:xfrm rot="18903427">
            <a:off x="5029572" y="4050721"/>
            <a:ext cx="124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Independent Counselor.</a:t>
            </a:r>
            <a:endParaRPr lang="en-US" sz="1200" i="1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3" name="62 Grupo"/>
          <p:cNvGrpSpPr/>
          <p:nvPr/>
        </p:nvGrpSpPr>
        <p:grpSpPr>
          <a:xfrm>
            <a:off x="7228567" y="3664519"/>
            <a:ext cx="2043528" cy="911740"/>
            <a:chOff x="7228567" y="3553679"/>
            <a:chExt cx="2043528" cy="911740"/>
          </a:xfrm>
        </p:grpSpPr>
        <p:sp>
          <p:nvSpPr>
            <p:cNvPr id="209" name="208 CuadroTexto"/>
            <p:cNvSpPr txBox="1"/>
            <p:nvPr/>
          </p:nvSpPr>
          <p:spPr>
            <a:xfrm rot="20266113">
              <a:off x="7637003" y="3553679"/>
              <a:ext cx="1635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Self- correction programs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monthly Reports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10" name="Picture 14" descr="MCj03109980000[1]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228567" y="3841252"/>
              <a:ext cx="641804" cy="624167"/>
            </a:xfrm>
            <a:prstGeom prst="rect">
              <a:avLst/>
            </a:prstGeom>
            <a:noFill/>
          </p:spPr>
        </p:pic>
      </p:grpSp>
      <p:sp>
        <p:nvSpPr>
          <p:cNvPr id="130" name="129 CuadroTexto"/>
          <p:cNvSpPr txBox="1"/>
          <p:nvPr/>
        </p:nvSpPr>
        <p:spPr>
          <a:xfrm rot="18646750">
            <a:off x="6928885" y="1855705"/>
            <a:ext cx="124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Independent Board member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128 Rectángulo"/>
          <p:cNvSpPr/>
          <p:nvPr/>
        </p:nvSpPr>
        <p:spPr>
          <a:xfrm>
            <a:off x="4181689" y="4647435"/>
            <a:ext cx="935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Minutes of committee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5" name="144 Flecha abajo"/>
          <p:cNvSpPr/>
          <p:nvPr/>
        </p:nvSpPr>
        <p:spPr bwMode="auto">
          <a:xfrm rot="4115985">
            <a:off x="5066698" y="4729083"/>
            <a:ext cx="226912" cy="35922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6" name="145 Flecha abajo"/>
          <p:cNvSpPr/>
          <p:nvPr/>
        </p:nvSpPr>
        <p:spPr bwMode="auto">
          <a:xfrm rot="17484015" flipH="1">
            <a:off x="3938939" y="4744323"/>
            <a:ext cx="226912" cy="35922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6" name="Rectangle 2"/>
          <p:cNvSpPr>
            <a:spLocks noChangeArrowheads="1"/>
          </p:cNvSpPr>
          <p:nvPr/>
        </p:nvSpPr>
        <p:spPr bwMode="auto">
          <a:xfrm>
            <a:off x="928688" y="28575"/>
            <a:ext cx="7858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1041400" algn="l"/>
                <a:tab pos="1163638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CONSAR has different methods and processes for identifying risks within a pension fund</a:t>
            </a:r>
          </a:p>
        </p:txBody>
      </p:sp>
      <p:sp>
        <p:nvSpPr>
          <p:cNvPr id="154" name="153 Rectángulo"/>
          <p:cNvSpPr/>
          <p:nvPr/>
        </p:nvSpPr>
        <p:spPr bwMode="auto">
          <a:xfrm>
            <a:off x="7369326" y="5943609"/>
            <a:ext cx="1487502" cy="337457"/>
          </a:xfrm>
          <a:prstGeom prst="rect">
            <a:avLst/>
          </a:prstGeom>
          <a:solidFill>
            <a:srgbClr val="29A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dirty="0" smtClean="0">
                <a:latin typeface="Tahoma" pitchFamily="34" charset="0"/>
              </a:rPr>
              <a:t>Comercial </a:t>
            </a:r>
            <a:r>
              <a:rPr lang="es-MX" sz="1200" b="1" dirty="0" err="1" smtClean="0">
                <a:latin typeface="Tahoma" pitchFamily="34" charset="0"/>
              </a:rPr>
              <a:t>Dept</a:t>
            </a:r>
            <a:endParaRPr lang="es-MX" sz="1200" b="1" dirty="0" smtClean="0">
              <a:latin typeface="Tahoma" pitchFamily="34" charset="0"/>
            </a:endParaRPr>
          </a:p>
        </p:txBody>
      </p:sp>
      <p:sp>
        <p:nvSpPr>
          <p:cNvPr id="59" name="58 Rectángulo"/>
          <p:cNvSpPr/>
          <p:nvPr/>
        </p:nvSpPr>
        <p:spPr bwMode="auto">
          <a:xfrm>
            <a:off x="0" y="1316182"/>
            <a:ext cx="2535382" cy="55418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0" y="1366722"/>
            <a:ext cx="2535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Corporate governance defined in regulation must operate efficiently and fulfill the responsibilities entrusted to it.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0" y="2653629"/>
            <a:ext cx="2535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The manuals describe prudential measures, internal processes, best execution practices, etc.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0" y="3666368"/>
            <a:ext cx="2535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A prestigious independent expert must evaluate once a year, processes and models of the Specialized Risk Management Unit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0" y="4927732"/>
            <a:ext cx="2535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The Compliance Officer, through “Self- correction programs” reported failures of regulation and is responsible for following up.</a:t>
            </a:r>
          </a:p>
          <a:p>
            <a:r>
              <a:rPr lang="en-US" sz="1400" dirty="0" smtClean="0"/>
              <a:t>With this AFORES achieves a 75% discount on the amount of sanction.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7" grpId="0"/>
      <p:bldP spid="130" grpId="0"/>
      <p:bldP spid="129" grpId="0"/>
      <p:bldP spid="145" grpId="0" animBg="1"/>
      <p:bldP spid="1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769350" y="6542567"/>
            <a:ext cx="357188" cy="260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40C85BA-1322-4ED4-AD94-D6D1D0867202}" type="slidenum">
              <a:rPr lang="es-MX"/>
              <a:pPr/>
              <a:t>3</a:t>
            </a:fld>
            <a:endParaRPr lang="es-MX" dirty="0"/>
          </a:p>
        </p:txBody>
      </p:sp>
      <p:sp>
        <p:nvSpPr>
          <p:cNvPr id="2088973" name="Rectangle 13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400925" cy="719138"/>
          </a:xfrm>
        </p:spPr>
        <p:txBody>
          <a:bodyPr/>
          <a:lstStyle/>
          <a:p>
            <a:pPr algn="l">
              <a:defRPr/>
            </a:pPr>
            <a:r>
              <a:rPr lang="es-MX" sz="1800" dirty="0" err="1" smtClean="0">
                <a:latin typeface="+mn-lt"/>
              </a:rPr>
              <a:t>Supervision</a:t>
            </a:r>
            <a:r>
              <a:rPr lang="es-MX" sz="1800" dirty="0" smtClean="0">
                <a:latin typeface="+mn-lt"/>
              </a:rPr>
              <a:t> </a:t>
            </a:r>
            <a:r>
              <a:rPr lang="es-MX" sz="1800" dirty="0" err="1" smtClean="0">
                <a:latin typeface="+mn-lt"/>
              </a:rPr>
              <a:t>Process</a:t>
            </a:r>
            <a:r>
              <a:rPr lang="es-MX" sz="1800" dirty="0" smtClean="0">
                <a:latin typeface="+mn-lt"/>
              </a:rPr>
              <a:t> </a:t>
            </a:r>
            <a:r>
              <a:rPr lang="es-MX" sz="1800" dirty="0" err="1" smtClean="0">
                <a:latin typeface="+mn-lt"/>
              </a:rPr>
              <a:t>runs</a:t>
            </a:r>
            <a:r>
              <a:rPr lang="es-MX" sz="1800" dirty="0" smtClean="0">
                <a:latin typeface="+mn-lt"/>
              </a:rPr>
              <a:t> </a:t>
            </a:r>
            <a:r>
              <a:rPr lang="es-MX" sz="1800" dirty="0" err="1" smtClean="0">
                <a:latin typeface="+mn-lt"/>
              </a:rPr>
              <a:t>on</a:t>
            </a:r>
            <a:r>
              <a:rPr lang="es-MX" sz="1800" dirty="0" smtClean="0">
                <a:latin typeface="+mn-lt"/>
              </a:rPr>
              <a:t> </a:t>
            </a:r>
            <a:r>
              <a:rPr lang="es-MX" sz="1800" dirty="0" err="1" smtClean="0">
                <a:latin typeface="+mn-lt"/>
              </a:rPr>
              <a:t>daily</a:t>
            </a:r>
            <a:r>
              <a:rPr lang="es-MX" sz="1800" dirty="0" smtClean="0">
                <a:latin typeface="+mn-lt"/>
              </a:rPr>
              <a:t> </a:t>
            </a:r>
            <a:r>
              <a:rPr lang="es-MX" sz="1800" dirty="0" err="1" smtClean="0">
                <a:latin typeface="+mn-lt"/>
              </a:rPr>
              <a:t>basis</a:t>
            </a:r>
            <a:r>
              <a:rPr lang="es-MX" sz="1800" dirty="0" smtClean="0">
                <a:latin typeface="+mn-lt"/>
              </a:rPr>
              <a:t>.</a:t>
            </a:r>
            <a:endParaRPr lang="es-MX" sz="1800" dirty="0"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53557" y="756050"/>
            <a:ext cx="7436415" cy="276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</a:rPr>
              <a:t>SUPERVISION PROCESS</a:t>
            </a:r>
            <a:endParaRPr lang="es-MX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65 Grupo"/>
          <p:cNvGrpSpPr/>
          <p:nvPr/>
        </p:nvGrpSpPr>
        <p:grpSpPr>
          <a:xfrm>
            <a:off x="1198185" y="984150"/>
            <a:ext cx="7945815" cy="2386572"/>
            <a:chOff x="1198185" y="1037315"/>
            <a:chExt cx="7945815" cy="2386572"/>
          </a:xfrm>
        </p:grpSpPr>
        <p:sp>
          <p:nvSpPr>
            <p:cNvPr id="15" name="Text Box 45"/>
            <p:cNvSpPr txBox="1">
              <a:spLocks noChangeArrowheads="1"/>
            </p:cNvSpPr>
            <p:nvPr/>
          </p:nvSpPr>
          <p:spPr bwMode="auto">
            <a:xfrm>
              <a:off x="1198185" y="1105917"/>
              <a:ext cx="1185978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1400" dirty="0">
                  <a:solidFill>
                    <a:schemeClr val="bg1"/>
                  </a:solidFill>
                </a:rPr>
                <a:t>AFORES</a:t>
              </a:r>
            </a:p>
          </p:txBody>
        </p:sp>
        <p:grpSp>
          <p:nvGrpSpPr>
            <p:cNvPr id="3" name="61 Grupo"/>
            <p:cNvGrpSpPr/>
            <p:nvPr/>
          </p:nvGrpSpPr>
          <p:grpSpPr>
            <a:xfrm>
              <a:off x="1204630" y="1037315"/>
              <a:ext cx="7939370" cy="2386572"/>
              <a:chOff x="1204630" y="1037315"/>
              <a:chExt cx="7939370" cy="2386572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4630" y="1419904"/>
                <a:ext cx="1200799" cy="2003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16 Flecha derecha"/>
              <p:cNvSpPr/>
              <p:nvPr/>
            </p:nvSpPr>
            <p:spPr>
              <a:xfrm>
                <a:off x="2405429" y="1037315"/>
                <a:ext cx="1199272" cy="7388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8" name="Flowchart: Magnetic Disk 8"/>
              <p:cNvSpPr/>
              <p:nvPr/>
            </p:nvSpPr>
            <p:spPr bwMode="auto">
              <a:xfrm>
                <a:off x="3638148" y="1105653"/>
                <a:ext cx="1698921" cy="1168493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defRPr/>
                </a:pPr>
                <a:r>
                  <a:rPr lang="en-US" sz="2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CONSAR</a:t>
                </a:r>
              </a:p>
              <a:p>
                <a:pPr algn="ctr" eaLnBrk="0" hangingPunct="0">
                  <a:defRPr/>
                </a:pPr>
                <a:r>
                  <a:rPr lang="en-US" sz="1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(DATABASE)</a:t>
                </a:r>
              </a:p>
              <a:p>
                <a:pPr algn="ctr" eaLnBrk="0" hangingPunct="0">
                  <a:defRPr/>
                </a:pPr>
                <a:endParaRPr lang="en-US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6537460" y="1186849"/>
                <a:ext cx="260654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Arial" pitchFamily="34" charset="0"/>
                  <a:buChar char="•"/>
                </a:pPr>
                <a:r>
                  <a:rPr lang="es-MX" sz="1050" b="1" dirty="0" smtClean="0">
                    <a:solidFill>
                      <a:schemeClr val="accent5">
                        <a:lumMod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INDEVAL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s-MX" sz="1050" b="1" dirty="0" smtClean="0">
                    <a:solidFill>
                      <a:schemeClr val="accent5">
                        <a:lumMod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LOCAL CUSTODY</a:t>
                </a:r>
              </a:p>
              <a:p>
                <a:pPr marL="228600" indent="-228600">
                  <a:buFont typeface="Arial" pitchFamily="34" charset="0"/>
                  <a:buChar char="•"/>
                </a:pPr>
                <a:r>
                  <a:rPr lang="es-MX" sz="1050" b="1" dirty="0" smtClean="0">
                    <a:solidFill>
                      <a:schemeClr val="accent5">
                        <a:lumMod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INTERNATIONAL CUSTODY</a:t>
                </a:r>
                <a:endParaRPr lang="es-MX" sz="1050" b="1" dirty="0">
                  <a:solidFill>
                    <a:schemeClr val="accent5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79 Flecha derecha"/>
              <p:cNvSpPr/>
              <p:nvPr/>
            </p:nvSpPr>
            <p:spPr>
              <a:xfrm rot="10800000">
                <a:off x="5337554" y="1112884"/>
                <a:ext cx="1199272" cy="7388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</p:grpSp>
      <p:grpSp>
        <p:nvGrpSpPr>
          <p:cNvPr id="4" name="62 Grupo"/>
          <p:cNvGrpSpPr/>
          <p:nvPr/>
        </p:nvGrpSpPr>
        <p:grpSpPr>
          <a:xfrm>
            <a:off x="-43351" y="2316524"/>
            <a:ext cx="5487857" cy="4205186"/>
            <a:chOff x="-43351" y="2369689"/>
            <a:chExt cx="5487857" cy="4205186"/>
          </a:xfrm>
        </p:grpSpPr>
        <p:sp>
          <p:nvSpPr>
            <p:cNvPr id="20" name="19 Flecha derecha"/>
            <p:cNvSpPr/>
            <p:nvPr/>
          </p:nvSpPr>
          <p:spPr>
            <a:xfrm rot="16200000" flipH="1">
              <a:off x="3099095" y="3454541"/>
              <a:ext cx="2988507" cy="818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1" name="Flowchart: Magnetic Disk 8"/>
            <p:cNvSpPr/>
            <p:nvPr/>
          </p:nvSpPr>
          <p:spPr bwMode="auto">
            <a:xfrm>
              <a:off x="2394866" y="5406382"/>
              <a:ext cx="3049640" cy="1168493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SUPERVISION</a:t>
              </a:r>
            </a:p>
            <a:p>
              <a:pPr algn="ctr" eaLnBrk="0" hangingPunct="0">
                <a:defRPr/>
              </a:pPr>
              <a:r>
                <a:rPr lang="en-US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(DATABASE)</a:t>
              </a:r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graphicFrame>
          <p:nvGraphicFramePr>
            <p:cNvPr id="26" name="Diagram 55"/>
            <p:cNvGraphicFramePr/>
            <p:nvPr/>
          </p:nvGraphicFramePr>
          <p:xfrm>
            <a:off x="1779264" y="3301098"/>
            <a:ext cx="2761259" cy="21998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0" name="39 CuadroTexto"/>
            <p:cNvSpPr txBox="1"/>
            <p:nvPr/>
          </p:nvSpPr>
          <p:spPr>
            <a:xfrm>
              <a:off x="-43351" y="3675180"/>
              <a:ext cx="242751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</a:pPr>
              <a:r>
                <a:rPr lang="es-MX" sz="1050" b="1" dirty="0" smtClean="0">
                  <a:solidFill>
                    <a:schemeClr val="accent5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PRICE VENDORS.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s-MX" sz="1050" b="1" dirty="0" smtClean="0">
                  <a:solidFill>
                    <a:schemeClr val="accent5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VALUATION AGENTS.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s-MX" sz="1050" b="1" dirty="0" smtClean="0">
                  <a:solidFill>
                    <a:schemeClr val="accent5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SYSTEMS.</a:t>
              </a:r>
            </a:p>
          </p:txBody>
        </p:sp>
      </p:grpSp>
      <p:grpSp>
        <p:nvGrpSpPr>
          <p:cNvPr id="5" name="64 Grupo"/>
          <p:cNvGrpSpPr/>
          <p:nvPr/>
        </p:nvGrpSpPr>
        <p:grpSpPr>
          <a:xfrm>
            <a:off x="5206977" y="2164467"/>
            <a:ext cx="2432318" cy="4594799"/>
            <a:chOff x="5206977" y="2217632"/>
            <a:chExt cx="2432318" cy="4594799"/>
          </a:xfrm>
        </p:grpSpPr>
        <p:sp>
          <p:nvSpPr>
            <p:cNvPr id="37" name="36 Flecha derecha"/>
            <p:cNvSpPr/>
            <p:nvPr/>
          </p:nvSpPr>
          <p:spPr>
            <a:xfrm rot="1791510">
              <a:off x="5518265" y="5987160"/>
              <a:ext cx="838994" cy="3145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3375"/>
            <a:stretch>
              <a:fillRect/>
            </a:stretch>
          </p:blipFill>
          <p:spPr bwMode="auto">
            <a:xfrm>
              <a:off x="6363371" y="5650381"/>
              <a:ext cx="1223962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34812" y="4907627"/>
              <a:ext cx="929047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49 Rectángulo"/>
            <p:cNvSpPr/>
            <p:nvPr/>
          </p:nvSpPr>
          <p:spPr>
            <a:xfrm>
              <a:off x="5716469" y="4599199"/>
              <a:ext cx="19228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/>
              <a:r>
                <a:rPr lang="es-MX" sz="1200" b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Surveillance </a:t>
              </a:r>
              <a:r>
                <a:rPr lang="es-MX" sz="1200" b="1" dirty="0" err="1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System</a:t>
              </a:r>
              <a:endParaRPr lang="es-MX" sz="12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58 Grupo"/>
            <p:cNvGrpSpPr/>
            <p:nvPr/>
          </p:nvGrpSpPr>
          <p:grpSpPr>
            <a:xfrm>
              <a:off x="5206977" y="2217632"/>
              <a:ext cx="1470212" cy="1169875"/>
              <a:chOff x="5270775" y="2185733"/>
              <a:chExt cx="1470212" cy="1169875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13284" t="3421" r="7573" b="4916"/>
              <a:stretch>
                <a:fillRect/>
              </a:stretch>
            </p:blipFill>
            <p:spPr bwMode="auto">
              <a:xfrm>
                <a:off x="5703712" y="2664219"/>
                <a:ext cx="955642" cy="691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 Box 137"/>
              <p:cNvSpPr txBox="1">
                <a:spLocks noChangeArrowheads="1"/>
              </p:cNvSpPr>
              <p:nvPr/>
            </p:nvSpPr>
            <p:spPr bwMode="auto">
              <a:xfrm>
                <a:off x="5622080" y="3012744"/>
                <a:ext cx="111890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RiskWatch</a:t>
                </a:r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5270775" y="2185733"/>
                <a:ext cx="14137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 algn="ctr"/>
                <a:r>
                  <a:rPr lang="es-MX" sz="1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	Riskwatch </a:t>
                </a:r>
                <a:r>
                  <a:rPr lang="es-MX" sz="1200" b="1" dirty="0" err="1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System</a:t>
                </a:r>
                <a:endParaRPr lang="es-MX" sz="1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59 Grupo"/>
            <p:cNvGrpSpPr/>
            <p:nvPr/>
          </p:nvGrpSpPr>
          <p:grpSpPr>
            <a:xfrm>
              <a:off x="5697791" y="3443354"/>
              <a:ext cx="1767061" cy="1031007"/>
              <a:chOff x="5790848" y="4690594"/>
              <a:chExt cx="1767061" cy="1031007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790848" y="4949245"/>
                <a:ext cx="1003960" cy="772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54 Rectángulo"/>
              <p:cNvSpPr/>
              <p:nvPr/>
            </p:nvSpPr>
            <p:spPr>
              <a:xfrm>
                <a:off x="5791976" y="4690594"/>
                <a:ext cx="17659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indent="-228600"/>
                <a:r>
                  <a:rPr lang="es-MX" sz="1200" b="1" dirty="0" smtClean="0">
                    <a:solidFill>
                      <a:srgbClr val="339933"/>
                    </a:solidFill>
                    <a:latin typeface="Arial" pitchFamily="34" charset="0"/>
                    <a:cs typeface="Arial" pitchFamily="34" charset="0"/>
                  </a:rPr>
                  <a:t>Risk </a:t>
                </a:r>
                <a:r>
                  <a:rPr lang="es-MX" sz="1200" b="1" dirty="0" err="1" smtClean="0">
                    <a:solidFill>
                      <a:srgbClr val="339933"/>
                    </a:solidFill>
                    <a:latin typeface="Arial" pitchFamily="34" charset="0"/>
                    <a:cs typeface="Arial" pitchFamily="34" charset="0"/>
                  </a:rPr>
                  <a:t>Analysis</a:t>
                </a:r>
                <a:r>
                  <a:rPr lang="es-MX" sz="1200" b="1" dirty="0" smtClean="0">
                    <a:solidFill>
                      <a:srgbClr val="339933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MX" sz="1200" b="1" dirty="0" err="1" smtClean="0">
                    <a:solidFill>
                      <a:srgbClr val="339933"/>
                    </a:solidFill>
                    <a:latin typeface="Arial" pitchFamily="34" charset="0"/>
                    <a:cs typeface="Arial" pitchFamily="34" charset="0"/>
                  </a:rPr>
                  <a:t>System</a:t>
                </a:r>
                <a:endParaRPr lang="es-MX" sz="1200" b="1" dirty="0">
                  <a:solidFill>
                    <a:srgbClr val="3399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67 Grupo"/>
          <p:cNvGrpSpPr/>
          <p:nvPr/>
        </p:nvGrpSpPr>
        <p:grpSpPr>
          <a:xfrm>
            <a:off x="7040394" y="4024492"/>
            <a:ext cx="2057306" cy="2426897"/>
            <a:chOff x="7040394" y="4077657"/>
            <a:chExt cx="2057306" cy="2426897"/>
          </a:xfrm>
        </p:grpSpPr>
        <p:grpSp>
          <p:nvGrpSpPr>
            <p:cNvPr id="9" name="66 Grupo"/>
            <p:cNvGrpSpPr/>
            <p:nvPr/>
          </p:nvGrpSpPr>
          <p:grpSpPr>
            <a:xfrm>
              <a:off x="7040394" y="4077657"/>
              <a:ext cx="2005364" cy="613475"/>
              <a:chOff x="7040394" y="4077657"/>
              <a:chExt cx="2005364" cy="613475"/>
            </a:xfrm>
          </p:grpSpPr>
          <p:sp>
            <p:nvSpPr>
              <p:cNvPr id="45" name="44 CuadroTexto"/>
              <p:cNvSpPr txBox="1"/>
              <p:nvPr/>
            </p:nvSpPr>
            <p:spPr>
              <a:xfrm>
                <a:off x="7784111" y="4085821"/>
                <a:ext cx="126164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/>
                <a:r>
                  <a:rPr lang="es-MX" sz="105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s-MX" sz="105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Analysis</a:t>
                </a:r>
                <a:r>
                  <a:rPr lang="es-MX" sz="105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es-MX" sz="1050" b="1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Reporting</a:t>
                </a:r>
                <a:endParaRPr lang="es-MX" sz="105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" name="Group 123"/>
              <p:cNvGrpSpPr>
                <a:grpSpLocks/>
              </p:cNvGrpSpPr>
              <p:nvPr/>
            </p:nvGrpSpPr>
            <p:grpSpPr bwMode="auto">
              <a:xfrm>
                <a:off x="7040394" y="4077657"/>
                <a:ext cx="1009543" cy="613475"/>
                <a:chOff x="3336" y="1304"/>
                <a:chExt cx="793" cy="433"/>
              </a:xfrm>
            </p:grpSpPr>
            <p:pic>
              <p:nvPicPr>
                <p:cNvPr id="32" name="Picture 4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336" y="1444"/>
                  <a:ext cx="391" cy="29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 descr="MCj04339530000[1]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3856" y="1304"/>
                  <a:ext cx="273" cy="28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674" y="1519"/>
                  <a:ext cx="182" cy="6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 dirty="0"/>
                </a:p>
              </p:txBody>
            </p:sp>
          </p:grpSp>
        </p:grpSp>
        <p:sp>
          <p:nvSpPr>
            <p:cNvPr id="61" name="60 Rectángulo"/>
            <p:cNvSpPr/>
            <p:nvPr/>
          </p:nvSpPr>
          <p:spPr>
            <a:xfrm>
              <a:off x="7637024" y="5981334"/>
              <a:ext cx="14606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/>
              <a:r>
                <a:rPr lang="es-MX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s-MX" sz="1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Workflow</a:t>
              </a:r>
              <a:r>
                <a:rPr lang="es-MX" sz="1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s-MX" sz="14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System</a:t>
              </a:r>
              <a:endParaRPr lang="es-MX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42 Flecha derecha"/>
            <p:cNvSpPr/>
            <p:nvPr/>
          </p:nvSpPr>
          <p:spPr>
            <a:xfrm rot="17944648" flipV="1">
              <a:off x="6954411" y="5121281"/>
              <a:ext cx="838994" cy="3145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71" name="Picture 21" descr="engranes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5082" y="6374784"/>
            <a:ext cx="749377" cy="449379"/>
          </a:xfrm>
          <a:prstGeom prst="rect">
            <a:avLst/>
          </a:prstGeom>
          <a:noFill/>
        </p:spPr>
      </p:pic>
      <p:grpSp>
        <p:nvGrpSpPr>
          <p:cNvPr id="11" name="72 Grupo"/>
          <p:cNvGrpSpPr/>
          <p:nvPr/>
        </p:nvGrpSpPr>
        <p:grpSpPr>
          <a:xfrm>
            <a:off x="31631" y="1052753"/>
            <a:ext cx="9112369" cy="2862748"/>
            <a:chOff x="31631" y="1052753"/>
            <a:chExt cx="9112369" cy="2862748"/>
          </a:xfrm>
        </p:grpSpPr>
        <p:sp>
          <p:nvSpPr>
            <p:cNvPr id="25" name="File"/>
            <p:cNvSpPr>
              <a:spLocks noEditPoints="1" noChangeArrowheads="1"/>
            </p:cNvSpPr>
            <p:nvPr/>
          </p:nvSpPr>
          <p:spPr bwMode="auto">
            <a:xfrm>
              <a:off x="6830182" y="1858400"/>
              <a:ext cx="2313818" cy="863658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50" b="1" dirty="0" smtClean="0">
                  <a:solidFill>
                    <a:schemeClr val="bg1"/>
                  </a:solidFill>
                </a:rPr>
                <a:t>- Regulatory non compliance</a:t>
              </a:r>
            </a:p>
            <a:p>
              <a:pPr>
                <a:defRPr/>
              </a:pPr>
              <a:r>
                <a:rPr lang="en-US" sz="1050" b="1" dirty="0" smtClean="0">
                  <a:solidFill>
                    <a:schemeClr val="bg1"/>
                  </a:solidFill>
                </a:rPr>
                <a:t>- Advices.</a:t>
              </a:r>
            </a:p>
            <a:p>
              <a:pPr>
                <a:buFontTx/>
                <a:buChar char="-"/>
                <a:defRPr/>
              </a:pPr>
              <a:r>
                <a:rPr lang="en-US" sz="1050" b="1" dirty="0" smtClean="0">
                  <a:solidFill>
                    <a:schemeClr val="bg1"/>
                  </a:solidFill>
                </a:rPr>
                <a:t> Sanctions </a:t>
              </a:r>
            </a:p>
          </p:txBody>
        </p:sp>
        <p:sp>
          <p:nvSpPr>
            <p:cNvPr id="38" name="37 Flecha derecha"/>
            <p:cNvSpPr/>
            <p:nvPr/>
          </p:nvSpPr>
          <p:spPr>
            <a:xfrm rot="16200000">
              <a:off x="7754392" y="3162499"/>
              <a:ext cx="1044979" cy="4610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/>
            </a:p>
          </p:txBody>
        </p:sp>
        <p:sp>
          <p:nvSpPr>
            <p:cNvPr id="56" name="55 Rectángulo"/>
            <p:cNvSpPr/>
            <p:nvPr/>
          </p:nvSpPr>
          <p:spPr>
            <a:xfrm rot="16200000">
              <a:off x="-585892" y="1670276"/>
              <a:ext cx="151204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(INSPECTION)</a:t>
              </a:r>
              <a:endPara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2" name="71 Flecha izquierda y derecha"/>
            <p:cNvSpPr/>
            <p:nvPr/>
          </p:nvSpPr>
          <p:spPr>
            <a:xfrm>
              <a:off x="312843" y="1676065"/>
              <a:ext cx="842810" cy="438287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200" dirty="0"/>
            </a:p>
          </p:txBody>
        </p:sp>
      </p:grpSp>
      <p:grpSp>
        <p:nvGrpSpPr>
          <p:cNvPr id="12" name="75 Grupo"/>
          <p:cNvGrpSpPr/>
          <p:nvPr/>
        </p:nvGrpSpPr>
        <p:grpSpPr>
          <a:xfrm>
            <a:off x="2341898" y="1081337"/>
            <a:ext cx="4308285" cy="2260080"/>
            <a:chOff x="2341898" y="1306426"/>
            <a:chExt cx="4308285" cy="2022565"/>
          </a:xfrm>
        </p:grpSpPr>
        <p:sp>
          <p:nvSpPr>
            <p:cNvPr id="57" name="56 CuadroTexto"/>
            <p:cNvSpPr txBox="1"/>
            <p:nvPr/>
          </p:nvSpPr>
          <p:spPr>
            <a:xfrm>
              <a:off x="2375200" y="1392364"/>
              <a:ext cx="125217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" b="1" dirty="0" smtClean="0">
                  <a:solidFill>
                    <a:schemeClr val="accent6">
                      <a:lumMod val="50000"/>
                    </a:schemeClr>
                  </a:solidFill>
                </a:rPr>
                <a:t>I</a:t>
              </a:r>
              <a:r>
                <a:rPr lang="en-US" sz="800" b="1" dirty="0" smtClean="0">
                  <a:solidFill>
                    <a:schemeClr val="accent6">
                      <a:lumMod val="50000"/>
                    </a:schemeClr>
                  </a:solidFill>
                </a:rPr>
                <a:t>n due time and proper form</a:t>
              </a:r>
              <a:endParaRPr lang="en-US" sz="8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3680271" y="1306426"/>
              <a:ext cx="1632317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err="1" smtClean="0">
                  <a:solidFill>
                    <a:schemeClr val="bg1">
                      <a:lumMod val="50000"/>
                    </a:schemeClr>
                  </a:solidFill>
                </a:rPr>
                <a:t>Preserved</a:t>
              </a:r>
              <a:r>
                <a:rPr lang="es-MX" sz="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s-MX" sz="800" dirty="0" err="1" smtClean="0">
                  <a:solidFill>
                    <a:schemeClr val="bg1">
                      <a:lumMod val="50000"/>
                    </a:schemeClr>
                  </a:solidFill>
                </a:rPr>
                <a:t>without</a:t>
              </a:r>
              <a:r>
                <a:rPr lang="es-MX" sz="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s-MX" sz="800" dirty="0" err="1" smtClean="0">
                  <a:solidFill>
                    <a:schemeClr val="bg1">
                      <a:lumMod val="50000"/>
                    </a:schemeClr>
                  </a:solidFill>
                </a:rPr>
                <a:t>modification</a:t>
              </a:r>
              <a:r>
                <a:rPr lang="es-MX" sz="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s-MX" sz="800" dirty="0" err="1" smtClean="0">
                  <a:solidFill>
                    <a:schemeClr val="bg1">
                      <a:lumMod val="50000"/>
                    </a:schemeClr>
                  </a:solidFill>
                </a:rPr>
                <a:t>for</a:t>
              </a:r>
              <a:r>
                <a:rPr lang="es-MX" sz="800" dirty="0" smtClean="0">
                  <a:solidFill>
                    <a:schemeClr val="bg1">
                      <a:lumMod val="50000"/>
                    </a:schemeClr>
                  </a:solidFill>
                </a:rPr>
                <a:t> legal </a:t>
              </a:r>
              <a:r>
                <a:rPr lang="es-MX" sz="800" dirty="0" err="1" smtClean="0">
                  <a:solidFill>
                    <a:schemeClr val="bg1">
                      <a:lumMod val="50000"/>
                    </a:schemeClr>
                  </a:solidFill>
                </a:rPr>
                <a:t>support</a:t>
              </a:r>
              <a:r>
                <a:rPr lang="es-MX" sz="800" dirty="0" smtClean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es-MX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2349438" y="1833205"/>
              <a:ext cx="1562804" cy="112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4000">
                <a:buFont typeface="Arial" pitchFamily="34" charset="0"/>
                <a:buChar char="•"/>
              </a:pPr>
              <a:r>
                <a:rPr lang="en-US" sz="800" smtClean="0">
                  <a:solidFill>
                    <a:schemeClr val="bg1">
                      <a:lumMod val="50000"/>
                    </a:schemeClr>
                  </a:solidFill>
                </a:rPr>
                <a:t>  Sell/ Buy activity</a:t>
              </a:r>
            </a:p>
            <a:p>
              <a:pPr defTabSz="864000"/>
              <a:r>
                <a:rPr lang="en-US" sz="800" smtClean="0">
                  <a:solidFill>
                    <a:schemeClr val="bg1">
                      <a:lumMod val="50000"/>
                    </a:schemeClr>
                  </a:solidFill>
                </a:rPr>
                <a:t>On daly basis </a:t>
              </a:r>
            </a:p>
            <a:p>
              <a:pPr defTabSz="864000"/>
              <a:r>
                <a:rPr lang="en-US" sz="800" smtClean="0">
                  <a:solidFill>
                    <a:schemeClr val="bg1">
                      <a:lumMod val="50000"/>
                    </a:schemeClr>
                  </a:solidFill>
                </a:rPr>
                <a:t>(Before 18hrs)</a:t>
              </a:r>
            </a:p>
            <a:p>
              <a:pPr defTabSz="864000">
                <a:buFont typeface="Arial" pitchFamily="34" charset="0"/>
                <a:buChar char="•"/>
              </a:pPr>
              <a:endParaRPr lang="en-US" sz="40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defTabSz="864000">
                <a:buFont typeface="Arial" pitchFamily="34" charset="0"/>
                <a:buChar char="•"/>
              </a:pPr>
              <a:r>
                <a:rPr lang="en-US" sz="800" smtClean="0">
                  <a:solidFill>
                    <a:schemeClr val="bg1">
                      <a:lumMod val="50000"/>
                    </a:schemeClr>
                  </a:solidFill>
                </a:rPr>
                <a:t>Siefores’ asset holdings.</a:t>
              </a:r>
            </a:p>
            <a:p>
              <a:pPr defTabSz="864000">
                <a:buFont typeface="Arial" pitchFamily="34" charset="0"/>
                <a:buChar char="•"/>
              </a:pPr>
              <a:endParaRPr lang="en-US" sz="40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defTabSz="864000">
                <a:buFont typeface="Arial" pitchFamily="34" charset="0"/>
                <a:buChar char="•"/>
              </a:pPr>
              <a:r>
                <a:rPr lang="en-US" sz="800" smtClean="0">
                  <a:solidFill>
                    <a:schemeClr val="bg1">
                      <a:lumMod val="50000"/>
                    </a:schemeClr>
                  </a:solidFill>
                </a:rPr>
                <a:t>Accounting (Financial Statement, Cash flows, balance sheets.</a:t>
              </a:r>
            </a:p>
            <a:p>
              <a:pPr defTabSz="864000">
                <a:buFont typeface="Arial" pitchFamily="34" charset="0"/>
                <a:buChar char="•"/>
              </a:pPr>
              <a:endParaRPr lang="en-US" sz="40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defTabSz="864000">
                <a:buFont typeface="Arial" pitchFamily="34" charset="0"/>
                <a:buChar char="•"/>
              </a:pPr>
              <a:r>
                <a:rPr lang="en-US" sz="800" smtClean="0">
                  <a:solidFill>
                    <a:schemeClr val="bg1">
                      <a:lumMod val="50000"/>
                    </a:schemeClr>
                  </a:solidFill>
                </a:rPr>
                <a:t>VaR Scenarios</a:t>
              </a:r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2341898" y="2932210"/>
              <a:ext cx="1562804" cy="192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800" smtClean="0">
                  <a:solidFill>
                    <a:schemeClr val="bg1">
                      <a:lumMod val="50000"/>
                    </a:schemeClr>
                  </a:solidFill>
                </a:rPr>
                <a:t> Derivative holdings. </a:t>
              </a:r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2364091" y="3136188"/>
              <a:ext cx="1562804" cy="192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 Note decompositions</a:t>
              </a:r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398011" y="1454599"/>
              <a:ext cx="1252172" cy="30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smtClean="0">
                  <a:solidFill>
                    <a:schemeClr val="accent6">
                      <a:lumMod val="50000"/>
                    </a:schemeClr>
                  </a:solidFill>
                </a:rPr>
                <a:t>Transmits information</a:t>
              </a:r>
              <a:endParaRPr lang="en-US" sz="80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9" name="58 Rectángulo">
            <a:hlinkClick r:id="rId16"/>
          </p:cNvPr>
          <p:cNvSpPr/>
          <p:nvPr/>
        </p:nvSpPr>
        <p:spPr>
          <a:xfrm>
            <a:off x="0" y="2862697"/>
            <a:ext cx="1263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" dirty="0" smtClean="0">
                <a:solidFill>
                  <a:srgbClr val="0070C0"/>
                </a:solidFill>
                <a:hlinkClick r:id="rId17"/>
              </a:rPr>
              <a:t>http://www.consar.gob.mx/normatividad/pdf/normatividad_emitida/circulares/Compilacion_19-8_19-9_19-10_y_19-11.pdf</a:t>
            </a:r>
            <a:endParaRPr lang="es-MX" sz="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77" y="1066806"/>
            <a:ext cx="882502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852690" y="232232"/>
            <a:ext cx="588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s-MX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Riskwatch </a:t>
            </a:r>
            <a:r>
              <a:rPr lang="es-MX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s-MX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21319" y="5674075"/>
            <a:ext cx="2768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-Stress Tests</a:t>
            </a:r>
          </a:p>
          <a:p>
            <a:pPr marL="228600" indent="-228600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-What if analysis</a:t>
            </a:r>
          </a:p>
          <a:p>
            <a:pPr marL="228600" indent="-228600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-Credit Risk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91091" y="5710361"/>
            <a:ext cx="2768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-Curve Shift</a:t>
            </a:r>
          </a:p>
          <a:p>
            <a:pPr marL="228600" indent="-228600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-FX Shocks</a:t>
            </a:r>
          </a:p>
          <a:p>
            <a:pPr marL="228600" indent="-228600"/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-Liquidity Risk </a:t>
            </a:r>
            <a:endParaRPr lang="en-US" sz="24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910914" y="5713935"/>
            <a:ext cx="3094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-Monte Carlo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VaR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-Historical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VaR</a:t>
            </a:r>
            <a:endParaRPr lang="en-US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Contribution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971550" y="161361"/>
            <a:ext cx="7909560" cy="96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just"/>
            <a:r>
              <a:rPr lang="en-US" b="1" dirty="0" smtClean="0">
                <a:solidFill>
                  <a:srgbClr val="333399"/>
                </a:solidFill>
                <a:latin typeface="Arial" pitchFamily="34" charset="0"/>
              </a:rPr>
              <a:t>Mexico's economic crisis of 1994 was the last and most recent crisis in the country of global implications.</a:t>
            </a:r>
            <a:endParaRPr lang="es-MX" b="1" dirty="0" smtClean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65589" name="AutoShape 53"/>
          <p:cNvSpPr>
            <a:spLocks noChangeAspect="1" noChangeArrowheads="1" noTextEdit="1"/>
          </p:cNvSpPr>
          <p:nvPr/>
        </p:nvSpPr>
        <p:spPr bwMode="auto">
          <a:xfrm>
            <a:off x="195263" y="1715502"/>
            <a:ext cx="892016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auto">
          <a:xfrm>
            <a:off x="200025" y="1720265"/>
            <a:ext cx="8910637" cy="4413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94" name="Freeform 58"/>
          <p:cNvSpPr>
            <a:spLocks noEditPoints="1"/>
          </p:cNvSpPr>
          <p:nvPr/>
        </p:nvSpPr>
        <p:spPr bwMode="auto">
          <a:xfrm>
            <a:off x="993775" y="1792017"/>
            <a:ext cx="7980362" cy="2909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0" y="0"/>
              </a:cxn>
              <a:cxn ang="0">
                <a:pos x="500" y="1833"/>
              </a:cxn>
              <a:cxn ang="0">
                <a:pos x="0" y="1833"/>
              </a:cxn>
              <a:cxn ang="0">
                <a:pos x="0" y="0"/>
              </a:cxn>
              <a:cxn ang="0">
                <a:pos x="643" y="109"/>
              </a:cxn>
              <a:cxn ang="0">
                <a:pos x="1149" y="109"/>
              </a:cxn>
              <a:cxn ang="0">
                <a:pos x="1149" y="1833"/>
              </a:cxn>
              <a:cxn ang="0">
                <a:pos x="643" y="1833"/>
              </a:cxn>
              <a:cxn ang="0">
                <a:pos x="643" y="109"/>
              </a:cxn>
              <a:cxn ang="0">
                <a:pos x="1292" y="1304"/>
              </a:cxn>
              <a:cxn ang="0">
                <a:pos x="1792" y="1304"/>
              </a:cxn>
              <a:cxn ang="0">
                <a:pos x="1792" y="1833"/>
              </a:cxn>
              <a:cxn ang="0">
                <a:pos x="1292" y="1833"/>
              </a:cxn>
              <a:cxn ang="0">
                <a:pos x="1292" y="1304"/>
              </a:cxn>
              <a:cxn ang="0">
                <a:pos x="1942" y="1442"/>
              </a:cxn>
              <a:cxn ang="0">
                <a:pos x="2441" y="1442"/>
              </a:cxn>
              <a:cxn ang="0">
                <a:pos x="2441" y="1833"/>
              </a:cxn>
              <a:cxn ang="0">
                <a:pos x="1942" y="1833"/>
              </a:cxn>
              <a:cxn ang="0">
                <a:pos x="1942" y="1442"/>
              </a:cxn>
              <a:cxn ang="0">
                <a:pos x="2585" y="1476"/>
              </a:cxn>
              <a:cxn ang="0">
                <a:pos x="3085" y="1476"/>
              </a:cxn>
              <a:cxn ang="0">
                <a:pos x="3085" y="1833"/>
              </a:cxn>
              <a:cxn ang="0">
                <a:pos x="2585" y="1833"/>
              </a:cxn>
              <a:cxn ang="0">
                <a:pos x="2585" y="1476"/>
              </a:cxn>
              <a:cxn ang="0">
                <a:pos x="3234" y="1603"/>
              </a:cxn>
              <a:cxn ang="0">
                <a:pos x="3734" y="1603"/>
              </a:cxn>
              <a:cxn ang="0">
                <a:pos x="3734" y="1833"/>
              </a:cxn>
              <a:cxn ang="0">
                <a:pos x="3234" y="1833"/>
              </a:cxn>
              <a:cxn ang="0">
                <a:pos x="3234" y="1603"/>
              </a:cxn>
              <a:cxn ang="0">
                <a:pos x="3878" y="1614"/>
              </a:cxn>
              <a:cxn ang="0">
                <a:pos x="4378" y="1614"/>
              </a:cxn>
              <a:cxn ang="0">
                <a:pos x="4378" y="1833"/>
              </a:cxn>
              <a:cxn ang="0">
                <a:pos x="3878" y="1833"/>
              </a:cxn>
              <a:cxn ang="0">
                <a:pos x="3878" y="1614"/>
              </a:cxn>
              <a:cxn ang="0">
                <a:pos x="4527" y="1798"/>
              </a:cxn>
              <a:cxn ang="0">
                <a:pos x="5027" y="1798"/>
              </a:cxn>
              <a:cxn ang="0">
                <a:pos x="5027" y="1833"/>
              </a:cxn>
              <a:cxn ang="0">
                <a:pos x="4527" y="1833"/>
              </a:cxn>
              <a:cxn ang="0">
                <a:pos x="4527" y="1798"/>
              </a:cxn>
            </a:cxnLst>
            <a:rect l="0" t="0" r="r" b="b"/>
            <a:pathLst>
              <a:path w="5027" h="1833">
                <a:moveTo>
                  <a:pt x="0" y="0"/>
                </a:moveTo>
                <a:lnTo>
                  <a:pt x="500" y="0"/>
                </a:lnTo>
                <a:lnTo>
                  <a:pt x="500" y="1833"/>
                </a:lnTo>
                <a:lnTo>
                  <a:pt x="0" y="1833"/>
                </a:lnTo>
                <a:lnTo>
                  <a:pt x="0" y="0"/>
                </a:lnTo>
                <a:close/>
                <a:moveTo>
                  <a:pt x="643" y="109"/>
                </a:moveTo>
                <a:lnTo>
                  <a:pt x="1149" y="109"/>
                </a:lnTo>
                <a:lnTo>
                  <a:pt x="1149" y="1833"/>
                </a:lnTo>
                <a:lnTo>
                  <a:pt x="643" y="1833"/>
                </a:lnTo>
                <a:lnTo>
                  <a:pt x="643" y="109"/>
                </a:lnTo>
                <a:close/>
                <a:moveTo>
                  <a:pt x="1292" y="1304"/>
                </a:moveTo>
                <a:lnTo>
                  <a:pt x="1792" y="1304"/>
                </a:lnTo>
                <a:lnTo>
                  <a:pt x="1792" y="1833"/>
                </a:lnTo>
                <a:lnTo>
                  <a:pt x="1292" y="1833"/>
                </a:lnTo>
                <a:lnTo>
                  <a:pt x="1292" y="1304"/>
                </a:lnTo>
                <a:close/>
                <a:moveTo>
                  <a:pt x="1942" y="1442"/>
                </a:moveTo>
                <a:lnTo>
                  <a:pt x="2441" y="1442"/>
                </a:lnTo>
                <a:lnTo>
                  <a:pt x="2441" y="1833"/>
                </a:lnTo>
                <a:lnTo>
                  <a:pt x="1942" y="1833"/>
                </a:lnTo>
                <a:lnTo>
                  <a:pt x="1942" y="1442"/>
                </a:lnTo>
                <a:close/>
                <a:moveTo>
                  <a:pt x="2585" y="1476"/>
                </a:moveTo>
                <a:lnTo>
                  <a:pt x="3085" y="1476"/>
                </a:lnTo>
                <a:lnTo>
                  <a:pt x="3085" y="1833"/>
                </a:lnTo>
                <a:lnTo>
                  <a:pt x="2585" y="1833"/>
                </a:lnTo>
                <a:lnTo>
                  <a:pt x="2585" y="1476"/>
                </a:lnTo>
                <a:close/>
                <a:moveTo>
                  <a:pt x="3234" y="1603"/>
                </a:moveTo>
                <a:lnTo>
                  <a:pt x="3734" y="1603"/>
                </a:lnTo>
                <a:lnTo>
                  <a:pt x="3734" y="1833"/>
                </a:lnTo>
                <a:lnTo>
                  <a:pt x="3234" y="1833"/>
                </a:lnTo>
                <a:lnTo>
                  <a:pt x="3234" y="1603"/>
                </a:lnTo>
                <a:close/>
                <a:moveTo>
                  <a:pt x="3878" y="1614"/>
                </a:moveTo>
                <a:lnTo>
                  <a:pt x="4378" y="1614"/>
                </a:lnTo>
                <a:lnTo>
                  <a:pt x="4378" y="1833"/>
                </a:lnTo>
                <a:lnTo>
                  <a:pt x="3878" y="1833"/>
                </a:lnTo>
                <a:lnTo>
                  <a:pt x="3878" y="1614"/>
                </a:lnTo>
                <a:close/>
                <a:moveTo>
                  <a:pt x="4527" y="1798"/>
                </a:moveTo>
                <a:lnTo>
                  <a:pt x="5027" y="1798"/>
                </a:lnTo>
                <a:lnTo>
                  <a:pt x="5027" y="1833"/>
                </a:lnTo>
                <a:lnTo>
                  <a:pt x="4527" y="1833"/>
                </a:lnTo>
                <a:lnTo>
                  <a:pt x="4527" y="1798"/>
                </a:lnTo>
                <a:close/>
              </a:path>
            </a:pathLst>
          </a:custGeom>
          <a:solidFill>
            <a:srgbClr val="4F81B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95" name="Rectangle 59"/>
          <p:cNvSpPr>
            <a:spLocks noChangeArrowheads="1"/>
          </p:cNvSpPr>
          <p:nvPr/>
        </p:nvSpPr>
        <p:spPr bwMode="auto">
          <a:xfrm>
            <a:off x="874713" y="1787254"/>
            <a:ext cx="9525" cy="2917825"/>
          </a:xfrm>
          <a:prstGeom prst="rect">
            <a:avLst/>
          </a:pr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96" name="Freeform 60"/>
          <p:cNvSpPr>
            <a:spLocks noEditPoints="1"/>
          </p:cNvSpPr>
          <p:nvPr/>
        </p:nvSpPr>
        <p:spPr bwMode="auto">
          <a:xfrm>
            <a:off x="815975" y="1782492"/>
            <a:ext cx="63500" cy="2927350"/>
          </a:xfrm>
          <a:custGeom>
            <a:avLst/>
            <a:gdLst/>
            <a:ahLst/>
            <a:cxnLst>
              <a:cxn ang="0">
                <a:pos x="0" y="1839"/>
              </a:cxn>
              <a:cxn ang="0">
                <a:pos x="40" y="1839"/>
              </a:cxn>
              <a:cxn ang="0">
                <a:pos x="40" y="1844"/>
              </a:cxn>
              <a:cxn ang="0">
                <a:pos x="0" y="1844"/>
              </a:cxn>
              <a:cxn ang="0">
                <a:pos x="0" y="1839"/>
              </a:cxn>
              <a:cxn ang="0">
                <a:pos x="0" y="1655"/>
              </a:cxn>
              <a:cxn ang="0">
                <a:pos x="40" y="1655"/>
              </a:cxn>
              <a:cxn ang="0">
                <a:pos x="40" y="1660"/>
              </a:cxn>
              <a:cxn ang="0">
                <a:pos x="0" y="1660"/>
              </a:cxn>
              <a:cxn ang="0">
                <a:pos x="0" y="1655"/>
              </a:cxn>
              <a:cxn ang="0">
                <a:pos x="0" y="1471"/>
              </a:cxn>
              <a:cxn ang="0">
                <a:pos x="40" y="1471"/>
              </a:cxn>
              <a:cxn ang="0">
                <a:pos x="40" y="1477"/>
              </a:cxn>
              <a:cxn ang="0">
                <a:pos x="0" y="1477"/>
              </a:cxn>
              <a:cxn ang="0">
                <a:pos x="0" y="1471"/>
              </a:cxn>
              <a:cxn ang="0">
                <a:pos x="0" y="1287"/>
              </a:cxn>
              <a:cxn ang="0">
                <a:pos x="40" y="1287"/>
              </a:cxn>
              <a:cxn ang="0">
                <a:pos x="40" y="1293"/>
              </a:cxn>
              <a:cxn ang="0">
                <a:pos x="0" y="1293"/>
              </a:cxn>
              <a:cxn ang="0">
                <a:pos x="0" y="1287"/>
              </a:cxn>
              <a:cxn ang="0">
                <a:pos x="0" y="1103"/>
              </a:cxn>
              <a:cxn ang="0">
                <a:pos x="40" y="1103"/>
              </a:cxn>
              <a:cxn ang="0">
                <a:pos x="40" y="1109"/>
              </a:cxn>
              <a:cxn ang="0">
                <a:pos x="0" y="1109"/>
              </a:cxn>
              <a:cxn ang="0">
                <a:pos x="0" y="1103"/>
              </a:cxn>
              <a:cxn ang="0">
                <a:pos x="0" y="919"/>
              </a:cxn>
              <a:cxn ang="0">
                <a:pos x="40" y="919"/>
              </a:cxn>
              <a:cxn ang="0">
                <a:pos x="40" y="925"/>
              </a:cxn>
              <a:cxn ang="0">
                <a:pos x="0" y="925"/>
              </a:cxn>
              <a:cxn ang="0">
                <a:pos x="0" y="919"/>
              </a:cxn>
              <a:cxn ang="0">
                <a:pos x="0" y="736"/>
              </a:cxn>
              <a:cxn ang="0">
                <a:pos x="40" y="736"/>
              </a:cxn>
              <a:cxn ang="0">
                <a:pos x="40" y="741"/>
              </a:cxn>
              <a:cxn ang="0">
                <a:pos x="0" y="741"/>
              </a:cxn>
              <a:cxn ang="0">
                <a:pos x="0" y="736"/>
              </a:cxn>
              <a:cxn ang="0">
                <a:pos x="0" y="552"/>
              </a:cxn>
              <a:cxn ang="0">
                <a:pos x="40" y="552"/>
              </a:cxn>
              <a:cxn ang="0">
                <a:pos x="40" y="558"/>
              </a:cxn>
              <a:cxn ang="0">
                <a:pos x="0" y="558"/>
              </a:cxn>
              <a:cxn ang="0">
                <a:pos x="0" y="552"/>
              </a:cxn>
              <a:cxn ang="0">
                <a:pos x="0" y="368"/>
              </a:cxn>
              <a:cxn ang="0">
                <a:pos x="40" y="368"/>
              </a:cxn>
              <a:cxn ang="0">
                <a:pos x="40" y="374"/>
              </a:cxn>
              <a:cxn ang="0">
                <a:pos x="0" y="374"/>
              </a:cxn>
              <a:cxn ang="0">
                <a:pos x="0" y="368"/>
              </a:cxn>
              <a:cxn ang="0">
                <a:pos x="0" y="184"/>
              </a:cxn>
              <a:cxn ang="0">
                <a:pos x="40" y="184"/>
              </a:cxn>
              <a:cxn ang="0">
                <a:pos x="40" y="190"/>
              </a:cxn>
              <a:cxn ang="0">
                <a:pos x="0" y="190"/>
              </a:cxn>
              <a:cxn ang="0">
                <a:pos x="0" y="184"/>
              </a:cxn>
              <a:cxn ang="0">
                <a:pos x="0" y="0"/>
              </a:cxn>
              <a:cxn ang="0">
                <a:pos x="40" y="0"/>
              </a:cxn>
              <a:cxn ang="0">
                <a:pos x="40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40" h="1844">
                <a:moveTo>
                  <a:pt x="0" y="1839"/>
                </a:moveTo>
                <a:lnTo>
                  <a:pt x="40" y="1839"/>
                </a:lnTo>
                <a:lnTo>
                  <a:pt x="40" y="1844"/>
                </a:lnTo>
                <a:lnTo>
                  <a:pt x="0" y="1844"/>
                </a:lnTo>
                <a:lnTo>
                  <a:pt x="0" y="1839"/>
                </a:lnTo>
                <a:close/>
                <a:moveTo>
                  <a:pt x="0" y="1655"/>
                </a:moveTo>
                <a:lnTo>
                  <a:pt x="40" y="1655"/>
                </a:lnTo>
                <a:lnTo>
                  <a:pt x="40" y="1660"/>
                </a:lnTo>
                <a:lnTo>
                  <a:pt x="0" y="1660"/>
                </a:lnTo>
                <a:lnTo>
                  <a:pt x="0" y="1655"/>
                </a:lnTo>
                <a:close/>
                <a:moveTo>
                  <a:pt x="0" y="1471"/>
                </a:moveTo>
                <a:lnTo>
                  <a:pt x="40" y="1471"/>
                </a:lnTo>
                <a:lnTo>
                  <a:pt x="40" y="1477"/>
                </a:lnTo>
                <a:lnTo>
                  <a:pt x="0" y="1477"/>
                </a:lnTo>
                <a:lnTo>
                  <a:pt x="0" y="1471"/>
                </a:lnTo>
                <a:close/>
                <a:moveTo>
                  <a:pt x="0" y="1287"/>
                </a:moveTo>
                <a:lnTo>
                  <a:pt x="40" y="1287"/>
                </a:lnTo>
                <a:lnTo>
                  <a:pt x="40" y="1293"/>
                </a:lnTo>
                <a:lnTo>
                  <a:pt x="0" y="1293"/>
                </a:lnTo>
                <a:lnTo>
                  <a:pt x="0" y="1287"/>
                </a:lnTo>
                <a:close/>
                <a:moveTo>
                  <a:pt x="0" y="1103"/>
                </a:moveTo>
                <a:lnTo>
                  <a:pt x="40" y="1103"/>
                </a:lnTo>
                <a:lnTo>
                  <a:pt x="40" y="1109"/>
                </a:lnTo>
                <a:lnTo>
                  <a:pt x="0" y="1109"/>
                </a:lnTo>
                <a:lnTo>
                  <a:pt x="0" y="1103"/>
                </a:lnTo>
                <a:close/>
                <a:moveTo>
                  <a:pt x="0" y="919"/>
                </a:moveTo>
                <a:lnTo>
                  <a:pt x="40" y="919"/>
                </a:lnTo>
                <a:lnTo>
                  <a:pt x="40" y="925"/>
                </a:lnTo>
                <a:lnTo>
                  <a:pt x="0" y="925"/>
                </a:lnTo>
                <a:lnTo>
                  <a:pt x="0" y="919"/>
                </a:lnTo>
                <a:close/>
                <a:moveTo>
                  <a:pt x="0" y="736"/>
                </a:moveTo>
                <a:lnTo>
                  <a:pt x="40" y="736"/>
                </a:lnTo>
                <a:lnTo>
                  <a:pt x="40" y="741"/>
                </a:lnTo>
                <a:lnTo>
                  <a:pt x="0" y="741"/>
                </a:lnTo>
                <a:lnTo>
                  <a:pt x="0" y="736"/>
                </a:lnTo>
                <a:close/>
                <a:moveTo>
                  <a:pt x="0" y="552"/>
                </a:moveTo>
                <a:lnTo>
                  <a:pt x="40" y="552"/>
                </a:lnTo>
                <a:lnTo>
                  <a:pt x="40" y="558"/>
                </a:lnTo>
                <a:lnTo>
                  <a:pt x="0" y="558"/>
                </a:lnTo>
                <a:lnTo>
                  <a:pt x="0" y="552"/>
                </a:lnTo>
                <a:close/>
                <a:moveTo>
                  <a:pt x="0" y="368"/>
                </a:moveTo>
                <a:lnTo>
                  <a:pt x="40" y="368"/>
                </a:lnTo>
                <a:lnTo>
                  <a:pt x="40" y="374"/>
                </a:lnTo>
                <a:lnTo>
                  <a:pt x="0" y="374"/>
                </a:lnTo>
                <a:lnTo>
                  <a:pt x="0" y="368"/>
                </a:lnTo>
                <a:close/>
                <a:moveTo>
                  <a:pt x="0" y="184"/>
                </a:moveTo>
                <a:lnTo>
                  <a:pt x="40" y="184"/>
                </a:lnTo>
                <a:lnTo>
                  <a:pt x="40" y="190"/>
                </a:lnTo>
                <a:lnTo>
                  <a:pt x="0" y="190"/>
                </a:lnTo>
                <a:lnTo>
                  <a:pt x="0" y="184"/>
                </a:lnTo>
                <a:close/>
                <a:moveTo>
                  <a:pt x="0" y="0"/>
                </a:moveTo>
                <a:lnTo>
                  <a:pt x="40" y="0"/>
                </a:lnTo>
                <a:lnTo>
                  <a:pt x="4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97" name="Rectangle 61"/>
          <p:cNvSpPr>
            <a:spLocks noChangeArrowheads="1"/>
          </p:cNvSpPr>
          <p:nvPr/>
        </p:nvSpPr>
        <p:spPr bwMode="auto">
          <a:xfrm>
            <a:off x="879475" y="4701904"/>
            <a:ext cx="8208962" cy="7938"/>
          </a:xfrm>
          <a:prstGeom prst="rect">
            <a:avLst/>
          </a:pr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98" name="Freeform 62"/>
          <p:cNvSpPr>
            <a:spLocks noEditPoints="1"/>
          </p:cNvSpPr>
          <p:nvPr/>
        </p:nvSpPr>
        <p:spPr bwMode="auto">
          <a:xfrm>
            <a:off x="874713" y="4705079"/>
            <a:ext cx="8218487" cy="460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29"/>
              </a:cxn>
              <a:cxn ang="0">
                <a:pos x="0" y="29"/>
              </a:cxn>
              <a:cxn ang="0">
                <a:pos x="0" y="0"/>
              </a:cxn>
              <a:cxn ang="0">
                <a:pos x="6" y="0"/>
              </a:cxn>
              <a:cxn ang="0">
                <a:pos x="649" y="0"/>
              </a:cxn>
              <a:cxn ang="0">
                <a:pos x="649" y="29"/>
              </a:cxn>
              <a:cxn ang="0">
                <a:pos x="643" y="29"/>
              </a:cxn>
              <a:cxn ang="0">
                <a:pos x="643" y="0"/>
              </a:cxn>
              <a:cxn ang="0">
                <a:pos x="649" y="0"/>
              </a:cxn>
              <a:cxn ang="0">
                <a:pos x="1298" y="0"/>
              </a:cxn>
              <a:cxn ang="0">
                <a:pos x="1298" y="29"/>
              </a:cxn>
              <a:cxn ang="0">
                <a:pos x="1293" y="29"/>
              </a:cxn>
              <a:cxn ang="0">
                <a:pos x="1293" y="0"/>
              </a:cxn>
              <a:cxn ang="0">
                <a:pos x="1298" y="0"/>
              </a:cxn>
              <a:cxn ang="0">
                <a:pos x="1942" y="0"/>
              </a:cxn>
              <a:cxn ang="0">
                <a:pos x="1942" y="29"/>
              </a:cxn>
              <a:cxn ang="0">
                <a:pos x="1936" y="29"/>
              </a:cxn>
              <a:cxn ang="0">
                <a:pos x="1936" y="0"/>
              </a:cxn>
              <a:cxn ang="0">
                <a:pos x="1942" y="0"/>
              </a:cxn>
              <a:cxn ang="0">
                <a:pos x="2591" y="0"/>
              </a:cxn>
              <a:cxn ang="0">
                <a:pos x="2591" y="29"/>
              </a:cxn>
              <a:cxn ang="0">
                <a:pos x="2585" y="29"/>
              </a:cxn>
              <a:cxn ang="0">
                <a:pos x="2585" y="0"/>
              </a:cxn>
              <a:cxn ang="0">
                <a:pos x="2591" y="0"/>
              </a:cxn>
              <a:cxn ang="0">
                <a:pos x="3235" y="0"/>
              </a:cxn>
              <a:cxn ang="0">
                <a:pos x="3235" y="29"/>
              </a:cxn>
              <a:cxn ang="0">
                <a:pos x="3229" y="29"/>
              </a:cxn>
              <a:cxn ang="0">
                <a:pos x="3229" y="0"/>
              </a:cxn>
              <a:cxn ang="0">
                <a:pos x="3235" y="0"/>
              </a:cxn>
              <a:cxn ang="0">
                <a:pos x="3884" y="0"/>
              </a:cxn>
              <a:cxn ang="0">
                <a:pos x="3884" y="29"/>
              </a:cxn>
              <a:cxn ang="0">
                <a:pos x="3878" y="29"/>
              </a:cxn>
              <a:cxn ang="0">
                <a:pos x="3878" y="0"/>
              </a:cxn>
              <a:cxn ang="0">
                <a:pos x="3884" y="0"/>
              </a:cxn>
              <a:cxn ang="0">
                <a:pos x="4527" y="0"/>
              </a:cxn>
              <a:cxn ang="0">
                <a:pos x="4527" y="29"/>
              </a:cxn>
              <a:cxn ang="0">
                <a:pos x="4522" y="29"/>
              </a:cxn>
              <a:cxn ang="0">
                <a:pos x="4522" y="0"/>
              </a:cxn>
              <a:cxn ang="0">
                <a:pos x="4527" y="0"/>
              </a:cxn>
              <a:cxn ang="0">
                <a:pos x="5177" y="0"/>
              </a:cxn>
              <a:cxn ang="0">
                <a:pos x="5177" y="29"/>
              </a:cxn>
              <a:cxn ang="0">
                <a:pos x="5171" y="29"/>
              </a:cxn>
              <a:cxn ang="0">
                <a:pos x="5171" y="0"/>
              </a:cxn>
              <a:cxn ang="0">
                <a:pos x="5177" y="0"/>
              </a:cxn>
            </a:cxnLst>
            <a:rect l="0" t="0" r="r" b="b"/>
            <a:pathLst>
              <a:path w="5177" h="29">
                <a:moveTo>
                  <a:pt x="6" y="0"/>
                </a:moveTo>
                <a:lnTo>
                  <a:pt x="6" y="29"/>
                </a:lnTo>
                <a:lnTo>
                  <a:pt x="0" y="29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649" y="0"/>
                </a:moveTo>
                <a:lnTo>
                  <a:pt x="649" y="29"/>
                </a:lnTo>
                <a:lnTo>
                  <a:pt x="643" y="29"/>
                </a:lnTo>
                <a:lnTo>
                  <a:pt x="643" y="0"/>
                </a:lnTo>
                <a:lnTo>
                  <a:pt x="649" y="0"/>
                </a:lnTo>
                <a:close/>
                <a:moveTo>
                  <a:pt x="1298" y="0"/>
                </a:moveTo>
                <a:lnTo>
                  <a:pt x="1298" y="29"/>
                </a:lnTo>
                <a:lnTo>
                  <a:pt x="1293" y="29"/>
                </a:lnTo>
                <a:lnTo>
                  <a:pt x="1293" y="0"/>
                </a:lnTo>
                <a:lnTo>
                  <a:pt x="1298" y="0"/>
                </a:lnTo>
                <a:close/>
                <a:moveTo>
                  <a:pt x="1942" y="0"/>
                </a:moveTo>
                <a:lnTo>
                  <a:pt x="1942" y="29"/>
                </a:lnTo>
                <a:lnTo>
                  <a:pt x="1936" y="29"/>
                </a:lnTo>
                <a:lnTo>
                  <a:pt x="1936" y="0"/>
                </a:lnTo>
                <a:lnTo>
                  <a:pt x="1942" y="0"/>
                </a:lnTo>
                <a:close/>
                <a:moveTo>
                  <a:pt x="2591" y="0"/>
                </a:moveTo>
                <a:lnTo>
                  <a:pt x="2591" y="29"/>
                </a:lnTo>
                <a:lnTo>
                  <a:pt x="2585" y="29"/>
                </a:lnTo>
                <a:lnTo>
                  <a:pt x="2585" y="0"/>
                </a:lnTo>
                <a:lnTo>
                  <a:pt x="2591" y="0"/>
                </a:lnTo>
                <a:close/>
                <a:moveTo>
                  <a:pt x="3235" y="0"/>
                </a:moveTo>
                <a:lnTo>
                  <a:pt x="3235" y="29"/>
                </a:lnTo>
                <a:lnTo>
                  <a:pt x="3229" y="29"/>
                </a:lnTo>
                <a:lnTo>
                  <a:pt x="3229" y="0"/>
                </a:lnTo>
                <a:lnTo>
                  <a:pt x="3235" y="0"/>
                </a:lnTo>
                <a:close/>
                <a:moveTo>
                  <a:pt x="3884" y="0"/>
                </a:moveTo>
                <a:lnTo>
                  <a:pt x="3884" y="29"/>
                </a:lnTo>
                <a:lnTo>
                  <a:pt x="3878" y="29"/>
                </a:lnTo>
                <a:lnTo>
                  <a:pt x="3878" y="0"/>
                </a:lnTo>
                <a:lnTo>
                  <a:pt x="3884" y="0"/>
                </a:lnTo>
                <a:close/>
                <a:moveTo>
                  <a:pt x="4527" y="0"/>
                </a:moveTo>
                <a:lnTo>
                  <a:pt x="4527" y="29"/>
                </a:lnTo>
                <a:lnTo>
                  <a:pt x="4522" y="29"/>
                </a:lnTo>
                <a:lnTo>
                  <a:pt x="4522" y="0"/>
                </a:lnTo>
                <a:lnTo>
                  <a:pt x="4527" y="0"/>
                </a:lnTo>
                <a:close/>
                <a:moveTo>
                  <a:pt x="5177" y="0"/>
                </a:moveTo>
                <a:lnTo>
                  <a:pt x="5177" y="29"/>
                </a:lnTo>
                <a:lnTo>
                  <a:pt x="5171" y="29"/>
                </a:lnTo>
                <a:lnTo>
                  <a:pt x="5171" y="0"/>
                </a:lnTo>
                <a:lnTo>
                  <a:pt x="5177" y="0"/>
                </a:lnTo>
                <a:close/>
              </a:path>
            </a:pathLst>
          </a:custGeom>
          <a:solidFill>
            <a:srgbClr val="868686"/>
          </a:solidFill>
          <a:ln w="6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99" name="Rectangle 63"/>
          <p:cNvSpPr>
            <a:spLocks noChangeArrowheads="1"/>
          </p:cNvSpPr>
          <p:nvPr/>
        </p:nvSpPr>
        <p:spPr bwMode="auto">
          <a:xfrm>
            <a:off x="939616" y="1450840"/>
            <a:ext cx="961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X = 100%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0" name="Rectangle 64"/>
          <p:cNvSpPr>
            <a:spLocks noChangeArrowheads="1"/>
          </p:cNvSpPr>
          <p:nvPr/>
        </p:nvSpPr>
        <p:spPr bwMode="auto">
          <a:xfrm>
            <a:off x="2254250" y="1684067"/>
            <a:ext cx="447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94%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3281363" y="3576367"/>
            <a:ext cx="447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29%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4306888" y="3797029"/>
            <a:ext cx="447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21%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3" name="Rectangle 67"/>
          <p:cNvSpPr>
            <a:spLocks noChangeArrowheads="1"/>
          </p:cNvSpPr>
          <p:nvPr/>
        </p:nvSpPr>
        <p:spPr bwMode="auto">
          <a:xfrm>
            <a:off x="5334000" y="3849417"/>
            <a:ext cx="447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19%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4" name="Rectangle 68"/>
          <p:cNvSpPr>
            <a:spLocks noChangeArrowheads="1"/>
          </p:cNvSpPr>
          <p:nvPr/>
        </p:nvSpPr>
        <p:spPr bwMode="auto">
          <a:xfrm>
            <a:off x="6359525" y="4052617"/>
            <a:ext cx="447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13%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5" name="Rectangle 69"/>
          <p:cNvSpPr>
            <a:spLocks noChangeArrowheads="1"/>
          </p:cNvSpPr>
          <p:nvPr/>
        </p:nvSpPr>
        <p:spPr bwMode="auto">
          <a:xfrm>
            <a:off x="7386638" y="4073254"/>
            <a:ext cx="447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12%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6" name="Rectangle 70"/>
          <p:cNvSpPr>
            <a:spLocks noChangeArrowheads="1"/>
          </p:cNvSpPr>
          <p:nvPr/>
        </p:nvSpPr>
        <p:spPr bwMode="auto">
          <a:xfrm>
            <a:off x="8458200" y="4363767"/>
            <a:ext cx="317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2%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7" name="Rectangle 71"/>
          <p:cNvSpPr>
            <a:spLocks noChangeArrowheads="1"/>
          </p:cNvSpPr>
          <p:nvPr/>
        </p:nvSpPr>
        <p:spPr bwMode="auto">
          <a:xfrm>
            <a:off x="468313" y="4581254"/>
            <a:ext cx="3460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8" name="Rectangle 72"/>
          <p:cNvSpPr>
            <a:spLocks noChangeArrowheads="1"/>
          </p:cNvSpPr>
          <p:nvPr/>
        </p:nvSpPr>
        <p:spPr bwMode="auto">
          <a:xfrm>
            <a:off x="374650" y="4290742"/>
            <a:ext cx="4381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09" name="Rectangle 73"/>
          <p:cNvSpPr>
            <a:spLocks noChangeArrowheads="1"/>
          </p:cNvSpPr>
          <p:nvPr/>
        </p:nvSpPr>
        <p:spPr bwMode="auto">
          <a:xfrm>
            <a:off x="374650" y="3998642"/>
            <a:ext cx="447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0" name="Rectangle 74"/>
          <p:cNvSpPr>
            <a:spLocks noChangeArrowheads="1"/>
          </p:cNvSpPr>
          <p:nvPr/>
        </p:nvSpPr>
        <p:spPr bwMode="auto">
          <a:xfrm>
            <a:off x="374650" y="3708129"/>
            <a:ext cx="438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30%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1" name="Rectangle 75"/>
          <p:cNvSpPr>
            <a:spLocks noChangeArrowheads="1"/>
          </p:cNvSpPr>
          <p:nvPr/>
        </p:nvSpPr>
        <p:spPr bwMode="auto">
          <a:xfrm>
            <a:off x="374650" y="3416029"/>
            <a:ext cx="447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2" name="Rectangle 76"/>
          <p:cNvSpPr>
            <a:spLocks noChangeArrowheads="1"/>
          </p:cNvSpPr>
          <p:nvPr/>
        </p:nvSpPr>
        <p:spPr bwMode="auto">
          <a:xfrm>
            <a:off x="374650" y="3125517"/>
            <a:ext cx="438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50%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3" name="Rectangle 77"/>
          <p:cNvSpPr>
            <a:spLocks noChangeArrowheads="1"/>
          </p:cNvSpPr>
          <p:nvPr/>
        </p:nvSpPr>
        <p:spPr bwMode="auto">
          <a:xfrm>
            <a:off x="374650" y="2833417"/>
            <a:ext cx="4476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4" name="Rectangle 78"/>
          <p:cNvSpPr>
            <a:spLocks noChangeArrowheads="1"/>
          </p:cNvSpPr>
          <p:nvPr/>
        </p:nvSpPr>
        <p:spPr bwMode="auto">
          <a:xfrm>
            <a:off x="374650" y="2541317"/>
            <a:ext cx="447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70%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5" name="Rectangle 79"/>
          <p:cNvSpPr>
            <a:spLocks noChangeArrowheads="1"/>
          </p:cNvSpPr>
          <p:nvPr/>
        </p:nvSpPr>
        <p:spPr bwMode="auto">
          <a:xfrm>
            <a:off x="374650" y="2250804"/>
            <a:ext cx="4476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80%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6" name="Rectangle 80"/>
          <p:cNvSpPr>
            <a:spLocks noChangeArrowheads="1"/>
          </p:cNvSpPr>
          <p:nvPr/>
        </p:nvSpPr>
        <p:spPr bwMode="auto">
          <a:xfrm>
            <a:off x="374650" y="1958704"/>
            <a:ext cx="447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90%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7" name="Rectangle 81"/>
          <p:cNvSpPr>
            <a:spLocks noChangeArrowheads="1"/>
          </p:cNvSpPr>
          <p:nvPr/>
        </p:nvSpPr>
        <p:spPr bwMode="auto">
          <a:xfrm>
            <a:off x="273050" y="1668192"/>
            <a:ext cx="5286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100%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19" name="Rectangle 83"/>
          <p:cNvSpPr>
            <a:spLocks noChangeArrowheads="1"/>
          </p:cNvSpPr>
          <p:nvPr/>
        </p:nvSpPr>
        <p:spPr bwMode="auto">
          <a:xfrm>
            <a:off x="896191" y="4857479"/>
            <a:ext cx="987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Mexican Crisis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</a:rPr>
              <a:t>1994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20" name="Rectangle 84"/>
          <p:cNvSpPr>
            <a:spLocks noChangeArrowheads="1"/>
          </p:cNvSpPr>
          <p:nvPr/>
        </p:nvSpPr>
        <p:spPr bwMode="auto">
          <a:xfrm>
            <a:off x="2146306" y="4855892"/>
            <a:ext cx="5674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Russian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Crisis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</a:rPr>
              <a:t>1998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21" name="Rectangle 85"/>
          <p:cNvSpPr>
            <a:spLocks noChangeArrowheads="1"/>
          </p:cNvSpPr>
          <p:nvPr/>
        </p:nvSpPr>
        <p:spPr bwMode="auto">
          <a:xfrm>
            <a:off x="3162300" y="4855892"/>
            <a:ext cx="674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Máximo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22" name="Rectangle 86"/>
          <p:cNvSpPr>
            <a:spLocks noChangeArrowheads="1"/>
          </p:cNvSpPr>
          <p:nvPr/>
        </p:nvSpPr>
        <p:spPr bwMode="auto">
          <a:xfrm>
            <a:off x="3071813" y="5047979"/>
            <a:ext cx="79502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Calibri" pitchFamily="34" charset="0"/>
              </a:rPr>
              <a:t>Drawdown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23" name="Rectangle 87"/>
          <p:cNvSpPr>
            <a:spLocks noChangeArrowheads="1"/>
          </p:cNvSpPr>
          <p:nvPr/>
        </p:nvSpPr>
        <p:spPr bwMode="auto">
          <a:xfrm>
            <a:off x="2979738" y="5248004"/>
            <a:ext cx="22121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(22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24" name="Rectangle 88"/>
          <p:cNvSpPr>
            <a:spLocks noChangeArrowheads="1"/>
          </p:cNvSpPr>
          <p:nvPr/>
        </p:nvSpPr>
        <p:spPr bwMode="auto">
          <a:xfrm>
            <a:off x="3198813" y="5248004"/>
            <a:ext cx="512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25" name="Rectangle 89"/>
          <p:cNvSpPr>
            <a:spLocks noChangeArrowheads="1"/>
          </p:cNvSpPr>
          <p:nvPr/>
        </p:nvSpPr>
        <p:spPr bwMode="auto">
          <a:xfrm>
            <a:off x="3254375" y="5248004"/>
            <a:ext cx="21800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oct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26" name="Rectangle 90"/>
          <p:cNvSpPr>
            <a:spLocks noChangeArrowheads="1"/>
          </p:cNvSpPr>
          <p:nvPr/>
        </p:nvSpPr>
        <p:spPr bwMode="auto">
          <a:xfrm>
            <a:off x="3473450" y="5248004"/>
            <a:ext cx="512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27" name="Rectangle 91"/>
          <p:cNvSpPr>
            <a:spLocks noChangeArrowheads="1"/>
          </p:cNvSpPr>
          <p:nvPr/>
        </p:nvSpPr>
        <p:spPr bwMode="auto">
          <a:xfrm>
            <a:off x="3527425" y="5248004"/>
            <a:ext cx="39113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2008)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28" name="Rectangle 92"/>
          <p:cNvSpPr>
            <a:spLocks noChangeArrowheads="1"/>
          </p:cNvSpPr>
          <p:nvPr/>
        </p:nvSpPr>
        <p:spPr bwMode="auto">
          <a:xfrm>
            <a:off x="4277215" y="4855892"/>
            <a:ext cx="41838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Asian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Crisis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</a:rPr>
              <a:t>1997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29" name="Rectangle 93"/>
          <p:cNvSpPr>
            <a:spLocks noChangeArrowheads="1"/>
          </p:cNvSpPr>
          <p:nvPr/>
        </p:nvSpPr>
        <p:spPr bwMode="auto">
          <a:xfrm>
            <a:off x="5187950" y="4855892"/>
            <a:ext cx="701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+100 PBS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30" name="Rectangle 94"/>
          <p:cNvSpPr>
            <a:spLocks noChangeArrowheads="1"/>
          </p:cNvSpPr>
          <p:nvPr/>
        </p:nvSpPr>
        <p:spPr bwMode="auto">
          <a:xfrm>
            <a:off x="6251575" y="4855892"/>
            <a:ext cx="136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6216650" y="4855892"/>
            <a:ext cx="86799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5% </a:t>
            </a:r>
            <a:r>
              <a:rPr lang="en-US" sz="1300" b="1" dirty="0" smtClean="0">
                <a:solidFill>
                  <a:srgbClr val="000000"/>
                </a:solidFill>
                <a:latin typeface="Calibri" pitchFamily="34" charset="0"/>
              </a:rPr>
              <a:t> inflation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33" name="Rectangle 97"/>
          <p:cNvSpPr>
            <a:spLocks noChangeArrowheads="1"/>
          </p:cNvSpPr>
          <p:nvPr/>
        </p:nvSpPr>
        <p:spPr bwMode="auto">
          <a:xfrm>
            <a:off x="7066841" y="5047979"/>
            <a:ext cx="9671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eptember 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</a:rPr>
              <a:t>2001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5634" name="Rectangle 98"/>
          <p:cNvSpPr>
            <a:spLocks noChangeArrowheads="1"/>
          </p:cNvSpPr>
          <p:nvPr/>
        </p:nvSpPr>
        <p:spPr bwMode="auto">
          <a:xfrm>
            <a:off x="8121650" y="4855892"/>
            <a:ext cx="136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635" name="Rectangle 99"/>
          <p:cNvSpPr>
            <a:spLocks noChangeArrowheads="1"/>
          </p:cNvSpPr>
          <p:nvPr/>
        </p:nvSpPr>
        <p:spPr bwMode="auto">
          <a:xfrm>
            <a:off x="8175625" y="4855892"/>
            <a:ext cx="930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5% MXPUSD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0" name="169 Rectángulo"/>
          <p:cNvSpPr/>
          <p:nvPr/>
        </p:nvSpPr>
        <p:spPr bwMode="auto">
          <a:xfrm>
            <a:off x="992777" y="1776549"/>
            <a:ext cx="796834" cy="2926079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1000">
                <a:schemeClr val="bg1">
                  <a:alpha val="48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171" name="170 Rectángulo"/>
          <p:cNvSpPr/>
          <p:nvPr/>
        </p:nvSpPr>
        <p:spPr bwMode="auto">
          <a:xfrm>
            <a:off x="2007326" y="1946367"/>
            <a:ext cx="796834" cy="276497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00FF"/>
              </a:gs>
              <a:gs pos="100000">
                <a:srgbClr val="FF0000"/>
              </a:gs>
            </a:gsLst>
            <a:lin ang="5400000" scaled="0"/>
          </a:gra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2" name="171 Rectángulo"/>
          <p:cNvSpPr/>
          <p:nvPr/>
        </p:nvSpPr>
        <p:spPr bwMode="auto">
          <a:xfrm>
            <a:off x="3034937" y="3853545"/>
            <a:ext cx="796834" cy="8534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3" name="172 Rectángulo"/>
          <p:cNvSpPr/>
          <p:nvPr/>
        </p:nvSpPr>
        <p:spPr bwMode="auto">
          <a:xfrm>
            <a:off x="4075611" y="4075613"/>
            <a:ext cx="796834" cy="62701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0"/>
          </a:gra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4" name="173 Rectángulo"/>
          <p:cNvSpPr/>
          <p:nvPr/>
        </p:nvSpPr>
        <p:spPr bwMode="auto">
          <a:xfrm>
            <a:off x="6109062" y="4323807"/>
            <a:ext cx="796834" cy="36140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5" name="174 Rectángulo"/>
          <p:cNvSpPr/>
          <p:nvPr/>
        </p:nvSpPr>
        <p:spPr bwMode="auto">
          <a:xfrm>
            <a:off x="7149737" y="4349933"/>
            <a:ext cx="796834" cy="357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7" name="176 CuadroTexto"/>
          <p:cNvSpPr txBox="1"/>
          <p:nvPr/>
        </p:nvSpPr>
        <p:spPr>
          <a:xfrm>
            <a:off x="0" y="927461"/>
            <a:ext cx="89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TEQUILA EFFECT BASE INDEX (100% = Tequila effect)</a:t>
            </a:r>
            <a:endParaRPr lang="en-GB" sz="2000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178" name="177 Conector recto"/>
          <p:cNvCxnSpPr/>
          <p:nvPr/>
        </p:nvCxnSpPr>
        <p:spPr bwMode="auto">
          <a:xfrm>
            <a:off x="0" y="1361803"/>
            <a:ext cx="9144000" cy="0"/>
          </a:xfrm>
          <a:prstGeom prst="line">
            <a:avLst/>
          </a:prstGeom>
          <a:solidFill>
            <a:srgbClr val="3366CC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178 Rectángulo"/>
          <p:cNvSpPr/>
          <p:nvPr/>
        </p:nvSpPr>
        <p:spPr bwMode="auto">
          <a:xfrm>
            <a:off x="1" y="5739600"/>
            <a:ext cx="9144000" cy="92333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In the period from 15 to 30 December 1994 the rate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Cetes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28 days rose from </a:t>
            </a:r>
            <a:r>
              <a:rPr lang="en-US" dirty="0" smtClean="0">
                <a:latin typeface="Arial" charset="0"/>
              </a:rPr>
              <a:t>13.75%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to </a:t>
            </a:r>
            <a:r>
              <a:rPr lang="en-US" dirty="0" smtClean="0">
                <a:latin typeface="Arial" charset="0"/>
              </a:rPr>
              <a:t>31%,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the exchange rate peso-dollar exchange rose from </a:t>
            </a:r>
            <a:r>
              <a:rPr lang="en-US" dirty="0" smtClean="0">
                <a:latin typeface="Arial" charset="0"/>
              </a:rPr>
              <a:t>3.4606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to </a:t>
            </a:r>
            <a:r>
              <a:rPr lang="en-US" dirty="0" smtClean="0">
                <a:latin typeface="Arial" charset="0"/>
              </a:rPr>
              <a:t>4.995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and later reach levels per dollar  of </a:t>
            </a:r>
            <a:r>
              <a:rPr lang="en-US" dirty="0" smtClean="0">
                <a:latin typeface="Arial" charset="0"/>
              </a:rPr>
              <a:t>7.2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and stabilized at </a:t>
            </a:r>
            <a:r>
              <a:rPr lang="en-US" dirty="0" smtClean="0">
                <a:latin typeface="Arial" charset="0"/>
              </a:rPr>
              <a:t>6 pesos on average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9724" y="6560177"/>
            <a:ext cx="944276" cy="236863"/>
          </a:xfrm>
        </p:spPr>
        <p:txBody>
          <a:bodyPr/>
          <a:lstStyle/>
          <a:p>
            <a:pPr>
              <a:defRPr/>
            </a:pPr>
            <a:fld id="{7EFB2EDD-8BB5-4934-B4BB-1BB2D4DA2AB1}" type="slidenum">
              <a:rPr lang="es-MX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807243" y="0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40" y="1477136"/>
            <a:ext cx="8852673" cy="39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971550" y="251012"/>
            <a:ext cx="7909560" cy="709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just"/>
            <a:r>
              <a:rPr lang="en-US" b="1" dirty="0" smtClean="0">
                <a:solidFill>
                  <a:srgbClr val="333399"/>
                </a:solidFill>
                <a:latin typeface="Arial" pitchFamily="34" charset="0"/>
              </a:rPr>
              <a:t>Another complementary tool is the value at risk contribution</a:t>
            </a:r>
            <a:endParaRPr lang="es-MX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976229"/>
            <a:ext cx="89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Contribution to Value at Risk (Base 100 by type of </a:t>
            </a:r>
            <a:r>
              <a:rPr lang="en-US" sz="2000" b="1" dirty="0" err="1" smtClean="0">
                <a:latin typeface="+mj-lt"/>
              </a:rPr>
              <a:t>Siefore</a:t>
            </a:r>
            <a:r>
              <a:rPr lang="en-US" sz="2000" b="1" dirty="0" smtClean="0">
                <a:latin typeface="+mj-lt"/>
              </a:rPr>
              <a:t>)</a:t>
            </a:r>
            <a:endParaRPr lang="en-GB" sz="2000" b="1" dirty="0"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>
            <a:off x="0" y="1410571"/>
            <a:ext cx="9144000" cy="0"/>
          </a:xfrm>
          <a:prstGeom prst="line">
            <a:avLst/>
          </a:prstGeom>
          <a:solidFill>
            <a:srgbClr val="3366CC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8 Rectángulo"/>
          <p:cNvSpPr/>
          <p:nvPr/>
        </p:nvSpPr>
        <p:spPr bwMode="auto">
          <a:xfrm>
            <a:off x="97536" y="1731264"/>
            <a:ext cx="8936736" cy="7559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60960" y="4949952"/>
            <a:ext cx="8936736" cy="2377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charset="0"/>
            </a:endParaRPr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9724" y="6621137"/>
            <a:ext cx="944276" cy="236863"/>
          </a:xfrm>
        </p:spPr>
        <p:txBody>
          <a:bodyPr/>
          <a:lstStyle/>
          <a:p>
            <a:pPr>
              <a:defRPr/>
            </a:pPr>
            <a:fld id="{7EFB2EDD-8BB5-4934-B4BB-1BB2D4DA2AB1}" type="slidenum">
              <a:rPr lang="es-MX" smtClean="0"/>
              <a:pPr>
                <a:defRPr/>
              </a:pPr>
              <a:t>6</a:t>
            </a:fld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807243" y="0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971550" y="125503"/>
            <a:ext cx="7909560" cy="960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just"/>
            <a:r>
              <a:rPr lang="en-US" b="1" dirty="0" smtClean="0">
                <a:solidFill>
                  <a:srgbClr val="333399"/>
                </a:solidFill>
                <a:latin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marginal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</a:rPr>
              <a:t>VaR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 for derivatives </a:t>
            </a:r>
            <a:r>
              <a:rPr lang="en-US" b="1" dirty="0" smtClean="0">
                <a:solidFill>
                  <a:srgbClr val="333399"/>
                </a:solidFill>
                <a:latin typeface="Arial" pitchFamily="34" charset="0"/>
              </a:rPr>
              <a:t>represents the amount of risk that derivatives will add to the portfolio</a:t>
            </a:r>
            <a:endParaRPr lang="es-MX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768" y="2022918"/>
            <a:ext cx="5768590" cy="35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456944"/>
            <a:ext cx="2816352" cy="445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s-MX" b="1" dirty="0" smtClean="0">
                <a:solidFill>
                  <a:srgbClr val="0070C0"/>
                </a:solidFill>
                <a:latin typeface="Arial" pitchFamily="34" charset="0"/>
              </a:rPr>
              <a:t>(Total </a:t>
            </a:r>
            <a:r>
              <a:rPr lang="es-MX" b="1" dirty="0" err="1" smtClean="0">
                <a:solidFill>
                  <a:srgbClr val="0070C0"/>
                </a:solidFill>
                <a:latin typeface="Arial" pitchFamily="34" charset="0"/>
              </a:rPr>
              <a:t>VaR</a:t>
            </a:r>
            <a:r>
              <a:rPr lang="es-MX" b="1" dirty="0" smtClean="0">
                <a:solidFill>
                  <a:srgbClr val="0070C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515748" y="1934210"/>
            <a:ext cx="1651000" cy="1557337"/>
          </a:xfrm>
          <a:custGeom>
            <a:avLst/>
            <a:gdLst/>
            <a:ahLst/>
            <a:cxnLst>
              <a:cxn ang="0">
                <a:pos x="1536" y="92"/>
              </a:cxn>
              <a:cxn ang="0">
                <a:pos x="321" y="2459"/>
              </a:cxn>
              <a:cxn ang="0">
                <a:pos x="2699" y="3669"/>
              </a:cxn>
              <a:cxn ang="0">
                <a:pos x="3914" y="1302"/>
              </a:cxn>
              <a:cxn ang="0">
                <a:pos x="2117" y="0"/>
              </a:cxn>
              <a:cxn ang="0">
                <a:pos x="2117" y="944"/>
              </a:cxn>
              <a:cxn ang="0">
                <a:pos x="3061" y="1880"/>
              </a:cxn>
              <a:cxn ang="0">
                <a:pos x="2117" y="2816"/>
              </a:cxn>
              <a:cxn ang="0">
                <a:pos x="1173" y="1880"/>
              </a:cxn>
              <a:cxn ang="0">
                <a:pos x="1828" y="990"/>
              </a:cxn>
              <a:cxn ang="0">
                <a:pos x="1536" y="92"/>
              </a:cxn>
            </a:cxnLst>
            <a:rect l="0" t="0" r="r" b="b"/>
            <a:pathLst>
              <a:path w="4235" h="3989">
                <a:moveTo>
                  <a:pt x="1536" y="92"/>
                </a:moveTo>
                <a:cubicBezTo>
                  <a:pt x="544" y="411"/>
                  <a:pt x="0" y="1471"/>
                  <a:pt x="321" y="2459"/>
                </a:cubicBezTo>
                <a:cubicBezTo>
                  <a:pt x="642" y="3447"/>
                  <a:pt x="1707" y="3989"/>
                  <a:pt x="2699" y="3669"/>
                </a:cubicBezTo>
                <a:cubicBezTo>
                  <a:pt x="3691" y="3350"/>
                  <a:pt x="4235" y="2290"/>
                  <a:pt x="3914" y="1302"/>
                </a:cubicBezTo>
                <a:cubicBezTo>
                  <a:pt x="3662" y="526"/>
                  <a:pt x="2936" y="0"/>
                  <a:pt x="2117" y="0"/>
                </a:cubicBezTo>
                <a:lnTo>
                  <a:pt x="2117" y="944"/>
                </a:lnTo>
                <a:cubicBezTo>
                  <a:pt x="2639" y="944"/>
                  <a:pt x="3061" y="1364"/>
                  <a:pt x="3061" y="1880"/>
                </a:cubicBezTo>
                <a:cubicBezTo>
                  <a:pt x="3061" y="2397"/>
                  <a:pt x="2639" y="2816"/>
                  <a:pt x="2117" y="2816"/>
                </a:cubicBezTo>
                <a:cubicBezTo>
                  <a:pt x="1596" y="2816"/>
                  <a:pt x="1173" y="2397"/>
                  <a:pt x="1173" y="1880"/>
                </a:cubicBezTo>
                <a:cubicBezTo>
                  <a:pt x="1173" y="1474"/>
                  <a:pt x="1438" y="1114"/>
                  <a:pt x="1828" y="990"/>
                </a:cubicBezTo>
                <a:lnTo>
                  <a:pt x="1536" y="92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114235" y="1934210"/>
            <a:ext cx="227013" cy="385762"/>
          </a:xfrm>
          <a:custGeom>
            <a:avLst/>
            <a:gdLst/>
            <a:ahLst/>
            <a:cxnLst>
              <a:cxn ang="0">
                <a:pos x="581" y="0"/>
              </a:cxn>
              <a:cxn ang="0">
                <a:pos x="0" y="92"/>
              </a:cxn>
              <a:cxn ang="0">
                <a:pos x="292" y="990"/>
              </a:cxn>
              <a:cxn ang="0">
                <a:pos x="581" y="944"/>
              </a:cxn>
              <a:cxn ang="0">
                <a:pos x="581" y="0"/>
              </a:cxn>
            </a:cxnLst>
            <a:rect l="0" t="0" r="r" b="b"/>
            <a:pathLst>
              <a:path w="581" h="990">
                <a:moveTo>
                  <a:pt x="581" y="0"/>
                </a:moveTo>
                <a:cubicBezTo>
                  <a:pt x="384" y="0"/>
                  <a:pt x="188" y="31"/>
                  <a:pt x="0" y="92"/>
                </a:cubicBezTo>
                <a:lnTo>
                  <a:pt x="292" y="990"/>
                </a:lnTo>
                <a:cubicBezTo>
                  <a:pt x="386" y="960"/>
                  <a:pt x="483" y="944"/>
                  <a:pt x="581" y="944"/>
                </a:cubicBezTo>
                <a:lnTo>
                  <a:pt x="581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743712" y="3462528"/>
            <a:ext cx="218505" cy="15220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022033" y="3422587"/>
            <a:ext cx="8340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Derivatives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Freeform 19"/>
          <p:cNvSpPr>
            <a:spLocks/>
          </p:cNvSpPr>
          <p:nvPr/>
        </p:nvSpPr>
        <p:spPr bwMode="auto">
          <a:xfrm>
            <a:off x="515748" y="4811522"/>
            <a:ext cx="1651000" cy="1557337"/>
          </a:xfrm>
          <a:custGeom>
            <a:avLst/>
            <a:gdLst/>
            <a:ahLst/>
            <a:cxnLst>
              <a:cxn ang="0">
                <a:pos x="1536" y="92"/>
              </a:cxn>
              <a:cxn ang="0">
                <a:pos x="321" y="2459"/>
              </a:cxn>
              <a:cxn ang="0">
                <a:pos x="2699" y="3669"/>
              </a:cxn>
              <a:cxn ang="0">
                <a:pos x="3914" y="1302"/>
              </a:cxn>
              <a:cxn ang="0">
                <a:pos x="2117" y="0"/>
              </a:cxn>
              <a:cxn ang="0">
                <a:pos x="2117" y="944"/>
              </a:cxn>
              <a:cxn ang="0">
                <a:pos x="3061" y="1880"/>
              </a:cxn>
              <a:cxn ang="0">
                <a:pos x="2117" y="2816"/>
              </a:cxn>
              <a:cxn ang="0">
                <a:pos x="1173" y="1880"/>
              </a:cxn>
              <a:cxn ang="0">
                <a:pos x="1828" y="990"/>
              </a:cxn>
              <a:cxn ang="0">
                <a:pos x="1536" y="92"/>
              </a:cxn>
            </a:cxnLst>
            <a:rect l="0" t="0" r="r" b="b"/>
            <a:pathLst>
              <a:path w="4235" h="3989">
                <a:moveTo>
                  <a:pt x="1536" y="92"/>
                </a:moveTo>
                <a:cubicBezTo>
                  <a:pt x="544" y="411"/>
                  <a:pt x="0" y="1471"/>
                  <a:pt x="321" y="2459"/>
                </a:cubicBezTo>
                <a:cubicBezTo>
                  <a:pt x="642" y="3447"/>
                  <a:pt x="1707" y="3989"/>
                  <a:pt x="2699" y="3669"/>
                </a:cubicBezTo>
                <a:cubicBezTo>
                  <a:pt x="3691" y="3350"/>
                  <a:pt x="4235" y="2290"/>
                  <a:pt x="3914" y="1302"/>
                </a:cubicBezTo>
                <a:cubicBezTo>
                  <a:pt x="3662" y="526"/>
                  <a:pt x="2936" y="0"/>
                  <a:pt x="2117" y="0"/>
                </a:cubicBezTo>
                <a:lnTo>
                  <a:pt x="2117" y="944"/>
                </a:lnTo>
                <a:cubicBezTo>
                  <a:pt x="2639" y="944"/>
                  <a:pt x="3061" y="1364"/>
                  <a:pt x="3061" y="1880"/>
                </a:cubicBezTo>
                <a:cubicBezTo>
                  <a:pt x="3061" y="2397"/>
                  <a:pt x="2639" y="2816"/>
                  <a:pt x="2117" y="2816"/>
                </a:cubicBezTo>
                <a:cubicBezTo>
                  <a:pt x="1596" y="2816"/>
                  <a:pt x="1173" y="2397"/>
                  <a:pt x="1173" y="1880"/>
                </a:cubicBezTo>
                <a:cubicBezTo>
                  <a:pt x="1173" y="1474"/>
                  <a:pt x="1438" y="1114"/>
                  <a:pt x="1828" y="990"/>
                </a:cubicBezTo>
                <a:lnTo>
                  <a:pt x="1536" y="92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0" y="4303776"/>
            <a:ext cx="2828544" cy="4632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s-MX" b="1" dirty="0" smtClean="0">
                <a:solidFill>
                  <a:srgbClr val="0070C0"/>
                </a:solidFill>
                <a:latin typeface="Arial" pitchFamily="34" charset="0"/>
              </a:rPr>
              <a:t>(</a:t>
            </a:r>
            <a:r>
              <a:rPr lang="es-MX" b="1" dirty="0" err="1" smtClean="0">
                <a:solidFill>
                  <a:srgbClr val="0070C0"/>
                </a:solidFill>
                <a:latin typeface="Arial" pitchFamily="34" charset="0"/>
              </a:rPr>
              <a:t>VaR</a:t>
            </a:r>
            <a:r>
              <a:rPr lang="es-MX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latin typeface="Arial" pitchFamily="34" charset="0"/>
              </a:rPr>
              <a:t>without</a:t>
            </a:r>
            <a:r>
              <a:rPr lang="es-MX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latin typeface="Arial" pitchFamily="34" charset="0"/>
              </a:rPr>
              <a:t>derivatives</a:t>
            </a:r>
            <a:r>
              <a:rPr lang="es-MX" b="1" dirty="0" smtClean="0">
                <a:solidFill>
                  <a:srgbClr val="0070C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85038" y="3816096"/>
            <a:ext cx="1277874" cy="3901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s-MX" sz="4800" b="1" dirty="0" smtClean="0">
                <a:solidFill>
                  <a:srgbClr val="333399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0" y="2401824"/>
            <a:ext cx="621792" cy="445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Arial" pitchFamily="34" charset="0"/>
              </a:rPr>
              <a:t>( A )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0" y="5370576"/>
            <a:ext cx="731520" cy="445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Arial" pitchFamily="34" charset="0"/>
              </a:rPr>
              <a:t>( B )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114544" y="1115568"/>
            <a:ext cx="2517648" cy="445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Arial" pitchFamily="34" charset="0"/>
              </a:rPr>
              <a:t>( A ) – ( B )</a:t>
            </a:r>
          </a:p>
        </p:txBody>
      </p:sp>
      <p:cxnSp>
        <p:nvCxnSpPr>
          <p:cNvPr id="42" name="41 Conector recto"/>
          <p:cNvCxnSpPr/>
          <p:nvPr/>
        </p:nvCxnSpPr>
        <p:spPr bwMode="auto">
          <a:xfrm>
            <a:off x="5376672" y="1524000"/>
            <a:ext cx="1926336" cy="0"/>
          </a:xfrm>
          <a:prstGeom prst="line">
            <a:avLst/>
          </a:prstGeom>
          <a:solidFill>
            <a:srgbClr val="3366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096256" y="1560576"/>
            <a:ext cx="2517648" cy="445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Arial" pitchFamily="34" charset="0"/>
              </a:rPr>
              <a:t>( A )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065929" y="6010656"/>
            <a:ext cx="5797655" cy="56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</a:rPr>
              <a:t>If (B) is greater than (A)  means that derivatives help reduce the risk.</a:t>
            </a:r>
            <a:endParaRPr lang="es-MX" sz="2000" b="1" u="sng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7321296" y="1286256"/>
            <a:ext cx="615696" cy="445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10800" rIns="90000" bIns="10800" anchor="ctr"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807243" y="0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852690" y="-3303"/>
            <a:ext cx="588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s-MX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Surveillance </a:t>
            </a:r>
            <a:r>
              <a:rPr lang="es-MX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s-MX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0375" y="2281464"/>
            <a:ext cx="863600" cy="649288"/>
          </a:xfrm>
          <a:prstGeom prst="rect">
            <a:avLst/>
          </a:prstGeom>
          <a:solidFill>
            <a:schemeClr val="bg1">
              <a:alpha val="89803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35" name="Rectangle 1077"/>
          <p:cNvSpPr>
            <a:spLocks noChangeArrowheads="1"/>
          </p:cNvSpPr>
          <p:nvPr/>
        </p:nvSpPr>
        <p:spPr bwMode="auto">
          <a:xfrm>
            <a:off x="362857" y="1644876"/>
            <a:ext cx="8329730" cy="4987417"/>
          </a:xfrm>
          <a:prstGeom prst="rect">
            <a:avLst/>
          </a:prstGeom>
          <a:noFill/>
          <a:ln w="6350" cap="rnd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pic>
        <p:nvPicPr>
          <p:cNvPr id="437" name="Picture 1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70" y="1820976"/>
            <a:ext cx="3098390" cy="24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8" name="Picture 10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61" y="3429728"/>
            <a:ext cx="3477547" cy="28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" name="Picture 10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4296" y="3756452"/>
            <a:ext cx="3729878" cy="259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" name="Rectangle 1238"/>
          <p:cNvSpPr>
            <a:spLocks noChangeArrowheads="1"/>
          </p:cNvSpPr>
          <p:nvPr/>
        </p:nvSpPr>
        <p:spPr bwMode="auto">
          <a:xfrm>
            <a:off x="3975100" y="2105252"/>
            <a:ext cx="101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R</a:t>
            </a:r>
            <a:endParaRPr lang="es-ES" sz="1700" dirty="0"/>
          </a:p>
        </p:txBody>
      </p:sp>
      <p:sp>
        <p:nvSpPr>
          <p:cNvPr id="443" name="Rectangle 1240"/>
          <p:cNvSpPr>
            <a:spLocks noChangeArrowheads="1"/>
          </p:cNvSpPr>
          <p:nvPr/>
        </p:nvSpPr>
        <p:spPr bwMode="auto">
          <a:xfrm>
            <a:off x="4146550" y="2105252"/>
            <a:ext cx="650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gimen de </a:t>
            </a:r>
            <a:endParaRPr lang="es-ES" sz="1700" dirty="0"/>
          </a:p>
        </p:txBody>
      </p:sp>
      <p:sp>
        <p:nvSpPr>
          <p:cNvPr id="444" name="Rectangle 1241"/>
          <p:cNvSpPr>
            <a:spLocks noChangeArrowheads="1"/>
          </p:cNvSpPr>
          <p:nvPr/>
        </p:nvSpPr>
        <p:spPr bwMode="auto">
          <a:xfrm>
            <a:off x="3973512" y="2267177"/>
            <a:ext cx="449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Inversi</a:t>
            </a:r>
            <a:endParaRPr lang="es-ES" sz="1700" dirty="0"/>
          </a:p>
        </p:txBody>
      </p:sp>
      <p:sp>
        <p:nvSpPr>
          <p:cNvPr id="445" name="Rectangle 1243"/>
          <p:cNvSpPr>
            <a:spLocks noChangeArrowheads="1"/>
          </p:cNvSpPr>
          <p:nvPr/>
        </p:nvSpPr>
        <p:spPr bwMode="auto">
          <a:xfrm>
            <a:off x="4491037" y="2267177"/>
            <a:ext cx="85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n</a:t>
            </a:r>
            <a:endParaRPr lang="es-ES" sz="1700" dirty="0"/>
          </a:p>
        </p:txBody>
      </p:sp>
      <p:sp>
        <p:nvSpPr>
          <p:cNvPr id="446" name="Rectangle 1290"/>
          <p:cNvSpPr>
            <a:spLocks noChangeArrowheads="1"/>
          </p:cNvSpPr>
          <p:nvPr/>
        </p:nvSpPr>
        <p:spPr bwMode="auto">
          <a:xfrm>
            <a:off x="3990975" y="2954564"/>
            <a:ext cx="8461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Contabilidad</a:t>
            </a:r>
            <a:endParaRPr lang="es-ES" sz="1700" dirty="0"/>
          </a:p>
        </p:txBody>
      </p:sp>
      <p:sp>
        <p:nvSpPr>
          <p:cNvPr id="449" name="Text Box 1433"/>
          <p:cNvSpPr txBox="1">
            <a:spLocks noChangeArrowheads="1"/>
          </p:cNvSpPr>
          <p:nvPr/>
        </p:nvSpPr>
        <p:spPr bwMode="auto">
          <a:xfrm>
            <a:off x="1008932" y="328880"/>
            <a:ext cx="7580886" cy="64633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rPr>
              <a:t>Verifies Investment Regime fulfillment, valuation and accounting records.</a:t>
            </a:r>
            <a:endParaRPr lang="es-MX" b="1" dirty="0">
              <a:solidFill>
                <a:srgbClr val="00009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50" name="449 CuadroTexto"/>
          <p:cNvSpPr txBox="1"/>
          <p:nvPr/>
        </p:nvSpPr>
        <p:spPr>
          <a:xfrm>
            <a:off x="4879103" y="2147330"/>
            <a:ext cx="221046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Investment Regime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52" name="451 Rectángulo"/>
          <p:cNvSpPr/>
          <p:nvPr/>
        </p:nvSpPr>
        <p:spPr>
          <a:xfrm>
            <a:off x="4879653" y="3082969"/>
            <a:ext cx="336502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Financial accounting validations</a:t>
            </a:r>
            <a:endParaRPr lang="es-MX" dirty="0" smtClean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87935" y="972281"/>
            <a:ext cx="849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To validate more than 2,000 instruments in 187 funds takes approximately two hours</a:t>
            </a:r>
            <a:endParaRPr lang="es-MX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852690" y="232232"/>
            <a:ext cx="588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s-MX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MX" sz="24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Risk </a:t>
            </a:r>
            <a:r>
              <a:rPr lang="es-MX" sz="2400" b="1" dirty="0" err="1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es-MX" sz="24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 err="1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s-MX" sz="2400" b="1" dirty="0" smtClean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0375" y="2281464"/>
            <a:ext cx="863600" cy="649288"/>
          </a:xfrm>
          <a:prstGeom prst="rect">
            <a:avLst/>
          </a:prstGeom>
          <a:solidFill>
            <a:schemeClr val="bg1">
              <a:alpha val="89803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435" name="Rectangle 1077"/>
          <p:cNvSpPr>
            <a:spLocks noChangeArrowheads="1"/>
          </p:cNvSpPr>
          <p:nvPr/>
        </p:nvSpPr>
        <p:spPr bwMode="auto">
          <a:xfrm>
            <a:off x="196770" y="1562582"/>
            <a:ext cx="8738886" cy="5069711"/>
          </a:xfrm>
          <a:prstGeom prst="rect">
            <a:avLst/>
          </a:prstGeom>
          <a:noFill/>
          <a:ln w="6350" cap="rnd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442" name="Rectangle 1238"/>
          <p:cNvSpPr>
            <a:spLocks noChangeArrowheads="1"/>
          </p:cNvSpPr>
          <p:nvPr/>
        </p:nvSpPr>
        <p:spPr bwMode="auto">
          <a:xfrm>
            <a:off x="3975100" y="2105252"/>
            <a:ext cx="101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R</a:t>
            </a:r>
            <a:endParaRPr lang="es-ES" sz="1700" dirty="0"/>
          </a:p>
        </p:txBody>
      </p:sp>
      <p:sp>
        <p:nvSpPr>
          <p:cNvPr id="443" name="Rectangle 1240"/>
          <p:cNvSpPr>
            <a:spLocks noChangeArrowheads="1"/>
          </p:cNvSpPr>
          <p:nvPr/>
        </p:nvSpPr>
        <p:spPr bwMode="auto">
          <a:xfrm>
            <a:off x="4146550" y="2105252"/>
            <a:ext cx="650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gimen de </a:t>
            </a:r>
            <a:endParaRPr lang="es-ES" sz="1700" dirty="0"/>
          </a:p>
        </p:txBody>
      </p:sp>
      <p:sp>
        <p:nvSpPr>
          <p:cNvPr id="444" name="Rectangle 1241"/>
          <p:cNvSpPr>
            <a:spLocks noChangeArrowheads="1"/>
          </p:cNvSpPr>
          <p:nvPr/>
        </p:nvSpPr>
        <p:spPr bwMode="auto">
          <a:xfrm>
            <a:off x="3973512" y="2267177"/>
            <a:ext cx="449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Inversi</a:t>
            </a:r>
            <a:endParaRPr lang="es-ES" sz="1700" dirty="0"/>
          </a:p>
        </p:txBody>
      </p:sp>
      <p:sp>
        <p:nvSpPr>
          <p:cNvPr id="445" name="Rectangle 1243"/>
          <p:cNvSpPr>
            <a:spLocks noChangeArrowheads="1"/>
          </p:cNvSpPr>
          <p:nvPr/>
        </p:nvSpPr>
        <p:spPr bwMode="auto">
          <a:xfrm>
            <a:off x="4491037" y="2267177"/>
            <a:ext cx="85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n</a:t>
            </a:r>
            <a:endParaRPr lang="es-ES" sz="1700" dirty="0"/>
          </a:p>
        </p:txBody>
      </p:sp>
      <p:sp>
        <p:nvSpPr>
          <p:cNvPr id="446" name="Rectangle 1290"/>
          <p:cNvSpPr>
            <a:spLocks noChangeArrowheads="1"/>
          </p:cNvSpPr>
          <p:nvPr/>
        </p:nvSpPr>
        <p:spPr bwMode="auto">
          <a:xfrm>
            <a:off x="3990975" y="2954564"/>
            <a:ext cx="8461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</a:rPr>
              <a:t>Contabilidad</a:t>
            </a:r>
            <a:endParaRPr lang="es-ES" sz="1700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6" y="1736202"/>
            <a:ext cx="3056772" cy="251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417" y="2441053"/>
            <a:ext cx="2928274" cy="29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2630" y="3670311"/>
            <a:ext cx="3184485" cy="251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433"/>
          <p:cNvSpPr txBox="1">
            <a:spLocks noChangeArrowheads="1"/>
          </p:cNvSpPr>
          <p:nvPr/>
        </p:nvSpPr>
        <p:spPr bwMode="auto">
          <a:xfrm>
            <a:off x="5162308" y="1959002"/>
            <a:ext cx="3671103" cy="452431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Performance Contribution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Daily gains and losses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Asset Allocation Reports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Historical Analysis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Diversification Reports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Relevant Trades (outliers)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Inflows and Outflows.</a:t>
            </a:r>
          </a:p>
          <a:p>
            <a:pPr marL="180975" lvl="0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latin typeface="+mn-lt"/>
                <a:ea typeface="+mj-ea"/>
                <a:cs typeface="+mj-cs"/>
              </a:rPr>
              <a:t>Risk Measures (WAM, Durations, Maximum </a:t>
            </a: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Drawdown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latin typeface="+mn-lt"/>
                <a:ea typeface="+mj-ea"/>
                <a:cs typeface="+mj-cs"/>
              </a:rPr>
              <a:t>, etc)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Liquidity Reports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latin typeface="+mn-lt"/>
                <a:ea typeface="+mj-ea"/>
                <a:cs typeface="+mj-cs"/>
              </a:rPr>
              <a:t>Credit Reports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err="1" smtClean="0">
                <a:solidFill>
                  <a:srgbClr val="009242"/>
                </a:solidFill>
                <a:ea typeface="+mj-ea"/>
                <a:cs typeface="+mj-cs"/>
              </a:rPr>
              <a:t>Sectorial</a:t>
            </a: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 Reports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latin typeface="+mn-lt"/>
                <a:ea typeface="+mj-ea"/>
                <a:cs typeface="+mj-cs"/>
              </a:rPr>
              <a:t>Net Return Indexes</a:t>
            </a:r>
          </a:p>
          <a:p>
            <a:pPr marL="180975" indent="-180975">
              <a:buFontTx/>
              <a:buChar char="•"/>
              <a:defRPr/>
            </a:pPr>
            <a:r>
              <a:rPr lang="en-US" b="1" dirty="0" smtClean="0">
                <a:solidFill>
                  <a:srgbClr val="009242"/>
                </a:solidFill>
                <a:ea typeface="+mj-ea"/>
                <a:cs typeface="+mj-cs"/>
              </a:rPr>
              <a:t>Etc.</a:t>
            </a:r>
            <a:endParaRPr lang="en-US" b="1" dirty="0">
              <a:solidFill>
                <a:srgbClr val="009242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96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96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20392</TotalTime>
  <Words>955</Words>
  <Application>Microsoft Office PowerPoint</Application>
  <PresentationFormat>Presentación en pantalla (4:3)</PresentationFormat>
  <Paragraphs>273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Diseño predeterminado</vt:lpstr>
      <vt:lpstr>1_Diseño predeterminado</vt:lpstr>
      <vt:lpstr>2_Diseño predeterminado</vt:lpstr>
      <vt:lpstr>Diapositiva 1</vt:lpstr>
      <vt:lpstr>Diapositiva 2</vt:lpstr>
      <vt:lpstr>Supervision Process runs on daily basis.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Julián Gómez Faustino</dc:creator>
  <cp:lastModifiedBy>dcplascencia</cp:lastModifiedBy>
  <cp:revision>1350</cp:revision>
  <dcterms:modified xsi:type="dcterms:W3CDTF">2011-09-07T22:27:52Z</dcterms:modified>
</cp:coreProperties>
</file>