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2" r:id="rId3"/>
  </p:sldMasterIdLst>
  <p:notesMasterIdLst>
    <p:notesMasterId r:id="rId17"/>
  </p:notesMasterIdLst>
  <p:sldIdLst>
    <p:sldId id="552" r:id="rId4"/>
    <p:sldId id="751" r:id="rId5"/>
    <p:sldId id="752" r:id="rId6"/>
    <p:sldId id="725" r:id="rId7"/>
    <p:sldId id="753" r:id="rId8"/>
    <p:sldId id="754" r:id="rId9"/>
    <p:sldId id="728" r:id="rId10"/>
    <p:sldId id="750" r:id="rId11"/>
    <p:sldId id="755" r:id="rId12"/>
    <p:sldId id="743" r:id="rId13"/>
    <p:sldId id="757" r:id="rId14"/>
    <p:sldId id="785" r:id="rId15"/>
    <p:sldId id="786" r:id="rId16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9242"/>
    <a:srgbClr val="29A3FF"/>
    <a:srgbClr val="00FF00"/>
    <a:srgbClr val="004A82"/>
    <a:srgbClr val="00602B"/>
    <a:srgbClr val="D1DFF3"/>
    <a:srgbClr val="D5FFE8"/>
    <a:srgbClr val="C8F3F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0247" autoAdjust="0"/>
  </p:normalViewPr>
  <p:slideViewPr>
    <p:cSldViewPr snapToGrid="0">
      <p:cViewPr varScale="1">
        <p:scale>
          <a:sx n="69" d="100"/>
          <a:sy n="69" d="100"/>
        </p:scale>
        <p:origin x="-21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7FE8D-F166-4912-807E-369DB1D5D892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</dgm:pt>
    <dgm:pt modelId="{3C131E42-D081-452F-BFD2-E9FFFD590495}">
      <dgm:prSet/>
      <dgm:spPr>
        <a:solidFill>
          <a:schemeClr val="tx1"/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bg1"/>
              </a:solidFill>
            </a:rPr>
            <a:t>Head of </a:t>
          </a:r>
          <a:r>
            <a:rPr lang="en-US" b="1" noProof="0" dirty="0" smtClean="0">
              <a:solidFill>
                <a:schemeClr val="bg1"/>
              </a:solidFill>
            </a:rPr>
            <a:t>Financial</a:t>
          </a:r>
          <a:r>
            <a:rPr lang="es-MX" b="1" dirty="0" smtClean="0">
              <a:solidFill>
                <a:schemeClr val="bg1"/>
              </a:solidFill>
            </a:rPr>
            <a:t> </a:t>
          </a:r>
          <a:r>
            <a:rPr lang="es-MX" b="1" dirty="0" err="1" smtClean="0">
              <a:solidFill>
                <a:schemeClr val="bg1"/>
              </a:solidFill>
            </a:rPr>
            <a:t>Supervision</a:t>
          </a:r>
          <a:endParaRPr lang="es-MX" b="1" dirty="0" smtClean="0">
            <a:solidFill>
              <a:schemeClr val="bg1"/>
            </a:solidFill>
          </a:endParaRPr>
        </a:p>
      </dgm:t>
    </dgm:pt>
    <dgm:pt modelId="{0CADB736-CCBF-4185-81E7-47381459C0B8}" type="parTrans" cxnId="{0C46DC4C-C947-491F-98D3-985828A56048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7D49BC6E-10A2-4E50-80DD-A62539475301}" type="sibTrans" cxnId="{0C46DC4C-C947-491F-98D3-985828A56048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4D95D6F9-C5AA-441D-81E1-0FD9346AD909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pPr rtl="0"/>
          <a:r>
            <a:rPr lang="en-US" b="1" noProof="0" smtClean="0">
              <a:solidFill>
                <a:schemeClr val="bg1"/>
              </a:solidFill>
            </a:rPr>
            <a:t>Manager of Surveillance and Inspection.</a:t>
          </a:r>
        </a:p>
      </dgm:t>
    </dgm:pt>
    <dgm:pt modelId="{01CCCB9A-3E72-4F84-A27B-E55847278985}" type="parTrans" cxnId="{3EB2E7FF-F724-41C6-9B3C-AFBEC893EC56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EE114287-221D-49D8-A3FD-E2D757360946}" type="sibTrans" cxnId="{3EB2E7FF-F724-41C6-9B3C-AFBEC893EC56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D303932A-D449-47D8-A291-5C296717ADB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800" b="1" noProof="0" smtClean="0">
              <a:solidFill>
                <a:schemeClr val="bg1"/>
              </a:solidFill>
            </a:rPr>
            <a:t>Assistant Manager of Inspection</a:t>
          </a:r>
        </a:p>
      </dgm:t>
    </dgm:pt>
    <dgm:pt modelId="{799E22A4-F432-460E-A484-285C038D03A8}" type="parTrans" cxnId="{B94AF0C3-395F-41F6-93F3-177CF869A131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EAABD65F-2E31-4C7E-8911-5C4AD507BAAB}" type="sibTrans" cxnId="{B94AF0C3-395F-41F6-93F3-177CF869A131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664E0348-385F-4FE0-8F27-52923F538A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1</a:t>
          </a:r>
        </a:p>
      </dgm:t>
    </dgm:pt>
    <dgm:pt modelId="{038CED0F-24ED-4A3F-A46A-BA80BCDACABE}" type="parTrans" cxnId="{82D869F3-B233-4BB2-86BA-0105564855FD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F60C3529-99D8-457A-BBAD-893E8BE54E0B}" type="sibTrans" cxnId="{82D869F3-B233-4BB2-86BA-0105564855FD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F5E71146-46E1-4DE9-9131-218653C5C1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3</a:t>
          </a:r>
        </a:p>
      </dgm:t>
    </dgm:pt>
    <dgm:pt modelId="{45EA6CB6-4C79-492A-85E2-085C8C978508}" type="parTrans" cxnId="{E3AFE98B-5194-4C96-8383-B13C98AEBF39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95615171-8BFD-4FCF-ABDF-897BDAC07361}" type="sibTrans" cxnId="{E3AFE98B-5194-4C96-8383-B13C98AEBF39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F070863B-F38E-44A7-B1E0-4CBBA85EB1A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 eaLnBrk="1" latinLnBrk="0"/>
          <a:r>
            <a:rPr lang="en-US" sz="800" b="1" noProof="0" smtClean="0">
              <a:solidFill>
                <a:schemeClr val="bg1"/>
              </a:solidFill>
            </a:rPr>
            <a:t>Assistant Manager of Sourviliance</a:t>
          </a:r>
        </a:p>
      </dgm:t>
    </dgm:pt>
    <dgm:pt modelId="{D3776CD9-6B73-4E49-8994-79225298A8DC}" type="parTrans" cxnId="{6BDA4F1D-42F1-449F-804C-12253F745744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4352CF4F-2E56-458F-929C-DBBF03A5FF6D}" type="sibTrans" cxnId="{6BDA4F1D-42F1-449F-804C-12253F745744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CCCF642F-734B-488A-A794-871B7C95F85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1</a:t>
          </a:r>
        </a:p>
      </dgm:t>
    </dgm:pt>
    <dgm:pt modelId="{EC395EA9-DF2D-41FE-889B-E34BFD62D5FA}" type="parTrans" cxnId="{A95A1028-C71F-40B6-B9FE-2E85F95042A7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3C6CDC80-235F-4446-B242-44247D462B2E}" type="sibTrans" cxnId="{A95A1028-C71F-40B6-B9FE-2E85F95042A7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BB98072D-9900-48DE-B3A2-6E92CEBD875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3</a:t>
          </a:r>
        </a:p>
      </dgm:t>
    </dgm:pt>
    <dgm:pt modelId="{E8E89FF4-225C-40A5-9C63-4D06F694C447}" type="parTrans" cxnId="{2B415C53-3305-4088-AD53-C1F14D92C53A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FAC039CE-745F-4266-AEF8-F7FDE101ACE2}" type="sibTrans" cxnId="{2B415C53-3305-4088-AD53-C1F14D92C53A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CB9A0F64-A1CD-45F2-965A-143304DF842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4</a:t>
          </a:r>
        </a:p>
      </dgm:t>
    </dgm:pt>
    <dgm:pt modelId="{BFF79395-14E8-4848-8FC3-03561FF5B2B1}" type="parTrans" cxnId="{390C7E60-E620-4869-8233-A5112B53E08F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A8FAEA45-7CE0-429C-BF40-91DA00399D6C}" type="sibTrans" cxnId="{390C7E60-E620-4869-8233-A5112B53E08F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2D3BA2F5-A008-4048-8559-CC9DB00A322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5</a:t>
          </a:r>
        </a:p>
      </dgm:t>
    </dgm:pt>
    <dgm:pt modelId="{7DE8703F-2044-4D93-9B56-F68EAFBF225E}" type="parTrans" cxnId="{0D5D854E-2240-443D-BEA8-075EB243BE0A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30C2E564-2BBE-4106-9D51-524C28A4FD41}" type="sibTrans" cxnId="{0D5D854E-2240-443D-BEA8-075EB243BE0A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6E8DFEC6-BC57-492E-95BB-A3D5806FB45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rgbClr val="002060"/>
              </a:solidFill>
            </a:rPr>
            <a:t>6</a:t>
          </a:r>
        </a:p>
      </dgm:t>
    </dgm:pt>
    <dgm:pt modelId="{AF827DE2-320A-4542-B9F8-7DC60C6DCA3F}" type="parTrans" cxnId="{310A2B03-C5D1-4B43-A2B9-7D1EFAD97CDA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C585DEE4-E9D9-46AE-99A5-8C498266B57D}" type="sibTrans" cxnId="{310A2B03-C5D1-4B43-A2B9-7D1EFAD97CDA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37C4579E-5EA1-4E25-90C0-645BF13BA068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pPr rtl="0" eaLnBrk="1" latinLnBrk="0"/>
          <a:r>
            <a:rPr lang="en-US" b="1" noProof="0" smtClean="0">
              <a:solidFill>
                <a:schemeClr val="bg1"/>
              </a:solidFill>
            </a:rPr>
            <a:t>Manager of Risk Management.</a:t>
          </a:r>
        </a:p>
      </dgm:t>
    </dgm:pt>
    <dgm:pt modelId="{625844EC-B83D-441F-81D2-7C23680B6929}" type="parTrans" cxnId="{C44B936E-60B6-4C42-AB5D-92B3EE4F8D8B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5C2B02DF-DBA6-44F1-BAE1-90EB36761B21}" type="sibTrans" cxnId="{C44B936E-60B6-4C42-AB5D-92B3EE4F8D8B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B5BBA00C-5F7A-440C-BBB1-20095E00D11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 eaLnBrk="1" latinLnBrk="0"/>
          <a:r>
            <a:rPr lang="en-US" sz="800" b="1" noProof="0" smtClean="0">
              <a:solidFill>
                <a:schemeClr val="bg1"/>
              </a:solidFill>
            </a:rPr>
            <a:t>Assistant Manager of Risk Management</a:t>
          </a:r>
        </a:p>
      </dgm:t>
    </dgm:pt>
    <dgm:pt modelId="{47E4A094-C4D0-4097-A3B8-A1E0ADB43CA7}" type="parTrans" cxnId="{F4C2E3AA-BCEC-4CF8-A71F-6D967C9BD463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D4C95337-81B6-4CE7-A017-023D55999E4B}" type="sibTrans" cxnId="{F4C2E3AA-BCEC-4CF8-A71F-6D967C9BD463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C942545C-B16A-450A-8619-F67F29DE2C6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1</a:t>
          </a:r>
        </a:p>
      </dgm:t>
    </dgm:pt>
    <dgm:pt modelId="{E37B3128-B78F-4D98-B517-C94D11585F16}" type="parTrans" cxnId="{97968861-DEBC-4E14-8D84-46A25B6C6799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6C8F5221-7CC4-4C4A-A99B-5D1026C57EC5}" type="sibTrans" cxnId="{97968861-DEBC-4E14-8D84-46A25B6C6799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7734E26E-6CD0-46C2-8295-B382131D972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2</a:t>
          </a:r>
        </a:p>
      </dgm:t>
    </dgm:pt>
    <dgm:pt modelId="{21D2A5A3-26CC-4345-9099-05D4205980F2}" type="parTrans" cxnId="{BE85F688-05E4-43DA-916F-08E6461481F7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B3FFCD13-EFF7-4159-9FE8-24CF849C5EB5}" type="sibTrans" cxnId="{BE85F688-05E4-43DA-916F-08E6461481F7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75DBFB9F-BB41-48BD-9001-E006B185938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3</a:t>
          </a:r>
        </a:p>
      </dgm:t>
    </dgm:pt>
    <dgm:pt modelId="{E60EE9C0-B5CF-459B-B0D1-5ACA57CEE974}" type="parTrans" cxnId="{47C88960-5941-4789-A4F5-EFA2EED3F041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F0B59563-F0F1-493B-BA28-AE84B4B6310A}" type="sibTrans" cxnId="{47C88960-5941-4789-A4F5-EFA2EED3F041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57075A7C-5A54-4B1D-832B-79FF5B3B600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4</a:t>
          </a:r>
        </a:p>
      </dgm:t>
    </dgm:pt>
    <dgm:pt modelId="{3493D7A3-669C-4C15-ACA9-110313F21ABB}" type="parTrans" cxnId="{AAA0C795-C14A-404B-9768-272E3AAECC0B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9DB3669E-4199-433D-B216-538A151321D1}" type="sibTrans" cxnId="{AAA0C795-C14A-404B-9768-272E3AAECC0B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D8F03056-5C37-40DF-8766-5C2FDC93EAC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5</a:t>
          </a:r>
        </a:p>
      </dgm:t>
    </dgm:pt>
    <dgm:pt modelId="{DBF4741E-1ED2-4B12-8009-F07F4AC5755F}" type="parTrans" cxnId="{683195A3-CB05-416B-A8B1-8F49C3877C21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F37C9DE6-2C37-48BD-8DB3-188F118786B2}" type="sibTrans" cxnId="{683195A3-CB05-416B-A8B1-8F49C3877C21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B2D207DD-F85A-46E5-98C8-3B8D4A7238D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6</a:t>
          </a:r>
        </a:p>
      </dgm:t>
    </dgm:pt>
    <dgm:pt modelId="{5A742281-0257-4BA1-BA57-B0D43BB6261B}" type="parTrans" cxnId="{1B7B6978-F017-4116-A7DE-1FFF58593C69}">
      <dgm:prSet/>
      <dgm:spPr/>
      <dgm:t>
        <a:bodyPr/>
        <a:lstStyle/>
        <a:p>
          <a:endParaRPr lang="es-MX" b="1" dirty="0">
            <a:solidFill>
              <a:schemeClr val="accent5">
                <a:lumMod val="25000"/>
              </a:schemeClr>
            </a:solidFill>
          </a:endParaRPr>
        </a:p>
      </dgm:t>
    </dgm:pt>
    <dgm:pt modelId="{F8D3DA88-4FE1-4DE7-BF63-C51B9A1906C0}" type="sibTrans" cxnId="{1B7B6978-F017-4116-A7DE-1FFF58593C69}">
      <dgm:prSet/>
      <dgm:spPr/>
      <dgm:t>
        <a:bodyPr/>
        <a:lstStyle/>
        <a:p>
          <a:endParaRPr lang="es-MX" b="1">
            <a:solidFill>
              <a:schemeClr val="accent5">
                <a:lumMod val="25000"/>
              </a:schemeClr>
            </a:solidFill>
          </a:endParaRPr>
        </a:p>
      </dgm:t>
    </dgm:pt>
    <dgm:pt modelId="{73D45096-6269-4ABE-AC97-374B644DDDD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7</a:t>
          </a:r>
        </a:p>
      </dgm:t>
    </dgm:pt>
    <dgm:pt modelId="{0777C9F9-4946-4BE6-A84F-74EB55F89257}" type="parTrans" cxnId="{A1100408-704C-482F-A035-9699F62978F6}">
      <dgm:prSet/>
      <dgm:spPr/>
      <dgm:t>
        <a:bodyPr/>
        <a:lstStyle/>
        <a:p>
          <a:endParaRPr lang="es-MX" dirty="0"/>
        </a:p>
      </dgm:t>
    </dgm:pt>
    <dgm:pt modelId="{52CE4237-AE36-4E1C-949B-0354A6608678}" type="sibTrans" cxnId="{A1100408-704C-482F-A035-9699F62978F6}">
      <dgm:prSet/>
      <dgm:spPr/>
      <dgm:t>
        <a:bodyPr/>
        <a:lstStyle/>
        <a:p>
          <a:endParaRPr lang="es-MX"/>
        </a:p>
      </dgm:t>
    </dgm:pt>
    <dgm:pt modelId="{5F256CC7-1B65-4BFB-8939-1CB66C7744F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2</a:t>
          </a:r>
        </a:p>
      </dgm:t>
    </dgm:pt>
    <dgm:pt modelId="{600020B4-E23A-4E17-BFD0-0F0697B2E0CE}" type="parTrans" cxnId="{CFFC2879-BBDA-4A1F-8617-05DFEFCFAC32}">
      <dgm:prSet/>
      <dgm:spPr/>
      <dgm:t>
        <a:bodyPr/>
        <a:lstStyle/>
        <a:p>
          <a:endParaRPr lang="es-MX"/>
        </a:p>
      </dgm:t>
    </dgm:pt>
    <dgm:pt modelId="{4EACC64B-075D-4987-A805-B0E1BB9F7464}" type="sibTrans" cxnId="{CFFC2879-BBDA-4A1F-8617-05DFEFCFAC32}">
      <dgm:prSet/>
      <dgm:spPr/>
      <dgm:t>
        <a:bodyPr/>
        <a:lstStyle/>
        <a:p>
          <a:endParaRPr lang="es-MX"/>
        </a:p>
      </dgm:t>
    </dgm:pt>
    <dgm:pt modelId="{7219C116-DCAB-4E0F-A384-1EAAEA0FFA4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2</a:t>
          </a:r>
        </a:p>
      </dgm:t>
    </dgm:pt>
    <dgm:pt modelId="{5C336A18-CEC1-420B-AD86-F995ADEFF6CB}" type="parTrans" cxnId="{75E74963-C35D-452B-82B5-B9ED36C65976}">
      <dgm:prSet/>
      <dgm:spPr/>
      <dgm:t>
        <a:bodyPr/>
        <a:lstStyle/>
        <a:p>
          <a:endParaRPr lang="es-MX"/>
        </a:p>
      </dgm:t>
    </dgm:pt>
    <dgm:pt modelId="{45FE2BC6-2078-4B03-9948-BEC96B865B94}" type="sibTrans" cxnId="{75E74963-C35D-452B-82B5-B9ED36C65976}">
      <dgm:prSet/>
      <dgm:spPr/>
      <dgm:t>
        <a:bodyPr/>
        <a:lstStyle/>
        <a:p>
          <a:endParaRPr lang="es-MX"/>
        </a:p>
      </dgm:t>
    </dgm:pt>
    <dgm:pt modelId="{0A012008-124B-4479-B6EE-02CB04B9AF7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 eaLnBrk="1" latinLnBrk="0"/>
          <a:r>
            <a:rPr lang="es-MX" b="1" dirty="0" smtClean="0">
              <a:solidFill>
                <a:schemeClr val="accent5">
                  <a:lumMod val="25000"/>
                </a:schemeClr>
              </a:solidFill>
            </a:rPr>
            <a:t>4</a:t>
          </a:r>
        </a:p>
      </dgm:t>
    </dgm:pt>
    <dgm:pt modelId="{B95C8F5B-C2C0-4A86-BD61-A2992FA390AE}" type="parTrans" cxnId="{BC16A8A4-A496-447C-8600-FC9091860CAE}">
      <dgm:prSet/>
      <dgm:spPr/>
      <dgm:t>
        <a:bodyPr/>
        <a:lstStyle/>
        <a:p>
          <a:endParaRPr lang="es-MX"/>
        </a:p>
      </dgm:t>
    </dgm:pt>
    <dgm:pt modelId="{B3B747B7-057D-4603-B0F0-2B8E554A2929}" type="sibTrans" cxnId="{BC16A8A4-A496-447C-8600-FC9091860CAE}">
      <dgm:prSet/>
      <dgm:spPr/>
      <dgm:t>
        <a:bodyPr/>
        <a:lstStyle/>
        <a:p>
          <a:endParaRPr lang="es-MX"/>
        </a:p>
      </dgm:t>
    </dgm:pt>
    <dgm:pt modelId="{B9E36561-9332-460F-B0D8-640DEB936DE7}" type="pres">
      <dgm:prSet presAssocID="{11B7FE8D-F166-4912-807E-369DB1D5D8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EC80F0-3DE1-40A0-99AE-4214B7E60F5A}" type="pres">
      <dgm:prSet presAssocID="{3C131E42-D081-452F-BFD2-E9FFFD590495}" presName="hierRoot1" presStyleCnt="0">
        <dgm:presLayoutVars>
          <dgm:hierBranch/>
        </dgm:presLayoutVars>
      </dgm:prSet>
      <dgm:spPr/>
    </dgm:pt>
    <dgm:pt modelId="{247B1727-F935-4687-B4E1-A58E08D867CA}" type="pres">
      <dgm:prSet presAssocID="{3C131E42-D081-452F-BFD2-E9FFFD590495}" presName="rootComposite1" presStyleCnt="0"/>
      <dgm:spPr/>
    </dgm:pt>
    <dgm:pt modelId="{9C3A6555-B67A-41FF-BBC6-A92BD4A3337D}" type="pres">
      <dgm:prSet presAssocID="{3C131E42-D081-452F-BFD2-E9FFFD590495}" presName="rootText1" presStyleLbl="node0" presStyleIdx="0" presStyleCnt="1" custScaleX="1835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E7F7BB-DECF-4570-A8D2-B0D15475CD3B}" type="pres">
      <dgm:prSet presAssocID="{3C131E42-D081-452F-BFD2-E9FFFD590495}" presName="rootConnector1" presStyleLbl="node1" presStyleIdx="0" presStyleCnt="0"/>
      <dgm:spPr/>
      <dgm:t>
        <a:bodyPr/>
        <a:lstStyle/>
        <a:p>
          <a:endParaRPr lang="es-MX"/>
        </a:p>
      </dgm:t>
    </dgm:pt>
    <dgm:pt modelId="{9B90AC5B-A23D-426B-87EA-A69383BB914D}" type="pres">
      <dgm:prSet presAssocID="{3C131E42-D081-452F-BFD2-E9FFFD590495}" presName="hierChild2" presStyleCnt="0"/>
      <dgm:spPr/>
    </dgm:pt>
    <dgm:pt modelId="{B39F29F1-061A-482D-B110-D029942EDC8E}" type="pres">
      <dgm:prSet presAssocID="{01CCCB9A-3E72-4F84-A27B-E55847278985}" presName="Name35" presStyleLbl="parChTrans1D2" presStyleIdx="0" presStyleCnt="2"/>
      <dgm:spPr/>
      <dgm:t>
        <a:bodyPr/>
        <a:lstStyle/>
        <a:p>
          <a:endParaRPr lang="es-MX"/>
        </a:p>
      </dgm:t>
    </dgm:pt>
    <dgm:pt modelId="{D3F1B7AB-969B-4736-8F7F-20A37450FBD9}" type="pres">
      <dgm:prSet presAssocID="{4D95D6F9-C5AA-441D-81E1-0FD9346AD909}" presName="hierRoot2" presStyleCnt="0">
        <dgm:presLayoutVars>
          <dgm:hierBranch/>
        </dgm:presLayoutVars>
      </dgm:prSet>
      <dgm:spPr/>
    </dgm:pt>
    <dgm:pt modelId="{2786E300-18F8-4FB4-A1AC-8D35DB8CE4F3}" type="pres">
      <dgm:prSet presAssocID="{4D95D6F9-C5AA-441D-81E1-0FD9346AD909}" presName="rootComposite" presStyleCnt="0"/>
      <dgm:spPr/>
    </dgm:pt>
    <dgm:pt modelId="{7C0BF572-8219-4EF3-BA59-090261121D1C}" type="pres">
      <dgm:prSet presAssocID="{4D95D6F9-C5AA-441D-81E1-0FD9346AD909}" presName="rootText" presStyleLbl="node2" presStyleIdx="0" presStyleCnt="2" custScaleX="2106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229D018-A021-47FD-9F79-68D85B747B10}" type="pres">
      <dgm:prSet presAssocID="{4D95D6F9-C5AA-441D-81E1-0FD9346AD909}" presName="rootConnector" presStyleLbl="node2" presStyleIdx="0" presStyleCnt="2"/>
      <dgm:spPr/>
      <dgm:t>
        <a:bodyPr/>
        <a:lstStyle/>
        <a:p>
          <a:endParaRPr lang="es-MX"/>
        </a:p>
      </dgm:t>
    </dgm:pt>
    <dgm:pt modelId="{092B13C1-CBE7-487D-85C9-EA3058CEEF45}" type="pres">
      <dgm:prSet presAssocID="{4D95D6F9-C5AA-441D-81E1-0FD9346AD909}" presName="hierChild4" presStyleCnt="0"/>
      <dgm:spPr/>
    </dgm:pt>
    <dgm:pt modelId="{CFAD6C4D-24D8-443F-A61F-8EA170351783}" type="pres">
      <dgm:prSet presAssocID="{799E22A4-F432-460E-A484-285C038D03A8}" presName="Name35" presStyleLbl="parChTrans1D3" presStyleIdx="0" presStyleCnt="3"/>
      <dgm:spPr/>
      <dgm:t>
        <a:bodyPr/>
        <a:lstStyle/>
        <a:p>
          <a:endParaRPr lang="es-MX"/>
        </a:p>
      </dgm:t>
    </dgm:pt>
    <dgm:pt modelId="{2EAEF016-E37B-40F3-BA4D-3D6EF1DE6359}" type="pres">
      <dgm:prSet presAssocID="{D303932A-D449-47D8-A291-5C296717ADB4}" presName="hierRoot2" presStyleCnt="0">
        <dgm:presLayoutVars>
          <dgm:hierBranch val="r"/>
        </dgm:presLayoutVars>
      </dgm:prSet>
      <dgm:spPr/>
    </dgm:pt>
    <dgm:pt modelId="{B2087CE1-77EF-4F67-BF79-59B1786B0E96}" type="pres">
      <dgm:prSet presAssocID="{D303932A-D449-47D8-A291-5C296717ADB4}" presName="rootComposite" presStyleCnt="0"/>
      <dgm:spPr/>
    </dgm:pt>
    <dgm:pt modelId="{923DC233-6E66-4421-A5D2-9FF8C2E8E2E7}" type="pres">
      <dgm:prSet presAssocID="{D303932A-D449-47D8-A291-5C296717ADB4}" presName="rootText" presStyleLbl="node3" presStyleIdx="0" presStyleCnt="3" custScaleX="12554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37646BE-B533-4B66-99CC-9325A7E3D7A3}" type="pres">
      <dgm:prSet presAssocID="{D303932A-D449-47D8-A291-5C296717ADB4}" presName="rootConnector" presStyleLbl="node3" presStyleIdx="0" presStyleCnt="3"/>
      <dgm:spPr/>
      <dgm:t>
        <a:bodyPr/>
        <a:lstStyle/>
        <a:p>
          <a:endParaRPr lang="es-MX"/>
        </a:p>
      </dgm:t>
    </dgm:pt>
    <dgm:pt modelId="{05E6EF86-A5DD-4CF8-B9DC-353842877061}" type="pres">
      <dgm:prSet presAssocID="{D303932A-D449-47D8-A291-5C296717ADB4}" presName="hierChild4" presStyleCnt="0"/>
      <dgm:spPr/>
    </dgm:pt>
    <dgm:pt modelId="{CB399188-5E13-4B32-97A2-215FC61C07BC}" type="pres">
      <dgm:prSet presAssocID="{038CED0F-24ED-4A3F-A46A-BA80BCDACABE}" presName="Name50" presStyleLbl="parChTrans1D4" presStyleIdx="0" presStyleCnt="17"/>
      <dgm:spPr/>
      <dgm:t>
        <a:bodyPr/>
        <a:lstStyle/>
        <a:p>
          <a:endParaRPr lang="es-MX"/>
        </a:p>
      </dgm:t>
    </dgm:pt>
    <dgm:pt modelId="{457A151C-30F6-44E5-A902-F6E4A0E9D8C0}" type="pres">
      <dgm:prSet presAssocID="{664E0348-385F-4FE0-8F27-52923F538ADA}" presName="hierRoot2" presStyleCnt="0">
        <dgm:presLayoutVars>
          <dgm:hierBranch val="r"/>
        </dgm:presLayoutVars>
      </dgm:prSet>
      <dgm:spPr/>
    </dgm:pt>
    <dgm:pt modelId="{412F43D2-57B5-402C-9078-1A6F74BD38D8}" type="pres">
      <dgm:prSet presAssocID="{664E0348-385F-4FE0-8F27-52923F538ADA}" presName="rootComposite" presStyleCnt="0"/>
      <dgm:spPr/>
    </dgm:pt>
    <dgm:pt modelId="{DB2675B9-A6B8-4336-9A54-35F223AFCFD0}" type="pres">
      <dgm:prSet presAssocID="{664E0348-385F-4FE0-8F27-52923F538ADA}" presName="rootText" presStyleLbl="node4" presStyleIdx="0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C436560-AB4C-40DA-89D9-04D37FCA35FE}" type="pres">
      <dgm:prSet presAssocID="{664E0348-385F-4FE0-8F27-52923F538ADA}" presName="rootConnector" presStyleLbl="node4" presStyleIdx="0" presStyleCnt="17"/>
      <dgm:spPr/>
      <dgm:t>
        <a:bodyPr/>
        <a:lstStyle/>
        <a:p>
          <a:endParaRPr lang="es-MX"/>
        </a:p>
      </dgm:t>
    </dgm:pt>
    <dgm:pt modelId="{6A779D51-5925-4061-929B-741C78B85F6A}" type="pres">
      <dgm:prSet presAssocID="{664E0348-385F-4FE0-8F27-52923F538ADA}" presName="hierChild4" presStyleCnt="0"/>
      <dgm:spPr/>
    </dgm:pt>
    <dgm:pt modelId="{5BECCF64-C0E2-4861-AA00-ACC2F09F1464}" type="pres">
      <dgm:prSet presAssocID="{664E0348-385F-4FE0-8F27-52923F538ADA}" presName="hierChild5" presStyleCnt="0"/>
      <dgm:spPr/>
    </dgm:pt>
    <dgm:pt modelId="{837ABC57-1D4B-4E30-9350-83600DD5051E}" type="pres">
      <dgm:prSet presAssocID="{600020B4-E23A-4E17-BFD0-0F0697B2E0CE}" presName="Name50" presStyleLbl="parChTrans1D4" presStyleIdx="1" presStyleCnt="17"/>
      <dgm:spPr/>
      <dgm:t>
        <a:bodyPr/>
        <a:lstStyle/>
        <a:p>
          <a:endParaRPr lang="es-MX"/>
        </a:p>
      </dgm:t>
    </dgm:pt>
    <dgm:pt modelId="{3AA29A33-1720-45E7-AFC0-348FB2414884}" type="pres">
      <dgm:prSet presAssocID="{5F256CC7-1B65-4BFB-8939-1CB66C7744FF}" presName="hierRoot2" presStyleCnt="0">
        <dgm:presLayoutVars>
          <dgm:hierBranch val="init"/>
        </dgm:presLayoutVars>
      </dgm:prSet>
      <dgm:spPr/>
    </dgm:pt>
    <dgm:pt modelId="{54B60F1A-C411-434D-93A6-2A329C213FCF}" type="pres">
      <dgm:prSet presAssocID="{5F256CC7-1B65-4BFB-8939-1CB66C7744FF}" presName="rootComposite" presStyleCnt="0"/>
      <dgm:spPr/>
    </dgm:pt>
    <dgm:pt modelId="{9EF84442-2976-4391-AE14-A8BE38AE1908}" type="pres">
      <dgm:prSet presAssocID="{5F256CC7-1B65-4BFB-8939-1CB66C7744FF}" presName="rootText" presStyleLbl="node4" presStyleIdx="1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1C6C91-2A50-4482-B15A-63CA3915DC6A}" type="pres">
      <dgm:prSet presAssocID="{5F256CC7-1B65-4BFB-8939-1CB66C7744FF}" presName="rootConnector" presStyleLbl="node4" presStyleIdx="1" presStyleCnt="17"/>
      <dgm:spPr/>
      <dgm:t>
        <a:bodyPr/>
        <a:lstStyle/>
        <a:p>
          <a:endParaRPr lang="es-MX"/>
        </a:p>
      </dgm:t>
    </dgm:pt>
    <dgm:pt modelId="{EECB5266-F163-4196-B4F4-31ECB6BEC9B8}" type="pres">
      <dgm:prSet presAssocID="{5F256CC7-1B65-4BFB-8939-1CB66C7744FF}" presName="hierChild4" presStyleCnt="0"/>
      <dgm:spPr/>
    </dgm:pt>
    <dgm:pt modelId="{43F5E7BE-CB86-449D-A124-F1038B681DD4}" type="pres">
      <dgm:prSet presAssocID="{5F256CC7-1B65-4BFB-8939-1CB66C7744FF}" presName="hierChild5" presStyleCnt="0"/>
      <dgm:spPr/>
    </dgm:pt>
    <dgm:pt modelId="{E15510F0-2961-48A0-9F3C-A62B3EBF7A85}" type="pres">
      <dgm:prSet presAssocID="{45EA6CB6-4C79-492A-85E2-085C8C978508}" presName="Name50" presStyleLbl="parChTrans1D4" presStyleIdx="2" presStyleCnt="17"/>
      <dgm:spPr/>
      <dgm:t>
        <a:bodyPr/>
        <a:lstStyle/>
        <a:p>
          <a:endParaRPr lang="es-MX"/>
        </a:p>
      </dgm:t>
    </dgm:pt>
    <dgm:pt modelId="{9BC5E344-0554-46CB-857B-50DFCD48BDB4}" type="pres">
      <dgm:prSet presAssocID="{F5E71146-46E1-4DE9-9131-218653C5C14F}" presName="hierRoot2" presStyleCnt="0">
        <dgm:presLayoutVars>
          <dgm:hierBranch val="r"/>
        </dgm:presLayoutVars>
      </dgm:prSet>
      <dgm:spPr/>
    </dgm:pt>
    <dgm:pt modelId="{898074DA-92AB-4F69-BA41-E4F8E77FC1ED}" type="pres">
      <dgm:prSet presAssocID="{F5E71146-46E1-4DE9-9131-218653C5C14F}" presName="rootComposite" presStyleCnt="0"/>
      <dgm:spPr/>
    </dgm:pt>
    <dgm:pt modelId="{1DDFF4D6-C391-45C9-89DB-02EC53A89804}" type="pres">
      <dgm:prSet presAssocID="{F5E71146-46E1-4DE9-9131-218653C5C14F}" presName="rootText" presStyleLbl="node4" presStyleIdx="2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1744B1C-E686-458E-AED4-E32917527107}" type="pres">
      <dgm:prSet presAssocID="{F5E71146-46E1-4DE9-9131-218653C5C14F}" presName="rootConnector" presStyleLbl="node4" presStyleIdx="2" presStyleCnt="17"/>
      <dgm:spPr/>
      <dgm:t>
        <a:bodyPr/>
        <a:lstStyle/>
        <a:p>
          <a:endParaRPr lang="es-MX"/>
        </a:p>
      </dgm:t>
    </dgm:pt>
    <dgm:pt modelId="{7EE0D319-BD0E-4F32-A634-FD345022F048}" type="pres">
      <dgm:prSet presAssocID="{F5E71146-46E1-4DE9-9131-218653C5C14F}" presName="hierChild4" presStyleCnt="0"/>
      <dgm:spPr/>
    </dgm:pt>
    <dgm:pt modelId="{D6B6F1A8-28CF-426A-8A31-9FA7FAF4001D}" type="pres">
      <dgm:prSet presAssocID="{F5E71146-46E1-4DE9-9131-218653C5C14F}" presName="hierChild5" presStyleCnt="0"/>
      <dgm:spPr/>
    </dgm:pt>
    <dgm:pt modelId="{58577B55-C216-432A-A811-29B661447CDE}" type="pres">
      <dgm:prSet presAssocID="{B95C8F5B-C2C0-4A86-BD61-A2992FA390AE}" presName="Name50" presStyleLbl="parChTrans1D4" presStyleIdx="3" presStyleCnt="17"/>
      <dgm:spPr/>
      <dgm:t>
        <a:bodyPr/>
        <a:lstStyle/>
        <a:p>
          <a:endParaRPr lang="es-MX"/>
        </a:p>
      </dgm:t>
    </dgm:pt>
    <dgm:pt modelId="{F9EB5FCD-1C63-4759-8F60-7CF348F0D6C8}" type="pres">
      <dgm:prSet presAssocID="{0A012008-124B-4479-B6EE-02CB04B9AF7C}" presName="hierRoot2" presStyleCnt="0">
        <dgm:presLayoutVars>
          <dgm:hierBranch val="init"/>
        </dgm:presLayoutVars>
      </dgm:prSet>
      <dgm:spPr/>
    </dgm:pt>
    <dgm:pt modelId="{6FE69F06-BB9C-4F82-BEFD-6C4318C5771F}" type="pres">
      <dgm:prSet presAssocID="{0A012008-124B-4479-B6EE-02CB04B9AF7C}" presName="rootComposite" presStyleCnt="0"/>
      <dgm:spPr/>
    </dgm:pt>
    <dgm:pt modelId="{924C089A-CCB1-4788-BC21-713029F6EC94}" type="pres">
      <dgm:prSet presAssocID="{0A012008-124B-4479-B6EE-02CB04B9AF7C}" presName="rootText" presStyleLbl="node4" presStyleIdx="3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AE84363-1120-487C-A462-69ED23F2925F}" type="pres">
      <dgm:prSet presAssocID="{0A012008-124B-4479-B6EE-02CB04B9AF7C}" presName="rootConnector" presStyleLbl="node4" presStyleIdx="3" presStyleCnt="17"/>
      <dgm:spPr/>
      <dgm:t>
        <a:bodyPr/>
        <a:lstStyle/>
        <a:p>
          <a:endParaRPr lang="es-MX"/>
        </a:p>
      </dgm:t>
    </dgm:pt>
    <dgm:pt modelId="{F10A76F4-9805-47CB-81F7-90FE98080941}" type="pres">
      <dgm:prSet presAssocID="{0A012008-124B-4479-B6EE-02CB04B9AF7C}" presName="hierChild4" presStyleCnt="0"/>
      <dgm:spPr/>
    </dgm:pt>
    <dgm:pt modelId="{518E4B4D-7EBC-4E5A-803B-81E202293935}" type="pres">
      <dgm:prSet presAssocID="{0A012008-124B-4479-B6EE-02CB04B9AF7C}" presName="hierChild5" presStyleCnt="0"/>
      <dgm:spPr/>
    </dgm:pt>
    <dgm:pt modelId="{11E621C5-B728-496A-8313-0E2CA73114EB}" type="pres">
      <dgm:prSet presAssocID="{D303932A-D449-47D8-A291-5C296717ADB4}" presName="hierChild5" presStyleCnt="0"/>
      <dgm:spPr/>
    </dgm:pt>
    <dgm:pt modelId="{10DDA082-5CE3-46DD-AC1A-EC892A9E73D9}" type="pres">
      <dgm:prSet presAssocID="{D3776CD9-6B73-4E49-8994-79225298A8D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3C504F3-2A4B-4BBB-A24E-F8739BD9F9F5}" type="pres">
      <dgm:prSet presAssocID="{F070863B-F38E-44A7-B1E0-4CBBA85EB1A9}" presName="hierRoot2" presStyleCnt="0">
        <dgm:presLayoutVars>
          <dgm:hierBranch val="r"/>
        </dgm:presLayoutVars>
      </dgm:prSet>
      <dgm:spPr/>
    </dgm:pt>
    <dgm:pt modelId="{AE56150E-5BBC-488C-92FF-C3687AE1BFD4}" type="pres">
      <dgm:prSet presAssocID="{F070863B-F38E-44A7-B1E0-4CBBA85EB1A9}" presName="rootComposite" presStyleCnt="0"/>
      <dgm:spPr/>
    </dgm:pt>
    <dgm:pt modelId="{4336E8DE-D4CF-45F4-B94F-0369A5883DEC}" type="pres">
      <dgm:prSet presAssocID="{F070863B-F38E-44A7-B1E0-4CBBA85EB1A9}" presName="rootText" presStyleLbl="node3" presStyleIdx="1" presStyleCnt="3" custScaleX="12554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71FDBC6-3965-4F78-AF47-02CA2D323C7E}" type="pres">
      <dgm:prSet presAssocID="{F070863B-F38E-44A7-B1E0-4CBBA85EB1A9}" presName="rootConnector" presStyleLbl="node3" presStyleIdx="1" presStyleCnt="3"/>
      <dgm:spPr/>
      <dgm:t>
        <a:bodyPr/>
        <a:lstStyle/>
        <a:p>
          <a:endParaRPr lang="es-MX"/>
        </a:p>
      </dgm:t>
    </dgm:pt>
    <dgm:pt modelId="{E0FD53AA-38BC-45A5-9574-E6573A822A29}" type="pres">
      <dgm:prSet presAssocID="{F070863B-F38E-44A7-B1E0-4CBBA85EB1A9}" presName="hierChild4" presStyleCnt="0"/>
      <dgm:spPr/>
    </dgm:pt>
    <dgm:pt modelId="{F3EFC88A-6DAC-4402-870E-E5FDE55BA47E}" type="pres">
      <dgm:prSet presAssocID="{EC395EA9-DF2D-41FE-889B-E34BFD62D5FA}" presName="Name50" presStyleLbl="parChTrans1D4" presStyleIdx="4" presStyleCnt="17"/>
      <dgm:spPr/>
      <dgm:t>
        <a:bodyPr/>
        <a:lstStyle/>
        <a:p>
          <a:endParaRPr lang="es-MX"/>
        </a:p>
      </dgm:t>
    </dgm:pt>
    <dgm:pt modelId="{B19787FB-FA38-4229-BC01-E87C6122DD59}" type="pres">
      <dgm:prSet presAssocID="{CCCF642F-734B-488A-A794-871B7C95F851}" presName="hierRoot2" presStyleCnt="0">
        <dgm:presLayoutVars>
          <dgm:hierBranch val="r"/>
        </dgm:presLayoutVars>
      </dgm:prSet>
      <dgm:spPr/>
    </dgm:pt>
    <dgm:pt modelId="{AAF6CA6A-0C61-4BC8-8139-04BA807C5CCA}" type="pres">
      <dgm:prSet presAssocID="{CCCF642F-734B-488A-A794-871B7C95F851}" presName="rootComposite" presStyleCnt="0"/>
      <dgm:spPr/>
    </dgm:pt>
    <dgm:pt modelId="{46E0BFEF-422C-4893-A5BB-A7BFF8019EF3}" type="pres">
      <dgm:prSet presAssocID="{CCCF642F-734B-488A-A794-871B7C95F851}" presName="rootText" presStyleLbl="node4" presStyleIdx="4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E52F6E-5DD3-460B-97B1-8490AFD12D2C}" type="pres">
      <dgm:prSet presAssocID="{CCCF642F-734B-488A-A794-871B7C95F851}" presName="rootConnector" presStyleLbl="node4" presStyleIdx="4" presStyleCnt="17"/>
      <dgm:spPr/>
      <dgm:t>
        <a:bodyPr/>
        <a:lstStyle/>
        <a:p>
          <a:endParaRPr lang="es-MX"/>
        </a:p>
      </dgm:t>
    </dgm:pt>
    <dgm:pt modelId="{7957891D-B019-49DC-9D90-F6BBA6FD1147}" type="pres">
      <dgm:prSet presAssocID="{CCCF642F-734B-488A-A794-871B7C95F851}" presName="hierChild4" presStyleCnt="0"/>
      <dgm:spPr/>
    </dgm:pt>
    <dgm:pt modelId="{C25756D8-6DDC-4D00-9CCC-DEC4077EA756}" type="pres">
      <dgm:prSet presAssocID="{CCCF642F-734B-488A-A794-871B7C95F851}" presName="hierChild5" presStyleCnt="0"/>
      <dgm:spPr/>
    </dgm:pt>
    <dgm:pt modelId="{0F80C55A-5DD7-41DD-AC10-D31A58AA1AC6}" type="pres">
      <dgm:prSet presAssocID="{5C336A18-CEC1-420B-AD86-F995ADEFF6CB}" presName="Name50" presStyleLbl="parChTrans1D4" presStyleIdx="5" presStyleCnt="17"/>
      <dgm:spPr/>
      <dgm:t>
        <a:bodyPr/>
        <a:lstStyle/>
        <a:p>
          <a:endParaRPr lang="es-MX"/>
        </a:p>
      </dgm:t>
    </dgm:pt>
    <dgm:pt modelId="{A40D4CE8-3039-474F-9F25-FA6D64CF497D}" type="pres">
      <dgm:prSet presAssocID="{7219C116-DCAB-4E0F-A384-1EAAEA0FFA44}" presName="hierRoot2" presStyleCnt="0">
        <dgm:presLayoutVars>
          <dgm:hierBranch val="init"/>
        </dgm:presLayoutVars>
      </dgm:prSet>
      <dgm:spPr/>
    </dgm:pt>
    <dgm:pt modelId="{4FBD0270-BCD4-4DD0-B768-2DA6775F80E8}" type="pres">
      <dgm:prSet presAssocID="{7219C116-DCAB-4E0F-A384-1EAAEA0FFA44}" presName="rootComposite" presStyleCnt="0"/>
      <dgm:spPr/>
    </dgm:pt>
    <dgm:pt modelId="{9787A7DF-83AB-4E5E-B8AE-1A9AD8EC98F9}" type="pres">
      <dgm:prSet presAssocID="{7219C116-DCAB-4E0F-A384-1EAAEA0FFA44}" presName="rootText" presStyleLbl="node4" presStyleIdx="5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8B4B3C6-2ECE-41D4-9CE0-AFD31ACFE390}" type="pres">
      <dgm:prSet presAssocID="{7219C116-DCAB-4E0F-A384-1EAAEA0FFA44}" presName="rootConnector" presStyleLbl="node4" presStyleIdx="5" presStyleCnt="17"/>
      <dgm:spPr/>
      <dgm:t>
        <a:bodyPr/>
        <a:lstStyle/>
        <a:p>
          <a:endParaRPr lang="es-MX"/>
        </a:p>
      </dgm:t>
    </dgm:pt>
    <dgm:pt modelId="{8AEFDF29-8DA0-4FF4-A882-C64076E1532C}" type="pres">
      <dgm:prSet presAssocID="{7219C116-DCAB-4E0F-A384-1EAAEA0FFA44}" presName="hierChild4" presStyleCnt="0"/>
      <dgm:spPr/>
    </dgm:pt>
    <dgm:pt modelId="{33199090-F916-46E0-B4B9-7686088F109E}" type="pres">
      <dgm:prSet presAssocID="{7219C116-DCAB-4E0F-A384-1EAAEA0FFA44}" presName="hierChild5" presStyleCnt="0"/>
      <dgm:spPr/>
    </dgm:pt>
    <dgm:pt modelId="{920E992D-E802-425C-9243-B7302C372CDA}" type="pres">
      <dgm:prSet presAssocID="{E8E89FF4-225C-40A5-9C63-4D06F694C447}" presName="Name50" presStyleLbl="parChTrans1D4" presStyleIdx="6" presStyleCnt="17"/>
      <dgm:spPr/>
      <dgm:t>
        <a:bodyPr/>
        <a:lstStyle/>
        <a:p>
          <a:endParaRPr lang="es-MX"/>
        </a:p>
      </dgm:t>
    </dgm:pt>
    <dgm:pt modelId="{2A93D6BC-4728-46F2-9DCC-689AF247E1A3}" type="pres">
      <dgm:prSet presAssocID="{BB98072D-9900-48DE-B3A2-6E92CEBD875B}" presName="hierRoot2" presStyleCnt="0">
        <dgm:presLayoutVars>
          <dgm:hierBranch val="r"/>
        </dgm:presLayoutVars>
      </dgm:prSet>
      <dgm:spPr/>
    </dgm:pt>
    <dgm:pt modelId="{E2414625-9800-4ACF-A270-B2A051F1BFFA}" type="pres">
      <dgm:prSet presAssocID="{BB98072D-9900-48DE-B3A2-6E92CEBD875B}" presName="rootComposite" presStyleCnt="0"/>
      <dgm:spPr/>
    </dgm:pt>
    <dgm:pt modelId="{FD5EE70F-09F8-42AB-9380-81ADAFFD67A5}" type="pres">
      <dgm:prSet presAssocID="{BB98072D-9900-48DE-B3A2-6E92CEBD875B}" presName="rootText" presStyleLbl="node4" presStyleIdx="6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03A558E-AD3B-4D97-BAA7-1FA520EACB34}" type="pres">
      <dgm:prSet presAssocID="{BB98072D-9900-48DE-B3A2-6E92CEBD875B}" presName="rootConnector" presStyleLbl="node4" presStyleIdx="6" presStyleCnt="17"/>
      <dgm:spPr/>
      <dgm:t>
        <a:bodyPr/>
        <a:lstStyle/>
        <a:p>
          <a:endParaRPr lang="es-MX"/>
        </a:p>
      </dgm:t>
    </dgm:pt>
    <dgm:pt modelId="{E743AB65-F225-4077-8FAA-C3EDAF1B0649}" type="pres">
      <dgm:prSet presAssocID="{BB98072D-9900-48DE-B3A2-6E92CEBD875B}" presName="hierChild4" presStyleCnt="0"/>
      <dgm:spPr/>
    </dgm:pt>
    <dgm:pt modelId="{C19260E2-A35C-4952-A7E9-655683A2B308}" type="pres">
      <dgm:prSet presAssocID="{BB98072D-9900-48DE-B3A2-6E92CEBD875B}" presName="hierChild5" presStyleCnt="0"/>
      <dgm:spPr/>
    </dgm:pt>
    <dgm:pt modelId="{CFD5D84D-909D-41CC-8D5F-B7D54F2468C1}" type="pres">
      <dgm:prSet presAssocID="{BFF79395-14E8-4848-8FC3-03561FF5B2B1}" presName="Name50" presStyleLbl="parChTrans1D4" presStyleIdx="7" presStyleCnt="17"/>
      <dgm:spPr/>
      <dgm:t>
        <a:bodyPr/>
        <a:lstStyle/>
        <a:p>
          <a:endParaRPr lang="es-MX"/>
        </a:p>
      </dgm:t>
    </dgm:pt>
    <dgm:pt modelId="{4FEF507C-320E-4324-AF83-E90E01F600F5}" type="pres">
      <dgm:prSet presAssocID="{CB9A0F64-A1CD-45F2-965A-143304DF8424}" presName="hierRoot2" presStyleCnt="0">
        <dgm:presLayoutVars>
          <dgm:hierBranch val="r"/>
        </dgm:presLayoutVars>
      </dgm:prSet>
      <dgm:spPr/>
    </dgm:pt>
    <dgm:pt modelId="{397F0CA6-2BFD-4CBA-96D4-44BCC0B8646B}" type="pres">
      <dgm:prSet presAssocID="{CB9A0F64-A1CD-45F2-965A-143304DF8424}" presName="rootComposite" presStyleCnt="0"/>
      <dgm:spPr/>
    </dgm:pt>
    <dgm:pt modelId="{427BD6F5-233E-4D2E-8F64-16E2DD622293}" type="pres">
      <dgm:prSet presAssocID="{CB9A0F64-A1CD-45F2-965A-143304DF8424}" presName="rootText" presStyleLbl="node4" presStyleIdx="7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428BA9C-CDE5-47BD-B463-45279709C36F}" type="pres">
      <dgm:prSet presAssocID="{CB9A0F64-A1CD-45F2-965A-143304DF8424}" presName="rootConnector" presStyleLbl="node4" presStyleIdx="7" presStyleCnt="17"/>
      <dgm:spPr/>
      <dgm:t>
        <a:bodyPr/>
        <a:lstStyle/>
        <a:p>
          <a:endParaRPr lang="es-MX"/>
        </a:p>
      </dgm:t>
    </dgm:pt>
    <dgm:pt modelId="{52D149B2-C7DC-44FB-889D-609E1B72B084}" type="pres">
      <dgm:prSet presAssocID="{CB9A0F64-A1CD-45F2-965A-143304DF8424}" presName="hierChild4" presStyleCnt="0"/>
      <dgm:spPr/>
    </dgm:pt>
    <dgm:pt modelId="{DA747C28-7D77-4C7A-A2C4-FE9B6F484620}" type="pres">
      <dgm:prSet presAssocID="{CB9A0F64-A1CD-45F2-965A-143304DF8424}" presName="hierChild5" presStyleCnt="0"/>
      <dgm:spPr/>
    </dgm:pt>
    <dgm:pt modelId="{93C4CC4A-E9FA-4ACE-A6CF-C116E86FD609}" type="pres">
      <dgm:prSet presAssocID="{7DE8703F-2044-4D93-9B56-F68EAFBF225E}" presName="Name50" presStyleLbl="parChTrans1D4" presStyleIdx="8" presStyleCnt="17"/>
      <dgm:spPr/>
      <dgm:t>
        <a:bodyPr/>
        <a:lstStyle/>
        <a:p>
          <a:endParaRPr lang="es-MX"/>
        </a:p>
      </dgm:t>
    </dgm:pt>
    <dgm:pt modelId="{16728F76-9A5D-4034-8FC4-80C6FEF6665E}" type="pres">
      <dgm:prSet presAssocID="{2D3BA2F5-A008-4048-8559-CC9DB00A3229}" presName="hierRoot2" presStyleCnt="0">
        <dgm:presLayoutVars>
          <dgm:hierBranch val="r"/>
        </dgm:presLayoutVars>
      </dgm:prSet>
      <dgm:spPr/>
    </dgm:pt>
    <dgm:pt modelId="{F008D1B9-40FE-4F48-9924-46FE73AD1B98}" type="pres">
      <dgm:prSet presAssocID="{2D3BA2F5-A008-4048-8559-CC9DB00A3229}" presName="rootComposite" presStyleCnt="0"/>
      <dgm:spPr/>
    </dgm:pt>
    <dgm:pt modelId="{04CB3AF1-F18C-43D1-A64A-A7A321FBCF14}" type="pres">
      <dgm:prSet presAssocID="{2D3BA2F5-A008-4048-8559-CC9DB00A3229}" presName="rootText" presStyleLbl="node4" presStyleIdx="8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DACBE16-1265-4D1E-AEB5-52859A2AFB21}" type="pres">
      <dgm:prSet presAssocID="{2D3BA2F5-A008-4048-8559-CC9DB00A3229}" presName="rootConnector" presStyleLbl="node4" presStyleIdx="8" presStyleCnt="17"/>
      <dgm:spPr/>
      <dgm:t>
        <a:bodyPr/>
        <a:lstStyle/>
        <a:p>
          <a:endParaRPr lang="es-MX"/>
        </a:p>
      </dgm:t>
    </dgm:pt>
    <dgm:pt modelId="{513AE191-FF30-4758-B5C1-1A10709F45BC}" type="pres">
      <dgm:prSet presAssocID="{2D3BA2F5-A008-4048-8559-CC9DB00A3229}" presName="hierChild4" presStyleCnt="0"/>
      <dgm:spPr/>
    </dgm:pt>
    <dgm:pt modelId="{F34B03F9-F3E4-4636-820B-48F6B5F96CB4}" type="pres">
      <dgm:prSet presAssocID="{2D3BA2F5-A008-4048-8559-CC9DB00A3229}" presName="hierChild5" presStyleCnt="0"/>
      <dgm:spPr/>
    </dgm:pt>
    <dgm:pt modelId="{AD722EB8-6CA5-44A7-A504-3A8CFACA7717}" type="pres">
      <dgm:prSet presAssocID="{AF827DE2-320A-4542-B9F8-7DC60C6DCA3F}" presName="Name50" presStyleLbl="parChTrans1D4" presStyleIdx="9" presStyleCnt="17"/>
      <dgm:spPr/>
      <dgm:t>
        <a:bodyPr/>
        <a:lstStyle/>
        <a:p>
          <a:endParaRPr lang="es-MX"/>
        </a:p>
      </dgm:t>
    </dgm:pt>
    <dgm:pt modelId="{37266583-1766-48E5-B897-8A119B3CC9B4}" type="pres">
      <dgm:prSet presAssocID="{6E8DFEC6-BC57-492E-95BB-A3D5806FB458}" presName="hierRoot2" presStyleCnt="0">
        <dgm:presLayoutVars>
          <dgm:hierBranch val="r"/>
        </dgm:presLayoutVars>
      </dgm:prSet>
      <dgm:spPr/>
    </dgm:pt>
    <dgm:pt modelId="{1C79921B-F4A1-48C7-BCBF-200042C54BF7}" type="pres">
      <dgm:prSet presAssocID="{6E8DFEC6-BC57-492E-95BB-A3D5806FB458}" presName="rootComposite" presStyleCnt="0"/>
      <dgm:spPr/>
    </dgm:pt>
    <dgm:pt modelId="{0278251F-D3BF-477D-BE58-BFC9E0438024}" type="pres">
      <dgm:prSet presAssocID="{6E8DFEC6-BC57-492E-95BB-A3D5806FB458}" presName="rootText" presStyleLbl="node4" presStyleIdx="9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E390945-9BC4-4D33-B89E-6ADE3DB589EE}" type="pres">
      <dgm:prSet presAssocID="{6E8DFEC6-BC57-492E-95BB-A3D5806FB458}" presName="rootConnector" presStyleLbl="node4" presStyleIdx="9" presStyleCnt="17"/>
      <dgm:spPr/>
      <dgm:t>
        <a:bodyPr/>
        <a:lstStyle/>
        <a:p>
          <a:endParaRPr lang="es-MX"/>
        </a:p>
      </dgm:t>
    </dgm:pt>
    <dgm:pt modelId="{A21DF697-77F5-456A-895E-5B612AB16099}" type="pres">
      <dgm:prSet presAssocID="{6E8DFEC6-BC57-492E-95BB-A3D5806FB458}" presName="hierChild4" presStyleCnt="0"/>
      <dgm:spPr/>
    </dgm:pt>
    <dgm:pt modelId="{E303F032-B893-4041-9065-0ACDF4A9BE3B}" type="pres">
      <dgm:prSet presAssocID="{6E8DFEC6-BC57-492E-95BB-A3D5806FB458}" presName="hierChild5" presStyleCnt="0"/>
      <dgm:spPr/>
    </dgm:pt>
    <dgm:pt modelId="{FA09F540-92AE-4764-B6E7-24A494AC9062}" type="pres">
      <dgm:prSet presAssocID="{F070863B-F38E-44A7-B1E0-4CBBA85EB1A9}" presName="hierChild5" presStyleCnt="0"/>
      <dgm:spPr/>
    </dgm:pt>
    <dgm:pt modelId="{FF1C130A-954C-42A4-935D-6C9EF2766452}" type="pres">
      <dgm:prSet presAssocID="{4D95D6F9-C5AA-441D-81E1-0FD9346AD909}" presName="hierChild5" presStyleCnt="0"/>
      <dgm:spPr/>
    </dgm:pt>
    <dgm:pt modelId="{2975DDD8-AA16-4267-A395-4BC93170861F}" type="pres">
      <dgm:prSet presAssocID="{625844EC-B83D-441F-81D2-7C23680B6929}" presName="Name35" presStyleLbl="parChTrans1D2" presStyleIdx="1" presStyleCnt="2"/>
      <dgm:spPr/>
      <dgm:t>
        <a:bodyPr/>
        <a:lstStyle/>
        <a:p>
          <a:endParaRPr lang="es-MX"/>
        </a:p>
      </dgm:t>
    </dgm:pt>
    <dgm:pt modelId="{745DFF2B-FC55-4F0C-AB06-87E675A7AA92}" type="pres">
      <dgm:prSet presAssocID="{37C4579E-5EA1-4E25-90C0-645BF13BA068}" presName="hierRoot2" presStyleCnt="0">
        <dgm:presLayoutVars>
          <dgm:hierBranch/>
        </dgm:presLayoutVars>
      </dgm:prSet>
      <dgm:spPr/>
    </dgm:pt>
    <dgm:pt modelId="{28D969F5-1C21-417D-850D-912D57A96DAA}" type="pres">
      <dgm:prSet presAssocID="{37C4579E-5EA1-4E25-90C0-645BF13BA068}" presName="rootComposite" presStyleCnt="0"/>
      <dgm:spPr/>
    </dgm:pt>
    <dgm:pt modelId="{6A6A1583-328F-4769-A984-E233EB3D1A88}" type="pres">
      <dgm:prSet presAssocID="{37C4579E-5EA1-4E25-90C0-645BF13BA068}" presName="rootText" presStyleLbl="node2" presStyleIdx="1" presStyleCnt="2" custScaleX="2127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198E827-1105-4032-8D5A-CBB7F1D59B9B}" type="pres">
      <dgm:prSet presAssocID="{37C4579E-5EA1-4E25-90C0-645BF13BA068}" presName="rootConnector" presStyleLbl="node2" presStyleIdx="1" presStyleCnt="2"/>
      <dgm:spPr/>
      <dgm:t>
        <a:bodyPr/>
        <a:lstStyle/>
        <a:p>
          <a:endParaRPr lang="es-MX"/>
        </a:p>
      </dgm:t>
    </dgm:pt>
    <dgm:pt modelId="{DF2B85EA-5EA7-4C9A-ADC0-A326DCBCCA42}" type="pres">
      <dgm:prSet presAssocID="{37C4579E-5EA1-4E25-90C0-645BF13BA068}" presName="hierChild4" presStyleCnt="0"/>
      <dgm:spPr/>
    </dgm:pt>
    <dgm:pt modelId="{F8103BE6-EEF2-4CAE-9407-3FC7B64BB96F}" type="pres">
      <dgm:prSet presAssocID="{47E4A094-C4D0-4097-A3B8-A1E0ADB43CA7}" presName="Name35" presStyleLbl="parChTrans1D3" presStyleIdx="2" presStyleCnt="3"/>
      <dgm:spPr/>
      <dgm:t>
        <a:bodyPr/>
        <a:lstStyle/>
        <a:p>
          <a:endParaRPr lang="es-MX"/>
        </a:p>
      </dgm:t>
    </dgm:pt>
    <dgm:pt modelId="{DD4614FC-F3FA-4154-A884-573B98202AA6}" type="pres">
      <dgm:prSet presAssocID="{B5BBA00C-5F7A-440C-BBB1-20095E00D114}" presName="hierRoot2" presStyleCnt="0">
        <dgm:presLayoutVars>
          <dgm:hierBranch val="r"/>
        </dgm:presLayoutVars>
      </dgm:prSet>
      <dgm:spPr/>
    </dgm:pt>
    <dgm:pt modelId="{40955048-CAFD-4696-8554-23692C2586DA}" type="pres">
      <dgm:prSet presAssocID="{B5BBA00C-5F7A-440C-BBB1-20095E00D114}" presName="rootComposite" presStyleCnt="0"/>
      <dgm:spPr/>
    </dgm:pt>
    <dgm:pt modelId="{DF72FB9E-05E2-4BDD-B7A5-C794B823E2A9}" type="pres">
      <dgm:prSet presAssocID="{B5BBA00C-5F7A-440C-BBB1-20095E00D114}" presName="rootText" presStyleLbl="node3" presStyleIdx="2" presStyleCnt="3" custScaleX="12554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1A424B3-D95C-4338-BF35-5D765D42FBF9}" type="pres">
      <dgm:prSet presAssocID="{B5BBA00C-5F7A-440C-BBB1-20095E00D114}" presName="rootConnector" presStyleLbl="node3" presStyleIdx="2" presStyleCnt="3"/>
      <dgm:spPr/>
      <dgm:t>
        <a:bodyPr/>
        <a:lstStyle/>
        <a:p>
          <a:endParaRPr lang="es-MX"/>
        </a:p>
      </dgm:t>
    </dgm:pt>
    <dgm:pt modelId="{69D2B215-1CC4-4335-B95A-96F981B8CE72}" type="pres">
      <dgm:prSet presAssocID="{B5BBA00C-5F7A-440C-BBB1-20095E00D114}" presName="hierChild4" presStyleCnt="0"/>
      <dgm:spPr/>
    </dgm:pt>
    <dgm:pt modelId="{8C21C405-42DF-485A-8AD6-944E0EB26600}" type="pres">
      <dgm:prSet presAssocID="{E37B3128-B78F-4D98-B517-C94D11585F16}" presName="Name50" presStyleLbl="parChTrans1D4" presStyleIdx="10" presStyleCnt="17"/>
      <dgm:spPr/>
      <dgm:t>
        <a:bodyPr/>
        <a:lstStyle/>
        <a:p>
          <a:endParaRPr lang="es-MX"/>
        </a:p>
      </dgm:t>
    </dgm:pt>
    <dgm:pt modelId="{AAFBEB33-9290-4323-8E51-B695777610B1}" type="pres">
      <dgm:prSet presAssocID="{C942545C-B16A-450A-8619-F67F29DE2C61}" presName="hierRoot2" presStyleCnt="0">
        <dgm:presLayoutVars>
          <dgm:hierBranch val="r"/>
        </dgm:presLayoutVars>
      </dgm:prSet>
      <dgm:spPr/>
    </dgm:pt>
    <dgm:pt modelId="{849BAE92-A89D-4102-8774-175342CDB7D2}" type="pres">
      <dgm:prSet presAssocID="{C942545C-B16A-450A-8619-F67F29DE2C61}" presName="rootComposite" presStyleCnt="0"/>
      <dgm:spPr/>
    </dgm:pt>
    <dgm:pt modelId="{B853AD77-C940-4C9C-912C-A05B8D3907D8}" type="pres">
      <dgm:prSet presAssocID="{C942545C-B16A-450A-8619-F67F29DE2C61}" presName="rootText" presStyleLbl="node4" presStyleIdx="10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7212728-C630-4FAE-B170-1E27DE0123E3}" type="pres">
      <dgm:prSet presAssocID="{C942545C-B16A-450A-8619-F67F29DE2C61}" presName="rootConnector" presStyleLbl="node4" presStyleIdx="10" presStyleCnt="17"/>
      <dgm:spPr/>
      <dgm:t>
        <a:bodyPr/>
        <a:lstStyle/>
        <a:p>
          <a:endParaRPr lang="es-MX"/>
        </a:p>
      </dgm:t>
    </dgm:pt>
    <dgm:pt modelId="{4BDA94C5-BF13-4932-B8D8-7AFFBFA04E3C}" type="pres">
      <dgm:prSet presAssocID="{C942545C-B16A-450A-8619-F67F29DE2C61}" presName="hierChild4" presStyleCnt="0"/>
      <dgm:spPr/>
    </dgm:pt>
    <dgm:pt modelId="{96AF0183-C612-408D-9559-D168B01CD41E}" type="pres">
      <dgm:prSet presAssocID="{C942545C-B16A-450A-8619-F67F29DE2C61}" presName="hierChild5" presStyleCnt="0"/>
      <dgm:spPr/>
    </dgm:pt>
    <dgm:pt modelId="{5394F241-D4B4-4062-9F8A-E5C870D19919}" type="pres">
      <dgm:prSet presAssocID="{21D2A5A3-26CC-4345-9099-05D4205980F2}" presName="Name50" presStyleLbl="parChTrans1D4" presStyleIdx="11" presStyleCnt="17"/>
      <dgm:spPr/>
      <dgm:t>
        <a:bodyPr/>
        <a:lstStyle/>
        <a:p>
          <a:endParaRPr lang="es-MX"/>
        </a:p>
      </dgm:t>
    </dgm:pt>
    <dgm:pt modelId="{202EEE0A-478B-4F66-9A6E-C8204490BB8F}" type="pres">
      <dgm:prSet presAssocID="{7734E26E-6CD0-46C2-8295-B382131D9720}" presName="hierRoot2" presStyleCnt="0">
        <dgm:presLayoutVars>
          <dgm:hierBranch val="r"/>
        </dgm:presLayoutVars>
      </dgm:prSet>
      <dgm:spPr/>
    </dgm:pt>
    <dgm:pt modelId="{E87044A3-6E30-4376-A63B-D2758F6243F6}" type="pres">
      <dgm:prSet presAssocID="{7734E26E-6CD0-46C2-8295-B382131D9720}" presName="rootComposite" presStyleCnt="0"/>
      <dgm:spPr/>
    </dgm:pt>
    <dgm:pt modelId="{99E0AA11-CAC9-4896-A5FF-C2A0D4266FD4}" type="pres">
      <dgm:prSet presAssocID="{7734E26E-6CD0-46C2-8295-B382131D9720}" presName="rootText" presStyleLbl="node4" presStyleIdx="11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DE6B9A4-3FE1-4979-A158-2D4FBBD222E8}" type="pres">
      <dgm:prSet presAssocID="{7734E26E-6CD0-46C2-8295-B382131D9720}" presName="rootConnector" presStyleLbl="node4" presStyleIdx="11" presStyleCnt="17"/>
      <dgm:spPr/>
      <dgm:t>
        <a:bodyPr/>
        <a:lstStyle/>
        <a:p>
          <a:endParaRPr lang="es-MX"/>
        </a:p>
      </dgm:t>
    </dgm:pt>
    <dgm:pt modelId="{DDFCF10D-1463-4705-BD11-DE61C8DE8548}" type="pres">
      <dgm:prSet presAssocID="{7734E26E-6CD0-46C2-8295-B382131D9720}" presName="hierChild4" presStyleCnt="0"/>
      <dgm:spPr/>
    </dgm:pt>
    <dgm:pt modelId="{2979FCAE-9752-4EF3-9E3E-7367F35EE07B}" type="pres">
      <dgm:prSet presAssocID="{7734E26E-6CD0-46C2-8295-B382131D9720}" presName="hierChild5" presStyleCnt="0"/>
      <dgm:spPr/>
    </dgm:pt>
    <dgm:pt modelId="{DB415F3F-C996-4BD0-8FA3-8467866F18B7}" type="pres">
      <dgm:prSet presAssocID="{E60EE9C0-B5CF-459B-B0D1-5ACA57CEE974}" presName="Name50" presStyleLbl="parChTrans1D4" presStyleIdx="12" presStyleCnt="17"/>
      <dgm:spPr/>
      <dgm:t>
        <a:bodyPr/>
        <a:lstStyle/>
        <a:p>
          <a:endParaRPr lang="es-MX"/>
        </a:p>
      </dgm:t>
    </dgm:pt>
    <dgm:pt modelId="{73AB92B4-70AD-40E8-9171-147DCC968891}" type="pres">
      <dgm:prSet presAssocID="{75DBFB9F-BB41-48BD-9001-E006B1859382}" presName="hierRoot2" presStyleCnt="0">
        <dgm:presLayoutVars>
          <dgm:hierBranch val="r"/>
        </dgm:presLayoutVars>
      </dgm:prSet>
      <dgm:spPr/>
    </dgm:pt>
    <dgm:pt modelId="{C5FA1700-D446-4CA2-9652-6A41B46305FA}" type="pres">
      <dgm:prSet presAssocID="{75DBFB9F-BB41-48BD-9001-E006B1859382}" presName="rootComposite" presStyleCnt="0"/>
      <dgm:spPr/>
    </dgm:pt>
    <dgm:pt modelId="{AB8AF8C6-B1EF-4B26-8BE8-35288F6FD22C}" type="pres">
      <dgm:prSet presAssocID="{75DBFB9F-BB41-48BD-9001-E006B1859382}" presName="rootText" presStyleLbl="node4" presStyleIdx="12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FD8B71-708B-43AA-B472-72246FD124EC}" type="pres">
      <dgm:prSet presAssocID="{75DBFB9F-BB41-48BD-9001-E006B1859382}" presName="rootConnector" presStyleLbl="node4" presStyleIdx="12" presStyleCnt="17"/>
      <dgm:spPr/>
      <dgm:t>
        <a:bodyPr/>
        <a:lstStyle/>
        <a:p>
          <a:endParaRPr lang="es-MX"/>
        </a:p>
      </dgm:t>
    </dgm:pt>
    <dgm:pt modelId="{D27F5DD7-6490-4014-8E0C-05AF0CEA21CB}" type="pres">
      <dgm:prSet presAssocID="{75DBFB9F-BB41-48BD-9001-E006B1859382}" presName="hierChild4" presStyleCnt="0"/>
      <dgm:spPr/>
    </dgm:pt>
    <dgm:pt modelId="{08B30E48-A6F9-4AFC-8F57-4FC760E076EB}" type="pres">
      <dgm:prSet presAssocID="{75DBFB9F-BB41-48BD-9001-E006B1859382}" presName="hierChild5" presStyleCnt="0"/>
      <dgm:spPr/>
    </dgm:pt>
    <dgm:pt modelId="{EC26D953-8739-4656-9467-FD33669D464C}" type="pres">
      <dgm:prSet presAssocID="{3493D7A3-669C-4C15-ACA9-110313F21ABB}" presName="Name50" presStyleLbl="parChTrans1D4" presStyleIdx="13" presStyleCnt="17"/>
      <dgm:spPr/>
      <dgm:t>
        <a:bodyPr/>
        <a:lstStyle/>
        <a:p>
          <a:endParaRPr lang="es-MX"/>
        </a:p>
      </dgm:t>
    </dgm:pt>
    <dgm:pt modelId="{2E841439-7864-40B4-B3E7-16B3BE6FF73B}" type="pres">
      <dgm:prSet presAssocID="{57075A7C-5A54-4B1D-832B-79FF5B3B600D}" presName="hierRoot2" presStyleCnt="0">
        <dgm:presLayoutVars>
          <dgm:hierBranch val="r"/>
        </dgm:presLayoutVars>
      </dgm:prSet>
      <dgm:spPr/>
    </dgm:pt>
    <dgm:pt modelId="{384AC0FD-5912-4100-A623-C6D4A0D950F0}" type="pres">
      <dgm:prSet presAssocID="{57075A7C-5A54-4B1D-832B-79FF5B3B600D}" presName="rootComposite" presStyleCnt="0"/>
      <dgm:spPr/>
    </dgm:pt>
    <dgm:pt modelId="{8960B822-AA10-4995-B373-23E1C99819F4}" type="pres">
      <dgm:prSet presAssocID="{57075A7C-5A54-4B1D-832B-79FF5B3B600D}" presName="rootText" presStyleLbl="node4" presStyleIdx="13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FDBF42-CEA0-4AFD-90A8-C8854834392A}" type="pres">
      <dgm:prSet presAssocID="{57075A7C-5A54-4B1D-832B-79FF5B3B600D}" presName="rootConnector" presStyleLbl="node4" presStyleIdx="13" presStyleCnt="17"/>
      <dgm:spPr/>
      <dgm:t>
        <a:bodyPr/>
        <a:lstStyle/>
        <a:p>
          <a:endParaRPr lang="es-MX"/>
        </a:p>
      </dgm:t>
    </dgm:pt>
    <dgm:pt modelId="{6693AC58-7011-43DE-BBA5-61FDFCF3DEF7}" type="pres">
      <dgm:prSet presAssocID="{57075A7C-5A54-4B1D-832B-79FF5B3B600D}" presName="hierChild4" presStyleCnt="0"/>
      <dgm:spPr/>
    </dgm:pt>
    <dgm:pt modelId="{8A865BA7-E58D-4061-87F5-ECF78A774C1D}" type="pres">
      <dgm:prSet presAssocID="{57075A7C-5A54-4B1D-832B-79FF5B3B600D}" presName="hierChild5" presStyleCnt="0"/>
      <dgm:spPr/>
    </dgm:pt>
    <dgm:pt modelId="{2FE8E4C7-F20C-4C9E-8F71-34CED28F4E40}" type="pres">
      <dgm:prSet presAssocID="{DBF4741E-1ED2-4B12-8009-F07F4AC5755F}" presName="Name50" presStyleLbl="parChTrans1D4" presStyleIdx="14" presStyleCnt="17"/>
      <dgm:spPr/>
      <dgm:t>
        <a:bodyPr/>
        <a:lstStyle/>
        <a:p>
          <a:endParaRPr lang="es-MX"/>
        </a:p>
      </dgm:t>
    </dgm:pt>
    <dgm:pt modelId="{6F274CE7-20E8-447B-ACC3-7F8EC8F03B32}" type="pres">
      <dgm:prSet presAssocID="{D8F03056-5C37-40DF-8766-5C2FDC93EAC5}" presName="hierRoot2" presStyleCnt="0">
        <dgm:presLayoutVars>
          <dgm:hierBranch val="r"/>
        </dgm:presLayoutVars>
      </dgm:prSet>
      <dgm:spPr/>
    </dgm:pt>
    <dgm:pt modelId="{00802315-4D5D-46F8-AC61-B2448FB98470}" type="pres">
      <dgm:prSet presAssocID="{D8F03056-5C37-40DF-8766-5C2FDC93EAC5}" presName="rootComposite" presStyleCnt="0"/>
      <dgm:spPr/>
    </dgm:pt>
    <dgm:pt modelId="{16B67B38-03CA-4DD4-A91D-F08045AFC096}" type="pres">
      <dgm:prSet presAssocID="{D8F03056-5C37-40DF-8766-5C2FDC93EAC5}" presName="rootText" presStyleLbl="node4" presStyleIdx="14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D48C80F-B912-48A1-95C6-1755EC7B8A15}" type="pres">
      <dgm:prSet presAssocID="{D8F03056-5C37-40DF-8766-5C2FDC93EAC5}" presName="rootConnector" presStyleLbl="node4" presStyleIdx="14" presStyleCnt="17"/>
      <dgm:spPr/>
      <dgm:t>
        <a:bodyPr/>
        <a:lstStyle/>
        <a:p>
          <a:endParaRPr lang="es-MX"/>
        </a:p>
      </dgm:t>
    </dgm:pt>
    <dgm:pt modelId="{4A2EAE0B-36AE-493D-9206-6150D2BD03D4}" type="pres">
      <dgm:prSet presAssocID="{D8F03056-5C37-40DF-8766-5C2FDC93EAC5}" presName="hierChild4" presStyleCnt="0"/>
      <dgm:spPr/>
    </dgm:pt>
    <dgm:pt modelId="{15136250-ECA6-4B16-B3E6-E5ADE889C7F1}" type="pres">
      <dgm:prSet presAssocID="{D8F03056-5C37-40DF-8766-5C2FDC93EAC5}" presName="hierChild5" presStyleCnt="0"/>
      <dgm:spPr/>
    </dgm:pt>
    <dgm:pt modelId="{7542258F-3D71-4833-88AC-9D2CA2518021}" type="pres">
      <dgm:prSet presAssocID="{5A742281-0257-4BA1-BA57-B0D43BB6261B}" presName="Name50" presStyleLbl="parChTrans1D4" presStyleIdx="15" presStyleCnt="17"/>
      <dgm:spPr/>
      <dgm:t>
        <a:bodyPr/>
        <a:lstStyle/>
        <a:p>
          <a:endParaRPr lang="es-MX"/>
        </a:p>
      </dgm:t>
    </dgm:pt>
    <dgm:pt modelId="{9DFEA9BC-48ED-43EC-B7E3-4DFCEF962CEB}" type="pres">
      <dgm:prSet presAssocID="{B2D207DD-F85A-46E5-98C8-3B8D4A7238D8}" presName="hierRoot2" presStyleCnt="0">
        <dgm:presLayoutVars>
          <dgm:hierBranch val="r"/>
        </dgm:presLayoutVars>
      </dgm:prSet>
      <dgm:spPr/>
    </dgm:pt>
    <dgm:pt modelId="{B77A9F9D-BA66-48E7-B9AD-17AD69E1511A}" type="pres">
      <dgm:prSet presAssocID="{B2D207DD-F85A-46E5-98C8-3B8D4A7238D8}" presName="rootComposite" presStyleCnt="0"/>
      <dgm:spPr/>
    </dgm:pt>
    <dgm:pt modelId="{77675BF8-BF8E-4A94-AB14-3527CF0D777D}" type="pres">
      <dgm:prSet presAssocID="{B2D207DD-F85A-46E5-98C8-3B8D4A7238D8}" presName="rootText" presStyleLbl="node4" presStyleIdx="15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AA6A4DA-6591-4AE1-A47E-7A1D786ACB7A}" type="pres">
      <dgm:prSet presAssocID="{B2D207DD-F85A-46E5-98C8-3B8D4A7238D8}" presName="rootConnector" presStyleLbl="node4" presStyleIdx="15" presStyleCnt="17"/>
      <dgm:spPr/>
      <dgm:t>
        <a:bodyPr/>
        <a:lstStyle/>
        <a:p>
          <a:endParaRPr lang="es-MX"/>
        </a:p>
      </dgm:t>
    </dgm:pt>
    <dgm:pt modelId="{018ACB0A-2AA6-4CC2-8FB2-ED5191F197E0}" type="pres">
      <dgm:prSet presAssocID="{B2D207DD-F85A-46E5-98C8-3B8D4A7238D8}" presName="hierChild4" presStyleCnt="0"/>
      <dgm:spPr/>
    </dgm:pt>
    <dgm:pt modelId="{82D22065-A99A-488C-BFE7-06AD3240D4F0}" type="pres">
      <dgm:prSet presAssocID="{B2D207DD-F85A-46E5-98C8-3B8D4A7238D8}" presName="hierChild5" presStyleCnt="0"/>
      <dgm:spPr/>
    </dgm:pt>
    <dgm:pt modelId="{BB1933EB-AC3A-4DB4-A24D-409B6EA3A7AB}" type="pres">
      <dgm:prSet presAssocID="{0777C9F9-4946-4BE6-A84F-74EB55F89257}" presName="Name50" presStyleLbl="parChTrans1D4" presStyleIdx="16" presStyleCnt="17"/>
      <dgm:spPr/>
      <dgm:t>
        <a:bodyPr/>
        <a:lstStyle/>
        <a:p>
          <a:endParaRPr lang="es-MX"/>
        </a:p>
      </dgm:t>
    </dgm:pt>
    <dgm:pt modelId="{4B1EFFAF-F372-4A60-A318-08F5D02B9DEC}" type="pres">
      <dgm:prSet presAssocID="{73D45096-6269-4ABE-AC97-374B644DDDD6}" presName="hierRoot2" presStyleCnt="0">
        <dgm:presLayoutVars>
          <dgm:hierBranch val="init"/>
        </dgm:presLayoutVars>
      </dgm:prSet>
      <dgm:spPr/>
    </dgm:pt>
    <dgm:pt modelId="{3EEC29A2-9194-4364-9E42-1A7A07B7AC57}" type="pres">
      <dgm:prSet presAssocID="{73D45096-6269-4ABE-AC97-374B644DDDD6}" presName="rootComposite" presStyleCnt="0"/>
      <dgm:spPr/>
    </dgm:pt>
    <dgm:pt modelId="{254636C2-BAA4-401B-92D1-EFBF5B72F363}" type="pres">
      <dgm:prSet presAssocID="{73D45096-6269-4ABE-AC97-374B644DDDD6}" presName="rootText" presStyleLbl="node4" presStyleIdx="16" presStyleCnt="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8B114B9-4788-4442-99A1-3C416A4767BF}" type="pres">
      <dgm:prSet presAssocID="{73D45096-6269-4ABE-AC97-374B644DDDD6}" presName="rootConnector" presStyleLbl="node4" presStyleIdx="16" presStyleCnt="17"/>
      <dgm:spPr/>
      <dgm:t>
        <a:bodyPr/>
        <a:lstStyle/>
        <a:p>
          <a:endParaRPr lang="es-MX"/>
        </a:p>
      </dgm:t>
    </dgm:pt>
    <dgm:pt modelId="{84CC42CA-D077-4C12-9CF3-5097BBD0A6A5}" type="pres">
      <dgm:prSet presAssocID="{73D45096-6269-4ABE-AC97-374B644DDDD6}" presName="hierChild4" presStyleCnt="0"/>
      <dgm:spPr/>
    </dgm:pt>
    <dgm:pt modelId="{DBCD6506-E1E4-45B5-B860-7DD3851744E2}" type="pres">
      <dgm:prSet presAssocID="{73D45096-6269-4ABE-AC97-374B644DDDD6}" presName="hierChild5" presStyleCnt="0"/>
      <dgm:spPr/>
    </dgm:pt>
    <dgm:pt modelId="{1D2F8BA8-71FD-4FC7-B173-23466A539F7D}" type="pres">
      <dgm:prSet presAssocID="{B5BBA00C-5F7A-440C-BBB1-20095E00D114}" presName="hierChild5" presStyleCnt="0"/>
      <dgm:spPr/>
    </dgm:pt>
    <dgm:pt modelId="{BCD2F409-5F94-4E22-A2FB-5FD275DBA844}" type="pres">
      <dgm:prSet presAssocID="{37C4579E-5EA1-4E25-90C0-645BF13BA068}" presName="hierChild5" presStyleCnt="0"/>
      <dgm:spPr/>
    </dgm:pt>
    <dgm:pt modelId="{32D5F4E2-76E1-4859-9CD5-4088C6428D78}" type="pres">
      <dgm:prSet presAssocID="{3C131E42-D081-452F-BFD2-E9FFFD590495}" presName="hierChild3" presStyleCnt="0"/>
      <dgm:spPr/>
    </dgm:pt>
  </dgm:ptLst>
  <dgm:cxnLst>
    <dgm:cxn modelId="{C316A8B6-589A-403B-AF89-16002E8C7274}" type="presOf" srcId="{0A012008-124B-4479-B6EE-02CB04B9AF7C}" destId="{924C089A-CCB1-4788-BC21-713029F6EC94}" srcOrd="0" destOrd="0" presId="urn:microsoft.com/office/officeart/2005/8/layout/orgChart1"/>
    <dgm:cxn modelId="{76308EC5-DC93-43EF-8B87-05F48FB429C3}" type="presOf" srcId="{75DBFB9F-BB41-48BD-9001-E006B1859382}" destId="{E3FD8B71-708B-43AA-B472-72246FD124EC}" srcOrd="1" destOrd="0" presId="urn:microsoft.com/office/officeart/2005/8/layout/orgChart1"/>
    <dgm:cxn modelId="{EE3C8E06-704C-4EF5-9A3E-148807D0F1D3}" type="presOf" srcId="{BB98072D-9900-48DE-B3A2-6E92CEBD875B}" destId="{903A558E-AD3B-4D97-BAA7-1FA520EACB34}" srcOrd="1" destOrd="0" presId="urn:microsoft.com/office/officeart/2005/8/layout/orgChart1"/>
    <dgm:cxn modelId="{8667E6BF-A23F-4250-BE60-194A75A7273F}" type="presOf" srcId="{01CCCB9A-3E72-4F84-A27B-E55847278985}" destId="{B39F29F1-061A-482D-B110-D029942EDC8E}" srcOrd="0" destOrd="0" presId="urn:microsoft.com/office/officeart/2005/8/layout/orgChart1"/>
    <dgm:cxn modelId="{BB565C5D-FE7A-423C-825D-CF2D3729A02B}" type="presOf" srcId="{D3776CD9-6B73-4E49-8994-79225298A8DC}" destId="{10DDA082-5CE3-46DD-AC1A-EC892A9E73D9}" srcOrd="0" destOrd="0" presId="urn:microsoft.com/office/officeart/2005/8/layout/orgChart1"/>
    <dgm:cxn modelId="{39AE051C-CC1F-4831-9517-BC2B343DB507}" type="presOf" srcId="{B5BBA00C-5F7A-440C-BBB1-20095E00D114}" destId="{F1A424B3-D95C-4338-BF35-5D765D42FBF9}" srcOrd="1" destOrd="0" presId="urn:microsoft.com/office/officeart/2005/8/layout/orgChart1"/>
    <dgm:cxn modelId="{0084683F-5093-4B11-8E73-95C2AB195E25}" type="presOf" srcId="{7219C116-DCAB-4E0F-A384-1EAAEA0FFA44}" destId="{9787A7DF-83AB-4E5E-B8AE-1A9AD8EC98F9}" srcOrd="0" destOrd="0" presId="urn:microsoft.com/office/officeart/2005/8/layout/orgChart1"/>
    <dgm:cxn modelId="{BC16A8A4-A496-447C-8600-FC9091860CAE}" srcId="{D303932A-D449-47D8-A291-5C296717ADB4}" destId="{0A012008-124B-4479-B6EE-02CB04B9AF7C}" srcOrd="3" destOrd="0" parTransId="{B95C8F5B-C2C0-4A86-BD61-A2992FA390AE}" sibTransId="{B3B747B7-057D-4603-B0F0-2B8E554A2929}"/>
    <dgm:cxn modelId="{6BDA4F1D-42F1-449F-804C-12253F745744}" srcId="{4D95D6F9-C5AA-441D-81E1-0FD9346AD909}" destId="{F070863B-F38E-44A7-B1E0-4CBBA85EB1A9}" srcOrd="1" destOrd="0" parTransId="{D3776CD9-6B73-4E49-8994-79225298A8DC}" sibTransId="{4352CF4F-2E56-458F-929C-DBBF03A5FF6D}"/>
    <dgm:cxn modelId="{A5B30E4C-8774-48D3-86D2-DDC88BA4FF1A}" type="presOf" srcId="{BB98072D-9900-48DE-B3A2-6E92CEBD875B}" destId="{FD5EE70F-09F8-42AB-9380-81ADAFFD67A5}" srcOrd="0" destOrd="0" presId="urn:microsoft.com/office/officeart/2005/8/layout/orgChart1"/>
    <dgm:cxn modelId="{8F74E510-5A0E-4170-8E26-B0C84913C276}" type="presOf" srcId="{7219C116-DCAB-4E0F-A384-1EAAEA0FFA44}" destId="{28B4B3C6-2ECE-41D4-9CE0-AFD31ACFE390}" srcOrd="1" destOrd="0" presId="urn:microsoft.com/office/officeart/2005/8/layout/orgChart1"/>
    <dgm:cxn modelId="{0711BD13-DCD0-4E3D-86C0-A7DF602CAEBB}" type="presOf" srcId="{5F256CC7-1B65-4BFB-8939-1CB66C7744FF}" destId="{E01C6C91-2A50-4482-B15A-63CA3915DC6A}" srcOrd="1" destOrd="0" presId="urn:microsoft.com/office/officeart/2005/8/layout/orgChart1"/>
    <dgm:cxn modelId="{548D276B-3B4F-4F75-A8D9-C419E00F2874}" type="presOf" srcId="{F5E71146-46E1-4DE9-9131-218653C5C14F}" destId="{11744B1C-E686-458E-AED4-E32917527107}" srcOrd="1" destOrd="0" presId="urn:microsoft.com/office/officeart/2005/8/layout/orgChart1"/>
    <dgm:cxn modelId="{A95A1028-C71F-40B6-B9FE-2E85F95042A7}" srcId="{F070863B-F38E-44A7-B1E0-4CBBA85EB1A9}" destId="{CCCF642F-734B-488A-A794-871B7C95F851}" srcOrd="0" destOrd="0" parTransId="{EC395EA9-DF2D-41FE-889B-E34BFD62D5FA}" sibTransId="{3C6CDC80-235F-4446-B242-44247D462B2E}"/>
    <dgm:cxn modelId="{203D8A24-B047-4A60-9224-69EDBF4C91B0}" type="presOf" srcId="{47E4A094-C4D0-4097-A3B8-A1E0ADB43CA7}" destId="{F8103BE6-EEF2-4CAE-9407-3FC7B64BB96F}" srcOrd="0" destOrd="0" presId="urn:microsoft.com/office/officeart/2005/8/layout/orgChart1"/>
    <dgm:cxn modelId="{AAF4ECA5-D7E7-42E8-9693-79553DF48D24}" type="presOf" srcId="{E60EE9C0-B5CF-459B-B0D1-5ACA57CEE974}" destId="{DB415F3F-C996-4BD0-8FA3-8467866F18B7}" srcOrd="0" destOrd="0" presId="urn:microsoft.com/office/officeart/2005/8/layout/orgChart1"/>
    <dgm:cxn modelId="{D5876B9B-28BD-49E7-B8D4-25B6C361DE56}" type="presOf" srcId="{BFF79395-14E8-4848-8FC3-03561FF5B2B1}" destId="{CFD5D84D-909D-41CC-8D5F-B7D54F2468C1}" srcOrd="0" destOrd="0" presId="urn:microsoft.com/office/officeart/2005/8/layout/orgChart1"/>
    <dgm:cxn modelId="{76603484-569A-44B1-AD44-E3DD8B67776F}" type="presOf" srcId="{C942545C-B16A-450A-8619-F67F29DE2C61}" destId="{B853AD77-C940-4C9C-912C-A05B8D3907D8}" srcOrd="0" destOrd="0" presId="urn:microsoft.com/office/officeart/2005/8/layout/orgChart1"/>
    <dgm:cxn modelId="{F902B02E-3CEF-412F-9159-ED2CC922EF47}" type="presOf" srcId="{D8F03056-5C37-40DF-8766-5C2FDC93EAC5}" destId="{16B67B38-03CA-4DD4-A91D-F08045AFC096}" srcOrd="0" destOrd="0" presId="urn:microsoft.com/office/officeart/2005/8/layout/orgChart1"/>
    <dgm:cxn modelId="{3EB2E7FF-F724-41C6-9B3C-AFBEC893EC56}" srcId="{3C131E42-D081-452F-BFD2-E9FFFD590495}" destId="{4D95D6F9-C5AA-441D-81E1-0FD9346AD909}" srcOrd="0" destOrd="0" parTransId="{01CCCB9A-3E72-4F84-A27B-E55847278985}" sibTransId="{EE114287-221D-49D8-A3FD-E2D757360946}"/>
    <dgm:cxn modelId="{0D5D854E-2240-443D-BEA8-075EB243BE0A}" srcId="{F070863B-F38E-44A7-B1E0-4CBBA85EB1A9}" destId="{2D3BA2F5-A008-4048-8559-CC9DB00A3229}" srcOrd="4" destOrd="0" parTransId="{7DE8703F-2044-4D93-9B56-F68EAFBF225E}" sibTransId="{30C2E564-2BBE-4106-9D51-524C28A4FD41}"/>
    <dgm:cxn modelId="{9053B028-2488-445D-8F41-5E622F051643}" type="presOf" srcId="{2D3BA2F5-A008-4048-8559-CC9DB00A3229}" destId="{04CB3AF1-F18C-43D1-A64A-A7A321FBCF14}" srcOrd="0" destOrd="0" presId="urn:microsoft.com/office/officeart/2005/8/layout/orgChart1"/>
    <dgm:cxn modelId="{B51AB633-73AC-430A-947C-C5EE51E4328F}" type="presOf" srcId="{21D2A5A3-26CC-4345-9099-05D4205980F2}" destId="{5394F241-D4B4-4062-9F8A-E5C870D19919}" srcOrd="0" destOrd="0" presId="urn:microsoft.com/office/officeart/2005/8/layout/orgChart1"/>
    <dgm:cxn modelId="{683195A3-CB05-416B-A8B1-8F49C3877C21}" srcId="{B5BBA00C-5F7A-440C-BBB1-20095E00D114}" destId="{D8F03056-5C37-40DF-8766-5C2FDC93EAC5}" srcOrd="4" destOrd="0" parTransId="{DBF4741E-1ED2-4B12-8009-F07F4AC5755F}" sibTransId="{F37C9DE6-2C37-48BD-8DB3-188F118786B2}"/>
    <dgm:cxn modelId="{5810A13C-D36A-470E-A28A-141537A6D84B}" type="presOf" srcId="{625844EC-B83D-441F-81D2-7C23680B6929}" destId="{2975DDD8-AA16-4267-A395-4BC93170861F}" srcOrd="0" destOrd="0" presId="urn:microsoft.com/office/officeart/2005/8/layout/orgChart1"/>
    <dgm:cxn modelId="{4EC0E640-3A97-450D-B9D1-C258D9C166D2}" type="presOf" srcId="{3C131E42-D081-452F-BFD2-E9FFFD590495}" destId="{58E7F7BB-DECF-4570-A8D2-B0D15475CD3B}" srcOrd="1" destOrd="0" presId="urn:microsoft.com/office/officeart/2005/8/layout/orgChart1"/>
    <dgm:cxn modelId="{5D8391F2-6FC5-48FB-A734-9714EFB97958}" type="presOf" srcId="{5A742281-0257-4BA1-BA57-B0D43BB6261B}" destId="{7542258F-3D71-4833-88AC-9D2CA2518021}" srcOrd="0" destOrd="0" presId="urn:microsoft.com/office/officeart/2005/8/layout/orgChart1"/>
    <dgm:cxn modelId="{92780FA8-0984-47A7-A151-2A5EFE6AD123}" type="presOf" srcId="{11B7FE8D-F166-4912-807E-369DB1D5D892}" destId="{B9E36561-9332-460F-B0D8-640DEB936DE7}" srcOrd="0" destOrd="0" presId="urn:microsoft.com/office/officeart/2005/8/layout/orgChart1"/>
    <dgm:cxn modelId="{A2BE950C-6376-4146-AEBC-47C13D7332B6}" type="presOf" srcId="{5C336A18-CEC1-420B-AD86-F995ADEFF6CB}" destId="{0F80C55A-5DD7-41DD-AC10-D31A58AA1AC6}" srcOrd="0" destOrd="0" presId="urn:microsoft.com/office/officeart/2005/8/layout/orgChart1"/>
    <dgm:cxn modelId="{A644849C-CAE6-4C90-9E61-6DB717D3EEAE}" type="presOf" srcId="{F5E71146-46E1-4DE9-9131-218653C5C14F}" destId="{1DDFF4D6-C391-45C9-89DB-02EC53A89804}" srcOrd="0" destOrd="0" presId="urn:microsoft.com/office/officeart/2005/8/layout/orgChart1"/>
    <dgm:cxn modelId="{56B24B43-5D6D-442F-A7E5-E94252726990}" type="presOf" srcId="{F070863B-F38E-44A7-B1E0-4CBBA85EB1A9}" destId="{D71FDBC6-3965-4F78-AF47-02CA2D323C7E}" srcOrd="1" destOrd="0" presId="urn:microsoft.com/office/officeart/2005/8/layout/orgChart1"/>
    <dgm:cxn modelId="{87757BD5-11A3-4DD0-9679-A2168A10297B}" type="presOf" srcId="{B5BBA00C-5F7A-440C-BBB1-20095E00D114}" destId="{DF72FB9E-05E2-4BDD-B7A5-C794B823E2A9}" srcOrd="0" destOrd="0" presId="urn:microsoft.com/office/officeart/2005/8/layout/orgChart1"/>
    <dgm:cxn modelId="{8672B18E-FD22-4871-ABD5-6A0F382C41E1}" type="presOf" srcId="{E8E89FF4-225C-40A5-9C63-4D06F694C447}" destId="{920E992D-E802-425C-9243-B7302C372CDA}" srcOrd="0" destOrd="0" presId="urn:microsoft.com/office/officeart/2005/8/layout/orgChart1"/>
    <dgm:cxn modelId="{67611A44-F7DB-4183-BDFE-7C58F6973779}" type="presOf" srcId="{0A012008-124B-4479-B6EE-02CB04B9AF7C}" destId="{EAE84363-1120-487C-A462-69ED23F2925F}" srcOrd="1" destOrd="0" presId="urn:microsoft.com/office/officeart/2005/8/layout/orgChart1"/>
    <dgm:cxn modelId="{3B4AC7D4-88C6-429B-880A-F268898AB164}" type="presOf" srcId="{B95C8F5B-C2C0-4A86-BD61-A2992FA390AE}" destId="{58577B55-C216-432A-A811-29B661447CDE}" srcOrd="0" destOrd="0" presId="urn:microsoft.com/office/officeart/2005/8/layout/orgChart1"/>
    <dgm:cxn modelId="{C9946498-EF9C-49D0-A2B0-B5316A13FF5A}" type="presOf" srcId="{EC395EA9-DF2D-41FE-889B-E34BFD62D5FA}" destId="{F3EFC88A-6DAC-4402-870E-E5FDE55BA47E}" srcOrd="0" destOrd="0" presId="urn:microsoft.com/office/officeart/2005/8/layout/orgChart1"/>
    <dgm:cxn modelId="{8C197D9F-665F-4EEF-8C27-1551E99EA9DA}" type="presOf" srcId="{5F256CC7-1B65-4BFB-8939-1CB66C7744FF}" destId="{9EF84442-2976-4391-AE14-A8BE38AE1908}" srcOrd="0" destOrd="0" presId="urn:microsoft.com/office/officeart/2005/8/layout/orgChart1"/>
    <dgm:cxn modelId="{1B7B6978-F017-4116-A7DE-1FFF58593C69}" srcId="{B5BBA00C-5F7A-440C-BBB1-20095E00D114}" destId="{B2D207DD-F85A-46E5-98C8-3B8D4A7238D8}" srcOrd="5" destOrd="0" parTransId="{5A742281-0257-4BA1-BA57-B0D43BB6261B}" sibTransId="{F8D3DA88-4FE1-4DE7-BF63-C51B9A1906C0}"/>
    <dgm:cxn modelId="{AAA0C795-C14A-404B-9768-272E3AAECC0B}" srcId="{B5BBA00C-5F7A-440C-BBB1-20095E00D114}" destId="{57075A7C-5A54-4B1D-832B-79FF5B3B600D}" srcOrd="3" destOrd="0" parTransId="{3493D7A3-669C-4C15-ACA9-110313F21ABB}" sibTransId="{9DB3669E-4199-433D-B216-538A151321D1}"/>
    <dgm:cxn modelId="{CFFC2879-BBDA-4A1F-8617-05DFEFCFAC32}" srcId="{D303932A-D449-47D8-A291-5C296717ADB4}" destId="{5F256CC7-1B65-4BFB-8939-1CB66C7744FF}" srcOrd="1" destOrd="0" parTransId="{600020B4-E23A-4E17-BFD0-0F0697B2E0CE}" sibTransId="{4EACC64B-075D-4987-A805-B0E1BB9F7464}"/>
    <dgm:cxn modelId="{47C88960-5941-4789-A4F5-EFA2EED3F041}" srcId="{B5BBA00C-5F7A-440C-BBB1-20095E00D114}" destId="{75DBFB9F-BB41-48BD-9001-E006B1859382}" srcOrd="2" destOrd="0" parTransId="{E60EE9C0-B5CF-459B-B0D1-5ACA57CEE974}" sibTransId="{F0B59563-F0F1-493B-BA28-AE84B4B6310A}"/>
    <dgm:cxn modelId="{28A679E2-CF6A-478C-BF17-A73CA9D0F996}" type="presOf" srcId="{AF827DE2-320A-4542-B9F8-7DC60C6DCA3F}" destId="{AD722EB8-6CA5-44A7-A504-3A8CFACA7717}" srcOrd="0" destOrd="0" presId="urn:microsoft.com/office/officeart/2005/8/layout/orgChart1"/>
    <dgm:cxn modelId="{0D8D45F5-009D-44C6-95B5-0D5797B9C8AE}" type="presOf" srcId="{45EA6CB6-4C79-492A-85E2-085C8C978508}" destId="{E15510F0-2961-48A0-9F3C-A62B3EBF7A85}" srcOrd="0" destOrd="0" presId="urn:microsoft.com/office/officeart/2005/8/layout/orgChart1"/>
    <dgm:cxn modelId="{0E792211-EF28-4C0A-8657-1085E5EB30A9}" type="presOf" srcId="{B2D207DD-F85A-46E5-98C8-3B8D4A7238D8}" destId="{77675BF8-BF8E-4A94-AB14-3527CF0D777D}" srcOrd="0" destOrd="0" presId="urn:microsoft.com/office/officeart/2005/8/layout/orgChart1"/>
    <dgm:cxn modelId="{AC0F8BB2-8EC5-4480-AA90-575B68502EA8}" type="presOf" srcId="{7734E26E-6CD0-46C2-8295-B382131D9720}" destId="{3DE6B9A4-3FE1-4979-A158-2D4FBBD222E8}" srcOrd="1" destOrd="0" presId="urn:microsoft.com/office/officeart/2005/8/layout/orgChart1"/>
    <dgm:cxn modelId="{A726252C-488B-4561-A63F-2FFA4AF653F1}" type="presOf" srcId="{799E22A4-F432-460E-A484-285C038D03A8}" destId="{CFAD6C4D-24D8-443F-A61F-8EA170351783}" srcOrd="0" destOrd="0" presId="urn:microsoft.com/office/officeart/2005/8/layout/orgChart1"/>
    <dgm:cxn modelId="{F92B7C83-8156-40BB-B6FA-47F078241D7B}" type="presOf" srcId="{C942545C-B16A-450A-8619-F67F29DE2C61}" destId="{E7212728-C630-4FAE-B170-1E27DE0123E3}" srcOrd="1" destOrd="0" presId="urn:microsoft.com/office/officeart/2005/8/layout/orgChart1"/>
    <dgm:cxn modelId="{8268A924-EED3-42BD-B2D4-8898DDAF2FA7}" type="presOf" srcId="{0777C9F9-4946-4BE6-A84F-74EB55F89257}" destId="{BB1933EB-AC3A-4DB4-A24D-409B6EA3A7AB}" srcOrd="0" destOrd="0" presId="urn:microsoft.com/office/officeart/2005/8/layout/orgChart1"/>
    <dgm:cxn modelId="{1633E7D7-75A9-456C-847A-92D7D9E00E48}" type="presOf" srcId="{D303932A-D449-47D8-A291-5C296717ADB4}" destId="{923DC233-6E66-4421-A5D2-9FF8C2E8E2E7}" srcOrd="0" destOrd="0" presId="urn:microsoft.com/office/officeart/2005/8/layout/orgChart1"/>
    <dgm:cxn modelId="{029140CE-21EC-4A74-937D-C272D8022D08}" type="presOf" srcId="{7734E26E-6CD0-46C2-8295-B382131D9720}" destId="{99E0AA11-CAC9-4896-A5FF-C2A0D4266FD4}" srcOrd="0" destOrd="0" presId="urn:microsoft.com/office/officeart/2005/8/layout/orgChart1"/>
    <dgm:cxn modelId="{07699506-B31B-405F-B734-57C84440B0AA}" type="presOf" srcId="{4D95D6F9-C5AA-441D-81E1-0FD9346AD909}" destId="{7C0BF572-8219-4EF3-BA59-090261121D1C}" srcOrd="0" destOrd="0" presId="urn:microsoft.com/office/officeart/2005/8/layout/orgChart1"/>
    <dgm:cxn modelId="{F3C03929-7D51-43F2-B351-DF8872F60F53}" type="presOf" srcId="{37C4579E-5EA1-4E25-90C0-645BF13BA068}" destId="{6A6A1583-328F-4769-A984-E233EB3D1A88}" srcOrd="0" destOrd="0" presId="urn:microsoft.com/office/officeart/2005/8/layout/orgChart1"/>
    <dgm:cxn modelId="{011276A0-A392-43BD-9CA3-023D82158F3E}" type="presOf" srcId="{CCCF642F-734B-488A-A794-871B7C95F851}" destId="{46E0BFEF-422C-4893-A5BB-A7BFF8019EF3}" srcOrd="0" destOrd="0" presId="urn:microsoft.com/office/officeart/2005/8/layout/orgChart1"/>
    <dgm:cxn modelId="{F4C2E3AA-BCEC-4CF8-A71F-6D967C9BD463}" srcId="{37C4579E-5EA1-4E25-90C0-645BF13BA068}" destId="{B5BBA00C-5F7A-440C-BBB1-20095E00D114}" srcOrd="0" destOrd="0" parTransId="{47E4A094-C4D0-4097-A3B8-A1E0ADB43CA7}" sibTransId="{D4C95337-81B6-4CE7-A017-023D55999E4B}"/>
    <dgm:cxn modelId="{EC110344-2345-4DD2-BAFE-250C258A5FAC}" type="presOf" srcId="{664E0348-385F-4FE0-8F27-52923F538ADA}" destId="{DB2675B9-A6B8-4336-9A54-35F223AFCFD0}" srcOrd="0" destOrd="0" presId="urn:microsoft.com/office/officeart/2005/8/layout/orgChart1"/>
    <dgm:cxn modelId="{ACAE78B1-093E-4383-AA34-8E4DEDEB36C7}" type="presOf" srcId="{37C4579E-5EA1-4E25-90C0-645BF13BA068}" destId="{E198E827-1105-4032-8D5A-CBB7F1D59B9B}" srcOrd="1" destOrd="0" presId="urn:microsoft.com/office/officeart/2005/8/layout/orgChart1"/>
    <dgm:cxn modelId="{FFC77B5B-C9AE-4923-903A-B8CECDD814DE}" type="presOf" srcId="{3493D7A3-669C-4C15-ACA9-110313F21ABB}" destId="{EC26D953-8739-4656-9467-FD33669D464C}" srcOrd="0" destOrd="0" presId="urn:microsoft.com/office/officeart/2005/8/layout/orgChart1"/>
    <dgm:cxn modelId="{06CD81B2-6156-48AD-AF68-ECAC0E58DDC2}" type="presOf" srcId="{73D45096-6269-4ABE-AC97-374B644DDDD6}" destId="{254636C2-BAA4-401B-92D1-EFBF5B72F363}" srcOrd="0" destOrd="0" presId="urn:microsoft.com/office/officeart/2005/8/layout/orgChart1"/>
    <dgm:cxn modelId="{0796D686-3891-46DD-B704-738440867864}" type="presOf" srcId="{57075A7C-5A54-4B1D-832B-79FF5B3B600D}" destId="{BCFDBF42-CEA0-4AFD-90A8-C8854834392A}" srcOrd="1" destOrd="0" presId="urn:microsoft.com/office/officeart/2005/8/layout/orgChart1"/>
    <dgm:cxn modelId="{B4CA49C3-C09F-4159-B921-AB653AEFC32F}" type="presOf" srcId="{3C131E42-D081-452F-BFD2-E9FFFD590495}" destId="{9C3A6555-B67A-41FF-BBC6-A92BD4A3337D}" srcOrd="0" destOrd="0" presId="urn:microsoft.com/office/officeart/2005/8/layout/orgChart1"/>
    <dgm:cxn modelId="{1066C0AE-8080-4616-A4F8-D4467A72AEAA}" type="presOf" srcId="{F070863B-F38E-44A7-B1E0-4CBBA85EB1A9}" destId="{4336E8DE-D4CF-45F4-B94F-0369A5883DEC}" srcOrd="0" destOrd="0" presId="urn:microsoft.com/office/officeart/2005/8/layout/orgChart1"/>
    <dgm:cxn modelId="{6B3BFF09-D201-4DD3-A570-D1AAF9176511}" type="presOf" srcId="{7DE8703F-2044-4D93-9B56-F68EAFBF225E}" destId="{93C4CC4A-E9FA-4ACE-A6CF-C116E86FD609}" srcOrd="0" destOrd="0" presId="urn:microsoft.com/office/officeart/2005/8/layout/orgChart1"/>
    <dgm:cxn modelId="{3BDBD89D-21D2-4D55-92B4-7668F1F84BB8}" type="presOf" srcId="{2D3BA2F5-A008-4048-8559-CC9DB00A3229}" destId="{ADACBE16-1265-4D1E-AEB5-52859A2AFB21}" srcOrd="1" destOrd="0" presId="urn:microsoft.com/office/officeart/2005/8/layout/orgChart1"/>
    <dgm:cxn modelId="{AAFA0F3F-BA9B-4F02-ABD4-F9EC1D433236}" type="presOf" srcId="{75DBFB9F-BB41-48BD-9001-E006B1859382}" destId="{AB8AF8C6-B1EF-4B26-8BE8-35288F6FD22C}" srcOrd="0" destOrd="0" presId="urn:microsoft.com/office/officeart/2005/8/layout/orgChart1"/>
    <dgm:cxn modelId="{C476F2D2-6A97-4A5A-8543-C23818996854}" type="presOf" srcId="{DBF4741E-1ED2-4B12-8009-F07F4AC5755F}" destId="{2FE8E4C7-F20C-4C9E-8F71-34CED28F4E40}" srcOrd="0" destOrd="0" presId="urn:microsoft.com/office/officeart/2005/8/layout/orgChart1"/>
    <dgm:cxn modelId="{68A735AD-5E62-4F53-968A-D4F0BDEAB80C}" type="presOf" srcId="{4D95D6F9-C5AA-441D-81E1-0FD9346AD909}" destId="{9229D018-A021-47FD-9F79-68D85B747B10}" srcOrd="1" destOrd="0" presId="urn:microsoft.com/office/officeart/2005/8/layout/orgChart1"/>
    <dgm:cxn modelId="{BD7A05A6-9040-45B2-87EF-D921B584AC37}" type="presOf" srcId="{D303932A-D449-47D8-A291-5C296717ADB4}" destId="{637646BE-B533-4B66-99CC-9325A7E3D7A3}" srcOrd="1" destOrd="0" presId="urn:microsoft.com/office/officeart/2005/8/layout/orgChart1"/>
    <dgm:cxn modelId="{4C7CDB9B-9E10-4153-9350-E45308472ED4}" type="presOf" srcId="{B2D207DD-F85A-46E5-98C8-3B8D4A7238D8}" destId="{DAA6A4DA-6591-4AE1-A47E-7A1D786ACB7A}" srcOrd="1" destOrd="0" presId="urn:microsoft.com/office/officeart/2005/8/layout/orgChart1"/>
    <dgm:cxn modelId="{5957C8FA-B994-4CDE-8E39-27C7611E7387}" type="presOf" srcId="{57075A7C-5A54-4B1D-832B-79FF5B3B600D}" destId="{8960B822-AA10-4995-B373-23E1C99819F4}" srcOrd="0" destOrd="0" presId="urn:microsoft.com/office/officeart/2005/8/layout/orgChart1"/>
    <dgm:cxn modelId="{97968861-DEBC-4E14-8D84-46A25B6C6799}" srcId="{B5BBA00C-5F7A-440C-BBB1-20095E00D114}" destId="{C942545C-B16A-450A-8619-F67F29DE2C61}" srcOrd="0" destOrd="0" parTransId="{E37B3128-B78F-4D98-B517-C94D11585F16}" sibTransId="{6C8F5221-7CC4-4C4A-A99B-5D1026C57EC5}"/>
    <dgm:cxn modelId="{2E898BF8-FF27-4CF5-A4FA-98118B778EEA}" type="presOf" srcId="{73D45096-6269-4ABE-AC97-374B644DDDD6}" destId="{C8B114B9-4788-4442-99A1-3C416A4767BF}" srcOrd="1" destOrd="0" presId="urn:microsoft.com/office/officeart/2005/8/layout/orgChart1"/>
    <dgm:cxn modelId="{E040D08E-C583-440D-B501-3C505645C411}" type="presOf" srcId="{CB9A0F64-A1CD-45F2-965A-143304DF8424}" destId="{427BD6F5-233E-4D2E-8F64-16E2DD622293}" srcOrd="0" destOrd="0" presId="urn:microsoft.com/office/officeart/2005/8/layout/orgChart1"/>
    <dgm:cxn modelId="{B8746B03-9C15-45EC-B0D2-D88D48469062}" type="presOf" srcId="{038CED0F-24ED-4A3F-A46A-BA80BCDACABE}" destId="{CB399188-5E13-4B32-97A2-215FC61C07BC}" srcOrd="0" destOrd="0" presId="urn:microsoft.com/office/officeart/2005/8/layout/orgChart1"/>
    <dgm:cxn modelId="{0C46DC4C-C947-491F-98D3-985828A56048}" srcId="{11B7FE8D-F166-4912-807E-369DB1D5D892}" destId="{3C131E42-D081-452F-BFD2-E9FFFD590495}" srcOrd="0" destOrd="0" parTransId="{0CADB736-CCBF-4185-81E7-47381459C0B8}" sibTransId="{7D49BC6E-10A2-4E50-80DD-A62539475301}"/>
    <dgm:cxn modelId="{310A2B03-C5D1-4B43-A2B9-7D1EFAD97CDA}" srcId="{F070863B-F38E-44A7-B1E0-4CBBA85EB1A9}" destId="{6E8DFEC6-BC57-492E-95BB-A3D5806FB458}" srcOrd="5" destOrd="0" parTransId="{AF827DE2-320A-4542-B9F8-7DC60C6DCA3F}" sibTransId="{C585DEE4-E9D9-46AE-99A5-8C498266B57D}"/>
    <dgm:cxn modelId="{82D869F3-B233-4BB2-86BA-0105564855FD}" srcId="{D303932A-D449-47D8-A291-5C296717ADB4}" destId="{664E0348-385F-4FE0-8F27-52923F538ADA}" srcOrd="0" destOrd="0" parTransId="{038CED0F-24ED-4A3F-A46A-BA80BCDACABE}" sibTransId="{F60C3529-99D8-457A-BBAD-893E8BE54E0B}"/>
    <dgm:cxn modelId="{4CE37E06-33D7-47EB-BD66-7787EE220B9F}" type="presOf" srcId="{CCCF642F-734B-488A-A794-871B7C95F851}" destId="{E5E52F6E-5DD3-460B-97B1-8490AFD12D2C}" srcOrd="1" destOrd="0" presId="urn:microsoft.com/office/officeart/2005/8/layout/orgChart1"/>
    <dgm:cxn modelId="{46877830-D3E8-4D9D-BB42-974AFF8C6AB7}" type="presOf" srcId="{6E8DFEC6-BC57-492E-95BB-A3D5806FB458}" destId="{0278251F-D3BF-477D-BE58-BFC9E0438024}" srcOrd="0" destOrd="0" presId="urn:microsoft.com/office/officeart/2005/8/layout/orgChart1"/>
    <dgm:cxn modelId="{C44B936E-60B6-4C42-AB5D-92B3EE4F8D8B}" srcId="{3C131E42-D081-452F-BFD2-E9FFFD590495}" destId="{37C4579E-5EA1-4E25-90C0-645BF13BA068}" srcOrd="1" destOrd="0" parTransId="{625844EC-B83D-441F-81D2-7C23680B6929}" sibTransId="{5C2B02DF-DBA6-44F1-BAE1-90EB36761B21}"/>
    <dgm:cxn modelId="{B94AF0C3-395F-41F6-93F3-177CF869A131}" srcId="{4D95D6F9-C5AA-441D-81E1-0FD9346AD909}" destId="{D303932A-D449-47D8-A291-5C296717ADB4}" srcOrd="0" destOrd="0" parTransId="{799E22A4-F432-460E-A484-285C038D03A8}" sibTransId="{EAABD65F-2E31-4C7E-8911-5C4AD507BAAB}"/>
    <dgm:cxn modelId="{6BE595BC-45A3-4314-9C44-538218B62D97}" type="presOf" srcId="{E37B3128-B78F-4D98-B517-C94D11585F16}" destId="{8C21C405-42DF-485A-8AD6-944E0EB26600}" srcOrd="0" destOrd="0" presId="urn:microsoft.com/office/officeart/2005/8/layout/orgChart1"/>
    <dgm:cxn modelId="{75E74963-C35D-452B-82B5-B9ED36C65976}" srcId="{F070863B-F38E-44A7-B1E0-4CBBA85EB1A9}" destId="{7219C116-DCAB-4E0F-A384-1EAAEA0FFA44}" srcOrd="1" destOrd="0" parTransId="{5C336A18-CEC1-420B-AD86-F995ADEFF6CB}" sibTransId="{45FE2BC6-2078-4B03-9948-BEC96B865B94}"/>
    <dgm:cxn modelId="{E3AFE98B-5194-4C96-8383-B13C98AEBF39}" srcId="{D303932A-D449-47D8-A291-5C296717ADB4}" destId="{F5E71146-46E1-4DE9-9131-218653C5C14F}" srcOrd="2" destOrd="0" parTransId="{45EA6CB6-4C79-492A-85E2-085C8C978508}" sibTransId="{95615171-8BFD-4FCF-ABDF-897BDAC07361}"/>
    <dgm:cxn modelId="{F831EB77-10FF-4D4A-AD0A-F26191DF92F6}" type="presOf" srcId="{600020B4-E23A-4E17-BFD0-0F0697B2E0CE}" destId="{837ABC57-1D4B-4E30-9350-83600DD5051E}" srcOrd="0" destOrd="0" presId="urn:microsoft.com/office/officeart/2005/8/layout/orgChart1"/>
    <dgm:cxn modelId="{E94DE272-0B4A-42B3-9E1D-D30AA2119FE4}" type="presOf" srcId="{6E8DFEC6-BC57-492E-95BB-A3D5806FB458}" destId="{DE390945-9BC4-4D33-B89E-6ADE3DB589EE}" srcOrd="1" destOrd="0" presId="urn:microsoft.com/office/officeart/2005/8/layout/orgChart1"/>
    <dgm:cxn modelId="{2B415C53-3305-4088-AD53-C1F14D92C53A}" srcId="{F070863B-F38E-44A7-B1E0-4CBBA85EB1A9}" destId="{BB98072D-9900-48DE-B3A2-6E92CEBD875B}" srcOrd="2" destOrd="0" parTransId="{E8E89FF4-225C-40A5-9C63-4D06F694C447}" sibTransId="{FAC039CE-745F-4266-AEF8-F7FDE101ACE2}"/>
    <dgm:cxn modelId="{C342F782-551E-4C27-BBCE-84D6EB572364}" type="presOf" srcId="{D8F03056-5C37-40DF-8766-5C2FDC93EAC5}" destId="{7D48C80F-B912-48A1-95C6-1755EC7B8A15}" srcOrd="1" destOrd="0" presId="urn:microsoft.com/office/officeart/2005/8/layout/orgChart1"/>
    <dgm:cxn modelId="{390C7E60-E620-4869-8233-A5112B53E08F}" srcId="{F070863B-F38E-44A7-B1E0-4CBBA85EB1A9}" destId="{CB9A0F64-A1CD-45F2-965A-143304DF8424}" srcOrd="3" destOrd="0" parTransId="{BFF79395-14E8-4848-8FC3-03561FF5B2B1}" sibTransId="{A8FAEA45-7CE0-429C-BF40-91DA00399D6C}"/>
    <dgm:cxn modelId="{51A1BFAD-BE5A-4093-8075-FC2378BF6799}" type="presOf" srcId="{664E0348-385F-4FE0-8F27-52923F538ADA}" destId="{2C436560-AB4C-40DA-89D9-04D37FCA35FE}" srcOrd="1" destOrd="0" presId="urn:microsoft.com/office/officeart/2005/8/layout/orgChart1"/>
    <dgm:cxn modelId="{A1100408-704C-482F-A035-9699F62978F6}" srcId="{B5BBA00C-5F7A-440C-BBB1-20095E00D114}" destId="{73D45096-6269-4ABE-AC97-374B644DDDD6}" srcOrd="6" destOrd="0" parTransId="{0777C9F9-4946-4BE6-A84F-74EB55F89257}" sibTransId="{52CE4237-AE36-4E1C-949B-0354A6608678}"/>
    <dgm:cxn modelId="{BE85F688-05E4-43DA-916F-08E6461481F7}" srcId="{B5BBA00C-5F7A-440C-BBB1-20095E00D114}" destId="{7734E26E-6CD0-46C2-8295-B382131D9720}" srcOrd="1" destOrd="0" parTransId="{21D2A5A3-26CC-4345-9099-05D4205980F2}" sibTransId="{B3FFCD13-EFF7-4159-9FE8-24CF849C5EB5}"/>
    <dgm:cxn modelId="{723E8FEA-394F-44C8-9FBB-56CCF705D463}" type="presOf" srcId="{CB9A0F64-A1CD-45F2-965A-143304DF8424}" destId="{7428BA9C-CDE5-47BD-B463-45279709C36F}" srcOrd="1" destOrd="0" presId="urn:microsoft.com/office/officeart/2005/8/layout/orgChart1"/>
    <dgm:cxn modelId="{F405C006-03B3-4696-8F5F-A98D1108DA02}" type="presParOf" srcId="{B9E36561-9332-460F-B0D8-640DEB936DE7}" destId="{C4EC80F0-3DE1-40A0-99AE-4214B7E60F5A}" srcOrd="0" destOrd="0" presId="urn:microsoft.com/office/officeart/2005/8/layout/orgChart1"/>
    <dgm:cxn modelId="{014FDCD6-A36B-4318-B67D-45766E559C95}" type="presParOf" srcId="{C4EC80F0-3DE1-40A0-99AE-4214B7E60F5A}" destId="{247B1727-F935-4687-B4E1-A58E08D867CA}" srcOrd="0" destOrd="0" presId="urn:microsoft.com/office/officeart/2005/8/layout/orgChart1"/>
    <dgm:cxn modelId="{91020269-A22C-4782-B9CA-17853AA4CED1}" type="presParOf" srcId="{247B1727-F935-4687-B4E1-A58E08D867CA}" destId="{9C3A6555-B67A-41FF-BBC6-A92BD4A3337D}" srcOrd="0" destOrd="0" presId="urn:microsoft.com/office/officeart/2005/8/layout/orgChart1"/>
    <dgm:cxn modelId="{4599C50E-1FB2-4744-8AD0-40C73B7377E4}" type="presParOf" srcId="{247B1727-F935-4687-B4E1-A58E08D867CA}" destId="{58E7F7BB-DECF-4570-A8D2-B0D15475CD3B}" srcOrd="1" destOrd="0" presId="urn:microsoft.com/office/officeart/2005/8/layout/orgChart1"/>
    <dgm:cxn modelId="{5B4A154D-C088-4FF5-BFAC-C4E57F7F3DD0}" type="presParOf" srcId="{C4EC80F0-3DE1-40A0-99AE-4214B7E60F5A}" destId="{9B90AC5B-A23D-426B-87EA-A69383BB914D}" srcOrd="1" destOrd="0" presId="urn:microsoft.com/office/officeart/2005/8/layout/orgChart1"/>
    <dgm:cxn modelId="{59E78210-90C9-45F3-A6D2-D739697DDB6D}" type="presParOf" srcId="{9B90AC5B-A23D-426B-87EA-A69383BB914D}" destId="{B39F29F1-061A-482D-B110-D029942EDC8E}" srcOrd="0" destOrd="0" presId="urn:microsoft.com/office/officeart/2005/8/layout/orgChart1"/>
    <dgm:cxn modelId="{F18AA8C3-4E2C-4FA9-8AF6-126AFEE0B228}" type="presParOf" srcId="{9B90AC5B-A23D-426B-87EA-A69383BB914D}" destId="{D3F1B7AB-969B-4736-8F7F-20A37450FBD9}" srcOrd="1" destOrd="0" presId="urn:microsoft.com/office/officeart/2005/8/layout/orgChart1"/>
    <dgm:cxn modelId="{3B660576-9509-4F68-980E-E0B485AB1E7C}" type="presParOf" srcId="{D3F1B7AB-969B-4736-8F7F-20A37450FBD9}" destId="{2786E300-18F8-4FB4-A1AC-8D35DB8CE4F3}" srcOrd="0" destOrd="0" presId="urn:microsoft.com/office/officeart/2005/8/layout/orgChart1"/>
    <dgm:cxn modelId="{A669DAC1-2583-4710-9FE7-9C95BA1AC822}" type="presParOf" srcId="{2786E300-18F8-4FB4-A1AC-8D35DB8CE4F3}" destId="{7C0BF572-8219-4EF3-BA59-090261121D1C}" srcOrd="0" destOrd="0" presId="urn:microsoft.com/office/officeart/2005/8/layout/orgChart1"/>
    <dgm:cxn modelId="{8E193764-5353-46DD-8EA1-1CDCD4CC5591}" type="presParOf" srcId="{2786E300-18F8-4FB4-A1AC-8D35DB8CE4F3}" destId="{9229D018-A021-47FD-9F79-68D85B747B10}" srcOrd="1" destOrd="0" presId="urn:microsoft.com/office/officeart/2005/8/layout/orgChart1"/>
    <dgm:cxn modelId="{F790E8D0-BAF5-4512-A603-A986DCADBD85}" type="presParOf" srcId="{D3F1B7AB-969B-4736-8F7F-20A37450FBD9}" destId="{092B13C1-CBE7-487D-85C9-EA3058CEEF45}" srcOrd="1" destOrd="0" presId="urn:microsoft.com/office/officeart/2005/8/layout/orgChart1"/>
    <dgm:cxn modelId="{BBF53C85-3E40-4993-85A5-227EE0E9E145}" type="presParOf" srcId="{092B13C1-CBE7-487D-85C9-EA3058CEEF45}" destId="{CFAD6C4D-24D8-443F-A61F-8EA170351783}" srcOrd="0" destOrd="0" presId="urn:microsoft.com/office/officeart/2005/8/layout/orgChart1"/>
    <dgm:cxn modelId="{9AE453A2-36D4-42B9-BD9C-8A5C42B135DB}" type="presParOf" srcId="{092B13C1-CBE7-487D-85C9-EA3058CEEF45}" destId="{2EAEF016-E37B-40F3-BA4D-3D6EF1DE6359}" srcOrd="1" destOrd="0" presId="urn:microsoft.com/office/officeart/2005/8/layout/orgChart1"/>
    <dgm:cxn modelId="{CE42B100-EDC5-414D-A9CB-CF7DB708C645}" type="presParOf" srcId="{2EAEF016-E37B-40F3-BA4D-3D6EF1DE6359}" destId="{B2087CE1-77EF-4F67-BF79-59B1786B0E96}" srcOrd="0" destOrd="0" presId="urn:microsoft.com/office/officeart/2005/8/layout/orgChart1"/>
    <dgm:cxn modelId="{BEB38E92-492A-4590-9AF8-8EB0567ED8F2}" type="presParOf" srcId="{B2087CE1-77EF-4F67-BF79-59B1786B0E96}" destId="{923DC233-6E66-4421-A5D2-9FF8C2E8E2E7}" srcOrd="0" destOrd="0" presId="urn:microsoft.com/office/officeart/2005/8/layout/orgChart1"/>
    <dgm:cxn modelId="{5D34F42D-7C56-42C6-85B6-222344CEBB58}" type="presParOf" srcId="{B2087CE1-77EF-4F67-BF79-59B1786B0E96}" destId="{637646BE-B533-4B66-99CC-9325A7E3D7A3}" srcOrd="1" destOrd="0" presId="urn:microsoft.com/office/officeart/2005/8/layout/orgChart1"/>
    <dgm:cxn modelId="{7B843C6E-8D55-4862-A6F9-38553D70EC5A}" type="presParOf" srcId="{2EAEF016-E37B-40F3-BA4D-3D6EF1DE6359}" destId="{05E6EF86-A5DD-4CF8-B9DC-353842877061}" srcOrd="1" destOrd="0" presId="urn:microsoft.com/office/officeart/2005/8/layout/orgChart1"/>
    <dgm:cxn modelId="{6BFC30EA-11D6-4B2E-878F-5238B8CB8E4C}" type="presParOf" srcId="{05E6EF86-A5DD-4CF8-B9DC-353842877061}" destId="{CB399188-5E13-4B32-97A2-215FC61C07BC}" srcOrd="0" destOrd="0" presId="urn:microsoft.com/office/officeart/2005/8/layout/orgChart1"/>
    <dgm:cxn modelId="{55771A8C-9108-4C9D-B0C0-A8380D31286C}" type="presParOf" srcId="{05E6EF86-A5DD-4CF8-B9DC-353842877061}" destId="{457A151C-30F6-44E5-A902-F6E4A0E9D8C0}" srcOrd="1" destOrd="0" presId="urn:microsoft.com/office/officeart/2005/8/layout/orgChart1"/>
    <dgm:cxn modelId="{CFD1F1F6-0676-4238-95C2-FF9E305E6287}" type="presParOf" srcId="{457A151C-30F6-44E5-A902-F6E4A0E9D8C0}" destId="{412F43D2-57B5-402C-9078-1A6F74BD38D8}" srcOrd="0" destOrd="0" presId="urn:microsoft.com/office/officeart/2005/8/layout/orgChart1"/>
    <dgm:cxn modelId="{E0DC45E2-0E81-4EEA-85B4-6236F9C45503}" type="presParOf" srcId="{412F43D2-57B5-402C-9078-1A6F74BD38D8}" destId="{DB2675B9-A6B8-4336-9A54-35F223AFCFD0}" srcOrd="0" destOrd="0" presId="urn:microsoft.com/office/officeart/2005/8/layout/orgChart1"/>
    <dgm:cxn modelId="{DCC87D68-E437-4F90-9CC4-F594A0E2DDBB}" type="presParOf" srcId="{412F43D2-57B5-402C-9078-1A6F74BD38D8}" destId="{2C436560-AB4C-40DA-89D9-04D37FCA35FE}" srcOrd="1" destOrd="0" presId="urn:microsoft.com/office/officeart/2005/8/layout/orgChart1"/>
    <dgm:cxn modelId="{FABCD231-0DB4-4673-AEE7-AE299C2F1D91}" type="presParOf" srcId="{457A151C-30F6-44E5-A902-F6E4A0E9D8C0}" destId="{6A779D51-5925-4061-929B-741C78B85F6A}" srcOrd="1" destOrd="0" presId="urn:microsoft.com/office/officeart/2005/8/layout/orgChart1"/>
    <dgm:cxn modelId="{B6C66D27-C7A3-4AFC-BAEA-C1D0E795FDB2}" type="presParOf" srcId="{457A151C-30F6-44E5-A902-F6E4A0E9D8C0}" destId="{5BECCF64-C0E2-4861-AA00-ACC2F09F1464}" srcOrd="2" destOrd="0" presId="urn:microsoft.com/office/officeart/2005/8/layout/orgChart1"/>
    <dgm:cxn modelId="{5E3A1150-DD07-44D4-954C-91D84004DB71}" type="presParOf" srcId="{05E6EF86-A5DD-4CF8-B9DC-353842877061}" destId="{837ABC57-1D4B-4E30-9350-83600DD5051E}" srcOrd="2" destOrd="0" presId="urn:microsoft.com/office/officeart/2005/8/layout/orgChart1"/>
    <dgm:cxn modelId="{70B1C30E-5E37-46D3-878D-FBCEAE42AD90}" type="presParOf" srcId="{05E6EF86-A5DD-4CF8-B9DC-353842877061}" destId="{3AA29A33-1720-45E7-AFC0-348FB2414884}" srcOrd="3" destOrd="0" presId="urn:microsoft.com/office/officeart/2005/8/layout/orgChart1"/>
    <dgm:cxn modelId="{B5D265F1-1F75-4346-B98A-012D12D183D5}" type="presParOf" srcId="{3AA29A33-1720-45E7-AFC0-348FB2414884}" destId="{54B60F1A-C411-434D-93A6-2A329C213FCF}" srcOrd="0" destOrd="0" presId="urn:microsoft.com/office/officeart/2005/8/layout/orgChart1"/>
    <dgm:cxn modelId="{67A09E16-FED4-43F6-A697-441CCA36F4C2}" type="presParOf" srcId="{54B60F1A-C411-434D-93A6-2A329C213FCF}" destId="{9EF84442-2976-4391-AE14-A8BE38AE1908}" srcOrd="0" destOrd="0" presId="urn:microsoft.com/office/officeart/2005/8/layout/orgChart1"/>
    <dgm:cxn modelId="{B5E85121-0D68-4051-A498-C6ED1FEF3033}" type="presParOf" srcId="{54B60F1A-C411-434D-93A6-2A329C213FCF}" destId="{E01C6C91-2A50-4482-B15A-63CA3915DC6A}" srcOrd="1" destOrd="0" presId="urn:microsoft.com/office/officeart/2005/8/layout/orgChart1"/>
    <dgm:cxn modelId="{9B88A815-83AD-4502-A03C-E55A2E82E2D2}" type="presParOf" srcId="{3AA29A33-1720-45E7-AFC0-348FB2414884}" destId="{EECB5266-F163-4196-B4F4-31ECB6BEC9B8}" srcOrd="1" destOrd="0" presId="urn:microsoft.com/office/officeart/2005/8/layout/orgChart1"/>
    <dgm:cxn modelId="{FF3371E3-8EFE-420A-9F5F-4F6BC66F5A7C}" type="presParOf" srcId="{3AA29A33-1720-45E7-AFC0-348FB2414884}" destId="{43F5E7BE-CB86-449D-A124-F1038B681DD4}" srcOrd="2" destOrd="0" presId="urn:microsoft.com/office/officeart/2005/8/layout/orgChart1"/>
    <dgm:cxn modelId="{D8C503BF-EC2D-4B7D-B06D-BE76B7026890}" type="presParOf" srcId="{05E6EF86-A5DD-4CF8-B9DC-353842877061}" destId="{E15510F0-2961-48A0-9F3C-A62B3EBF7A85}" srcOrd="4" destOrd="0" presId="urn:microsoft.com/office/officeart/2005/8/layout/orgChart1"/>
    <dgm:cxn modelId="{989F7341-EA1A-456D-94B3-C5F789BD603E}" type="presParOf" srcId="{05E6EF86-A5DD-4CF8-B9DC-353842877061}" destId="{9BC5E344-0554-46CB-857B-50DFCD48BDB4}" srcOrd="5" destOrd="0" presId="urn:microsoft.com/office/officeart/2005/8/layout/orgChart1"/>
    <dgm:cxn modelId="{20EAF0CE-709E-4870-BD18-0B6CFD48A077}" type="presParOf" srcId="{9BC5E344-0554-46CB-857B-50DFCD48BDB4}" destId="{898074DA-92AB-4F69-BA41-E4F8E77FC1ED}" srcOrd="0" destOrd="0" presId="urn:microsoft.com/office/officeart/2005/8/layout/orgChart1"/>
    <dgm:cxn modelId="{C4F7CE31-7185-44BE-85B2-EA02AED1864B}" type="presParOf" srcId="{898074DA-92AB-4F69-BA41-E4F8E77FC1ED}" destId="{1DDFF4D6-C391-45C9-89DB-02EC53A89804}" srcOrd="0" destOrd="0" presId="urn:microsoft.com/office/officeart/2005/8/layout/orgChart1"/>
    <dgm:cxn modelId="{4D421FDF-9AD5-49BB-AFFB-5D0826C17EF2}" type="presParOf" srcId="{898074DA-92AB-4F69-BA41-E4F8E77FC1ED}" destId="{11744B1C-E686-458E-AED4-E32917527107}" srcOrd="1" destOrd="0" presId="urn:microsoft.com/office/officeart/2005/8/layout/orgChart1"/>
    <dgm:cxn modelId="{4C3B8222-3735-46A9-9639-BA23FF5965F1}" type="presParOf" srcId="{9BC5E344-0554-46CB-857B-50DFCD48BDB4}" destId="{7EE0D319-BD0E-4F32-A634-FD345022F048}" srcOrd="1" destOrd="0" presId="urn:microsoft.com/office/officeart/2005/8/layout/orgChart1"/>
    <dgm:cxn modelId="{471B0F6D-73EB-4B5D-A761-79C8B8263849}" type="presParOf" srcId="{9BC5E344-0554-46CB-857B-50DFCD48BDB4}" destId="{D6B6F1A8-28CF-426A-8A31-9FA7FAF4001D}" srcOrd="2" destOrd="0" presId="urn:microsoft.com/office/officeart/2005/8/layout/orgChart1"/>
    <dgm:cxn modelId="{91E210AA-7C14-424E-8DEF-8945D1AF917A}" type="presParOf" srcId="{05E6EF86-A5DD-4CF8-B9DC-353842877061}" destId="{58577B55-C216-432A-A811-29B661447CDE}" srcOrd="6" destOrd="0" presId="urn:microsoft.com/office/officeart/2005/8/layout/orgChart1"/>
    <dgm:cxn modelId="{4271FB3A-AB17-43DF-B935-078F2887E62D}" type="presParOf" srcId="{05E6EF86-A5DD-4CF8-B9DC-353842877061}" destId="{F9EB5FCD-1C63-4759-8F60-7CF348F0D6C8}" srcOrd="7" destOrd="0" presId="urn:microsoft.com/office/officeart/2005/8/layout/orgChart1"/>
    <dgm:cxn modelId="{2FDF772B-CA04-4C9C-A701-449DD2117B66}" type="presParOf" srcId="{F9EB5FCD-1C63-4759-8F60-7CF348F0D6C8}" destId="{6FE69F06-BB9C-4F82-BEFD-6C4318C5771F}" srcOrd="0" destOrd="0" presId="urn:microsoft.com/office/officeart/2005/8/layout/orgChart1"/>
    <dgm:cxn modelId="{29517C2B-643D-4C19-972A-ABA15FB201B4}" type="presParOf" srcId="{6FE69F06-BB9C-4F82-BEFD-6C4318C5771F}" destId="{924C089A-CCB1-4788-BC21-713029F6EC94}" srcOrd="0" destOrd="0" presId="urn:microsoft.com/office/officeart/2005/8/layout/orgChart1"/>
    <dgm:cxn modelId="{585FFF15-AD34-493D-9F8C-973DD2A046F1}" type="presParOf" srcId="{6FE69F06-BB9C-4F82-BEFD-6C4318C5771F}" destId="{EAE84363-1120-487C-A462-69ED23F2925F}" srcOrd="1" destOrd="0" presId="urn:microsoft.com/office/officeart/2005/8/layout/orgChart1"/>
    <dgm:cxn modelId="{1E1C8ABF-6813-493D-A4E5-2A2C90F8496B}" type="presParOf" srcId="{F9EB5FCD-1C63-4759-8F60-7CF348F0D6C8}" destId="{F10A76F4-9805-47CB-81F7-90FE98080941}" srcOrd="1" destOrd="0" presId="urn:microsoft.com/office/officeart/2005/8/layout/orgChart1"/>
    <dgm:cxn modelId="{E4425FDC-5998-48E6-A923-75F2980A2D6A}" type="presParOf" srcId="{F9EB5FCD-1C63-4759-8F60-7CF348F0D6C8}" destId="{518E4B4D-7EBC-4E5A-803B-81E202293935}" srcOrd="2" destOrd="0" presId="urn:microsoft.com/office/officeart/2005/8/layout/orgChart1"/>
    <dgm:cxn modelId="{5DCE7C59-FFDB-491B-8956-66F6E438D9D6}" type="presParOf" srcId="{2EAEF016-E37B-40F3-BA4D-3D6EF1DE6359}" destId="{11E621C5-B728-496A-8313-0E2CA73114EB}" srcOrd="2" destOrd="0" presId="urn:microsoft.com/office/officeart/2005/8/layout/orgChart1"/>
    <dgm:cxn modelId="{21E2B22C-6CF5-4154-AA2B-2DCFF676052D}" type="presParOf" srcId="{092B13C1-CBE7-487D-85C9-EA3058CEEF45}" destId="{10DDA082-5CE3-46DD-AC1A-EC892A9E73D9}" srcOrd="2" destOrd="0" presId="urn:microsoft.com/office/officeart/2005/8/layout/orgChart1"/>
    <dgm:cxn modelId="{99B9D955-9368-4C65-9E2A-151F8B046BD8}" type="presParOf" srcId="{092B13C1-CBE7-487D-85C9-EA3058CEEF45}" destId="{63C504F3-2A4B-4BBB-A24E-F8739BD9F9F5}" srcOrd="3" destOrd="0" presId="urn:microsoft.com/office/officeart/2005/8/layout/orgChart1"/>
    <dgm:cxn modelId="{56D641B2-0D0D-4030-B032-3C252211CE35}" type="presParOf" srcId="{63C504F3-2A4B-4BBB-A24E-F8739BD9F9F5}" destId="{AE56150E-5BBC-488C-92FF-C3687AE1BFD4}" srcOrd="0" destOrd="0" presId="urn:microsoft.com/office/officeart/2005/8/layout/orgChart1"/>
    <dgm:cxn modelId="{FCC5FAE4-535D-4862-AC13-5E1AF8E7DB46}" type="presParOf" srcId="{AE56150E-5BBC-488C-92FF-C3687AE1BFD4}" destId="{4336E8DE-D4CF-45F4-B94F-0369A5883DEC}" srcOrd="0" destOrd="0" presId="urn:microsoft.com/office/officeart/2005/8/layout/orgChart1"/>
    <dgm:cxn modelId="{7D167935-568F-4A1F-9655-77F279BF18DB}" type="presParOf" srcId="{AE56150E-5BBC-488C-92FF-C3687AE1BFD4}" destId="{D71FDBC6-3965-4F78-AF47-02CA2D323C7E}" srcOrd="1" destOrd="0" presId="urn:microsoft.com/office/officeart/2005/8/layout/orgChart1"/>
    <dgm:cxn modelId="{C00C5935-EA04-4924-B4F0-83D9D64B1F10}" type="presParOf" srcId="{63C504F3-2A4B-4BBB-A24E-F8739BD9F9F5}" destId="{E0FD53AA-38BC-45A5-9574-E6573A822A29}" srcOrd="1" destOrd="0" presId="urn:microsoft.com/office/officeart/2005/8/layout/orgChart1"/>
    <dgm:cxn modelId="{A078AF78-2334-4014-B9DC-CD5B9D0BAE40}" type="presParOf" srcId="{E0FD53AA-38BC-45A5-9574-E6573A822A29}" destId="{F3EFC88A-6DAC-4402-870E-E5FDE55BA47E}" srcOrd="0" destOrd="0" presId="urn:microsoft.com/office/officeart/2005/8/layout/orgChart1"/>
    <dgm:cxn modelId="{6D73274C-1FC1-41D5-B664-268B7C85F512}" type="presParOf" srcId="{E0FD53AA-38BC-45A5-9574-E6573A822A29}" destId="{B19787FB-FA38-4229-BC01-E87C6122DD59}" srcOrd="1" destOrd="0" presId="urn:microsoft.com/office/officeart/2005/8/layout/orgChart1"/>
    <dgm:cxn modelId="{DFFAAEB6-768B-428B-9F78-F5FCBEE9F7B2}" type="presParOf" srcId="{B19787FB-FA38-4229-BC01-E87C6122DD59}" destId="{AAF6CA6A-0C61-4BC8-8139-04BA807C5CCA}" srcOrd="0" destOrd="0" presId="urn:microsoft.com/office/officeart/2005/8/layout/orgChart1"/>
    <dgm:cxn modelId="{E668F8B0-42BA-44C3-A888-FBAA82EEF256}" type="presParOf" srcId="{AAF6CA6A-0C61-4BC8-8139-04BA807C5CCA}" destId="{46E0BFEF-422C-4893-A5BB-A7BFF8019EF3}" srcOrd="0" destOrd="0" presId="urn:microsoft.com/office/officeart/2005/8/layout/orgChart1"/>
    <dgm:cxn modelId="{7637EEA3-42F0-4E12-B064-FAB267D0C41A}" type="presParOf" srcId="{AAF6CA6A-0C61-4BC8-8139-04BA807C5CCA}" destId="{E5E52F6E-5DD3-460B-97B1-8490AFD12D2C}" srcOrd="1" destOrd="0" presId="urn:microsoft.com/office/officeart/2005/8/layout/orgChart1"/>
    <dgm:cxn modelId="{FC7BA25A-F7E3-4ED4-9C18-DB7575BD498C}" type="presParOf" srcId="{B19787FB-FA38-4229-BC01-E87C6122DD59}" destId="{7957891D-B019-49DC-9D90-F6BBA6FD1147}" srcOrd="1" destOrd="0" presId="urn:microsoft.com/office/officeart/2005/8/layout/orgChart1"/>
    <dgm:cxn modelId="{CBF00B07-DF67-40D1-BB32-BE0D75339CF4}" type="presParOf" srcId="{B19787FB-FA38-4229-BC01-E87C6122DD59}" destId="{C25756D8-6DDC-4D00-9CCC-DEC4077EA756}" srcOrd="2" destOrd="0" presId="urn:microsoft.com/office/officeart/2005/8/layout/orgChart1"/>
    <dgm:cxn modelId="{6D37D2E8-C09A-43C7-86FB-120481194758}" type="presParOf" srcId="{E0FD53AA-38BC-45A5-9574-E6573A822A29}" destId="{0F80C55A-5DD7-41DD-AC10-D31A58AA1AC6}" srcOrd="2" destOrd="0" presId="urn:microsoft.com/office/officeart/2005/8/layout/orgChart1"/>
    <dgm:cxn modelId="{623221A4-E9BE-4E14-8A3A-84BBA13383D1}" type="presParOf" srcId="{E0FD53AA-38BC-45A5-9574-E6573A822A29}" destId="{A40D4CE8-3039-474F-9F25-FA6D64CF497D}" srcOrd="3" destOrd="0" presId="urn:microsoft.com/office/officeart/2005/8/layout/orgChart1"/>
    <dgm:cxn modelId="{7D0F459A-FB28-43DA-9BAC-E5F1D1603FB2}" type="presParOf" srcId="{A40D4CE8-3039-474F-9F25-FA6D64CF497D}" destId="{4FBD0270-BCD4-4DD0-B768-2DA6775F80E8}" srcOrd="0" destOrd="0" presId="urn:microsoft.com/office/officeart/2005/8/layout/orgChart1"/>
    <dgm:cxn modelId="{7925494D-CCCB-4117-A45D-BE69D8FD0F04}" type="presParOf" srcId="{4FBD0270-BCD4-4DD0-B768-2DA6775F80E8}" destId="{9787A7DF-83AB-4E5E-B8AE-1A9AD8EC98F9}" srcOrd="0" destOrd="0" presId="urn:microsoft.com/office/officeart/2005/8/layout/orgChart1"/>
    <dgm:cxn modelId="{2475E785-566D-4B63-9F0B-6F1D18133CDE}" type="presParOf" srcId="{4FBD0270-BCD4-4DD0-B768-2DA6775F80E8}" destId="{28B4B3C6-2ECE-41D4-9CE0-AFD31ACFE390}" srcOrd="1" destOrd="0" presId="urn:microsoft.com/office/officeart/2005/8/layout/orgChart1"/>
    <dgm:cxn modelId="{E8CA0BCE-D755-41E9-BD5C-5691633DFB34}" type="presParOf" srcId="{A40D4CE8-3039-474F-9F25-FA6D64CF497D}" destId="{8AEFDF29-8DA0-4FF4-A882-C64076E1532C}" srcOrd="1" destOrd="0" presId="urn:microsoft.com/office/officeart/2005/8/layout/orgChart1"/>
    <dgm:cxn modelId="{C7EBEB6D-A9D2-40C5-89D2-156FCAA98EC5}" type="presParOf" srcId="{A40D4CE8-3039-474F-9F25-FA6D64CF497D}" destId="{33199090-F916-46E0-B4B9-7686088F109E}" srcOrd="2" destOrd="0" presId="urn:microsoft.com/office/officeart/2005/8/layout/orgChart1"/>
    <dgm:cxn modelId="{00FD216C-32A9-4ACF-8F55-16BFC911447D}" type="presParOf" srcId="{E0FD53AA-38BC-45A5-9574-E6573A822A29}" destId="{920E992D-E802-425C-9243-B7302C372CDA}" srcOrd="4" destOrd="0" presId="urn:microsoft.com/office/officeart/2005/8/layout/orgChart1"/>
    <dgm:cxn modelId="{017BDD22-0988-4242-AA99-5B04A199F5BB}" type="presParOf" srcId="{E0FD53AA-38BC-45A5-9574-E6573A822A29}" destId="{2A93D6BC-4728-46F2-9DCC-689AF247E1A3}" srcOrd="5" destOrd="0" presId="urn:microsoft.com/office/officeart/2005/8/layout/orgChart1"/>
    <dgm:cxn modelId="{99987CE0-0D7F-4978-BA6C-DE66905B5CF7}" type="presParOf" srcId="{2A93D6BC-4728-46F2-9DCC-689AF247E1A3}" destId="{E2414625-9800-4ACF-A270-B2A051F1BFFA}" srcOrd="0" destOrd="0" presId="urn:microsoft.com/office/officeart/2005/8/layout/orgChart1"/>
    <dgm:cxn modelId="{1C8BA8A3-AAE7-481E-ACDE-034D89C183AE}" type="presParOf" srcId="{E2414625-9800-4ACF-A270-B2A051F1BFFA}" destId="{FD5EE70F-09F8-42AB-9380-81ADAFFD67A5}" srcOrd="0" destOrd="0" presId="urn:microsoft.com/office/officeart/2005/8/layout/orgChart1"/>
    <dgm:cxn modelId="{391258FD-3068-4641-BF03-A8D738F24CB5}" type="presParOf" srcId="{E2414625-9800-4ACF-A270-B2A051F1BFFA}" destId="{903A558E-AD3B-4D97-BAA7-1FA520EACB34}" srcOrd="1" destOrd="0" presId="urn:microsoft.com/office/officeart/2005/8/layout/orgChart1"/>
    <dgm:cxn modelId="{9789D282-E666-4ED3-A3CE-E1BD64D1864B}" type="presParOf" srcId="{2A93D6BC-4728-46F2-9DCC-689AF247E1A3}" destId="{E743AB65-F225-4077-8FAA-C3EDAF1B0649}" srcOrd="1" destOrd="0" presId="urn:microsoft.com/office/officeart/2005/8/layout/orgChart1"/>
    <dgm:cxn modelId="{72A68792-ED7B-465C-A34C-E6761AA7C850}" type="presParOf" srcId="{2A93D6BC-4728-46F2-9DCC-689AF247E1A3}" destId="{C19260E2-A35C-4952-A7E9-655683A2B308}" srcOrd="2" destOrd="0" presId="urn:microsoft.com/office/officeart/2005/8/layout/orgChart1"/>
    <dgm:cxn modelId="{0F7B6F56-2C8B-4A93-A2B6-C6532415D8E6}" type="presParOf" srcId="{E0FD53AA-38BC-45A5-9574-E6573A822A29}" destId="{CFD5D84D-909D-41CC-8D5F-B7D54F2468C1}" srcOrd="6" destOrd="0" presId="urn:microsoft.com/office/officeart/2005/8/layout/orgChart1"/>
    <dgm:cxn modelId="{9558F853-E45E-4254-91BA-1472C8C14A0C}" type="presParOf" srcId="{E0FD53AA-38BC-45A5-9574-E6573A822A29}" destId="{4FEF507C-320E-4324-AF83-E90E01F600F5}" srcOrd="7" destOrd="0" presId="urn:microsoft.com/office/officeart/2005/8/layout/orgChart1"/>
    <dgm:cxn modelId="{91F054BA-1981-4C12-8FA0-962810B75F1A}" type="presParOf" srcId="{4FEF507C-320E-4324-AF83-E90E01F600F5}" destId="{397F0CA6-2BFD-4CBA-96D4-44BCC0B8646B}" srcOrd="0" destOrd="0" presId="urn:microsoft.com/office/officeart/2005/8/layout/orgChart1"/>
    <dgm:cxn modelId="{8FA3018C-5FDF-4460-8EE4-C00185F870D1}" type="presParOf" srcId="{397F0CA6-2BFD-4CBA-96D4-44BCC0B8646B}" destId="{427BD6F5-233E-4D2E-8F64-16E2DD622293}" srcOrd="0" destOrd="0" presId="urn:microsoft.com/office/officeart/2005/8/layout/orgChart1"/>
    <dgm:cxn modelId="{F45225C1-1BBC-4EAD-8CB4-F06ABD11FD1B}" type="presParOf" srcId="{397F0CA6-2BFD-4CBA-96D4-44BCC0B8646B}" destId="{7428BA9C-CDE5-47BD-B463-45279709C36F}" srcOrd="1" destOrd="0" presId="urn:microsoft.com/office/officeart/2005/8/layout/orgChart1"/>
    <dgm:cxn modelId="{3D38E64C-4ED3-4F43-8CFA-B20B5F1E2919}" type="presParOf" srcId="{4FEF507C-320E-4324-AF83-E90E01F600F5}" destId="{52D149B2-C7DC-44FB-889D-609E1B72B084}" srcOrd="1" destOrd="0" presId="urn:microsoft.com/office/officeart/2005/8/layout/orgChart1"/>
    <dgm:cxn modelId="{41AE6435-1F7F-4652-8CD9-A9EA1F085871}" type="presParOf" srcId="{4FEF507C-320E-4324-AF83-E90E01F600F5}" destId="{DA747C28-7D77-4C7A-A2C4-FE9B6F484620}" srcOrd="2" destOrd="0" presId="urn:microsoft.com/office/officeart/2005/8/layout/orgChart1"/>
    <dgm:cxn modelId="{B1F4931C-FE4D-4177-8B65-85E1A7D08620}" type="presParOf" srcId="{E0FD53AA-38BC-45A5-9574-E6573A822A29}" destId="{93C4CC4A-E9FA-4ACE-A6CF-C116E86FD609}" srcOrd="8" destOrd="0" presId="urn:microsoft.com/office/officeart/2005/8/layout/orgChart1"/>
    <dgm:cxn modelId="{9AEB9140-40A6-4955-B8CB-86AB76EBE3D2}" type="presParOf" srcId="{E0FD53AA-38BC-45A5-9574-E6573A822A29}" destId="{16728F76-9A5D-4034-8FC4-80C6FEF6665E}" srcOrd="9" destOrd="0" presId="urn:microsoft.com/office/officeart/2005/8/layout/orgChart1"/>
    <dgm:cxn modelId="{EDC9508F-E124-46B1-8DF9-15A27FA8FC9B}" type="presParOf" srcId="{16728F76-9A5D-4034-8FC4-80C6FEF6665E}" destId="{F008D1B9-40FE-4F48-9924-46FE73AD1B98}" srcOrd="0" destOrd="0" presId="urn:microsoft.com/office/officeart/2005/8/layout/orgChart1"/>
    <dgm:cxn modelId="{46849BE3-D019-4808-ABB8-9E960E9C1AAE}" type="presParOf" srcId="{F008D1B9-40FE-4F48-9924-46FE73AD1B98}" destId="{04CB3AF1-F18C-43D1-A64A-A7A321FBCF14}" srcOrd="0" destOrd="0" presId="urn:microsoft.com/office/officeart/2005/8/layout/orgChart1"/>
    <dgm:cxn modelId="{F92E2429-C46A-40E7-9CA5-350DF40B35D1}" type="presParOf" srcId="{F008D1B9-40FE-4F48-9924-46FE73AD1B98}" destId="{ADACBE16-1265-4D1E-AEB5-52859A2AFB21}" srcOrd="1" destOrd="0" presId="urn:microsoft.com/office/officeart/2005/8/layout/orgChart1"/>
    <dgm:cxn modelId="{7160F35A-BD57-46D8-A244-75BB9BAF77B6}" type="presParOf" srcId="{16728F76-9A5D-4034-8FC4-80C6FEF6665E}" destId="{513AE191-FF30-4758-B5C1-1A10709F45BC}" srcOrd="1" destOrd="0" presId="urn:microsoft.com/office/officeart/2005/8/layout/orgChart1"/>
    <dgm:cxn modelId="{381B9A0D-1D3D-44DF-8F32-29AA87474E94}" type="presParOf" srcId="{16728F76-9A5D-4034-8FC4-80C6FEF6665E}" destId="{F34B03F9-F3E4-4636-820B-48F6B5F96CB4}" srcOrd="2" destOrd="0" presId="urn:microsoft.com/office/officeart/2005/8/layout/orgChart1"/>
    <dgm:cxn modelId="{6C42DF36-4CBB-4763-940A-032C6B1A2E58}" type="presParOf" srcId="{E0FD53AA-38BC-45A5-9574-E6573A822A29}" destId="{AD722EB8-6CA5-44A7-A504-3A8CFACA7717}" srcOrd="10" destOrd="0" presId="urn:microsoft.com/office/officeart/2005/8/layout/orgChart1"/>
    <dgm:cxn modelId="{C80CF09C-953C-4132-862F-864A27AC2795}" type="presParOf" srcId="{E0FD53AA-38BC-45A5-9574-E6573A822A29}" destId="{37266583-1766-48E5-B897-8A119B3CC9B4}" srcOrd="11" destOrd="0" presId="urn:microsoft.com/office/officeart/2005/8/layout/orgChart1"/>
    <dgm:cxn modelId="{917C945B-76F2-465C-B846-6295D1BA8DCA}" type="presParOf" srcId="{37266583-1766-48E5-B897-8A119B3CC9B4}" destId="{1C79921B-F4A1-48C7-BCBF-200042C54BF7}" srcOrd="0" destOrd="0" presId="urn:microsoft.com/office/officeart/2005/8/layout/orgChart1"/>
    <dgm:cxn modelId="{E24EE6B9-029E-48C6-8480-0ECB4AF9D52E}" type="presParOf" srcId="{1C79921B-F4A1-48C7-BCBF-200042C54BF7}" destId="{0278251F-D3BF-477D-BE58-BFC9E0438024}" srcOrd="0" destOrd="0" presId="urn:microsoft.com/office/officeart/2005/8/layout/orgChart1"/>
    <dgm:cxn modelId="{0B410288-8DF6-48A2-8EFC-7729918CA26D}" type="presParOf" srcId="{1C79921B-F4A1-48C7-BCBF-200042C54BF7}" destId="{DE390945-9BC4-4D33-B89E-6ADE3DB589EE}" srcOrd="1" destOrd="0" presId="urn:microsoft.com/office/officeart/2005/8/layout/orgChart1"/>
    <dgm:cxn modelId="{61A7FA17-D98E-49CA-BE0A-DB7BE1A088E7}" type="presParOf" srcId="{37266583-1766-48E5-B897-8A119B3CC9B4}" destId="{A21DF697-77F5-456A-895E-5B612AB16099}" srcOrd="1" destOrd="0" presId="urn:microsoft.com/office/officeart/2005/8/layout/orgChart1"/>
    <dgm:cxn modelId="{1B59DFA9-6845-49A4-9DFE-7E2CC5F7CBD4}" type="presParOf" srcId="{37266583-1766-48E5-B897-8A119B3CC9B4}" destId="{E303F032-B893-4041-9065-0ACDF4A9BE3B}" srcOrd="2" destOrd="0" presId="urn:microsoft.com/office/officeart/2005/8/layout/orgChart1"/>
    <dgm:cxn modelId="{ED5BFE4C-C24D-445C-9902-DF5429C4EE03}" type="presParOf" srcId="{63C504F3-2A4B-4BBB-A24E-F8739BD9F9F5}" destId="{FA09F540-92AE-4764-B6E7-24A494AC9062}" srcOrd="2" destOrd="0" presId="urn:microsoft.com/office/officeart/2005/8/layout/orgChart1"/>
    <dgm:cxn modelId="{E7419FE7-48DE-41DC-AD22-993A9A44C840}" type="presParOf" srcId="{D3F1B7AB-969B-4736-8F7F-20A37450FBD9}" destId="{FF1C130A-954C-42A4-935D-6C9EF2766452}" srcOrd="2" destOrd="0" presId="urn:microsoft.com/office/officeart/2005/8/layout/orgChart1"/>
    <dgm:cxn modelId="{C7619D22-67AF-452D-900D-00CC54DFABDB}" type="presParOf" srcId="{9B90AC5B-A23D-426B-87EA-A69383BB914D}" destId="{2975DDD8-AA16-4267-A395-4BC93170861F}" srcOrd="2" destOrd="0" presId="urn:microsoft.com/office/officeart/2005/8/layout/orgChart1"/>
    <dgm:cxn modelId="{D8EB7948-2691-46A3-96D0-B722C5B97D44}" type="presParOf" srcId="{9B90AC5B-A23D-426B-87EA-A69383BB914D}" destId="{745DFF2B-FC55-4F0C-AB06-87E675A7AA92}" srcOrd="3" destOrd="0" presId="urn:microsoft.com/office/officeart/2005/8/layout/orgChart1"/>
    <dgm:cxn modelId="{7ED58650-C4E1-4F90-8C2D-B56B89C3DCB0}" type="presParOf" srcId="{745DFF2B-FC55-4F0C-AB06-87E675A7AA92}" destId="{28D969F5-1C21-417D-850D-912D57A96DAA}" srcOrd="0" destOrd="0" presId="urn:microsoft.com/office/officeart/2005/8/layout/orgChart1"/>
    <dgm:cxn modelId="{1DA925C9-37E2-4894-A0B5-933FC273DD16}" type="presParOf" srcId="{28D969F5-1C21-417D-850D-912D57A96DAA}" destId="{6A6A1583-328F-4769-A984-E233EB3D1A88}" srcOrd="0" destOrd="0" presId="urn:microsoft.com/office/officeart/2005/8/layout/orgChart1"/>
    <dgm:cxn modelId="{D187A029-BA2E-4A26-9882-45B7A1D28081}" type="presParOf" srcId="{28D969F5-1C21-417D-850D-912D57A96DAA}" destId="{E198E827-1105-4032-8D5A-CBB7F1D59B9B}" srcOrd="1" destOrd="0" presId="urn:microsoft.com/office/officeart/2005/8/layout/orgChart1"/>
    <dgm:cxn modelId="{E8E30128-8A6F-4F50-AE28-87C37384AD2D}" type="presParOf" srcId="{745DFF2B-FC55-4F0C-AB06-87E675A7AA92}" destId="{DF2B85EA-5EA7-4C9A-ADC0-A326DCBCCA42}" srcOrd="1" destOrd="0" presId="urn:microsoft.com/office/officeart/2005/8/layout/orgChart1"/>
    <dgm:cxn modelId="{81A5EC34-C61A-4D68-8366-C4E1BBF51283}" type="presParOf" srcId="{DF2B85EA-5EA7-4C9A-ADC0-A326DCBCCA42}" destId="{F8103BE6-EEF2-4CAE-9407-3FC7B64BB96F}" srcOrd="0" destOrd="0" presId="urn:microsoft.com/office/officeart/2005/8/layout/orgChart1"/>
    <dgm:cxn modelId="{F69F51D4-DF38-41A1-B614-0693B98E8DC6}" type="presParOf" srcId="{DF2B85EA-5EA7-4C9A-ADC0-A326DCBCCA42}" destId="{DD4614FC-F3FA-4154-A884-573B98202AA6}" srcOrd="1" destOrd="0" presId="urn:microsoft.com/office/officeart/2005/8/layout/orgChart1"/>
    <dgm:cxn modelId="{CFA5A72C-6879-4A67-80D0-D546A86BEDF0}" type="presParOf" srcId="{DD4614FC-F3FA-4154-A884-573B98202AA6}" destId="{40955048-CAFD-4696-8554-23692C2586DA}" srcOrd="0" destOrd="0" presId="urn:microsoft.com/office/officeart/2005/8/layout/orgChart1"/>
    <dgm:cxn modelId="{3B8C41E3-2BAC-4719-9E76-B559D7F05580}" type="presParOf" srcId="{40955048-CAFD-4696-8554-23692C2586DA}" destId="{DF72FB9E-05E2-4BDD-B7A5-C794B823E2A9}" srcOrd="0" destOrd="0" presId="urn:microsoft.com/office/officeart/2005/8/layout/orgChart1"/>
    <dgm:cxn modelId="{80DAA049-EF0A-44A4-AD25-332C857BE2CF}" type="presParOf" srcId="{40955048-CAFD-4696-8554-23692C2586DA}" destId="{F1A424B3-D95C-4338-BF35-5D765D42FBF9}" srcOrd="1" destOrd="0" presId="urn:microsoft.com/office/officeart/2005/8/layout/orgChart1"/>
    <dgm:cxn modelId="{93F3AE42-7353-4CD6-9096-F8DA0475A6EA}" type="presParOf" srcId="{DD4614FC-F3FA-4154-A884-573B98202AA6}" destId="{69D2B215-1CC4-4335-B95A-96F981B8CE72}" srcOrd="1" destOrd="0" presId="urn:microsoft.com/office/officeart/2005/8/layout/orgChart1"/>
    <dgm:cxn modelId="{0C92F9F2-5127-49DA-8830-E8118B18A015}" type="presParOf" srcId="{69D2B215-1CC4-4335-B95A-96F981B8CE72}" destId="{8C21C405-42DF-485A-8AD6-944E0EB26600}" srcOrd="0" destOrd="0" presId="urn:microsoft.com/office/officeart/2005/8/layout/orgChart1"/>
    <dgm:cxn modelId="{51960DDB-D65E-463F-845A-5E5A0D98C5D8}" type="presParOf" srcId="{69D2B215-1CC4-4335-B95A-96F981B8CE72}" destId="{AAFBEB33-9290-4323-8E51-B695777610B1}" srcOrd="1" destOrd="0" presId="urn:microsoft.com/office/officeart/2005/8/layout/orgChart1"/>
    <dgm:cxn modelId="{E8850964-8EE9-4FDC-88B9-7AE4142C6F78}" type="presParOf" srcId="{AAFBEB33-9290-4323-8E51-B695777610B1}" destId="{849BAE92-A89D-4102-8774-175342CDB7D2}" srcOrd="0" destOrd="0" presId="urn:microsoft.com/office/officeart/2005/8/layout/orgChart1"/>
    <dgm:cxn modelId="{C6B300D2-87E1-4143-9CE6-ED81A5039529}" type="presParOf" srcId="{849BAE92-A89D-4102-8774-175342CDB7D2}" destId="{B853AD77-C940-4C9C-912C-A05B8D3907D8}" srcOrd="0" destOrd="0" presId="urn:microsoft.com/office/officeart/2005/8/layout/orgChart1"/>
    <dgm:cxn modelId="{9B5D7015-E6C3-43CC-AE64-76FDF923DA5D}" type="presParOf" srcId="{849BAE92-A89D-4102-8774-175342CDB7D2}" destId="{E7212728-C630-4FAE-B170-1E27DE0123E3}" srcOrd="1" destOrd="0" presId="urn:microsoft.com/office/officeart/2005/8/layout/orgChart1"/>
    <dgm:cxn modelId="{948F0613-3789-4165-AF7D-F2665064DD6F}" type="presParOf" srcId="{AAFBEB33-9290-4323-8E51-B695777610B1}" destId="{4BDA94C5-BF13-4932-B8D8-7AFFBFA04E3C}" srcOrd="1" destOrd="0" presId="urn:microsoft.com/office/officeart/2005/8/layout/orgChart1"/>
    <dgm:cxn modelId="{6C57DA1C-9C16-4B97-A7D3-693860A86B08}" type="presParOf" srcId="{AAFBEB33-9290-4323-8E51-B695777610B1}" destId="{96AF0183-C612-408D-9559-D168B01CD41E}" srcOrd="2" destOrd="0" presId="urn:microsoft.com/office/officeart/2005/8/layout/orgChart1"/>
    <dgm:cxn modelId="{BC519CEB-7E3F-4484-91EC-54E38469F141}" type="presParOf" srcId="{69D2B215-1CC4-4335-B95A-96F981B8CE72}" destId="{5394F241-D4B4-4062-9F8A-E5C870D19919}" srcOrd="2" destOrd="0" presId="urn:microsoft.com/office/officeart/2005/8/layout/orgChart1"/>
    <dgm:cxn modelId="{FE4600F2-7AB4-4462-B872-C2B7D0B42F87}" type="presParOf" srcId="{69D2B215-1CC4-4335-B95A-96F981B8CE72}" destId="{202EEE0A-478B-4F66-9A6E-C8204490BB8F}" srcOrd="3" destOrd="0" presId="urn:microsoft.com/office/officeart/2005/8/layout/orgChart1"/>
    <dgm:cxn modelId="{D6432137-B90C-485C-A55A-CB56ABE5972E}" type="presParOf" srcId="{202EEE0A-478B-4F66-9A6E-C8204490BB8F}" destId="{E87044A3-6E30-4376-A63B-D2758F6243F6}" srcOrd="0" destOrd="0" presId="urn:microsoft.com/office/officeart/2005/8/layout/orgChart1"/>
    <dgm:cxn modelId="{9E219A4D-C4E3-4CB1-8072-B91E7B308D84}" type="presParOf" srcId="{E87044A3-6E30-4376-A63B-D2758F6243F6}" destId="{99E0AA11-CAC9-4896-A5FF-C2A0D4266FD4}" srcOrd="0" destOrd="0" presId="urn:microsoft.com/office/officeart/2005/8/layout/orgChart1"/>
    <dgm:cxn modelId="{D90B1194-05E7-4B1E-B185-269E7A15474B}" type="presParOf" srcId="{E87044A3-6E30-4376-A63B-D2758F6243F6}" destId="{3DE6B9A4-3FE1-4979-A158-2D4FBBD222E8}" srcOrd="1" destOrd="0" presId="urn:microsoft.com/office/officeart/2005/8/layout/orgChart1"/>
    <dgm:cxn modelId="{83959B49-504B-43BF-ACCC-30F7EADA1677}" type="presParOf" srcId="{202EEE0A-478B-4F66-9A6E-C8204490BB8F}" destId="{DDFCF10D-1463-4705-BD11-DE61C8DE8548}" srcOrd="1" destOrd="0" presId="urn:microsoft.com/office/officeart/2005/8/layout/orgChart1"/>
    <dgm:cxn modelId="{DF881DD2-BD7D-4B7C-AD9B-C31849569C93}" type="presParOf" srcId="{202EEE0A-478B-4F66-9A6E-C8204490BB8F}" destId="{2979FCAE-9752-4EF3-9E3E-7367F35EE07B}" srcOrd="2" destOrd="0" presId="urn:microsoft.com/office/officeart/2005/8/layout/orgChart1"/>
    <dgm:cxn modelId="{B0C87420-8325-4ACC-9516-DA4B1942F5E4}" type="presParOf" srcId="{69D2B215-1CC4-4335-B95A-96F981B8CE72}" destId="{DB415F3F-C996-4BD0-8FA3-8467866F18B7}" srcOrd="4" destOrd="0" presId="urn:microsoft.com/office/officeart/2005/8/layout/orgChart1"/>
    <dgm:cxn modelId="{DC6CFB13-4457-4632-885B-87CE81C2D151}" type="presParOf" srcId="{69D2B215-1CC4-4335-B95A-96F981B8CE72}" destId="{73AB92B4-70AD-40E8-9171-147DCC968891}" srcOrd="5" destOrd="0" presId="urn:microsoft.com/office/officeart/2005/8/layout/orgChart1"/>
    <dgm:cxn modelId="{4FC1CEEA-B07A-420B-83FA-A96E9F8EB1A1}" type="presParOf" srcId="{73AB92B4-70AD-40E8-9171-147DCC968891}" destId="{C5FA1700-D446-4CA2-9652-6A41B46305FA}" srcOrd="0" destOrd="0" presId="urn:microsoft.com/office/officeart/2005/8/layout/orgChart1"/>
    <dgm:cxn modelId="{F6AC7B43-E838-4D80-B056-CC062FD42C40}" type="presParOf" srcId="{C5FA1700-D446-4CA2-9652-6A41B46305FA}" destId="{AB8AF8C6-B1EF-4B26-8BE8-35288F6FD22C}" srcOrd="0" destOrd="0" presId="urn:microsoft.com/office/officeart/2005/8/layout/orgChart1"/>
    <dgm:cxn modelId="{971995FB-0D69-4D63-AF07-DDA34A31F75F}" type="presParOf" srcId="{C5FA1700-D446-4CA2-9652-6A41B46305FA}" destId="{E3FD8B71-708B-43AA-B472-72246FD124EC}" srcOrd="1" destOrd="0" presId="urn:microsoft.com/office/officeart/2005/8/layout/orgChart1"/>
    <dgm:cxn modelId="{328B4AEB-9C85-4401-8A7F-0F0839BBAAD9}" type="presParOf" srcId="{73AB92B4-70AD-40E8-9171-147DCC968891}" destId="{D27F5DD7-6490-4014-8E0C-05AF0CEA21CB}" srcOrd="1" destOrd="0" presId="urn:microsoft.com/office/officeart/2005/8/layout/orgChart1"/>
    <dgm:cxn modelId="{99ACE4CA-CAFB-4EF1-B9FE-F601A4EB38C7}" type="presParOf" srcId="{73AB92B4-70AD-40E8-9171-147DCC968891}" destId="{08B30E48-A6F9-4AFC-8F57-4FC760E076EB}" srcOrd="2" destOrd="0" presId="urn:microsoft.com/office/officeart/2005/8/layout/orgChart1"/>
    <dgm:cxn modelId="{983B2F1B-B2EB-41A3-96DA-BEAFAE4EF438}" type="presParOf" srcId="{69D2B215-1CC4-4335-B95A-96F981B8CE72}" destId="{EC26D953-8739-4656-9467-FD33669D464C}" srcOrd="6" destOrd="0" presId="urn:microsoft.com/office/officeart/2005/8/layout/orgChart1"/>
    <dgm:cxn modelId="{40E98DDD-4B53-4A9F-B287-A3684BED0090}" type="presParOf" srcId="{69D2B215-1CC4-4335-B95A-96F981B8CE72}" destId="{2E841439-7864-40B4-B3E7-16B3BE6FF73B}" srcOrd="7" destOrd="0" presId="urn:microsoft.com/office/officeart/2005/8/layout/orgChart1"/>
    <dgm:cxn modelId="{05DDF284-AF29-40A8-9ED6-934C005048BD}" type="presParOf" srcId="{2E841439-7864-40B4-B3E7-16B3BE6FF73B}" destId="{384AC0FD-5912-4100-A623-C6D4A0D950F0}" srcOrd="0" destOrd="0" presId="urn:microsoft.com/office/officeart/2005/8/layout/orgChart1"/>
    <dgm:cxn modelId="{AD25A885-010D-4FB7-8BF4-537DD8A15A79}" type="presParOf" srcId="{384AC0FD-5912-4100-A623-C6D4A0D950F0}" destId="{8960B822-AA10-4995-B373-23E1C99819F4}" srcOrd="0" destOrd="0" presId="urn:microsoft.com/office/officeart/2005/8/layout/orgChart1"/>
    <dgm:cxn modelId="{5725E36C-989E-4D9C-9D0B-2585EF280421}" type="presParOf" srcId="{384AC0FD-5912-4100-A623-C6D4A0D950F0}" destId="{BCFDBF42-CEA0-4AFD-90A8-C8854834392A}" srcOrd="1" destOrd="0" presId="urn:microsoft.com/office/officeart/2005/8/layout/orgChart1"/>
    <dgm:cxn modelId="{F7D77B43-3E92-4801-8A43-1E5E0C3894AD}" type="presParOf" srcId="{2E841439-7864-40B4-B3E7-16B3BE6FF73B}" destId="{6693AC58-7011-43DE-BBA5-61FDFCF3DEF7}" srcOrd="1" destOrd="0" presId="urn:microsoft.com/office/officeart/2005/8/layout/orgChart1"/>
    <dgm:cxn modelId="{756C27C6-F2AA-415A-88F7-63E9CF1D9DE9}" type="presParOf" srcId="{2E841439-7864-40B4-B3E7-16B3BE6FF73B}" destId="{8A865BA7-E58D-4061-87F5-ECF78A774C1D}" srcOrd="2" destOrd="0" presId="urn:microsoft.com/office/officeart/2005/8/layout/orgChart1"/>
    <dgm:cxn modelId="{C6AA288C-8552-428E-9CB3-7354C8B3366F}" type="presParOf" srcId="{69D2B215-1CC4-4335-B95A-96F981B8CE72}" destId="{2FE8E4C7-F20C-4C9E-8F71-34CED28F4E40}" srcOrd="8" destOrd="0" presId="urn:microsoft.com/office/officeart/2005/8/layout/orgChart1"/>
    <dgm:cxn modelId="{63CBACA7-9A8B-473C-B297-C75ABCD7F598}" type="presParOf" srcId="{69D2B215-1CC4-4335-B95A-96F981B8CE72}" destId="{6F274CE7-20E8-447B-ACC3-7F8EC8F03B32}" srcOrd="9" destOrd="0" presId="urn:microsoft.com/office/officeart/2005/8/layout/orgChart1"/>
    <dgm:cxn modelId="{453E4B3E-DD27-4211-8C2B-5CBBA6EAF243}" type="presParOf" srcId="{6F274CE7-20E8-447B-ACC3-7F8EC8F03B32}" destId="{00802315-4D5D-46F8-AC61-B2448FB98470}" srcOrd="0" destOrd="0" presId="urn:microsoft.com/office/officeart/2005/8/layout/orgChart1"/>
    <dgm:cxn modelId="{41BBECF6-374D-4F2C-BE67-4035FC97ECF8}" type="presParOf" srcId="{00802315-4D5D-46F8-AC61-B2448FB98470}" destId="{16B67B38-03CA-4DD4-A91D-F08045AFC096}" srcOrd="0" destOrd="0" presId="urn:microsoft.com/office/officeart/2005/8/layout/orgChart1"/>
    <dgm:cxn modelId="{7622E4AD-59E8-421C-A2D2-0B9DD3DDE106}" type="presParOf" srcId="{00802315-4D5D-46F8-AC61-B2448FB98470}" destId="{7D48C80F-B912-48A1-95C6-1755EC7B8A15}" srcOrd="1" destOrd="0" presId="urn:microsoft.com/office/officeart/2005/8/layout/orgChart1"/>
    <dgm:cxn modelId="{6E63E539-E3EC-4677-B704-3EB8471AACC8}" type="presParOf" srcId="{6F274CE7-20E8-447B-ACC3-7F8EC8F03B32}" destId="{4A2EAE0B-36AE-493D-9206-6150D2BD03D4}" srcOrd="1" destOrd="0" presId="urn:microsoft.com/office/officeart/2005/8/layout/orgChart1"/>
    <dgm:cxn modelId="{4D3A2C3F-2415-418B-BAA2-7B0733167067}" type="presParOf" srcId="{6F274CE7-20E8-447B-ACC3-7F8EC8F03B32}" destId="{15136250-ECA6-4B16-B3E6-E5ADE889C7F1}" srcOrd="2" destOrd="0" presId="urn:microsoft.com/office/officeart/2005/8/layout/orgChart1"/>
    <dgm:cxn modelId="{88333B2C-A5C7-4B58-862E-AB3432CA780A}" type="presParOf" srcId="{69D2B215-1CC4-4335-B95A-96F981B8CE72}" destId="{7542258F-3D71-4833-88AC-9D2CA2518021}" srcOrd="10" destOrd="0" presId="urn:microsoft.com/office/officeart/2005/8/layout/orgChart1"/>
    <dgm:cxn modelId="{1A197913-1A84-48C9-8C28-F7D02F6FFECC}" type="presParOf" srcId="{69D2B215-1CC4-4335-B95A-96F981B8CE72}" destId="{9DFEA9BC-48ED-43EC-B7E3-4DFCEF962CEB}" srcOrd="11" destOrd="0" presId="urn:microsoft.com/office/officeart/2005/8/layout/orgChart1"/>
    <dgm:cxn modelId="{B17833DB-4680-469A-A9BE-1947A0D28F71}" type="presParOf" srcId="{9DFEA9BC-48ED-43EC-B7E3-4DFCEF962CEB}" destId="{B77A9F9D-BA66-48E7-B9AD-17AD69E1511A}" srcOrd="0" destOrd="0" presId="urn:microsoft.com/office/officeart/2005/8/layout/orgChart1"/>
    <dgm:cxn modelId="{FECA8948-9782-41D7-9A50-99EAF2823D44}" type="presParOf" srcId="{B77A9F9D-BA66-48E7-B9AD-17AD69E1511A}" destId="{77675BF8-BF8E-4A94-AB14-3527CF0D777D}" srcOrd="0" destOrd="0" presId="urn:microsoft.com/office/officeart/2005/8/layout/orgChart1"/>
    <dgm:cxn modelId="{6191D5B7-F426-4607-992E-29384D213E58}" type="presParOf" srcId="{B77A9F9D-BA66-48E7-B9AD-17AD69E1511A}" destId="{DAA6A4DA-6591-4AE1-A47E-7A1D786ACB7A}" srcOrd="1" destOrd="0" presId="urn:microsoft.com/office/officeart/2005/8/layout/orgChart1"/>
    <dgm:cxn modelId="{E047EAB9-B97D-482E-AEFD-FD729266302E}" type="presParOf" srcId="{9DFEA9BC-48ED-43EC-B7E3-4DFCEF962CEB}" destId="{018ACB0A-2AA6-4CC2-8FB2-ED5191F197E0}" srcOrd="1" destOrd="0" presId="urn:microsoft.com/office/officeart/2005/8/layout/orgChart1"/>
    <dgm:cxn modelId="{E2E17603-452D-4C57-875B-2A1C9085126F}" type="presParOf" srcId="{9DFEA9BC-48ED-43EC-B7E3-4DFCEF962CEB}" destId="{82D22065-A99A-488C-BFE7-06AD3240D4F0}" srcOrd="2" destOrd="0" presId="urn:microsoft.com/office/officeart/2005/8/layout/orgChart1"/>
    <dgm:cxn modelId="{0AD99EF2-F2C2-4725-A9A1-DF94EE6772ED}" type="presParOf" srcId="{69D2B215-1CC4-4335-B95A-96F981B8CE72}" destId="{BB1933EB-AC3A-4DB4-A24D-409B6EA3A7AB}" srcOrd="12" destOrd="0" presId="urn:microsoft.com/office/officeart/2005/8/layout/orgChart1"/>
    <dgm:cxn modelId="{B810521D-0CBF-4729-9A3A-C83510BAE08A}" type="presParOf" srcId="{69D2B215-1CC4-4335-B95A-96F981B8CE72}" destId="{4B1EFFAF-F372-4A60-A318-08F5D02B9DEC}" srcOrd="13" destOrd="0" presId="urn:microsoft.com/office/officeart/2005/8/layout/orgChart1"/>
    <dgm:cxn modelId="{981E96CF-80FB-437E-9887-0DABE9A8914E}" type="presParOf" srcId="{4B1EFFAF-F372-4A60-A318-08F5D02B9DEC}" destId="{3EEC29A2-9194-4364-9E42-1A7A07B7AC57}" srcOrd="0" destOrd="0" presId="urn:microsoft.com/office/officeart/2005/8/layout/orgChart1"/>
    <dgm:cxn modelId="{F0FB5CC6-F6AB-4389-9467-854B0420568E}" type="presParOf" srcId="{3EEC29A2-9194-4364-9E42-1A7A07B7AC57}" destId="{254636C2-BAA4-401B-92D1-EFBF5B72F363}" srcOrd="0" destOrd="0" presId="urn:microsoft.com/office/officeart/2005/8/layout/orgChart1"/>
    <dgm:cxn modelId="{34FEE42D-EB78-47CF-AFB7-FBEA3089FFA0}" type="presParOf" srcId="{3EEC29A2-9194-4364-9E42-1A7A07B7AC57}" destId="{C8B114B9-4788-4442-99A1-3C416A4767BF}" srcOrd="1" destOrd="0" presId="urn:microsoft.com/office/officeart/2005/8/layout/orgChart1"/>
    <dgm:cxn modelId="{A141EC88-6092-4E85-98B3-A2E08FBBC476}" type="presParOf" srcId="{4B1EFFAF-F372-4A60-A318-08F5D02B9DEC}" destId="{84CC42CA-D077-4C12-9CF3-5097BBD0A6A5}" srcOrd="1" destOrd="0" presId="urn:microsoft.com/office/officeart/2005/8/layout/orgChart1"/>
    <dgm:cxn modelId="{D8959148-62F7-4F31-AC8C-5269C4A2715B}" type="presParOf" srcId="{4B1EFFAF-F372-4A60-A318-08F5D02B9DEC}" destId="{DBCD6506-E1E4-45B5-B860-7DD3851744E2}" srcOrd="2" destOrd="0" presId="urn:microsoft.com/office/officeart/2005/8/layout/orgChart1"/>
    <dgm:cxn modelId="{8CABFC3A-34E2-4537-A955-6D99C712B150}" type="presParOf" srcId="{DD4614FC-F3FA-4154-A884-573B98202AA6}" destId="{1D2F8BA8-71FD-4FC7-B173-23466A539F7D}" srcOrd="2" destOrd="0" presId="urn:microsoft.com/office/officeart/2005/8/layout/orgChart1"/>
    <dgm:cxn modelId="{9818DBAC-9A02-4FEA-97FE-C184512E932F}" type="presParOf" srcId="{745DFF2B-FC55-4F0C-AB06-87E675A7AA92}" destId="{BCD2F409-5F94-4E22-A2FB-5FD275DBA844}" srcOrd="2" destOrd="0" presId="urn:microsoft.com/office/officeart/2005/8/layout/orgChart1"/>
    <dgm:cxn modelId="{10F88144-1CD8-43ED-BCCF-2B2C13D41C1D}" type="presParOf" srcId="{C4EC80F0-3DE1-40A0-99AE-4214B7E60F5A}" destId="{32D5F4E2-76E1-4859-9CD5-4088C6428D7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1933EB-AC3A-4DB4-A24D-409B6EA3A7AB}">
      <dsp:nvSpPr>
        <dsp:cNvPr id="0" name=""/>
        <dsp:cNvSpPr/>
      </dsp:nvSpPr>
      <dsp:spPr>
        <a:xfrm>
          <a:off x="3209257" y="1516752"/>
          <a:ext cx="148607" cy="3724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4708"/>
              </a:lnTo>
              <a:lnTo>
                <a:pt x="148607" y="37247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2258F-3D71-4833-88AC-9D2CA2518021}">
      <dsp:nvSpPr>
        <dsp:cNvPr id="0" name=""/>
        <dsp:cNvSpPr/>
      </dsp:nvSpPr>
      <dsp:spPr>
        <a:xfrm>
          <a:off x="3209257" y="1516752"/>
          <a:ext cx="148607" cy="316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423"/>
              </a:lnTo>
              <a:lnTo>
                <a:pt x="148607" y="3164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E4C7-F20C-4C9E-8F71-34CED28F4E40}">
      <dsp:nvSpPr>
        <dsp:cNvPr id="0" name=""/>
        <dsp:cNvSpPr/>
      </dsp:nvSpPr>
      <dsp:spPr>
        <a:xfrm>
          <a:off x="3209257" y="1516752"/>
          <a:ext cx="148607" cy="2604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139"/>
              </a:lnTo>
              <a:lnTo>
                <a:pt x="148607" y="2604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D953-8739-4656-9467-FD33669D464C}">
      <dsp:nvSpPr>
        <dsp:cNvPr id="0" name=""/>
        <dsp:cNvSpPr/>
      </dsp:nvSpPr>
      <dsp:spPr>
        <a:xfrm>
          <a:off x="3209257" y="1516752"/>
          <a:ext cx="148607" cy="20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3854"/>
              </a:lnTo>
              <a:lnTo>
                <a:pt x="148607" y="2043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15F3F-C996-4BD0-8FA3-8467866F18B7}">
      <dsp:nvSpPr>
        <dsp:cNvPr id="0" name=""/>
        <dsp:cNvSpPr/>
      </dsp:nvSpPr>
      <dsp:spPr>
        <a:xfrm>
          <a:off x="3209257" y="1516752"/>
          <a:ext cx="148607" cy="148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570"/>
              </a:lnTo>
              <a:lnTo>
                <a:pt x="148607" y="1483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4F241-D4B4-4062-9F8A-E5C870D19919}">
      <dsp:nvSpPr>
        <dsp:cNvPr id="0" name=""/>
        <dsp:cNvSpPr/>
      </dsp:nvSpPr>
      <dsp:spPr>
        <a:xfrm>
          <a:off x="3209257" y="1516752"/>
          <a:ext cx="148607" cy="923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285"/>
              </a:lnTo>
              <a:lnTo>
                <a:pt x="148607" y="9232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1C405-42DF-485A-8AD6-944E0EB26600}">
      <dsp:nvSpPr>
        <dsp:cNvPr id="0" name=""/>
        <dsp:cNvSpPr/>
      </dsp:nvSpPr>
      <dsp:spPr>
        <a:xfrm>
          <a:off x="3209257" y="1516752"/>
          <a:ext cx="148607" cy="36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01"/>
              </a:lnTo>
              <a:lnTo>
                <a:pt x="148607" y="3630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03BE6-EEF2-4CAE-9407-3FC7B64BB96F}">
      <dsp:nvSpPr>
        <dsp:cNvPr id="0" name=""/>
        <dsp:cNvSpPr/>
      </dsp:nvSpPr>
      <dsp:spPr>
        <a:xfrm>
          <a:off x="3559824" y="956468"/>
          <a:ext cx="91440" cy="165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5DDD8-AA16-4267-A395-4BC93170861F}">
      <dsp:nvSpPr>
        <dsp:cNvPr id="0" name=""/>
        <dsp:cNvSpPr/>
      </dsp:nvSpPr>
      <dsp:spPr>
        <a:xfrm>
          <a:off x="2691708" y="396183"/>
          <a:ext cx="913835" cy="16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58"/>
              </a:lnTo>
              <a:lnTo>
                <a:pt x="913835" y="82858"/>
              </a:lnTo>
              <a:lnTo>
                <a:pt x="913835" y="165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22EB8-6CA5-44A7-A504-3A8CFACA7717}">
      <dsp:nvSpPr>
        <dsp:cNvPr id="0" name=""/>
        <dsp:cNvSpPr/>
      </dsp:nvSpPr>
      <dsp:spPr>
        <a:xfrm>
          <a:off x="1951347" y="1516752"/>
          <a:ext cx="148607" cy="316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423"/>
              </a:lnTo>
              <a:lnTo>
                <a:pt x="148607" y="3164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4CC4A-E9FA-4ACE-A6CF-C116E86FD609}">
      <dsp:nvSpPr>
        <dsp:cNvPr id="0" name=""/>
        <dsp:cNvSpPr/>
      </dsp:nvSpPr>
      <dsp:spPr>
        <a:xfrm>
          <a:off x="1951347" y="1516752"/>
          <a:ext cx="148607" cy="2604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139"/>
              </a:lnTo>
              <a:lnTo>
                <a:pt x="148607" y="2604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5D84D-909D-41CC-8D5F-B7D54F2468C1}">
      <dsp:nvSpPr>
        <dsp:cNvPr id="0" name=""/>
        <dsp:cNvSpPr/>
      </dsp:nvSpPr>
      <dsp:spPr>
        <a:xfrm>
          <a:off x="1951347" y="1516752"/>
          <a:ext cx="148607" cy="20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3854"/>
              </a:lnTo>
              <a:lnTo>
                <a:pt x="148607" y="2043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E992D-E802-425C-9243-B7302C372CDA}">
      <dsp:nvSpPr>
        <dsp:cNvPr id="0" name=""/>
        <dsp:cNvSpPr/>
      </dsp:nvSpPr>
      <dsp:spPr>
        <a:xfrm>
          <a:off x="1951347" y="1516752"/>
          <a:ext cx="148607" cy="148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570"/>
              </a:lnTo>
              <a:lnTo>
                <a:pt x="148607" y="1483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0C55A-5DD7-41DD-AC10-D31A58AA1AC6}">
      <dsp:nvSpPr>
        <dsp:cNvPr id="0" name=""/>
        <dsp:cNvSpPr/>
      </dsp:nvSpPr>
      <dsp:spPr>
        <a:xfrm>
          <a:off x="1951347" y="1516752"/>
          <a:ext cx="148607" cy="923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285"/>
              </a:lnTo>
              <a:lnTo>
                <a:pt x="148607" y="9232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FC88A-6DAC-4402-870E-E5FDE55BA47E}">
      <dsp:nvSpPr>
        <dsp:cNvPr id="0" name=""/>
        <dsp:cNvSpPr/>
      </dsp:nvSpPr>
      <dsp:spPr>
        <a:xfrm>
          <a:off x="1951347" y="1516752"/>
          <a:ext cx="148607" cy="36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01"/>
              </a:lnTo>
              <a:lnTo>
                <a:pt x="148607" y="3630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DA082-5CE3-46DD-AC1A-EC892A9E73D9}">
      <dsp:nvSpPr>
        <dsp:cNvPr id="0" name=""/>
        <dsp:cNvSpPr/>
      </dsp:nvSpPr>
      <dsp:spPr>
        <a:xfrm>
          <a:off x="1769417" y="956468"/>
          <a:ext cx="578217" cy="16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58"/>
              </a:lnTo>
              <a:lnTo>
                <a:pt x="578217" y="82858"/>
              </a:lnTo>
              <a:lnTo>
                <a:pt x="578217" y="165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77B55-C216-432A-A811-29B661447CDE}">
      <dsp:nvSpPr>
        <dsp:cNvPr id="0" name=""/>
        <dsp:cNvSpPr/>
      </dsp:nvSpPr>
      <dsp:spPr>
        <a:xfrm>
          <a:off x="794912" y="1516752"/>
          <a:ext cx="148607" cy="20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3854"/>
              </a:lnTo>
              <a:lnTo>
                <a:pt x="148607" y="2043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510F0-2961-48A0-9F3C-A62B3EBF7A85}">
      <dsp:nvSpPr>
        <dsp:cNvPr id="0" name=""/>
        <dsp:cNvSpPr/>
      </dsp:nvSpPr>
      <dsp:spPr>
        <a:xfrm>
          <a:off x="794912" y="1516752"/>
          <a:ext cx="148607" cy="148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570"/>
              </a:lnTo>
              <a:lnTo>
                <a:pt x="148607" y="1483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ABC57-1D4B-4E30-9350-83600DD5051E}">
      <dsp:nvSpPr>
        <dsp:cNvPr id="0" name=""/>
        <dsp:cNvSpPr/>
      </dsp:nvSpPr>
      <dsp:spPr>
        <a:xfrm>
          <a:off x="794912" y="1516752"/>
          <a:ext cx="148607" cy="923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285"/>
              </a:lnTo>
              <a:lnTo>
                <a:pt x="148607" y="9232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99188-5E13-4B32-97A2-215FC61C07BC}">
      <dsp:nvSpPr>
        <dsp:cNvPr id="0" name=""/>
        <dsp:cNvSpPr/>
      </dsp:nvSpPr>
      <dsp:spPr>
        <a:xfrm>
          <a:off x="794912" y="1516752"/>
          <a:ext cx="148607" cy="363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01"/>
              </a:lnTo>
              <a:lnTo>
                <a:pt x="148607" y="3630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D6C4D-24D8-443F-A61F-8EA170351783}">
      <dsp:nvSpPr>
        <dsp:cNvPr id="0" name=""/>
        <dsp:cNvSpPr/>
      </dsp:nvSpPr>
      <dsp:spPr>
        <a:xfrm>
          <a:off x="1191199" y="956468"/>
          <a:ext cx="578217" cy="165717"/>
        </a:xfrm>
        <a:custGeom>
          <a:avLst/>
          <a:gdLst/>
          <a:ahLst/>
          <a:cxnLst/>
          <a:rect l="0" t="0" r="0" b="0"/>
          <a:pathLst>
            <a:path>
              <a:moveTo>
                <a:pt x="578217" y="0"/>
              </a:moveTo>
              <a:lnTo>
                <a:pt x="578217" y="82858"/>
              </a:lnTo>
              <a:lnTo>
                <a:pt x="0" y="82858"/>
              </a:lnTo>
              <a:lnTo>
                <a:pt x="0" y="165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29F1-061A-482D-B110-D029942EDC8E}">
      <dsp:nvSpPr>
        <dsp:cNvPr id="0" name=""/>
        <dsp:cNvSpPr/>
      </dsp:nvSpPr>
      <dsp:spPr>
        <a:xfrm>
          <a:off x="1769417" y="396183"/>
          <a:ext cx="922291" cy="165717"/>
        </a:xfrm>
        <a:custGeom>
          <a:avLst/>
          <a:gdLst/>
          <a:ahLst/>
          <a:cxnLst/>
          <a:rect l="0" t="0" r="0" b="0"/>
          <a:pathLst>
            <a:path>
              <a:moveTo>
                <a:pt x="922291" y="0"/>
              </a:moveTo>
              <a:lnTo>
                <a:pt x="922291" y="82858"/>
              </a:lnTo>
              <a:lnTo>
                <a:pt x="0" y="82858"/>
              </a:lnTo>
              <a:lnTo>
                <a:pt x="0" y="165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A6555-B67A-41FF-BBC6-A92BD4A3337D}">
      <dsp:nvSpPr>
        <dsp:cNvPr id="0" name=""/>
        <dsp:cNvSpPr/>
      </dsp:nvSpPr>
      <dsp:spPr>
        <a:xfrm>
          <a:off x="1967343" y="1617"/>
          <a:ext cx="1448730" cy="394566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bg1"/>
              </a:solidFill>
            </a:rPr>
            <a:t>Head of </a:t>
          </a:r>
          <a:r>
            <a:rPr lang="en-US" sz="1000" b="1" kern="1200" noProof="0" dirty="0" smtClean="0">
              <a:solidFill>
                <a:schemeClr val="bg1"/>
              </a:solidFill>
            </a:rPr>
            <a:t>Financial</a:t>
          </a:r>
          <a:r>
            <a:rPr lang="es-MX" sz="1000" b="1" kern="1200" dirty="0" smtClean="0">
              <a:solidFill>
                <a:schemeClr val="bg1"/>
              </a:solidFill>
            </a:rPr>
            <a:t> </a:t>
          </a:r>
          <a:r>
            <a:rPr lang="es-MX" sz="1000" b="1" kern="1200" dirty="0" err="1" smtClean="0">
              <a:solidFill>
                <a:schemeClr val="bg1"/>
              </a:solidFill>
            </a:rPr>
            <a:t>Supervision</a:t>
          </a:r>
          <a:endParaRPr lang="es-MX" sz="1000" b="1" kern="1200" dirty="0" smtClean="0">
            <a:solidFill>
              <a:schemeClr val="bg1"/>
            </a:solidFill>
          </a:endParaRPr>
        </a:p>
      </dsp:txBody>
      <dsp:txXfrm>
        <a:off x="1967343" y="1617"/>
        <a:ext cx="1448730" cy="394566"/>
      </dsp:txXfrm>
    </dsp:sp>
    <dsp:sp modelId="{7C0BF572-8219-4EF3-BA59-090261121D1C}">
      <dsp:nvSpPr>
        <dsp:cNvPr id="0" name=""/>
        <dsp:cNvSpPr/>
      </dsp:nvSpPr>
      <dsp:spPr>
        <a:xfrm>
          <a:off x="938440" y="561901"/>
          <a:ext cx="1661953" cy="394566"/>
        </a:xfrm>
        <a:prstGeom prst="rect">
          <a:avLst/>
        </a:prstGeom>
        <a:solidFill>
          <a:schemeClr val="accent1">
            <a:lumMod val="2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smtClean="0">
              <a:solidFill>
                <a:schemeClr val="bg1"/>
              </a:solidFill>
            </a:rPr>
            <a:t>Manager of Surveillance and Inspection.</a:t>
          </a:r>
        </a:p>
      </dsp:txBody>
      <dsp:txXfrm>
        <a:off x="938440" y="561901"/>
        <a:ext cx="1661953" cy="394566"/>
      </dsp:txXfrm>
    </dsp:sp>
    <dsp:sp modelId="{923DC233-6E66-4421-A5D2-9FF8C2E8E2E7}">
      <dsp:nvSpPr>
        <dsp:cNvPr id="0" name=""/>
        <dsp:cNvSpPr/>
      </dsp:nvSpPr>
      <dsp:spPr>
        <a:xfrm>
          <a:off x="695840" y="1122186"/>
          <a:ext cx="990717" cy="394566"/>
        </a:xfrm>
        <a:prstGeom prst="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smtClean="0">
              <a:solidFill>
                <a:schemeClr val="bg1"/>
              </a:solidFill>
            </a:rPr>
            <a:t>Assistant Manager of Inspection</a:t>
          </a:r>
        </a:p>
      </dsp:txBody>
      <dsp:txXfrm>
        <a:off x="695840" y="1122186"/>
        <a:ext cx="990717" cy="394566"/>
      </dsp:txXfrm>
    </dsp:sp>
    <dsp:sp modelId="{DB2675B9-A6B8-4336-9A54-35F223AFCFD0}">
      <dsp:nvSpPr>
        <dsp:cNvPr id="0" name=""/>
        <dsp:cNvSpPr/>
      </dsp:nvSpPr>
      <dsp:spPr>
        <a:xfrm>
          <a:off x="943520" y="1682470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1</a:t>
          </a:r>
        </a:p>
      </dsp:txBody>
      <dsp:txXfrm>
        <a:off x="943520" y="1682470"/>
        <a:ext cx="789133" cy="394566"/>
      </dsp:txXfrm>
    </dsp:sp>
    <dsp:sp modelId="{9EF84442-2976-4391-AE14-A8BE38AE1908}">
      <dsp:nvSpPr>
        <dsp:cNvPr id="0" name=""/>
        <dsp:cNvSpPr/>
      </dsp:nvSpPr>
      <dsp:spPr>
        <a:xfrm>
          <a:off x="943520" y="2242755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2</a:t>
          </a:r>
        </a:p>
      </dsp:txBody>
      <dsp:txXfrm>
        <a:off x="943520" y="2242755"/>
        <a:ext cx="789133" cy="394566"/>
      </dsp:txXfrm>
    </dsp:sp>
    <dsp:sp modelId="{1DDFF4D6-C391-45C9-89DB-02EC53A89804}">
      <dsp:nvSpPr>
        <dsp:cNvPr id="0" name=""/>
        <dsp:cNvSpPr/>
      </dsp:nvSpPr>
      <dsp:spPr>
        <a:xfrm>
          <a:off x="943520" y="2803039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3</a:t>
          </a:r>
        </a:p>
      </dsp:txBody>
      <dsp:txXfrm>
        <a:off x="943520" y="2803039"/>
        <a:ext cx="789133" cy="394566"/>
      </dsp:txXfrm>
    </dsp:sp>
    <dsp:sp modelId="{924C089A-CCB1-4788-BC21-713029F6EC94}">
      <dsp:nvSpPr>
        <dsp:cNvPr id="0" name=""/>
        <dsp:cNvSpPr/>
      </dsp:nvSpPr>
      <dsp:spPr>
        <a:xfrm>
          <a:off x="943520" y="3363324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4</a:t>
          </a:r>
        </a:p>
      </dsp:txBody>
      <dsp:txXfrm>
        <a:off x="943520" y="3363324"/>
        <a:ext cx="789133" cy="394566"/>
      </dsp:txXfrm>
    </dsp:sp>
    <dsp:sp modelId="{4336E8DE-D4CF-45F4-B94F-0369A5883DEC}">
      <dsp:nvSpPr>
        <dsp:cNvPr id="0" name=""/>
        <dsp:cNvSpPr/>
      </dsp:nvSpPr>
      <dsp:spPr>
        <a:xfrm>
          <a:off x="1852276" y="1122186"/>
          <a:ext cx="990717" cy="394566"/>
        </a:xfrm>
        <a:prstGeom prst="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smtClean="0">
              <a:solidFill>
                <a:schemeClr val="bg1"/>
              </a:solidFill>
            </a:rPr>
            <a:t>Assistant Manager of Sourviliance</a:t>
          </a:r>
        </a:p>
      </dsp:txBody>
      <dsp:txXfrm>
        <a:off x="1852276" y="1122186"/>
        <a:ext cx="990717" cy="394566"/>
      </dsp:txXfrm>
    </dsp:sp>
    <dsp:sp modelId="{46E0BFEF-422C-4893-A5BB-A7BFF8019EF3}">
      <dsp:nvSpPr>
        <dsp:cNvPr id="0" name=""/>
        <dsp:cNvSpPr/>
      </dsp:nvSpPr>
      <dsp:spPr>
        <a:xfrm>
          <a:off x="2099955" y="1682470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1</a:t>
          </a:r>
        </a:p>
      </dsp:txBody>
      <dsp:txXfrm>
        <a:off x="2099955" y="1682470"/>
        <a:ext cx="789133" cy="394566"/>
      </dsp:txXfrm>
    </dsp:sp>
    <dsp:sp modelId="{9787A7DF-83AB-4E5E-B8AE-1A9AD8EC98F9}">
      <dsp:nvSpPr>
        <dsp:cNvPr id="0" name=""/>
        <dsp:cNvSpPr/>
      </dsp:nvSpPr>
      <dsp:spPr>
        <a:xfrm>
          <a:off x="2099955" y="2242755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2</a:t>
          </a:r>
        </a:p>
      </dsp:txBody>
      <dsp:txXfrm>
        <a:off x="2099955" y="2242755"/>
        <a:ext cx="789133" cy="394566"/>
      </dsp:txXfrm>
    </dsp:sp>
    <dsp:sp modelId="{FD5EE70F-09F8-42AB-9380-81ADAFFD67A5}">
      <dsp:nvSpPr>
        <dsp:cNvPr id="0" name=""/>
        <dsp:cNvSpPr/>
      </dsp:nvSpPr>
      <dsp:spPr>
        <a:xfrm>
          <a:off x="2099955" y="2803039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3</a:t>
          </a:r>
        </a:p>
      </dsp:txBody>
      <dsp:txXfrm>
        <a:off x="2099955" y="2803039"/>
        <a:ext cx="789133" cy="394566"/>
      </dsp:txXfrm>
    </dsp:sp>
    <dsp:sp modelId="{427BD6F5-233E-4D2E-8F64-16E2DD622293}">
      <dsp:nvSpPr>
        <dsp:cNvPr id="0" name=""/>
        <dsp:cNvSpPr/>
      </dsp:nvSpPr>
      <dsp:spPr>
        <a:xfrm>
          <a:off x="2099955" y="3363324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4</a:t>
          </a:r>
        </a:p>
      </dsp:txBody>
      <dsp:txXfrm>
        <a:off x="2099955" y="3363324"/>
        <a:ext cx="789133" cy="394566"/>
      </dsp:txXfrm>
    </dsp:sp>
    <dsp:sp modelId="{04CB3AF1-F18C-43D1-A64A-A7A321FBCF14}">
      <dsp:nvSpPr>
        <dsp:cNvPr id="0" name=""/>
        <dsp:cNvSpPr/>
      </dsp:nvSpPr>
      <dsp:spPr>
        <a:xfrm>
          <a:off x="2099955" y="3923609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5</a:t>
          </a:r>
        </a:p>
      </dsp:txBody>
      <dsp:txXfrm>
        <a:off x="2099955" y="3923609"/>
        <a:ext cx="789133" cy="394566"/>
      </dsp:txXfrm>
    </dsp:sp>
    <dsp:sp modelId="{0278251F-D3BF-477D-BE58-BFC9E0438024}">
      <dsp:nvSpPr>
        <dsp:cNvPr id="0" name=""/>
        <dsp:cNvSpPr/>
      </dsp:nvSpPr>
      <dsp:spPr>
        <a:xfrm>
          <a:off x="2099955" y="4483893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rgbClr val="002060"/>
              </a:solidFill>
            </a:rPr>
            <a:t>6</a:t>
          </a:r>
        </a:p>
      </dsp:txBody>
      <dsp:txXfrm>
        <a:off x="2099955" y="4483893"/>
        <a:ext cx="789133" cy="394566"/>
      </dsp:txXfrm>
    </dsp:sp>
    <dsp:sp modelId="{6A6A1583-328F-4769-A984-E233EB3D1A88}">
      <dsp:nvSpPr>
        <dsp:cNvPr id="0" name=""/>
        <dsp:cNvSpPr/>
      </dsp:nvSpPr>
      <dsp:spPr>
        <a:xfrm>
          <a:off x="2766112" y="561901"/>
          <a:ext cx="1678864" cy="394566"/>
        </a:xfrm>
        <a:prstGeom prst="rect">
          <a:avLst/>
        </a:prstGeom>
        <a:solidFill>
          <a:schemeClr val="accent1">
            <a:lumMod val="2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smtClean="0">
              <a:solidFill>
                <a:schemeClr val="bg1"/>
              </a:solidFill>
            </a:rPr>
            <a:t>Manager of Risk Management.</a:t>
          </a:r>
        </a:p>
      </dsp:txBody>
      <dsp:txXfrm>
        <a:off x="2766112" y="561901"/>
        <a:ext cx="1678864" cy="394566"/>
      </dsp:txXfrm>
    </dsp:sp>
    <dsp:sp modelId="{DF72FB9E-05E2-4BDD-B7A5-C794B823E2A9}">
      <dsp:nvSpPr>
        <dsp:cNvPr id="0" name=""/>
        <dsp:cNvSpPr/>
      </dsp:nvSpPr>
      <dsp:spPr>
        <a:xfrm>
          <a:off x="3110185" y="1122186"/>
          <a:ext cx="990717" cy="394566"/>
        </a:xfrm>
        <a:prstGeom prst="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smtClean="0">
              <a:solidFill>
                <a:schemeClr val="bg1"/>
              </a:solidFill>
            </a:rPr>
            <a:t>Assistant Manager of Risk Management</a:t>
          </a:r>
        </a:p>
      </dsp:txBody>
      <dsp:txXfrm>
        <a:off x="3110185" y="1122186"/>
        <a:ext cx="990717" cy="394566"/>
      </dsp:txXfrm>
    </dsp:sp>
    <dsp:sp modelId="{B853AD77-C940-4C9C-912C-A05B8D3907D8}">
      <dsp:nvSpPr>
        <dsp:cNvPr id="0" name=""/>
        <dsp:cNvSpPr/>
      </dsp:nvSpPr>
      <dsp:spPr>
        <a:xfrm>
          <a:off x="3357865" y="1682470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1</a:t>
          </a:r>
        </a:p>
      </dsp:txBody>
      <dsp:txXfrm>
        <a:off x="3357865" y="1682470"/>
        <a:ext cx="789133" cy="394566"/>
      </dsp:txXfrm>
    </dsp:sp>
    <dsp:sp modelId="{99E0AA11-CAC9-4896-A5FF-C2A0D4266FD4}">
      <dsp:nvSpPr>
        <dsp:cNvPr id="0" name=""/>
        <dsp:cNvSpPr/>
      </dsp:nvSpPr>
      <dsp:spPr>
        <a:xfrm>
          <a:off x="3357865" y="2242755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2</a:t>
          </a:r>
        </a:p>
      </dsp:txBody>
      <dsp:txXfrm>
        <a:off x="3357865" y="2242755"/>
        <a:ext cx="789133" cy="394566"/>
      </dsp:txXfrm>
    </dsp:sp>
    <dsp:sp modelId="{AB8AF8C6-B1EF-4B26-8BE8-35288F6FD22C}">
      <dsp:nvSpPr>
        <dsp:cNvPr id="0" name=""/>
        <dsp:cNvSpPr/>
      </dsp:nvSpPr>
      <dsp:spPr>
        <a:xfrm>
          <a:off x="3357865" y="2803039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3</a:t>
          </a:r>
        </a:p>
      </dsp:txBody>
      <dsp:txXfrm>
        <a:off x="3357865" y="2803039"/>
        <a:ext cx="789133" cy="394566"/>
      </dsp:txXfrm>
    </dsp:sp>
    <dsp:sp modelId="{8960B822-AA10-4995-B373-23E1C99819F4}">
      <dsp:nvSpPr>
        <dsp:cNvPr id="0" name=""/>
        <dsp:cNvSpPr/>
      </dsp:nvSpPr>
      <dsp:spPr>
        <a:xfrm>
          <a:off x="3357865" y="3363324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4</a:t>
          </a:r>
        </a:p>
      </dsp:txBody>
      <dsp:txXfrm>
        <a:off x="3357865" y="3363324"/>
        <a:ext cx="789133" cy="394566"/>
      </dsp:txXfrm>
    </dsp:sp>
    <dsp:sp modelId="{16B67B38-03CA-4DD4-A91D-F08045AFC096}">
      <dsp:nvSpPr>
        <dsp:cNvPr id="0" name=""/>
        <dsp:cNvSpPr/>
      </dsp:nvSpPr>
      <dsp:spPr>
        <a:xfrm>
          <a:off x="3357865" y="3923609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5</a:t>
          </a:r>
        </a:p>
      </dsp:txBody>
      <dsp:txXfrm>
        <a:off x="3357865" y="3923609"/>
        <a:ext cx="789133" cy="394566"/>
      </dsp:txXfrm>
    </dsp:sp>
    <dsp:sp modelId="{77675BF8-BF8E-4A94-AB14-3527CF0D777D}">
      <dsp:nvSpPr>
        <dsp:cNvPr id="0" name=""/>
        <dsp:cNvSpPr/>
      </dsp:nvSpPr>
      <dsp:spPr>
        <a:xfrm>
          <a:off x="3357865" y="4483893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6</a:t>
          </a:r>
        </a:p>
      </dsp:txBody>
      <dsp:txXfrm>
        <a:off x="3357865" y="4483893"/>
        <a:ext cx="789133" cy="394566"/>
      </dsp:txXfrm>
    </dsp:sp>
    <dsp:sp modelId="{254636C2-BAA4-401B-92D1-EFBF5B72F363}">
      <dsp:nvSpPr>
        <dsp:cNvPr id="0" name=""/>
        <dsp:cNvSpPr/>
      </dsp:nvSpPr>
      <dsp:spPr>
        <a:xfrm>
          <a:off x="3357865" y="5044178"/>
          <a:ext cx="789133" cy="394566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accent5">
                  <a:lumMod val="25000"/>
                </a:schemeClr>
              </a:solidFill>
            </a:rPr>
            <a:t>7</a:t>
          </a:r>
        </a:p>
      </dsp:txBody>
      <dsp:txXfrm>
        <a:off x="3357865" y="5044178"/>
        <a:ext cx="789133" cy="394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3F9485-1339-4C5D-93CB-8C02E0384A53}" type="datetimeFigureOut">
              <a:rPr lang="es-MX" smtClean="0"/>
              <a:pPr/>
              <a:t>07/09/2011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0DE2E0-8EB8-4958-A65F-5047FEB769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b="1" dirty="0" smtClean="0"/>
              <a:t>National Commission for the Retirement Savings System (CONSAR)</a:t>
            </a:r>
          </a:p>
          <a:p>
            <a:endParaRPr lang="es-ES" b="1" baseline="0" dirty="0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Session I: Introduction to and Preparation for Risk-based Supervision </a:t>
            </a:r>
            <a:endParaRPr lang="es-ES" b="1" baseline="0" dirty="0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9:15-10:00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Speakers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to the IOPS Toolkit + Module 1 – Ross Jones, President of IOPS 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 to introducing RBS – David Plascencia Perdomo, CONSAR Mexico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 to introducing RBS –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Renato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Hamel, Superintendent Pensions, Chile 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----------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workshop will be held at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Miraflores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 Hotel, Av.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Malecón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Reserva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1035,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Miraflores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Lima, Peru.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IOPS has obtained the negotiated rates for participants of the workshop at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Miraflores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Hotelhotel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Paseo de la Reforma No. 2601 Col. Lomas de Chapultepec, México, D.F. </a:t>
            </a:r>
            <a:b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Tel.: +52 (55) 1105-2270 Email: embaperu@prodigy.net.mx</a:t>
            </a:r>
            <a:b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Horario de atención: Lunes a Viernes de 9 a 17 hrs. </a:t>
            </a:r>
          </a:p>
          <a:p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</a:t>
            </a:r>
          </a:p>
          <a:p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b="1" baseline="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es-ES" b="1" baseline="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es-ES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43" marR="0" indent="-2253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43" marR="0" indent="-2253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b="1" dirty="0" smtClean="0"/>
              <a:t>National Commission for the Retirement Savings System (CONSAR)</a:t>
            </a:r>
          </a:p>
          <a:p>
            <a:endParaRPr lang="es-ES" b="1" baseline="0" dirty="0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Session I: Introduction to and Preparation for Risk-based Supervision </a:t>
            </a:r>
            <a:endParaRPr lang="es-ES" b="1" baseline="0" dirty="0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9:15-10:00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Speakers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to the IOPS Toolkit + Module 1 – Ross Jones, President of IOPS 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 to introducing RBS – David Plascencia Perdomo, CONSAR Mexico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 to introducing RBS –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Renato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Hamel, Superintendent Pensions, Chile 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----------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workshop will be held at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Miraflores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 Hotel, Av.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Malecón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Reserva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1035,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Miraflores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Lima, Peru.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IOPS has obtained the negotiated rates for participants of the workshop at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Miraflores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Hotelhotel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Paseo de la Reforma No. 2601 Col. Lomas de Chapultepec, México, D.F. </a:t>
            </a:r>
            <a:b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Tel.: +52 (55) 1105-2270 Email: embaperu@prodigy.net.mx</a:t>
            </a:r>
            <a:b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Horario de atención: Lunes a Viernes de 9 a 17 hrs. </a:t>
            </a:r>
          </a:p>
          <a:p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</a:t>
            </a:r>
          </a:p>
          <a:p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b="1" baseline="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es-ES" b="1" baseline="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es-ES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43" indent="-225343">
              <a:spcBef>
                <a:spcPct val="0"/>
              </a:spcBef>
            </a:pPr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pitchFamily="34" charset="0"/>
              </a:rPr>
              <a:t>Vicepresidencia</a:t>
            </a:r>
            <a:r>
              <a:rPr lang="es-ES" baseline="0" dirty="0" smtClean="0">
                <a:latin typeface="Arial" pitchFamily="34" charset="0"/>
              </a:rPr>
              <a:t> Financiera -CONSAR</a:t>
            </a:r>
            <a:endParaRPr lang="es-ES" dirty="0" smtClean="0"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DE2E0-8EB8-4958-A65F-5047FEB76998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pitchFamily="34" charset="0"/>
              </a:rPr>
              <a:t>Vicepresidencia</a:t>
            </a:r>
            <a:r>
              <a:rPr lang="es-ES" baseline="0" dirty="0" smtClean="0">
                <a:latin typeface="Arial" pitchFamily="34" charset="0"/>
              </a:rPr>
              <a:t> Financiera -CONSAR</a:t>
            </a:r>
            <a:endParaRPr lang="es-ES" dirty="0" smtClean="0">
              <a:latin typeface="Arial" pitchFamily="34" charset="0"/>
            </a:endParaRPr>
          </a:p>
          <a:p>
            <a:endParaRPr 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s-ES" dirty="0" smtClean="0">
                <a:latin typeface="Arial" pitchFamily="34" charset="0"/>
              </a:rPr>
              <a:t>Vicepresidencia</a:t>
            </a:r>
            <a:r>
              <a:rPr lang="es-ES" baseline="0" dirty="0" smtClean="0">
                <a:latin typeface="Arial" pitchFamily="34" charset="0"/>
              </a:rPr>
              <a:t> Financiera -CONSAR</a:t>
            </a:r>
            <a:endParaRPr lang="es-ES" dirty="0" smtClean="0"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DE2E0-8EB8-4958-A65F-5047FEB76998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Risk </a:t>
            </a:r>
            <a:r>
              <a:rPr lang="es-MX" dirty="0" err="1" smtClean="0"/>
              <a:t>management</a:t>
            </a:r>
            <a:r>
              <a:rPr lang="es-MX" dirty="0" smtClean="0"/>
              <a:t> </a:t>
            </a:r>
            <a:r>
              <a:rPr lang="es-MX" dirty="0" err="1" smtClean="0"/>
              <a:t>strategy</a:t>
            </a:r>
            <a:endParaRPr lang="es-MX" dirty="0" smtClean="0"/>
          </a:p>
          <a:p>
            <a:r>
              <a:rPr lang="es-MX" dirty="0" err="1" smtClean="0"/>
              <a:t>Board</a:t>
            </a:r>
            <a:r>
              <a:rPr lang="es-MX" dirty="0" smtClean="0"/>
              <a:t> </a:t>
            </a:r>
            <a:r>
              <a:rPr lang="es-MX" dirty="0" err="1" smtClean="0"/>
              <a:t>committes</a:t>
            </a:r>
            <a:endParaRPr lang="es-MX" dirty="0" smtClean="0"/>
          </a:p>
          <a:p>
            <a:r>
              <a:rPr lang="es-MX" dirty="0" smtClean="0"/>
              <a:t>RM </a:t>
            </a:r>
            <a:r>
              <a:rPr lang="es-MX" dirty="0" err="1" smtClean="0"/>
              <a:t>functions</a:t>
            </a:r>
            <a:endParaRPr lang="es-MX" dirty="0" smtClean="0"/>
          </a:p>
          <a:p>
            <a:r>
              <a:rPr lang="es-MX" dirty="0" err="1" smtClean="0"/>
              <a:t>Internal</a:t>
            </a:r>
            <a:r>
              <a:rPr lang="es-MX" dirty="0" smtClean="0"/>
              <a:t> </a:t>
            </a:r>
            <a:r>
              <a:rPr lang="es-MX" dirty="0" err="1" smtClean="0"/>
              <a:t>controls</a:t>
            </a:r>
            <a:endParaRPr lang="es-MX" dirty="0" smtClean="0"/>
          </a:p>
          <a:p>
            <a:r>
              <a:rPr lang="es-MX" dirty="0" err="1" smtClean="0"/>
              <a:t>Responsabilities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err="1" smtClean="0"/>
              <a:t>Dealing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operational</a:t>
            </a:r>
            <a:r>
              <a:rPr lang="es-MX" dirty="0" smtClean="0"/>
              <a:t> and </a:t>
            </a:r>
            <a:r>
              <a:rPr lang="es-MX" dirty="0" err="1" smtClean="0"/>
              <a:t>financial</a:t>
            </a:r>
            <a:r>
              <a:rPr lang="es-MX" dirty="0" smtClean="0"/>
              <a:t> risk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DE2E0-8EB8-4958-A65F-5047FEB76998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40AA9-43D1-4378-839F-DA11B8B9AF1D}" type="slidenum">
              <a:rPr lang="es-MX" smtClean="0">
                <a:latin typeface="Arial" pitchFamily="34" charset="0"/>
              </a:rPr>
              <a:pPr/>
              <a:t>9</a:t>
            </a:fld>
            <a:endParaRPr lang="es-MX" dirty="0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48" tIns="46520" rIns="93048" bIns="46520" anchor="b"/>
          <a:lstStyle/>
          <a:p>
            <a:pPr algn="r" defTabSz="930087" fontAlgn="base">
              <a:spcBef>
                <a:spcPct val="0"/>
              </a:spcBef>
              <a:spcAft>
                <a:spcPct val="0"/>
              </a:spcAft>
            </a:pPr>
            <a:fld id="{CA279E7C-E69D-4DEB-A667-7283F900FB13}" type="slidenum">
              <a:rPr lang="es-MX" sz="1200">
                <a:solidFill>
                  <a:srgbClr val="000000"/>
                </a:solidFill>
                <a:latin typeface="Arial" charset="0"/>
              </a:rPr>
              <a:pPr algn="r" defTabSz="930087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971927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86" tIns="46291" rIns="92586" bIns="46291" anchor="b"/>
          <a:lstStyle/>
          <a:p>
            <a:pPr algn="r" defTabSz="923739" fontAlgn="base">
              <a:spcBef>
                <a:spcPct val="0"/>
              </a:spcBef>
              <a:spcAft>
                <a:spcPct val="0"/>
              </a:spcAft>
            </a:pPr>
            <a:fld id="{2E38C11D-73EF-4519-A4F6-50AA4C8FD18B}" type="slidenum">
              <a:rPr lang="es-MX" sz="1200" b="1">
                <a:solidFill>
                  <a:srgbClr val="000000"/>
                </a:solidFill>
                <a:latin typeface="Times New Roman" pitchFamily="18" charset="0"/>
              </a:rPr>
              <a:pPr algn="r" defTabSz="923739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3971927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59" tIns="46277" rIns="92559" bIns="46277" anchor="b"/>
          <a:lstStyle/>
          <a:p>
            <a:pPr algn="r" defTabSz="923739" fontAlgn="base">
              <a:spcBef>
                <a:spcPct val="0"/>
              </a:spcBef>
              <a:spcAft>
                <a:spcPct val="0"/>
              </a:spcAft>
            </a:pPr>
            <a:fld id="{FD202CD9-D348-40D8-9AFE-D15FC0F310B1}" type="slidenum">
              <a:rPr lang="es-MX" sz="1200" b="1">
                <a:solidFill>
                  <a:srgbClr val="000000"/>
                </a:solidFill>
                <a:latin typeface="Times New Roman" pitchFamily="18" charset="0"/>
              </a:rPr>
              <a:pPr algn="r" defTabSz="923739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559" tIns="46277" rIns="92559" bIns="46277" numCol="1" anchor="t" anchorCtr="0" compatLnSpc="1">
            <a:prstTxWarp prst="textNoShape">
              <a:avLst/>
            </a:prstTxWarp>
          </a:bodyPr>
          <a:lstStyle/>
          <a:p>
            <a:endParaRPr lang="es-E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BBF094E-74AD-4868-B615-D287F65590F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ACA5351-6553-466E-9BC1-BC9131EEDC7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F61AEFA-47F3-4A7C-B5AD-43E24FC74B4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27088" y="274638"/>
            <a:ext cx="7859712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F2D49F1-2574-4600-A765-AF779716D27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550" y="0"/>
            <a:ext cx="7916863" cy="9715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05000"/>
            <a:ext cx="7772400" cy="4191000"/>
          </a:xfrm>
          <a:prstGeom prst="rect">
            <a:avLst/>
          </a:prstGeom>
        </p:spPr>
        <p:txBody>
          <a:bodyPr/>
          <a:lstStyle/>
          <a:p>
            <a:pPr lvl="0"/>
            <a:endParaRPr lang="es-MX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35825" y="65976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64D3EB-D79F-44EF-9D1A-8B0EE713F33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41B4F57-2DD2-4812-A766-9F817622E14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27088" y="274638"/>
            <a:ext cx="7859712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F2D49F1-2574-4600-A765-AF779716D27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03D12C5-E31C-4FE5-B25E-31A4F751C7C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8528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32350" y="1600200"/>
            <a:ext cx="3854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1BFC8FE-7A56-4D00-96CB-44230EEF461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CC11814-0F02-41BE-8E00-59922DB16BD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E15F9F-D1DE-456A-88FC-D6B150BC079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FC17C16-62EC-4B3D-93DC-9BB7759FFF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DBCD88-18BA-40D9-AD31-5F167148A24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CF30C7-F0FE-4C5E-A43A-6CDFBFA50E2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9475" y="274638"/>
            <a:ext cx="7796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8597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23B1A-A3A9-41B8-8AFD-FC91EFBF5A2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MX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81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809625" y="0"/>
            <a:ext cx="8048625" cy="935038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1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Font typeface="Tahoma" pitchFamily="34" charset="0"/>
        <a:buChar char="−"/>
        <a:defRPr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Font typeface="Wingdings 3" pitchFamily="18" charset="2"/>
        <a:buChar char="ê"/>
        <a:defRPr sz="2000" b="1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6119813"/>
            <a:ext cx="9144000" cy="738187"/>
          </a:xfrm>
          <a:prstGeom prst="rect">
            <a:avLst/>
          </a:prstGeom>
          <a:solidFill>
            <a:srgbClr val="77777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971550" y="0"/>
            <a:ext cx="7416800" cy="738188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-4763"/>
            <a:ext cx="9001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SHC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04063" y="736600"/>
            <a:ext cx="203676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8388350" y="6110288"/>
            <a:ext cx="755650" cy="747712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2055" name="Picture 7" descr="arbo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9938" y="5157788"/>
            <a:ext cx="7191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4592638" y="6321425"/>
            <a:ext cx="3790950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900">
                <a:solidFill>
                  <a:srgbClr val="FFFFFF"/>
                </a:solidFill>
                <a:latin typeface="Comic Sans MS" pitchFamily="66" charset="0"/>
              </a:rPr>
              <a:t>Camino a Santa Teresa # 1040 8o. piso, Col. Jardines en la Montaña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900">
                <a:solidFill>
                  <a:srgbClr val="FFFFFF"/>
                </a:solidFill>
                <a:latin typeface="Comic Sans MS" pitchFamily="66" charset="0"/>
              </a:rPr>
              <a:t>Delegación Tlalpan, C.P. 14220, México D.F.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900">
                <a:solidFill>
                  <a:srgbClr val="FFFFFF"/>
                </a:solidFill>
                <a:latin typeface="Comic Sans MS" pitchFamily="66" charset="0"/>
              </a:rPr>
              <a:t>Tel. +52 (55) 3000-2608 y 3000-2548    www. consar.gob.mx</a:t>
            </a:r>
            <a:endParaRPr lang="es-ES" sz="9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23963" y="2946400"/>
            <a:ext cx="6696075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971550" y="0"/>
            <a:ext cx="7416800" cy="738188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 dirty="0">
              <a:latin typeface="Tahoma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" y="-4763"/>
            <a:ext cx="9001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23963" y="2946400"/>
            <a:ext cx="6696075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amafore.org/asociados/azteca.html" TargetMode="Externa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" Type="http://schemas.openxmlformats.org/officeDocument/2006/relationships/hyperlink" Target="http://www.amafore.org/asociados/bajio.html" TargetMode="External"/><Relationship Id="rId21" Type="http://schemas.openxmlformats.org/officeDocument/2006/relationships/hyperlink" Target="http://www.amafore.org/asociados/banamex.html" TargetMode="External"/><Relationship Id="rId34" Type="http://schemas.openxmlformats.org/officeDocument/2006/relationships/image" Target="../media/image40.wmf"/><Relationship Id="rId7" Type="http://schemas.openxmlformats.org/officeDocument/2006/relationships/hyperlink" Target="http://www.amafore.org/asociados/banorte.html" TargetMode="External"/><Relationship Id="rId12" Type="http://schemas.openxmlformats.org/officeDocument/2006/relationships/image" Target="../media/image26.png"/><Relationship Id="rId17" Type="http://schemas.openxmlformats.org/officeDocument/2006/relationships/hyperlink" Target="http://www.amafore.org/asociados/ing.html" TargetMode="External"/><Relationship Id="rId25" Type="http://schemas.openxmlformats.org/officeDocument/2006/relationships/hyperlink" Target="http://www.amafore.org/asociados/profuturo.html" TargetMode="External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www.amafore.org/asociados/metlife.html" TargetMode="External"/><Relationship Id="rId24" Type="http://schemas.openxmlformats.org/officeDocument/2006/relationships/image" Target="../media/image32.png"/><Relationship Id="rId32" Type="http://schemas.openxmlformats.org/officeDocument/2006/relationships/image" Target="../media/image38.jpeg"/><Relationship Id="rId5" Type="http://schemas.openxmlformats.org/officeDocument/2006/relationships/hyperlink" Target="http://www.amafore.org/asociados/bancomer.html" TargetMode="External"/><Relationship Id="rId15" Type="http://schemas.openxmlformats.org/officeDocument/2006/relationships/hyperlink" Target="http://www.amafore.org/asociados/coppel.html" TargetMode="External"/><Relationship Id="rId23" Type="http://schemas.openxmlformats.org/officeDocument/2006/relationships/hyperlink" Target="http://www.amafore.org/asociados/invercap.html" TargetMode="External"/><Relationship Id="rId28" Type="http://schemas.openxmlformats.org/officeDocument/2006/relationships/image" Target="../media/image34.png"/><Relationship Id="rId10" Type="http://schemas.openxmlformats.org/officeDocument/2006/relationships/image" Target="../media/image25.png"/><Relationship Id="rId19" Type="http://schemas.openxmlformats.org/officeDocument/2006/relationships/hyperlink" Target="http://www.amafore.org/asociados/principal.html" TargetMode="External"/><Relationship Id="rId31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hyperlink" Target="http://www.amafore.org/asociados/inbursa.html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hyperlink" Target="http://www.amafore.org/asociados/xxi.html" TargetMode="External"/><Relationship Id="rId30" Type="http://schemas.openxmlformats.org/officeDocument/2006/relationships/image" Target="../media/image3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238625" y="5975350"/>
            <a:ext cx="4194175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4D4D4D"/>
              </a:solidFill>
              <a:latin typeface="Tahom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4D4D4D"/>
              </a:solidFill>
              <a:latin typeface="Tahom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4D4D4D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92163" y="2760663"/>
            <a:ext cx="7024687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000099"/>
                </a:solidFill>
                <a:latin typeface="Tahoma" pitchFamily="34" charset="0"/>
              </a:rPr>
              <a:t>		</a:t>
            </a:r>
            <a:endParaRPr lang="es-E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538538" y="5861050"/>
            <a:ext cx="48942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solidFill>
                  <a:srgbClr val="5F5F5F"/>
                </a:solidFill>
              </a:rPr>
              <a:t>Comisión Nacional del Sistema de Ahorro para el Retiro</a:t>
            </a:r>
            <a:endParaRPr lang="es-ES" sz="1400" b="1" dirty="0">
              <a:solidFill>
                <a:srgbClr val="5F5F5F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15636" y="2263775"/>
            <a:ext cx="8093881" cy="195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Tahoma" pitchFamily="34" charset="0"/>
              </a:rPr>
              <a:t>Session I:  Introduction to and Preparation for Risk-based Supervision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</a:rPr>
              <a:t>Challenges to introducing RBS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Tahoma" pitchFamily="34" charset="0"/>
              </a:rPr>
              <a:t>Thursday 8th September, 2011, Lima - Peru</a:t>
            </a:r>
          </a:p>
        </p:txBody>
      </p:sp>
      <p:pic>
        <p:nvPicPr>
          <p:cNvPr id="952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48350"/>
            <a:ext cx="1771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0" y="1142984"/>
            <a:ext cx="9144000" cy="58092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</a:rPr>
              <a:t>FACTORS MOTIVATING THE ADOPTION OF RISK-BASED SUPERVISION</a:t>
            </a:r>
          </a:p>
          <a:p>
            <a:pPr algn="ctr">
              <a:spcBef>
                <a:spcPct val="50000"/>
              </a:spcBef>
            </a:pPr>
            <a:r>
              <a:rPr lang="en-US" sz="1050" b="1" i="1" dirty="0" smtClean="0">
                <a:solidFill>
                  <a:schemeClr val="bg1"/>
                </a:solidFill>
                <a:latin typeface="Arial" pitchFamily="34" charset="0"/>
              </a:rPr>
              <a:t>Mexican Case</a:t>
            </a:r>
            <a:endParaRPr lang="en-US" sz="1050" b="1" i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2480304" y="1942700"/>
            <a:ext cx="6438228" cy="646331"/>
            <a:chOff x="2643142" y="1829966"/>
            <a:chExt cx="5214974" cy="646331"/>
          </a:xfrm>
        </p:grpSpPr>
        <p:sp>
          <p:nvSpPr>
            <p:cNvPr id="18" name="17 CuadroTexto"/>
            <p:cNvSpPr txBox="1"/>
            <p:nvPr/>
          </p:nvSpPr>
          <p:spPr>
            <a:xfrm>
              <a:off x="3081076" y="1829966"/>
              <a:ext cx="4777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The search for 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efficiency profit </a:t>
              </a:r>
              <a:r>
                <a:rPr lang="en-US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and adequate infrastructure to operate.</a:t>
              </a:r>
              <a:endPara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Elipse"/>
            <p:cNvSpPr/>
            <p:nvPr/>
          </p:nvSpPr>
          <p:spPr bwMode="auto">
            <a:xfrm>
              <a:off x="2643142" y="1829966"/>
              <a:ext cx="357190" cy="35719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896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2480304" y="2778853"/>
            <a:ext cx="6237810" cy="1200329"/>
            <a:chOff x="2643142" y="2358069"/>
            <a:chExt cx="6237810" cy="1200329"/>
          </a:xfrm>
        </p:grpSpPr>
        <p:sp>
          <p:nvSpPr>
            <p:cNvPr id="22" name="21 CuadroTexto"/>
            <p:cNvSpPr txBox="1"/>
            <p:nvPr/>
          </p:nvSpPr>
          <p:spPr>
            <a:xfrm>
              <a:off x="3081075" y="2358069"/>
              <a:ext cx="57998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To take advantage of the increasing sophistication and complexity of Investment Regime and markets, with rules designed to 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strengthen risk management </a:t>
              </a:r>
              <a:r>
                <a:rPr lang="en-US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and self imposed proper internal controls.</a:t>
              </a:r>
              <a:endPara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26 Elipse"/>
            <p:cNvSpPr/>
            <p:nvPr/>
          </p:nvSpPr>
          <p:spPr bwMode="auto">
            <a:xfrm>
              <a:off x="2643142" y="2358069"/>
              <a:ext cx="357190" cy="35719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896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2480304" y="4169004"/>
            <a:ext cx="6500858" cy="646331"/>
            <a:chOff x="2643142" y="3662785"/>
            <a:chExt cx="6500858" cy="646331"/>
          </a:xfrm>
        </p:grpSpPr>
        <p:sp>
          <p:nvSpPr>
            <p:cNvPr id="24" name="23 CuadroTexto"/>
            <p:cNvSpPr txBox="1"/>
            <p:nvPr/>
          </p:nvSpPr>
          <p:spPr>
            <a:xfrm>
              <a:off x="3081076" y="3662785"/>
              <a:ext cx="6062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It is no longer feasible 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to monitor all of the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operations</a:t>
              </a:r>
              <a:r>
                <a:rPr lang="en-US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 of financial institution.</a:t>
              </a:r>
              <a:endPara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27 Elipse"/>
            <p:cNvSpPr/>
            <p:nvPr/>
          </p:nvSpPr>
          <p:spPr bwMode="auto">
            <a:xfrm>
              <a:off x="2643142" y="3662785"/>
              <a:ext cx="357190" cy="35719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896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3</a:t>
              </a:r>
            </a:p>
          </p:txBody>
        </p:sp>
      </p:grpSp>
      <p:pic>
        <p:nvPicPr>
          <p:cNvPr id="29" name="Picture 4" descr="http://www.raddar.net/img/perf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92" y="2393637"/>
            <a:ext cx="2111380" cy="1940332"/>
          </a:xfrm>
          <a:prstGeom prst="rect">
            <a:avLst/>
          </a:prstGeom>
          <a:noFill/>
        </p:spPr>
      </p:pic>
      <p:sp>
        <p:nvSpPr>
          <p:cNvPr id="14" name="5 Marcador de número de diapositiva"/>
          <p:cNvSpPr txBox="1">
            <a:spLocks noGrp="1"/>
          </p:cNvSpPr>
          <p:nvPr/>
        </p:nvSpPr>
        <p:spPr bwMode="auto">
          <a:xfrm>
            <a:off x="8790017" y="6597674"/>
            <a:ext cx="353983" cy="26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ED34EC7-6C97-4371-98AA-3D3C20302480}" type="slidenum">
              <a:rPr lang="en-US" sz="1200" smtClean="0">
                <a:solidFill>
                  <a:schemeClr val="bg1">
                    <a:lumMod val="75000"/>
                  </a:scheme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87890" y="5949862"/>
            <a:ext cx="8786874" cy="795403"/>
          </a:xfrm>
          <a:prstGeom prst="rect">
            <a:avLst/>
          </a:prstGeom>
          <a:solidFill>
            <a:srgbClr val="DE0000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reorganization conducted to a type of supervision that requires more specialized skills in order to see beyond the regulation 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28688" y="28575"/>
            <a:ext cx="7858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041400" algn="l"/>
                <a:tab pos="1163638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The Mexican regulator and supervisor seeks to mitigate the greatest potential risk to the pension system…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2480304" y="5005157"/>
            <a:ext cx="6500858" cy="646331"/>
            <a:chOff x="2643142" y="4391383"/>
            <a:chExt cx="6500858" cy="646331"/>
          </a:xfrm>
        </p:grpSpPr>
        <p:sp>
          <p:nvSpPr>
            <p:cNvPr id="17" name="16 CuadroTexto"/>
            <p:cNvSpPr txBox="1"/>
            <p:nvPr/>
          </p:nvSpPr>
          <p:spPr>
            <a:xfrm>
              <a:off x="3081076" y="4391383"/>
              <a:ext cx="6062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The need to 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allocate</a:t>
              </a:r>
              <a:r>
                <a:rPr lang="en-US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 scarce 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supervisory resources efficiently.</a:t>
              </a:r>
            </a:p>
          </p:txBody>
        </p:sp>
        <p:sp>
          <p:nvSpPr>
            <p:cNvPr id="20" name="19 Elipse"/>
            <p:cNvSpPr/>
            <p:nvPr/>
          </p:nvSpPr>
          <p:spPr bwMode="auto">
            <a:xfrm>
              <a:off x="2643142" y="4391383"/>
              <a:ext cx="357190" cy="35719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896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812800" y="28575"/>
            <a:ext cx="79740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041400" algn="l"/>
                <a:tab pos="1163638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Sequence of events that triggered the incorporation of Risk Based Supervision (RBS) elements.</a:t>
            </a:r>
            <a:endParaRPr lang="en-US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992451"/>
            <a:ext cx="9144000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Timeline </a:t>
            </a:r>
            <a:endParaRPr lang="es-MX" sz="2000" dirty="0">
              <a:solidFill>
                <a:srgbClr val="FFFFFF"/>
              </a:solidFill>
            </a:endParaRPr>
          </a:p>
        </p:txBody>
      </p:sp>
      <p:sp>
        <p:nvSpPr>
          <p:cNvPr id="12" name="11 Flecha derecha"/>
          <p:cNvSpPr/>
          <p:nvPr/>
        </p:nvSpPr>
        <p:spPr bwMode="auto">
          <a:xfrm>
            <a:off x="327546" y="2483880"/>
            <a:ext cx="8447964" cy="1105468"/>
          </a:xfrm>
          <a:prstGeom prst="rightArrow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s-MX" sz="1200" smtClean="0">
              <a:solidFill>
                <a:srgbClr val="0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5873" y="3514554"/>
            <a:ext cx="20700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1998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Beginning of Pension Fund System. Investments where made mainly in governmental assets.</a:t>
            </a:r>
            <a:endParaRPr lang="en-US" sz="1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" name="13 Flecha abajo"/>
          <p:cNvSpPr/>
          <p:nvPr/>
        </p:nvSpPr>
        <p:spPr bwMode="auto">
          <a:xfrm>
            <a:off x="2158229" y="2509325"/>
            <a:ext cx="214314" cy="142876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15" name="14 Flecha abajo"/>
          <p:cNvSpPr/>
          <p:nvPr/>
        </p:nvSpPr>
        <p:spPr bwMode="auto">
          <a:xfrm flipV="1">
            <a:off x="236150" y="3373258"/>
            <a:ext cx="268818" cy="166131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59657" y="1622960"/>
            <a:ext cx="1602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Nov. 2002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Introduction of Value at Risk (VaR) as a regulatory limit.</a:t>
            </a:r>
            <a:endParaRPr lang="en-US" sz="1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334014" y="3514554"/>
            <a:ext cx="21483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Jan. 2005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Investment Regime opening, allowing foreign assets holdings and international equities investments.</a:t>
            </a:r>
          </a:p>
        </p:txBody>
      </p:sp>
      <p:sp>
        <p:nvSpPr>
          <p:cNvPr id="19" name="18 Flecha abajo"/>
          <p:cNvSpPr/>
          <p:nvPr/>
        </p:nvSpPr>
        <p:spPr bwMode="auto">
          <a:xfrm flipV="1">
            <a:off x="5752127" y="3373258"/>
            <a:ext cx="198305" cy="14364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61810" y="3514554"/>
            <a:ext cx="15740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2007 – 2009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Investment Regime opening doing possible to Invest in Alternative Assets.</a:t>
            </a:r>
            <a:endParaRPr lang="en-US" sz="1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158183" y="3514554"/>
            <a:ext cx="195811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2010-2011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Investment Regime opening, allowing </a:t>
            </a:r>
            <a:r>
              <a:rPr lang="en-US" sz="1200" u="sng" dirty="0" smtClean="0">
                <a:solidFill>
                  <a:srgbClr val="0033CC"/>
                </a:solidFill>
                <a:latin typeface="Arial" charset="0"/>
              </a:rPr>
              <a:t>investment mandates</a:t>
            </a: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, commodities, increasing eligible countries and currencies.</a:t>
            </a:r>
            <a:endParaRPr lang="en-US" sz="1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" name="24 Flecha abajo"/>
          <p:cNvSpPr/>
          <p:nvPr/>
        </p:nvSpPr>
        <p:spPr bwMode="auto">
          <a:xfrm>
            <a:off x="536409" y="2509325"/>
            <a:ext cx="214314" cy="142876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05680" y="1807626"/>
            <a:ext cx="14323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2001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Derivatives</a:t>
            </a:r>
            <a:r>
              <a:rPr lang="en-US" sz="12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and Securities lending 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443601" y="1622960"/>
            <a:ext cx="1732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Oct. 2005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Specifications about losses due to Administrators.</a:t>
            </a:r>
            <a:endParaRPr lang="en-US" sz="1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9" name="28 Flecha abajo"/>
          <p:cNvSpPr/>
          <p:nvPr/>
        </p:nvSpPr>
        <p:spPr bwMode="auto">
          <a:xfrm flipV="1">
            <a:off x="2478920" y="3373258"/>
            <a:ext cx="198305" cy="14364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30" name="29 Flecha abajo"/>
          <p:cNvSpPr/>
          <p:nvPr/>
        </p:nvSpPr>
        <p:spPr bwMode="auto">
          <a:xfrm>
            <a:off x="3641277" y="2511515"/>
            <a:ext cx="223326" cy="140686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31" name="30 Flecha abajo"/>
          <p:cNvSpPr/>
          <p:nvPr/>
        </p:nvSpPr>
        <p:spPr bwMode="auto">
          <a:xfrm>
            <a:off x="7094401" y="2511515"/>
            <a:ext cx="223326" cy="140686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671063" y="1438294"/>
            <a:ext cx="23343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Reworking in VaR methodology in order to solve negative pro-cyclical phenomenon observed during the crisis. </a:t>
            </a:r>
            <a:endParaRPr lang="en-US" sz="1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3" name="32 Flecha abajo"/>
          <p:cNvSpPr/>
          <p:nvPr/>
        </p:nvSpPr>
        <p:spPr bwMode="auto">
          <a:xfrm>
            <a:off x="5994150" y="2511515"/>
            <a:ext cx="223326" cy="140686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63936" y="1992291"/>
            <a:ext cx="11019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2008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Multi-Funds</a:t>
            </a:r>
            <a:endParaRPr lang="en-US" sz="1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5" name="34 Flecha abajo"/>
          <p:cNvSpPr/>
          <p:nvPr/>
        </p:nvSpPr>
        <p:spPr bwMode="auto">
          <a:xfrm flipV="1">
            <a:off x="4758115" y="3373258"/>
            <a:ext cx="198305" cy="14364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468568" y="3514554"/>
            <a:ext cx="12117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2005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Cross-section in two Basic Funds per Administrator.</a:t>
            </a:r>
            <a:endParaRPr lang="en-US" sz="1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73457" y="2811432"/>
            <a:ext cx="721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INVESTMENT REGIME</a:t>
            </a:r>
            <a:endParaRPr lang="es-MX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0" y="5357462"/>
            <a:ext cx="9144000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s-MX" sz="2000" dirty="0">
              <a:solidFill>
                <a:srgbClr val="FFFFFF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-1" y="5036023"/>
            <a:ext cx="382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rgbClr val="00B050"/>
                </a:solidFill>
              </a:rPr>
              <a:t>Number</a:t>
            </a:r>
            <a:r>
              <a:rPr lang="es-MX" dirty="0" smtClean="0">
                <a:solidFill>
                  <a:srgbClr val="00B050"/>
                </a:solidFill>
              </a:rPr>
              <a:t> of </a:t>
            </a:r>
            <a:r>
              <a:rPr lang="es-MX" dirty="0" err="1" smtClean="0">
                <a:solidFill>
                  <a:srgbClr val="00B050"/>
                </a:solidFill>
              </a:rPr>
              <a:t>Pension</a:t>
            </a:r>
            <a:r>
              <a:rPr lang="es-MX" dirty="0" smtClean="0">
                <a:solidFill>
                  <a:srgbClr val="00B050"/>
                </a:solidFill>
              </a:rPr>
              <a:t> Funds.</a:t>
            </a:r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50128" y="57464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1998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1158641" y="57464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2002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2167154" y="57464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2005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3175667" y="57464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2006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5192693" y="57464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2008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6201206" y="57464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2009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7209719" y="57464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2010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8218230" y="5746424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2011*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4184180" y="57464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2007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179698" y="53574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14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1232850" y="53574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20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2231412" y="53574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52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3134439" y="53574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65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4242182" y="53574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64</a:t>
            </a:r>
          </a:p>
        </p:txBody>
      </p:sp>
      <p:sp>
        <p:nvSpPr>
          <p:cNvPr id="54" name="53 Rectángulo"/>
          <p:cNvSpPr/>
          <p:nvPr/>
        </p:nvSpPr>
        <p:spPr>
          <a:xfrm>
            <a:off x="5254391" y="53574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109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6252952" y="53574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101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7251513" y="53574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89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8291018" y="53574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87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-4896" y="6581001"/>
            <a:ext cx="9148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solidFill>
                  <a:srgbClr val="FFFFFF">
                    <a:lumMod val="50000"/>
                  </a:srgbClr>
                </a:solidFill>
              </a:rPr>
              <a:t>* Data as of September 6</a:t>
            </a:r>
            <a:r>
              <a:rPr lang="en-US" sz="800" b="1" i="1" baseline="30000" dirty="0" smtClean="0">
                <a:solidFill>
                  <a:srgbClr val="FFFFFF">
                    <a:lumMod val="50000"/>
                  </a:srgbClr>
                </a:solidFill>
              </a:rPr>
              <a:t>th</a:t>
            </a:r>
            <a:r>
              <a:rPr lang="en-US" sz="800" b="1" i="1" dirty="0" smtClean="0">
                <a:solidFill>
                  <a:srgbClr val="FFFFFF">
                    <a:lumMod val="50000"/>
                  </a:srgbClr>
                </a:solidFill>
              </a:rPr>
              <a:t>, 2011. </a:t>
            </a:r>
            <a:endParaRPr lang="en-US" sz="800" b="1" i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0" name="59 Flecha abajo"/>
          <p:cNvSpPr/>
          <p:nvPr/>
        </p:nvSpPr>
        <p:spPr bwMode="auto">
          <a:xfrm flipV="1">
            <a:off x="8443424" y="6199588"/>
            <a:ext cx="198305" cy="14364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1013552" y="28575"/>
            <a:ext cx="777326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041400" algn="l"/>
                <a:tab pos="1163638" algn="l"/>
              </a:tabLst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Sequence of events that the supervisory authority undertook in moving towards RBS.</a:t>
            </a:r>
            <a:endParaRPr lang="en-US" sz="20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1885" y="2887150"/>
            <a:ext cx="8898342" cy="400110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FFC000"/>
              </a:gs>
            </a:gsLst>
            <a:lin ang="0" scaled="0"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Regulator Steps that were solve.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4 Flecha derecha"/>
          <p:cNvSpPr/>
          <p:nvPr/>
        </p:nvSpPr>
        <p:spPr bwMode="auto">
          <a:xfrm rot="5400000">
            <a:off x="2927646" y="4714878"/>
            <a:ext cx="3316418" cy="775855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40693" y="1758890"/>
            <a:ext cx="8504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Furthermore, there are </a:t>
            </a:r>
            <a:r>
              <a:rPr lang="en-US" sz="1800" b="1" dirty="0" smtClean="0">
                <a:solidFill>
                  <a:srgbClr val="0070C0"/>
                </a:solidFill>
              </a:rPr>
              <a:t>Risk Based Supervision 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elements that have been adopted ,which allow us score each AFORE and identify vulnerabilities within Pension Fund System.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027694" y="3309917"/>
            <a:ext cx="4116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RISK QUANTIFICATION</a:t>
            </a:r>
          </a:p>
          <a:p>
            <a:pPr marL="342900" indent="-342900" algn="l">
              <a:buClr>
                <a:srgbClr val="FF0000"/>
              </a:buClr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When settle different grade of impact and occurrence probabilities, is necessary to delimit the </a:t>
            </a:r>
            <a:r>
              <a:rPr lang="en-US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subjectivity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immersed.</a:t>
            </a:r>
          </a:p>
          <a:p>
            <a:pPr algn="l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Risk Scoring  result, by itself, do not describes the factors that explained the assessment. It must be accompanied by a brief description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(cultural change).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3130" y="3338501"/>
            <a:ext cx="4203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RISK IDENTIFICATION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 Depends on specialization of each collaborator.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59051" y="1058808"/>
            <a:ext cx="849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CONSAR’s Supervision Model keep elements of traditional Supervision where risk controls and corporate governance are legally laid down.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4549575"/>
            <a:ext cx="4203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HETEROGENEITY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There is heterogeneity within each Fund Administrator in terms of infrastructure, models, sophistication, etc.  which complicates  to have an standard risk scoring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(different times and concerns).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238625" y="5975350"/>
            <a:ext cx="4194175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4D4D4D"/>
              </a:solidFill>
              <a:latin typeface="Tahom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4D4D4D"/>
              </a:solidFill>
              <a:latin typeface="Tahom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4D4D4D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92163" y="2760663"/>
            <a:ext cx="7024687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000099"/>
                </a:solidFill>
                <a:latin typeface="Tahoma" pitchFamily="34" charset="0"/>
              </a:rPr>
              <a:t>		</a:t>
            </a:r>
            <a:endParaRPr lang="es-E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538538" y="5861050"/>
            <a:ext cx="48942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solidFill>
                  <a:srgbClr val="5F5F5F"/>
                </a:solidFill>
              </a:rPr>
              <a:t>Comisión Nacional del Sistema de Ahorro para el Retiro</a:t>
            </a:r>
            <a:endParaRPr lang="es-ES" sz="1400" b="1" dirty="0">
              <a:solidFill>
                <a:srgbClr val="5F5F5F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15636" y="2263775"/>
            <a:ext cx="8093881" cy="195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Tahoma" pitchFamily="34" charset="0"/>
              </a:rPr>
              <a:t>Session I:  Introduction to and Preparation for Risk-based Supervision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</a:rPr>
              <a:t>Challenges to introducing RBS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Tahoma" pitchFamily="34" charset="0"/>
              </a:rPr>
              <a:t>Thursday 8th September, 2011, Lima - Peru</a:t>
            </a:r>
          </a:p>
        </p:txBody>
      </p:sp>
      <p:pic>
        <p:nvPicPr>
          <p:cNvPr id="952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48350"/>
            <a:ext cx="1771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3"/>
          <p:cNvSpPr txBox="1">
            <a:spLocks noChangeArrowheads="1"/>
          </p:cNvSpPr>
          <p:nvPr/>
        </p:nvSpPr>
        <p:spPr bwMode="auto">
          <a:xfrm>
            <a:off x="831273" y="0"/>
            <a:ext cx="8048232" cy="9143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tIns="10800" bIns="10800" anchor="ctr"/>
          <a:lstStyle/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The pension reform of 1997 in Mexico introduced for the first time a fully-funded defined-contribution pension system based on private accounts. </a:t>
            </a:r>
            <a:endParaRPr lang="en-US" sz="2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2773" name="7 Rectángulo"/>
          <p:cNvSpPr>
            <a:spLocks noChangeArrowheads="1"/>
          </p:cNvSpPr>
          <p:nvPr/>
        </p:nvSpPr>
        <p:spPr bwMode="auto">
          <a:xfrm>
            <a:off x="0" y="5711437"/>
            <a:ext cx="9144000" cy="1141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 lvl="1">
              <a:buClr>
                <a:srgbClr val="002060"/>
              </a:buClr>
              <a:buSzPct val="130000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Accounts managed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by </a:t>
            </a:r>
            <a:r>
              <a:rPr lang="en-US" sz="2000" b="1" dirty="0" err="1" smtClean="0">
                <a:solidFill>
                  <a:srgbClr val="000099"/>
                </a:solidFill>
                <a:latin typeface="Arial" charset="0"/>
              </a:rPr>
              <a:t>Afores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 have grown from 11 millions in 1997 to slightly above of</a:t>
            </a:r>
            <a:r>
              <a:rPr lang="en-US" sz="2000" b="1" dirty="0" smtClean="0">
                <a:solidFill>
                  <a:srgbClr val="1C07B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 millions as of August of 2011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, for private and public sector employees.</a:t>
            </a:r>
            <a:endParaRPr lang="en-US" sz="2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2774" name="AutoShape 10"/>
          <p:cNvSpPr>
            <a:spLocks noChangeAspect="1" noChangeArrowheads="1" noTextEdit="1"/>
          </p:cNvSpPr>
          <p:nvPr/>
        </p:nvSpPr>
        <p:spPr bwMode="auto">
          <a:xfrm>
            <a:off x="142875" y="1831975"/>
            <a:ext cx="865505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 Marcador de número de diapositiva"/>
          <p:cNvSpPr txBox="1">
            <a:spLocks noGrp="1"/>
          </p:cNvSpPr>
          <p:nvPr/>
        </p:nvSpPr>
        <p:spPr bwMode="auto">
          <a:xfrm>
            <a:off x="8617040" y="6515456"/>
            <a:ext cx="5064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82A35A-3D12-4461-B285-CFD7A3A89D5C}" type="slidenum">
              <a:rPr lang="en-US" sz="1200" smtClean="0">
                <a:solidFill>
                  <a:srgbClr val="4D4D4D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79" y="992680"/>
            <a:ext cx="8544421" cy="4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75" y="1303681"/>
            <a:ext cx="22320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68 CuadroTexto"/>
          <p:cNvSpPr txBox="1"/>
          <p:nvPr/>
        </p:nvSpPr>
        <p:spPr>
          <a:xfrm>
            <a:off x="42862" y="866919"/>
            <a:ext cx="910113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Mexican Pension Funds’ assets under management</a:t>
            </a:r>
            <a:endParaRPr lang="en-US" sz="23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>
            <a:off x="-1588" y="1253468"/>
            <a:ext cx="9158288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0" y="6358146"/>
            <a:ext cx="9144000" cy="5000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dist="50800" dir="5400000" sx="1000" sy="1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Pension Funds’ assets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under management represent 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11.2%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GDP</a:t>
            </a:r>
            <a:endParaRPr lang="en-US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928688" y="28575"/>
            <a:ext cx="7858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041400" algn="l"/>
                <a:tab pos="1163638" algn="l"/>
              </a:tabLst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Pension Funds’ assets under management (AUM) amount to more than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US $122.65 billion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as of August 2011. These assets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provide funding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mainly to Mexico’s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public and private entities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.</a:t>
            </a:r>
            <a:endParaRPr lang="en-US" sz="2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3311912" y="6155534"/>
            <a:ext cx="586517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96938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Figures in US million. Currency exchange constant. Data as of August 2011. Source: CONSAR.</a:t>
            </a:r>
            <a:endParaRPr lang="en-US" sz="1000" i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5 Marcador de número de diapositiva"/>
          <p:cNvSpPr txBox="1">
            <a:spLocks noGrp="1"/>
          </p:cNvSpPr>
          <p:nvPr/>
        </p:nvSpPr>
        <p:spPr bwMode="auto">
          <a:xfrm>
            <a:off x="8634413" y="6597650"/>
            <a:ext cx="5064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82A35A-3D12-4461-B285-CFD7A3A89D5C}" type="slidenum"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4"/>
          <p:cNvSpPr txBox="1">
            <a:spLocks noChangeArrowheads="1"/>
          </p:cNvSpPr>
          <p:nvPr/>
        </p:nvSpPr>
        <p:spPr bwMode="auto">
          <a:xfrm>
            <a:off x="0" y="6162100"/>
            <a:ext cx="4103077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96938" fontAlgn="base">
              <a:spcBef>
                <a:spcPct val="50000"/>
              </a:spcBef>
              <a:spcAft>
                <a:spcPct val="0"/>
              </a:spcAft>
            </a:pPr>
            <a:r>
              <a:rPr lang="es-MX" sz="900" b="1" i="1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CONSAR – FINANCIAL VICEPRESIDENCY</a:t>
            </a:r>
            <a:endParaRPr lang="es-ES" sz="900" b="1" i="1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Line 28"/>
          <p:cNvSpPr>
            <a:spLocks noChangeShapeType="1"/>
          </p:cNvSpPr>
          <p:nvPr/>
        </p:nvSpPr>
        <p:spPr bwMode="auto">
          <a:xfrm>
            <a:off x="0" y="6369958"/>
            <a:ext cx="9158288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993" y="1337870"/>
            <a:ext cx="84486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 bwMode="auto">
          <a:xfrm>
            <a:off x="6636856" y="3120166"/>
            <a:ext cx="863401" cy="57150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smtClean="0">
              <a:solidFill>
                <a:srgbClr val="FF0000"/>
              </a:solidFill>
            </a:endParaRPr>
          </a:p>
        </p:txBody>
      </p:sp>
      <p:sp>
        <p:nvSpPr>
          <p:cNvPr id="8" name="7 Flecha derecha"/>
          <p:cNvSpPr/>
          <p:nvPr/>
        </p:nvSpPr>
        <p:spPr bwMode="auto">
          <a:xfrm>
            <a:off x="7511142" y="2844842"/>
            <a:ext cx="1558011" cy="1143008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32" y="3990104"/>
            <a:ext cx="700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1997</a:t>
            </a:r>
            <a:endParaRPr lang="en-US" sz="1600" b="1">
              <a:solidFill>
                <a:srgbClr val="808080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0524" y="4285004"/>
            <a:ext cx="2343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Investment in Government Securities and Banking</a:t>
            </a:r>
            <a:endParaRPr lang="en-US" sz="1400" b="1" dirty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87886" y="1699370"/>
            <a:ext cx="700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33CC"/>
                </a:solidFill>
                <a:latin typeface="Arial" charset="0"/>
              </a:rPr>
              <a:t>2002</a:t>
            </a:r>
            <a:endParaRPr lang="en-US" sz="16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7886" y="2121732"/>
            <a:ext cx="2628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Investment in Private Debt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Arial" charset="0"/>
              </a:rPr>
              <a:t>Mainly Mexican companies.</a:t>
            </a:r>
            <a:endParaRPr lang="en-US" sz="12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" name="14 Flecha abajo"/>
          <p:cNvSpPr/>
          <p:nvPr/>
        </p:nvSpPr>
        <p:spPr bwMode="auto">
          <a:xfrm>
            <a:off x="1352991" y="2882294"/>
            <a:ext cx="214314" cy="142876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33CC"/>
              </a:solidFill>
            </a:endParaRPr>
          </a:p>
        </p:txBody>
      </p:sp>
      <p:sp>
        <p:nvSpPr>
          <p:cNvPr id="16" name="15 Flecha abajo"/>
          <p:cNvSpPr/>
          <p:nvPr/>
        </p:nvSpPr>
        <p:spPr bwMode="auto">
          <a:xfrm rot="10800000">
            <a:off x="214282" y="3844191"/>
            <a:ext cx="214314" cy="14287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119228" y="1699370"/>
            <a:ext cx="285752" cy="285752"/>
          </a:xfrm>
          <a:prstGeom prst="ellipse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986872" y="4021943"/>
            <a:ext cx="700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C000"/>
                </a:solidFill>
                <a:latin typeface="Arial" charset="0"/>
              </a:rPr>
              <a:t>2005</a:t>
            </a:r>
            <a:endParaRPr lang="en-US" sz="16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987824" y="4293096"/>
            <a:ext cx="254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C000"/>
                </a:solidFill>
                <a:latin typeface="Arial" charset="0"/>
              </a:rPr>
              <a:t>Equity Investment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C000"/>
                </a:solidFill>
                <a:latin typeface="Arial" charset="0"/>
              </a:rPr>
              <a:t>Most of the resources are allocated to Mexican companies.</a:t>
            </a:r>
            <a:endParaRPr lang="en-US" sz="14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0" name="19 Flecha abajo"/>
          <p:cNvSpPr/>
          <p:nvPr/>
        </p:nvSpPr>
        <p:spPr bwMode="auto">
          <a:xfrm rot="10800000">
            <a:off x="3097093" y="3854091"/>
            <a:ext cx="214314" cy="142876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FFC000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2753587" y="4048344"/>
            <a:ext cx="285752" cy="285752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410045" y="1699370"/>
            <a:ext cx="700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B050"/>
                </a:solidFill>
                <a:latin typeface="Arial" charset="0"/>
              </a:rPr>
              <a:t>2009</a:t>
            </a:r>
            <a:endParaRPr lang="en-US" sz="16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029035" y="2001007"/>
            <a:ext cx="31648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Arial" charset="0"/>
              </a:rPr>
              <a:t>Individual Stocks Investment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B050"/>
                </a:solidFill>
                <a:latin typeface="Arial" charset="0"/>
              </a:rPr>
              <a:t>Also allows investment in IPO's with the aim of supporting small caps companies.</a:t>
            </a:r>
            <a:endParaRPr lang="en-US" sz="1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4" name="23 Flecha abajo"/>
          <p:cNvSpPr/>
          <p:nvPr/>
        </p:nvSpPr>
        <p:spPr bwMode="auto">
          <a:xfrm>
            <a:off x="4897663" y="2882294"/>
            <a:ext cx="214314" cy="142876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B050"/>
              </a:solidFill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3153262" y="1699370"/>
            <a:ext cx="285752" cy="285752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863638" y="3996218"/>
            <a:ext cx="130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5050"/>
                </a:solidFill>
                <a:latin typeface="Arial" charset="0"/>
              </a:rPr>
              <a:t>2009 - 2010</a:t>
            </a:r>
            <a:endParaRPr lang="en-US" sz="1600" b="1" dirty="0">
              <a:solidFill>
                <a:srgbClr val="FF5050"/>
              </a:solidFill>
              <a:latin typeface="Arial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756982" y="4327565"/>
            <a:ext cx="2703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5050"/>
                </a:solidFill>
                <a:latin typeface="Arial" charset="0"/>
              </a:rPr>
              <a:t>Structured Securities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5050"/>
                </a:solidFill>
                <a:latin typeface="Arial" charset="0"/>
              </a:rPr>
              <a:t>PE / REITS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FF5050"/>
                </a:solidFill>
                <a:latin typeface="Arial" charset="0"/>
              </a:rPr>
              <a:t>Support small and medium enterprises and infrastructure projects through the CKD's</a:t>
            </a:r>
            <a:endParaRPr lang="en-US" sz="1200" dirty="0">
              <a:solidFill>
                <a:srgbClr val="FF5050"/>
              </a:solidFill>
              <a:latin typeface="Arial" charset="0"/>
            </a:endParaRPr>
          </a:p>
        </p:txBody>
      </p:sp>
      <p:sp>
        <p:nvSpPr>
          <p:cNvPr id="28" name="27 Flecha abajo"/>
          <p:cNvSpPr/>
          <p:nvPr/>
        </p:nvSpPr>
        <p:spPr bwMode="auto">
          <a:xfrm rot="10800000">
            <a:off x="6555488" y="3828365"/>
            <a:ext cx="214314" cy="142876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FF5050"/>
              </a:solidFill>
            </a:endParaRPr>
          </a:p>
        </p:txBody>
      </p:sp>
      <p:sp>
        <p:nvSpPr>
          <p:cNvPr id="29" name="28 Elipse"/>
          <p:cNvSpPr/>
          <p:nvPr/>
        </p:nvSpPr>
        <p:spPr bwMode="auto">
          <a:xfrm>
            <a:off x="6626662" y="4022619"/>
            <a:ext cx="285752" cy="285752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225630" y="1132034"/>
            <a:ext cx="7094538" cy="3693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Structural changes of the Investment Regime </a:t>
            </a:r>
            <a:endParaRPr lang="en-US" b="1" dirty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>
            <a:off x="154380" y="1509994"/>
            <a:ext cx="8640000" cy="0"/>
          </a:xfrm>
          <a:prstGeom prst="line">
            <a:avLst/>
          </a:prstGeom>
          <a:noFill/>
          <a:ln w="15875">
            <a:solidFill>
              <a:schemeClr val="tx2">
                <a:lumMod val="95000"/>
                <a:lumOff val="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0" y="5515434"/>
            <a:ext cx="9144000" cy="1309908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The </a:t>
            </a:r>
            <a:r>
              <a:rPr lang="en-GB" sz="2000" b="1" dirty="0" smtClean="0">
                <a:solidFill>
                  <a:srgbClr val="FFC000"/>
                </a:solidFill>
                <a:latin typeface="Arial" charset="0"/>
              </a:rPr>
              <a:t>flexibilization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of the </a:t>
            </a:r>
            <a:r>
              <a:rPr lang="en-GB" sz="2000" b="1" dirty="0" smtClean="0">
                <a:solidFill>
                  <a:srgbClr val="FFC000"/>
                </a:solidFill>
                <a:latin typeface="Arial" charset="0"/>
              </a:rPr>
              <a:t>investment regime 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is a precondition to foster the diversification of the portfolios and is thus a necessary element for having </a:t>
            </a:r>
            <a:r>
              <a:rPr lang="en-GB" sz="2000" b="1" dirty="0" smtClean="0">
                <a:solidFill>
                  <a:srgbClr val="FFC000"/>
                </a:solidFill>
                <a:latin typeface="Arial" charset="0"/>
              </a:rPr>
              <a:t>sustainable higher returns, but this also complicates the  supervision process</a:t>
            </a:r>
            <a:endParaRPr lang="en-GB" sz="20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>
            <a:off x="188030" y="5414894"/>
            <a:ext cx="8640000" cy="0"/>
          </a:xfrm>
          <a:prstGeom prst="line">
            <a:avLst/>
          </a:prstGeom>
          <a:noFill/>
          <a:ln w="15875">
            <a:solidFill>
              <a:schemeClr val="tx2">
                <a:lumMod val="95000"/>
                <a:lumOff val="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" name="5 Marcador de número de diapositiva"/>
          <p:cNvSpPr txBox="1">
            <a:spLocks noGrp="1"/>
          </p:cNvSpPr>
          <p:nvPr/>
        </p:nvSpPr>
        <p:spPr bwMode="auto">
          <a:xfrm>
            <a:off x="8634413" y="6597650"/>
            <a:ext cx="5064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82A35A-3D12-4461-B285-CFD7A3A89D5C}" type="slidenum">
              <a:rPr lang="en-US" sz="1200" b="1" smtClean="0">
                <a:solidFill>
                  <a:srgbClr val="4D4D4D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b="1" dirty="0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830032" y="0"/>
            <a:ext cx="803093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rapid accumulation of resources has influenced the evolution of the investment regime and the design of the family of funds</a:t>
            </a:r>
            <a:endParaRPr lang="en-US" sz="20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"/>
          <p:cNvSpPr/>
          <p:nvPr/>
        </p:nvSpPr>
        <p:spPr bwMode="auto">
          <a:xfrm>
            <a:off x="1469534" y="3131056"/>
            <a:ext cx="1643074" cy="571504"/>
          </a:xfrm>
          <a:prstGeom prst="rect">
            <a:avLst/>
          </a:prstGeom>
          <a:gradFill flip="none" rotWithShape="1">
            <a:gsLst>
              <a:gs pos="0">
                <a:srgbClr val="1919FF"/>
              </a:gs>
              <a:gs pos="100000">
                <a:srgbClr val="0070C0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3113914" y="3131056"/>
            <a:ext cx="1845196" cy="571504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38" name="37 Rectángulo"/>
          <p:cNvSpPr/>
          <p:nvPr/>
        </p:nvSpPr>
        <p:spPr bwMode="auto">
          <a:xfrm>
            <a:off x="4971302" y="3131056"/>
            <a:ext cx="1653682" cy="57150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92D050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39" name="38 Rectángulo"/>
          <p:cNvSpPr/>
          <p:nvPr/>
        </p:nvSpPr>
        <p:spPr bwMode="auto">
          <a:xfrm>
            <a:off x="296606" y="3135086"/>
            <a:ext cx="1172966" cy="5674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4368" y="3176568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INVESTMENT    REGIME    EVOLUTION</a:t>
            </a:r>
          </a:p>
        </p:txBody>
      </p:sp>
      <p:sp>
        <p:nvSpPr>
          <p:cNvPr id="41" name="40 Flecha abajo"/>
          <p:cNvSpPr/>
          <p:nvPr/>
        </p:nvSpPr>
        <p:spPr bwMode="auto">
          <a:xfrm>
            <a:off x="7401377" y="2882294"/>
            <a:ext cx="214314" cy="14287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/>
          </a:p>
        </p:txBody>
      </p:sp>
      <p:sp>
        <p:nvSpPr>
          <p:cNvPr id="42" name="41 CuadroTexto"/>
          <p:cNvSpPr txBox="1"/>
          <p:nvPr/>
        </p:nvSpPr>
        <p:spPr>
          <a:xfrm>
            <a:off x="6907195" y="1699370"/>
            <a:ext cx="130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charset="0"/>
              </a:rPr>
              <a:t>2011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596738" y="1954469"/>
            <a:ext cx="2373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charset="0"/>
              </a:rPr>
              <a:t>Investment Mandates, Commodities, more eligible countries and FX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latin typeface="Arial" charset="0"/>
              </a:rPr>
              <a:t>More diversification</a:t>
            </a:r>
            <a:endParaRPr lang="en-US" sz="1200" dirty="0">
              <a:latin typeface="Arial" charset="0"/>
            </a:endParaRPr>
          </a:p>
        </p:txBody>
      </p:sp>
      <p:sp>
        <p:nvSpPr>
          <p:cNvPr id="44" name="43 Elipse"/>
          <p:cNvSpPr/>
          <p:nvPr/>
        </p:nvSpPr>
        <p:spPr bwMode="auto">
          <a:xfrm>
            <a:off x="6637548" y="1699370"/>
            <a:ext cx="285752" cy="28575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971600" y="0"/>
            <a:ext cx="7732663" cy="93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On the other hand, the family of funds allows the specialization of long term investment strategies that are suitable to different risk profiles.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1296068" y="385412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Basic Fund 1</a:t>
            </a: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4807" y="1274885"/>
            <a:ext cx="37761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67 CuadroTexto"/>
          <p:cNvSpPr txBox="1"/>
          <p:nvPr/>
        </p:nvSpPr>
        <p:spPr>
          <a:xfrm>
            <a:off x="5745097" y="1593770"/>
            <a:ext cx="119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Basic Fund 4</a:t>
            </a:r>
            <a:endParaRPr lang="en-US" sz="1200" b="1" dirty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40926" y="5966137"/>
            <a:ext cx="8048520" cy="3708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endParaRPr lang="en-US" sz="1200">
              <a:solidFill>
                <a:srgbClr val="000000"/>
              </a:solidFill>
            </a:endParaRPr>
          </a:p>
        </p:txBody>
      </p:sp>
      <p:cxnSp>
        <p:nvCxnSpPr>
          <p:cNvPr id="77" name="76 Conector recto"/>
          <p:cNvCxnSpPr/>
          <p:nvPr/>
        </p:nvCxnSpPr>
        <p:spPr bwMode="auto">
          <a:xfrm rot="5400000">
            <a:off x="-1156767" y="3299985"/>
            <a:ext cx="4691217" cy="0"/>
          </a:xfrm>
          <a:prstGeom prst="lin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Conector recto"/>
          <p:cNvCxnSpPr/>
          <p:nvPr/>
        </p:nvCxnSpPr>
        <p:spPr bwMode="auto">
          <a:xfrm rot="10800000">
            <a:off x="1188845" y="5645593"/>
            <a:ext cx="7611425" cy="0"/>
          </a:xfrm>
          <a:prstGeom prst="lin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83 CuadroTexto"/>
          <p:cNvSpPr txBox="1"/>
          <p:nvPr/>
        </p:nvSpPr>
        <p:spPr>
          <a:xfrm rot="16200000">
            <a:off x="209999" y="1958351"/>
            <a:ext cx="237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 RETURNS (36Mths)</a:t>
            </a:r>
            <a:endParaRPr lang="en-US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1529831" y="5645593"/>
            <a:ext cx="81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0.7%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2880921" y="5645593"/>
            <a:ext cx="81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1.1%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4431838" y="5645593"/>
            <a:ext cx="81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1.4%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5973537" y="5645593"/>
            <a:ext cx="81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2.1%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7472594" y="5645593"/>
            <a:ext cx="81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2.1%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7062559" y="902641"/>
            <a:ext cx="1245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Basic Fund 5</a:t>
            </a:r>
            <a:endParaRPr lang="en-US" sz="12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5871113" y="4716603"/>
            <a:ext cx="180000" cy="180000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B0F0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6096540" y="4701149"/>
            <a:ext cx="5075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Equities</a:t>
            </a:r>
            <a:endParaRPr lang="en-US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3895860" y="4731873"/>
            <a:ext cx="180000" cy="180000"/>
          </a:xfrm>
          <a:prstGeom prst="rect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02" name="Rectangle 65"/>
          <p:cNvSpPr>
            <a:spLocks noChangeArrowheads="1"/>
          </p:cNvSpPr>
          <p:nvPr/>
        </p:nvSpPr>
        <p:spPr bwMode="auto">
          <a:xfrm>
            <a:off x="4127411" y="4716419"/>
            <a:ext cx="11161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Structured Assets</a:t>
            </a:r>
            <a:endParaRPr lang="en-US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3894456" y="4993137"/>
            <a:ext cx="180000" cy="180000"/>
          </a:xfrm>
          <a:prstGeom prst="rect">
            <a:avLst/>
          </a:prstGeom>
          <a:gradFill>
            <a:gsLst>
              <a:gs pos="0">
                <a:srgbClr val="99CC00"/>
              </a:gs>
              <a:gs pos="80000">
                <a:srgbClr val="669900"/>
              </a:gs>
              <a:gs pos="100000">
                <a:srgbClr val="92D050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04" name="Rectangle 67"/>
          <p:cNvSpPr>
            <a:spLocks noChangeArrowheads="1"/>
          </p:cNvSpPr>
          <p:nvPr/>
        </p:nvSpPr>
        <p:spPr bwMode="auto">
          <a:xfrm>
            <a:off x="4132358" y="4977683"/>
            <a:ext cx="147700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Foreign Debt Securities</a:t>
            </a:r>
            <a:endParaRPr lang="en-US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5882460" y="4993137"/>
            <a:ext cx="180000" cy="180000"/>
          </a:xfrm>
          <a:prstGeom prst="rect">
            <a:avLst/>
          </a:prstGeom>
          <a:gradFill>
            <a:gsLst>
              <a:gs pos="0">
                <a:srgbClr val="81DEFF"/>
              </a:gs>
              <a:gs pos="80000">
                <a:srgbClr val="8BE1FF"/>
              </a:gs>
              <a:gs pos="100000">
                <a:srgbClr val="DFDFF9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6134195" y="4977683"/>
            <a:ext cx="14959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Fixed Income Securities</a:t>
            </a:r>
            <a:endParaRPr lang="en-US" sz="1200" b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2661278" y="3045201"/>
            <a:ext cx="119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Basic Fund 2</a:t>
            </a:r>
            <a:endParaRPr lang="en-US" sz="1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4265066" y="2284574"/>
            <a:ext cx="1191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Basic Fund 3</a:t>
            </a:r>
            <a:endParaRPr lang="en-US" sz="1200" b="1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" name="111 Tabla"/>
          <p:cNvGraphicFramePr>
            <a:graphicFrameLocks noGrp="1"/>
          </p:cNvGraphicFramePr>
          <p:nvPr/>
        </p:nvGraphicFramePr>
        <p:xfrm>
          <a:off x="0" y="5921531"/>
          <a:ext cx="8048524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304"/>
                <a:gridCol w="859259"/>
                <a:gridCol w="1382485"/>
                <a:gridCol w="1513115"/>
                <a:gridCol w="1596302"/>
                <a:gridCol w="1453059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1100" b="1" dirty="0" err="1" smtClean="0">
                          <a:solidFill>
                            <a:schemeClr val="bg1"/>
                          </a:solidFill>
                        </a:rPr>
                        <a:t>Assets</a:t>
                      </a:r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MX" sz="1100" b="1" dirty="0" err="1" smtClean="0">
                          <a:solidFill>
                            <a:schemeClr val="bg1"/>
                          </a:solidFill>
                        </a:rPr>
                        <a:t>Under</a:t>
                      </a:r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 Management*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12,108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29,745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37,175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34,462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7,933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4" name="113 CuadroTexto"/>
          <p:cNvSpPr txBox="1"/>
          <p:nvPr/>
        </p:nvSpPr>
        <p:spPr>
          <a:xfrm>
            <a:off x="-4896" y="6581001"/>
            <a:ext cx="9148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>
                <a:solidFill>
                  <a:srgbClr val="FFFFFF">
                    <a:lumMod val="50000"/>
                  </a:srgbClr>
                </a:solidFill>
              </a:rPr>
              <a:t>* Figures in US$ Million. Data as of August 2011. Figures including </a:t>
            </a:r>
            <a:r>
              <a:rPr lang="en-US" sz="800" b="1" i="1" dirty="0" err="1" smtClean="0">
                <a:solidFill>
                  <a:srgbClr val="FFFFFF">
                    <a:lumMod val="50000"/>
                  </a:srgbClr>
                </a:solidFill>
              </a:rPr>
              <a:t>PensionISSSTE</a:t>
            </a:r>
            <a:r>
              <a:rPr lang="en-US" sz="800" b="1" i="1" dirty="0" smtClean="0">
                <a:solidFill>
                  <a:srgbClr val="FFFFFF">
                    <a:lumMod val="50000"/>
                  </a:srgbClr>
                </a:solidFill>
              </a:rPr>
              <a:t>. Total AUM includes </a:t>
            </a:r>
            <a:r>
              <a:rPr lang="en-US" sz="800" b="1" i="1" dirty="0" err="1" smtClean="0">
                <a:solidFill>
                  <a:srgbClr val="FFFFFF">
                    <a:lumMod val="50000"/>
                  </a:srgbClr>
                </a:solidFill>
              </a:rPr>
              <a:t>Suplementary</a:t>
            </a:r>
            <a:r>
              <a:rPr lang="en-US" sz="800" b="1" i="1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800" b="1" i="1" dirty="0" err="1" smtClean="0">
                <a:solidFill>
                  <a:srgbClr val="FFFFFF">
                    <a:lumMod val="50000"/>
                  </a:srgbClr>
                </a:solidFill>
              </a:rPr>
              <a:t>Siefores</a:t>
            </a:r>
            <a:r>
              <a:rPr lang="en-US" sz="800" b="1" i="1" dirty="0" smtClean="0">
                <a:solidFill>
                  <a:srgbClr val="FFFFFF">
                    <a:lumMod val="50000"/>
                  </a:srgbClr>
                </a:solidFill>
              </a:rPr>
              <a:t> and </a:t>
            </a:r>
            <a:r>
              <a:rPr lang="en-US" sz="800" b="1" i="1" dirty="0" err="1" smtClean="0">
                <a:solidFill>
                  <a:srgbClr val="FFFFFF">
                    <a:lumMod val="50000"/>
                  </a:srgbClr>
                </a:solidFill>
              </a:rPr>
              <a:t>PensionISSSTE</a:t>
            </a:r>
            <a:r>
              <a:rPr lang="en-US" sz="800" b="1" i="1" dirty="0" smtClean="0">
                <a:solidFill>
                  <a:srgbClr val="FFFFFF">
                    <a:lumMod val="50000"/>
                  </a:srgbClr>
                </a:solidFill>
              </a:rPr>
              <a:t> Afore.</a:t>
            </a:r>
            <a:endParaRPr lang="en-US" sz="800" b="1" i="1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16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872" y="3052842"/>
            <a:ext cx="385933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" name="116 CuadroTexto"/>
          <p:cNvSpPr txBox="1"/>
          <p:nvPr/>
        </p:nvSpPr>
        <p:spPr>
          <a:xfrm>
            <a:off x="40926" y="6377763"/>
            <a:ext cx="9148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Historic Pension Funds’ Returns: 13.35%,	NET RETURN (36Mths) = 9.32%</a:t>
            </a:r>
            <a:endParaRPr lang="en-US" sz="1000" b="1" dirty="0">
              <a:solidFill>
                <a:srgbClr val="FF0000"/>
              </a:solidFill>
            </a:endParaRPr>
          </a:p>
        </p:txBody>
      </p:sp>
      <p:grpSp>
        <p:nvGrpSpPr>
          <p:cNvPr id="2" name="84 Grupo"/>
          <p:cNvGrpSpPr/>
          <p:nvPr/>
        </p:nvGrpSpPr>
        <p:grpSpPr>
          <a:xfrm>
            <a:off x="72126" y="1528800"/>
            <a:ext cx="1087620" cy="351824"/>
            <a:chOff x="50354" y="960600"/>
            <a:chExt cx="1087620" cy="351824"/>
          </a:xfrm>
        </p:grpSpPr>
        <p:sp>
          <p:nvSpPr>
            <p:cNvPr id="119" name="118 CuadroTexto"/>
            <p:cNvSpPr txBox="1"/>
            <p:nvPr/>
          </p:nvSpPr>
          <p:spPr>
            <a:xfrm>
              <a:off x="50354" y="1096980"/>
              <a:ext cx="10749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41338" algn="l"/>
                </a:tabLs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 years       10.32%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119 CuadroTexto"/>
            <p:cNvSpPr txBox="1"/>
            <p:nvPr/>
          </p:nvSpPr>
          <p:spPr>
            <a:xfrm>
              <a:off x="57974" y="960600"/>
              <a:ext cx="1080000" cy="144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8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Basic Fund 5</a:t>
              </a:r>
              <a:endParaRPr lang="en-US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83 Grupo"/>
          <p:cNvGrpSpPr/>
          <p:nvPr/>
        </p:nvGrpSpPr>
        <p:grpSpPr>
          <a:xfrm>
            <a:off x="72126" y="2287756"/>
            <a:ext cx="1087620" cy="340938"/>
            <a:chOff x="66266" y="1721935"/>
            <a:chExt cx="1087620" cy="340938"/>
          </a:xfrm>
        </p:grpSpPr>
        <p:sp>
          <p:nvSpPr>
            <p:cNvPr id="122" name="121 CuadroTexto"/>
            <p:cNvSpPr txBox="1"/>
            <p:nvPr/>
          </p:nvSpPr>
          <p:spPr>
            <a:xfrm>
              <a:off x="66266" y="1847429"/>
              <a:ext cx="10749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41338" algn="l"/>
                </a:tabLs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 years	9.90%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122 CuadroTexto"/>
            <p:cNvSpPr txBox="1"/>
            <p:nvPr/>
          </p:nvSpPr>
          <p:spPr>
            <a:xfrm>
              <a:off x="73886" y="1721935"/>
              <a:ext cx="1080000" cy="144000"/>
            </a:xfrm>
            <a:prstGeom prst="rect">
              <a:avLst/>
            </a:prstGeom>
            <a:solidFill>
              <a:srgbClr val="669900"/>
            </a:solidFill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8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Basic Fund 4</a:t>
              </a:r>
              <a:endParaRPr lang="en-US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82 Grupo"/>
          <p:cNvGrpSpPr/>
          <p:nvPr/>
        </p:nvGrpSpPr>
        <p:grpSpPr>
          <a:xfrm>
            <a:off x="72126" y="3070035"/>
            <a:ext cx="1087620" cy="326950"/>
            <a:chOff x="66266" y="2548963"/>
            <a:chExt cx="1087620" cy="326950"/>
          </a:xfrm>
        </p:grpSpPr>
        <p:sp>
          <p:nvSpPr>
            <p:cNvPr id="126" name="125 CuadroTexto"/>
            <p:cNvSpPr txBox="1"/>
            <p:nvPr/>
          </p:nvSpPr>
          <p:spPr>
            <a:xfrm>
              <a:off x="66266" y="2660469"/>
              <a:ext cx="10749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41338" algn="l"/>
                </a:tabLs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 years	9.37%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128 CuadroTexto"/>
            <p:cNvSpPr txBox="1"/>
            <p:nvPr/>
          </p:nvSpPr>
          <p:spPr>
            <a:xfrm>
              <a:off x="73886" y="2548963"/>
              <a:ext cx="1080000" cy="144000"/>
            </a:xfrm>
            <a:prstGeom prst="rect">
              <a:avLst/>
            </a:prstGeom>
            <a:solidFill>
              <a:srgbClr val="CC6600"/>
            </a:solidFill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8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Basic Fund 3</a:t>
              </a:r>
              <a:endParaRPr lang="en-US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85 Grupo"/>
          <p:cNvGrpSpPr/>
          <p:nvPr/>
        </p:nvGrpSpPr>
        <p:grpSpPr>
          <a:xfrm>
            <a:off x="72126" y="3834434"/>
            <a:ext cx="1087620" cy="326950"/>
            <a:chOff x="66266" y="2548963"/>
            <a:chExt cx="1087620" cy="326950"/>
          </a:xfrm>
        </p:grpSpPr>
        <p:sp>
          <p:nvSpPr>
            <p:cNvPr id="131" name="130 CuadroTexto"/>
            <p:cNvSpPr txBox="1"/>
            <p:nvPr/>
          </p:nvSpPr>
          <p:spPr>
            <a:xfrm>
              <a:off x="66266" y="2660469"/>
              <a:ext cx="10749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41338" algn="l"/>
                </a:tabLs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 years	8.67%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131 CuadroTexto"/>
            <p:cNvSpPr txBox="1"/>
            <p:nvPr/>
          </p:nvSpPr>
          <p:spPr>
            <a:xfrm>
              <a:off x="73886" y="2548963"/>
              <a:ext cx="1080000" cy="14400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8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Basic Fund 2</a:t>
              </a:r>
              <a:endParaRPr lang="en-US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88 Grupo"/>
          <p:cNvGrpSpPr/>
          <p:nvPr/>
        </p:nvGrpSpPr>
        <p:grpSpPr>
          <a:xfrm>
            <a:off x="72126" y="4783896"/>
            <a:ext cx="1087620" cy="326950"/>
            <a:chOff x="66266" y="2548963"/>
            <a:chExt cx="1087620" cy="326950"/>
          </a:xfrm>
        </p:grpSpPr>
        <p:sp>
          <p:nvSpPr>
            <p:cNvPr id="134" name="133 CuadroTexto"/>
            <p:cNvSpPr txBox="1"/>
            <p:nvPr/>
          </p:nvSpPr>
          <p:spPr>
            <a:xfrm>
              <a:off x="66266" y="2660469"/>
              <a:ext cx="10749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41338" algn="l"/>
                </a:tabLs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 years	8.52%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73886" y="2548963"/>
              <a:ext cx="1080000" cy="144000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8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Basic Fund 1</a:t>
              </a:r>
              <a:endParaRPr lang="en-US" sz="8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" name="135 Forma libre"/>
          <p:cNvSpPr/>
          <p:nvPr/>
        </p:nvSpPr>
        <p:spPr bwMode="auto">
          <a:xfrm>
            <a:off x="1175657" y="1110347"/>
            <a:ext cx="6030686" cy="3178628"/>
          </a:xfrm>
          <a:custGeom>
            <a:avLst/>
            <a:gdLst>
              <a:gd name="connsiteX0" fmla="*/ 0 w 6030686"/>
              <a:gd name="connsiteY0" fmla="*/ 3178628 h 3178628"/>
              <a:gd name="connsiteX1" fmla="*/ 1393372 w 6030686"/>
              <a:gd name="connsiteY1" fmla="*/ 2079171 h 3178628"/>
              <a:gd name="connsiteX2" fmla="*/ 6030686 w 6030686"/>
              <a:gd name="connsiteY2" fmla="*/ 0 h 317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0686" h="3178628">
                <a:moveTo>
                  <a:pt x="0" y="3178628"/>
                </a:moveTo>
                <a:cubicBezTo>
                  <a:pt x="194129" y="2893785"/>
                  <a:pt x="388258" y="2608942"/>
                  <a:pt x="1393372" y="2079171"/>
                </a:cubicBezTo>
                <a:cubicBezTo>
                  <a:pt x="2398486" y="1549400"/>
                  <a:pt x="4214586" y="774700"/>
                  <a:pt x="6030686" y="0"/>
                </a:cubicBezTo>
              </a:path>
            </a:pathLst>
          </a:custGeom>
          <a:noFill/>
          <a:ln w="19050" cap="flat" cmpd="sng" algn="ctr">
            <a:solidFill>
              <a:srgbClr val="CC6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7" name="136 CuadroTexto"/>
          <p:cNvSpPr txBox="1"/>
          <p:nvPr/>
        </p:nvSpPr>
        <p:spPr>
          <a:xfrm>
            <a:off x="8079754" y="5891770"/>
            <a:ext cx="106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TOTAL AUM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122,647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0" y="953191"/>
            <a:ext cx="1195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Returns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7827196" y="5287170"/>
            <a:ext cx="1303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Limmit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2002972" y="1072934"/>
            <a:ext cx="3483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SIEFORES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(Pension Funds)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24" y="3874979"/>
            <a:ext cx="31337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3216" y="3050408"/>
            <a:ext cx="3143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2659" y="2319448"/>
            <a:ext cx="3124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5638" y="1663043"/>
            <a:ext cx="3124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5779" y="898501"/>
            <a:ext cx="3217917" cy="193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Rectangle 62"/>
          <p:cNvSpPr>
            <a:spLocks noChangeArrowheads="1"/>
          </p:cNvSpPr>
          <p:nvPr/>
        </p:nvSpPr>
        <p:spPr bwMode="auto">
          <a:xfrm>
            <a:off x="1693104" y="3644655"/>
            <a:ext cx="100348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660066"/>
                </a:solidFill>
                <a:latin typeface="Arial" charset="0"/>
              </a:rPr>
              <a:t>(60 years and +) </a:t>
            </a:r>
            <a:endParaRPr lang="en-US" sz="1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8" name="Rectangle 61"/>
          <p:cNvSpPr>
            <a:spLocks noChangeArrowheads="1"/>
          </p:cNvSpPr>
          <p:nvPr/>
        </p:nvSpPr>
        <p:spPr bwMode="auto">
          <a:xfrm>
            <a:off x="2818237" y="2868621"/>
            <a:ext cx="58028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333399"/>
                </a:solidFill>
                <a:latin typeface="Arial" charset="0"/>
              </a:rPr>
              <a:t>(46 a 59 ) </a:t>
            </a:r>
            <a:endParaRPr lang="en-US" sz="10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43276" y="2646415"/>
            <a:ext cx="1445909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0000"/>
                </a:solidFill>
                <a:latin typeface="Arial" charset="0"/>
              </a:rPr>
              <a:t>(less than 26 years old) </a:t>
            </a:r>
            <a:endParaRPr lang="en-US" sz="1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874798" y="1441248"/>
            <a:ext cx="58028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33CC33"/>
                </a:solidFill>
                <a:latin typeface="Arial" charset="0"/>
              </a:rPr>
              <a:t>(27 a 36 ) </a:t>
            </a:r>
            <a:endParaRPr lang="en-US" sz="1000" b="1" dirty="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4389449" y="2120298"/>
            <a:ext cx="545021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6600"/>
                </a:solidFill>
                <a:latin typeface="Arial" charset="0"/>
              </a:rPr>
              <a:t>(37 a 45) </a:t>
            </a:r>
            <a:endParaRPr lang="en-US" sz="1000" b="1" dirty="0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 txBox="1">
            <a:spLocks noChangeArrowheads="1"/>
          </p:cNvSpPr>
          <p:nvPr/>
        </p:nvSpPr>
        <p:spPr bwMode="auto">
          <a:xfrm>
            <a:off x="827584" y="98524"/>
            <a:ext cx="7936272" cy="7381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tIns="10800" bIns="10800" anchor="ctr"/>
          <a:lstStyle/>
          <a:p>
            <a:pPr algn="just"/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The efficiency of the system also hinges on the driver of competition among AFORES which is based on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Returns Net of Fees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(introduced in April of 2008.)</a:t>
            </a:r>
            <a:endParaRPr lang="en-US" sz="2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2294" name="AutoShape 13"/>
          <p:cNvSpPr>
            <a:spLocks noChangeArrowheads="1"/>
          </p:cNvSpPr>
          <p:nvPr/>
        </p:nvSpPr>
        <p:spPr bwMode="auto">
          <a:xfrm>
            <a:off x="144115" y="1124744"/>
            <a:ext cx="1928813" cy="1071562"/>
          </a:xfrm>
          <a:prstGeom prst="homePlate">
            <a:avLst>
              <a:gd name="adj" fmla="val 42875"/>
            </a:avLst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9388" lvl="1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 driver of competition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512" y="5661248"/>
            <a:ext cx="8640960" cy="97906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540000" tIns="180000" rIns="540000" bIns="180000">
            <a:spAutoFit/>
          </a:bodyPr>
          <a:lstStyle/>
          <a:p>
            <a:pPr>
              <a:spcAft>
                <a:spcPct val="50000"/>
              </a:spcAft>
              <a:tabLst>
                <a:tab pos="83439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AFOREs have to 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strive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higher returns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lower fees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 a result of the rules of the game.</a:t>
            </a:r>
            <a:endParaRPr lang="en-US" sz="20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296" name="11 Rectángulo"/>
          <p:cNvSpPr>
            <a:spLocks noChangeArrowheads="1"/>
          </p:cNvSpPr>
          <p:nvPr/>
        </p:nvSpPr>
        <p:spPr bwMode="auto">
          <a:xfrm>
            <a:off x="2853452" y="1515696"/>
            <a:ext cx="57254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ＭＳ Ｐゴシック"/>
                <a:cs typeface="Arial" pitchFamily="34" charset="0"/>
              </a:rPr>
              <a:t>Allow switches of workers from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pension funds with lower net return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ＭＳ Ｐゴシック"/>
                <a:cs typeface="Arial" pitchFamily="34" charset="0"/>
              </a:rPr>
              <a:t>to another with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higher net return.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339752" y="1052736"/>
            <a:ext cx="6480720" cy="448940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45000">
                <a:srgbClr val="FF0000"/>
              </a:gs>
              <a:gs pos="70000">
                <a:srgbClr val="C00000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 Return = Nominal Return – Fee</a:t>
            </a:r>
          </a:p>
        </p:txBody>
      </p:sp>
      <p:sp>
        <p:nvSpPr>
          <p:cNvPr id="14" name="5 Marcador de número de diapositiva"/>
          <p:cNvSpPr txBox="1">
            <a:spLocks noGrp="1"/>
          </p:cNvSpPr>
          <p:nvPr/>
        </p:nvSpPr>
        <p:spPr bwMode="auto">
          <a:xfrm>
            <a:off x="8634413" y="6597650"/>
            <a:ext cx="5064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82A35A-3D12-4461-B285-CFD7A3A89D5C}" type="slidenum">
              <a:rPr lang="en-US" sz="120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37 Grupo"/>
          <p:cNvGrpSpPr/>
          <p:nvPr/>
        </p:nvGrpSpPr>
        <p:grpSpPr>
          <a:xfrm>
            <a:off x="0" y="2338796"/>
            <a:ext cx="9180512" cy="3169442"/>
            <a:chOff x="0" y="2338796"/>
            <a:chExt cx="9180512" cy="3169442"/>
          </a:xfrm>
        </p:grpSpPr>
        <p:sp>
          <p:nvSpPr>
            <p:cNvPr id="12299" name="10 Flecha curvada hacia la derecha"/>
            <p:cNvSpPr>
              <a:spLocks noChangeArrowheads="1"/>
            </p:cNvSpPr>
            <p:nvPr/>
          </p:nvSpPr>
          <p:spPr bwMode="auto">
            <a:xfrm rot="10800000">
              <a:off x="5364087" y="3068958"/>
              <a:ext cx="360039" cy="792089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896938"/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8760" y="4395411"/>
              <a:ext cx="1260000" cy="73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8899" y="4039583"/>
              <a:ext cx="1260000" cy="727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9038" y="3691445"/>
              <a:ext cx="1251571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2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90748" y="3329636"/>
              <a:ext cx="1260000" cy="73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2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80888" y="2974344"/>
              <a:ext cx="1260000" cy="72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62"/>
            <p:cNvSpPr>
              <a:spLocks noChangeArrowheads="1"/>
            </p:cNvSpPr>
            <p:nvPr/>
          </p:nvSpPr>
          <p:spPr bwMode="auto">
            <a:xfrm>
              <a:off x="8177032" y="3478400"/>
              <a:ext cx="100348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660066"/>
                  </a:solidFill>
                  <a:latin typeface="Arial" charset="0"/>
                </a:rPr>
                <a:t>(60 years and +) </a:t>
              </a:r>
              <a:endParaRPr lang="en-US" sz="1000" b="1" dirty="0">
                <a:solidFill>
                  <a:srgbClr val="660066"/>
                </a:solidFill>
                <a:latin typeface="Arial" charset="0"/>
              </a:endParaRPr>
            </a:p>
          </p:txBody>
        </p:sp>
        <p:sp>
          <p:nvSpPr>
            <p:cNvPr id="23" name="Rectangle 61"/>
            <p:cNvSpPr>
              <a:spLocks noChangeArrowheads="1"/>
            </p:cNvSpPr>
            <p:nvPr/>
          </p:nvSpPr>
          <p:spPr bwMode="auto">
            <a:xfrm>
              <a:off x="7889000" y="3838440"/>
              <a:ext cx="580287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333399"/>
                  </a:solidFill>
                  <a:latin typeface="Arial" charset="0"/>
                </a:rPr>
                <a:t>(46 a 59 ) </a:t>
              </a:r>
              <a:endParaRPr lang="en-US" sz="1000" b="1" dirty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24" name="Rectangle 58"/>
            <p:cNvSpPr>
              <a:spLocks noChangeArrowheads="1"/>
            </p:cNvSpPr>
            <p:nvPr/>
          </p:nvSpPr>
          <p:spPr bwMode="auto">
            <a:xfrm>
              <a:off x="7096912" y="4918560"/>
              <a:ext cx="1445909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0000"/>
                  </a:solidFill>
                  <a:latin typeface="Arial" charset="0"/>
                </a:rPr>
                <a:t>(less than 26 years old) </a:t>
              </a:r>
              <a:endParaRPr lang="en-US" sz="10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5" name="Rectangle 59"/>
            <p:cNvSpPr>
              <a:spLocks noChangeArrowheads="1"/>
            </p:cNvSpPr>
            <p:nvPr/>
          </p:nvSpPr>
          <p:spPr bwMode="auto">
            <a:xfrm>
              <a:off x="7384944" y="4558520"/>
              <a:ext cx="580287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33CC33"/>
                  </a:solidFill>
                  <a:latin typeface="Arial" charset="0"/>
                </a:rPr>
                <a:t>(27 a 36 ) </a:t>
              </a:r>
              <a:endParaRPr lang="en-US" sz="1000" b="1" dirty="0">
                <a:solidFill>
                  <a:srgbClr val="33CC33"/>
                </a:solidFill>
                <a:latin typeface="Arial" charset="0"/>
              </a:endParaRPr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7672976" y="4198480"/>
              <a:ext cx="545021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6600"/>
                  </a:solidFill>
                  <a:latin typeface="Arial" charset="0"/>
                </a:rPr>
                <a:t>(37 a 45) </a:t>
              </a:r>
              <a:endParaRPr lang="en-US" sz="1000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6664864" y="2807720"/>
              <a:ext cx="163506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660066"/>
                  </a:solidFill>
                  <a:latin typeface="Arial" charset="0"/>
                </a:rPr>
                <a:t>B1</a:t>
              </a:r>
              <a:endParaRPr lang="en-US" sz="1000" b="1" dirty="0">
                <a:solidFill>
                  <a:srgbClr val="660066"/>
                </a:solidFill>
                <a:latin typeface="Arial" charset="0"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6448840" y="3167760"/>
              <a:ext cx="163506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333399"/>
                  </a:solidFill>
                  <a:latin typeface="Arial" charset="0"/>
                </a:rPr>
                <a:t>B2</a:t>
              </a:r>
              <a:endParaRPr lang="en-US" sz="1000" b="1" dirty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29" name="Rectangle 60"/>
            <p:cNvSpPr>
              <a:spLocks noChangeArrowheads="1"/>
            </p:cNvSpPr>
            <p:nvPr/>
          </p:nvSpPr>
          <p:spPr bwMode="auto">
            <a:xfrm>
              <a:off x="6088800" y="3527800"/>
              <a:ext cx="198772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6600"/>
                  </a:solidFill>
                  <a:latin typeface="Arial" charset="0"/>
                </a:rPr>
                <a:t>B3 </a:t>
              </a:r>
              <a:endParaRPr lang="en-US" sz="1000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5868144" y="3887840"/>
              <a:ext cx="163506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33CC33"/>
                  </a:solidFill>
                  <a:latin typeface="Arial" charset="0"/>
                </a:rPr>
                <a:t>B4</a:t>
              </a:r>
              <a:endParaRPr lang="en-US" sz="1000" b="1" dirty="0">
                <a:solidFill>
                  <a:srgbClr val="33CC33"/>
                </a:solidFill>
                <a:latin typeface="Arial" charset="0"/>
              </a:endParaRPr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5508104" y="4270488"/>
              <a:ext cx="198772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FF0000"/>
                  </a:solidFill>
                  <a:latin typeface="Arial" charset="0"/>
                </a:rPr>
                <a:t>B5 </a:t>
              </a:r>
              <a:endParaRPr lang="en-US" sz="10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3" name="36 Grupo"/>
            <p:cNvGrpSpPr/>
            <p:nvPr/>
          </p:nvGrpSpPr>
          <p:grpSpPr>
            <a:xfrm>
              <a:off x="0" y="2338796"/>
              <a:ext cx="5270643" cy="3169442"/>
              <a:chOff x="0" y="2338796"/>
              <a:chExt cx="5270643" cy="3169442"/>
            </a:xfrm>
          </p:grpSpPr>
          <p:sp>
            <p:nvSpPr>
              <p:cNvPr id="36" name="11 Rectángulo"/>
              <p:cNvSpPr>
                <a:spLocks noChangeArrowheads="1"/>
              </p:cNvSpPr>
              <p:nvPr/>
            </p:nvSpPr>
            <p:spPr bwMode="auto">
              <a:xfrm>
                <a:off x="0" y="5262017"/>
                <a:ext cx="37147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tabLst>
                    <a:tab pos="0" algn="l"/>
                  </a:tabLst>
                </a:pPr>
                <a:r>
                  <a:rPr 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ＭＳ Ｐゴシック"/>
                    <a:cs typeface="Arial" pitchFamily="34" charset="0"/>
                  </a:rPr>
                  <a:t>The information corresponds to SB5 as of July 2011. </a:t>
                </a:r>
                <a:endPara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34 CuadroTexto"/>
              <p:cNvSpPr txBox="1"/>
              <p:nvPr/>
            </p:nvSpPr>
            <p:spPr bwMode="auto">
              <a:xfrm>
                <a:off x="30821" y="2338796"/>
                <a:ext cx="5239822" cy="253916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050" b="1" dirty="0" smtClean="0">
                    <a:solidFill>
                      <a:schemeClr val="bg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NET RETURN INDEX</a:t>
                </a:r>
                <a:endParaRPr lang="en-GB" sz="1050" b="1" dirty="0" smtClean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pic>
            <p:nvPicPr>
              <p:cNvPr id="36865" name="Picture 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097" y="2589089"/>
                <a:ext cx="5232797" cy="2619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31 CuadroTexto"/>
              <p:cNvSpPr txBox="1"/>
              <p:nvPr/>
            </p:nvSpPr>
            <p:spPr bwMode="auto">
              <a:xfrm>
                <a:off x="1444834" y="2828167"/>
                <a:ext cx="108012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200" b="1" dirty="0" smtClean="0">
                    <a:latin typeface="Arial" pitchFamily="34" charset="0"/>
                    <a:ea typeface="+mj-ea"/>
                    <a:cs typeface="Arial" pitchFamily="34" charset="0"/>
                  </a:rPr>
                  <a:t>RETURN</a:t>
                </a:r>
                <a:endParaRPr lang="en-GB" sz="1200" b="1" dirty="0" smtClean="0"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33" name="32 CuadroTexto"/>
              <p:cNvSpPr txBox="1"/>
              <p:nvPr/>
            </p:nvSpPr>
            <p:spPr bwMode="auto">
              <a:xfrm>
                <a:off x="2668879" y="2826604"/>
                <a:ext cx="108012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200" b="1" dirty="0" smtClean="0">
                    <a:latin typeface="Arial" pitchFamily="34" charset="0"/>
                    <a:ea typeface="+mj-ea"/>
                    <a:cs typeface="Arial" pitchFamily="34" charset="0"/>
                  </a:rPr>
                  <a:t>FEE</a:t>
                </a:r>
                <a:endParaRPr lang="en-GB" sz="1200" b="1" dirty="0" smtClean="0"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34" name="33 CuadroTexto"/>
              <p:cNvSpPr txBox="1"/>
              <p:nvPr/>
            </p:nvSpPr>
            <p:spPr bwMode="auto">
              <a:xfrm>
                <a:off x="3841645" y="2836879"/>
                <a:ext cx="129614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200" b="1" dirty="0" smtClean="0">
                    <a:latin typeface="Arial" pitchFamily="34" charset="0"/>
                    <a:ea typeface="+mj-ea"/>
                    <a:cs typeface="Arial" pitchFamily="34" charset="0"/>
                  </a:rPr>
                  <a:t>NET RETURN</a:t>
                </a:r>
                <a:endParaRPr lang="en-GB" sz="1200" b="1" dirty="0" smtClean="0"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938" y="2792413"/>
            <a:ext cx="5046661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8" descr="mimiLogo_baji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928" y="1526183"/>
            <a:ext cx="227256" cy="177952"/>
          </a:xfrm>
          <a:prstGeom prst="rect">
            <a:avLst/>
          </a:prstGeom>
          <a:noFill/>
        </p:spPr>
      </p:pic>
      <p:pic>
        <p:nvPicPr>
          <p:cNvPr id="53" name="Picture 29" descr="mimiLogo_afore_bancom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928" y="2827443"/>
            <a:ext cx="227256" cy="177952"/>
          </a:xfrm>
          <a:prstGeom prst="rect">
            <a:avLst/>
          </a:prstGeom>
          <a:noFill/>
        </p:spPr>
      </p:pic>
      <p:pic>
        <p:nvPicPr>
          <p:cNvPr id="57" name="Picture 33" descr="mimiLogo_banort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928" y="2176813"/>
            <a:ext cx="227256" cy="177952"/>
          </a:xfrm>
          <a:prstGeom prst="rect">
            <a:avLst/>
          </a:prstGeom>
          <a:noFill/>
        </p:spPr>
      </p:pic>
      <p:pic>
        <p:nvPicPr>
          <p:cNvPr id="58" name="Picture 34" descr="mimiLogo_inburs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2928" y="3803388"/>
            <a:ext cx="227256" cy="177952"/>
          </a:xfrm>
          <a:prstGeom prst="rect">
            <a:avLst/>
          </a:prstGeom>
          <a:noFill/>
        </p:spPr>
      </p:pic>
      <p:pic>
        <p:nvPicPr>
          <p:cNvPr id="59" name="Picture 35" descr="mimiLogo_metlif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2928" y="4779333"/>
            <a:ext cx="227256" cy="177952"/>
          </a:xfrm>
          <a:prstGeom prst="rect">
            <a:avLst/>
          </a:prstGeom>
          <a:noFill/>
        </p:spPr>
      </p:pic>
      <p:pic>
        <p:nvPicPr>
          <p:cNvPr id="60" name="Picture 36" descr="mimiLogo_aztec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2928" y="1851498"/>
            <a:ext cx="227256" cy="177952"/>
          </a:xfrm>
          <a:prstGeom prst="rect">
            <a:avLst/>
          </a:prstGeom>
          <a:noFill/>
        </p:spPr>
      </p:pic>
      <p:pic>
        <p:nvPicPr>
          <p:cNvPr id="61" name="Picture 37" descr="mimiLogo_coppel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2928" y="3478073"/>
            <a:ext cx="227256" cy="177952"/>
          </a:xfrm>
          <a:prstGeom prst="rect">
            <a:avLst/>
          </a:prstGeom>
          <a:noFill/>
        </p:spPr>
      </p:pic>
      <p:pic>
        <p:nvPicPr>
          <p:cNvPr id="62" name="Picture 38" descr="mimiLogo_i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2928" y="4128703"/>
            <a:ext cx="227256" cy="177952"/>
          </a:xfrm>
          <a:prstGeom prst="rect">
            <a:avLst/>
          </a:prstGeom>
          <a:noFill/>
        </p:spPr>
      </p:pic>
      <p:pic>
        <p:nvPicPr>
          <p:cNvPr id="63" name="Picture 39" descr="mimiLogo_principal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2928" y="5104648"/>
            <a:ext cx="227256" cy="177952"/>
          </a:xfrm>
          <a:prstGeom prst="rect">
            <a:avLst/>
          </a:prstGeom>
          <a:noFill/>
        </p:spPr>
      </p:pic>
      <p:pic>
        <p:nvPicPr>
          <p:cNvPr id="64" name="Picture 40" descr="mimiLogo_banamex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2928" y="2502128"/>
            <a:ext cx="227256" cy="177952"/>
          </a:xfrm>
          <a:prstGeom prst="rect">
            <a:avLst/>
          </a:prstGeom>
          <a:noFill/>
        </p:spPr>
      </p:pic>
      <p:pic>
        <p:nvPicPr>
          <p:cNvPr id="65" name="Picture 41" descr="mimiLogo_invercap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2928" y="4454018"/>
            <a:ext cx="227256" cy="177952"/>
          </a:xfrm>
          <a:prstGeom prst="rect">
            <a:avLst/>
          </a:prstGeom>
          <a:noFill/>
        </p:spPr>
      </p:pic>
      <p:pic>
        <p:nvPicPr>
          <p:cNvPr id="66" name="Picture 42" descr="mimiLogo_gnp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02928" y="3152758"/>
            <a:ext cx="227256" cy="177952"/>
          </a:xfrm>
          <a:prstGeom prst="rect">
            <a:avLst/>
          </a:prstGeom>
          <a:noFill/>
        </p:spPr>
      </p:pic>
      <p:pic>
        <p:nvPicPr>
          <p:cNvPr id="67" name="Picture 43" descr="mimiLogo_sXII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02928" y="5429963"/>
            <a:ext cx="227256" cy="177952"/>
          </a:xfrm>
          <a:prstGeom prst="rect">
            <a:avLst/>
          </a:prstGeom>
          <a:noFill/>
        </p:spPr>
      </p:pic>
      <p:pic>
        <p:nvPicPr>
          <p:cNvPr id="68" name="Picture 4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2928" y="5755281"/>
            <a:ext cx="304889" cy="221058"/>
          </a:xfrm>
          <a:prstGeom prst="rect">
            <a:avLst/>
          </a:prstGeom>
          <a:noFill/>
        </p:spPr>
      </p:pic>
      <p:sp>
        <p:nvSpPr>
          <p:cNvPr id="71" name="70 CuadroTexto"/>
          <p:cNvSpPr txBox="1"/>
          <p:nvPr/>
        </p:nvSpPr>
        <p:spPr>
          <a:xfrm>
            <a:off x="587818" y="1436921"/>
            <a:ext cx="157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AFIRME BAJIO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587818" y="1758469"/>
            <a:ext cx="157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AZTECA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587818" y="2080017"/>
            <a:ext cx="157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BANORTE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587818" y="2401565"/>
            <a:ext cx="157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BANAMEX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620477" y="2755771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BBVA BANCOMER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620477" y="3077319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PROFUTURO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620477" y="3398867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COPEL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620477" y="3720415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INBURSA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620477" y="4041963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ING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620477" y="4363511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INVERCAP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620477" y="4685059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METLIFE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620477" y="5006607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620477" y="5328155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XXI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620477" y="5725899"/>
            <a:ext cx="179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PENSIONISSSTE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32651" y="957940"/>
            <a:ext cx="881743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PENSION FUNDS (AFORES)  Internal Risk Management Architecture 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9" name="98 Conector recto"/>
          <p:cNvCxnSpPr/>
          <p:nvPr/>
        </p:nvCxnSpPr>
        <p:spPr bwMode="auto">
          <a:xfrm flipV="1">
            <a:off x="32651" y="1371592"/>
            <a:ext cx="2592000" cy="1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101 Conector recto"/>
          <p:cNvCxnSpPr/>
          <p:nvPr/>
        </p:nvCxnSpPr>
        <p:spPr bwMode="auto">
          <a:xfrm flipV="1">
            <a:off x="32651" y="6063335"/>
            <a:ext cx="2592000" cy="1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105 Elipse"/>
          <p:cNvSpPr/>
          <p:nvPr/>
        </p:nvSpPr>
        <p:spPr bwMode="auto">
          <a:xfrm>
            <a:off x="3026197" y="3265741"/>
            <a:ext cx="1545773" cy="1524002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</a:endParaRPr>
          </a:p>
        </p:txBody>
      </p:sp>
      <p:sp>
        <p:nvSpPr>
          <p:cNvPr id="109" name="108 Elipse"/>
          <p:cNvSpPr/>
          <p:nvPr/>
        </p:nvSpPr>
        <p:spPr bwMode="auto">
          <a:xfrm>
            <a:off x="4713478" y="3265741"/>
            <a:ext cx="1545773" cy="1524002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2060"/>
              </a:solidFill>
              <a:latin typeface="Tahoma" pitchFamily="34" charset="0"/>
            </a:endParaRPr>
          </a:p>
        </p:txBody>
      </p:sp>
      <p:cxnSp>
        <p:nvCxnSpPr>
          <p:cNvPr id="114" name="113 Conector recto de flecha"/>
          <p:cNvCxnSpPr/>
          <p:nvPr/>
        </p:nvCxnSpPr>
        <p:spPr bwMode="auto">
          <a:xfrm rot="16200000" flipH="1">
            <a:off x="5116258" y="2291452"/>
            <a:ext cx="163287" cy="8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115 Conector angular"/>
          <p:cNvCxnSpPr>
            <a:endCxn id="106" idx="0"/>
          </p:cNvCxnSpPr>
          <p:nvPr/>
        </p:nvCxnSpPr>
        <p:spPr bwMode="auto">
          <a:xfrm rot="5400000">
            <a:off x="4220903" y="2288739"/>
            <a:ext cx="555184" cy="139882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117 Conector angular"/>
          <p:cNvCxnSpPr>
            <a:endCxn id="109" idx="0"/>
          </p:cNvCxnSpPr>
          <p:nvPr/>
        </p:nvCxnSpPr>
        <p:spPr bwMode="auto">
          <a:xfrm rot="16200000" flipH="1">
            <a:off x="5064543" y="2843919"/>
            <a:ext cx="555184" cy="2884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118 Rectángulo"/>
          <p:cNvSpPr/>
          <p:nvPr/>
        </p:nvSpPr>
        <p:spPr bwMode="auto">
          <a:xfrm>
            <a:off x="3115869" y="5203386"/>
            <a:ext cx="134982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ahoma" pitchFamily="34" charset="0"/>
              </a:rPr>
              <a:t>Investments Unit</a:t>
            </a:r>
          </a:p>
        </p:txBody>
      </p:sp>
      <p:sp>
        <p:nvSpPr>
          <p:cNvPr id="120" name="119 Rectángulo"/>
          <p:cNvSpPr/>
          <p:nvPr/>
        </p:nvSpPr>
        <p:spPr bwMode="auto">
          <a:xfrm>
            <a:off x="4640238" y="5203386"/>
            <a:ext cx="1705970" cy="542321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ahoma" pitchFamily="34" charset="0"/>
              </a:rPr>
              <a:t>Independent and central risk management Unit </a:t>
            </a:r>
          </a:p>
        </p:txBody>
      </p:sp>
      <p:cxnSp>
        <p:nvCxnSpPr>
          <p:cNvPr id="121" name="120 Conector recto de flecha"/>
          <p:cNvCxnSpPr>
            <a:stCxn id="109" idx="4"/>
            <a:endCxn id="120" idx="0"/>
          </p:cNvCxnSpPr>
          <p:nvPr/>
        </p:nvCxnSpPr>
        <p:spPr bwMode="auto">
          <a:xfrm rot="16200000" flipH="1">
            <a:off x="5282973" y="4993135"/>
            <a:ext cx="413643" cy="6858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123 Conector recto de flecha"/>
          <p:cNvCxnSpPr>
            <a:stCxn id="106" idx="4"/>
            <a:endCxn id="119" idx="0"/>
          </p:cNvCxnSpPr>
          <p:nvPr/>
        </p:nvCxnSpPr>
        <p:spPr bwMode="auto">
          <a:xfrm rot="5400000">
            <a:off x="3588111" y="4992412"/>
            <a:ext cx="413643" cy="8304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2" name="131 Rectángulo"/>
          <p:cNvSpPr/>
          <p:nvPr/>
        </p:nvSpPr>
        <p:spPr bwMode="auto">
          <a:xfrm>
            <a:off x="7521860" y="2351313"/>
            <a:ext cx="1567547" cy="114301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ahoma" pitchFamily="34" charset="0"/>
              </a:rPr>
              <a:t>Compliance Officer</a:t>
            </a:r>
          </a:p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latin typeface="Tahoma" pitchFamily="34" charset="0"/>
            </a:endParaRPr>
          </a:p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ahoma" pitchFamily="34" charset="0"/>
              </a:rPr>
              <a:t>(ensuring observance of all the regulations)</a:t>
            </a:r>
          </a:p>
        </p:txBody>
      </p:sp>
      <p:cxnSp>
        <p:nvCxnSpPr>
          <p:cNvPr id="134" name="133 Forma"/>
          <p:cNvCxnSpPr>
            <a:endCxn id="132" idx="0"/>
          </p:cNvCxnSpPr>
          <p:nvPr/>
        </p:nvCxnSpPr>
        <p:spPr bwMode="auto">
          <a:xfrm>
            <a:off x="6955940" y="2041085"/>
            <a:ext cx="1349694" cy="310228"/>
          </a:xfrm>
          <a:prstGeom prst="bentConnector2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137 Forma"/>
          <p:cNvCxnSpPr/>
          <p:nvPr/>
        </p:nvCxnSpPr>
        <p:spPr bwMode="auto">
          <a:xfrm rot="16200000" flipH="1">
            <a:off x="4253584" y="3654878"/>
            <a:ext cx="3831767" cy="1943124"/>
          </a:xfrm>
          <a:prstGeom prst="bentConnector3">
            <a:avLst>
              <a:gd name="adj1" fmla="val 7102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8" name="157 Conector recto de flecha"/>
          <p:cNvCxnSpPr/>
          <p:nvPr/>
        </p:nvCxnSpPr>
        <p:spPr bwMode="auto">
          <a:xfrm flipV="1">
            <a:off x="7130144" y="6526001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161 Conector recto de flecha"/>
          <p:cNvCxnSpPr/>
          <p:nvPr/>
        </p:nvCxnSpPr>
        <p:spPr bwMode="auto">
          <a:xfrm flipV="1">
            <a:off x="7130144" y="4893144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162 Conector recto de flecha"/>
          <p:cNvCxnSpPr/>
          <p:nvPr/>
        </p:nvCxnSpPr>
        <p:spPr bwMode="auto">
          <a:xfrm flipV="1">
            <a:off x="7141030" y="5285029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163 Conector recto de flecha"/>
          <p:cNvCxnSpPr/>
          <p:nvPr/>
        </p:nvCxnSpPr>
        <p:spPr bwMode="auto">
          <a:xfrm flipV="1">
            <a:off x="7130144" y="5698686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164 Conector recto de flecha"/>
          <p:cNvCxnSpPr/>
          <p:nvPr/>
        </p:nvCxnSpPr>
        <p:spPr bwMode="auto">
          <a:xfrm flipV="1">
            <a:off x="7130144" y="6101458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6" name="185 CuadroTexto"/>
          <p:cNvSpPr txBox="1"/>
          <p:nvPr/>
        </p:nvSpPr>
        <p:spPr>
          <a:xfrm>
            <a:off x="0" y="1458691"/>
            <a:ext cx="56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186 CuadroTexto"/>
          <p:cNvSpPr txBox="1"/>
          <p:nvPr/>
        </p:nvSpPr>
        <p:spPr>
          <a:xfrm>
            <a:off x="0" y="1774378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187 CuadroTexto"/>
          <p:cNvSpPr txBox="1"/>
          <p:nvPr/>
        </p:nvSpPr>
        <p:spPr>
          <a:xfrm>
            <a:off x="0" y="2100950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188 CuadroTexto"/>
          <p:cNvSpPr txBox="1"/>
          <p:nvPr/>
        </p:nvSpPr>
        <p:spPr>
          <a:xfrm>
            <a:off x="0" y="2416636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189 CuadroTexto"/>
          <p:cNvSpPr txBox="1"/>
          <p:nvPr/>
        </p:nvSpPr>
        <p:spPr>
          <a:xfrm>
            <a:off x="0" y="2754093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190 CuadroTexto"/>
          <p:cNvSpPr txBox="1"/>
          <p:nvPr/>
        </p:nvSpPr>
        <p:spPr>
          <a:xfrm>
            <a:off x="0" y="3058893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191 CuadroTexto"/>
          <p:cNvSpPr txBox="1"/>
          <p:nvPr/>
        </p:nvSpPr>
        <p:spPr>
          <a:xfrm>
            <a:off x="0" y="3407236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192 CuadroTexto"/>
          <p:cNvSpPr txBox="1"/>
          <p:nvPr/>
        </p:nvSpPr>
        <p:spPr>
          <a:xfrm>
            <a:off x="0" y="3712036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193 CuadroTexto"/>
          <p:cNvSpPr txBox="1"/>
          <p:nvPr/>
        </p:nvSpPr>
        <p:spPr>
          <a:xfrm>
            <a:off x="0" y="4071265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194 CuadroTexto"/>
          <p:cNvSpPr txBox="1"/>
          <p:nvPr/>
        </p:nvSpPr>
        <p:spPr>
          <a:xfrm>
            <a:off x="0" y="4376065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195 CuadroTexto"/>
          <p:cNvSpPr txBox="1"/>
          <p:nvPr/>
        </p:nvSpPr>
        <p:spPr>
          <a:xfrm>
            <a:off x="0" y="4691751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196 CuadroTexto"/>
          <p:cNvSpPr txBox="1"/>
          <p:nvPr/>
        </p:nvSpPr>
        <p:spPr>
          <a:xfrm>
            <a:off x="0" y="4996551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197 CuadroTexto"/>
          <p:cNvSpPr txBox="1"/>
          <p:nvPr/>
        </p:nvSpPr>
        <p:spPr>
          <a:xfrm>
            <a:off x="0" y="5334008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198 CuadroTexto"/>
          <p:cNvSpPr txBox="1"/>
          <p:nvPr/>
        </p:nvSpPr>
        <p:spPr>
          <a:xfrm>
            <a:off x="0" y="5682350"/>
            <a:ext cx="42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1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202 Rectángulo"/>
          <p:cNvSpPr/>
          <p:nvPr/>
        </p:nvSpPr>
        <p:spPr>
          <a:xfrm>
            <a:off x="3091542" y="3494712"/>
            <a:ext cx="141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</a:rPr>
              <a:t>Investment </a:t>
            </a: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</a:rPr>
              <a:t>Commitee</a:t>
            </a:r>
            <a:endParaRPr lang="en-US" sz="1400" b="1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04" name="203 Rectángulo"/>
          <p:cNvSpPr/>
          <p:nvPr/>
        </p:nvSpPr>
        <p:spPr>
          <a:xfrm>
            <a:off x="4709161" y="3292754"/>
            <a:ext cx="154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</a:rPr>
              <a:t>Risk Management </a:t>
            </a: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</a:rPr>
              <a:t>Commitee</a:t>
            </a:r>
            <a:endParaRPr lang="en-US" sz="1400" b="1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00" name="Rectangle 4"/>
          <p:cNvSpPr>
            <a:spLocks noChangeArrowheads="1"/>
          </p:cNvSpPr>
          <p:nvPr/>
        </p:nvSpPr>
        <p:spPr bwMode="gray">
          <a:xfrm>
            <a:off x="1" y="6087648"/>
            <a:ext cx="2505206" cy="77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tabLst>
                <a:tab pos="1041400" algn="l"/>
              </a:tabLst>
            </a:pPr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87 SIEFORES</a:t>
            </a:r>
          </a:p>
          <a:p>
            <a:pPr algn="ctr" eaLnBrk="0" hangingPunct="0">
              <a:lnSpc>
                <a:spcPct val="90000"/>
              </a:lnSpc>
              <a:tabLst>
                <a:tab pos="1041400" algn="l"/>
              </a:tabLst>
            </a:pPr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(Pension Funds)</a:t>
            </a:r>
          </a:p>
        </p:txBody>
      </p:sp>
      <p:sp>
        <p:nvSpPr>
          <p:cNvPr id="101" name="100 CuadroTexto"/>
          <p:cNvSpPr txBox="1"/>
          <p:nvPr/>
        </p:nvSpPr>
        <p:spPr>
          <a:xfrm>
            <a:off x="1842509" y="3092444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(7)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1468816" y="2079924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(10)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2184887" y="2770943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(11)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1481342" y="2393074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(7)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1431238" y="4697863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(6)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994915" y="4061123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(6)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1884263" y="1455710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/>
          <p:cNvSpPr txBox="1"/>
          <p:nvPr/>
        </p:nvSpPr>
        <p:spPr>
          <a:xfrm>
            <a:off x="1372784" y="1758422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1274664" y="3401419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121 CuadroTexto"/>
          <p:cNvSpPr txBox="1"/>
          <p:nvPr/>
        </p:nvSpPr>
        <p:spPr>
          <a:xfrm>
            <a:off x="1464642" y="3741710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124 CuadroTexto"/>
          <p:cNvSpPr txBox="1"/>
          <p:nvPr/>
        </p:nvSpPr>
        <p:spPr>
          <a:xfrm>
            <a:off x="1617042" y="4370099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125 CuadroTexto"/>
          <p:cNvSpPr txBox="1"/>
          <p:nvPr/>
        </p:nvSpPr>
        <p:spPr>
          <a:xfrm>
            <a:off x="1569025" y="4998488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944811" y="5338778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127 CuadroTexto"/>
          <p:cNvSpPr txBox="1"/>
          <p:nvPr/>
        </p:nvSpPr>
        <p:spPr>
          <a:xfrm>
            <a:off x="2061715" y="5741699"/>
            <a:ext cx="56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US" sz="120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5 Marcador de número de diapositiva"/>
          <p:cNvSpPr txBox="1">
            <a:spLocks noGrp="1"/>
          </p:cNvSpPr>
          <p:nvPr/>
        </p:nvSpPr>
        <p:spPr bwMode="auto">
          <a:xfrm>
            <a:off x="8634413" y="6543220"/>
            <a:ext cx="5064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82A35A-3D12-4461-B285-CFD7A3A89D5C}" type="slidenum">
              <a:rPr lang="en-US" sz="1200" smtClean="0">
                <a:solidFill>
                  <a:srgbClr val="4D4D4D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131" name="130 Rectángulo"/>
          <p:cNvSpPr/>
          <p:nvPr/>
        </p:nvSpPr>
        <p:spPr bwMode="auto">
          <a:xfrm>
            <a:off x="7369331" y="5116300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Accounting Dept</a:t>
            </a:r>
          </a:p>
        </p:txBody>
      </p:sp>
      <p:sp>
        <p:nvSpPr>
          <p:cNvPr id="133" name="132 Rectángulo"/>
          <p:cNvSpPr/>
          <p:nvPr/>
        </p:nvSpPr>
        <p:spPr bwMode="auto">
          <a:xfrm>
            <a:off x="7369331" y="5529957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Legal Dept</a:t>
            </a:r>
          </a:p>
        </p:txBody>
      </p:sp>
      <p:sp>
        <p:nvSpPr>
          <p:cNvPr id="135" name="134 Rectángulo"/>
          <p:cNvSpPr/>
          <p:nvPr/>
        </p:nvSpPr>
        <p:spPr bwMode="auto">
          <a:xfrm>
            <a:off x="7369331" y="4702643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Operation Dept</a:t>
            </a:r>
          </a:p>
        </p:txBody>
      </p:sp>
      <p:sp>
        <p:nvSpPr>
          <p:cNvPr id="137" name="136 Rectángulo"/>
          <p:cNvSpPr/>
          <p:nvPr/>
        </p:nvSpPr>
        <p:spPr bwMode="auto">
          <a:xfrm>
            <a:off x="7369331" y="5943614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Comercial Dept</a:t>
            </a:r>
          </a:p>
        </p:txBody>
      </p:sp>
      <p:sp>
        <p:nvSpPr>
          <p:cNvPr id="140" name="139 Rectángulo"/>
          <p:cNvSpPr/>
          <p:nvPr/>
        </p:nvSpPr>
        <p:spPr bwMode="auto">
          <a:xfrm>
            <a:off x="7369331" y="6357272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Back Office</a:t>
            </a:r>
          </a:p>
        </p:txBody>
      </p:sp>
      <p:sp>
        <p:nvSpPr>
          <p:cNvPr id="141" name="140 Rectángulo"/>
          <p:cNvSpPr/>
          <p:nvPr/>
        </p:nvSpPr>
        <p:spPr bwMode="auto">
          <a:xfrm>
            <a:off x="3341613" y="1872356"/>
            <a:ext cx="3516086" cy="33745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Board</a:t>
            </a:r>
            <a:r>
              <a:rPr kumimoji="0" lang="en-US" sz="14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lang="en-US" sz="1400" b="1" smtClean="0">
                <a:solidFill>
                  <a:schemeClr val="bg1"/>
                </a:solidFill>
                <a:latin typeface="Tahoma" pitchFamily="34" charset="0"/>
              </a:rPr>
              <a:t>of Directors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2" name="141 Rectángulo"/>
          <p:cNvSpPr/>
          <p:nvPr/>
        </p:nvSpPr>
        <p:spPr bwMode="auto">
          <a:xfrm>
            <a:off x="3744392" y="2373100"/>
            <a:ext cx="2710543" cy="33745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ahoma" pitchFamily="34" charset="0"/>
              </a:rPr>
              <a:t>C.E.O.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43" name="142 Rectángulo"/>
          <p:cNvSpPr/>
          <p:nvPr/>
        </p:nvSpPr>
        <p:spPr bwMode="auto">
          <a:xfrm>
            <a:off x="3113013" y="1382499"/>
            <a:ext cx="3962412" cy="41365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</a:rPr>
              <a:t>Shareholders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gray">
          <a:xfrm>
            <a:off x="924674" y="26122"/>
            <a:ext cx="7746715" cy="91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>
              <a:lnSpc>
                <a:spcPct val="90000"/>
              </a:lnSpc>
              <a:tabLst>
                <a:tab pos="1041400" algn="l"/>
              </a:tabLst>
            </a:pPr>
            <a:endParaRPr lang="en-US" sz="2000" b="1" dirty="0" smtClean="0">
              <a:solidFill>
                <a:srgbClr val="000099"/>
              </a:solidFill>
              <a:latin typeface="Arial" charset="0"/>
            </a:endParaRPr>
          </a:p>
          <a:p>
            <a:pPr algn="just" eaLnBrk="0" hangingPunct="0">
              <a:lnSpc>
                <a:spcPct val="90000"/>
              </a:lnSpc>
              <a:tabLst>
                <a:tab pos="1041400" algn="l"/>
              </a:tabLst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In the Mexican pension fund system, there are 14 fund administrators (AFORES), these Administrators have a Corporate Governance and procedures for smooth operation.</a:t>
            </a:r>
            <a:endParaRPr lang="es-MX" sz="2000" b="1" dirty="0" smtClean="0">
              <a:solidFill>
                <a:srgbClr val="000099"/>
              </a:solidFill>
              <a:latin typeface="Arial" charset="0"/>
            </a:endParaRPr>
          </a:p>
          <a:p>
            <a:pPr algn="just" eaLnBrk="0" hangingPunct="0">
              <a:lnSpc>
                <a:spcPct val="90000"/>
              </a:lnSpc>
              <a:tabLst>
                <a:tab pos="1041400" algn="l"/>
              </a:tabLst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grpSp>
        <p:nvGrpSpPr>
          <p:cNvPr id="148" name="147 Grupo"/>
          <p:cNvGrpSpPr/>
          <p:nvPr/>
        </p:nvGrpSpPr>
        <p:grpSpPr>
          <a:xfrm>
            <a:off x="2568355" y="1463006"/>
            <a:ext cx="6630349" cy="5358530"/>
            <a:chOff x="2568355" y="1463006"/>
            <a:chExt cx="6630349" cy="5358530"/>
          </a:xfrm>
        </p:grpSpPr>
        <p:grpSp>
          <p:nvGrpSpPr>
            <p:cNvPr id="2" name="210 Grupo"/>
            <p:cNvGrpSpPr/>
            <p:nvPr/>
          </p:nvGrpSpPr>
          <p:grpSpPr>
            <a:xfrm>
              <a:off x="2568355" y="2237327"/>
              <a:ext cx="6630349" cy="4584209"/>
              <a:chOff x="2568355" y="2237327"/>
              <a:chExt cx="6630349" cy="4584209"/>
            </a:xfrm>
          </p:grpSpPr>
          <p:grpSp>
            <p:nvGrpSpPr>
              <p:cNvPr id="3" name="207 Grupo"/>
              <p:cNvGrpSpPr/>
              <p:nvPr/>
            </p:nvGrpSpPr>
            <p:grpSpPr>
              <a:xfrm>
                <a:off x="2568355" y="2237327"/>
                <a:ext cx="4709774" cy="4584209"/>
                <a:chOff x="2568355" y="2237327"/>
                <a:chExt cx="4709774" cy="4584209"/>
              </a:xfrm>
            </p:grpSpPr>
            <p:pic>
              <p:nvPicPr>
                <p:cNvPr id="134150" name="Picture 6" descr="http://gestionambientalempresarial.files.wordpress.com/2009/08/logo_iso9000.gif?w=400&amp;h=400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670175" y="4441369"/>
                  <a:ext cx="664029" cy="664029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" name="180 Grupo"/>
                <p:cNvGrpSpPr/>
                <p:nvPr/>
              </p:nvGrpSpPr>
              <p:grpSpPr>
                <a:xfrm>
                  <a:off x="2568355" y="2354619"/>
                  <a:ext cx="1145574" cy="878442"/>
                  <a:chOff x="2938479" y="2093355"/>
                  <a:chExt cx="1145574" cy="878442"/>
                </a:xfrm>
              </p:grpSpPr>
              <p:pic>
                <p:nvPicPr>
                  <p:cNvPr id="174" name="Picture 17" descr="reglamento_clip_image001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/>
                  <a:srcRect/>
                  <a:stretch>
                    <a:fillRect/>
                  </a:stretch>
                </p:blipFill>
                <p:spPr bwMode="auto">
                  <a:xfrm>
                    <a:off x="2938479" y="2093355"/>
                    <a:ext cx="1145574" cy="87844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77" name="176 CuadroTexto"/>
                  <p:cNvSpPr txBox="1"/>
                  <p:nvPr/>
                </p:nvSpPr>
                <p:spPr>
                  <a:xfrm rot="18903427">
                    <a:off x="3048000" y="2366696"/>
                    <a:ext cx="96882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Prospectus</a:t>
                    </a:r>
                    <a:endParaRPr lang="en-US" sz="12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5" name="179 Grupo"/>
                <p:cNvGrpSpPr/>
                <p:nvPr/>
              </p:nvGrpSpPr>
              <p:grpSpPr>
                <a:xfrm>
                  <a:off x="3248689" y="5740088"/>
                  <a:ext cx="2805639" cy="1081448"/>
                  <a:chOff x="3999823" y="5184902"/>
                  <a:chExt cx="2805639" cy="1081448"/>
                </a:xfrm>
              </p:grpSpPr>
              <p:pic>
                <p:nvPicPr>
                  <p:cNvPr id="175" name="Picture 17" descr="reglamento_clip_image001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/>
                  <a:srcRect/>
                  <a:stretch>
                    <a:fillRect/>
                  </a:stretch>
                </p:blipFill>
                <p:spPr bwMode="auto">
                  <a:xfrm>
                    <a:off x="3999823" y="5184902"/>
                    <a:ext cx="1145574" cy="87844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76" name="Picture 17" descr="reglamento_clip_image001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/>
                  <a:srcRect/>
                  <a:stretch>
                    <a:fillRect/>
                  </a:stretch>
                </p:blipFill>
                <p:spPr bwMode="auto">
                  <a:xfrm>
                    <a:off x="5659888" y="5321382"/>
                    <a:ext cx="1145574" cy="87844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78" name="177 CuadroTexto"/>
                  <p:cNvSpPr txBox="1"/>
                  <p:nvPr/>
                </p:nvSpPr>
                <p:spPr>
                  <a:xfrm rot="18903427">
                    <a:off x="4094062" y="5343179"/>
                    <a:ext cx="111078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Investment procedure manual</a:t>
                    </a:r>
                    <a:endParaRPr lang="en-US" sz="12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79" name="178 CuadroTexto"/>
                  <p:cNvSpPr txBox="1"/>
                  <p:nvPr/>
                </p:nvSpPr>
                <p:spPr>
                  <a:xfrm rot="18903427">
                    <a:off x="5707000" y="5435353"/>
                    <a:ext cx="10981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Risk management procedure manual</a:t>
                    </a:r>
                  </a:p>
                </p:txBody>
              </p:sp>
            </p:grpSp>
            <p:sp>
              <p:nvSpPr>
                <p:cNvPr id="182" name="181 Flecha abajo"/>
                <p:cNvSpPr/>
                <p:nvPr/>
              </p:nvSpPr>
              <p:spPr bwMode="auto">
                <a:xfrm>
                  <a:off x="3722898" y="5595255"/>
                  <a:ext cx="217714" cy="283029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89693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84" name="183 Flecha abajo"/>
                <p:cNvSpPr/>
                <p:nvPr/>
              </p:nvSpPr>
              <p:spPr bwMode="auto">
                <a:xfrm>
                  <a:off x="5388412" y="5854567"/>
                  <a:ext cx="217714" cy="283029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89693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85" name="184 Flecha abajo"/>
                <p:cNvSpPr/>
                <p:nvPr/>
              </p:nvSpPr>
              <p:spPr bwMode="auto">
                <a:xfrm rot="2292718">
                  <a:off x="3500716" y="2237327"/>
                  <a:ext cx="226912" cy="359229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89693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pic>
              <p:nvPicPr>
                <p:cNvPr id="134152" name="Picture 8" descr="http://www.azengin.com/expertos.jpg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6316891" y="3820903"/>
                  <a:ext cx="733928" cy="590778"/>
                </a:xfrm>
                <a:prstGeom prst="rect">
                  <a:avLst/>
                </a:prstGeom>
                <a:noFill/>
              </p:spPr>
            </p:pic>
            <p:sp>
              <p:nvSpPr>
                <p:cNvPr id="200" name="199 CuadroTexto"/>
                <p:cNvSpPr txBox="1"/>
                <p:nvPr/>
              </p:nvSpPr>
              <p:spPr>
                <a:xfrm rot="18903427">
                  <a:off x="6031065" y="4518806"/>
                  <a:ext cx="1247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Independent Expert.</a:t>
                  </a:r>
                  <a:endParaRPr lang="en-US" sz="1200" dirty="0" err="1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1" name="200 Flecha abajo"/>
                <p:cNvSpPr/>
                <p:nvPr/>
              </p:nvSpPr>
              <p:spPr bwMode="auto">
                <a:xfrm rot="2292718">
                  <a:off x="6047973" y="4784585"/>
                  <a:ext cx="226912" cy="359229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89693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pic>
              <p:nvPicPr>
                <p:cNvPr id="134154" name="Picture 10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0629" y="4060371"/>
                  <a:ext cx="322672" cy="641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" name="Picture 10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5043486" y="4060371"/>
                  <a:ext cx="322672" cy="641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6" name="205 CuadroTexto"/>
                <p:cNvSpPr txBox="1"/>
                <p:nvPr/>
              </p:nvSpPr>
              <p:spPr>
                <a:xfrm rot="18903427">
                  <a:off x="3353177" y="4072492"/>
                  <a:ext cx="1247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i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Independent Counselor.</a:t>
                  </a:r>
                  <a:endParaRPr lang="en-US" sz="1200" i="1" dirty="0" err="1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7" name="206 CuadroTexto"/>
                <p:cNvSpPr txBox="1"/>
                <p:nvPr/>
              </p:nvSpPr>
              <p:spPr>
                <a:xfrm rot="18903427">
                  <a:off x="5029572" y="4050721"/>
                  <a:ext cx="1247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i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Independent Counselor.</a:t>
                  </a:r>
                  <a:endParaRPr lang="en-US" sz="1200" i="1" dirty="0" err="1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09" name="208 CuadroTexto"/>
              <p:cNvSpPr txBox="1"/>
              <p:nvPr/>
            </p:nvSpPr>
            <p:spPr>
              <a:xfrm rot="20266113">
                <a:off x="7612676" y="3711670"/>
                <a:ext cx="1586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</a:rPr>
                  <a:t>Self- correction programs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</a:rPr>
                  <a:t>monthly Reports</a:t>
                </a:r>
              </a:p>
            </p:txBody>
          </p:sp>
          <p:pic>
            <p:nvPicPr>
              <p:cNvPr id="210" name="Picture 14" descr="MCj03109980000[1]"/>
              <p:cNvPicPr>
                <a:picLocks noChangeAspect="1" noChangeArrowheads="1"/>
              </p:cNvPicPr>
              <p:nvPr/>
            </p:nvPicPr>
            <p:blipFill>
              <a:blip r:embed="rId3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228567" y="3841252"/>
                <a:ext cx="641804" cy="624167"/>
              </a:xfrm>
              <a:prstGeom prst="rect">
                <a:avLst/>
              </a:prstGeom>
              <a:noFill/>
            </p:spPr>
          </p:pic>
        </p:grpSp>
        <p:sp>
          <p:nvSpPr>
            <p:cNvPr id="130" name="129 CuadroTexto"/>
            <p:cNvSpPr txBox="1"/>
            <p:nvPr/>
          </p:nvSpPr>
          <p:spPr>
            <a:xfrm rot="18646750">
              <a:off x="6928885" y="1855705"/>
              <a:ext cx="1247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Independent Board member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47" name="146 Grupo"/>
            <p:cNvGrpSpPr/>
            <p:nvPr/>
          </p:nvGrpSpPr>
          <p:grpSpPr>
            <a:xfrm>
              <a:off x="3872780" y="4647435"/>
              <a:ext cx="1486988" cy="461665"/>
              <a:chOff x="3872780" y="4647435"/>
              <a:chExt cx="1486988" cy="461665"/>
            </a:xfrm>
          </p:grpSpPr>
          <p:sp>
            <p:nvSpPr>
              <p:cNvPr id="129" name="128 Rectángulo"/>
              <p:cNvSpPr/>
              <p:nvPr/>
            </p:nvSpPr>
            <p:spPr>
              <a:xfrm>
                <a:off x="4181689" y="4647435"/>
                <a:ext cx="9357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</a:rPr>
                  <a:t>Minutes of committee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45" name="144 Flecha abajo"/>
              <p:cNvSpPr/>
              <p:nvPr/>
            </p:nvSpPr>
            <p:spPr bwMode="auto">
              <a:xfrm rot="4115985">
                <a:off x="5066698" y="4729083"/>
                <a:ext cx="226912" cy="359229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969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6" name="145 Flecha abajo"/>
              <p:cNvSpPr/>
              <p:nvPr/>
            </p:nvSpPr>
            <p:spPr bwMode="auto">
              <a:xfrm rot="17484015" flipH="1">
                <a:off x="3938939" y="4744323"/>
                <a:ext cx="226912" cy="359229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969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4"/>
          <p:cNvSpPr>
            <a:spLocks noChangeArrowheads="1"/>
          </p:cNvSpPr>
          <p:nvPr/>
        </p:nvSpPr>
        <p:spPr bwMode="gray">
          <a:xfrm>
            <a:off x="0" y="5943596"/>
            <a:ext cx="9144000" cy="5117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>
              <a:lnSpc>
                <a:spcPct val="90000"/>
              </a:lnSpc>
              <a:tabLst>
                <a:tab pos="104140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   CONSAR has 220 employees distributed in the following divisions.</a:t>
            </a:r>
          </a:p>
        </p:txBody>
      </p:sp>
      <p:sp>
        <p:nvSpPr>
          <p:cNvPr id="56" name="5 Marcador de número de diapositiva"/>
          <p:cNvSpPr txBox="1">
            <a:spLocks noGrp="1"/>
          </p:cNvSpPr>
          <p:nvPr/>
        </p:nvSpPr>
        <p:spPr bwMode="auto">
          <a:xfrm>
            <a:off x="8634413" y="6543220"/>
            <a:ext cx="5064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82A35A-3D12-4461-B285-CFD7A3A89D5C}" type="slidenum">
              <a:rPr lang="en-US" sz="1200" smtClean="0">
                <a:solidFill>
                  <a:srgbClr val="4D4D4D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>
              <a:solidFill>
                <a:srgbClr val="4D4D4D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0" y="968823"/>
            <a:ext cx="881743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Comisión Nacional del Sistema de Ahorro para el Retiro (CONSAR)</a:t>
            </a:r>
            <a:endParaRPr lang="es-MX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4121623" y="2415654"/>
            <a:ext cx="4967785" cy="3228509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4152" y="1350214"/>
            <a:ext cx="370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ORGANIZATION CHART</a:t>
            </a:r>
            <a:endParaRPr lang="es-MX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750852" y="2019496"/>
            <a:ext cx="1219201" cy="294290"/>
          </a:xfrm>
          <a:prstGeom prst="rect">
            <a:avLst/>
          </a:prstGeom>
          <a:solidFill>
            <a:srgbClr val="3399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200" b="1" dirty="0" smtClean="0">
                <a:solidFill>
                  <a:schemeClr val="bg1"/>
                </a:solidFill>
                <a:latin typeface="Tahoma" pitchFamily="34" charset="0"/>
              </a:rPr>
              <a:t>CHAIRMAN</a:t>
            </a:r>
          </a:p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42647" y="3480948"/>
            <a:ext cx="1140370" cy="87235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000" dirty="0" smtClean="0">
                <a:latin typeface="Tahoma" pitchFamily="34" charset="0"/>
              </a:rPr>
              <a:t>HEAD COORDINATOR OF INFORMATION AND LIAISON</a:t>
            </a:r>
          </a:p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50" dirty="0" smtClean="0">
              <a:latin typeface="Tahoma" pitchFamily="34" charset="0"/>
            </a:endParaRPr>
          </a:p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50" dirty="0" smtClean="0">
              <a:latin typeface="Tahoma" pitchFamily="34" charset="0"/>
            </a:endParaRPr>
          </a:p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563090" y="4777616"/>
            <a:ext cx="1329556" cy="4204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>
                <a:latin typeface="Tahoma" pitchFamily="34" charset="0"/>
              </a:rPr>
              <a:t>HEAD OF ADMINISTRATION</a:t>
            </a:r>
          </a:p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>
              <a:latin typeface="Tahoma" pitchFamily="34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4462818" y="4704891"/>
            <a:ext cx="1638931" cy="79515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000" b="1" dirty="0" smtClean="0">
                <a:solidFill>
                  <a:srgbClr val="003300"/>
                </a:solidFill>
                <a:latin typeface="Tahoma" pitchFamily="34" charset="0"/>
              </a:rPr>
              <a:t>MANAGER OF FINANCIAL SURVEILLANCE AND INSPECTION</a:t>
            </a:r>
          </a:p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dirty="0" smtClean="0">
              <a:latin typeface="Tahoma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 bwMode="auto">
          <a:xfrm rot="10800000" flipV="1">
            <a:off x="1438574" y="2539233"/>
            <a:ext cx="5828741" cy="5781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17" name="16 Conector recto"/>
          <p:cNvCxnSpPr/>
          <p:nvPr/>
        </p:nvCxnSpPr>
        <p:spPr bwMode="auto">
          <a:xfrm rot="16200000" flipV="1">
            <a:off x="3333064" y="2649592"/>
            <a:ext cx="220720" cy="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18" name="17 Conector recto"/>
          <p:cNvCxnSpPr/>
          <p:nvPr/>
        </p:nvCxnSpPr>
        <p:spPr bwMode="auto">
          <a:xfrm rot="16200000" flipV="1">
            <a:off x="5122430" y="2665888"/>
            <a:ext cx="220720" cy="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19" name="18 Conector recto"/>
          <p:cNvCxnSpPr/>
          <p:nvPr/>
        </p:nvCxnSpPr>
        <p:spPr bwMode="auto">
          <a:xfrm rot="16200000" flipV="1">
            <a:off x="7161456" y="2644861"/>
            <a:ext cx="220720" cy="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20" name="19 Conector recto"/>
          <p:cNvCxnSpPr/>
          <p:nvPr/>
        </p:nvCxnSpPr>
        <p:spPr bwMode="auto">
          <a:xfrm rot="16200000" flipV="1">
            <a:off x="4255394" y="2445164"/>
            <a:ext cx="220720" cy="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sp>
        <p:nvSpPr>
          <p:cNvPr id="21" name="20 Rectángulo"/>
          <p:cNvSpPr/>
          <p:nvPr/>
        </p:nvSpPr>
        <p:spPr bwMode="auto">
          <a:xfrm>
            <a:off x="6567622" y="2749964"/>
            <a:ext cx="1376853" cy="4099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>
                <a:latin typeface="Tahoma" pitchFamily="34" charset="0"/>
              </a:rPr>
              <a:t>FINANCIAL VICEPRESIDENT</a:t>
            </a:r>
          </a:p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>
              <a:latin typeface="Tahoma" pitchFamily="34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2852218" y="2749964"/>
            <a:ext cx="1182412" cy="4466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>
                <a:latin typeface="Tahoma" pitchFamily="34" charset="0"/>
              </a:rPr>
              <a:t>LEGAL VICEPRESIDENT</a:t>
            </a:r>
          </a:p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>
              <a:latin typeface="Tahoma" pitchFamily="34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4654721" y="2749964"/>
            <a:ext cx="1156138" cy="4361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000" dirty="0" smtClean="0">
                <a:latin typeface="Tahoma" pitchFamily="34" charset="0"/>
              </a:rPr>
              <a:t>OPERATIONS VICEPRESIDENT</a:t>
            </a:r>
          </a:p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dirty="0" smtClean="0">
              <a:latin typeface="Tahoma" pitchFamily="34" charset="0"/>
            </a:endParaRPr>
          </a:p>
        </p:txBody>
      </p:sp>
      <p:cxnSp>
        <p:nvCxnSpPr>
          <p:cNvPr id="24" name="23 Conector recto"/>
          <p:cNvCxnSpPr/>
          <p:nvPr/>
        </p:nvCxnSpPr>
        <p:spPr bwMode="auto">
          <a:xfrm rot="10800000">
            <a:off x="6238648" y="3385054"/>
            <a:ext cx="2095467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25" name="24 Conector recto"/>
          <p:cNvCxnSpPr/>
          <p:nvPr/>
        </p:nvCxnSpPr>
        <p:spPr bwMode="auto">
          <a:xfrm rot="16200000" flipV="1">
            <a:off x="7169076" y="3277321"/>
            <a:ext cx="220720" cy="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26" name="25 Conector recto"/>
          <p:cNvCxnSpPr/>
          <p:nvPr/>
        </p:nvCxnSpPr>
        <p:spPr bwMode="auto">
          <a:xfrm rot="16200000" flipV="1">
            <a:off x="6124477" y="3490681"/>
            <a:ext cx="220720" cy="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27" name="26 Conector recto"/>
          <p:cNvCxnSpPr/>
          <p:nvPr/>
        </p:nvCxnSpPr>
        <p:spPr bwMode="auto">
          <a:xfrm rot="16200000" flipV="1">
            <a:off x="8213016" y="3498301"/>
            <a:ext cx="220720" cy="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sp>
        <p:nvSpPr>
          <p:cNvPr id="28" name="27 Rectángulo"/>
          <p:cNvSpPr/>
          <p:nvPr/>
        </p:nvSpPr>
        <p:spPr bwMode="auto">
          <a:xfrm>
            <a:off x="7358787" y="3559000"/>
            <a:ext cx="1512258" cy="57806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000" dirty="0" smtClean="0">
                <a:latin typeface="Tahoma" pitchFamily="34" charset="0"/>
              </a:rPr>
              <a:t>HEAD OF FINANCIAL PLANNING AND ECONOMIC  STUDIES</a:t>
            </a:r>
          </a:p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dirty="0" smtClean="0">
              <a:latin typeface="Tahoma" pitchFamily="34" charset="0"/>
            </a:endParaRPr>
          </a:p>
        </p:txBody>
      </p:sp>
      <p:sp>
        <p:nvSpPr>
          <p:cNvPr id="29" name="28 Rectángulo"/>
          <p:cNvSpPr/>
          <p:nvPr/>
        </p:nvSpPr>
        <p:spPr bwMode="auto">
          <a:xfrm>
            <a:off x="5339487" y="3561890"/>
            <a:ext cx="1790700" cy="547063"/>
          </a:xfrm>
          <a:prstGeom prst="rect">
            <a:avLst/>
          </a:prstGeom>
          <a:solidFill>
            <a:srgbClr val="009242"/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Tahoma" pitchFamily="34" charset="0"/>
              </a:rPr>
              <a:t>HEAD OF FINANCIAL SUPERVISION</a:t>
            </a:r>
            <a:endParaRPr lang="es-MX" sz="1000" dirty="0" smtClean="0">
              <a:latin typeface="Tahoma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 bwMode="auto">
          <a:xfrm rot="16200000" flipV="1">
            <a:off x="1064076" y="2927262"/>
            <a:ext cx="762526" cy="7489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31" name="30 Conector recto"/>
          <p:cNvCxnSpPr/>
          <p:nvPr/>
        </p:nvCxnSpPr>
        <p:spPr bwMode="auto">
          <a:xfrm rot="10800000" flipV="1">
            <a:off x="485548" y="3323294"/>
            <a:ext cx="1927829" cy="762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32" name="31 Conector recto"/>
          <p:cNvCxnSpPr/>
          <p:nvPr/>
        </p:nvCxnSpPr>
        <p:spPr bwMode="auto">
          <a:xfrm rot="5400000" flipH="1" flipV="1">
            <a:off x="360087" y="3447581"/>
            <a:ext cx="248573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33" name="32 Conector recto"/>
          <p:cNvCxnSpPr/>
          <p:nvPr/>
        </p:nvCxnSpPr>
        <p:spPr bwMode="auto">
          <a:xfrm rot="5400000" flipH="1" flipV="1">
            <a:off x="2289090" y="3439963"/>
            <a:ext cx="248573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sp>
        <p:nvSpPr>
          <p:cNvPr id="34" name="33 Rectángulo"/>
          <p:cNvSpPr/>
          <p:nvPr/>
        </p:nvSpPr>
        <p:spPr bwMode="auto">
          <a:xfrm>
            <a:off x="1530807" y="3480948"/>
            <a:ext cx="1213943" cy="110884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000" dirty="0" smtClean="0">
                <a:latin typeface="Tahoma" pitchFamily="34" charset="0"/>
              </a:rPr>
              <a:t>HEAD OF COMMUNICATION DISTRIBUTION AND INSTITUCIONAL LIAISON</a:t>
            </a:r>
          </a:p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dirty="0" smtClean="0">
              <a:latin typeface="Tahoma" pitchFamily="34" charset="0"/>
            </a:endParaRPr>
          </a:p>
        </p:txBody>
      </p:sp>
      <p:cxnSp>
        <p:nvCxnSpPr>
          <p:cNvPr id="35" name="34 Conector recto"/>
          <p:cNvCxnSpPr/>
          <p:nvPr/>
        </p:nvCxnSpPr>
        <p:spPr bwMode="auto">
          <a:xfrm rot="5400000" flipH="1" flipV="1">
            <a:off x="627669" y="4135209"/>
            <a:ext cx="1645122" cy="6061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36" name="35 Conector recto"/>
          <p:cNvCxnSpPr/>
          <p:nvPr/>
        </p:nvCxnSpPr>
        <p:spPr bwMode="auto">
          <a:xfrm>
            <a:off x="1140867" y="4869137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37" name="36 Conector recto"/>
          <p:cNvCxnSpPr/>
          <p:nvPr/>
        </p:nvCxnSpPr>
        <p:spPr bwMode="auto">
          <a:xfrm rot="10800000">
            <a:off x="5255668" y="4474714"/>
            <a:ext cx="2095467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38" name="37 Conector recto"/>
          <p:cNvCxnSpPr/>
          <p:nvPr/>
        </p:nvCxnSpPr>
        <p:spPr bwMode="auto">
          <a:xfrm rot="16200000" flipV="1">
            <a:off x="5142156" y="4580341"/>
            <a:ext cx="220720" cy="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cxnSp>
        <p:nvCxnSpPr>
          <p:cNvPr id="39" name="38 Conector recto"/>
          <p:cNvCxnSpPr/>
          <p:nvPr/>
        </p:nvCxnSpPr>
        <p:spPr bwMode="auto">
          <a:xfrm rot="16200000" flipV="1">
            <a:off x="7230036" y="4587961"/>
            <a:ext cx="220720" cy="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sp>
        <p:nvSpPr>
          <p:cNvPr id="40" name="39 Rectángulo"/>
          <p:cNvSpPr/>
          <p:nvPr/>
        </p:nvSpPr>
        <p:spPr bwMode="auto">
          <a:xfrm>
            <a:off x="6373178" y="4682556"/>
            <a:ext cx="2049517" cy="80384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s-MX" sz="1000" b="1" dirty="0" smtClean="0">
                <a:solidFill>
                  <a:srgbClr val="003300"/>
                </a:solidFill>
                <a:latin typeface="Tahoma" pitchFamily="34" charset="0"/>
              </a:rPr>
              <a:t>MANAGER OF RISK ANALISIS AND EVALUATION</a:t>
            </a:r>
          </a:p>
        </p:txBody>
      </p:sp>
      <p:cxnSp>
        <p:nvCxnSpPr>
          <p:cNvPr id="41" name="40 Conector recto"/>
          <p:cNvCxnSpPr/>
          <p:nvPr/>
        </p:nvCxnSpPr>
        <p:spPr bwMode="auto">
          <a:xfrm rot="16200000" flipV="1">
            <a:off x="6061022" y="4299322"/>
            <a:ext cx="347631" cy="3153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sp>
        <p:nvSpPr>
          <p:cNvPr id="42" name="41 Rectángulo"/>
          <p:cNvSpPr/>
          <p:nvPr/>
        </p:nvSpPr>
        <p:spPr bwMode="auto">
          <a:xfrm>
            <a:off x="93247" y="4777616"/>
            <a:ext cx="1077305" cy="7882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2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29A3FF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000" dirty="0" smtClean="0">
                <a:latin typeface="Tahoma" pitchFamily="34" charset="0"/>
              </a:rPr>
              <a:t>HEAD OF THE INTERNAL INSPECTORATE ORGANISM</a:t>
            </a:r>
          </a:p>
          <a:p>
            <a:pPr marR="0" indent="0" algn="ctr" defTabSz="8969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dirty="0" smtClean="0">
              <a:latin typeface="Tahoma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 bwMode="auto">
          <a:xfrm>
            <a:off x="1444467" y="4946417"/>
            <a:ext cx="12600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cxnSp>
      <p:sp>
        <p:nvSpPr>
          <p:cNvPr id="43" name="Rectangle 4"/>
          <p:cNvSpPr>
            <a:spLocks noChangeArrowheads="1"/>
          </p:cNvSpPr>
          <p:nvPr/>
        </p:nvSpPr>
        <p:spPr bwMode="gray">
          <a:xfrm>
            <a:off x="924674" y="26122"/>
            <a:ext cx="7746715" cy="91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>
              <a:lnSpc>
                <a:spcPct val="90000"/>
              </a:lnSpc>
              <a:tabLst>
                <a:tab pos="1041400" algn="l"/>
              </a:tabLst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With regard to the risk based principles, the supervision is divided into two main areas: the operational activities and the investment of the resources.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449641" y="973517"/>
            <a:ext cx="8300215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smtClean="0">
                <a:solidFill>
                  <a:schemeClr val="bg1"/>
                </a:solidFill>
                <a:latin typeface="+mn-lt"/>
              </a:rPr>
              <a:t>General  Direction of Financial Supervision’s Organic Structure.</a:t>
            </a:r>
            <a:endParaRPr lang="en-US" sz="1050" b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5" name="34 Diagrama"/>
          <p:cNvGraphicFramePr/>
          <p:nvPr>
            <p:extLst>
              <p:ext uri="{D42A27DB-BD31-4B8C-83A1-F6EECF244321}">
                <p14:modId xmlns:p14="http://schemas.microsoft.com/office/powerpoint/2010/main" xmlns="" val="2394747828"/>
              </p:ext>
            </p:extLst>
          </p:nvPr>
        </p:nvGraphicFramePr>
        <p:xfrm>
          <a:off x="4531771" y="1366381"/>
          <a:ext cx="5140818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35 Rectángulo"/>
          <p:cNvSpPr/>
          <p:nvPr/>
        </p:nvSpPr>
        <p:spPr>
          <a:xfrm>
            <a:off x="4241138" y="1257814"/>
            <a:ext cx="1616394" cy="4358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smtClean="0"/>
              <a:t>Financial Vicepresidency</a:t>
            </a:r>
            <a:endParaRPr lang="en-US" sz="1000" b="1"/>
          </a:p>
        </p:txBody>
      </p:sp>
      <p:cxnSp>
        <p:nvCxnSpPr>
          <p:cNvPr id="39" name="38 Conector angular"/>
          <p:cNvCxnSpPr/>
          <p:nvPr/>
        </p:nvCxnSpPr>
        <p:spPr bwMode="auto">
          <a:xfrm>
            <a:off x="5879304" y="1475718"/>
            <a:ext cx="488853" cy="10271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AutoShape 65"/>
          <p:cNvSpPr>
            <a:spLocks noChangeArrowheads="1"/>
          </p:cNvSpPr>
          <p:nvPr/>
        </p:nvSpPr>
        <p:spPr bwMode="auto">
          <a:xfrm>
            <a:off x="8004403" y="1375456"/>
            <a:ext cx="529998" cy="3662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b="1" smtClean="0">
                <a:latin typeface="Arial" pitchFamily="34" charset="0"/>
                <a:cs typeface="Arial" pitchFamily="34" charset="0"/>
              </a:rPr>
              <a:t>Assistant</a:t>
            </a:r>
            <a:endParaRPr lang="en-US" sz="8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246063" y="1494966"/>
            <a:ext cx="5087938" cy="3946524"/>
            <a:chOff x="-155" y="1277"/>
            <a:chExt cx="3205" cy="248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55" y="1294"/>
              <a:ext cx="3192" cy="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500" y="1277"/>
              <a:ext cx="2464" cy="2465"/>
            </a:xfrm>
            <a:custGeom>
              <a:avLst/>
              <a:gdLst/>
              <a:ahLst/>
              <a:cxnLst>
                <a:cxn ang="0">
                  <a:pos x="6" y="1111"/>
                </a:cxn>
                <a:cxn ang="0">
                  <a:pos x="19" y="1020"/>
                </a:cxn>
                <a:cxn ang="0">
                  <a:pos x="50" y="903"/>
                </a:cxn>
                <a:cxn ang="0">
                  <a:pos x="94" y="771"/>
                </a:cxn>
                <a:cxn ang="0">
                  <a:pos x="142" y="659"/>
                </a:cxn>
                <a:cxn ang="0">
                  <a:pos x="195" y="569"/>
                </a:cxn>
                <a:cxn ang="0">
                  <a:pos x="276" y="457"/>
                </a:cxn>
                <a:cxn ang="0">
                  <a:pos x="345" y="378"/>
                </a:cxn>
                <a:cxn ang="0">
                  <a:pos x="473" y="268"/>
                </a:cxn>
                <a:cxn ang="0">
                  <a:pos x="557" y="207"/>
                </a:cxn>
                <a:cxn ang="0">
                  <a:pos x="677" y="137"/>
                </a:cxn>
                <a:cxn ang="0">
                  <a:pos x="787" y="84"/>
                </a:cxn>
                <a:cxn ang="0">
                  <a:pos x="885" y="50"/>
                </a:cxn>
                <a:cxn ang="0">
                  <a:pos x="974" y="28"/>
                </a:cxn>
                <a:cxn ang="0">
                  <a:pos x="1094" y="12"/>
                </a:cxn>
                <a:cxn ang="0">
                  <a:pos x="1215" y="1"/>
                </a:cxn>
                <a:cxn ang="0">
                  <a:pos x="1354" y="10"/>
                </a:cxn>
                <a:cxn ang="0">
                  <a:pos x="1487" y="27"/>
                </a:cxn>
                <a:cxn ang="0">
                  <a:pos x="1604" y="62"/>
                </a:cxn>
                <a:cxn ang="0">
                  <a:pos x="1763" y="120"/>
                </a:cxn>
                <a:cxn ang="0">
                  <a:pos x="1855" y="169"/>
                </a:cxn>
                <a:cxn ang="0">
                  <a:pos x="1954" y="240"/>
                </a:cxn>
                <a:cxn ang="0">
                  <a:pos x="2058" y="324"/>
                </a:cxn>
                <a:cxn ang="0">
                  <a:pos x="2147" y="413"/>
                </a:cxn>
                <a:cxn ang="0">
                  <a:pos x="2226" y="505"/>
                </a:cxn>
                <a:cxn ang="0">
                  <a:pos x="2285" y="594"/>
                </a:cxn>
                <a:cxn ang="0">
                  <a:pos x="2343" y="699"/>
                </a:cxn>
                <a:cxn ang="0">
                  <a:pos x="2386" y="813"/>
                </a:cxn>
                <a:cxn ang="0">
                  <a:pos x="2437" y="974"/>
                </a:cxn>
                <a:cxn ang="0">
                  <a:pos x="2454" y="1077"/>
                </a:cxn>
                <a:cxn ang="0">
                  <a:pos x="2464" y="1229"/>
                </a:cxn>
                <a:cxn ang="0">
                  <a:pos x="2459" y="1338"/>
                </a:cxn>
                <a:cxn ang="0">
                  <a:pos x="2446" y="1441"/>
                </a:cxn>
                <a:cxn ang="0">
                  <a:pos x="2428" y="1531"/>
                </a:cxn>
                <a:cxn ang="0">
                  <a:pos x="2388" y="1646"/>
                </a:cxn>
                <a:cxn ang="0">
                  <a:pos x="2339" y="1765"/>
                </a:cxn>
                <a:cxn ang="0">
                  <a:pos x="2275" y="1880"/>
                </a:cxn>
                <a:cxn ang="0">
                  <a:pos x="2210" y="1982"/>
                </a:cxn>
                <a:cxn ang="0">
                  <a:pos x="2131" y="2075"/>
                </a:cxn>
                <a:cxn ang="0">
                  <a:pos x="2057" y="2148"/>
                </a:cxn>
                <a:cxn ang="0">
                  <a:pos x="1921" y="2249"/>
                </a:cxn>
                <a:cxn ang="0">
                  <a:pos x="1808" y="2322"/>
                </a:cxn>
                <a:cxn ang="0">
                  <a:pos x="1726" y="2362"/>
                </a:cxn>
                <a:cxn ang="0">
                  <a:pos x="1611" y="2401"/>
                </a:cxn>
                <a:cxn ang="0">
                  <a:pos x="1480" y="2436"/>
                </a:cxn>
                <a:cxn ang="0">
                  <a:pos x="1357" y="2454"/>
                </a:cxn>
                <a:cxn ang="0">
                  <a:pos x="1253" y="2465"/>
                </a:cxn>
                <a:cxn ang="0">
                  <a:pos x="1084" y="2452"/>
                </a:cxn>
                <a:cxn ang="0">
                  <a:pos x="951" y="2432"/>
                </a:cxn>
                <a:cxn ang="0">
                  <a:pos x="835" y="2395"/>
                </a:cxn>
                <a:cxn ang="0">
                  <a:pos x="678" y="2333"/>
                </a:cxn>
                <a:cxn ang="0">
                  <a:pos x="587" y="2282"/>
                </a:cxn>
                <a:cxn ang="0">
                  <a:pos x="449" y="2183"/>
                </a:cxn>
                <a:cxn ang="0">
                  <a:pos x="361" y="2104"/>
                </a:cxn>
                <a:cxn ang="0">
                  <a:pos x="289" y="2024"/>
                </a:cxn>
                <a:cxn ang="0">
                  <a:pos x="232" y="1952"/>
                </a:cxn>
                <a:cxn ang="0">
                  <a:pos x="170" y="1848"/>
                </a:cxn>
                <a:cxn ang="0">
                  <a:pos x="107" y="1724"/>
                </a:cxn>
                <a:cxn ang="0">
                  <a:pos x="60" y="1612"/>
                </a:cxn>
                <a:cxn ang="0">
                  <a:pos x="33" y="1511"/>
                </a:cxn>
                <a:cxn ang="0">
                  <a:pos x="15" y="1422"/>
                </a:cxn>
                <a:cxn ang="0">
                  <a:pos x="7" y="1300"/>
                </a:cxn>
              </a:cxnLst>
              <a:rect l="0" t="0" r="r" b="b"/>
              <a:pathLst>
                <a:path w="2464" h="2465">
                  <a:moveTo>
                    <a:pt x="0" y="1232"/>
                  </a:moveTo>
                  <a:lnTo>
                    <a:pt x="1" y="1215"/>
                  </a:lnTo>
                  <a:lnTo>
                    <a:pt x="5" y="1215"/>
                  </a:lnTo>
                  <a:lnTo>
                    <a:pt x="5" y="1233"/>
                  </a:lnTo>
                  <a:lnTo>
                    <a:pt x="0" y="1232"/>
                  </a:lnTo>
                  <a:close/>
                  <a:moveTo>
                    <a:pt x="1" y="1202"/>
                  </a:moveTo>
                  <a:lnTo>
                    <a:pt x="2" y="1185"/>
                  </a:lnTo>
                  <a:lnTo>
                    <a:pt x="6" y="1185"/>
                  </a:lnTo>
                  <a:lnTo>
                    <a:pt x="6" y="1202"/>
                  </a:lnTo>
                  <a:lnTo>
                    <a:pt x="1" y="1202"/>
                  </a:lnTo>
                  <a:close/>
                  <a:moveTo>
                    <a:pt x="2" y="1172"/>
                  </a:moveTo>
                  <a:lnTo>
                    <a:pt x="2" y="1169"/>
                  </a:lnTo>
                  <a:lnTo>
                    <a:pt x="3" y="1154"/>
                  </a:lnTo>
                  <a:lnTo>
                    <a:pt x="8" y="1155"/>
                  </a:lnTo>
                  <a:lnTo>
                    <a:pt x="6" y="1170"/>
                  </a:lnTo>
                  <a:lnTo>
                    <a:pt x="6" y="1172"/>
                  </a:lnTo>
                  <a:lnTo>
                    <a:pt x="2" y="1172"/>
                  </a:lnTo>
                  <a:close/>
                  <a:moveTo>
                    <a:pt x="4" y="1141"/>
                  </a:moveTo>
                  <a:lnTo>
                    <a:pt x="6" y="1124"/>
                  </a:lnTo>
                  <a:lnTo>
                    <a:pt x="10" y="1124"/>
                  </a:lnTo>
                  <a:lnTo>
                    <a:pt x="9" y="1142"/>
                  </a:lnTo>
                  <a:lnTo>
                    <a:pt x="4" y="1141"/>
                  </a:lnTo>
                  <a:close/>
                  <a:moveTo>
                    <a:pt x="6" y="1111"/>
                  </a:moveTo>
                  <a:lnTo>
                    <a:pt x="7" y="1107"/>
                  </a:lnTo>
                  <a:lnTo>
                    <a:pt x="9" y="1094"/>
                  </a:lnTo>
                  <a:lnTo>
                    <a:pt x="13" y="1094"/>
                  </a:lnTo>
                  <a:lnTo>
                    <a:pt x="11" y="1107"/>
                  </a:lnTo>
                  <a:lnTo>
                    <a:pt x="11" y="1111"/>
                  </a:lnTo>
                  <a:lnTo>
                    <a:pt x="6" y="1111"/>
                  </a:lnTo>
                  <a:close/>
                  <a:moveTo>
                    <a:pt x="10" y="1081"/>
                  </a:moveTo>
                  <a:lnTo>
                    <a:pt x="12" y="1064"/>
                  </a:lnTo>
                  <a:lnTo>
                    <a:pt x="17" y="1064"/>
                  </a:lnTo>
                  <a:lnTo>
                    <a:pt x="15" y="1081"/>
                  </a:lnTo>
                  <a:lnTo>
                    <a:pt x="10" y="1081"/>
                  </a:lnTo>
                  <a:close/>
                  <a:moveTo>
                    <a:pt x="14" y="1051"/>
                  </a:moveTo>
                  <a:lnTo>
                    <a:pt x="15" y="1045"/>
                  </a:lnTo>
                  <a:lnTo>
                    <a:pt x="17" y="1033"/>
                  </a:lnTo>
                  <a:lnTo>
                    <a:pt x="21" y="1034"/>
                  </a:lnTo>
                  <a:lnTo>
                    <a:pt x="19" y="1045"/>
                  </a:lnTo>
                  <a:lnTo>
                    <a:pt x="18" y="1051"/>
                  </a:lnTo>
                  <a:lnTo>
                    <a:pt x="14" y="1051"/>
                  </a:lnTo>
                  <a:close/>
                  <a:moveTo>
                    <a:pt x="19" y="1020"/>
                  </a:moveTo>
                  <a:lnTo>
                    <a:pt x="22" y="1003"/>
                  </a:lnTo>
                  <a:lnTo>
                    <a:pt x="26" y="1004"/>
                  </a:lnTo>
                  <a:lnTo>
                    <a:pt x="23" y="1021"/>
                  </a:lnTo>
                  <a:lnTo>
                    <a:pt x="19" y="1020"/>
                  </a:lnTo>
                  <a:close/>
                  <a:moveTo>
                    <a:pt x="24" y="991"/>
                  </a:moveTo>
                  <a:lnTo>
                    <a:pt x="26" y="984"/>
                  </a:lnTo>
                  <a:lnTo>
                    <a:pt x="28" y="973"/>
                  </a:lnTo>
                  <a:lnTo>
                    <a:pt x="32" y="974"/>
                  </a:lnTo>
                  <a:lnTo>
                    <a:pt x="30" y="985"/>
                  </a:lnTo>
                  <a:lnTo>
                    <a:pt x="29" y="991"/>
                  </a:lnTo>
                  <a:lnTo>
                    <a:pt x="24" y="991"/>
                  </a:lnTo>
                  <a:close/>
                  <a:moveTo>
                    <a:pt x="31" y="961"/>
                  </a:moveTo>
                  <a:lnTo>
                    <a:pt x="35" y="944"/>
                  </a:lnTo>
                  <a:lnTo>
                    <a:pt x="39" y="945"/>
                  </a:lnTo>
                  <a:lnTo>
                    <a:pt x="35" y="962"/>
                  </a:lnTo>
                  <a:lnTo>
                    <a:pt x="31" y="961"/>
                  </a:lnTo>
                  <a:close/>
                  <a:moveTo>
                    <a:pt x="38" y="931"/>
                  </a:moveTo>
                  <a:lnTo>
                    <a:pt x="39" y="925"/>
                  </a:lnTo>
                  <a:lnTo>
                    <a:pt x="42" y="914"/>
                  </a:lnTo>
                  <a:lnTo>
                    <a:pt x="47" y="915"/>
                  </a:lnTo>
                  <a:lnTo>
                    <a:pt x="44" y="925"/>
                  </a:lnTo>
                  <a:lnTo>
                    <a:pt x="42" y="932"/>
                  </a:lnTo>
                  <a:lnTo>
                    <a:pt x="38" y="931"/>
                  </a:lnTo>
                  <a:close/>
                  <a:moveTo>
                    <a:pt x="46" y="902"/>
                  </a:moveTo>
                  <a:lnTo>
                    <a:pt x="51" y="885"/>
                  </a:lnTo>
                  <a:lnTo>
                    <a:pt x="55" y="886"/>
                  </a:lnTo>
                  <a:lnTo>
                    <a:pt x="50" y="903"/>
                  </a:lnTo>
                  <a:lnTo>
                    <a:pt x="46" y="902"/>
                  </a:lnTo>
                  <a:close/>
                  <a:moveTo>
                    <a:pt x="54" y="872"/>
                  </a:moveTo>
                  <a:lnTo>
                    <a:pt x="56" y="866"/>
                  </a:lnTo>
                  <a:lnTo>
                    <a:pt x="60" y="856"/>
                  </a:lnTo>
                  <a:lnTo>
                    <a:pt x="64" y="857"/>
                  </a:lnTo>
                  <a:lnTo>
                    <a:pt x="60" y="867"/>
                  </a:lnTo>
                  <a:lnTo>
                    <a:pt x="58" y="874"/>
                  </a:lnTo>
                  <a:lnTo>
                    <a:pt x="54" y="872"/>
                  </a:lnTo>
                  <a:close/>
                  <a:moveTo>
                    <a:pt x="64" y="843"/>
                  </a:moveTo>
                  <a:lnTo>
                    <a:pt x="69" y="827"/>
                  </a:lnTo>
                  <a:lnTo>
                    <a:pt x="73" y="828"/>
                  </a:lnTo>
                  <a:lnTo>
                    <a:pt x="68" y="845"/>
                  </a:lnTo>
                  <a:lnTo>
                    <a:pt x="64" y="843"/>
                  </a:lnTo>
                  <a:close/>
                  <a:moveTo>
                    <a:pt x="73" y="815"/>
                  </a:moveTo>
                  <a:lnTo>
                    <a:pt x="75" y="809"/>
                  </a:lnTo>
                  <a:lnTo>
                    <a:pt x="79" y="798"/>
                  </a:lnTo>
                  <a:lnTo>
                    <a:pt x="83" y="800"/>
                  </a:lnTo>
                  <a:lnTo>
                    <a:pt x="79" y="810"/>
                  </a:lnTo>
                  <a:lnTo>
                    <a:pt x="77" y="816"/>
                  </a:lnTo>
                  <a:lnTo>
                    <a:pt x="73" y="815"/>
                  </a:lnTo>
                  <a:close/>
                  <a:moveTo>
                    <a:pt x="84" y="786"/>
                  </a:moveTo>
                  <a:lnTo>
                    <a:pt x="90" y="770"/>
                  </a:lnTo>
                  <a:lnTo>
                    <a:pt x="94" y="771"/>
                  </a:lnTo>
                  <a:lnTo>
                    <a:pt x="88" y="788"/>
                  </a:lnTo>
                  <a:lnTo>
                    <a:pt x="84" y="786"/>
                  </a:lnTo>
                  <a:close/>
                  <a:moveTo>
                    <a:pt x="95" y="758"/>
                  </a:moveTo>
                  <a:lnTo>
                    <a:pt x="97" y="753"/>
                  </a:lnTo>
                  <a:lnTo>
                    <a:pt x="102" y="742"/>
                  </a:lnTo>
                  <a:lnTo>
                    <a:pt x="106" y="744"/>
                  </a:lnTo>
                  <a:lnTo>
                    <a:pt x="101" y="754"/>
                  </a:lnTo>
                  <a:lnTo>
                    <a:pt x="99" y="760"/>
                  </a:lnTo>
                  <a:lnTo>
                    <a:pt x="95" y="758"/>
                  </a:lnTo>
                  <a:close/>
                  <a:moveTo>
                    <a:pt x="108" y="730"/>
                  </a:moveTo>
                  <a:lnTo>
                    <a:pt x="115" y="714"/>
                  </a:lnTo>
                  <a:lnTo>
                    <a:pt x="119" y="716"/>
                  </a:lnTo>
                  <a:lnTo>
                    <a:pt x="112" y="732"/>
                  </a:lnTo>
                  <a:lnTo>
                    <a:pt x="108" y="730"/>
                  </a:lnTo>
                  <a:close/>
                  <a:moveTo>
                    <a:pt x="120" y="702"/>
                  </a:moveTo>
                  <a:lnTo>
                    <a:pt x="122" y="698"/>
                  </a:lnTo>
                  <a:lnTo>
                    <a:pt x="128" y="687"/>
                  </a:lnTo>
                  <a:lnTo>
                    <a:pt x="132" y="689"/>
                  </a:lnTo>
                  <a:lnTo>
                    <a:pt x="126" y="700"/>
                  </a:lnTo>
                  <a:lnTo>
                    <a:pt x="124" y="704"/>
                  </a:lnTo>
                  <a:lnTo>
                    <a:pt x="120" y="702"/>
                  </a:lnTo>
                  <a:close/>
                  <a:moveTo>
                    <a:pt x="134" y="675"/>
                  </a:moveTo>
                  <a:lnTo>
                    <a:pt x="142" y="659"/>
                  </a:lnTo>
                  <a:lnTo>
                    <a:pt x="146" y="662"/>
                  </a:lnTo>
                  <a:lnTo>
                    <a:pt x="138" y="677"/>
                  </a:lnTo>
                  <a:lnTo>
                    <a:pt x="134" y="675"/>
                  </a:lnTo>
                  <a:close/>
                  <a:moveTo>
                    <a:pt x="148" y="648"/>
                  </a:moveTo>
                  <a:lnTo>
                    <a:pt x="149" y="645"/>
                  </a:lnTo>
                  <a:lnTo>
                    <a:pt x="156" y="633"/>
                  </a:lnTo>
                  <a:lnTo>
                    <a:pt x="160" y="635"/>
                  </a:lnTo>
                  <a:lnTo>
                    <a:pt x="153" y="647"/>
                  </a:lnTo>
                  <a:lnTo>
                    <a:pt x="152" y="650"/>
                  </a:lnTo>
                  <a:lnTo>
                    <a:pt x="148" y="648"/>
                  </a:lnTo>
                  <a:close/>
                  <a:moveTo>
                    <a:pt x="163" y="621"/>
                  </a:moveTo>
                  <a:lnTo>
                    <a:pt x="171" y="606"/>
                  </a:lnTo>
                  <a:lnTo>
                    <a:pt x="175" y="608"/>
                  </a:lnTo>
                  <a:lnTo>
                    <a:pt x="167" y="624"/>
                  </a:lnTo>
                  <a:lnTo>
                    <a:pt x="163" y="621"/>
                  </a:lnTo>
                  <a:close/>
                  <a:moveTo>
                    <a:pt x="178" y="595"/>
                  </a:moveTo>
                  <a:lnTo>
                    <a:pt x="179" y="594"/>
                  </a:lnTo>
                  <a:lnTo>
                    <a:pt x="187" y="580"/>
                  </a:lnTo>
                  <a:lnTo>
                    <a:pt x="191" y="583"/>
                  </a:lnTo>
                  <a:lnTo>
                    <a:pt x="183" y="596"/>
                  </a:lnTo>
                  <a:lnTo>
                    <a:pt x="182" y="597"/>
                  </a:lnTo>
                  <a:lnTo>
                    <a:pt x="178" y="595"/>
                  </a:lnTo>
                  <a:close/>
                  <a:moveTo>
                    <a:pt x="195" y="569"/>
                  </a:moveTo>
                  <a:lnTo>
                    <a:pt x="204" y="555"/>
                  </a:lnTo>
                  <a:lnTo>
                    <a:pt x="208" y="557"/>
                  </a:lnTo>
                  <a:lnTo>
                    <a:pt x="198" y="572"/>
                  </a:lnTo>
                  <a:lnTo>
                    <a:pt x="195" y="569"/>
                  </a:lnTo>
                  <a:close/>
                  <a:moveTo>
                    <a:pt x="211" y="544"/>
                  </a:moveTo>
                  <a:lnTo>
                    <a:pt x="211" y="544"/>
                  </a:lnTo>
                  <a:lnTo>
                    <a:pt x="221" y="530"/>
                  </a:lnTo>
                  <a:lnTo>
                    <a:pt x="225" y="532"/>
                  </a:lnTo>
                  <a:lnTo>
                    <a:pt x="215" y="546"/>
                  </a:lnTo>
                  <a:lnTo>
                    <a:pt x="215" y="546"/>
                  </a:lnTo>
                  <a:lnTo>
                    <a:pt x="211" y="544"/>
                  </a:lnTo>
                  <a:close/>
                  <a:moveTo>
                    <a:pt x="228" y="519"/>
                  </a:moveTo>
                  <a:lnTo>
                    <a:pt x="238" y="505"/>
                  </a:lnTo>
                  <a:lnTo>
                    <a:pt x="242" y="507"/>
                  </a:lnTo>
                  <a:lnTo>
                    <a:pt x="232" y="521"/>
                  </a:lnTo>
                  <a:lnTo>
                    <a:pt x="228" y="519"/>
                  </a:lnTo>
                  <a:close/>
                  <a:moveTo>
                    <a:pt x="246" y="494"/>
                  </a:moveTo>
                  <a:lnTo>
                    <a:pt x="257" y="480"/>
                  </a:lnTo>
                  <a:lnTo>
                    <a:pt x="260" y="483"/>
                  </a:lnTo>
                  <a:lnTo>
                    <a:pt x="250" y="497"/>
                  </a:lnTo>
                  <a:lnTo>
                    <a:pt x="246" y="494"/>
                  </a:lnTo>
                  <a:close/>
                  <a:moveTo>
                    <a:pt x="265" y="470"/>
                  </a:moveTo>
                  <a:lnTo>
                    <a:pt x="276" y="457"/>
                  </a:lnTo>
                  <a:lnTo>
                    <a:pt x="279" y="459"/>
                  </a:lnTo>
                  <a:lnTo>
                    <a:pt x="269" y="473"/>
                  </a:lnTo>
                  <a:lnTo>
                    <a:pt x="265" y="470"/>
                  </a:lnTo>
                  <a:close/>
                  <a:moveTo>
                    <a:pt x="284" y="446"/>
                  </a:moveTo>
                  <a:lnTo>
                    <a:pt x="295" y="433"/>
                  </a:lnTo>
                  <a:lnTo>
                    <a:pt x="299" y="436"/>
                  </a:lnTo>
                  <a:lnTo>
                    <a:pt x="287" y="449"/>
                  </a:lnTo>
                  <a:lnTo>
                    <a:pt x="284" y="446"/>
                  </a:lnTo>
                  <a:close/>
                  <a:moveTo>
                    <a:pt x="304" y="423"/>
                  </a:moveTo>
                  <a:lnTo>
                    <a:pt x="315" y="410"/>
                  </a:lnTo>
                  <a:lnTo>
                    <a:pt x="318" y="413"/>
                  </a:lnTo>
                  <a:lnTo>
                    <a:pt x="307" y="426"/>
                  </a:lnTo>
                  <a:lnTo>
                    <a:pt x="304" y="423"/>
                  </a:lnTo>
                  <a:close/>
                  <a:moveTo>
                    <a:pt x="324" y="400"/>
                  </a:moveTo>
                  <a:lnTo>
                    <a:pt x="336" y="388"/>
                  </a:lnTo>
                  <a:lnTo>
                    <a:pt x="339" y="391"/>
                  </a:lnTo>
                  <a:lnTo>
                    <a:pt x="327" y="403"/>
                  </a:lnTo>
                  <a:lnTo>
                    <a:pt x="324" y="400"/>
                  </a:lnTo>
                  <a:close/>
                  <a:moveTo>
                    <a:pt x="345" y="378"/>
                  </a:moveTo>
                  <a:lnTo>
                    <a:pt x="357" y="366"/>
                  </a:lnTo>
                  <a:lnTo>
                    <a:pt x="360" y="369"/>
                  </a:lnTo>
                  <a:lnTo>
                    <a:pt x="348" y="381"/>
                  </a:lnTo>
                  <a:lnTo>
                    <a:pt x="345" y="378"/>
                  </a:lnTo>
                  <a:close/>
                  <a:moveTo>
                    <a:pt x="366" y="357"/>
                  </a:moveTo>
                  <a:lnTo>
                    <a:pt x="379" y="345"/>
                  </a:lnTo>
                  <a:lnTo>
                    <a:pt x="382" y="348"/>
                  </a:lnTo>
                  <a:lnTo>
                    <a:pt x="369" y="360"/>
                  </a:lnTo>
                  <a:lnTo>
                    <a:pt x="366" y="357"/>
                  </a:lnTo>
                  <a:close/>
                  <a:moveTo>
                    <a:pt x="388" y="336"/>
                  </a:moveTo>
                  <a:lnTo>
                    <a:pt x="401" y="323"/>
                  </a:lnTo>
                  <a:lnTo>
                    <a:pt x="404" y="327"/>
                  </a:lnTo>
                  <a:lnTo>
                    <a:pt x="391" y="339"/>
                  </a:lnTo>
                  <a:lnTo>
                    <a:pt x="388" y="336"/>
                  </a:lnTo>
                  <a:close/>
                  <a:moveTo>
                    <a:pt x="411" y="315"/>
                  </a:moveTo>
                  <a:lnTo>
                    <a:pt x="424" y="303"/>
                  </a:lnTo>
                  <a:lnTo>
                    <a:pt x="427" y="307"/>
                  </a:lnTo>
                  <a:lnTo>
                    <a:pt x="413" y="318"/>
                  </a:lnTo>
                  <a:lnTo>
                    <a:pt x="411" y="315"/>
                  </a:lnTo>
                  <a:close/>
                  <a:moveTo>
                    <a:pt x="434" y="295"/>
                  </a:moveTo>
                  <a:lnTo>
                    <a:pt x="447" y="284"/>
                  </a:lnTo>
                  <a:lnTo>
                    <a:pt x="450" y="287"/>
                  </a:lnTo>
                  <a:lnTo>
                    <a:pt x="436" y="298"/>
                  </a:lnTo>
                  <a:lnTo>
                    <a:pt x="434" y="295"/>
                  </a:lnTo>
                  <a:close/>
                  <a:moveTo>
                    <a:pt x="457" y="275"/>
                  </a:moveTo>
                  <a:lnTo>
                    <a:pt x="470" y="265"/>
                  </a:lnTo>
                  <a:lnTo>
                    <a:pt x="473" y="268"/>
                  </a:lnTo>
                  <a:lnTo>
                    <a:pt x="460" y="279"/>
                  </a:lnTo>
                  <a:lnTo>
                    <a:pt x="457" y="275"/>
                  </a:lnTo>
                  <a:close/>
                  <a:moveTo>
                    <a:pt x="481" y="256"/>
                  </a:moveTo>
                  <a:lnTo>
                    <a:pt x="494" y="246"/>
                  </a:lnTo>
                  <a:lnTo>
                    <a:pt x="497" y="249"/>
                  </a:lnTo>
                  <a:lnTo>
                    <a:pt x="483" y="260"/>
                  </a:lnTo>
                  <a:lnTo>
                    <a:pt x="481" y="256"/>
                  </a:lnTo>
                  <a:close/>
                  <a:moveTo>
                    <a:pt x="505" y="238"/>
                  </a:moveTo>
                  <a:lnTo>
                    <a:pt x="519" y="228"/>
                  </a:lnTo>
                  <a:lnTo>
                    <a:pt x="522" y="232"/>
                  </a:lnTo>
                  <a:lnTo>
                    <a:pt x="508" y="242"/>
                  </a:lnTo>
                  <a:lnTo>
                    <a:pt x="505" y="238"/>
                  </a:lnTo>
                  <a:close/>
                  <a:moveTo>
                    <a:pt x="530" y="221"/>
                  </a:moveTo>
                  <a:lnTo>
                    <a:pt x="544" y="211"/>
                  </a:lnTo>
                  <a:lnTo>
                    <a:pt x="544" y="211"/>
                  </a:lnTo>
                  <a:lnTo>
                    <a:pt x="547" y="214"/>
                  </a:lnTo>
                  <a:lnTo>
                    <a:pt x="546" y="214"/>
                  </a:lnTo>
                  <a:lnTo>
                    <a:pt x="533" y="224"/>
                  </a:lnTo>
                  <a:lnTo>
                    <a:pt x="530" y="221"/>
                  </a:lnTo>
                  <a:close/>
                  <a:moveTo>
                    <a:pt x="555" y="204"/>
                  </a:moveTo>
                  <a:lnTo>
                    <a:pt x="570" y="194"/>
                  </a:lnTo>
                  <a:lnTo>
                    <a:pt x="572" y="198"/>
                  </a:lnTo>
                  <a:lnTo>
                    <a:pt x="557" y="207"/>
                  </a:lnTo>
                  <a:lnTo>
                    <a:pt x="555" y="204"/>
                  </a:lnTo>
                  <a:close/>
                  <a:moveTo>
                    <a:pt x="581" y="187"/>
                  </a:moveTo>
                  <a:lnTo>
                    <a:pt x="594" y="179"/>
                  </a:lnTo>
                  <a:lnTo>
                    <a:pt x="595" y="178"/>
                  </a:lnTo>
                  <a:lnTo>
                    <a:pt x="598" y="181"/>
                  </a:lnTo>
                  <a:lnTo>
                    <a:pt x="596" y="182"/>
                  </a:lnTo>
                  <a:lnTo>
                    <a:pt x="583" y="191"/>
                  </a:lnTo>
                  <a:lnTo>
                    <a:pt x="581" y="187"/>
                  </a:lnTo>
                  <a:close/>
                  <a:moveTo>
                    <a:pt x="607" y="171"/>
                  </a:moveTo>
                  <a:lnTo>
                    <a:pt x="622" y="162"/>
                  </a:lnTo>
                  <a:lnTo>
                    <a:pt x="624" y="166"/>
                  </a:lnTo>
                  <a:lnTo>
                    <a:pt x="609" y="175"/>
                  </a:lnTo>
                  <a:lnTo>
                    <a:pt x="607" y="171"/>
                  </a:lnTo>
                  <a:close/>
                  <a:moveTo>
                    <a:pt x="633" y="156"/>
                  </a:moveTo>
                  <a:lnTo>
                    <a:pt x="645" y="149"/>
                  </a:lnTo>
                  <a:lnTo>
                    <a:pt x="648" y="147"/>
                  </a:lnTo>
                  <a:lnTo>
                    <a:pt x="650" y="151"/>
                  </a:lnTo>
                  <a:lnTo>
                    <a:pt x="647" y="153"/>
                  </a:lnTo>
                  <a:lnTo>
                    <a:pt x="635" y="160"/>
                  </a:lnTo>
                  <a:lnTo>
                    <a:pt x="633" y="156"/>
                  </a:lnTo>
                  <a:close/>
                  <a:moveTo>
                    <a:pt x="660" y="141"/>
                  </a:moveTo>
                  <a:lnTo>
                    <a:pt x="675" y="133"/>
                  </a:lnTo>
                  <a:lnTo>
                    <a:pt x="677" y="137"/>
                  </a:lnTo>
                  <a:lnTo>
                    <a:pt x="662" y="145"/>
                  </a:lnTo>
                  <a:lnTo>
                    <a:pt x="660" y="141"/>
                  </a:lnTo>
                  <a:close/>
                  <a:moveTo>
                    <a:pt x="687" y="128"/>
                  </a:moveTo>
                  <a:lnTo>
                    <a:pt x="698" y="122"/>
                  </a:lnTo>
                  <a:lnTo>
                    <a:pt x="702" y="120"/>
                  </a:lnTo>
                  <a:lnTo>
                    <a:pt x="704" y="124"/>
                  </a:lnTo>
                  <a:lnTo>
                    <a:pt x="700" y="126"/>
                  </a:lnTo>
                  <a:lnTo>
                    <a:pt x="689" y="131"/>
                  </a:lnTo>
                  <a:lnTo>
                    <a:pt x="687" y="128"/>
                  </a:lnTo>
                  <a:close/>
                  <a:moveTo>
                    <a:pt x="714" y="114"/>
                  </a:moveTo>
                  <a:lnTo>
                    <a:pt x="730" y="107"/>
                  </a:lnTo>
                  <a:lnTo>
                    <a:pt x="732" y="111"/>
                  </a:lnTo>
                  <a:lnTo>
                    <a:pt x="716" y="118"/>
                  </a:lnTo>
                  <a:lnTo>
                    <a:pt x="714" y="114"/>
                  </a:lnTo>
                  <a:close/>
                  <a:moveTo>
                    <a:pt x="742" y="102"/>
                  </a:moveTo>
                  <a:lnTo>
                    <a:pt x="753" y="97"/>
                  </a:lnTo>
                  <a:lnTo>
                    <a:pt x="758" y="95"/>
                  </a:lnTo>
                  <a:lnTo>
                    <a:pt x="760" y="99"/>
                  </a:lnTo>
                  <a:lnTo>
                    <a:pt x="755" y="101"/>
                  </a:lnTo>
                  <a:lnTo>
                    <a:pt x="744" y="106"/>
                  </a:lnTo>
                  <a:lnTo>
                    <a:pt x="742" y="102"/>
                  </a:lnTo>
                  <a:close/>
                  <a:moveTo>
                    <a:pt x="770" y="90"/>
                  </a:moveTo>
                  <a:lnTo>
                    <a:pt x="787" y="84"/>
                  </a:lnTo>
                  <a:lnTo>
                    <a:pt x="788" y="88"/>
                  </a:lnTo>
                  <a:lnTo>
                    <a:pt x="772" y="94"/>
                  </a:lnTo>
                  <a:lnTo>
                    <a:pt x="770" y="90"/>
                  </a:lnTo>
                  <a:close/>
                  <a:moveTo>
                    <a:pt x="798" y="79"/>
                  </a:moveTo>
                  <a:lnTo>
                    <a:pt x="809" y="75"/>
                  </a:lnTo>
                  <a:lnTo>
                    <a:pt x="815" y="73"/>
                  </a:lnTo>
                  <a:lnTo>
                    <a:pt x="816" y="77"/>
                  </a:lnTo>
                  <a:lnTo>
                    <a:pt x="810" y="79"/>
                  </a:lnTo>
                  <a:lnTo>
                    <a:pt x="800" y="83"/>
                  </a:lnTo>
                  <a:lnTo>
                    <a:pt x="798" y="79"/>
                  </a:lnTo>
                  <a:close/>
                  <a:moveTo>
                    <a:pt x="827" y="69"/>
                  </a:moveTo>
                  <a:lnTo>
                    <a:pt x="844" y="63"/>
                  </a:lnTo>
                  <a:lnTo>
                    <a:pt x="845" y="67"/>
                  </a:lnTo>
                  <a:lnTo>
                    <a:pt x="829" y="73"/>
                  </a:lnTo>
                  <a:lnTo>
                    <a:pt x="827" y="69"/>
                  </a:lnTo>
                  <a:close/>
                  <a:moveTo>
                    <a:pt x="856" y="59"/>
                  </a:moveTo>
                  <a:lnTo>
                    <a:pt x="866" y="56"/>
                  </a:lnTo>
                  <a:lnTo>
                    <a:pt x="873" y="54"/>
                  </a:lnTo>
                  <a:lnTo>
                    <a:pt x="874" y="58"/>
                  </a:lnTo>
                  <a:lnTo>
                    <a:pt x="867" y="60"/>
                  </a:lnTo>
                  <a:lnTo>
                    <a:pt x="858" y="63"/>
                  </a:lnTo>
                  <a:lnTo>
                    <a:pt x="856" y="59"/>
                  </a:lnTo>
                  <a:close/>
                  <a:moveTo>
                    <a:pt x="885" y="50"/>
                  </a:moveTo>
                  <a:lnTo>
                    <a:pt x="902" y="45"/>
                  </a:lnTo>
                  <a:lnTo>
                    <a:pt x="903" y="50"/>
                  </a:lnTo>
                  <a:lnTo>
                    <a:pt x="887" y="54"/>
                  </a:lnTo>
                  <a:lnTo>
                    <a:pt x="885" y="50"/>
                  </a:lnTo>
                  <a:close/>
                  <a:moveTo>
                    <a:pt x="914" y="42"/>
                  </a:moveTo>
                  <a:lnTo>
                    <a:pt x="924" y="39"/>
                  </a:lnTo>
                  <a:lnTo>
                    <a:pt x="931" y="38"/>
                  </a:lnTo>
                  <a:lnTo>
                    <a:pt x="932" y="42"/>
                  </a:lnTo>
                  <a:lnTo>
                    <a:pt x="926" y="43"/>
                  </a:lnTo>
                  <a:lnTo>
                    <a:pt x="916" y="46"/>
                  </a:lnTo>
                  <a:lnTo>
                    <a:pt x="914" y="42"/>
                  </a:lnTo>
                  <a:close/>
                  <a:moveTo>
                    <a:pt x="944" y="35"/>
                  </a:moveTo>
                  <a:lnTo>
                    <a:pt x="961" y="31"/>
                  </a:lnTo>
                  <a:lnTo>
                    <a:pt x="962" y="35"/>
                  </a:lnTo>
                  <a:lnTo>
                    <a:pt x="945" y="39"/>
                  </a:lnTo>
                  <a:lnTo>
                    <a:pt x="944" y="35"/>
                  </a:lnTo>
                  <a:close/>
                  <a:moveTo>
                    <a:pt x="974" y="28"/>
                  </a:moveTo>
                  <a:lnTo>
                    <a:pt x="984" y="25"/>
                  </a:lnTo>
                  <a:lnTo>
                    <a:pt x="991" y="24"/>
                  </a:lnTo>
                  <a:lnTo>
                    <a:pt x="991" y="28"/>
                  </a:lnTo>
                  <a:lnTo>
                    <a:pt x="985" y="29"/>
                  </a:lnTo>
                  <a:lnTo>
                    <a:pt x="975" y="32"/>
                  </a:lnTo>
                  <a:lnTo>
                    <a:pt x="974" y="28"/>
                  </a:lnTo>
                  <a:close/>
                  <a:moveTo>
                    <a:pt x="1004" y="22"/>
                  </a:moveTo>
                  <a:lnTo>
                    <a:pt x="1021" y="19"/>
                  </a:lnTo>
                  <a:lnTo>
                    <a:pt x="1022" y="23"/>
                  </a:lnTo>
                  <a:lnTo>
                    <a:pt x="1004" y="26"/>
                  </a:lnTo>
                  <a:lnTo>
                    <a:pt x="1004" y="22"/>
                  </a:lnTo>
                  <a:close/>
                  <a:moveTo>
                    <a:pt x="1033" y="16"/>
                  </a:moveTo>
                  <a:lnTo>
                    <a:pt x="1045" y="15"/>
                  </a:lnTo>
                  <a:lnTo>
                    <a:pt x="1051" y="14"/>
                  </a:lnTo>
                  <a:lnTo>
                    <a:pt x="1051" y="18"/>
                  </a:lnTo>
                  <a:lnTo>
                    <a:pt x="1045" y="19"/>
                  </a:lnTo>
                  <a:lnTo>
                    <a:pt x="1034" y="21"/>
                  </a:lnTo>
                  <a:lnTo>
                    <a:pt x="1033" y="16"/>
                  </a:lnTo>
                  <a:close/>
                  <a:moveTo>
                    <a:pt x="1064" y="12"/>
                  </a:moveTo>
                  <a:lnTo>
                    <a:pt x="1081" y="10"/>
                  </a:lnTo>
                  <a:lnTo>
                    <a:pt x="1081" y="14"/>
                  </a:lnTo>
                  <a:lnTo>
                    <a:pt x="1064" y="16"/>
                  </a:lnTo>
                  <a:lnTo>
                    <a:pt x="1064" y="12"/>
                  </a:lnTo>
                  <a:close/>
                  <a:moveTo>
                    <a:pt x="1094" y="8"/>
                  </a:moveTo>
                  <a:lnTo>
                    <a:pt x="1106" y="7"/>
                  </a:lnTo>
                  <a:lnTo>
                    <a:pt x="1111" y="6"/>
                  </a:lnTo>
                  <a:lnTo>
                    <a:pt x="1112" y="10"/>
                  </a:lnTo>
                  <a:lnTo>
                    <a:pt x="1107" y="11"/>
                  </a:lnTo>
                  <a:lnTo>
                    <a:pt x="1094" y="12"/>
                  </a:lnTo>
                  <a:lnTo>
                    <a:pt x="1094" y="8"/>
                  </a:lnTo>
                  <a:close/>
                  <a:moveTo>
                    <a:pt x="1124" y="5"/>
                  </a:moveTo>
                  <a:lnTo>
                    <a:pt x="1141" y="4"/>
                  </a:lnTo>
                  <a:lnTo>
                    <a:pt x="1142" y="8"/>
                  </a:lnTo>
                  <a:lnTo>
                    <a:pt x="1125" y="10"/>
                  </a:lnTo>
                  <a:lnTo>
                    <a:pt x="1124" y="5"/>
                  </a:lnTo>
                  <a:close/>
                  <a:moveTo>
                    <a:pt x="1154" y="3"/>
                  </a:moveTo>
                  <a:lnTo>
                    <a:pt x="1169" y="2"/>
                  </a:lnTo>
                  <a:lnTo>
                    <a:pt x="1172" y="2"/>
                  </a:lnTo>
                  <a:lnTo>
                    <a:pt x="1172" y="6"/>
                  </a:lnTo>
                  <a:lnTo>
                    <a:pt x="1169" y="6"/>
                  </a:lnTo>
                  <a:lnTo>
                    <a:pt x="1155" y="7"/>
                  </a:lnTo>
                  <a:lnTo>
                    <a:pt x="1154" y="3"/>
                  </a:lnTo>
                  <a:close/>
                  <a:moveTo>
                    <a:pt x="1185" y="2"/>
                  </a:moveTo>
                  <a:lnTo>
                    <a:pt x="1202" y="1"/>
                  </a:lnTo>
                  <a:lnTo>
                    <a:pt x="1202" y="5"/>
                  </a:lnTo>
                  <a:lnTo>
                    <a:pt x="1185" y="6"/>
                  </a:lnTo>
                  <a:lnTo>
                    <a:pt x="1185" y="2"/>
                  </a:lnTo>
                  <a:close/>
                  <a:moveTo>
                    <a:pt x="1215" y="1"/>
                  </a:moveTo>
                  <a:lnTo>
                    <a:pt x="1232" y="0"/>
                  </a:lnTo>
                  <a:lnTo>
                    <a:pt x="1232" y="5"/>
                  </a:lnTo>
                  <a:lnTo>
                    <a:pt x="1215" y="5"/>
                  </a:lnTo>
                  <a:lnTo>
                    <a:pt x="1215" y="1"/>
                  </a:lnTo>
                  <a:close/>
                  <a:moveTo>
                    <a:pt x="1232" y="0"/>
                  </a:moveTo>
                  <a:lnTo>
                    <a:pt x="1233" y="0"/>
                  </a:lnTo>
                  <a:lnTo>
                    <a:pt x="1233" y="5"/>
                  </a:lnTo>
                  <a:lnTo>
                    <a:pt x="1232" y="5"/>
                  </a:lnTo>
                  <a:lnTo>
                    <a:pt x="1232" y="0"/>
                  </a:lnTo>
                  <a:close/>
                  <a:moveTo>
                    <a:pt x="1246" y="1"/>
                  </a:moveTo>
                  <a:lnTo>
                    <a:pt x="1263" y="1"/>
                  </a:lnTo>
                  <a:lnTo>
                    <a:pt x="1263" y="5"/>
                  </a:lnTo>
                  <a:lnTo>
                    <a:pt x="1246" y="5"/>
                  </a:lnTo>
                  <a:lnTo>
                    <a:pt x="1246" y="1"/>
                  </a:lnTo>
                  <a:close/>
                  <a:moveTo>
                    <a:pt x="1276" y="2"/>
                  </a:moveTo>
                  <a:lnTo>
                    <a:pt x="1293" y="2"/>
                  </a:lnTo>
                  <a:lnTo>
                    <a:pt x="1293" y="6"/>
                  </a:lnTo>
                  <a:lnTo>
                    <a:pt x="1276" y="6"/>
                  </a:lnTo>
                  <a:lnTo>
                    <a:pt x="1276" y="2"/>
                  </a:lnTo>
                  <a:close/>
                  <a:moveTo>
                    <a:pt x="1307" y="3"/>
                  </a:moveTo>
                  <a:lnTo>
                    <a:pt x="1324" y="4"/>
                  </a:lnTo>
                  <a:lnTo>
                    <a:pt x="1323" y="8"/>
                  </a:lnTo>
                  <a:lnTo>
                    <a:pt x="1306" y="7"/>
                  </a:lnTo>
                  <a:lnTo>
                    <a:pt x="1307" y="3"/>
                  </a:lnTo>
                  <a:close/>
                  <a:moveTo>
                    <a:pt x="1337" y="5"/>
                  </a:moveTo>
                  <a:lnTo>
                    <a:pt x="1354" y="6"/>
                  </a:lnTo>
                  <a:lnTo>
                    <a:pt x="1354" y="10"/>
                  </a:lnTo>
                  <a:lnTo>
                    <a:pt x="1336" y="9"/>
                  </a:lnTo>
                  <a:lnTo>
                    <a:pt x="1337" y="5"/>
                  </a:lnTo>
                  <a:close/>
                  <a:moveTo>
                    <a:pt x="1367" y="8"/>
                  </a:moveTo>
                  <a:lnTo>
                    <a:pt x="1384" y="10"/>
                  </a:lnTo>
                  <a:lnTo>
                    <a:pt x="1384" y="14"/>
                  </a:lnTo>
                  <a:lnTo>
                    <a:pt x="1367" y="12"/>
                  </a:lnTo>
                  <a:lnTo>
                    <a:pt x="1367" y="8"/>
                  </a:lnTo>
                  <a:close/>
                  <a:moveTo>
                    <a:pt x="1397" y="12"/>
                  </a:moveTo>
                  <a:lnTo>
                    <a:pt x="1415" y="14"/>
                  </a:lnTo>
                  <a:lnTo>
                    <a:pt x="1414" y="18"/>
                  </a:lnTo>
                  <a:lnTo>
                    <a:pt x="1397" y="16"/>
                  </a:lnTo>
                  <a:lnTo>
                    <a:pt x="1397" y="12"/>
                  </a:lnTo>
                  <a:close/>
                  <a:moveTo>
                    <a:pt x="1428" y="16"/>
                  </a:moveTo>
                  <a:lnTo>
                    <a:pt x="1445" y="19"/>
                  </a:lnTo>
                  <a:lnTo>
                    <a:pt x="1444" y="23"/>
                  </a:lnTo>
                  <a:lnTo>
                    <a:pt x="1427" y="20"/>
                  </a:lnTo>
                  <a:lnTo>
                    <a:pt x="1428" y="16"/>
                  </a:lnTo>
                  <a:close/>
                  <a:moveTo>
                    <a:pt x="1458" y="21"/>
                  </a:moveTo>
                  <a:lnTo>
                    <a:pt x="1475" y="24"/>
                  </a:lnTo>
                  <a:lnTo>
                    <a:pt x="1474" y="29"/>
                  </a:lnTo>
                  <a:lnTo>
                    <a:pt x="1457" y="25"/>
                  </a:lnTo>
                  <a:lnTo>
                    <a:pt x="1458" y="21"/>
                  </a:lnTo>
                  <a:close/>
                  <a:moveTo>
                    <a:pt x="1487" y="27"/>
                  </a:moveTo>
                  <a:lnTo>
                    <a:pt x="1504" y="31"/>
                  </a:lnTo>
                  <a:lnTo>
                    <a:pt x="1503" y="35"/>
                  </a:lnTo>
                  <a:lnTo>
                    <a:pt x="1486" y="31"/>
                  </a:lnTo>
                  <a:lnTo>
                    <a:pt x="1487" y="27"/>
                  </a:lnTo>
                  <a:close/>
                  <a:moveTo>
                    <a:pt x="1517" y="34"/>
                  </a:moveTo>
                  <a:lnTo>
                    <a:pt x="1534" y="38"/>
                  </a:lnTo>
                  <a:lnTo>
                    <a:pt x="1533" y="42"/>
                  </a:lnTo>
                  <a:lnTo>
                    <a:pt x="1516" y="38"/>
                  </a:lnTo>
                  <a:lnTo>
                    <a:pt x="1517" y="34"/>
                  </a:lnTo>
                  <a:close/>
                  <a:moveTo>
                    <a:pt x="1547" y="41"/>
                  </a:moveTo>
                  <a:lnTo>
                    <a:pt x="1563" y="46"/>
                  </a:lnTo>
                  <a:lnTo>
                    <a:pt x="1562" y="50"/>
                  </a:lnTo>
                  <a:lnTo>
                    <a:pt x="1545" y="45"/>
                  </a:lnTo>
                  <a:lnTo>
                    <a:pt x="1547" y="41"/>
                  </a:lnTo>
                  <a:close/>
                  <a:moveTo>
                    <a:pt x="1576" y="49"/>
                  </a:moveTo>
                  <a:lnTo>
                    <a:pt x="1593" y="54"/>
                  </a:lnTo>
                  <a:lnTo>
                    <a:pt x="1592" y="58"/>
                  </a:lnTo>
                  <a:lnTo>
                    <a:pt x="1575" y="54"/>
                  </a:lnTo>
                  <a:lnTo>
                    <a:pt x="1576" y="49"/>
                  </a:lnTo>
                  <a:close/>
                  <a:moveTo>
                    <a:pt x="1605" y="58"/>
                  </a:moveTo>
                  <a:lnTo>
                    <a:pt x="1622" y="63"/>
                  </a:lnTo>
                  <a:lnTo>
                    <a:pt x="1620" y="68"/>
                  </a:lnTo>
                  <a:lnTo>
                    <a:pt x="1604" y="62"/>
                  </a:lnTo>
                  <a:lnTo>
                    <a:pt x="1605" y="58"/>
                  </a:lnTo>
                  <a:close/>
                  <a:moveTo>
                    <a:pt x="1634" y="68"/>
                  </a:moveTo>
                  <a:lnTo>
                    <a:pt x="1650" y="73"/>
                  </a:lnTo>
                  <a:lnTo>
                    <a:pt x="1649" y="77"/>
                  </a:lnTo>
                  <a:lnTo>
                    <a:pt x="1632" y="72"/>
                  </a:lnTo>
                  <a:lnTo>
                    <a:pt x="1634" y="68"/>
                  </a:lnTo>
                  <a:close/>
                  <a:moveTo>
                    <a:pt x="1663" y="78"/>
                  </a:moveTo>
                  <a:lnTo>
                    <a:pt x="1679" y="84"/>
                  </a:lnTo>
                  <a:lnTo>
                    <a:pt x="1677" y="88"/>
                  </a:lnTo>
                  <a:lnTo>
                    <a:pt x="1661" y="82"/>
                  </a:lnTo>
                  <a:lnTo>
                    <a:pt x="1663" y="78"/>
                  </a:lnTo>
                  <a:close/>
                  <a:moveTo>
                    <a:pt x="1691" y="89"/>
                  </a:moveTo>
                  <a:lnTo>
                    <a:pt x="1707" y="95"/>
                  </a:lnTo>
                  <a:lnTo>
                    <a:pt x="1706" y="99"/>
                  </a:lnTo>
                  <a:lnTo>
                    <a:pt x="1689" y="93"/>
                  </a:lnTo>
                  <a:lnTo>
                    <a:pt x="1691" y="89"/>
                  </a:lnTo>
                  <a:close/>
                  <a:moveTo>
                    <a:pt x="1719" y="101"/>
                  </a:moveTo>
                  <a:lnTo>
                    <a:pt x="1735" y="108"/>
                  </a:lnTo>
                  <a:lnTo>
                    <a:pt x="1733" y="112"/>
                  </a:lnTo>
                  <a:lnTo>
                    <a:pt x="1717" y="104"/>
                  </a:lnTo>
                  <a:lnTo>
                    <a:pt x="1719" y="101"/>
                  </a:lnTo>
                  <a:close/>
                  <a:moveTo>
                    <a:pt x="1747" y="113"/>
                  </a:moveTo>
                  <a:lnTo>
                    <a:pt x="1763" y="120"/>
                  </a:lnTo>
                  <a:lnTo>
                    <a:pt x="1761" y="124"/>
                  </a:lnTo>
                  <a:lnTo>
                    <a:pt x="1745" y="117"/>
                  </a:lnTo>
                  <a:lnTo>
                    <a:pt x="1747" y="113"/>
                  </a:lnTo>
                  <a:close/>
                  <a:moveTo>
                    <a:pt x="1775" y="126"/>
                  </a:moveTo>
                  <a:lnTo>
                    <a:pt x="1790" y="134"/>
                  </a:lnTo>
                  <a:lnTo>
                    <a:pt x="1788" y="138"/>
                  </a:lnTo>
                  <a:lnTo>
                    <a:pt x="1773" y="130"/>
                  </a:lnTo>
                  <a:lnTo>
                    <a:pt x="1775" y="126"/>
                  </a:lnTo>
                  <a:close/>
                  <a:moveTo>
                    <a:pt x="1802" y="140"/>
                  </a:moveTo>
                  <a:lnTo>
                    <a:pt x="1817" y="148"/>
                  </a:lnTo>
                  <a:lnTo>
                    <a:pt x="1815" y="151"/>
                  </a:lnTo>
                  <a:lnTo>
                    <a:pt x="1799" y="144"/>
                  </a:lnTo>
                  <a:lnTo>
                    <a:pt x="1802" y="140"/>
                  </a:lnTo>
                  <a:close/>
                  <a:moveTo>
                    <a:pt x="1828" y="154"/>
                  </a:moveTo>
                  <a:lnTo>
                    <a:pt x="1843" y="163"/>
                  </a:lnTo>
                  <a:lnTo>
                    <a:pt x="1841" y="167"/>
                  </a:lnTo>
                  <a:lnTo>
                    <a:pt x="1826" y="158"/>
                  </a:lnTo>
                  <a:lnTo>
                    <a:pt x="1828" y="154"/>
                  </a:lnTo>
                  <a:close/>
                  <a:moveTo>
                    <a:pt x="1855" y="169"/>
                  </a:moveTo>
                  <a:lnTo>
                    <a:pt x="1870" y="178"/>
                  </a:lnTo>
                  <a:lnTo>
                    <a:pt x="1867" y="182"/>
                  </a:lnTo>
                  <a:lnTo>
                    <a:pt x="1853" y="173"/>
                  </a:lnTo>
                  <a:lnTo>
                    <a:pt x="1855" y="169"/>
                  </a:lnTo>
                  <a:close/>
                  <a:moveTo>
                    <a:pt x="1881" y="185"/>
                  </a:moveTo>
                  <a:lnTo>
                    <a:pt x="1895" y="195"/>
                  </a:lnTo>
                  <a:lnTo>
                    <a:pt x="1893" y="198"/>
                  </a:lnTo>
                  <a:lnTo>
                    <a:pt x="1879" y="189"/>
                  </a:lnTo>
                  <a:lnTo>
                    <a:pt x="1881" y="185"/>
                  </a:lnTo>
                  <a:close/>
                  <a:moveTo>
                    <a:pt x="1907" y="202"/>
                  </a:moveTo>
                  <a:lnTo>
                    <a:pt x="1921" y="211"/>
                  </a:lnTo>
                  <a:lnTo>
                    <a:pt x="1921" y="211"/>
                  </a:lnTo>
                  <a:lnTo>
                    <a:pt x="1919" y="215"/>
                  </a:lnTo>
                  <a:lnTo>
                    <a:pt x="1918" y="214"/>
                  </a:lnTo>
                  <a:lnTo>
                    <a:pt x="1904" y="205"/>
                  </a:lnTo>
                  <a:lnTo>
                    <a:pt x="1907" y="202"/>
                  </a:lnTo>
                  <a:close/>
                  <a:moveTo>
                    <a:pt x="1932" y="218"/>
                  </a:moveTo>
                  <a:lnTo>
                    <a:pt x="1946" y="229"/>
                  </a:lnTo>
                  <a:lnTo>
                    <a:pt x="1943" y="232"/>
                  </a:lnTo>
                  <a:lnTo>
                    <a:pt x="1929" y="222"/>
                  </a:lnTo>
                  <a:lnTo>
                    <a:pt x="1932" y="218"/>
                  </a:lnTo>
                  <a:close/>
                  <a:moveTo>
                    <a:pt x="1957" y="236"/>
                  </a:moveTo>
                  <a:lnTo>
                    <a:pt x="1969" y="245"/>
                  </a:lnTo>
                  <a:lnTo>
                    <a:pt x="1971" y="246"/>
                  </a:lnTo>
                  <a:lnTo>
                    <a:pt x="1968" y="250"/>
                  </a:lnTo>
                  <a:lnTo>
                    <a:pt x="1967" y="249"/>
                  </a:lnTo>
                  <a:lnTo>
                    <a:pt x="1954" y="240"/>
                  </a:lnTo>
                  <a:lnTo>
                    <a:pt x="1957" y="236"/>
                  </a:lnTo>
                  <a:close/>
                  <a:moveTo>
                    <a:pt x="1981" y="254"/>
                  </a:moveTo>
                  <a:lnTo>
                    <a:pt x="1995" y="265"/>
                  </a:lnTo>
                  <a:lnTo>
                    <a:pt x="1992" y="268"/>
                  </a:lnTo>
                  <a:lnTo>
                    <a:pt x="1978" y="258"/>
                  </a:lnTo>
                  <a:lnTo>
                    <a:pt x="1981" y="254"/>
                  </a:lnTo>
                  <a:close/>
                  <a:moveTo>
                    <a:pt x="2005" y="273"/>
                  </a:moveTo>
                  <a:lnTo>
                    <a:pt x="2016" y="282"/>
                  </a:lnTo>
                  <a:lnTo>
                    <a:pt x="2018" y="284"/>
                  </a:lnTo>
                  <a:lnTo>
                    <a:pt x="2016" y="287"/>
                  </a:lnTo>
                  <a:lnTo>
                    <a:pt x="2013" y="285"/>
                  </a:lnTo>
                  <a:lnTo>
                    <a:pt x="2002" y="277"/>
                  </a:lnTo>
                  <a:lnTo>
                    <a:pt x="2005" y="273"/>
                  </a:lnTo>
                  <a:close/>
                  <a:moveTo>
                    <a:pt x="2029" y="293"/>
                  </a:moveTo>
                  <a:lnTo>
                    <a:pt x="2042" y="304"/>
                  </a:lnTo>
                  <a:lnTo>
                    <a:pt x="2039" y="307"/>
                  </a:lnTo>
                  <a:lnTo>
                    <a:pt x="2026" y="296"/>
                  </a:lnTo>
                  <a:lnTo>
                    <a:pt x="2029" y="293"/>
                  </a:lnTo>
                  <a:close/>
                  <a:moveTo>
                    <a:pt x="2051" y="313"/>
                  </a:moveTo>
                  <a:lnTo>
                    <a:pt x="2060" y="320"/>
                  </a:lnTo>
                  <a:lnTo>
                    <a:pt x="2064" y="324"/>
                  </a:lnTo>
                  <a:lnTo>
                    <a:pt x="2061" y="327"/>
                  </a:lnTo>
                  <a:lnTo>
                    <a:pt x="2058" y="324"/>
                  </a:lnTo>
                  <a:lnTo>
                    <a:pt x="2049" y="316"/>
                  </a:lnTo>
                  <a:lnTo>
                    <a:pt x="2051" y="313"/>
                  </a:lnTo>
                  <a:close/>
                  <a:moveTo>
                    <a:pt x="2074" y="333"/>
                  </a:moveTo>
                  <a:lnTo>
                    <a:pt x="2086" y="345"/>
                  </a:lnTo>
                  <a:lnTo>
                    <a:pt x="2083" y="348"/>
                  </a:lnTo>
                  <a:lnTo>
                    <a:pt x="2071" y="336"/>
                  </a:lnTo>
                  <a:lnTo>
                    <a:pt x="2074" y="333"/>
                  </a:lnTo>
                  <a:close/>
                  <a:moveTo>
                    <a:pt x="2096" y="354"/>
                  </a:moveTo>
                  <a:lnTo>
                    <a:pt x="2103" y="361"/>
                  </a:lnTo>
                  <a:lnTo>
                    <a:pt x="2108" y="366"/>
                  </a:lnTo>
                  <a:lnTo>
                    <a:pt x="2105" y="370"/>
                  </a:lnTo>
                  <a:lnTo>
                    <a:pt x="2100" y="364"/>
                  </a:lnTo>
                  <a:lnTo>
                    <a:pt x="2093" y="357"/>
                  </a:lnTo>
                  <a:lnTo>
                    <a:pt x="2096" y="354"/>
                  </a:lnTo>
                  <a:close/>
                  <a:moveTo>
                    <a:pt x="2117" y="376"/>
                  </a:moveTo>
                  <a:lnTo>
                    <a:pt x="2129" y="389"/>
                  </a:lnTo>
                  <a:lnTo>
                    <a:pt x="2126" y="392"/>
                  </a:lnTo>
                  <a:lnTo>
                    <a:pt x="2114" y="379"/>
                  </a:lnTo>
                  <a:lnTo>
                    <a:pt x="2117" y="376"/>
                  </a:lnTo>
                  <a:close/>
                  <a:moveTo>
                    <a:pt x="2138" y="398"/>
                  </a:moveTo>
                  <a:lnTo>
                    <a:pt x="2144" y="404"/>
                  </a:lnTo>
                  <a:lnTo>
                    <a:pt x="2150" y="411"/>
                  </a:lnTo>
                  <a:lnTo>
                    <a:pt x="2147" y="413"/>
                  </a:lnTo>
                  <a:lnTo>
                    <a:pt x="2141" y="407"/>
                  </a:lnTo>
                  <a:lnTo>
                    <a:pt x="2135" y="401"/>
                  </a:lnTo>
                  <a:lnTo>
                    <a:pt x="2138" y="398"/>
                  </a:lnTo>
                  <a:close/>
                  <a:moveTo>
                    <a:pt x="2158" y="421"/>
                  </a:moveTo>
                  <a:lnTo>
                    <a:pt x="2170" y="434"/>
                  </a:lnTo>
                  <a:lnTo>
                    <a:pt x="2166" y="437"/>
                  </a:lnTo>
                  <a:lnTo>
                    <a:pt x="2155" y="424"/>
                  </a:lnTo>
                  <a:lnTo>
                    <a:pt x="2158" y="421"/>
                  </a:lnTo>
                  <a:close/>
                  <a:moveTo>
                    <a:pt x="2178" y="444"/>
                  </a:moveTo>
                  <a:lnTo>
                    <a:pt x="2183" y="449"/>
                  </a:lnTo>
                  <a:lnTo>
                    <a:pt x="2189" y="457"/>
                  </a:lnTo>
                  <a:lnTo>
                    <a:pt x="2186" y="460"/>
                  </a:lnTo>
                  <a:lnTo>
                    <a:pt x="2179" y="452"/>
                  </a:lnTo>
                  <a:lnTo>
                    <a:pt x="2175" y="447"/>
                  </a:lnTo>
                  <a:lnTo>
                    <a:pt x="2178" y="444"/>
                  </a:lnTo>
                  <a:close/>
                  <a:moveTo>
                    <a:pt x="2197" y="467"/>
                  </a:moveTo>
                  <a:lnTo>
                    <a:pt x="2208" y="481"/>
                  </a:lnTo>
                  <a:lnTo>
                    <a:pt x="2205" y="484"/>
                  </a:lnTo>
                  <a:lnTo>
                    <a:pt x="2194" y="470"/>
                  </a:lnTo>
                  <a:lnTo>
                    <a:pt x="2197" y="467"/>
                  </a:lnTo>
                  <a:close/>
                  <a:moveTo>
                    <a:pt x="2216" y="491"/>
                  </a:moveTo>
                  <a:lnTo>
                    <a:pt x="2219" y="495"/>
                  </a:lnTo>
                  <a:lnTo>
                    <a:pt x="2226" y="505"/>
                  </a:lnTo>
                  <a:lnTo>
                    <a:pt x="2223" y="508"/>
                  </a:lnTo>
                  <a:lnTo>
                    <a:pt x="2216" y="498"/>
                  </a:lnTo>
                  <a:lnTo>
                    <a:pt x="2213" y="494"/>
                  </a:lnTo>
                  <a:lnTo>
                    <a:pt x="2216" y="491"/>
                  </a:lnTo>
                  <a:close/>
                  <a:moveTo>
                    <a:pt x="2234" y="516"/>
                  </a:moveTo>
                  <a:lnTo>
                    <a:pt x="2244" y="530"/>
                  </a:lnTo>
                  <a:lnTo>
                    <a:pt x="2241" y="533"/>
                  </a:lnTo>
                  <a:lnTo>
                    <a:pt x="2230" y="518"/>
                  </a:lnTo>
                  <a:lnTo>
                    <a:pt x="2234" y="516"/>
                  </a:lnTo>
                  <a:close/>
                  <a:moveTo>
                    <a:pt x="2252" y="541"/>
                  </a:moveTo>
                  <a:lnTo>
                    <a:pt x="2254" y="544"/>
                  </a:lnTo>
                  <a:lnTo>
                    <a:pt x="2261" y="555"/>
                  </a:lnTo>
                  <a:lnTo>
                    <a:pt x="2258" y="558"/>
                  </a:lnTo>
                  <a:lnTo>
                    <a:pt x="2250" y="546"/>
                  </a:lnTo>
                  <a:lnTo>
                    <a:pt x="2248" y="543"/>
                  </a:lnTo>
                  <a:lnTo>
                    <a:pt x="2252" y="541"/>
                  </a:lnTo>
                  <a:close/>
                  <a:moveTo>
                    <a:pt x="2268" y="566"/>
                  </a:moveTo>
                  <a:lnTo>
                    <a:pt x="2278" y="581"/>
                  </a:lnTo>
                  <a:lnTo>
                    <a:pt x="2274" y="584"/>
                  </a:lnTo>
                  <a:lnTo>
                    <a:pt x="2265" y="569"/>
                  </a:lnTo>
                  <a:lnTo>
                    <a:pt x="2268" y="566"/>
                  </a:lnTo>
                  <a:close/>
                  <a:moveTo>
                    <a:pt x="2285" y="592"/>
                  </a:moveTo>
                  <a:lnTo>
                    <a:pt x="2285" y="594"/>
                  </a:lnTo>
                  <a:lnTo>
                    <a:pt x="2293" y="607"/>
                  </a:lnTo>
                  <a:lnTo>
                    <a:pt x="2290" y="609"/>
                  </a:lnTo>
                  <a:lnTo>
                    <a:pt x="2282" y="596"/>
                  </a:lnTo>
                  <a:lnTo>
                    <a:pt x="2281" y="594"/>
                  </a:lnTo>
                  <a:lnTo>
                    <a:pt x="2285" y="592"/>
                  </a:lnTo>
                  <a:close/>
                  <a:moveTo>
                    <a:pt x="2300" y="618"/>
                  </a:moveTo>
                  <a:lnTo>
                    <a:pt x="2309" y="633"/>
                  </a:lnTo>
                  <a:lnTo>
                    <a:pt x="2305" y="636"/>
                  </a:lnTo>
                  <a:lnTo>
                    <a:pt x="2296" y="621"/>
                  </a:lnTo>
                  <a:lnTo>
                    <a:pt x="2300" y="618"/>
                  </a:lnTo>
                  <a:close/>
                  <a:moveTo>
                    <a:pt x="2315" y="645"/>
                  </a:moveTo>
                  <a:lnTo>
                    <a:pt x="2315" y="645"/>
                  </a:lnTo>
                  <a:lnTo>
                    <a:pt x="2323" y="660"/>
                  </a:lnTo>
                  <a:lnTo>
                    <a:pt x="2319" y="662"/>
                  </a:lnTo>
                  <a:lnTo>
                    <a:pt x="2312" y="647"/>
                  </a:lnTo>
                  <a:lnTo>
                    <a:pt x="2311" y="647"/>
                  </a:lnTo>
                  <a:lnTo>
                    <a:pt x="2315" y="645"/>
                  </a:lnTo>
                  <a:close/>
                  <a:moveTo>
                    <a:pt x="2329" y="672"/>
                  </a:moveTo>
                  <a:lnTo>
                    <a:pt x="2337" y="687"/>
                  </a:lnTo>
                  <a:lnTo>
                    <a:pt x="2333" y="689"/>
                  </a:lnTo>
                  <a:lnTo>
                    <a:pt x="2325" y="674"/>
                  </a:lnTo>
                  <a:lnTo>
                    <a:pt x="2329" y="672"/>
                  </a:lnTo>
                  <a:close/>
                  <a:moveTo>
                    <a:pt x="2343" y="699"/>
                  </a:moveTo>
                  <a:lnTo>
                    <a:pt x="2350" y="715"/>
                  </a:lnTo>
                  <a:lnTo>
                    <a:pt x="2346" y="717"/>
                  </a:lnTo>
                  <a:lnTo>
                    <a:pt x="2339" y="701"/>
                  </a:lnTo>
                  <a:lnTo>
                    <a:pt x="2343" y="699"/>
                  </a:lnTo>
                  <a:close/>
                  <a:moveTo>
                    <a:pt x="2355" y="727"/>
                  </a:moveTo>
                  <a:lnTo>
                    <a:pt x="2363" y="742"/>
                  </a:lnTo>
                  <a:lnTo>
                    <a:pt x="2359" y="744"/>
                  </a:lnTo>
                  <a:lnTo>
                    <a:pt x="2352" y="729"/>
                  </a:lnTo>
                  <a:lnTo>
                    <a:pt x="2355" y="727"/>
                  </a:lnTo>
                  <a:close/>
                  <a:moveTo>
                    <a:pt x="2368" y="755"/>
                  </a:moveTo>
                  <a:lnTo>
                    <a:pt x="2374" y="771"/>
                  </a:lnTo>
                  <a:lnTo>
                    <a:pt x="2370" y="772"/>
                  </a:lnTo>
                  <a:lnTo>
                    <a:pt x="2364" y="756"/>
                  </a:lnTo>
                  <a:lnTo>
                    <a:pt x="2368" y="755"/>
                  </a:lnTo>
                  <a:close/>
                  <a:moveTo>
                    <a:pt x="2379" y="783"/>
                  </a:moveTo>
                  <a:lnTo>
                    <a:pt x="2385" y="799"/>
                  </a:lnTo>
                  <a:lnTo>
                    <a:pt x="2381" y="800"/>
                  </a:lnTo>
                  <a:lnTo>
                    <a:pt x="2375" y="784"/>
                  </a:lnTo>
                  <a:lnTo>
                    <a:pt x="2379" y="783"/>
                  </a:lnTo>
                  <a:close/>
                  <a:moveTo>
                    <a:pt x="2390" y="811"/>
                  </a:moveTo>
                  <a:lnTo>
                    <a:pt x="2396" y="828"/>
                  </a:lnTo>
                  <a:lnTo>
                    <a:pt x="2391" y="829"/>
                  </a:lnTo>
                  <a:lnTo>
                    <a:pt x="2386" y="813"/>
                  </a:lnTo>
                  <a:lnTo>
                    <a:pt x="2390" y="811"/>
                  </a:lnTo>
                  <a:close/>
                  <a:moveTo>
                    <a:pt x="2400" y="840"/>
                  </a:moveTo>
                  <a:lnTo>
                    <a:pt x="2405" y="857"/>
                  </a:lnTo>
                  <a:lnTo>
                    <a:pt x="2401" y="858"/>
                  </a:lnTo>
                  <a:lnTo>
                    <a:pt x="2396" y="841"/>
                  </a:lnTo>
                  <a:lnTo>
                    <a:pt x="2400" y="840"/>
                  </a:lnTo>
                  <a:close/>
                  <a:moveTo>
                    <a:pt x="2409" y="869"/>
                  </a:moveTo>
                  <a:lnTo>
                    <a:pt x="2414" y="886"/>
                  </a:lnTo>
                  <a:lnTo>
                    <a:pt x="2410" y="887"/>
                  </a:lnTo>
                  <a:lnTo>
                    <a:pt x="2405" y="870"/>
                  </a:lnTo>
                  <a:lnTo>
                    <a:pt x="2409" y="869"/>
                  </a:lnTo>
                  <a:close/>
                  <a:moveTo>
                    <a:pt x="2418" y="898"/>
                  </a:moveTo>
                  <a:lnTo>
                    <a:pt x="2422" y="915"/>
                  </a:lnTo>
                  <a:lnTo>
                    <a:pt x="2418" y="916"/>
                  </a:lnTo>
                  <a:lnTo>
                    <a:pt x="2413" y="899"/>
                  </a:lnTo>
                  <a:lnTo>
                    <a:pt x="2418" y="898"/>
                  </a:lnTo>
                  <a:close/>
                  <a:moveTo>
                    <a:pt x="2426" y="928"/>
                  </a:moveTo>
                  <a:lnTo>
                    <a:pt x="2430" y="945"/>
                  </a:lnTo>
                  <a:lnTo>
                    <a:pt x="2426" y="946"/>
                  </a:lnTo>
                  <a:lnTo>
                    <a:pt x="2422" y="929"/>
                  </a:lnTo>
                  <a:lnTo>
                    <a:pt x="2426" y="928"/>
                  </a:lnTo>
                  <a:close/>
                  <a:moveTo>
                    <a:pt x="2433" y="957"/>
                  </a:moveTo>
                  <a:lnTo>
                    <a:pt x="2437" y="974"/>
                  </a:lnTo>
                  <a:lnTo>
                    <a:pt x="2432" y="975"/>
                  </a:lnTo>
                  <a:lnTo>
                    <a:pt x="2429" y="958"/>
                  </a:lnTo>
                  <a:lnTo>
                    <a:pt x="2433" y="957"/>
                  </a:lnTo>
                  <a:close/>
                  <a:moveTo>
                    <a:pt x="2439" y="987"/>
                  </a:moveTo>
                  <a:lnTo>
                    <a:pt x="2442" y="1004"/>
                  </a:lnTo>
                  <a:lnTo>
                    <a:pt x="2438" y="1005"/>
                  </a:lnTo>
                  <a:lnTo>
                    <a:pt x="2435" y="988"/>
                  </a:lnTo>
                  <a:lnTo>
                    <a:pt x="2439" y="987"/>
                  </a:lnTo>
                  <a:close/>
                  <a:moveTo>
                    <a:pt x="2445" y="1017"/>
                  </a:moveTo>
                  <a:lnTo>
                    <a:pt x="2448" y="1034"/>
                  </a:lnTo>
                  <a:lnTo>
                    <a:pt x="2444" y="1035"/>
                  </a:lnTo>
                  <a:lnTo>
                    <a:pt x="2441" y="1018"/>
                  </a:lnTo>
                  <a:lnTo>
                    <a:pt x="2445" y="1017"/>
                  </a:lnTo>
                  <a:close/>
                  <a:moveTo>
                    <a:pt x="2450" y="1047"/>
                  </a:moveTo>
                  <a:lnTo>
                    <a:pt x="2452" y="1064"/>
                  </a:lnTo>
                  <a:lnTo>
                    <a:pt x="2448" y="1065"/>
                  </a:lnTo>
                  <a:lnTo>
                    <a:pt x="2446" y="1048"/>
                  </a:lnTo>
                  <a:lnTo>
                    <a:pt x="2450" y="1047"/>
                  </a:lnTo>
                  <a:close/>
                  <a:moveTo>
                    <a:pt x="2454" y="1077"/>
                  </a:moveTo>
                  <a:lnTo>
                    <a:pt x="2456" y="1094"/>
                  </a:lnTo>
                  <a:lnTo>
                    <a:pt x="2452" y="1095"/>
                  </a:lnTo>
                  <a:lnTo>
                    <a:pt x="2450" y="1078"/>
                  </a:lnTo>
                  <a:lnTo>
                    <a:pt x="2454" y="1077"/>
                  </a:lnTo>
                  <a:close/>
                  <a:moveTo>
                    <a:pt x="2458" y="1107"/>
                  </a:moveTo>
                  <a:lnTo>
                    <a:pt x="2459" y="1125"/>
                  </a:lnTo>
                  <a:lnTo>
                    <a:pt x="2455" y="1125"/>
                  </a:lnTo>
                  <a:lnTo>
                    <a:pt x="2454" y="1108"/>
                  </a:lnTo>
                  <a:lnTo>
                    <a:pt x="2458" y="1107"/>
                  </a:lnTo>
                  <a:close/>
                  <a:moveTo>
                    <a:pt x="2460" y="1138"/>
                  </a:moveTo>
                  <a:lnTo>
                    <a:pt x="2461" y="1155"/>
                  </a:lnTo>
                  <a:lnTo>
                    <a:pt x="2457" y="1155"/>
                  </a:lnTo>
                  <a:lnTo>
                    <a:pt x="2456" y="1138"/>
                  </a:lnTo>
                  <a:lnTo>
                    <a:pt x="2460" y="1138"/>
                  </a:lnTo>
                  <a:close/>
                  <a:moveTo>
                    <a:pt x="2462" y="1168"/>
                  </a:moveTo>
                  <a:lnTo>
                    <a:pt x="2462" y="1169"/>
                  </a:lnTo>
                  <a:lnTo>
                    <a:pt x="2463" y="1186"/>
                  </a:lnTo>
                  <a:lnTo>
                    <a:pt x="2458" y="1186"/>
                  </a:lnTo>
                  <a:lnTo>
                    <a:pt x="2458" y="1169"/>
                  </a:lnTo>
                  <a:lnTo>
                    <a:pt x="2458" y="1168"/>
                  </a:lnTo>
                  <a:lnTo>
                    <a:pt x="2462" y="1168"/>
                  </a:lnTo>
                  <a:close/>
                  <a:moveTo>
                    <a:pt x="2463" y="1199"/>
                  </a:moveTo>
                  <a:lnTo>
                    <a:pt x="2464" y="1216"/>
                  </a:lnTo>
                  <a:lnTo>
                    <a:pt x="2459" y="1216"/>
                  </a:lnTo>
                  <a:lnTo>
                    <a:pt x="2459" y="1199"/>
                  </a:lnTo>
                  <a:lnTo>
                    <a:pt x="2463" y="1199"/>
                  </a:lnTo>
                  <a:close/>
                  <a:moveTo>
                    <a:pt x="2464" y="1229"/>
                  </a:moveTo>
                  <a:lnTo>
                    <a:pt x="2464" y="1232"/>
                  </a:lnTo>
                  <a:lnTo>
                    <a:pt x="2459" y="1233"/>
                  </a:lnTo>
                  <a:lnTo>
                    <a:pt x="2459" y="1229"/>
                  </a:lnTo>
                  <a:lnTo>
                    <a:pt x="2464" y="1229"/>
                  </a:lnTo>
                  <a:close/>
                  <a:moveTo>
                    <a:pt x="2464" y="1233"/>
                  </a:moveTo>
                  <a:lnTo>
                    <a:pt x="2464" y="1247"/>
                  </a:lnTo>
                  <a:lnTo>
                    <a:pt x="2459" y="1246"/>
                  </a:lnTo>
                  <a:lnTo>
                    <a:pt x="2459" y="1232"/>
                  </a:lnTo>
                  <a:lnTo>
                    <a:pt x="2464" y="1233"/>
                  </a:lnTo>
                  <a:close/>
                  <a:moveTo>
                    <a:pt x="2463" y="1260"/>
                  </a:moveTo>
                  <a:lnTo>
                    <a:pt x="2463" y="1277"/>
                  </a:lnTo>
                  <a:lnTo>
                    <a:pt x="2458" y="1277"/>
                  </a:lnTo>
                  <a:lnTo>
                    <a:pt x="2459" y="1259"/>
                  </a:lnTo>
                  <a:lnTo>
                    <a:pt x="2463" y="1260"/>
                  </a:lnTo>
                  <a:close/>
                  <a:moveTo>
                    <a:pt x="2462" y="1290"/>
                  </a:moveTo>
                  <a:lnTo>
                    <a:pt x="2462" y="1296"/>
                  </a:lnTo>
                  <a:lnTo>
                    <a:pt x="2461" y="1307"/>
                  </a:lnTo>
                  <a:lnTo>
                    <a:pt x="2457" y="1307"/>
                  </a:lnTo>
                  <a:lnTo>
                    <a:pt x="2458" y="1296"/>
                  </a:lnTo>
                  <a:lnTo>
                    <a:pt x="2458" y="1290"/>
                  </a:lnTo>
                  <a:lnTo>
                    <a:pt x="2462" y="1290"/>
                  </a:lnTo>
                  <a:close/>
                  <a:moveTo>
                    <a:pt x="2461" y="1320"/>
                  </a:moveTo>
                  <a:lnTo>
                    <a:pt x="2459" y="1338"/>
                  </a:lnTo>
                  <a:lnTo>
                    <a:pt x="2455" y="1337"/>
                  </a:lnTo>
                  <a:lnTo>
                    <a:pt x="2456" y="1320"/>
                  </a:lnTo>
                  <a:lnTo>
                    <a:pt x="2461" y="1320"/>
                  </a:lnTo>
                  <a:close/>
                  <a:moveTo>
                    <a:pt x="2458" y="1351"/>
                  </a:moveTo>
                  <a:lnTo>
                    <a:pt x="2458" y="1359"/>
                  </a:lnTo>
                  <a:lnTo>
                    <a:pt x="2457" y="1368"/>
                  </a:lnTo>
                  <a:lnTo>
                    <a:pt x="2452" y="1368"/>
                  </a:lnTo>
                  <a:lnTo>
                    <a:pt x="2453" y="1358"/>
                  </a:lnTo>
                  <a:lnTo>
                    <a:pt x="2454" y="1350"/>
                  </a:lnTo>
                  <a:lnTo>
                    <a:pt x="2458" y="1351"/>
                  </a:lnTo>
                  <a:close/>
                  <a:moveTo>
                    <a:pt x="2455" y="1381"/>
                  </a:moveTo>
                  <a:lnTo>
                    <a:pt x="2453" y="1398"/>
                  </a:lnTo>
                  <a:lnTo>
                    <a:pt x="2448" y="1398"/>
                  </a:lnTo>
                  <a:lnTo>
                    <a:pt x="2451" y="1381"/>
                  </a:lnTo>
                  <a:lnTo>
                    <a:pt x="2455" y="1381"/>
                  </a:lnTo>
                  <a:close/>
                  <a:moveTo>
                    <a:pt x="2451" y="1411"/>
                  </a:moveTo>
                  <a:lnTo>
                    <a:pt x="2450" y="1420"/>
                  </a:lnTo>
                  <a:lnTo>
                    <a:pt x="2448" y="1429"/>
                  </a:lnTo>
                  <a:lnTo>
                    <a:pt x="2444" y="1428"/>
                  </a:lnTo>
                  <a:lnTo>
                    <a:pt x="2446" y="1420"/>
                  </a:lnTo>
                  <a:lnTo>
                    <a:pt x="2447" y="1411"/>
                  </a:lnTo>
                  <a:lnTo>
                    <a:pt x="2451" y="1411"/>
                  </a:lnTo>
                  <a:close/>
                  <a:moveTo>
                    <a:pt x="2446" y="1441"/>
                  </a:moveTo>
                  <a:lnTo>
                    <a:pt x="2443" y="1458"/>
                  </a:lnTo>
                  <a:lnTo>
                    <a:pt x="2439" y="1458"/>
                  </a:lnTo>
                  <a:lnTo>
                    <a:pt x="2442" y="1440"/>
                  </a:lnTo>
                  <a:lnTo>
                    <a:pt x="2446" y="1441"/>
                  </a:lnTo>
                  <a:close/>
                  <a:moveTo>
                    <a:pt x="2441" y="1471"/>
                  </a:moveTo>
                  <a:lnTo>
                    <a:pt x="2439" y="1481"/>
                  </a:lnTo>
                  <a:lnTo>
                    <a:pt x="2437" y="1488"/>
                  </a:lnTo>
                  <a:lnTo>
                    <a:pt x="2433" y="1487"/>
                  </a:lnTo>
                  <a:lnTo>
                    <a:pt x="2435" y="1480"/>
                  </a:lnTo>
                  <a:lnTo>
                    <a:pt x="2436" y="1470"/>
                  </a:lnTo>
                  <a:lnTo>
                    <a:pt x="2441" y="1471"/>
                  </a:lnTo>
                  <a:close/>
                  <a:moveTo>
                    <a:pt x="2434" y="1501"/>
                  </a:moveTo>
                  <a:lnTo>
                    <a:pt x="2430" y="1518"/>
                  </a:lnTo>
                  <a:lnTo>
                    <a:pt x="2426" y="1517"/>
                  </a:lnTo>
                  <a:lnTo>
                    <a:pt x="2430" y="1500"/>
                  </a:lnTo>
                  <a:lnTo>
                    <a:pt x="2434" y="1501"/>
                  </a:lnTo>
                  <a:close/>
                  <a:moveTo>
                    <a:pt x="2428" y="1531"/>
                  </a:moveTo>
                  <a:lnTo>
                    <a:pt x="2425" y="1541"/>
                  </a:lnTo>
                  <a:lnTo>
                    <a:pt x="2423" y="1548"/>
                  </a:lnTo>
                  <a:lnTo>
                    <a:pt x="2419" y="1547"/>
                  </a:lnTo>
                  <a:lnTo>
                    <a:pt x="2421" y="1540"/>
                  </a:lnTo>
                  <a:lnTo>
                    <a:pt x="2423" y="1530"/>
                  </a:lnTo>
                  <a:lnTo>
                    <a:pt x="2428" y="1531"/>
                  </a:lnTo>
                  <a:close/>
                  <a:moveTo>
                    <a:pt x="2420" y="1560"/>
                  </a:moveTo>
                  <a:lnTo>
                    <a:pt x="2415" y="1577"/>
                  </a:lnTo>
                  <a:lnTo>
                    <a:pt x="2411" y="1576"/>
                  </a:lnTo>
                  <a:lnTo>
                    <a:pt x="2415" y="1559"/>
                  </a:lnTo>
                  <a:lnTo>
                    <a:pt x="2420" y="1560"/>
                  </a:lnTo>
                  <a:close/>
                  <a:moveTo>
                    <a:pt x="2411" y="1589"/>
                  </a:moveTo>
                  <a:lnTo>
                    <a:pt x="2409" y="1599"/>
                  </a:lnTo>
                  <a:lnTo>
                    <a:pt x="2406" y="1606"/>
                  </a:lnTo>
                  <a:lnTo>
                    <a:pt x="2402" y="1605"/>
                  </a:lnTo>
                  <a:lnTo>
                    <a:pt x="2404" y="1598"/>
                  </a:lnTo>
                  <a:lnTo>
                    <a:pt x="2407" y="1588"/>
                  </a:lnTo>
                  <a:lnTo>
                    <a:pt x="2411" y="1589"/>
                  </a:lnTo>
                  <a:close/>
                  <a:moveTo>
                    <a:pt x="2402" y="1618"/>
                  </a:moveTo>
                  <a:lnTo>
                    <a:pt x="2397" y="1635"/>
                  </a:lnTo>
                  <a:lnTo>
                    <a:pt x="2393" y="1634"/>
                  </a:lnTo>
                  <a:lnTo>
                    <a:pt x="2398" y="1617"/>
                  </a:lnTo>
                  <a:lnTo>
                    <a:pt x="2402" y="1618"/>
                  </a:lnTo>
                  <a:close/>
                  <a:moveTo>
                    <a:pt x="2392" y="1647"/>
                  </a:moveTo>
                  <a:lnTo>
                    <a:pt x="2389" y="1656"/>
                  </a:lnTo>
                  <a:lnTo>
                    <a:pt x="2386" y="1664"/>
                  </a:lnTo>
                  <a:lnTo>
                    <a:pt x="2383" y="1662"/>
                  </a:lnTo>
                  <a:lnTo>
                    <a:pt x="2385" y="1655"/>
                  </a:lnTo>
                  <a:lnTo>
                    <a:pt x="2388" y="1646"/>
                  </a:lnTo>
                  <a:lnTo>
                    <a:pt x="2392" y="1647"/>
                  </a:lnTo>
                  <a:close/>
                  <a:moveTo>
                    <a:pt x="2382" y="1676"/>
                  </a:moveTo>
                  <a:lnTo>
                    <a:pt x="2375" y="1692"/>
                  </a:lnTo>
                  <a:lnTo>
                    <a:pt x="2371" y="1690"/>
                  </a:lnTo>
                  <a:lnTo>
                    <a:pt x="2378" y="1674"/>
                  </a:lnTo>
                  <a:lnTo>
                    <a:pt x="2382" y="1676"/>
                  </a:lnTo>
                  <a:close/>
                  <a:moveTo>
                    <a:pt x="2371" y="1704"/>
                  </a:moveTo>
                  <a:lnTo>
                    <a:pt x="2367" y="1712"/>
                  </a:lnTo>
                  <a:lnTo>
                    <a:pt x="2364" y="1720"/>
                  </a:lnTo>
                  <a:lnTo>
                    <a:pt x="2360" y="1718"/>
                  </a:lnTo>
                  <a:lnTo>
                    <a:pt x="2363" y="1711"/>
                  </a:lnTo>
                  <a:lnTo>
                    <a:pt x="2367" y="1702"/>
                  </a:lnTo>
                  <a:lnTo>
                    <a:pt x="2371" y="1704"/>
                  </a:lnTo>
                  <a:close/>
                  <a:moveTo>
                    <a:pt x="2358" y="1732"/>
                  </a:moveTo>
                  <a:lnTo>
                    <a:pt x="2351" y="1748"/>
                  </a:lnTo>
                  <a:lnTo>
                    <a:pt x="2347" y="1746"/>
                  </a:lnTo>
                  <a:lnTo>
                    <a:pt x="2354" y="1730"/>
                  </a:lnTo>
                  <a:lnTo>
                    <a:pt x="2358" y="1732"/>
                  </a:lnTo>
                  <a:close/>
                  <a:moveTo>
                    <a:pt x="2346" y="1760"/>
                  </a:moveTo>
                  <a:lnTo>
                    <a:pt x="2343" y="1767"/>
                  </a:lnTo>
                  <a:lnTo>
                    <a:pt x="2338" y="1775"/>
                  </a:lnTo>
                  <a:lnTo>
                    <a:pt x="2334" y="1774"/>
                  </a:lnTo>
                  <a:lnTo>
                    <a:pt x="2339" y="1765"/>
                  </a:lnTo>
                  <a:lnTo>
                    <a:pt x="2342" y="1758"/>
                  </a:lnTo>
                  <a:lnTo>
                    <a:pt x="2346" y="1760"/>
                  </a:lnTo>
                  <a:close/>
                  <a:moveTo>
                    <a:pt x="2332" y="1787"/>
                  </a:moveTo>
                  <a:lnTo>
                    <a:pt x="2324" y="1803"/>
                  </a:lnTo>
                  <a:lnTo>
                    <a:pt x="2320" y="1801"/>
                  </a:lnTo>
                  <a:lnTo>
                    <a:pt x="2328" y="1785"/>
                  </a:lnTo>
                  <a:lnTo>
                    <a:pt x="2332" y="1787"/>
                  </a:lnTo>
                  <a:close/>
                  <a:moveTo>
                    <a:pt x="2319" y="1814"/>
                  </a:moveTo>
                  <a:lnTo>
                    <a:pt x="2316" y="1820"/>
                  </a:lnTo>
                  <a:lnTo>
                    <a:pt x="2310" y="1829"/>
                  </a:lnTo>
                  <a:lnTo>
                    <a:pt x="2306" y="1827"/>
                  </a:lnTo>
                  <a:lnTo>
                    <a:pt x="2311" y="1818"/>
                  </a:lnTo>
                  <a:lnTo>
                    <a:pt x="2314" y="1812"/>
                  </a:lnTo>
                  <a:lnTo>
                    <a:pt x="2319" y="1814"/>
                  </a:lnTo>
                  <a:close/>
                  <a:moveTo>
                    <a:pt x="2303" y="1841"/>
                  </a:moveTo>
                  <a:lnTo>
                    <a:pt x="2295" y="1856"/>
                  </a:lnTo>
                  <a:lnTo>
                    <a:pt x="2291" y="1854"/>
                  </a:lnTo>
                  <a:lnTo>
                    <a:pt x="2300" y="1839"/>
                  </a:lnTo>
                  <a:lnTo>
                    <a:pt x="2303" y="1841"/>
                  </a:lnTo>
                  <a:close/>
                  <a:moveTo>
                    <a:pt x="2288" y="1867"/>
                  </a:moveTo>
                  <a:lnTo>
                    <a:pt x="2285" y="1871"/>
                  </a:lnTo>
                  <a:lnTo>
                    <a:pt x="2279" y="1882"/>
                  </a:lnTo>
                  <a:lnTo>
                    <a:pt x="2275" y="1880"/>
                  </a:lnTo>
                  <a:lnTo>
                    <a:pt x="2282" y="1869"/>
                  </a:lnTo>
                  <a:lnTo>
                    <a:pt x="2284" y="1865"/>
                  </a:lnTo>
                  <a:lnTo>
                    <a:pt x="2288" y="1867"/>
                  </a:lnTo>
                  <a:close/>
                  <a:moveTo>
                    <a:pt x="2272" y="1893"/>
                  </a:moveTo>
                  <a:lnTo>
                    <a:pt x="2263" y="1907"/>
                  </a:lnTo>
                  <a:lnTo>
                    <a:pt x="2259" y="1905"/>
                  </a:lnTo>
                  <a:lnTo>
                    <a:pt x="2268" y="1890"/>
                  </a:lnTo>
                  <a:lnTo>
                    <a:pt x="2272" y="1893"/>
                  </a:lnTo>
                  <a:close/>
                  <a:moveTo>
                    <a:pt x="2256" y="1919"/>
                  </a:moveTo>
                  <a:lnTo>
                    <a:pt x="2254" y="1922"/>
                  </a:lnTo>
                  <a:lnTo>
                    <a:pt x="2246" y="1933"/>
                  </a:lnTo>
                  <a:lnTo>
                    <a:pt x="2242" y="1930"/>
                  </a:lnTo>
                  <a:lnTo>
                    <a:pt x="2250" y="1919"/>
                  </a:lnTo>
                  <a:lnTo>
                    <a:pt x="2252" y="1916"/>
                  </a:lnTo>
                  <a:lnTo>
                    <a:pt x="2256" y="1919"/>
                  </a:lnTo>
                  <a:close/>
                  <a:moveTo>
                    <a:pt x="2238" y="1944"/>
                  </a:moveTo>
                  <a:lnTo>
                    <a:pt x="2228" y="1958"/>
                  </a:lnTo>
                  <a:lnTo>
                    <a:pt x="2224" y="1955"/>
                  </a:lnTo>
                  <a:lnTo>
                    <a:pt x="2235" y="1941"/>
                  </a:lnTo>
                  <a:lnTo>
                    <a:pt x="2238" y="1944"/>
                  </a:lnTo>
                  <a:close/>
                  <a:moveTo>
                    <a:pt x="2220" y="1968"/>
                  </a:moveTo>
                  <a:lnTo>
                    <a:pt x="2219" y="1970"/>
                  </a:lnTo>
                  <a:lnTo>
                    <a:pt x="2210" y="1982"/>
                  </a:lnTo>
                  <a:lnTo>
                    <a:pt x="2206" y="1979"/>
                  </a:lnTo>
                  <a:lnTo>
                    <a:pt x="2216" y="1967"/>
                  </a:lnTo>
                  <a:lnTo>
                    <a:pt x="2217" y="1966"/>
                  </a:lnTo>
                  <a:lnTo>
                    <a:pt x="2220" y="1968"/>
                  </a:lnTo>
                  <a:close/>
                  <a:moveTo>
                    <a:pt x="2202" y="1992"/>
                  </a:moveTo>
                  <a:lnTo>
                    <a:pt x="2191" y="2006"/>
                  </a:lnTo>
                  <a:lnTo>
                    <a:pt x="2188" y="2003"/>
                  </a:lnTo>
                  <a:lnTo>
                    <a:pt x="2198" y="1990"/>
                  </a:lnTo>
                  <a:lnTo>
                    <a:pt x="2202" y="1992"/>
                  </a:lnTo>
                  <a:close/>
                  <a:moveTo>
                    <a:pt x="2183" y="2016"/>
                  </a:moveTo>
                  <a:lnTo>
                    <a:pt x="2183" y="2017"/>
                  </a:lnTo>
                  <a:lnTo>
                    <a:pt x="2172" y="2030"/>
                  </a:lnTo>
                  <a:lnTo>
                    <a:pt x="2168" y="2027"/>
                  </a:lnTo>
                  <a:lnTo>
                    <a:pt x="2179" y="2014"/>
                  </a:lnTo>
                  <a:lnTo>
                    <a:pt x="2179" y="2014"/>
                  </a:lnTo>
                  <a:lnTo>
                    <a:pt x="2183" y="2016"/>
                  </a:lnTo>
                  <a:close/>
                  <a:moveTo>
                    <a:pt x="2163" y="2039"/>
                  </a:moveTo>
                  <a:lnTo>
                    <a:pt x="2152" y="2052"/>
                  </a:lnTo>
                  <a:lnTo>
                    <a:pt x="2148" y="2050"/>
                  </a:lnTo>
                  <a:lnTo>
                    <a:pt x="2160" y="2036"/>
                  </a:lnTo>
                  <a:lnTo>
                    <a:pt x="2163" y="2039"/>
                  </a:lnTo>
                  <a:close/>
                  <a:moveTo>
                    <a:pt x="2143" y="2062"/>
                  </a:moveTo>
                  <a:lnTo>
                    <a:pt x="2131" y="2075"/>
                  </a:lnTo>
                  <a:lnTo>
                    <a:pt x="2128" y="2072"/>
                  </a:lnTo>
                  <a:lnTo>
                    <a:pt x="2140" y="2059"/>
                  </a:lnTo>
                  <a:lnTo>
                    <a:pt x="2143" y="2062"/>
                  </a:lnTo>
                  <a:close/>
                  <a:moveTo>
                    <a:pt x="2122" y="2084"/>
                  </a:moveTo>
                  <a:lnTo>
                    <a:pt x="2110" y="2097"/>
                  </a:lnTo>
                  <a:lnTo>
                    <a:pt x="2107" y="2094"/>
                  </a:lnTo>
                  <a:lnTo>
                    <a:pt x="2119" y="2081"/>
                  </a:lnTo>
                  <a:lnTo>
                    <a:pt x="2122" y="2084"/>
                  </a:lnTo>
                  <a:close/>
                  <a:moveTo>
                    <a:pt x="2101" y="2106"/>
                  </a:moveTo>
                  <a:lnTo>
                    <a:pt x="2088" y="2118"/>
                  </a:lnTo>
                  <a:lnTo>
                    <a:pt x="2085" y="2115"/>
                  </a:lnTo>
                  <a:lnTo>
                    <a:pt x="2098" y="2103"/>
                  </a:lnTo>
                  <a:lnTo>
                    <a:pt x="2101" y="2106"/>
                  </a:lnTo>
                  <a:close/>
                  <a:moveTo>
                    <a:pt x="2079" y="2127"/>
                  </a:moveTo>
                  <a:lnTo>
                    <a:pt x="2066" y="2139"/>
                  </a:lnTo>
                  <a:lnTo>
                    <a:pt x="2063" y="2136"/>
                  </a:lnTo>
                  <a:lnTo>
                    <a:pt x="2076" y="2124"/>
                  </a:lnTo>
                  <a:lnTo>
                    <a:pt x="2079" y="2127"/>
                  </a:lnTo>
                  <a:close/>
                  <a:moveTo>
                    <a:pt x="2057" y="2148"/>
                  </a:moveTo>
                  <a:lnTo>
                    <a:pt x="2044" y="2159"/>
                  </a:lnTo>
                  <a:lnTo>
                    <a:pt x="2041" y="2156"/>
                  </a:lnTo>
                  <a:lnTo>
                    <a:pt x="2054" y="2145"/>
                  </a:lnTo>
                  <a:lnTo>
                    <a:pt x="2057" y="2148"/>
                  </a:lnTo>
                  <a:close/>
                  <a:moveTo>
                    <a:pt x="2034" y="2168"/>
                  </a:moveTo>
                  <a:lnTo>
                    <a:pt x="2021" y="2179"/>
                  </a:lnTo>
                  <a:lnTo>
                    <a:pt x="2018" y="2176"/>
                  </a:lnTo>
                  <a:lnTo>
                    <a:pt x="2031" y="2165"/>
                  </a:lnTo>
                  <a:lnTo>
                    <a:pt x="2034" y="2168"/>
                  </a:lnTo>
                  <a:close/>
                  <a:moveTo>
                    <a:pt x="2010" y="2188"/>
                  </a:moveTo>
                  <a:lnTo>
                    <a:pt x="1997" y="2198"/>
                  </a:lnTo>
                  <a:lnTo>
                    <a:pt x="1994" y="2195"/>
                  </a:lnTo>
                  <a:lnTo>
                    <a:pt x="2008" y="2184"/>
                  </a:lnTo>
                  <a:lnTo>
                    <a:pt x="2010" y="2188"/>
                  </a:lnTo>
                  <a:close/>
                  <a:moveTo>
                    <a:pt x="1986" y="2207"/>
                  </a:moveTo>
                  <a:lnTo>
                    <a:pt x="1973" y="2217"/>
                  </a:lnTo>
                  <a:lnTo>
                    <a:pt x="1970" y="2214"/>
                  </a:lnTo>
                  <a:lnTo>
                    <a:pt x="1984" y="2203"/>
                  </a:lnTo>
                  <a:lnTo>
                    <a:pt x="1986" y="2207"/>
                  </a:lnTo>
                  <a:close/>
                  <a:moveTo>
                    <a:pt x="1962" y="2225"/>
                  </a:moveTo>
                  <a:lnTo>
                    <a:pt x="1948" y="2235"/>
                  </a:lnTo>
                  <a:lnTo>
                    <a:pt x="1946" y="2232"/>
                  </a:lnTo>
                  <a:lnTo>
                    <a:pt x="1960" y="2222"/>
                  </a:lnTo>
                  <a:lnTo>
                    <a:pt x="1962" y="2225"/>
                  </a:lnTo>
                  <a:close/>
                  <a:moveTo>
                    <a:pt x="1938" y="2243"/>
                  </a:moveTo>
                  <a:lnTo>
                    <a:pt x="1924" y="2253"/>
                  </a:lnTo>
                  <a:lnTo>
                    <a:pt x="1921" y="2249"/>
                  </a:lnTo>
                  <a:lnTo>
                    <a:pt x="1935" y="2239"/>
                  </a:lnTo>
                  <a:lnTo>
                    <a:pt x="1938" y="2243"/>
                  </a:lnTo>
                  <a:close/>
                  <a:moveTo>
                    <a:pt x="1912" y="2260"/>
                  </a:moveTo>
                  <a:lnTo>
                    <a:pt x="1898" y="2269"/>
                  </a:lnTo>
                  <a:lnTo>
                    <a:pt x="1895" y="2266"/>
                  </a:lnTo>
                  <a:lnTo>
                    <a:pt x="1910" y="2256"/>
                  </a:lnTo>
                  <a:lnTo>
                    <a:pt x="1912" y="2260"/>
                  </a:lnTo>
                  <a:close/>
                  <a:moveTo>
                    <a:pt x="1887" y="2276"/>
                  </a:moveTo>
                  <a:lnTo>
                    <a:pt x="1872" y="2286"/>
                  </a:lnTo>
                  <a:lnTo>
                    <a:pt x="1870" y="2282"/>
                  </a:lnTo>
                  <a:lnTo>
                    <a:pt x="1885" y="2273"/>
                  </a:lnTo>
                  <a:lnTo>
                    <a:pt x="1887" y="2276"/>
                  </a:lnTo>
                  <a:close/>
                  <a:moveTo>
                    <a:pt x="1861" y="2292"/>
                  </a:moveTo>
                  <a:lnTo>
                    <a:pt x="1846" y="2301"/>
                  </a:lnTo>
                  <a:lnTo>
                    <a:pt x="1844" y="2297"/>
                  </a:lnTo>
                  <a:lnTo>
                    <a:pt x="1859" y="2289"/>
                  </a:lnTo>
                  <a:lnTo>
                    <a:pt x="1861" y="2292"/>
                  </a:lnTo>
                  <a:close/>
                  <a:moveTo>
                    <a:pt x="1835" y="2307"/>
                  </a:moveTo>
                  <a:lnTo>
                    <a:pt x="1820" y="2316"/>
                  </a:lnTo>
                  <a:lnTo>
                    <a:pt x="1817" y="2312"/>
                  </a:lnTo>
                  <a:lnTo>
                    <a:pt x="1833" y="2304"/>
                  </a:lnTo>
                  <a:lnTo>
                    <a:pt x="1835" y="2307"/>
                  </a:lnTo>
                  <a:close/>
                  <a:moveTo>
                    <a:pt x="1808" y="2322"/>
                  </a:moveTo>
                  <a:lnTo>
                    <a:pt x="1792" y="2330"/>
                  </a:lnTo>
                  <a:lnTo>
                    <a:pt x="1791" y="2326"/>
                  </a:lnTo>
                  <a:lnTo>
                    <a:pt x="1806" y="2318"/>
                  </a:lnTo>
                  <a:lnTo>
                    <a:pt x="1808" y="2322"/>
                  </a:lnTo>
                  <a:close/>
                  <a:moveTo>
                    <a:pt x="1781" y="2336"/>
                  </a:moveTo>
                  <a:lnTo>
                    <a:pt x="1766" y="2344"/>
                  </a:lnTo>
                  <a:lnTo>
                    <a:pt x="1765" y="2344"/>
                  </a:lnTo>
                  <a:lnTo>
                    <a:pt x="1763" y="2340"/>
                  </a:lnTo>
                  <a:lnTo>
                    <a:pt x="1764" y="2339"/>
                  </a:lnTo>
                  <a:lnTo>
                    <a:pt x="1779" y="2332"/>
                  </a:lnTo>
                  <a:lnTo>
                    <a:pt x="1781" y="2336"/>
                  </a:lnTo>
                  <a:close/>
                  <a:moveTo>
                    <a:pt x="1753" y="2349"/>
                  </a:moveTo>
                  <a:lnTo>
                    <a:pt x="1738" y="2357"/>
                  </a:lnTo>
                  <a:lnTo>
                    <a:pt x="1736" y="2353"/>
                  </a:lnTo>
                  <a:lnTo>
                    <a:pt x="1751" y="2345"/>
                  </a:lnTo>
                  <a:lnTo>
                    <a:pt x="1753" y="2349"/>
                  </a:lnTo>
                  <a:close/>
                  <a:moveTo>
                    <a:pt x="1726" y="2362"/>
                  </a:moveTo>
                  <a:lnTo>
                    <a:pt x="1712" y="2368"/>
                  </a:lnTo>
                  <a:lnTo>
                    <a:pt x="1710" y="2369"/>
                  </a:lnTo>
                  <a:lnTo>
                    <a:pt x="1708" y="2365"/>
                  </a:lnTo>
                  <a:lnTo>
                    <a:pt x="1710" y="2364"/>
                  </a:lnTo>
                  <a:lnTo>
                    <a:pt x="1724" y="2358"/>
                  </a:lnTo>
                  <a:lnTo>
                    <a:pt x="1726" y="2362"/>
                  </a:lnTo>
                  <a:close/>
                  <a:moveTo>
                    <a:pt x="1698" y="2374"/>
                  </a:moveTo>
                  <a:lnTo>
                    <a:pt x="1682" y="2380"/>
                  </a:lnTo>
                  <a:lnTo>
                    <a:pt x="1680" y="2376"/>
                  </a:lnTo>
                  <a:lnTo>
                    <a:pt x="1696" y="2370"/>
                  </a:lnTo>
                  <a:lnTo>
                    <a:pt x="1698" y="2374"/>
                  </a:lnTo>
                  <a:close/>
                  <a:moveTo>
                    <a:pt x="1669" y="2385"/>
                  </a:moveTo>
                  <a:lnTo>
                    <a:pt x="1656" y="2390"/>
                  </a:lnTo>
                  <a:lnTo>
                    <a:pt x="1653" y="2391"/>
                  </a:lnTo>
                  <a:lnTo>
                    <a:pt x="1652" y="2387"/>
                  </a:lnTo>
                  <a:lnTo>
                    <a:pt x="1654" y="2386"/>
                  </a:lnTo>
                  <a:lnTo>
                    <a:pt x="1668" y="2381"/>
                  </a:lnTo>
                  <a:lnTo>
                    <a:pt x="1669" y="2385"/>
                  </a:lnTo>
                  <a:close/>
                  <a:moveTo>
                    <a:pt x="1641" y="2395"/>
                  </a:moveTo>
                  <a:lnTo>
                    <a:pt x="1624" y="2401"/>
                  </a:lnTo>
                  <a:lnTo>
                    <a:pt x="1623" y="2397"/>
                  </a:lnTo>
                  <a:lnTo>
                    <a:pt x="1639" y="2391"/>
                  </a:lnTo>
                  <a:lnTo>
                    <a:pt x="1641" y="2395"/>
                  </a:lnTo>
                  <a:close/>
                  <a:moveTo>
                    <a:pt x="1612" y="2405"/>
                  </a:moveTo>
                  <a:lnTo>
                    <a:pt x="1599" y="2409"/>
                  </a:lnTo>
                  <a:lnTo>
                    <a:pt x="1595" y="2411"/>
                  </a:lnTo>
                  <a:lnTo>
                    <a:pt x="1594" y="2406"/>
                  </a:lnTo>
                  <a:lnTo>
                    <a:pt x="1597" y="2405"/>
                  </a:lnTo>
                  <a:lnTo>
                    <a:pt x="1611" y="2401"/>
                  </a:lnTo>
                  <a:lnTo>
                    <a:pt x="1612" y="2405"/>
                  </a:lnTo>
                  <a:close/>
                  <a:moveTo>
                    <a:pt x="1583" y="2414"/>
                  </a:moveTo>
                  <a:lnTo>
                    <a:pt x="1566" y="2419"/>
                  </a:lnTo>
                  <a:lnTo>
                    <a:pt x="1565" y="2415"/>
                  </a:lnTo>
                  <a:lnTo>
                    <a:pt x="1582" y="2410"/>
                  </a:lnTo>
                  <a:lnTo>
                    <a:pt x="1583" y="2414"/>
                  </a:lnTo>
                  <a:close/>
                  <a:moveTo>
                    <a:pt x="1554" y="2422"/>
                  </a:moveTo>
                  <a:lnTo>
                    <a:pt x="1540" y="2426"/>
                  </a:lnTo>
                  <a:lnTo>
                    <a:pt x="1537" y="2427"/>
                  </a:lnTo>
                  <a:lnTo>
                    <a:pt x="1536" y="2423"/>
                  </a:lnTo>
                  <a:lnTo>
                    <a:pt x="1539" y="2422"/>
                  </a:lnTo>
                  <a:lnTo>
                    <a:pt x="1552" y="2418"/>
                  </a:lnTo>
                  <a:lnTo>
                    <a:pt x="1554" y="2422"/>
                  </a:lnTo>
                  <a:close/>
                  <a:moveTo>
                    <a:pt x="1524" y="2430"/>
                  </a:moveTo>
                  <a:lnTo>
                    <a:pt x="1507" y="2434"/>
                  </a:lnTo>
                  <a:lnTo>
                    <a:pt x="1506" y="2430"/>
                  </a:lnTo>
                  <a:lnTo>
                    <a:pt x="1523" y="2425"/>
                  </a:lnTo>
                  <a:lnTo>
                    <a:pt x="1524" y="2430"/>
                  </a:lnTo>
                  <a:close/>
                  <a:moveTo>
                    <a:pt x="1494" y="2437"/>
                  </a:moveTo>
                  <a:lnTo>
                    <a:pt x="1480" y="2440"/>
                  </a:lnTo>
                  <a:lnTo>
                    <a:pt x="1477" y="2440"/>
                  </a:lnTo>
                  <a:lnTo>
                    <a:pt x="1477" y="2436"/>
                  </a:lnTo>
                  <a:lnTo>
                    <a:pt x="1480" y="2436"/>
                  </a:lnTo>
                  <a:lnTo>
                    <a:pt x="1493" y="2433"/>
                  </a:lnTo>
                  <a:lnTo>
                    <a:pt x="1494" y="2437"/>
                  </a:lnTo>
                  <a:close/>
                  <a:moveTo>
                    <a:pt x="1464" y="2443"/>
                  </a:moveTo>
                  <a:lnTo>
                    <a:pt x="1447" y="2446"/>
                  </a:lnTo>
                  <a:lnTo>
                    <a:pt x="1447" y="2441"/>
                  </a:lnTo>
                  <a:lnTo>
                    <a:pt x="1464" y="2438"/>
                  </a:lnTo>
                  <a:lnTo>
                    <a:pt x="1464" y="2443"/>
                  </a:lnTo>
                  <a:close/>
                  <a:moveTo>
                    <a:pt x="1435" y="2448"/>
                  </a:moveTo>
                  <a:lnTo>
                    <a:pt x="1420" y="2451"/>
                  </a:lnTo>
                  <a:lnTo>
                    <a:pt x="1417" y="2451"/>
                  </a:lnTo>
                  <a:lnTo>
                    <a:pt x="1417" y="2447"/>
                  </a:lnTo>
                  <a:lnTo>
                    <a:pt x="1419" y="2447"/>
                  </a:lnTo>
                  <a:lnTo>
                    <a:pt x="1434" y="2444"/>
                  </a:lnTo>
                  <a:lnTo>
                    <a:pt x="1435" y="2448"/>
                  </a:lnTo>
                  <a:close/>
                  <a:moveTo>
                    <a:pt x="1405" y="2453"/>
                  </a:moveTo>
                  <a:lnTo>
                    <a:pt x="1387" y="2455"/>
                  </a:lnTo>
                  <a:lnTo>
                    <a:pt x="1387" y="2451"/>
                  </a:lnTo>
                  <a:lnTo>
                    <a:pt x="1404" y="2449"/>
                  </a:lnTo>
                  <a:lnTo>
                    <a:pt x="1405" y="2453"/>
                  </a:lnTo>
                  <a:close/>
                  <a:moveTo>
                    <a:pt x="1374" y="2457"/>
                  </a:moveTo>
                  <a:lnTo>
                    <a:pt x="1358" y="2459"/>
                  </a:lnTo>
                  <a:lnTo>
                    <a:pt x="1357" y="2459"/>
                  </a:lnTo>
                  <a:lnTo>
                    <a:pt x="1357" y="2454"/>
                  </a:lnTo>
                  <a:lnTo>
                    <a:pt x="1358" y="2454"/>
                  </a:lnTo>
                  <a:lnTo>
                    <a:pt x="1374" y="2452"/>
                  </a:lnTo>
                  <a:lnTo>
                    <a:pt x="1374" y="2457"/>
                  </a:lnTo>
                  <a:close/>
                  <a:moveTo>
                    <a:pt x="1344" y="2460"/>
                  </a:moveTo>
                  <a:lnTo>
                    <a:pt x="1327" y="2461"/>
                  </a:lnTo>
                  <a:lnTo>
                    <a:pt x="1326" y="2457"/>
                  </a:lnTo>
                  <a:lnTo>
                    <a:pt x="1344" y="2455"/>
                  </a:lnTo>
                  <a:lnTo>
                    <a:pt x="1344" y="2460"/>
                  </a:lnTo>
                  <a:close/>
                  <a:moveTo>
                    <a:pt x="1314" y="2462"/>
                  </a:moveTo>
                  <a:lnTo>
                    <a:pt x="1296" y="2463"/>
                  </a:lnTo>
                  <a:lnTo>
                    <a:pt x="1296" y="2459"/>
                  </a:lnTo>
                  <a:lnTo>
                    <a:pt x="1313" y="2458"/>
                  </a:lnTo>
                  <a:lnTo>
                    <a:pt x="1314" y="2462"/>
                  </a:lnTo>
                  <a:close/>
                  <a:moveTo>
                    <a:pt x="1283" y="2464"/>
                  </a:moveTo>
                  <a:lnTo>
                    <a:pt x="1266" y="2464"/>
                  </a:lnTo>
                  <a:lnTo>
                    <a:pt x="1266" y="2460"/>
                  </a:lnTo>
                  <a:lnTo>
                    <a:pt x="1283" y="2459"/>
                  </a:lnTo>
                  <a:lnTo>
                    <a:pt x="1283" y="2464"/>
                  </a:lnTo>
                  <a:close/>
                  <a:moveTo>
                    <a:pt x="1253" y="2465"/>
                  </a:moveTo>
                  <a:lnTo>
                    <a:pt x="1235" y="2465"/>
                  </a:lnTo>
                  <a:lnTo>
                    <a:pt x="1235" y="2460"/>
                  </a:lnTo>
                  <a:lnTo>
                    <a:pt x="1253" y="2460"/>
                  </a:lnTo>
                  <a:lnTo>
                    <a:pt x="1253" y="2465"/>
                  </a:lnTo>
                  <a:close/>
                  <a:moveTo>
                    <a:pt x="1222" y="2465"/>
                  </a:moveTo>
                  <a:lnTo>
                    <a:pt x="1205" y="2464"/>
                  </a:lnTo>
                  <a:lnTo>
                    <a:pt x="1205" y="2460"/>
                  </a:lnTo>
                  <a:lnTo>
                    <a:pt x="1222" y="2460"/>
                  </a:lnTo>
                  <a:lnTo>
                    <a:pt x="1222" y="2465"/>
                  </a:lnTo>
                  <a:close/>
                  <a:moveTo>
                    <a:pt x="1192" y="2464"/>
                  </a:moveTo>
                  <a:lnTo>
                    <a:pt x="1175" y="2463"/>
                  </a:lnTo>
                  <a:lnTo>
                    <a:pt x="1175" y="2459"/>
                  </a:lnTo>
                  <a:lnTo>
                    <a:pt x="1192" y="2460"/>
                  </a:lnTo>
                  <a:lnTo>
                    <a:pt x="1192" y="2464"/>
                  </a:lnTo>
                  <a:close/>
                  <a:moveTo>
                    <a:pt x="1161" y="2463"/>
                  </a:moveTo>
                  <a:lnTo>
                    <a:pt x="1144" y="2462"/>
                  </a:lnTo>
                  <a:lnTo>
                    <a:pt x="1145" y="2457"/>
                  </a:lnTo>
                  <a:lnTo>
                    <a:pt x="1162" y="2458"/>
                  </a:lnTo>
                  <a:lnTo>
                    <a:pt x="1161" y="2463"/>
                  </a:lnTo>
                  <a:close/>
                  <a:moveTo>
                    <a:pt x="1131" y="2460"/>
                  </a:moveTo>
                  <a:lnTo>
                    <a:pt x="1114" y="2459"/>
                  </a:lnTo>
                  <a:lnTo>
                    <a:pt x="1114" y="2455"/>
                  </a:lnTo>
                  <a:lnTo>
                    <a:pt x="1132" y="2456"/>
                  </a:lnTo>
                  <a:lnTo>
                    <a:pt x="1131" y="2460"/>
                  </a:lnTo>
                  <a:close/>
                  <a:moveTo>
                    <a:pt x="1101" y="2458"/>
                  </a:moveTo>
                  <a:lnTo>
                    <a:pt x="1084" y="2456"/>
                  </a:lnTo>
                  <a:lnTo>
                    <a:pt x="1084" y="2452"/>
                  </a:lnTo>
                  <a:lnTo>
                    <a:pt x="1101" y="2454"/>
                  </a:lnTo>
                  <a:lnTo>
                    <a:pt x="1101" y="2458"/>
                  </a:lnTo>
                  <a:close/>
                  <a:moveTo>
                    <a:pt x="1071" y="2454"/>
                  </a:moveTo>
                  <a:lnTo>
                    <a:pt x="1054" y="2452"/>
                  </a:lnTo>
                  <a:lnTo>
                    <a:pt x="1054" y="2448"/>
                  </a:lnTo>
                  <a:lnTo>
                    <a:pt x="1071" y="2450"/>
                  </a:lnTo>
                  <a:lnTo>
                    <a:pt x="1071" y="2454"/>
                  </a:lnTo>
                  <a:close/>
                  <a:moveTo>
                    <a:pt x="1040" y="2450"/>
                  </a:moveTo>
                  <a:lnTo>
                    <a:pt x="1023" y="2447"/>
                  </a:lnTo>
                  <a:lnTo>
                    <a:pt x="1024" y="2443"/>
                  </a:lnTo>
                  <a:lnTo>
                    <a:pt x="1041" y="2446"/>
                  </a:lnTo>
                  <a:lnTo>
                    <a:pt x="1040" y="2450"/>
                  </a:lnTo>
                  <a:close/>
                  <a:moveTo>
                    <a:pt x="1010" y="2445"/>
                  </a:moveTo>
                  <a:lnTo>
                    <a:pt x="993" y="2442"/>
                  </a:lnTo>
                  <a:lnTo>
                    <a:pt x="994" y="2437"/>
                  </a:lnTo>
                  <a:lnTo>
                    <a:pt x="1011" y="2440"/>
                  </a:lnTo>
                  <a:lnTo>
                    <a:pt x="1010" y="2445"/>
                  </a:lnTo>
                  <a:close/>
                  <a:moveTo>
                    <a:pt x="981" y="2439"/>
                  </a:moveTo>
                  <a:lnTo>
                    <a:pt x="964" y="2435"/>
                  </a:lnTo>
                  <a:lnTo>
                    <a:pt x="965" y="2431"/>
                  </a:lnTo>
                  <a:lnTo>
                    <a:pt x="981" y="2435"/>
                  </a:lnTo>
                  <a:lnTo>
                    <a:pt x="981" y="2439"/>
                  </a:lnTo>
                  <a:close/>
                  <a:moveTo>
                    <a:pt x="951" y="2432"/>
                  </a:moveTo>
                  <a:lnTo>
                    <a:pt x="934" y="2428"/>
                  </a:lnTo>
                  <a:lnTo>
                    <a:pt x="935" y="2424"/>
                  </a:lnTo>
                  <a:lnTo>
                    <a:pt x="952" y="2428"/>
                  </a:lnTo>
                  <a:lnTo>
                    <a:pt x="951" y="2432"/>
                  </a:lnTo>
                  <a:close/>
                  <a:moveTo>
                    <a:pt x="921" y="2425"/>
                  </a:moveTo>
                  <a:lnTo>
                    <a:pt x="905" y="2421"/>
                  </a:lnTo>
                  <a:lnTo>
                    <a:pt x="906" y="2416"/>
                  </a:lnTo>
                  <a:lnTo>
                    <a:pt x="923" y="2421"/>
                  </a:lnTo>
                  <a:lnTo>
                    <a:pt x="921" y="2425"/>
                  </a:lnTo>
                  <a:close/>
                  <a:moveTo>
                    <a:pt x="892" y="2417"/>
                  </a:moveTo>
                  <a:lnTo>
                    <a:pt x="875" y="2412"/>
                  </a:lnTo>
                  <a:lnTo>
                    <a:pt x="877" y="2408"/>
                  </a:lnTo>
                  <a:lnTo>
                    <a:pt x="893" y="2413"/>
                  </a:lnTo>
                  <a:lnTo>
                    <a:pt x="892" y="2417"/>
                  </a:lnTo>
                  <a:close/>
                  <a:moveTo>
                    <a:pt x="863" y="2408"/>
                  </a:moveTo>
                  <a:lnTo>
                    <a:pt x="846" y="2403"/>
                  </a:lnTo>
                  <a:lnTo>
                    <a:pt x="848" y="2399"/>
                  </a:lnTo>
                  <a:lnTo>
                    <a:pt x="864" y="2404"/>
                  </a:lnTo>
                  <a:lnTo>
                    <a:pt x="863" y="2408"/>
                  </a:lnTo>
                  <a:close/>
                  <a:moveTo>
                    <a:pt x="834" y="2399"/>
                  </a:moveTo>
                  <a:lnTo>
                    <a:pt x="817" y="2393"/>
                  </a:lnTo>
                  <a:lnTo>
                    <a:pt x="819" y="2389"/>
                  </a:lnTo>
                  <a:lnTo>
                    <a:pt x="835" y="2395"/>
                  </a:lnTo>
                  <a:lnTo>
                    <a:pt x="834" y="2399"/>
                  </a:lnTo>
                  <a:close/>
                  <a:moveTo>
                    <a:pt x="805" y="2389"/>
                  </a:moveTo>
                  <a:lnTo>
                    <a:pt x="789" y="2382"/>
                  </a:lnTo>
                  <a:lnTo>
                    <a:pt x="791" y="2378"/>
                  </a:lnTo>
                  <a:lnTo>
                    <a:pt x="807" y="2385"/>
                  </a:lnTo>
                  <a:lnTo>
                    <a:pt x="805" y="2389"/>
                  </a:lnTo>
                  <a:close/>
                  <a:moveTo>
                    <a:pt x="777" y="2378"/>
                  </a:moveTo>
                  <a:lnTo>
                    <a:pt x="761" y="2371"/>
                  </a:lnTo>
                  <a:lnTo>
                    <a:pt x="762" y="2367"/>
                  </a:lnTo>
                  <a:lnTo>
                    <a:pt x="778" y="2374"/>
                  </a:lnTo>
                  <a:lnTo>
                    <a:pt x="777" y="2378"/>
                  </a:lnTo>
                  <a:close/>
                  <a:moveTo>
                    <a:pt x="749" y="2366"/>
                  </a:moveTo>
                  <a:lnTo>
                    <a:pt x="733" y="2359"/>
                  </a:lnTo>
                  <a:lnTo>
                    <a:pt x="734" y="2355"/>
                  </a:lnTo>
                  <a:lnTo>
                    <a:pt x="750" y="2362"/>
                  </a:lnTo>
                  <a:lnTo>
                    <a:pt x="749" y="2366"/>
                  </a:lnTo>
                  <a:close/>
                  <a:moveTo>
                    <a:pt x="721" y="2354"/>
                  </a:moveTo>
                  <a:lnTo>
                    <a:pt x="705" y="2347"/>
                  </a:lnTo>
                  <a:lnTo>
                    <a:pt x="707" y="2342"/>
                  </a:lnTo>
                  <a:lnTo>
                    <a:pt x="723" y="2350"/>
                  </a:lnTo>
                  <a:lnTo>
                    <a:pt x="721" y="2354"/>
                  </a:lnTo>
                  <a:close/>
                  <a:moveTo>
                    <a:pt x="693" y="2341"/>
                  </a:moveTo>
                  <a:lnTo>
                    <a:pt x="678" y="2333"/>
                  </a:lnTo>
                  <a:lnTo>
                    <a:pt x="680" y="2329"/>
                  </a:lnTo>
                  <a:lnTo>
                    <a:pt x="695" y="2337"/>
                  </a:lnTo>
                  <a:lnTo>
                    <a:pt x="693" y="2341"/>
                  </a:lnTo>
                  <a:close/>
                  <a:moveTo>
                    <a:pt x="666" y="2327"/>
                  </a:moveTo>
                  <a:lnTo>
                    <a:pt x="651" y="2319"/>
                  </a:lnTo>
                  <a:lnTo>
                    <a:pt x="653" y="2315"/>
                  </a:lnTo>
                  <a:lnTo>
                    <a:pt x="668" y="2323"/>
                  </a:lnTo>
                  <a:lnTo>
                    <a:pt x="666" y="2327"/>
                  </a:lnTo>
                  <a:close/>
                  <a:moveTo>
                    <a:pt x="639" y="2313"/>
                  </a:moveTo>
                  <a:lnTo>
                    <a:pt x="624" y="2304"/>
                  </a:lnTo>
                  <a:lnTo>
                    <a:pt x="626" y="2300"/>
                  </a:lnTo>
                  <a:lnTo>
                    <a:pt x="641" y="2309"/>
                  </a:lnTo>
                  <a:lnTo>
                    <a:pt x="639" y="2313"/>
                  </a:lnTo>
                  <a:close/>
                  <a:moveTo>
                    <a:pt x="613" y="2297"/>
                  </a:moveTo>
                  <a:lnTo>
                    <a:pt x="598" y="2289"/>
                  </a:lnTo>
                  <a:lnTo>
                    <a:pt x="600" y="2285"/>
                  </a:lnTo>
                  <a:lnTo>
                    <a:pt x="615" y="2294"/>
                  </a:lnTo>
                  <a:lnTo>
                    <a:pt x="613" y="2297"/>
                  </a:lnTo>
                  <a:close/>
                  <a:moveTo>
                    <a:pt x="587" y="2282"/>
                  </a:moveTo>
                  <a:lnTo>
                    <a:pt x="572" y="2273"/>
                  </a:lnTo>
                  <a:lnTo>
                    <a:pt x="574" y="2269"/>
                  </a:lnTo>
                  <a:lnTo>
                    <a:pt x="589" y="2278"/>
                  </a:lnTo>
                  <a:lnTo>
                    <a:pt x="587" y="2282"/>
                  </a:lnTo>
                  <a:close/>
                  <a:moveTo>
                    <a:pt x="561" y="2266"/>
                  </a:moveTo>
                  <a:lnTo>
                    <a:pt x="546" y="2257"/>
                  </a:lnTo>
                  <a:lnTo>
                    <a:pt x="549" y="2253"/>
                  </a:lnTo>
                  <a:lnTo>
                    <a:pt x="563" y="2262"/>
                  </a:lnTo>
                  <a:lnTo>
                    <a:pt x="561" y="2266"/>
                  </a:lnTo>
                  <a:close/>
                  <a:moveTo>
                    <a:pt x="536" y="2249"/>
                  </a:moveTo>
                  <a:lnTo>
                    <a:pt x="521" y="2239"/>
                  </a:lnTo>
                  <a:lnTo>
                    <a:pt x="524" y="2235"/>
                  </a:lnTo>
                  <a:lnTo>
                    <a:pt x="538" y="2245"/>
                  </a:lnTo>
                  <a:lnTo>
                    <a:pt x="536" y="2249"/>
                  </a:lnTo>
                  <a:close/>
                  <a:moveTo>
                    <a:pt x="511" y="2231"/>
                  </a:moveTo>
                  <a:lnTo>
                    <a:pt x="497" y="2221"/>
                  </a:lnTo>
                  <a:lnTo>
                    <a:pt x="499" y="2218"/>
                  </a:lnTo>
                  <a:lnTo>
                    <a:pt x="513" y="2228"/>
                  </a:lnTo>
                  <a:lnTo>
                    <a:pt x="511" y="2231"/>
                  </a:lnTo>
                  <a:close/>
                  <a:moveTo>
                    <a:pt x="486" y="2213"/>
                  </a:moveTo>
                  <a:lnTo>
                    <a:pt x="473" y="2202"/>
                  </a:lnTo>
                  <a:lnTo>
                    <a:pt x="475" y="2199"/>
                  </a:lnTo>
                  <a:lnTo>
                    <a:pt x="489" y="2210"/>
                  </a:lnTo>
                  <a:lnTo>
                    <a:pt x="486" y="2213"/>
                  </a:lnTo>
                  <a:close/>
                  <a:moveTo>
                    <a:pt x="463" y="2194"/>
                  </a:moveTo>
                  <a:lnTo>
                    <a:pt x="449" y="2184"/>
                  </a:lnTo>
                  <a:lnTo>
                    <a:pt x="449" y="2183"/>
                  </a:lnTo>
                  <a:lnTo>
                    <a:pt x="451" y="2180"/>
                  </a:lnTo>
                  <a:lnTo>
                    <a:pt x="451" y="2180"/>
                  </a:lnTo>
                  <a:lnTo>
                    <a:pt x="465" y="2191"/>
                  </a:lnTo>
                  <a:lnTo>
                    <a:pt x="463" y="2194"/>
                  </a:lnTo>
                  <a:close/>
                  <a:moveTo>
                    <a:pt x="439" y="2175"/>
                  </a:moveTo>
                  <a:lnTo>
                    <a:pt x="426" y="2163"/>
                  </a:lnTo>
                  <a:lnTo>
                    <a:pt x="429" y="2160"/>
                  </a:lnTo>
                  <a:lnTo>
                    <a:pt x="442" y="2172"/>
                  </a:lnTo>
                  <a:lnTo>
                    <a:pt x="439" y="2175"/>
                  </a:lnTo>
                  <a:close/>
                  <a:moveTo>
                    <a:pt x="416" y="2155"/>
                  </a:moveTo>
                  <a:lnTo>
                    <a:pt x="404" y="2145"/>
                  </a:lnTo>
                  <a:lnTo>
                    <a:pt x="403" y="2144"/>
                  </a:lnTo>
                  <a:lnTo>
                    <a:pt x="406" y="2140"/>
                  </a:lnTo>
                  <a:lnTo>
                    <a:pt x="407" y="2142"/>
                  </a:lnTo>
                  <a:lnTo>
                    <a:pt x="419" y="2152"/>
                  </a:lnTo>
                  <a:lnTo>
                    <a:pt x="416" y="2155"/>
                  </a:lnTo>
                  <a:close/>
                  <a:moveTo>
                    <a:pt x="393" y="2134"/>
                  </a:moveTo>
                  <a:lnTo>
                    <a:pt x="381" y="2123"/>
                  </a:lnTo>
                  <a:lnTo>
                    <a:pt x="384" y="2120"/>
                  </a:lnTo>
                  <a:lnTo>
                    <a:pt x="396" y="2131"/>
                  </a:lnTo>
                  <a:lnTo>
                    <a:pt x="393" y="2134"/>
                  </a:lnTo>
                  <a:close/>
                  <a:moveTo>
                    <a:pt x="371" y="2114"/>
                  </a:moveTo>
                  <a:lnTo>
                    <a:pt x="361" y="2104"/>
                  </a:lnTo>
                  <a:lnTo>
                    <a:pt x="359" y="2101"/>
                  </a:lnTo>
                  <a:lnTo>
                    <a:pt x="362" y="2098"/>
                  </a:lnTo>
                  <a:lnTo>
                    <a:pt x="364" y="2101"/>
                  </a:lnTo>
                  <a:lnTo>
                    <a:pt x="374" y="2110"/>
                  </a:lnTo>
                  <a:lnTo>
                    <a:pt x="371" y="2114"/>
                  </a:lnTo>
                  <a:close/>
                  <a:moveTo>
                    <a:pt x="350" y="2092"/>
                  </a:moveTo>
                  <a:lnTo>
                    <a:pt x="338" y="2079"/>
                  </a:lnTo>
                  <a:lnTo>
                    <a:pt x="341" y="2076"/>
                  </a:lnTo>
                  <a:lnTo>
                    <a:pt x="353" y="2089"/>
                  </a:lnTo>
                  <a:lnTo>
                    <a:pt x="350" y="2092"/>
                  </a:lnTo>
                  <a:close/>
                  <a:moveTo>
                    <a:pt x="329" y="2070"/>
                  </a:moveTo>
                  <a:lnTo>
                    <a:pt x="321" y="2061"/>
                  </a:lnTo>
                  <a:lnTo>
                    <a:pt x="317" y="2057"/>
                  </a:lnTo>
                  <a:lnTo>
                    <a:pt x="320" y="2054"/>
                  </a:lnTo>
                  <a:lnTo>
                    <a:pt x="324" y="2058"/>
                  </a:lnTo>
                  <a:lnTo>
                    <a:pt x="332" y="2067"/>
                  </a:lnTo>
                  <a:lnTo>
                    <a:pt x="329" y="2070"/>
                  </a:lnTo>
                  <a:close/>
                  <a:moveTo>
                    <a:pt x="308" y="2047"/>
                  </a:moveTo>
                  <a:lnTo>
                    <a:pt x="297" y="2034"/>
                  </a:lnTo>
                  <a:lnTo>
                    <a:pt x="300" y="2031"/>
                  </a:lnTo>
                  <a:lnTo>
                    <a:pt x="312" y="2044"/>
                  </a:lnTo>
                  <a:lnTo>
                    <a:pt x="308" y="2047"/>
                  </a:lnTo>
                  <a:close/>
                  <a:moveTo>
                    <a:pt x="289" y="2024"/>
                  </a:moveTo>
                  <a:lnTo>
                    <a:pt x="282" y="2017"/>
                  </a:lnTo>
                  <a:lnTo>
                    <a:pt x="277" y="2011"/>
                  </a:lnTo>
                  <a:lnTo>
                    <a:pt x="281" y="2008"/>
                  </a:lnTo>
                  <a:lnTo>
                    <a:pt x="285" y="2014"/>
                  </a:lnTo>
                  <a:lnTo>
                    <a:pt x="292" y="2021"/>
                  </a:lnTo>
                  <a:lnTo>
                    <a:pt x="289" y="2024"/>
                  </a:lnTo>
                  <a:close/>
                  <a:moveTo>
                    <a:pt x="269" y="2001"/>
                  </a:moveTo>
                  <a:lnTo>
                    <a:pt x="258" y="1987"/>
                  </a:lnTo>
                  <a:lnTo>
                    <a:pt x="262" y="1984"/>
                  </a:lnTo>
                  <a:lnTo>
                    <a:pt x="273" y="1998"/>
                  </a:lnTo>
                  <a:lnTo>
                    <a:pt x="269" y="2001"/>
                  </a:lnTo>
                  <a:close/>
                  <a:moveTo>
                    <a:pt x="251" y="1977"/>
                  </a:moveTo>
                  <a:lnTo>
                    <a:pt x="245" y="1970"/>
                  </a:lnTo>
                  <a:lnTo>
                    <a:pt x="240" y="1963"/>
                  </a:lnTo>
                  <a:lnTo>
                    <a:pt x="244" y="1960"/>
                  </a:lnTo>
                  <a:lnTo>
                    <a:pt x="249" y="1967"/>
                  </a:lnTo>
                  <a:lnTo>
                    <a:pt x="254" y="1974"/>
                  </a:lnTo>
                  <a:lnTo>
                    <a:pt x="251" y="1977"/>
                  </a:lnTo>
                  <a:close/>
                  <a:moveTo>
                    <a:pt x="232" y="1952"/>
                  </a:moveTo>
                  <a:lnTo>
                    <a:pt x="222" y="1938"/>
                  </a:lnTo>
                  <a:lnTo>
                    <a:pt x="226" y="1935"/>
                  </a:lnTo>
                  <a:lnTo>
                    <a:pt x="236" y="1950"/>
                  </a:lnTo>
                  <a:lnTo>
                    <a:pt x="232" y="1952"/>
                  </a:lnTo>
                  <a:close/>
                  <a:moveTo>
                    <a:pt x="215" y="1927"/>
                  </a:moveTo>
                  <a:lnTo>
                    <a:pt x="211" y="1922"/>
                  </a:lnTo>
                  <a:lnTo>
                    <a:pt x="205" y="1913"/>
                  </a:lnTo>
                  <a:lnTo>
                    <a:pt x="209" y="1910"/>
                  </a:lnTo>
                  <a:lnTo>
                    <a:pt x="215" y="1919"/>
                  </a:lnTo>
                  <a:lnTo>
                    <a:pt x="219" y="1925"/>
                  </a:lnTo>
                  <a:lnTo>
                    <a:pt x="215" y="1927"/>
                  </a:lnTo>
                  <a:close/>
                  <a:moveTo>
                    <a:pt x="198" y="1902"/>
                  </a:moveTo>
                  <a:lnTo>
                    <a:pt x="189" y="1887"/>
                  </a:lnTo>
                  <a:lnTo>
                    <a:pt x="193" y="1885"/>
                  </a:lnTo>
                  <a:lnTo>
                    <a:pt x="202" y="1899"/>
                  </a:lnTo>
                  <a:lnTo>
                    <a:pt x="198" y="1902"/>
                  </a:lnTo>
                  <a:close/>
                  <a:moveTo>
                    <a:pt x="182" y="1876"/>
                  </a:moveTo>
                  <a:lnTo>
                    <a:pt x="179" y="1872"/>
                  </a:lnTo>
                  <a:lnTo>
                    <a:pt x="173" y="1861"/>
                  </a:lnTo>
                  <a:lnTo>
                    <a:pt x="177" y="1859"/>
                  </a:lnTo>
                  <a:lnTo>
                    <a:pt x="183" y="1869"/>
                  </a:lnTo>
                  <a:lnTo>
                    <a:pt x="186" y="1874"/>
                  </a:lnTo>
                  <a:lnTo>
                    <a:pt x="182" y="1876"/>
                  </a:lnTo>
                  <a:close/>
                  <a:moveTo>
                    <a:pt x="166" y="1850"/>
                  </a:moveTo>
                  <a:lnTo>
                    <a:pt x="158" y="1835"/>
                  </a:lnTo>
                  <a:lnTo>
                    <a:pt x="161" y="1833"/>
                  </a:lnTo>
                  <a:lnTo>
                    <a:pt x="170" y="1848"/>
                  </a:lnTo>
                  <a:lnTo>
                    <a:pt x="166" y="1850"/>
                  </a:lnTo>
                  <a:close/>
                  <a:moveTo>
                    <a:pt x="151" y="1824"/>
                  </a:moveTo>
                  <a:lnTo>
                    <a:pt x="149" y="1820"/>
                  </a:lnTo>
                  <a:lnTo>
                    <a:pt x="143" y="1808"/>
                  </a:lnTo>
                  <a:lnTo>
                    <a:pt x="147" y="1806"/>
                  </a:lnTo>
                  <a:lnTo>
                    <a:pt x="153" y="1818"/>
                  </a:lnTo>
                  <a:lnTo>
                    <a:pt x="155" y="1822"/>
                  </a:lnTo>
                  <a:lnTo>
                    <a:pt x="151" y="1824"/>
                  </a:lnTo>
                  <a:close/>
                  <a:moveTo>
                    <a:pt x="137" y="1797"/>
                  </a:moveTo>
                  <a:lnTo>
                    <a:pt x="129" y="1781"/>
                  </a:lnTo>
                  <a:lnTo>
                    <a:pt x="133" y="1779"/>
                  </a:lnTo>
                  <a:lnTo>
                    <a:pt x="141" y="1795"/>
                  </a:lnTo>
                  <a:lnTo>
                    <a:pt x="137" y="1797"/>
                  </a:lnTo>
                  <a:close/>
                  <a:moveTo>
                    <a:pt x="123" y="1769"/>
                  </a:moveTo>
                  <a:lnTo>
                    <a:pt x="122" y="1767"/>
                  </a:lnTo>
                  <a:lnTo>
                    <a:pt x="116" y="1754"/>
                  </a:lnTo>
                  <a:lnTo>
                    <a:pt x="120" y="1752"/>
                  </a:lnTo>
                  <a:lnTo>
                    <a:pt x="126" y="1765"/>
                  </a:lnTo>
                  <a:lnTo>
                    <a:pt x="127" y="1768"/>
                  </a:lnTo>
                  <a:lnTo>
                    <a:pt x="123" y="1769"/>
                  </a:lnTo>
                  <a:close/>
                  <a:moveTo>
                    <a:pt x="110" y="1742"/>
                  </a:moveTo>
                  <a:lnTo>
                    <a:pt x="103" y="1726"/>
                  </a:lnTo>
                  <a:lnTo>
                    <a:pt x="107" y="1724"/>
                  </a:lnTo>
                  <a:lnTo>
                    <a:pt x="115" y="1740"/>
                  </a:lnTo>
                  <a:lnTo>
                    <a:pt x="110" y="1742"/>
                  </a:lnTo>
                  <a:close/>
                  <a:moveTo>
                    <a:pt x="98" y="1714"/>
                  </a:moveTo>
                  <a:lnTo>
                    <a:pt x="97" y="1712"/>
                  </a:lnTo>
                  <a:lnTo>
                    <a:pt x="92" y="1698"/>
                  </a:lnTo>
                  <a:lnTo>
                    <a:pt x="96" y="1696"/>
                  </a:lnTo>
                  <a:lnTo>
                    <a:pt x="101" y="1711"/>
                  </a:lnTo>
                  <a:lnTo>
                    <a:pt x="102" y="1712"/>
                  </a:lnTo>
                  <a:lnTo>
                    <a:pt x="98" y="1714"/>
                  </a:lnTo>
                  <a:close/>
                  <a:moveTo>
                    <a:pt x="87" y="1686"/>
                  </a:moveTo>
                  <a:lnTo>
                    <a:pt x="80" y="1670"/>
                  </a:lnTo>
                  <a:lnTo>
                    <a:pt x="84" y="1668"/>
                  </a:lnTo>
                  <a:lnTo>
                    <a:pt x="91" y="1684"/>
                  </a:lnTo>
                  <a:lnTo>
                    <a:pt x="87" y="1686"/>
                  </a:lnTo>
                  <a:close/>
                  <a:moveTo>
                    <a:pt x="76" y="1657"/>
                  </a:moveTo>
                  <a:lnTo>
                    <a:pt x="75" y="1656"/>
                  </a:lnTo>
                  <a:lnTo>
                    <a:pt x="70" y="1641"/>
                  </a:lnTo>
                  <a:lnTo>
                    <a:pt x="74" y="1640"/>
                  </a:lnTo>
                  <a:lnTo>
                    <a:pt x="79" y="1655"/>
                  </a:lnTo>
                  <a:lnTo>
                    <a:pt x="80" y="1656"/>
                  </a:lnTo>
                  <a:lnTo>
                    <a:pt x="76" y="1657"/>
                  </a:lnTo>
                  <a:close/>
                  <a:moveTo>
                    <a:pt x="66" y="1628"/>
                  </a:moveTo>
                  <a:lnTo>
                    <a:pt x="60" y="1612"/>
                  </a:lnTo>
                  <a:lnTo>
                    <a:pt x="64" y="1611"/>
                  </a:lnTo>
                  <a:lnTo>
                    <a:pt x="70" y="1627"/>
                  </a:lnTo>
                  <a:lnTo>
                    <a:pt x="66" y="1628"/>
                  </a:lnTo>
                  <a:close/>
                  <a:moveTo>
                    <a:pt x="56" y="1600"/>
                  </a:moveTo>
                  <a:lnTo>
                    <a:pt x="56" y="1599"/>
                  </a:lnTo>
                  <a:lnTo>
                    <a:pt x="51" y="1583"/>
                  </a:lnTo>
                  <a:lnTo>
                    <a:pt x="55" y="1582"/>
                  </a:lnTo>
                  <a:lnTo>
                    <a:pt x="60" y="1598"/>
                  </a:lnTo>
                  <a:lnTo>
                    <a:pt x="60" y="1598"/>
                  </a:lnTo>
                  <a:lnTo>
                    <a:pt x="56" y="1600"/>
                  </a:lnTo>
                  <a:close/>
                  <a:moveTo>
                    <a:pt x="48" y="1570"/>
                  </a:moveTo>
                  <a:lnTo>
                    <a:pt x="43" y="1554"/>
                  </a:lnTo>
                  <a:lnTo>
                    <a:pt x="47" y="1552"/>
                  </a:lnTo>
                  <a:lnTo>
                    <a:pt x="52" y="1569"/>
                  </a:lnTo>
                  <a:lnTo>
                    <a:pt x="48" y="1570"/>
                  </a:lnTo>
                  <a:close/>
                  <a:moveTo>
                    <a:pt x="39" y="1541"/>
                  </a:moveTo>
                  <a:lnTo>
                    <a:pt x="39" y="1541"/>
                  </a:lnTo>
                  <a:lnTo>
                    <a:pt x="36" y="1524"/>
                  </a:lnTo>
                  <a:lnTo>
                    <a:pt x="40" y="1523"/>
                  </a:lnTo>
                  <a:lnTo>
                    <a:pt x="44" y="1539"/>
                  </a:lnTo>
                  <a:lnTo>
                    <a:pt x="44" y="1540"/>
                  </a:lnTo>
                  <a:lnTo>
                    <a:pt x="39" y="1541"/>
                  </a:lnTo>
                  <a:close/>
                  <a:moveTo>
                    <a:pt x="33" y="1511"/>
                  </a:moveTo>
                  <a:lnTo>
                    <a:pt x="29" y="1494"/>
                  </a:lnTo>
                  <a:lnTo>
                    <a:pt x="33" y="1493"/>
                  </a:lnTo>
                  <a:lnTo>
                    <a:pt x="37" y="1510"/>
                  </a:lnTo>
                  <a:lnTo>
                    <a:pt x="33" y="1511"/>
                  </a:lnTo>
                  <a:close/>
                  <a:moveTo>
                    <a:pt x="26" y="1482"/>
                  </a:moveTo>
                  <a:lnTo>
                    <a:pt x="26" y="1481"/>
                  </a:lnTo>
                  <a:lnTo>
                    <a:pt x="23" y="1465"/>
                  </a:lnTo>
                  <a:lnTo>
                    <a:pt x="27" y="1464"/>
                  </a:lnTo>
                  <a:lnTo>
                    <a:pt x="30" y="1480"/>
                  </a:lnTo>
                  <a:lnTo>
                    <a:pt x="30" y="1481"/>
                  </a:lnTo>
                  <a:lnTo>
                    <a:pt x="26" y="1482"/>
                  </a:lnTo>
                  <a:close/>
                  <a:moveTo>
                    <a:pt x="20" y="1452"/>
                  </a:moveTo>
                  <a:lnTo>
                    <a:pt x="17" y="1435"/>
                  </a:lnTo>
                  <a:lnTo>
                    <a:pt x="22" y="1434"/>
                  </a:lnTo>
                  <a:lnTo>
                    <a:pt x="25" y="1451"/>
                  </a:lnTo>
                  <a:lnTo>
                    <a:pt x="20" y="1452"/>
                  </a:lnTo>
                  <a:close/>
                  <a:moveTo>
                    <a:pt x="15" y="1422"/>
                  </a:moveTo>
                  <a:lnTo>
                    <a:pt x="15" y="1420"/>
                  </a:lnTo>
                  <a:lnTo>
                    <a:pt x="13" y="1404"/>
                  </a:lnTo>
                  <a:lnTo>
                    <a:pt x="17" y="1404"/>
                  </a:lnTo>
                  <a:lnTo>
                    <a:pt x="19" y="1420"/>
                  </a:lnTo>
                  <a:lnTo>
                    <a:pt x="19" y="1421"/>
                  </a:lnTo>
                  <a:lnTo>
                    <a:pt x="15" y="1422"/>
                  </a:lnTo>
                  <a:close/>
                  <a:moveTo>
                    <a:pt x="11" y="1392"/>
                  </a:moveTo>
                  <a:lnTo>
                    <a:pt x="9" y="1374"/>
                  </a:lnTo>
                  <a:lnTo>
                    <a:pt x="13" y="1374"/>
                  </a:lnTo>
                  <a:lnTo>
                    <a:pt x="15" y="1391"/>
                  </a:lnTo>
                  <a:lnTo>
                    <a:pt x="11" y="1392"/>
                  </a:lnTo>
                  <a:close/>
                  <a:moveTo>
                    <a:pt x="7" y="1361"/>
                  </a:moveTo>
                  <a:lnTo>
                    <a:pt x="7" y="1359"/>
                  </a:lnTo>
                  <a:lnTo>
                    <a:pt x="6" y="1344"/>
                  </a:lnTo>
                  <a:lnTo>
                    <a:pt x="10" y="1344"/>
                  </a:lnTo>
                  <a:lnTo>
                    <a:pt x="11" y="1358"/>
                  </a:lnTo>
                  <a:lnTo>
                    <a:pt x="12" y="1361"/>
                  </a:lnTo>
                  <a:lnTo>
                    <a:pt x="7" y="1361"/>
                  </a:lnTo>
                  <a:close/>
                  <a:moveTo>
                    <a:pt x="5" y="1331"/>
                  </a:moveTo>
                  <a:lnTo>
                    <a:pt x="3" y="1314"/>
                  </a:lnTo>
                  <a:lnTo>
                    <a:pt x="8" y="1313"/>
                  </a:lnTo>
                  <a:lnTo>
                    <a:pt x="9" y="1331"/>
                  </a:lnTo>
                  <a:lnTo>
                    <a:pt x="5" y="1331"/>
                  </a:lnTo>
                  <a:close/>
                  <a:moveTo>
                    <a:pt x="3" y="1301"/>
                  </a:moveTo>
                  <a:lnTo>
                    <a:pt x="2" y="1296"/>
                  </a:lnTo>
                  <a:lnTo>
                    <a:pt x="2" y="1283"/>
                  </a:lnTo>
                  <a:lnTo>
                    <a:pt x="6" y="1283"/>
                  </a:lnTo>
                  <a:lnTo>
                    <a:pt x="6" y="1296"/>
                  </a:lnTo>
                  <a:lnTo>
                    <a:pt x="7" y="1300"/>
                  </a:lnTo>
                  <a:lnTo>
                    <a:pt x="3" y="1301"/>
                  </a:lnTo>
                  <a:close/>
                  <a:moveTo>
                    <a:pt x="2" y="1270"/>
                  </a:moveTo>
                  <a:lnTo>
                    <a:pt x="1" y="1253"/>
                  </a:lnTo>
                  <a:lnTo>
                    <a:pt x="5" y="1253"/>
                  </a:lnTo>
                  <a:lnTo>
                    <a:pt x="6" y="1270"/>
                  </a:lnTo>
                  <a:lnTo>
                    <a:pt x="2" y="1270"/>
                  </a:lnTo>
                  <a:close/>
                  <a:moveTo>
                    <a:pt x="1" y="1240"/>
                  </a:moveTo>
                  <a:lnTo>
                    <a:pt x="0" y="1233"/>
                  </a:lnTo>
                  <a:lnTo>
                    <a:pt x="5" y="1232"/>
                  </a:lnTo>
                  <a:lnTo>
                    <a:pt x="5" y="1240"/>
                  </a:lnTo>
                  <a:lnTo>
                    <a:pt x="1" y="1240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240" y="2008"/>
              <a:ext cx="984" cy="985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16" y="0"/>
                </a:cxn>
                <a:cxn ang="0">
                  <a:pos x="1816" y="0"/>
                </a:cxn>
                <a:cxn ang="0">
                  <a:pos x="1816" y="0"/>
                </a:cxn>
                <a:cxn ang="0">
                  <a:pos x="3632" y="1816"/>
                </a:cxn>
                <a:cxn ang="0">
                  <a:pos x="3632" y="1816"/>
                </a:cxn>
                <a:cxn ang="0">
                  <a:pos x="3632" y="1816"/>
                </a:cxn>
                <a:cxn ang="0">
                  <a:pos x="1816" y="3632"/>
                </a:cxn>
                <a:cxn ang="0">
                  <a:pos x="1816" y="3632"/>
                </a:cxn>
                <a:cxn ang="0">
                  <a:pos x="1816" y="3632"/>
                </a:cxn>
                <a:cxn ang="0">
                  <a:pos x="0" y="1816"/>
                </a:cxn>
                <a:cxn ang="0">
                  <a:pos x="0" y="1816"/>
                </a:cxn>
              </a:cxnLst>
              <a:rect l="0" t="0" r="r" b="b"/>
              <a:pathLst>
                <a:path w="3632" h="3632">
                  <a:moveTo>
                    <a:pt x="0" y="1816"/>
                  </a:moveTo>
                  <a:cubicBezTo>
                    <a:pt x="0" y="814"/>
                    <a:pt x="814" y="0"/>
                    <a:pt x="1816" y="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1816" y="0"/>
                  </a:lnTo>
                  <a:cubicBezTo>
                    <a:pt x="2819" y="0"/>
                    <a:pt x="3632" y="814"/>
                    <a:pt x="3632" y="1816"/>
                  </a:cubicBezTo>
                  <a:cubicBezTo>
                    <a:pt x="3632" y="1816"/>
                    <a:pt x="3632" y="1816"/>
                    <a:pt x="3632" y="1816"/>
                  </a:cubicBezTo>
                  <a:lnTo>
                    <a:pt x="3632" y="1816"/>
                  </a:lnTo>
                  <a:cubicBezTo>
                    <a:pt x="3632" y="2819"/>
                    <a:pt x="2819" y="3632"/>
                    <a:pt x="1816" y="3632"/>
                  </a:cubicBezTo>
                  <a:cubicBezTo>
                    <a:pt x="1816" y="3632"/>
                    <a:pt x="1816" y="3632"/>
                    <a:pt x="1816" y="3632"/>
                  </a:cubicBezTo>
                  <a:lnTo>
                    <a:pt x="1816" y="3632"/>
                  </a:lnTo>
                  <a:cubicBezTo>
                    <a:pt x="814" y="3632"/>
                    <a:pt x="0" y="2819"/>
                    <a:pt x="0" y="1816"/>
                  </a:cubicBezTo>
                  <a:cubicBezTo>
                    <a:pt x="0" y="1816"/>
                    <a:pt x="0" y="1816"/>
                    <a:pt x="0" y="1816"/>
                  </a:cubicBezTo>
                  <a:close/>
                </a:path>
              </a:pathLst>
            </a:cu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233" y="2002"/>
              <a:ext cx="998" cy="998"/>
            </a:xfrm>
            <a:custGeom>
              <a:avLst/>
              <a:gdLst/>
              <a:ahLst/>
              <a:cxnLst>
                <a:cxn ang="0">
                  <a:pos x="11" y="399"/>
                </a:cxn>
                <a:cxn ang="0">
                  <a:pos x="61" y="262"/>
                </a:cxn>
                <a:cxn ang="0">
                  <a:pos x="146" y="146"/>
                </a:cxn>
                <a:cxn ang="0">
                  <a:pos x="261" y="60"/>
                </a:cxn>
                <a:cxn ang="0">
                  <a:pos x="398" y="10"/>
                </a:cxn>
                <a:cxn ang="0">
                  <a:pos x="550" y="2"/>
                </a:cxn>
                <a:cxn ang="0">
                  <a:pos x="693" y="39"/>
                </a:cxn>
                <a:cxn ang="0">
                  <a:pos x="816" y="114"/>
                </a:cxn>
                <a:cxn ang="0">
                  <a:pos x="913" y="220"/>
                </a:cxn>
                <a:cxn ang="0">
                  <a:pos x="975" y="350"/>
                </a:cxn>
                <a:cxn ang="0">
                  <a:pos x="998" y="499"/>
                </a:cxn>
                <a:cxn ang="0">
                  <a:pos x="976" y="647"/>
                </a:cxn>
                <a:cxn ang="0">
                  <a:pos x="913" y="778"/>
                </a:cxn>
                <a:cxn ang="0">
                  <a:pos x="817" y="884"/>
                </a:cxn>
                <a:cxn ang="0">
                  <a:pos x="694" y="958"/>
                </a:cxn>
                <a:cxn ang="0">
                  <a:pos x="551" y="995"/>
                </a:cxn>
                <a:cxn ang="0">
                  <a:pos x="399" y="988"/>
                </a:cxn>
                <a:cxn ang="0">
                  <a:pos x="262" y="938"/>
                </a:cxn>
                <a:cxn ang="0">
                  <a:pos x="147" y="852"/>
                </a:cxn>
                <a:cxn ang="0">
                  <a:pos x="61" y="737"/>
                </a:cxn>
                <a:cxn ang="0">
                  <a:pos x="11" y="600"/>
                </a:cxn>
                <a:cxn ang="0">
                  <a:pos x="16" y="548"/>
                </a:cxn>
                <a:cxn ang="0">
                  <a:pos x="52" y="688"/>
                </a:cxn>
                <a:cxn ang="0">
                  <a:pos x="124" y="808"/>
                </a:cxn>
                <a:cxn ang="0">
                  <a:pos x="228" y="902"/>
                </a:cxn>
                <a:cxn ang="0">
                  <a:pos x="354" y="963"/>
                </a:cxn>
                <a:cxn ang="0">
                  <a:pos x="499" y="985"/>
                </a:cxn>
                <a:cxn ang="0">
                  <a:pos x="643" y="963"/>
                </a:cxn>
                <a:cxn ang="0">
                  <a:pos x="770" y="902"/>
                </a:cxn>
                <a:cxn ang="0">
                  <a:pos x="874" y="808"/>
                </a:cxn>
                <a:cxn ang="0">
                  <a:pos x="947" y="688"/>
                </a:cxn>
                <a:cxn ang="0">
                  <a:pos x="982" y="549"/>
                </a:cxn>
                <a:cxn ang="0">
                  <a:pos x="975" y="401"/>
                </a:cxn>
                <a:cxn ang="0">
                  <a:pos x="927" y="268"/>
                </a:cxn>
                <a:cxn ang="0">
                  <a:pos x="843" y="155"/>
                </a:cxn>
                <a:cxn ang="0">
                  <a:pos x="731" y="72"/>
                </a:cxn>
                <a:cxn ang="0">
                  <a:pos x="598" y="23"/>
                </a:cxn>
                <a:cxn ang="0">
                  <a:pos x="450" y="15"/>
                </a:cxn>
                <a:cxn ang="0">
                  <a:pos x="311" y="51"/>
                </a:cxn>
                <a:cxn ang="0">
                  <a:pos x="191" y="124"/>
                </a:cxn>
                <a:cxn ang="0">
                  <a:pos x="97" y="227"/>
                </a:cxn>
                <a:cxn ang="0">
                  <a:pos x="36" y="354"/>
                </a:cxn>
                <a:cxn ang="0">
                  <a:pos x="13" y="499"/>
                </a:cxn>
              </a:cxnLst>
              <a:rect l="0" t="0" r="r" b="b"/>
              <a:pathLst>
                <a:path w="998" h="998">
                  <a:moveTo>
                    <a:pt x="0" y="499"/>
                  </a:moveTo>
                  <a:lnTo>
                    <a:pt x="3" y="448"/>
                  </a:lnTo>
                  <a:lnTo>
                    <a:pt x="11" y="399"/>
                  </a:lnTo>
                  <a:lnTo>
                    <a:pt x="23" y="351"/>
                  </a:lnTo>
                  <a:lnTo>
                    <a:pt x="40" y="305"/>
                  </a:lnTo>
                  <a:lnTo>
                    <a:pt x="61" y="262"/>
                  </a:lnTo>
                  <a:lnTo>
                    <a:pt x="85" y="220"/>
                  </a:lnTo>
                  <a:lnTo>
                    <a:pt x="114" y="182"/>
                  </a:lnTo>
                  <a:lnTo>
                    <a:pt x="146" y="146"/>
                  </a:lnTo>
                  <a:lnTo>
                    <a:pt x="182" y="114"/>
                  </a:lnTo>
                  <a:lnTo>
                    <a:pt x="220" y="85"/>
                  </a:lnTo>
                  <a:lnTo>
                    <a:pt x="261" y="60"/>
                  </a:lnTo>
                  <a:lnTo>
                    <a:pt x="305" y="39"/>
                  </a:lnTo>
                  <a:lnTo>
                    <a:pt x="351" y="23"/>
                  </a:lnTo>
                  <a:lnTo>
                    <a:pt x="398" y="10"/>
                  </a:lnTo>
                  <a:lnTo>
                    <a:pt x="448" y="3"/>
                  </a:lnTo>
                  <a:lnTo>
                    <a:pt x="499" y="0"/>
                  </a:lnTo>
                  <a:lnTo>
                    <a:pt x="550" y="2"/>
                  </a:lnTo>
                  <a:lnTo>
                    <a:pt x="599" y="10"/>
                  </a:lnTo>
                  <a:lnTo>
                    <a:pt x="647" y="22"/>
                  </a:lnTo>
                  <a:lnTo>
                    <a:pt x="693" y="39"/>
                  </a:lnTo>
                  <a:lnTo>
                    <a:pt x="737" y="60"/>
                  </a:lnTo>
                  <a:lnTo>
                    <a:pt x="778" y="85"/>
                  </a:lnTo>
                  <a:lnTo>
                    <a:pt x="816" y="114"/>
                  </a:lnTo>
                  <a:lnTo>
                    <a:pt x="852" y="146"/>
                  </a:lnTo>
                  <a:lnTo>
                    <a:pt x="884" y="181"/>
                  </a:lnTo>
                  <a:lnTo>
                    <a:pt x="913" y="220"/>
                  </a:lnTo>
                  <a:lnTo>
                    <a:pt x="938" y="261"/>
                  </a:lnTo>
                  <a:lnTo>
                    <a:pt x="959" y="305"/>
                  </a:lnTo>
                  <a:lnTo>
                    <a:pt x="975" y="350"/>
                  </a:lnTo>
                  <a:lnTo>
                    <a:pt x="988" y="398"/>
                  </a:lnTo>
                  <a:lnTo>
                    <a:pt x="995" y="448"/>
                  </a:lnTo>
                  <a:lnTo>
                    <a:pt x="998" y="499"/>
                  </a:lnTo>
                  <a:lnTo>
                    <a:pt x="995" y="550"/>
                  </a:lnTo>
                  <a:lnTo>
                    <a:pt x="988" y="599"/>
                  </a:lnTo>
                  <a:lnTo>
                    <a:pt x="976" y="647"/>
                  </a:lnTo>
                  <a:lnTo>
                    <a:pt x="959" y="693"/>
                  </a:lnTo>
                  <a:lnTo>
                    <a:pt x="938" y="737"/>
                  </a:lnTo>
                  <a:lnTo>
                    <a:pt x="913" y="778"/>
                  </a:lnTo>
                  <a:lnTo>
                    <a:pt x="884" y="816"/>
                  </a:lnTo>
                  <a:lnTo>
                    <a:pt x="852" y="852"/>
                  </a:lnTo>
                  <a:lnTo>
                    <a:pt x="817" y="884"/>
                  </a:lnTo>
                  <a:lnTo>
                    <a:pt x="778" y="913"/>
                  </a:lnTo>
                  <a:lnTo>
                    <a:pt x="737" y="938"/>
                  </a:lnTo>
                  <a:lnTo>
                    <a:pt x="694" y="958"/>
                  </a:lnTo>
                  <a:lnTo>
                    <a:pt x="648" y="975"/>
                  </a:lnTo>
                  <a:lnTo>
                    <a:pt x="600" y="988"/>
                  </a:lnTo>
                  <a:lnTo>
                    <a:pt x="551" y="995"/>
                  </a:lnTo>
                  <a:lnTo>
                    <a:pt x="500" y="998"/>
                  </a:lnTo>
                  <a:lnTo>
                    <a:pt x="448" y="995"/>
                  </a:lnTo>
                  <a:lnTo>
                    <a:pt x="399" y="988"/>
                  </a:lnTo>
                  <a:lnTo>
                    <a:pt x="351" y="976"/>
                  </a:lnTo>
                  <a:lnTo>
                    <a:pt x="306" y="959"/>
                  </a:lnTo>
                  <a:lnTo>
                    <a:pt x="262" y="938"/>
                  </a:lnTo>
                  <a:lnTo>
                    <a:pt x="221" y="913"/>
                  </a:lnTo>
                  <a:lnTo>
                    <a:pt x="182" y="884"/>
                  </a:lnTo>
                  <a:lnTo>
                    <a:pt x="147" y="852"/>
                  </a:lnTo>
                  <a:lnTo>
                    <a:pt x="115" y="817"/>
                  </a:lnTo>
                  <a:lnTo>
                    <a:pt x="86" y="778"/>
                  </a:lnTo>
                  <a:lnTo>
                    <a:pt x="61" y="737"/>
                  </a:lnTo>
                  <a:lnTo>
                    <a:pt x="40" y="694"/>
                  </a:lnTo>
                  <a:lnTo>
                    <a:pt x="23" y="648"/>
                  </a:lnTo>
                  <a:lnTo>
                    <a:pt x="11" y="600"/>
                  </a:lnTo>
                  <a:lnTo>
                    <a:pt x="3" y="550"/>
                  </a:lnTo>
                  <a:lnTo>
                    <a:pt x="0" y="499"/>
                  </a:lnTo>
                  <a:close/>
                  <a:moveTo>
                    <a:pt x="16" y="548"/>
                  </a:moveTo>
                  <a:lnTo>
                    <a:pt x="23" y="596"/>
                  </a:lnTo>
                  <a:lnTo>
                    <a:pt x="35" y="643"/>
                  </a:lnTo>
                  <a:lnTo>
                    <a:pt x="52" y="688"/>
                  </a:lnTo>
                  <a:lnTo>
                    <a:pt x="72" y="730"/>
                  </a:lnTo>
                  <a:lnTo>
                    <a:pt x="96" y="770"/>
                  </a:lnTo>
                  <a:lnTo>
                    <a:pt x="124" y="808"/>
                  </a:lnTo>
                  <a:lnTo>
                    <a:pt x="156" y="842"/>
                  </a:lnTo>
                  <a:lnTo>
                    <a:pt x="190" y="874"/>
                  </a:lnTo>
                  <a:lnTo>
                    <a:pt x="228" y="902"/>
                  </a:lnTo>
                  <a:lnTo>
                    <a:pt x="268" y="926"/>
                  </a:lnTo>
                  <a:lnTo>
                    <a:pt x="310" y="947"/>
                  </a:lnTo>
                  <a:lnTo>
                    <a:pt x="354" y="963"/>
                  </a:lnTo>
                  <a:lnTo>
                    <a:pt x="401" y="975"/>
                  </a:lnTo>
                  <a:lnTo>
                    <a:pt x="449" y="982"/>
                  </a:lnTo>
                  <a:lnTo>
                    <a:pt x="499" y="985"/>
                  </a:lnTo>
                  <a:lnTo>
                    <a:pt x="549" y="983"/>
                  </a:lnTo>
                  <a:lnTo>
                    <a:pt x="597" y="975"/>
                  </a:lnTo>
                  <a:lnTo>
                    <a:pt x="643" y="963"/>
                  </a:lnTo>
                  <a:lnTo>
                    <a:pt x="688" y="947"/>
                  </a:lnTo>
                  <a:lnTo>
                    <a:pt x="731" y="926"/>
                  </a:lnTo>
                  <a:lnTo>
                    <a:pt x="770" y="902"/>
                  </a:lnTo>
                  <a:lnTo>
                    <a:pt x="808" y="874"/>
                  </a:lnTo>
                  <a:lnTo>
                    <a:pt x="843" y="843"/>
                  </a:lnTo>
                  <a:lnTo>
                    <a:pt x="874" y="808"/>
                  </a:lnTo>
                  <a:lnTo>
                    <a:pt x="902" y="771"/>
                  </a:lnTo>
                  <a:lnTo>
                    <a:pt x="926" y="731"/>
                  </a:lnTo>
                  <a:lnTo>
                    <a:pt x="947" y="688"/>
                  </a:lnTo>
                  <a:lnTo>
                    <a:pt x="963" y="644"/>
                  </a:lnTo>
                  <a:lnTo>
                    <a:pt x="975" y="597"/>
                  </a:lnTo>
                  <a:lnTo>
                    <a:pt x="982" y="549"/>
                  </a:lnTo>
                  <a:lnTo>
                    <a:pt x="985" y="499"/>
                  </a:lnTo>
                  <a:lnTo>
                    <a:pt x="983" y="449"/>
                  </a:lnTo>
                  <a:lnTo>
                    <a:pt x="975" y="401"/>
                  </a:lnTo>
                  <a:lnTo>
                    <a:pt x="963" y="355"/>
                  </a:lnTo>
                  <a:lnTo>
                    <a:pt x="947" y="310"/>
                  </a:lnTo>
                  <a:lnTo>
                    <a:pt x="927" y="268"/>
                  </a:lnTo>
                  <a:lnTo>
                    <a:pt x="902" y="228"/>
                  </a:lnTo>
                  <a:lnTo>
                    <a:pt x="874" y="190"/>
                  </a:lnTo>
                  <a:lnTo>
                    <a:pt x="843" y="155"/>
                  </a:lnTo>
                  <a:lnTo>
                    <a:pt x="808" y="124"/>
                  </a:lnTo>
                  <a:lnTo>
                    <a:pt x="771" y="96"/>
                  </a:lnTo>
                  <a:lnTo>
                    <a:pt x="731" y="72"/>
                  </a:lnTo>
                  <a:lnTo>
                    <a:pt x="689" y="51"/>
                  </a:lnTo>
                  <a:lnTo>
                    <a:pt x="644" y="35"/>
                  </a:lnTo>
                  <a:lnTo>
                    <a:pt x="598" y="23"/>
                  </a:lnTo>
                  <a:lnTo>
                    <a:pt x="549" y="15"/>
                  </a:lnTo>
                  <a:lnTo>
                    <a:pt x="500" y="13"/>
                  </a:lnTo>
                  <a:lnTo>
                    <a:pt x="450" y="15"/>
                  </a:lnTo>
                  <a:lnTo>
                    <a:pt x="402" y="23"/>
                  </a:lnTo>
                  <a:lnTo>
                    <a:pt x="355" y="35"/>
                  </a:lnTo>
                  <a:lnTo>
                    <a:pt x="311" y="51"/>
                  </a:lnTo>
                  <a:lnTo>
                    <a:pt x="268" y="71"/>
                  </a:lnTo>
                  <a:lnTo>
                    <a:pt x="228" y="96"/>
                  </a:lnTo>
                  <a:lnTo>
                    <a:pt x="191" y="124"/>
                  </a:lnTo>
                  <a:lnTo>
                    <a:pt x="156" y="155"/>
                  </a:lnTo>
                  <a:lnTo>
                    <a:pt x="125" y="190"/>
                  </a:lnTo>
                  <a:lnTo>
                    <a:pt x="97" y="227"/>
                  </a:lnTo>
                  <a:lnTo>
                    <a:pt x="72" y="267"/>
                  </a:lnTo>
                  <a:lnTo>
                    <a:pt x="52" y="310"/>
                  </a:lnTo>
                  <a:lnTo>
                    <a:pt x="36" y="354"/>
                  </a:lnTo>
                  <a:lnTo>
                    <a:pt x="23" y="401"/>
                  </a:lnTo>
                  <a:lnTo>
                    <a:pt x="16" y="449"/>
                  </a:lnTo>
                  <a:lnTo>
                    <a:pt x="13" y="499"/>
                  </a:lnTo>
                  <a:lnTo>
                    <a:pt x="16" y="548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444" y="2199"/>
              <a:ext cx="572" cy="573"/>
            </a:xfrm>
            <a:custGeom>
              <a:avLst/>
              <a:gdLst/>
              <a:ahLst/>
              <a:cxnLst>
                <a:cxn ang="0">
                  <a:pos x="0" y="1056"/>
                </a:cxn>
                <a:cxn ang="0">
                  <a:pos x="1056" y="0"/>
                </a:cxn>
                <a:cxn ang="0">
                  <a:pos x="1056" y="0"/>
                </a:cxn>
                <a:cxn ang="0">
                  <a:pos x="1056" y="0"/>
                </a:cxn>
                <a:cxn ang="0">
                  <a:pos x="2112" y="1056"/>
                </a:cxn>
                <a:cxn ang="0">
                  <a:pos x="2112" y="1056"/>
                </a:cxn>
                <a:cxn ang="0">
                  <a:pos x="2112" y="1056"/>
                </a:cxn>
                <a:cxn ang="0">
                  <a:pos x="1056" y="2112"/>
                </a:cxn>
                <a:cxn ang="0">
                  <a:pos x="1056" y="2112"/>
                </a:cxn>
                <a:cxn ang="0">
                  <a:pos x="1056" y="2112"/>
                </a:cxn>
                <a:cxn ang="0">
                  <a:pos x="0" y="1056"/>
                </a:cxn>
                <a:cxn ang="0">
                  <a:pos x="0" y="1056"/>
                </a:cxn>
              </a:cxnLst>
              <a:rect l="0" t="0" r="r" b="b"/>
              <a:pathLst>
                <a:path w="2112" h="2112">
                  <a:moveTo>
                    <a:pt x="0" y="1056"/>
                  </a:moveTo>
                  <a:cubicBezTo>
                    <a:pt x="0" y="473"/>
                    <a:pt x="473" y="0"/>
                    <a:pt x="1056" y="0"/>
                  </a:cubicBezTo>
                  <a:cubicBezTo>
                    <a:pt x="1056" y="0"/>
                    <a:pt x="1056" y="0"/>
                    <a:pt x="1056" y="0"/>
                  </a:cubicBezTo>
                  <a:lnTo>
                    <a:pt x="1056" y="0"/>
                  </a:lnTo>
                  <a:cubicBezTo>
                    <a:pt x="1640" y="0"/>
                    <a:pt x="2112" y="473"/>
                    <a:pt x="2112" y="1056"/>
                  </a:cubicBezTo>
                  <a:cubicBezTo>
                    <a:pt x="2112" y="1056"/>
                    <a:pt x="2112" y="1056"/>
                    <a:pt x="2112" y="1056"/>
                  </a:cubicBezTo>
                  <a:lnTo>
                    <a:pt x="2112" y="1056"/>
                  </a:lnTo>
                  <a:cubicBezTo>
                    <a:pt x="2112" y="1640"/>
                    <a:pt x="1640" y="2112"/>
                    <a:pt x="1056" y="2112"/>
                  </a:cubicBezTo>
                  <a:cubicBezTo>
                    <a:pt x="1056" y="2112"/>
                    <a:pt x="1056" y="2112"/>
                    <a:pt x="1056" y="2112"/>
                  </a:cubicBezTo>
                  <a:lnTo>
                    <a:pt x="1056" y="2112"/>
                  </a:lnTo>
                  <a:cubicBezTo>
                    <a:pt x="473" y="2112"/>
                    <a:pt x="0" y="1640"/>
                    <a:pt x="0" y="1056"/>
                  </a:cubicBezTo>
                  <a:cubicBezTo>
                    <a:pt x="0" y="1056"/>
                    <a:pt x="0" y="1056"/>
                    <a:pt x="0" y="1056"/>
                  </a:cubicBezTo>
                  <a:close/>
                </a:path>
              </a:pathLst>
            </a:custGeom>
            <a:solidFill>
              <a:srgbClr val="1E464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1437" y="2193"/>
              <a:ext cx="586" cy="586"/>
            </a:xfrm>
            <a:custGeom>
              <a:avLst/>
              <a:gdLst/>
              <a:ahLst/>
              <a:cxnLst>
                <a:cxn ang="0">
                  <a:pos x="6" y="234"/>
                </a:cxn>
                <a:cxn ang="0">
                  <a:pos x="35" y="153"/>
                </a:cxn>
                <a:cxn ang="0">
                  <a:pos x="86" y="86"/>
                </a:cxn>
                <a:cxn ang="0">
                  <a:pos x="153" y="35"/>
                </a:cxn>
                <a:cxn ang="0">
                  <a:pos x="234" y="6"/>
                </a:cxn>
                <a:cxn ang="0">
                  <a:pos x="323" y="1"/>
                </a:cxn>
                <a:cxn ang="0">
                  <a:pos x="407" y="23"/>
                </a:cxn>
                <a:cxn ang="0">
                  <a:pos x="479" y="66"/>
                </a:cxn>
                <a:cxn ang="0">
                  <a:pos x="536" y="129"/>
                </a:cxn>
                <a:cxn ang="0">
                  <a:pos x="573" y="205"/>
                </a:cxn>
                <a:cxn ang="0">
                  <a:pos x="586" y="292"/>
                </a:cxn>
                <a:cxn ang="0">
                  <a:pos x="573" y="379"/>
                </a:cxn>
                <a:cxn ang="0">
                  <a:pos x="536" y="456"/>
                </a:cxn>
                <a:cxn ang="0">
                  <a:pos x="480" y="519"/>
                </a:cxn>
                <a:cxn ang="0">
                  <a:pos x="407" y="562"/>
                </a:cxn>
                <a:cxn ang="0">
                  <a:pos x="323" y="584"/>
                </a:cxn>
                <a:cxn ang="0">
                  <a:pos x="234" y="580"/>
                </a:cxn>
                <a:cxn ang="0">
                  <a:pos x="154" y="551"/>
                </a:cxn>
                <a:cxn ang="0">
                  <a:pos x="86" y="500"/>
                </a:cxn>
                <a:cxn ang="0">
                  <a:pos x="36" y="433"/>
                </a:cxn>
                <a:cxn ang="0">
                  <a:pos x="6" y="352"/>
                </a:cxn>
                <a:cxn ang="0">
                  <a:pos x="15" y="321"/>
                </a:cxn>
                <a:cxn ang="0">
                  <a:pos x="35" y="401"/>
                </a:cxn>
                <a:cxn ang="0">
                  <a:pos x="77" y="471"/>
                </a:cxn>
                <a:cxn ang="0">
                  <a:pos x="137" y="525"/>
                </a:cxn>
                <a:cxn ang="0">
                  <a:pos x="209" y="560"/>
                </a:cxn>
                <a:cxn ang="0">
                  <a:pos x="293" y="572"/>
                </a:cxn>
                <a:cxn ang="0">
                  <a:pos x="376" y="560"/>
                </a:cxn>
                <a:cxn ang="0">
                  <a:pos x="449" y="525"/>
                </a:cxn>
                <a:cxn ang="0">
                  <a:pos x="509" y="471"/>
                </a:cxn>
                <a:cxn ang="0">
                  <a:pos x="551" y="402"/>
                </a:cxn>
                <a:cxn ang="0">
                  <a:pos x="571" y="322"/>
                </a:cxn>
                <a:cxn ang="0">
                  <a:pos x="567" y="236"/>
                </a:cxn>
                <a:cxn ang="0">
                  <a:pos x="539" y="160"/>
                </a:cxn>
                <a:cxn ang="0">
                  <a:pos x="491" y="95"/>
                </a:cxn>
                <a:cxn ang="0">
                  <a:pos x="427" y="47"/>
                </a:cxn>
                <a:cxn ang="0">
                  <a:pos x="350" y="18"/>
                </a:cxn>
                <a:cxn ang="0">
                  <a:pos x="265" y="14"/>
                </a:cxn>
                <a:cxn ang="0">
                  <a:pos x="185" y="35"/>
                </a:cxn>
                <a:cxn ang="0">
                  <a:pos x="115" y="76"/>
                </a:cxn>
                <a:cxn ang="0">
                  <a:pos x="61" y="136"/>
                </a:cxn>
                <a:cxn ang="0">
                  <a:pos x="26" y="209"/>
                </a:cxn>
                <a:cxn ang="0">
                  <a:pos x="13" y="292"/>
                </a:cxn>
              </a:cxnLst>
              <a:rect l="0" t="0" r="r" b="b"/>
              <a:pathLst>
                <a:path w="586" h="586">
                  <a:moveTo>
                    <a:pt x="0" y="293"/>
                  </a:moveTo>
                  <a:lnTo>
                    <a:pt x="2" y="263"/>
                  </a:lnTo>
                  <a:lnTo>
                    <a:pt x="6" y="234"/>
                  </a:lnTo>
                  <a:lnTo>
                    <a:pt x="13" y="206"/>
                  </a:lnTo>
                  <a:lnTo>
                    <a:pt x="23" y="179"/>
                  </a:lnTo>
                  <a:lnTo>
                    <a:pt x="35" y="153"/>
                  </a:lnTo>
                  <a:lnTo>
                    <a:pt x="50" y="129"/>
                  </a:lnTo>
                  <a:lnTo>
                    <a:pt x="67" y="107"/>
                  </a:lnTo>
                  <a:lnTo>
                    <a:pt x="86" y="86"/>
                  </a:lnTo>
                  <a:lnTo>
                    <a:pt x="106" y="67"/>
                  </a:lnTo>
                  <a:lnTo>
                    <a:pt x="129" y="50"/>
                  </a:lnTo>
                  <a:lnTo>
                    <a:pt x="153" y="35"/>
                  </a:lnTo>
                  <a:lnTo>
                    <a:pt x="179" y="23"/>
                  </a:lnTo>
                  <a:lnTo>
                    <a:pt x="206" y="13"/>
                  </a:lnTo>
                  <a:lnTo>
                    <a:pt x="234" y="6"/>
                  </a:lnTo>
                  <a:lnTo>
                    <a:pt x="263" y="1"/>
                  </a:lnTo>
                  <a:lnTo>
                    <a:pt x="293" y="0"/>
                  </a:lnTo>
                  <a:lnTo>
                    <a:pt x="323" y="1"/>
                  </a:lnTo>
                  <a:lnTo>
                    <a:pt x="352" y="6"/>
                  </a:lnTo>
                  <a:lnTo>
                    <a:pt x="380" y="13"/>
                  </a:lnTo>
                  <a:lnTo>
                    <a:pt x="407" y="23"/>
                  </a:lnTo>
                  <a:lnTo>
                    <a:pt x="433" y="35"/>
                  </a:lnTo>
                  <a:lnTo>
                    <a:pt x="457" y="50"/>
                  </a:lnTo>
                  <a:lnTo>
                    <a:pt x="479" y="66"/>
                  </a:lnTo>
                  <a:lnTo>
                    <a:pt x="500" y="85"/>
                  </a:lnTo>
                  <a:lnTo>
                    <a:pt x="519" y="106"/>
                  </a:lnTo>
                  <a:lnTo>
                    <a:pt x="536" y="129"/>
                  </a:lnTo>
                  <a:lnTo>
                    <a:pt x="550" y="153"/>
                  </a:lnTo>
                  <a:lnTo>
                    <a:pt x="563" y="178"/>
                  </a:lnTo>
                  <a:lnTo>
                    <a:pt x="573" y="205"/>
                  </a:lnTo>
                  <a:lnTo>
                    <a:pt x="580" y="233"/>
                  </a:lnTo>
                  <a:lnTo>
                    <a:pt x="584" y="263"/>
                  </a:lnTo>
                  <a:lnTo>
                    <a:pt x="586" y="292"/>
                  </a:lnTo>
                  <a:lnTo>
                    <a:pt x="584" y="322"/>
                  </a:lnTo>
                  <a:lnTo>
                    <a:pt x="580" y="351"/>
                  </a:lnTo>
                  <a:lnTo>
                    <a:pt x="573" y="379"/>
                  </a:lnTo>
                  <a:lnTo>
                    <a:pt x="563" y="407"/>
                  </a:lnTo>
                  <a:lnTo>
                    <a:pt x="551" y="432"/>
                  </a:lnTo>
                  <a:lnTo>
                    <a:pt x="536" y="456"/>
                  </a:lnTo>
                  <a:lnTo>
                    <a:pt x="519" y="479"/>
                  </a:lnTo>
                  <a:lnTo>
                    <a:pt x="500" y="500"/>
                  </a:lnTo>
                  <a:lnTo>
                    <a:pt x="480" y="519"/>
                  </a:lnTo>
                  <a:lnTo>
                    <a:pt x="457" y="536"/>
                  </a:lnTo>
                  <a:lnTo>
                    <a:pt x="433" y="550"/>
                  </a:lnTo>
                  <a:lnTo>
                    <a:pt x="407" y="562"/>
                  </a:lnTo>
                  <a:lnTo>
                    <a:pt x="381" y="572"/>
                  </a:lnTo>
                  <a:lnTo>
                    <a:pt x="352" y="580"/>
                  </a:lnTo>
                  <a:lnTo>
                    <a:pt x="323" y="584"/>
                  </a:lnTo>
                  <a:lnTo>
                    <a:pt x="294" y="586"/>
                  </a:lnTo>
                  <a:lnTo>
                    <a:pt x="263" y="584"/>
                  </a:lnTo>
                  <a:lnTo>
                    <a:pt x="234" y="580"/>
                  </a:lnTo>
                  <a:lnTo>
                    <a:pt x="206" y="573"/>
                  </a:lnTo>
                  <a:lnTo>
                    <a:pt x="179" y="563"/>
                  </a:lnTo>
                  <a:lnTo>
                    <a:pt x="154" y="551"/>
                  </a:lnTo>
                  <a:lnTo>
                    <a:pt x="130" y="536"/>
                  </a:lnTo>
                  <a:lnTo>
                    <a:pt x="107" y="519"/>
                  </a:lnTo>
                  <a:lnTo>
                    <a:pt x="86" y="500"/>
                  </a:lnTo>
                  <a:lnTo>
                    <a:pt x="67" y="479"/>
                  </a:lnTo>
                  <a:lnTo>
                    <a:pt x="50" y="457"/>
                  </a:lnTo>
                  <a:lnTo>
                    <a:pt x="36" y="433"/>
                  </a:lnTo>
                  <a:lnTo>
                    <a:pt x="24" y="407"/>
                  </a:lnTo>
                  <a:lnTo>
                    <a:pt x="14" y="380"/>
                  </a:lnTo>
                  <a:lnTo>
                    <a:pt x="6" y="352"/>
                  </a:lnTo>
                  <a:lnTo>
                    <a:pt x="2" y="323"/>
                  </a:lnTo>
                  <a:lnTo>
                    <a:pt x="0" y="293"/>
                  </a:lnTo>
                  <a:close/>
                  <a:moveTo>
                    <a:pt x="15" y="321"/>
                  </a:moveTo>
                  <a:lnTo>
                    <a:pt x="19" y="349"/>
                  </a:lnTo>
                  <a:lnTo>
                    <a:pt x="26" y="376"/>
                  </a:lnTo>
                  <a:lnTo>
                    <a:pt x="35" y="401"/>
                  </a:lnTo>
                  <a:lnTo>
                    <a:pt x="47" y="426"/>
                  </a:lnTo>
                  <a:lnTo>
                    <a:pt x="61" y="449"/>
                  </a:lnTo>
                  <a:lnTo>
                    <a:pt x="77" y="471"/>
                  </a:lnTo>
                  <a:lnTo>
                    <a:pt x="95" y="491"/>
                  </a:lnTo>
                  <a:lnTo>
                    <a:pt x="115" y="508"/>
                  </a:lnTo>
                  <a:lnTo>
                    <a:pt x="137" y="525"/>
                  </a:lnTo>
                  <a:lnTo>
                    <a:pt x="160" y="539"/>
                  </a:lnTo>
                  <a:lnTo>
                    <a:pt x="184" y="551"/>
                  </a:lnTo>
                  <a:lnTo>
                    <a:pt x="209" y="560"/>
                  </a:lnTo>
                  <a:lnTo>
                    <a:pt x="236" y="567"/>
                  </a:lnTo>
                  <a:lnTo>
                    <a:pt x="264" y="571"/>
                  </a:lnTo>
                  <a:lnTo>
                    <a:pt x="293" y="572"/>
                  </a:lnTo>
                  <a:lnTo>
                    <a:pt x="321" y="571"/>
                  </a:lnTo>
                  <a:lnTo>
                    <a:pt x="349" y="567"/>
                  </a:lnTo>
                  <a:lnTo>
                    <a:pt x="376" y="560"/>
                  </a:lnTo>
                  <a:lnTo>
                    <a:pt x="402" y="551"/>
                  </a:lnTo>
                  <a:lnTo>
                    <a:pt x="426" y="539"/>
                  </a:lnTo>
                  <a:lnTo>
                    <a:pt x="449" y="525"/>
                  </a:lnTo>
                  <a:lnTo>
                    <a:pt x="471" y="509"/>
                  </a:lnTo>
                  <a:lnTo>
                    <a:pt x="491" y="491"/>
                  </a:lnTo>
                  <a:lnTo>
                    <a:pt x="509" y="471"/>
                  </a:lnTo>
                  <a:lnTo>
                    <a:pt x="525" y="450"/>
                  </a:lnTo>
                  <a:lnTo>
                    <a:pt x="539" y="427"/>
                  </a:lnTo>
                  <a:lnTo>
                    <a:pt x="551" y="402"/>
                  </a:lnTo>
                  <a:lnTo>
                    <a:pt x="560" y="376"/>
                  </a:lnTo>
                  <a:lnTo>
                    <a:pt x="567" y="350"/>
                  </a:lnTo>
                  <a:lnTo>
                    <a:pt x="571" y="322"/>
                  </a:lnTo>
                  <a:lnTo>
                    <a:pt x="573" y="293"/>
                  </a:lnTo>
                  <a:lnTo>
                    <a:pt x="572" y="264"/>
                  </a:lnTo>
                  <a:lnTo>
                    <a:pt x="567" y="236"/>
                  </a:lnTo>
                  <a:lnTo>
                    <a:pt x="561" y="210"/>
                  </a:lnTo>
                  <a:lnTo>
                    <a:pt x="551" y="184"/>
                  </a:lnTo>
                  <a:lnTo>
                    <a:pt x="539" y="160"/>
                  </a:lnTo>
                  <a:lnTo>
                    <a:pt x="525" y="137"/>
                  </a:lnTo>
                  <a:lnTo>
                    <a:pt x="509" y="115"/>
                  </a:lnTo>
                  <a:lnTo>
                    <a:pt x="491" y="95"/>
                  </a:lnTo>
                  <a:lnTo>
                    <a:pt x="471" y="77"/>
                  </a:lnTo>
                  <a:lnTo>
                    <a:pt x="450" y="61"/>
                  </a:lnTo>
                  <a:lnTo>
                    <a:pt x="427" y="47"/>
                  </a:lnTo>
                  <a:lnTo>
                    <a:pt x="402" y="35"/>
                  </a:lnTo>
                  <a:lnTo>
                    <a:pt x="376" y="25"/>
                  </a:lnTo>
                  <a:lnTo>
                    <a:pt x="350" y="18"/>
                  </a:lnTo>
                  <a:lnTo>
                    <a:pt x="322" y="14"/>
                  </a:lnTo>
                  <a:lnTo>
                    <a:pt x="294" y="13"/>
                  </a:lnTo>
                  <a:lnTo>
                    <a:pt x="265" y="14"/>
                  </a:lnTo>
                  <a:lnTo>
                    <a:pt x="237" y="18"/>
                  </a:lnTo>
                  <a:lnTo>
                    <a:pt x="210" y="25"/>
                  </a:lnTo>
                  <a:lnTo>
                    <a:pt x="185" y="35"/>
                  </a:lnTo>
                  <a:lnTo>
                    <a:pt x="160" y="46"/>
                  </a:lnTo>
                  <a:lnTo>
                    <a:pt x="137" y="60"/>
                  </a:lnTo>
                  <a:lnTo>
                    <a:pt x="115" y="76"/>
                  </a:lnTo>
                  <a:lnTo>
                    <a:pt x="95" y="95"/>
                  </a:lnTo>
                  <a:lnTo>
                    <a:pt x="77" y="114"/>
                  </a:lnTo>
                  <a:lnTo>
                    <a:pt x="61" y="136"/>
                  </a:lnTo>
                  <a:lnTo>
                    <a:pt x="47" y="159"/>
                  </a:lnTo>
                  <a:lnTo>
                    <a:pt x="35" y="184"/>
                  </a:lnTo>
                  <a:lnTo>
                    <a:pt x="26" y="209"/>
                  </a:lnTo>
                  <a:lnTo>
                    <a:pt x="19" y="236"/>
                  </a:lnTo>
                  <a:lnTo>
                    <a:pt x="15" y="264"/>
                  </a:lnTo>
                  <a:lnTo>
                    <a:pt x="13" y="292"/>
                  </a:lnTo>
                  <a:lnTo>
                    <a:pt x="15" y="321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723" y="2008"/>
              <a:ext cx="15" cy="193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3" y="193"/>
                </a:cxn>
                <a:cxn ang="0">
                  <a:pos x="0" y="193"/>
                </a:cxn>
                <a:cxn ang="0">
                  <a:pos x="2" y="0"/>
                </a:cxn>
                <a:cxn ang="0">
                  <a:pos x="15" y="1"/>
                </a:cxn>
              </a:cxnLst>
              <a:rect l="0" t="0" r="r" b="b"/>
              <a:pathLst>
                <a:path w="15" h="193">
                  <a:moveTo>
                    <a:pt x="15" y="1"/>
                  </a:moveTo>
                  <a:lnTo>
                    <a:pt x="13" y="193"/>
                  </a:lnTo>
                  <a:lnTo>
                    <a:pt x="0" y="193"/>
                  </a:lnTo>
                  <a:lnTo>
                    <a:pt x="2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3C8C93"/>
            </a:solidFill>
            <a:ln w="0" cap="flat">
              <a:solidFill>
                <a:srgbClr val="3C8C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979" y="2593"/>
              <a:ext cx="210" cy="113"/>
            </a:xfrm>
            <a:custGeom>
              <a:avLst/>
              <a:gdLst/>
              <a:ahLst/>
              <a:cxnLst>
                <a:cxn ang="0">
                  <a:pos x="205" y="113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210" y="101"/>
                </a:cxn>
                <a:cxn ang="0">
                  <a:pos x="205" y="113"/>
                </a:cxn>
              </a:cxnLst>
              <a:rect l="0" t="0" r="r" b="b"/>
              <a:pathLst>
                <a:path w="210" h="113">
                  <a:moveTo>
                    <a:pt x="205" y="113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210" y="101"/>
                  </a:lnTo>
                  <a:lnTo>
                    <a:pt x="205" y="113"/>
                  </a:lnTo>
                  <a:close/>
                </a:path>
              </a:pathLst>
            </a:custGeom>
            <a:solidFill>
              <a:srgbClr val="3C8C93"/>
            </a:solidFill>
            <a:ln w="0" cap="flat">
              <a:solidFill>
                <a:srgbClr val="3C8C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281" y="2601"/>
              <a:ext cx="199" cy="9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94" y="0"/>
                </a:cxn>
                <a:cxn ang="0">
                  <a:pos x="199" y="12"/>
                </a:cxn>
                <a:cxn ang="0">
                  <a:pos x="5" y="90"/>
                </a:cxn>
                <a:cxn ang="0">
                  <a:pos x="0" y="78"/>
                </a:cxn>
              </a:cxnLst>
              <a:rect l="0" t="0" r="r" b="b"/>
              <a:pathLst>
                <a:path w="199" h="90">
                  <a:moveTo>
                    <a:pt x="0" y="78"/>
                  </a:moveTo>
                  <a:lnTo>
                    <a:pt x="194" y="0"/>
                  </a:lnTo>
                  <a:lnTo>
                    <a:pt x="199" y="12"/>
                  </a:lnTo>
                  <a:lnTo>
                    <a:pt x="5" y="9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3C8C93"/>
            </a:solidFill>
            <a:ln w="0" cap="flat">
              <a:solidFill>
                <a:srgbClr val="3C8C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491" y="2429"/>
              <a:ext cx="51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SUPERVISIÓN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517" y="2511"/>
              <a:ext cx="44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FINANCIERA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28" y="1622"/>
              <a:ext cx="780" cy="1150"/>
            </a:xfrm>
            <a:custGeom>
              <a:avLst/>
              <a:gdLst/>
              <a:ahLst/>
              <a:cxnLst>
                <a:cxn ang="0">
                  <a:pos x="0" y="4240"/>
                </a:cxn>
                <a:cxn ang="0">
                  <a:pos x="0" y="2520"/>
                </a:cxn>
                <a:cxn ang="0">
                  <a:pos x="0" y="2520"/>
                </a:cxn>
                <a:cxn ang="0">
                  <a:pos x="2160" y="360"/>
                </a:cxn>
                <a:cxn ang="0">
                  <a:pos x="2160" y="360"/>
                </a:cxn>
                <a:cxn ang="0">
                  <a:pos x="2160" y="360"/>
                </a:cxn>
                <a:cxn ang="0">
                  <a:pos x="2160" y="360"/>
                </a:cxn>
                <a:cxn ang="0">
                  <a:pos x="2160" y="0"/>
                </a:cxn>
                <a:cxn ang="0">
                  <a:pos x="2880" y="720"/>
                </a:cxn>
                <a:cxn ang="0">
                  <a:pos x="2160" y="1440"/>
                </a:cxn>
                <a:cxn ang="0">
                  <a:pos x="2160" y="1080"/>
                </a:cxn>
                <a:cxn ang="0">
                  <a:pos x="2160" y="1080"/>
                </a:cxn>
                <a:cxn ang="0">
                  <a:pos x="2160" y="1080"/>
                </a:cxn>
                <a:cxn ang="0">
                  <a:pos x="720" y="2520"/>
                </a:cxn>
                <a:cxn ang="0">
                  <a:pos x="720" y="2520"/>
                </a:cxn>
                <a:cxn ang="0">
                  <a:pos x="720" y="4240"/>
                </a:cxn>
                <a:cxn ang="0">
                  <a:pos x="0" y="4240"/>
                </a:cxn>
              </a:cxnLst>
              <a:rect l="0" t="0" r="r" b="b"/>
              <a:pathLst>
                <a:path w="2880" h="4240">
                  <a:moveTo>
                    <a:pt x="0" y="4240"/>
                  </a:moveTo>
                  <a:lnTo>
                    <a:pt x="0" y="2520"/>
                  </a:lnTo>
                  <a:lnTo>
                    <a:pt x="0" y="2520"/>
                  </a:lnTo>
                  <a:cubicBezTo>
                    <a:pt x="0" y="1328"/>
                    <a:pt x="968" y="360"/>
                    <a:pt x="2160" y="360"/>
                  </a:cubicBezTo>
                  <a:cubicBezTo>
                    <a:pt x="2160" y="360"/>
                    <a:pt x="2160" y="360"/>
                    <a:pt x="2160" y="360"/>
                  </a:cubicBezTo>
                  <a:lnTo>
                    <a:pt x="2160" y="360"/>
                  </a:lnTo>
                  <a:lnTo>
                    <a:pt x="2160" y="360"/>
                  </a:lnTo>
                  <a:lnTo>
                    <a:pt x="2160" y="0"/>
                  </a:lnTo>
                  <a:lnTo>
                    <a:pt x="2880" y="720"/>
                  </a:lnTo>
                  <a:lnTo>
                    <a:pt x="2160" y="1440"/>
                  </a:lnTo>
                  <a:lnTo>
                    <a:pt x="2160" y="1080"/>
                  </a:lnTo>
                  <a:lnTo>
                    <a:pt x="2160" y="1080"/>
                  </a:lnTo>
                  <a:lnTo>
                    <a:pt x="2160" y="1080"/>
                  </a:lnTo>
                  <a:cubicBezTo>
                    <a:pt x="1365" y="1080"/>
                    <a:pt x="720" y="1725"/>
                    <a:pt x="720" y="2520"/>
                  </a:cubicBezTo>
                  <a:lnTo>
                    <a:pt x="720" y="2520"/>
                  </a:lnTo>
                  <a:lnTo>
                    <a:pt x="720" y="4240"/>
                  </a:lnTo>
                  <a:lnTo>
                    <a:pt x="0" y="424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921" y="1615"/>
              <a:ext cx="795" cy="1164"/>
            </a:xfrm>
            <a:custGeom>
              <a:avLst/>
              <a:gdLst/>
              <a:ahLst/>
              <a:cxnLst>
                <a:cxn ang="0">
                  <a:pos x="0" y="4265"/>
                </a:cxn>
                <a:cxn ang="0">
                  <a:pos x="11" y="2323"/>
                </a:cxn>
                <a:cxn ang="0">
                  <a:pos x="98" y="1898"/>
                </a:cxn>
                <a:cxn ang="0">
                  <a:pos x="264" y="1506"/>
                </a:cxn>
                <a:cxn ang="0">
                  <a:pos x="499" y="1157"/>
                </a:cxn>
                <a:cxn ang="0">
                  <a:pos x="794" y="862"/>
                </a:cxn>
                <a:cxn ang="0">
                  <a:pos x="1143" y="626"/>
                </a:cxn>
                <a:cxn ang="0">
                  <a:pos x="1534" y="460"/>
                </a:cxn>
                <a:cxn ang="0">
                  <a:pos x="1960" y="373"/>
                </a:cxn>
                <a:cxn ang="0">
                  <a:pos x="2160" y="385"/>
                </a:cxn>
                <a:cxn ang="0">
                  <a:pos x="2175" y="3"/>
                </a:cxn>
                <a:cxn ang="0">
                  <a:pos x="2921" y="728"/>
                </a:cxn>
                <a:cxn ang="0">
                  <a:pos x="2201" y="1482"/>
                </a:cxn>
                <a:cxn ang="0">
                  <a:pos x="2160" y="1465"/>
                </a:cxn>
                <a:cxn ang="0">
                  <a:pos x="2186" y="1129"/>
                </a:cxn>
                <a:cxn ang="0">
                  <a:pos x="1898" y="1158"/>
                </a:cxn>
                <a:cxn ang="0">
                  <a:pos x="1633" y="1241"/>
                </a:cxn>
                <a:cxn ang="0">
                  <a:pos x="1392" y="1372"/>
                </a:cxn>
                <a:cxn ang="0">
                  <a:pos x="1183" y="1545"/>
                </a:cxn>
                <a:cxn ang="0">
                  <a:pos x="1010" y="1755"/>
                </a:cxn>
                <a:cxn ang="0">
                  <a:pos x="879" y="1996"/>
                </a:cxn>
                <a:cxn ang="0">
                  <a:pos x="797" y="2262"/>
                </a:cxn>
                <a:cxn ang="0">
                  <a:pos x="768" y="2547"/>
                </a:cxn>
                <a:cxn ang="0">
                  <a:pos x="744" y="4289"/>
                </a:cxn>
                <a:cxn ang="0">
                  <a:pos x="744" y="4241"/>
                </a:cxn>
                <a:cxn ang="0">
                  <a:pos x="720" y="2544"/>
                </a:cxn>
                <a:cxn ang="0">
                  <a:pos x="750" y="2249"/>
                </a:cxn>
                <a:cxn ang="0">
                  <a:pos x="836" y="1975"/>
                </a:cxn>
                <a:cxn ang="0">
                  <a:pos x="971" y="1726"/>
                </a:cxn>
                <a:cxn ang="0">
                  <a:pos x="1150" y="1510"/>
                </a:cxn>
                <a:cxn ang="0">
                  <a:pos x="1367" y="1331"/>
                </a:cxn>
                <a:cxn ang="0">
                  <a:pos x="1616" y="1196"/>
                </a:cxn>
                <a:cxn ang="0">
                  <a:pos x="1891" y="1111"/>
                </a:cxn>
                <a:cxn ang="0">
                  <a:pos x="2183" y="1081"/>
                </a:cxn>
                <a:cxn ang="0">
                  <a:pos x="2208" y="1105"/>
                </a:cxn>
                <a:cxn ang="0">
                  <a:pos x="2167" y="1448"/>
                </a:cxn>
                <a:cxn ang="0">
                  <a:pos x="2887" y="762"/>
                </a:cxn>
                <a:cxn ang="0">
                  <a:pos x="2208" y="25"/>
                </a:cxn>
                <a:cxn ang="0">
                  <a:pos x="2186" y="409"/>
                </a:cxn>
                <a:cxn ang="0">
                  <a:pos x="1755" y="453"/>
                </a:cxn>
                <a:cxn ang="0">
                  <a:pos x="1355" y="577"/>
                </a:cxn>
                <a:cxn ang="0">
                  <a:pos x="992" y="774"/>
                </a:cxn>
                <a:cxn ang="0">
                  <a:pos x="675" y="1035"/>
                </a:cxn>
                <a:cxn ang="0">
                  <a:pos x="414" y="1351"/>
                </a:cxn>
                <a:cxn ang="0">
                  <a:pos x="217" y="1714"/>
                </a:cxn>
                <a:cxn ang="0">
                  <a:pos x="92" y="2114"/>
                </a:cxn>
                <a:cxn ang="0">
                  <a:pos x="48" y="2545"/>
                </a:cxn>
                <a:cxn ang="0">
                  <a:pos x="24" y="4241"/>
                </a:cxn>
              </a:cxnLst>
              <a:rect l="0" t="0" r="r" b="b"/>
              <a:pathLst>
                <a:path w="2931" h="4289">
                  <a:moveTo>
                    <a:pt x="24" y="4289"/>
                  </a:moveTo>
                  <a:cubicBezTo>
                    <a:pt x="11" y="4289"/>
                    <a:pt x="0" y="4279"/>
                    <a:pt x="0" y="4265"/>
                  </a:cubicBezTo>
                  <a:lnTo>
                    <a:pt x="0" y="2545"/>
                  </a:lnTo>
                  <a:lnTo>
                    <a:pt x="11" y="2323"/>
                  </a:lnTo>
                  <a:lnTo>
                    <a:pt x="45" y="2107"/>
                  </a:lnTo>
                  <a:lnTo>
                    <a:pt x="98" y="1898"/>
                  </a:lnTo>
                  <a:lnTo>
                    <a:pt x="172" y="1697"/>
                  </a:lnTo>
                  <a:lnTo>
                    <a:pt x="264" y="1506"/>
                  </a:lnTo>
                  <a:lnTo>
                    <a:pt x="373" y="1326"/>
                  </a:lnTo>
                  <a:lnTo>
                    <a:pt x="499" y="1157"/>
                  </a:lnTo>
                  <a:lnTo>
                    <a:pt x="640" y="1002"/>
                  </a:lnTo>
                  <a:lnTo>
                    <a:pt x="794" y="862"/>
                  </a:lnTo>
                  <a:lnTo>
                    <a:pt x="963" y="735"/>
                  </a:lnTo>
                  <a:lnTo>
                    <a:pt x="1143" y="626"/>
                  </a:lnTo>
                  <a:lnTo>
                    <a:pt x="1334" y="534"/>
                  </a:lnTo>
                  <a:lnTo>
                    <a:pt x="1534" y="460"/>
                  </a:lnTo>
                  <a:lnTo>
                    <a:pt x="1744" y="406"/>
                  </a:lnTo>
                  <a:lnTo>
                    <a:pt x="1960" y="373"/>
                  </a:lnTo>
                  <a:lnTo>
                    <a:pt x="2183" y="361"/>
                  </a:lnTo>
                  <a:lnTo>
                    <a:pt x="2160" y="385"/>
                  </a:lnTo>
                  <a:lnTo>
                    <a:pt x="2160" y="25"/>
                  </a:lnTo>
                  <a:cubicBezTo>
                    <a:pt x="2160" y="16"/>
                    <a:pt x="2166" y="7"/>
                    <a:pt x="2175" y="3"/>
                  </a:cubicBezTo>
                  <a:cubicBezTo>
                    <a:pt x="2184" y="0"/>
                    <a:pt x="2195" y="2"/>
                    <a:pt x="2201" y="8"/>
                  </a:cubicBezTo>
                  <a:lnTo>
                    <a:pt x="2921" y="728"/>
                  </a:lnTo>
                  <a:cubicBezTo>
                    <a:pt x="2931" y="738"/>
                    <a:pt x="2931" y="753"/>
                    <a:pt x="2921" y="762"/>
                  </a:cubicBezTo>
                  <a:lnTo>
                    <a:pt x="2201" y="1482"/>
                  </a:lnTo>
                  <a:cubicBezTo>
                    <a:pt x="2195" y="1489"/>
                    <a:pt x="2184" y="1491"/>
                    <a:pt x="2175" y="1488"/>
                  </a:cubicBezTo>
                  <a:cubicBezTo>
                    <a:pt x="2166" y="1484"/>
                    <a:pt x="2160" y="1475"/>
                    <a:pt x="2160" y="1465"/>
                  </a:cubicBezTo>
                  <a:lnTo>
                    <a:pt x="2160" y="1105"/>
                  </a:lnTo>
                  <a:lnTo>
                    <a:pt x="2186" y="1129"/>
                  </a:lnTo>
                  <a:lnTo>
                    <a:pt x="2039" y="1136"/>
                  </a:lnTo>
                  <a:lnTo>
                    <a:pt x="1898" y="1158"/>
                  </a:lnTo>
                  <a:lnTo>
                    <a:pt x="1763" y="1194"/>
                  </a:lnTo>
                  <a:lnTo>
                    <a:pt x="1633" y="1241"/>
                  </a:lnTo>
                  <a:lnTo>
                    <a:pt x="1509" y="1301"/>
                  </a:lnTo>
                  <a:lnTo>
                    <a:pt x="1392" y="1372"/>
                  </a:lnTo>
                  <a:lnTo>
                    <a:pt x="1283" y="1454"/>
                  </a:lnTo>
                  <a:lnTo>
                    <a:pt x="1183" y="1545"/>
                  </a:lnTo>
                  <a:lnTo>
                    <a:pt x="1091" y="1646"/>
                  </a:lnTo>
                  <a:lnTo>
                    <a:pt x="1010" y="1755"/>
                  </a:lnTo>
                  <a:lnTo>
                    <a:pt x="939" y="1872"/>
                  </a:lnTo>
                  <a:lnTo>
                    <a:pt x="879" y="1996"/>
                  </a:lnTo>
                  <a:lnTo>
                    <a:pt x="832" y="2126"/>
                  </a:lnTo>
                  <a:lnTo>
                    <a:pt x="797" y="2262"/>
                  </a:lnTo>
                  <a:lnTo>
                    <a:pt x="775" y="2402"/>
                  </a:lnTo>
                  <a:lnTo>
                    <a:pt x="768" y="2547"/>
                  </a:lnTo>
                  <a:lnTo>
                    <a:pt x="768" y="4265"/>
                  </a:lnTo>
                  <a:cubicBezTo>
                    <a:pt x="768" y="4279"/>
                    <a:pt x="758" y="4289"/>
                    <a:pt x="744" y="4289"/>
                  </a:cubicBezTo>
                  <a:lnTo>
                    <a:pt x="24" y="4289"/>
                  </a:lnTo>
                  <a:close/>
                  <a:moveTo>
                    <a:pt x="744" y="4241"/>
                  </a:moveTo>
                  <a:lnTo>
                    <a:pt x="720" y="4265"/>
                  </a:lnTo>
                  <a:lnTo>
                    <a:pt x="720" y="2544"/>
                  </a:lnTo>
                  <a:lnTo>
                    <a:pt x="728" y="2395"/>
                  </a:lnTo>
                  <a:lnTo>
                    <a:pt x="750" y="2249"/>
                  </a:lnTo>
                  <a:lnTo>
                    <a:pt x="787" y="2109"/>
                  </a:lnTo>
                  <a:lnTo>
                    <a:pt x="836" y="1975"/>
                  </a:lnTo>
                  <a:lnTo>
                    <a:pt x="898" y="1847"/>
                  </a:lnTo>
                  <a:lnTo>
                    <a:pt x="971" y="1726"/>
                  </a:lnTo>
                  <a:lnTo>
                    <a:pt x="1056" y="1613"/>
                  </a:lnTo>
                  <a:lnTo>
                    <a:pt x="1150" y="1510"/>
                  </a:lnTo>
                  <a:lnTo>
                    <a:pt x="1254" y="1415"/>
                  </a:lnTo>
                  <a:lnTo>
                    <a:pt x="1367" y="1331"/>
                  </a:lnTo>
                  <a:lnTo>
                    <a:pt x="1488" y="1258"/>
                  </a:lnTo>
                  <a:lnTo>
                    <a:pt x="1616" y="1196"/>
                  </a:lnTo>
                  <a:lnTo>
                    <a:pt x="1750" y="1147"/>
                  </a:lnTo>
                  <a:lnTo>
                    <a:pt x="1891" y="1111"/>
                  </a:lnTo>
                  <a:lnTo>
                    <a:pt x="2036" y="1088"/>
                  </a:lnTo>
                  <a:lnTo>
                    <a:pt x="2183" y="1081"/>
                  </a:lnTo>
                  <a:cubicBezTo>
                    <a:pt x="2190" y="1081"/>
                    <a:pt x="2196" y="1084"/>
                    <a:pt x="2201" y="1088"/>
                  </a:cubicBezTo>
                  <a:cubicBezTo>
                    <a:pt x="2206" y="1093"/>
                    <a:pt x="2208" y="1099"/>
                    <a:pt x="2208" y="1105"/>
                  </a:cubicBezTo>
                  <a:lnTo>
                    <a:pt x="2208" y="1465"/>
                  </a:lnTo>
                  <a:lnTo>
                    <a:pt x="2167" y="1448"/>
                  </a:lnTo>
                  <a:lnTo>
                    <a:pt x="2887" y="728"/>
                  </a:lnTo>
                  <a:lnTo>
                    <a:pt x="2887" y="762"/>
                  </a:lnTo>
                  <a:lnTo>
                    <a:pt x="2167" y="42"/>
                  </a:lnTo>
                  <a:lnTo>
                    <a:pt x="2208" y="25"/>
                  </a:lnTo>
                  <a:lnTo>
                    <a:pt x="2208" y="385"/>
                  </a:lnTo>
                  <a:cubicBezTo>
                    <a:pt x="2208" y="398"/>
                    <a:pt x="2198" y="409"/>
                    <a:pt x="2186" y="409"/>
                  </a:cubicBezTo>
                  <a:lnTo>
                    <a:pt x="1967" y="420"/>
                  </a:lnTo>
                  <a:lnTo>
                    <a:pt x="1755" y="453"/>
                  </a:lnTo>
                  <a:lnTo>
                    <a:pt x="1551" y="505"/>
                  </a:lnTo>
                  <a:lnTo>
                    <a:pt x="1355" y="577"/>
                  </a:lnTo>
                  <a:lnTo>
                    <a:pt x="1168" y="667"/>
                  </a:lnTo>
                  <a:lnTo>
                    <a:pt x="992" y="774"/>
                  </a:lnTo>
                  <a:lnTo>
                    <a:pt x="827" y="897"/>
                  </a:lnTo>
                  <a:lnTo>
                    <a:pt x="675" y="1035"/>
                  </a:lnTo>
                  <a:lnTo>
                    <a:pt x="538" y="1186"/>
                  </a:lnTo>
                  <a:lnTo>
                    <a:pt x="414" y="1351"/>
                  </a:lnTo>
                  <a:lnTo>
                    <a:pt x="307" y="1527"/>
                  </a:lnTo>
                  <a:lnTo>
                    <a:pt x="217" y="1714"/>
                  </a:lnTo>
                  <a:lnTo>
                    <a:pt x="145" y="1909"/>
                  </a:lnTo>
                  <a:lnTo>
                    <a:pt x="92" y="2114"/>
                  </a:lnTo>
                  <a:lnTo>
                    <a:pt x="59" y="2326"/>
                  </a:lnTo>
                  <a:lnTo>
                    <a:pt x="48" y="2545"/>
                  </a:lnTo>
                  <a:lnTo>
                    <a:pt x="48" y="4265"/>
                  </a:lnTo>
                  <a:lnTo>
                    <a:pt x="24" y="4241"/>
                  </a:lnTo>
                  <a:lnTo>
                    <a:pt x="744" y="4241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739" y="1713"/>
              <a:ext cx="928" cy="10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8" y="0"/>
                </a:cxn>
                <a:cxn ang="0">
                  <a:pos x="548" y="0"/>
                </a:cxn>
                <a:cxn ang="0">
                  <a:pos x="3116" y="2568"/>
                </a:cxn>
                <a:cxn ang="0">
                  <a:pos x="3116" y="2568"/>
                </a:cxn>
                <a:cxn ang="0">
                  <a:pos x="3116" y="2568"/>
                </a:cxn>
                <a:cxn ang="0">
                  <a:pos x="3116" y="2840"/>
                </a:cxn>
                <a:cxn ang="0">
                  <a:pos x="3424" y="2840"/>
                </a:cxn>
                <a:cxn ang="0">
                  <a:pos x="2759" y="3696"/>
                </a:cxn>
                <a:cxn ang="0">
                  <a:pos x="2094" y="2840"/>
                </a:cxn>
                <a:cxn ang="0">
                  <a:pos x="2403" y="2840"/>
                </a:cxn>
                <a:cxn ang="0">
                  <a:pos x="2403" y="2568"/>
                </a:cxn>
                <a:cxn ang="0">
                  <a:pos x="2403" y="2568"/>
                </a:cxn>
                <a:cxn ang="0">
                  <a:pos x="548" y="714"/>
                </a:cxn>
                <a:cxn ang="0">
                  <a:pos x="548" y="714"/>
                </a:cxn>
                <a:cxn ang="0">
                  <a:pos x="0" y="714"/>
                </a:cxn>
                <a:cxn ang="0">
                  <a:pos x="0" y="0"/>
                </a:cxn>
              </a:cxnLst>
              <a:rect l="0" t="0" r="r" b="b"/>
              <a:pathLst>
                <a:path w="3424" h="3696">
                  <a:moveTo>
                    <a:pt x="0" y="0"/>
                  </a:moveTo>
                  <a:lnTo>
                    <a:pt x="548" y="0"/>
                  </a:lnTo>
                  <a:lnTo>
                    <a:pt x="548" y="0"/>
                  </a:lnTo>
                  <a:cubicBezTo>
                    <a:pt x="1966" y="0"/>
                    <a:pt x="3116" y="1150"/>
                    <a:pt x="3116" y="2568"/>
                  </a:cubicBezTo>
                  <a:cubicBezTo>
                    <a:pt x="3116" y="2568"/>
                    <a:pt x="3116" y="2568"/>
                    <a:pt x="3116" y="2568"/>
                  </a:cubicBezTo>
                  <a:lnTo>
                    <a:pt x="3116" y="2568"/>
                  </a:lnTo>
                  <a:lnTo>
                    <a:pt x="3116" y="2840"/>
                  </a:lnTo>
                  <a:lnTo>
                    <a:pt x="3424" y="2840"/>
                  </a:lnTo>
                  <a:lnTo>
                    <a:pt x="2759" y="3696"/>
                  </a:lnTo>
                  <a:lnTo>
                    <a:pt x="2094" y="2840"/>
                  </a:lnTo>
                  <a:lnTo>
                    <a:pt x="2403" y="2840"/>
                  </a:lnTo>
                  <a:lnTo>
                    <a:pt x="2403" y="2568"/>
                  </a:lnTo>
                  <a:lnTo>
                    <a:pt x="2403" y="2568"/>
                  </a:lnTo>
                  <a:cubicBezTo>
                    <a:pt x="2403" y="1544"/>
                    <a:pt x="1572" y="714"/>
                    <a:pt x="548" y="714"/>
                  </a:cubicBezTo>
                  <a:lnTo>
                    <a:pt x="548" y="714"/>
                  </a:lnTo>
                  <a:lnTo>
                    <a:pt x="0" y="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1732" y="1707"/>
              <a:ext cx="942" cy="101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705" y="3"/>
                </a:cxn>
                <a:cxn ang="0">
                  <a:pos x="967" y="31"/>
                </a:cxn>
                <a:cxn ang="0">
                  <a:pos x="1220" y="82"/>
                </a:cxn>
                <a:cxn ang="0">
                  <a:pos x="1580" y="204"/>
                </a:cxn>
                <a:cxn ang="0">
                  <a:pos x="2021" y="443"/>
                </a:cxn>
                <a:cxn ang="0">
                  <a:pos x="2405" y="759"/>
                </a:cxn>
                <a:cxn ang="0">
                  <a:pos x="2721" y="1142"/>
                </a:cxn>
                <a:cxn ang="0">
                  <a:pos x="2960" y="1583"/>
                </a:cxn>
                <a:cxn ang="0">
                  <a:pos x="3083" y="1944"/>
                </a:cxn>
                <a:cxn ang="0">
                  <a:pos x="3134" y="2197"/>
                </a:cxn>
                <a:cxn ang="0">
                  <a:pos x="3161" y="2459"/>
                </a:cxn>
                <a:cxn ang="0">
                  <a:pos x="3164" y="2864"/>
                </a:cxn>
                <a:cxn ang="0">
                  <a:pos x="3448" y="2840"/>
                </a:cxn>
                <a:cxn ang="0">
                  <a:pos x="3467" y="2879"/>
                </a:cxn>
                <a:cxn ang="0">
                  <a:pos x="2783" y="3744"/>
                </a:cxn>
                <a:cxn ang="0">
                  <a:pos x="2100" y="2879"/>
                </a:cxn>
                <a:cxn ang="0">
                  <a:pos x="2118" y="2840"/>
                </a:cxn>
                <a:cxn ang="0">
                  <a:pos x="2403" y="2864"/>
                </a:cxn>
                <a:cxn ang="0">
                  <a:pos x="2393" y="2404"/>
                </a:cxn>
                <a:cxn ang="0">
                  <a:pos x="2321" y="2047"/>
                </a:cxn>
                <a:cxn ang="0">
                  <a:pos x="2182" y="1719"/>
                </a:cxn>
                <a:cxn ang="0">
                  <a:pos x="1984" y="1428"/>
                </a:cxn>
                <a:cxn ang="0">
                  <a:pos x="1736" y="1179"/>
                </a:cxn>
                <a:cxn ang="0">
                  <a:pos x="1444" y="983"/>
                </a:cxn>
                <a:cxn ang="0">
                  <a:pos x="1115" y="844"/>
                </a:cxn>
                <a:cxn ang="0">
                  <a:pos x="759" y="772"/>
                </a:cxn>
                <a:cxn ang="0">
                  <a:pos x="24" y="762"/>
                </a:cxn>
                <a:cxn ang="0">
                  <a:pos x="0" y="24"/>
                </a:cxn>
                <a:cxn ang="0">
                  <a:pos x="24" y="714"/>
                </a:cxn>
                <a:cxn ang="0">
                  <a:pos x="766" y="725"/>
                </a:cxn>
                <a:cxn ang="0">
                  <a:pos x="1132" y="799"/>
                </a:cxn>
                <a:cxn ang="0">
                  <a:pos x="1469" y="942"/>
                </a:cxn>
                <a:cxn ang="0">
                  <a:pos x="1769" y="1144"/>
                </a:cxn>
                <a:cxn ang="0">
                  <a:pos x="2023" y="1399"/>
                </a:cxn>
                <a:cxn ang="0">
                  <a:pos x="2225" y="1698"/>
                </a:cxn>
                <a:cxn ang="0">
                  <a:pos x="2368" y="2036"/>
                </a:cxn>
                <a:cxn ang="0">
                  <a:pos x="2441" y="2401"/>
                </a:cxn>
                <a:cxn ang="0">
                  <a:pos x="2451" y="2864"/>
                </a:cxn>
                <a:cxn ang="0">
                  <a:pos x="2118" y="2888"/>
                </a:cxn>
                <a:cxn ang="0">
                  <a:pos x="2802" y="3706"/>
                </a:cxn>
                <a:cxn ang="0">
                  <a:pos x="3430" y="2850"/>
                </a:cxn>
                <a:cxn ang="0">
                  <a:pos x="3140" y="2888"/>
                </a:cxn>
                <a:cxn ang="0">
                  <a:pos x="3116" y="2593"/>
                </a:cxn>
                <a:cxn ang="0">
                  <a:pos x="3104" y="2333"/>
                </a:cxn>
                <a:cxn ang="0">
                  <a:pos x="3065" y="2081"/>
                </a:cxn>
                <a:cxn ang="0">
                  <a:pos x="3003" y="1837"/>
                </a:cxn>
                <a:cxn ang="0">
                  <a:pos x="2810" y="1381"/>
                </a:cxn>
                <a:cxn ang="0">
                  <a:pos x="2536" y="976"/>
                </a:cxn>
                <a:cxn ang="0">
                  <a:pos x="2191" y="630"/>
                </a:cxn>
                <a:cxn ang="0">
                  <a:pos x="1786" y="356"/>
                </a:cxn>
                <a:cxn ang="0">
                  <a:pos x="1330" y="163"/>
                </a:cxn>
                <a:cxn ang="0">
                  <a:pos x="1085" y="100"/>
                </a:cxn>
                <a:cxn ang="0">
                  <a:pos x="834" y="61"/>
                </a:cxn>
                <a:cxn ang="0">
                  <a:pos x="572" y="48"/>
                </a:cxn>
                <a:cxn ang="0">
                  <a:pos x="48" y="24"/>
                </a:cxn>
              </a:cxnLst>
              <a:rect l="0" t="0" r="r" b="b"/>
              <a:pathLst>
                <a:path w="3474" h="374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572" y="0"/>
                  </a:lnTo>
                  <a:lnTo>
                    <a:pt x="705" y="3"/>
                  </a:lnTo>
                  <a:lnTo>
                    <a:pt x="837" y="14"/>
                  </a:lnTo>
                  <a:lnTo>
                    <a:pt x="967" y="31"/>
                  </a:lnTo>
                  <a:lnTo>
                    <a:pt x="1094" y="53"/>
                  </a:lnTo>
                  <a:lnTo>
                    <a:pt x="1220" y="82"/>
                  </a:lnTo>
                  <a:lnTo>
                    <a:pt x="1343" y="116"/>
                  </a:lnTo>
                  <a:lnTo>
                    <a:pt x="1580" y="204"/>
                  </a:lnTo>
                  <a:lnTo>
                    <a:pt x="1807" y="313"/>
                  </a:lnTo>
                  <a:lnTo>
                    <a:pt x="2021" y="443"/>
                  </a:lnTo>
                  <a:lnTo>
                    <a:pt x="2220" y="591"/>
                  </a:lnTo>
                  <a:lnTo>
                    <a:pt x="2405" y="759"/>
                  </a:lnTo>
                  <a:lnTo>
                    <a:pt x="2571" y="943"/>
                  </a:lnTo>
                  <a:lnTo>
                    <a:pt x="2721" y="1142"/>
                  </a:lnTo>
                  <a:lnTo>
                    <a:pt x="2851" y="1356"/>
                  </a:lnTo>
                  <a:lnTo>
                    <a:pt x="2960" y="1583"/>
                  </a:lnTo>
                  <a:lnTo>
                    <a:pt x="3048" y="1820"/>
                  </a:lnTo>
                  <a:lnTo>
                    <a:pt x="3083" y="1944"/>
                  </a:lnTo>
                  <a:lnTo>
                    <a:pt x="3112" y="2070"/>
                  </a:lnTo>
                  <a:lnTo>
                    <a:pt x="3134" y="2197"/>
                  </a:lnTo>
                  <a:lnTo>
                    <a:pt x="3151" y="2326"/>
                  </a:lnTo>
                  <a:lnTo>
                    <a:pt x="3161" y="2459"/>
                  </a:lnTo>
                  <a:lnTo>
                    <a:pt x="3164" y="2592"/>
                  </a:lnTo>
                  <a:lnTo>
                    <a:pt x="3164" y="2864"/>
                  </a:lnTo>
                  <a:lnTo>
                    <a:pt x="3140" y="2840"/>
                  </a:lnTo>
                  <a:lnTo>
                    <a:pt x="3448" y="2840"/>
                  </a:lnTo>
                  <a:cubicBezTo>
                    <a:pt x="3458" y="2840"/>
                    <a:pt x="3466" y="2846"/>
                    <a:pt x="3470" y="2854"/>
                  </a:cubicBezTo>
                  <a:cubicBezTo>
                    <a:pt x="3474" y="2862"/>
                    <a:pt x="3473" y="2872"/>
                    <a:pt x="3467" y="2879"/>
                  </a:cubicBezTo>
                  <a:lnTo>
                    <a:pt x="2802" y="3735"/>
                  </a:lnTo>
                  <a:cubicBezTo>
                    <a:pt x="2798" y="3741"/>
                    <a:pt x="2791" y="3744"/>
                    <a:pt x="2783" y="3744"/>
                  </a:cubicBezTo>
                  <a:cubicBezTo>
                    <a:pt x="2776" y="3744"/>
                    <a:pt x="2769" y="3741"/>
                    <a:pt x="2765" y="3735"/>
                  </a:cubicBezTo>
                  <a:lnTo>
                    <a:pt x="2100" y="2879"/>
                  </a:lnTo>
                  <a:cubicBezTo>
                    <a:pt x="2094" y="2872"/>
                    <a:pt x="2093" y="2862"/>
                    <a:pt x="2097" y="2854"/>
                  </a:cubicBezTo>
                  <a:cubicBezTo>
                    <a:pt x="2101" y="2846"/>
                    <a:pt x="2109" y="2840"/>
                    <a:pt x="2118" y="2840"/>
                  </a:cubicBezTo>
                  <a:lnTo>
                    <a:pt x="2427" y="2840"/>
                  </a:lnTo>
                  <a:lnTo>
                    <a:pt x="2403" y="2864"/>
                  </a:lnTo>
                  <a:lnTo>
                    <a:pt x="2403" y="2592"/>
                  </a:lnTo>
                  <a:lnTo>
                    <a:pt x="2393" y="2404"/>
                  </a:lnTo>
                  <a:lnTo>
                    <a:pt x="2366" y="2222"/>
                  </a:lnTo>
                  <a:lnTo>
                    <a:pt x="2321" y="2047"/>
                  </a:lnTo>
                  <a:lnTo>
                    <a:pt x="2259" y="1879"/>
                  </a:lnTo>
                  <a:lnTo>
                    <a:pt x="2182" y="1719"/>
                  </a:lnTo>
                  <a:lnTo>
                    <a:pt x="2090" y="1568"/>
                  </a:lnTo>
                  <a:lnTo>
                    <a:pt x="1984" y="1428"/>
                  </a:lnTo>
                  <a:lnTo>
                    <a:pt x="1866" y="1298"/>
                  </a:lnTo>
                  <a:lnTo>
                    <a:pt x="1736" y="1179"/>
                  </a:lnTo>
                  <a:lnTo>
                    <a:pt x="1595" y="1075"/>
                  </a:lnTo>
                  <a:lnTo>
                    <a:pt x="1444" y="983"/>
                  </a:lnTo>
                  <a:lnTo>
                    <a:pt x="1284" y="906"/>
                  </a:lnTo>
                  <a:lnTo>
                    <a:pt x="1115" y="844"/>
                  </a:lnTo>
                  <a:lnTo>
                    <a:pt x="941" y="800"/>
                  </a:lnTo>
                  <a:lnTo>
                    <a:pt x="759" y="772"/>
                  </a:lnTo>
                  <a:lnTo>
                    <a:pt x="571" y="762"/>
                  </a:lnTo>
                  <a:lnTo>
                    <a:pt x="24" y="762"/>
                  </a:lnTo>
                  <a:cubicBezTo>
                    <a:pt x="11" y="762"/>
                    <a:pt x="0" y="752"/>
                    <a:pt x="0" y="738"/>
                  </a:cubicBezTo>
                  <a:lnTo>
                    <a:pt x="0" y="24"/>
                  </a:lnTo>
                  <a:close/>
                  <a:moveTo>
                    <a:pt x="48" y="738"/>
                  </a:moveTo>
                  <a:lnTo>
                    <a:pt x="24" y="714"/>
                  </a:lnTo>
                  <a:lnTo>
                    <a:pt x="574" y="714"/>
                  </a:lnTo>
                  <a:lnTo>
                    <a:pt x="766" y="725"/>
                  </a:lnTo>
                  <a:lnTo>
                    <a:pt x="952" y="753"/>
                  </a:lnTo>
                  <a:lnTo>
                    <a:pt x="1132" y="799"/>
                  </a:lnTo>
                  <a:lnTo>
                    <a:pt x="1305" y="863"/>
                  </a:lnTo>
                  <a:lnTo>
                    <a:pt x="1469" y="942"/>
                  </a:lnTo>
                  <a:lnTo>
                    <a:pt x="1624" y="1036"/>
                  </a:lnTo>
                  <a:lnTo>
                    <a:pt x="1769" y="1144"/>
                  </a:lnTo>
                  <a:lnTo>
                    <a:pt x="1901" y="1265"/>
                  </a:lnTo>
                  <a:lnTo>
                    <a:pt x="2023" y="1399"/>
                  </a:lnTo>
                  <a:lnTo>
                    <a:pt x="2131" y="1543"/>
                  </a:lnTo>
                  <a:lnTo>
                    <a:pt x="2225" y="1698"/>
                  </a:lnTo>
                  <a:lnTo>
                    <a:pt x="2304" y="1862"/>
                  </a:lnTo>
                  <a:lnTo>
                    <a:pt x="2368" y="2036"/>
                  </a:lnTo>
                  <a:lnTo>
                    <a:pt x="2413" y="2215"/>
                  </a:lnTo>
                  <a:lnTo>
                    <a:pt x="2441" y="2401"/>
                  </a:lnTo>
                  <a:lnTo>
                    <a:pt x="2451" y="2592"/>
                  </a:lnTo>
                  <a:lnTo>
                    <a:pt x="2451" y="2864"/>
                  </a:lnTo>
                  <a:cubicBezTo>
                    <a:pt x="2451" y="2878"/>
                    <a:pt x="2441" y="2888"/>
                    <a:pt x="2427" y="2888"/>
                  </a:cubicBezTo>
                  <a:lnTo>
                    <a:pt x="2118" y="2888"/>
                  </a:lnTo>
                  <a:lnTo>
                    <a:pt x="2137" y="2850"/>
                  </a:lnTo>
                  <a:lnTo>
                    <a:pt x="2802" y="3706"/>
                  </a:lnTo>
                  <a:lnTo>
                    <a:pt x="2765" y="3706"/>
                  </a:lnTo>
                  <a:lnTo>
                    <a:pt x="3430" y="2850"/>
                  </a:lnTo>
                  <a:lnTo>
                    <a:pt x="3448" y="2888"/>
                  </a:lnTo>
                  <a:lnTo>
                    <a:pt x="3140" y="2888"/>
                  </a:lnTo>
                  <a:cubicBezTo>
                    <a:pt x="3127" y="2888"/>
                    <a:pt x="3116" y="2878"/>
                    <a:pt x="3116" y="2864"/>
                  </a:cubicBezTo>
                  <a:lnTo>
                    <a:pt x="3116" y="2593"/>
                  </a:lnTo>
                  <a:lnTo>
                    <a:pt x="3114" y="2462"/>
                  </a:lnTo>
                  <a:lnTo>
                    <a:pt x="3104" y="2333"/>
                  </a:lnTo>
                  <a:lnTo>
                    <a:pt x="3087" y="2206"/>
                  </a:lnTo>
                  <a:lnTo>
                    <a:pt x="3065" y="2081"/>
                  </a:lnTo>
                  <a:lnTo>
                    <a:pt x="3036" y="1957"/>
                  </a:lnTo>
                  <a:lnTo>
                    <a:pt x="3003" y="1837"/>
                  </a:lnTo>
                  <a:lnTo>
                    <a:pt x="2917" y="1604"/>
                  </a:lnTo>
                  <a:lnTo>
                    <a:pt x="2810" y="1381"/>
                  </a:lnTo>
                  <a:lnTo>
                    <a:pt x="2682" y="1171"/>
                  </a:lnTo>
                  <a:lnTo>
                    <a:pt x="2536" y="976"/>
                  </a:lnTo>
                  <a:lnTo>
                    <a:pt x="2372" y="794"/>
                  </a:lnTo>
                  <a:lnTo>
                    <a:pt x="2191" y="630"/>
                  </a:lnTo>
                  <a:lnTo>
                    <a:pt x="1996" y="484"/>
                  </a:lnTo>
                  <a:lnTo>
                    <a:pt x="1786" y="356"/>
                  </a:lnTo>
                  <a:lnTo>
                    <a:pt x="1563" y="249"/>
                  </a:lnTo>
                  <a:lnTo>
                    <a:pt x="1330" y="163"/>
                  </a:lnTo>
                  <a:lnTo>
                    <a:pt x="1209" y="129"/>
                  </a:lnTo>
                  <a:lnTo>
                    <a:pt x="1085" y="100"/>
                  </a:lnTo>
                  <a:lnTo>
                    <a:pt x="960" y="78"/>
                  </a:lnTo>
                  <a:lnTo>
                    <a:pt x="834" y="61"/>
                  </a:lnTo>
                  <a:lnTo>
                    <a:pt x="704" y="51"/>
                  </a:lnTo>
                  <a:lnTo>
                    <a:pt x="57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738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933" y="2793"/>
              <a:ext cx="1690" cy="634"/>
            </a:xfrm>
            <a:custGeom>
              <a:avLst/>
              <a:gdLst/>
              <a:ahLst/>
              <a:cxnLst>
                <a:cxn ang="0">
                  <a:pos x="6235" y="184"/>
                </a:cxn>
                <a:cxn ang="0">
                  <a:pos x="6231" y="201"/>
                </a:cxn>
                <a:cxn ang="0">
                  <a:pos x="6231" y="201"/>
                </a:cxn>
                <a:cxn ang="0">
                  <a:pos x="3192" y="1994"/>
                </a:cxn>
                <a:cxn ang="0">
                  <a:pos x="3192" y="1994"/>
                </a:cxn>
                <a:cxn ang="0">
                  <a:pos x="3192" y="1994"/>
                </a:cxn>
                <a:cxn ang="0">
                  <a:pos x="598" y="1326"/>
                </a:cxn>
                <a:cxn ang="0">
                  <a:pos x="514" y="1653"/>
                </a:cxn>
                <a:cxn ang="0">
                  <a:pos x="0" y="791"/>
                </a:cxn>
                <a:cxn ang="0">
                  <a:pos x="866" y="285"/>
                </a:cxn>
                <a:cxn ang="0">
                  <a:pos x="782" y="613"/>
                </a:cxn>
                <a:cxn ang="0">
                  <a:pos x="3376" y="1282"/>
                </a:cxn>
                <a:cxn ang="0">
                  <a:pos x="3376" y="1282"/>
                </a:cxn>
                <a:cxn ang="0">
                  <a:pos x="5519" y="18"/>
                </a:cxn>
                <a:cxn ang="0">
                  <a:pos x="5519" y="18"/>
                </a:cxn>
                <a:cxn ang="0">
                  <a:pos x="5523" y="0"/>
                </a:cxn>
                <a:cxn ang="0">
                  <a:pos x="6235" y="184"/>
                </a:cxn>
              </a:cxnLst>
              <a:rect l="0" t="0" r="r" b="b"/>
              <a:pathLst>
                <a:path w="6235" h="2338">
                  <a:moveTo>
                    <a:pt x="6235" y="184"/>
                  </a:moveTo>
                  <a:lnTo>
                    <a:pt x="6231" y="201"/>
                  </a:lnTo>
                  <a:lnTo>
                    <a:pt x="6231" y="201"/>
                  </a:lnTo>
                  <a:cubicBezTo>
                    <a:pt x="5887" y="1536"/>
                    <a:pt x="4526" y="2338"/>
                    <a:pt x="3192" y="1994"/>
                  </a:cubicBezTo>
                  <a:cubicBezTo>
                    <a:pt x="3192" y="1994"/>
                    <a:pt x="3192" y="1994"/>
                    <a:pt x="3192" y="1994"/>
                  </a:cubicBezTo>
                  <a:lnTo>
                    <a:pt x="3192" y="1994"/>
                  </a:lnTo>
                  <a:lnTo>
                    <a:pt x="598" y="1326"/>
                  </a:lnTo>
                  <a:lnTo>
                    <a:pt x="514" y="1653"/>
                  </a:lnTo>
                  <a:lnTo>
                    <a:pt x="0" y="791"/>
                  </a:lnTo>
                  <a:lnTo>
                    <a:pt x="866" y="285"/>
                  </a:lnTo>
                  <a:lnTo>
                    <a:pt x="782" y="613"/>
                  </a:lnTo>
                  <a:lnTo>
                    <a:pt x="3376" y="1282"/>
                  </a:lnTo>
                  <a:lnTo>
                    <a:pt x="3376" y="1282"/>
                  </a:lnTo>
                  <a:cubicBezTo>
                    <a:pt x="4317" y="1525"/>
                    <a:pt x="5276" y="959"/>
                    <a:pt x="5519" y="18"/>
                  </a:cubicBezTo>
                  <a:lnTo>
                    <a:pt x="5519" y="18"/>
                  </a:lnTo>
                  <a:lnTo>
                    <a:pt x="5523" y="0"/>
                  </a:lnTo>
                  <a:lnTo>
                    <a:pt x="6235" y="184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927" y="2787"/>
              <a:ext cx="1703" cy="575"/>
            </a:xfrm>
            <a:custGeom>
              <a:avLst/>
              <a:gdLst/>
              <a:ahLst/>
              <a:cxnLst>
                <a:cxn ang="0">
                  <a:pos x="6278" y="211"/>
                </a:cxn>
                <a:cxn ang="0">
                  <a:pos x="6198" y="474"/>
                </a:cxn>
                <a:cxn ang="0">
                  <a:pos x="5978" y="925"/>
                </a:cxn>
                <a:cxn ang="0">
                  <a:pos x="5681" y="1314"/>
                </a:cxn>
                <a:cxn ang="0">
                  <a:pos x="5319" y="1635"/>
                </a:cxn>
                <a:cxn ang="0">
                  <a:pos x="4903" y="1880"/>
                </a:cxn>
                <a:cxn ang="0">
                  <a:pos x="4448" y="2042"/>
                </a:cxn>
                <a:cxn ang="0">
                  <a:pos x="4085" y="2106"/>
                </a:cxn>
                <a:cxn ang="0">
                  <a:pos x="3838" y="2118"/>
                </a:cxn>
                <a:cxn ang="0">
                  <a:pos x="3588" y="2105"/>
                </a:cxn>
                <a:cxn ang="0">
                  <a:pos x="3336" y="2066"/>
                </a:cxn>
                <a:cxn ang="0">
                  <a:pos x="615" y="1369"/>
                </a:cxn>
                <a:cxn ang="0">
                  <a:pos x="557" y="1681"/>
                </a:cxn>
                <a:cxn ang="0">
                  <a:pos x="518" y="1686"/>
                </a:cxn>
                <a:cxn ang="0">
                  <a:pos x="2" y="808"/>
                </a:cxn>
                <a:cxn ang="0">
                  <a:pos x="878" y="289"/>
                </a:cxn>
                <a:cxn ang="0">
                  <a:pos x="909" y="313"/>
                </a:cxn>
                <a:cxn ang="0">
                  <a:pos x="810" y="615"/>
                </a:cxn>
                <a:cxn ang="0">
                  <a:pos x="3579" y="1320"/>
                </a:cxn>
                <a:cxn ang="0">
                  <a:pos x="3924" y="1337"/>
                </a:cxn>
                <a:cxn ang="0">
                  <a:pos x="4259" y="1288"/>
                </a:cxn>
                <a:cxn ang="0">
                  <a:pos x="4574" y="1176"/>
                </a:cxn>
                <a:cxn ang="0">
                  <a:pos x="4861" y="1006"/>
                </a:cxn>
                <a:cxn ang="0">
                  <a:pos x="5112" y="784"/>
                </a:cxn>
                <a:cxn ang="0">
                  <a:pos x="5317" y="515"/>
                </a:cxn>
                <a:cxn ang="0">
                  <a:pos x="5468" y="204"/>
                </a:cxn>
                <a:cxn ang="0">
                  <a:pos x="5525" y="18"/>
                </a:cxn>
                <a:cxn ang="0">
                  <a:pos x="5551" y="2"/>
                </a:cxn>
                <a:cxn ang="0">
                  <a:pos x="5540" y="43"/>
                </a:cxn>
                <a:cxn ang="0">
                  <a:pos x="5562" y="47"/>
                </a:cxn>
                <a:cxn ang="0">
                  <a:pos x="5437" y="385"/>
                </a:cxn>
                <a:cxn ang="0">
                  <a:pos x="5253" y="683"/>
                </a:cxn>
                <a:cxn ang="0">
                  <a:pos x="5018" y="935"/>
                </a:cxn>
                <a:cxn ang="0">
                  <a:pos x="4741" y="1135"/>
                </a:cxn>
                <a:cxn ang="0">
                  <a:pos x="4433" y="1280"/>
                </a:cxn>
                <a:cxn ang="0">
                  <a:pos x="4099" y="1363"/>
                </a:cxn>
                <a:cxn ang="0">
                  <a:pos x="3748" y="1380"/>
                </a:cxn>
                <a:cxn ang="0">
                  <a:pos x="3393" y="1325"/>
                </a:cxn>
                <a:cxn ang="0">
                  <a:pos x="784" y="630"/>
                </a:cxn>
                <a:cxn ang="0">
                  <a:pos x="899" y="326"/>
                </a:cxn>
                <a:cxn ang="0">
                  <a:pos x="41" y="803"/>
                </a:cxn>
                <a:cxn ang="0">
                  <a:pos x="516" y="1670"/>
                </a:cxn>
                <a:cxn ang="0">
                  <a:pos x="626" y="1328"/>
                </a:cxn>
                <a:cxn ang="0">
                  <a:pos x="3343" y="2024"/>
                </a:cxn>
                <a:cxn ang="0">
                  <a:pos x="3591" y="2062"/>
                </a:cxn>
                <a:cxn ang="0">
                  <a:pos x="3837" y="2075"/>
                </a:cxn>
                <a:cxn ang="0">
                  <a:pos x="4080" y="2063"/>
                </a:cxn>
                <a:cxn ang="0">
                  <a:pos x="4435" y="2001"/>
                </a:cxn>
                <a:cxn ang="0">
                  <a:pos x="4883" y="1843"/>
                </a:cxn>
                <a:cxn ang="0">
                  <a:pos x="5292" y="1602"/>
                </a:cxn>
                <a:cxn ang="0">
                  <a:pos x="5648" y="1287"/>
                </a:cxn>
                <a:cxn ang="0">
                  <a:pos x="5941" y="904"/>
                </a:cxn>
                <a:cxn ang="0">
                  <a:pos x="6157" y="461"/>
                </a:cxn>
                <a:cxn ang="0">
                  <a:pos x="6237" y="202"/>
                </a:cxn>
                <a:cxn ang="0">
                  <a:pos x="5540" y="43"/>
                </a:cxn>
              </a:cxnLst>
              <a:rect l="0" t="0" r="r" b="b"/>
              <a:pathLst>
                <a:path w="6281" h="2118">
                  <a:moveTo>
                    <a:pt x="6263" y="186"/>
                  </a:moveTo>
                  <a:cubicBezTo>
                    <a:pt x="6274" y="189"/>
                    <a:pt x="6281" y="200"/>
                    <a:pt x="6278" y="211"/>
                  </a:cubicBezTo>
                  <a:lnTo>
                    <a:pt x="6274" y="228"/>
                  </a:lnTo>
                  <a:lnTo>
                    <a:pt x="6198" y="474"/>
                  </a:lnTo>
                  <a:lnTo>
                    <a:pt x="6098" y="706"/>
                  </a:lnTo>
                  <a:lnTo>
                    <a:pt x="5978" y="925"/>
                  </a:lnTo>
                  <a:lnTo>
                    <a:pt x="5839" y="1128"/>
                  </a:lnTo>
                  <a:lnTo>
                    <a:pt x="5681" y="1314"/>
                  </a:lnTo>
                  <a:lnTo>
                    <a:pt x="5507" y="1484"/>
                  </a:lnTo>
                  <a:lnTo>
                    <a:pt x="5319" y="1635"/>
                  </a:lnTo>
                  <a:lnTo>
                    <a:pt x="5117" y="1767"/>
                  </a:lnTo>
                  <a:lnTo>
                    <a:pt x="4903" y="1880"/>
                  </a:lnTo>
                  <a:lnTo>
                    <a:pt x="4680" y="1972"/>
                  </a:lnTo>
                  <a:lnTo>
                    <a:pt x="4448" y="2042"/>
                  </a:lnTo>
                  <a:lnTo>
                    <a:pt x="4208" y="2090"/>
                  </a:lnTo>
                  <a:lnTo>
                    <a:pt x="4085" y="2106"/>
                  </a:lnTo>
                  <a:lnTo>
                    <a:pt x="3962" y="2115"/>
                  </a:lnTo>
                  <a:lnTo>
                    <a:pt x="3838" y="2118"/>
                  </a:lnTo>
                  <a:lnTo>
                    <a:pt x="3713" y="2114"/>
                  </a:lnTo>
                  <a:lnTo>
                    <a:pt x="3588" y="2105"/>
                  </a:lnTo>
                  <a:lnTo>
                    <a:pt x="3462" y="2089"/>
                  </a:lnTo>
                  <a:lnTo>
                    <a:pt x="3336" y="2066"/>
                  </a:lnTo>
                  <a:lnTo>
                    <a:pt x="3210" y="2037"/>
                  </a:lnTo>
                  <a:lnTo>
                    <a:pt x="615" y="1369"/>
                  </a:lnTo>
                  <a:lnTo>
                    <a:pt x="641" y="1354"/>
                  </a:lnTo>
                  <a:lnTo>
                    <a:pt x="557" y="1681"/>
                  </a:lnTo>
                  <a:cubicBezTo>
                    <a:pt x="555" y="1689"/>
                    <a:pt x="548" y="1695"/>
                    <a:pt x="540" y="1697"/>
                  </a:cubicBezTo>
                  <a:cubicBezTo>
                    <a:pt x="531" y="1698"/>
                    <a:pt x="523" y="1694"/>
                    <a:pt x="518" y="1686"/>
                  </a:cubicBezTo>
                  <a:lnTo>
                    <a:pt x="4" y="824"/>
                  </a:lnTo>
                  <a:cubicBezTo>
                    <a:pt x="1" y="820"/>
                    <a:pt x="0" y="814"/>
                    <a:pt x="2" y="808"/>
                  </a:cubicBezTo>
                  <a:cubicBezTo>
                    <a:pt x="3" y="803"/>
                    <a:pt x="7" y="798"/>
                    <a:pt x="12" y="795"/>
                  </a:cubicBezTo>
                  <a:lnTo>
                    <a:pt x="878" y="289"/>
                  </a:lnTo>
                  <a:cubicBezTo>
                    <a:pt x="885" y="285"/>
                    <a:pt x="894" y="285"/>
                    <a:pt x="901" y="290"/>
                  </a:cubicBezTo>
                  <a:cubicBezTo>
                    <a:pt x="908" y="296"/>
                    <a:pt x="911" y="304"/>
                    <a:pt x="909" y="313"/>
                  </a:cubicBezTo>
                  <a:lnTo>
                    <a:pt x="825" y="641"/>
                  </a:lnTo>
                  <a:lnTo>
                    <a:pt x="810" y="615"/>
                  </a:lnTo>
                  <a:lnTo>
                    <a:pt x="3404" y="1284"/>
                  </a:lnTo>
                  <a:lnTo>
                    <a:pt x="3579" y="1320"/>
                  </a:lnTo>
                  <a:lnTo>
                    <a:pt x="3753" y="1337"/>
                  </a:lnTo>
                  <a:lnTo>
                    <a:pt x="3924" y="1337"/>
                  </a:lnTo>
                  <a:lnTo>
                    <a:pt x="4094" y="1320"/>
                  </a:lnTo>
                  <a:lnTo>
                    <a:pt x="4259" y="1288"/>
                  </a:lnTo>
                  <a:lnTo>
                    <a:pt x="4420" y="1239"/>
                  </a:lnTo>
                  <a:lnTo>
                    <a:pt x="4574" y="1176"/>
                  </a:lnTo>
                  <a:lnTo>
                    <a:pt x="4721" y="1098"/>
                  </a:lnTo>
                  <a:lnTo>
                    <a:pt x="4861" y="1006"/>
                  </a:lnTo>
                  <a:lnTo>
                    <a:pt x="4991" y="902"/>
                  </a:lnTo>
                  <a:lnTo>
                    <a:pt x="5112" y="784"/>
                  </a:lnTo>
                  <a:lnTo>
                    <a:pt x="5220" y="656"/>
                  </a:lnTo>
                  <a:lnTo>
                    <a:pt x="5317" y="515"/>
                  </a:lnTo>
                  <a:lnTo>
                    <a:pt x="5400" y="364"/>
                  </a:lnTo>
                  <a:lnTo>
                    <a:pt x="5468" y="204"/>
                  </a:lnTo>
                  <a:lnTo>
                    <a:pt x="5521" y="34"/>
                  </a:lnTo>
                  <a:lnTo>
                    <a:pt x="5525" y="18"/>
                  </a:lnTo>
                  <a:cubicBezTo>
                    <a:pt x="5526" y="12"/>
                    <a:pt x="5529" y="7"/>
                    <a:pt x="5534" y="4"/>
                  </a:cubicBezTo>
                  <a:cubicBezTo>
                    <a:pt x="5539" y="1"/>
                    <a:pt x="5545" y="0"/>
                    <a:pt x="5551" y="2"/>
                  </a:cubicBezTo>
                  <a:lnTo>
                    <a:pt x="6263" y="186"/>
                  </a:lnTo>
                  <a:close/>
                  <a:moveTo>
                    <a:pt x="5540" y="43"/>
                  </a:moveTo>
                  <a:lnTo>
                    <a:pt x="5566" y="27"/>
                  </a:lnTo>
                  <a:lnTo>
                    <a:pt x="5562" y="47"/>
                  </a:lnTo>
                  <a:lnTo>
                    <a:pt x="5507" y="221"/>
                  </a:lnTo>
                  <a:lnTo>
                    <a:pt x="5437" y="385"/>
                  </a:lnTo>
                  <a:lnTo>
                    <a:pt x="5352" y="540"/>
                  </a:lnTo>
                  <a:lnTo>
                    <a:pt x="5253" y="683"/>
                  </a:lnTo>
                  <a:lnTo>
                    <a:pt x="5141" y="815"/>
                  </a:lnTo>
                  <a:lnTo>
                    <a:pt x="5018" y="935"/>
                  </a:lnTo>
                  <a:lnTo>
                    <a:pt x="4884" y="1041"/>
                  </a:lnTo>
                  <a:lnTo>
                    <a:pt x="4741" y="1135"/>
                  </a:lnTo>
                  <a:lnTo>
                    <a:pt x="4591" y="1215"/>
                  </a:lnTo>
                  <a:lnTo>
                    <a:pt x="4433" y="1280"/>
                  </a:lnTo>
                  <a:lnTo>
                    <a:pt x="4268" y="1329"/>
                  </a:lnTo>
                  <a:lnTo>
                    <a:pt x="4099" y="1363"/>
                  </a:lnTo>
                  <a:lnTo>
                    <a:pt x="3924" y="1380"/>
                  </a:lnTo>
                  <a:lnTo>
                    <a:pt x="3748" y="1380"/>
                  </a:lnTo>
                  <a:lnTo>
                    <a:pt x="3570" y="1361"/>
                  </a:lnTo>
                  <a:lnTo>
                    <a:pt x="3393" y="1325"/>
                  </a:lnTo>
                  <a:lnTo>
                    <a:pt x="799" y="656"/>
                  </a:lnTo>
                  <a:cubicBezTo>
                    <a:pt x="788" y="653"/>
                    <a:pt x="781" y="642"/>
                    <a:pt x="784" y="630"/>
                  </a:cubicBezTo>
                  <a:lnTo>
                    <a:pt x="868" y="302"/>
                  </a:lnTo>
                  <a:lnTo>
                    <a:pt x="899" y="326"/>
                  </a:lnTo>
                  <a:lnTo>
                    <a:pt x="33" y="832"/>
                  </a:lnTo>
                  <a:lnTo>
                    <a:pt x="41" y="803"/>
                  </a:lnTo>
                  <a:lnTo>
                    <a:pt x="555" y="1665"/>
                  </a:lnTo>
                  <a:lnTo>
                    <a:pt x="516" y="1670"/>
                  </a:lnTo>
                  <a:lnTo>
                    <a:pt x="600" y="1343"/>
                  </a:lnTo>
                  <a:cubicBezTo>
                    <a:pt x="603" y="1332"/>
                    <a:pt x="614" y="1325"/>
                    <a:pt x="626" y="1328"/>
                  </a:cubicBezTo>
                  <a:lnTo>
                    <a:pt x="3219" y="1996"/>
                  </a:lnTo>
                  <a:lnTo>
                    <a:pt x="3343" y="2024"/>
                  </a:lnTo>
                  <a:lnTo>
                    <a:pt x="3467" y="2046"/>
                  </a:lnTo>
                  <a:lnTo>
                    <a:pt x="3591" y="2062"/>
                  </a:lnTo>
                  <a:lnTo>
                    <a:pt x="3714" y="2071"/>
                  </a:lnTo>
                  <a:lnTo>
                    <a:pt x="3837" y="2075"/>
                  </a:lnTo>
                  <a:lnTo>
                    <a:pt x="3959" y="2072"/>
                  </a:lnTo>
                  <a:lnTo>
                    <a:pt x="4080" y="2063"/>
                  </a:lnTo>
                  <a:lnTo>
                    <a:pt x="4199" y="2049"/>
                  </a:lnTo>
                  <a:lnTo>
                    <a:pt x="4435" y="2001"/>
                  </a:lnTo>
                  <a:lnTo>
                    <a:pt x="4663" y="1933"/>
                  </a:lnTo>
                  <a:lnTo>
                    <a:pt x="4883" y="1843"/>
                  </a:lnTo>
                  <a:lnTo>
                    <a:pt x="5094" y="1732"/>
                  </a:lnTo>
                  <a:lnTo>
                    <a:pt x="5292" y="1602"/>
                  </a:lnTo>
                  <a:lnTo>
                    <a:pt x="5478" y="1453"/>
                  </a:lnTo>
                  <a:lnTo>
                    <a:pt x="5648" y="1287"/>
                  </a:lnTo>
                  <a:lnTo>
                    <a:pt x="5804" y="1103"/>
                  </a:lnTo>
                  <a:lnTo>
                    <a:pt x="5941" y="904"/>
                  </a:lnTo>
                  <a:lnTo>
                    <a:pt x="6059" y="689"/>
                  </a:lnTo>
                  <a:lnTo>
                    <a:pt x="6157" y="461"/>
                  </a:lnTo>
                  <a:lnTo>
                    <a:pt x="6233" y="219"/>
                  </a:lnTo>
                  <a:lnTo>
                    <a:pt x="6237" y="202"/>
                  </a:lnTo>
                  <a:lnTo>
                    <a:pt x="6252" y="227"/>
                  </a:lnTo>
                  <a:lnTo>
                    <a:pt x="5540" y="43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263" y="1641"/>
              <a:ext cx="78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cs typeface="Arial" pitchFamily="34" charset="0"/>
                </a:rPr>
                <a:t>Supervision made 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2263" y="1741"/>
              <a:ext cx="71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cs typeface="Arial" pitchFamily="34" charset="0"/>
                </a:rPr>
                <a:t>AFORE’s facilities.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05" y="1753"/>
              <a:ext cx="103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Automatized  daily basis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05" y="1853"/>
              <a:ext cx="78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Supervision made at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1279" y="3392"/>
              <a:ext cx="90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Daily basis Supervision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1279" y="3491"/>
              <a:ext cx="106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of Siefores’</a:t>
              </a:r>
              <a:r>
                <a:rPr kumimoji="0" lang="en-US" sz="1000" b="1" i="0" u="none" strike="noStrike" cap="none" normalizeH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Financial Risks.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 rot="16380004">
              <a:off x="779" y="2326"/>
              <a:ext cx="48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FINANCIAL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 rot="19490629">
              <a:off x="959" y="1860"/>
              <a:ext cx="69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SURVEILLANCE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 rot="1213123">
              <a:off x="1860" y="1826"/>
              <a:ext cx="48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FINANCIAL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 rot="4421052">
              <a:off x="2167" y="2198"/>
              <a:ext cx="5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INSPECTION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1458" y="3155"/>
              <a:ext cx="88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RISK MANAGEMENT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110" y="1972"/>
              <a:ext cx="37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CONSAR.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ectangle 13"/>
          <p:cNvSpPr txBox="1">
            <a:spLocks noChangeArrowheads="1"/>
          </p:cNvSpPr>
          <p:nvPr/>
        </p:nvSpPr>
        <p:spPr bwMode="auto">
          <a:xfrm>
            <a:off x="971550" y="65316"/>
            <a:ext cx="74009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CONSAR is in charge of the coordination, regulation, supervision and oversight of the DC retirement savings systems (SAR). The Financial Supervision acctivities are segmentades as folows: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gray">
          <a:xfrm>
            <a:off x="185057" y="5619710"/>
            <a:ext cx="5910944" cy="11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en-US" sz="1500" b="1" dirty="0" smtClean="0">
                <a:solidFill>
                  <a:srgbClr val="0070C0"/>
                </a:solidFill>
                <a:latin typeface="Arial" charset="0"/>
              </a:rPr>
              <a:t>… CONSAR has full operational independence in the exercise of its responsibilities and powers, in particular with regard to supervisory acts, including the use of enforcement and imposing sanctions to </a:t>
            </a:r>
            <a:r>
              <a:rPr lang="en-US" sz="1500" b="1" dirty="0" err="1" smtClean="0">
                <a:solidFill>
                  <a:srgbClr val="0070C0"/>
                </a:solidFill>
                <a:latin typeface="Arial" charset="0"/>
              </a:rPr>
              <a:t>Afores</a:t>
            </a:r>
            <a:r>
              <a:rPr lang="en-US" sz="1500" b="1" dirty="0" smtClean="0">
                <a:solidFill>
                  <a:srgbClr val="0070C0"/>
                </a:solidFill>
                <a:latin typeface="Arial" charset="0"/>
              </a:rPr>
              <a:t>. </a:t>
            </a:r>
            <a:endParaRPr lang="es-MX" sz="1500" b="1" dirty="0" smtClean="0">
              <a:solidFill>
                <a:srgbClr val="0070C0"/>
              </a:solidFill>
              <a:latin typeface="Arial" charset="0"/>
            </a:endParaRPr>
          </a:p>
          <a:p>
            <a:pPr algn="just"/>
            <a:endParaRPr lang="en-US" sz="1500" b="1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8" name="AutoShape 65"/>
          <p:cNvSpPr>
            <a:spLocks noChangeArrowheads="1"/>
          </p:cNvSpPr>
          <p:nvPr/>
        </p:nvSpPr>
        <p:spPr bwMode="auto">
          <a:xfrm>
            <a:off x="8586292" y="1375456"/>
            <a:ext cx="529998" cy="3662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I T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5721927" y="6442364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Total = 26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96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96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20392</TotalTime>
  <Words>1653</Words>
  <Application>Microsoft Office PowerPoint</Application>
  <PresentationFormat>Presentación en pantalla (4:3)</PresentationFormat>
  <Paragraphs>392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Diseño predeterminado</vt:lpstr>
      <vt:lpstr>1_Diseño predeterminado</vt:lpstr>
      <vt:lpstr>2_Diseño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Julián Gómez Faustino</dc:creator>
  <cp:lastModifiedBy>dcplascencia</cp:lastModifiedBy>
  <cp:revision>1351</cp:revision>
  <dcterms:modified xsi:type="dcterms:W3CDTF">2011-09-07T22:27:14Z</dcterms:modified>
</cp:coreProperties>
</file>