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1" r:id="rId1"/>
  </p:sldMasterIdLst>
  <p:notesMasterIdLst>
    <p:notesMasterId r:id="rId18"/>
  </p:notesMasterIdLst>
  <p:handoutMasterIdLst>
    <p:handoutMasterId r:id="rId19"/>
  </p:handoutMasterIdLst>
  <p:sldIdLst>
    <p:sldId id="262" r:id="rId2"/>
    <p:sldId id="257" r:id="rId3"/>
    <p:sldId id="258" r:id="rId4"/>
    <p:sldId id="260" r:id="rId5"/>
    <p:sldId id="259" r:id="rId6"/>
    <p:sldId id="279" r:id="rId7"/>
    <p:sldId id="278" r:id="rId8"/>
    <p:sldId id="269" r:id="rId9"/>
    <p:sldId id="271" r:id="rId10"/>
    <p:sldId id="273" r:id="rId11"/>
    <p:sldId id="280" r:id="rId12"/>
    <p:sldId id="276" r:id="rId13"/>
    <p:sldId id="281" r:id="rId14"/>
    <p:sldId id="282" r:id="rId15"/>
    <p:sldId id="283" r:id="rId16"/>
    <p:sldId id="284" r:id="rId17"/>
  </p:sldIdLst>
  <p:sldSz cx="9144000" cy="6858000" type="screen4x3"/>
  <p:notesSz cx="6794500" cy="9906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EEF4"/>
    <a:srgbClr val="F2E8E7"/>
    <a:srgbClr val="091FF1"/>
    <a:srgbClr val="FFD9CE"/>
    <a:srgbClr val="FFEDE8"/>
    <a:srgbClr val="C59EE2"/>
    <a:srgbClr val="542000"/>
    <a:srgbClr val="FFC0AF"/>
    <a:srgbClr val="FFD5C9"/>
    <a:srgbClr val="FFECE7"/>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淺色樣式 1 - 輔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505E3EF-67EA-436B-97B2-0124C06EBD24}" styleName="中等深淺樣式 4 - 輔色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E25E649-3F16-4E02-A733-19D2CDBF48F0}" styleName="中等深淺樣式 3 - 輔色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深色樣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淺色樣式 1 - 輔色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淺色樣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A111915-BE36-4E01-A7E5-04B1672EAD32}" styleName="淺色樣式 2 - 輔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E171933-4619-4E11-9A3F-F7608DF75F80}" styleName="中等深淺樣式 1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中等深淺樣式 3 - 輔色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淺色樣式 1 - 輔色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9" autoAdjust="0"/>
    <p:restoredTop sz="94379" autoAdjust="0"/>
  </p:normalViewPr>
  <p:slideViewPr>
    <p:cSldViewPr>
      <p:cViewPr>
        <p:scale>
          <a:sx n="70" d="100"/>
          <a:sy n="70" d="100"/>
        </p:scale>
        <p:origin x="-1896" y="-28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4026" y="-108"/>
      </p:cViewPr>
      <p:guideLst>
        <p:guide orient="horz" pos="3120"/>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3"/>
            <a:ext cx="2944284" cy="495301"/>
          </a:xfrm>
          <a:prstGeom prst="rect">
            <a:avLst/>
          </a:prstGeom>
        </p:spPr>
        <p:txBody>
          <a:bodyPr vert="horz" lIns="91179" tIns="45589" rIns="91179" bIns="45589" rtlCol="0"/>
          <a:lstStyle>
            <a:lvl1pPr algn="l">
              <a:defRPr sz="1200"/>
            </a:lvl1pPr>
          </a:lstStyle>
          <a:p>
            <a:endParaRPr lang="zh-TW" altLang="en-US"/>
          </a:p>
        </p:txBody>
      </p:sp>
      <p:sp>
        <p:nvSpPr>
          <p:cNvPr id="3" name="日期版面配置區 2"/>
          <p:cNvSpPr>
            <a:spLocks noGrp="1"/>
          </p:cNvSpPr>
          <p:nvPr>
            <p:ph type="dt" sz="quarter" idx="1"/>
          </p:nvPr>
        </p:nvSpPr>
        <p:spPr>
          <a:xfrm>
            <a:off x="3848647" y="3"/>
            <a:ext cx="2944284" cy="495301"/>
          </a:xfrm>
          <a:prstGeom prst="rect">
            <a:avLst/>
          </a:prstGeom>
        </p:spPr>
        <p:txBody>
          <a:bodyPr vert="horz" lIns="91179" tIns="45589" rIns="91179" bIns="45589" rtlCol="0"/>
          <a:lstStyle>
            <a:lvl1pPr algn="r">
              <a:defRPr sz="1200"/>
            </a:lvl1pPr>
          </a:lstStyle>
          <a:p>
            <a:fld id="{2A3BC694-DC80-4A1E-BBB6-8C3E40FB5797}" type="datetimeFigureOut">
              <a:rPr lang="zh-TW" altLang="en-US" smtClean="0"/>
              <a:pPr/>
              <a:t>16-02-2017</a:t>
            </a:fld>
            <a:endParaRPr lang="zh-TW" altLang="en-US"/>
          </a:p>
        </p:txBody>
      </p:sp>
      <p:sp>
        <p:nvSpPr>
          <p:cNvPr id="4" name="頁尾版面配置區 3"/>
          <p:cNvSpPr>
            <a:spLocks noGrp="1"/>
          </p:cNvSpPr>
          <p:nvPr>
            <p:ph type="ftr" sz="quarter" idx="2"/>
          </p:nvPr>
        </p:nvSpPr>
        <p:spPr>
          <a:xfrm>
            <a:off x="2" y="9408983"/>
            <a:ext cx="2944284" cy="495301"/>
          </a:xfrm>
          <a:prstGeom prst="rect">
            <a:avLst/>
          </a:prstGeom>
        </p:spPr>
        <p:txBody>
          <a:bodyPr vert="horz" lIns="91179" tIns="45589" rIns="91179" bIns="45589"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48647" y="9408983"/>
            <a:ext cx="2944284" cy="495301"/>
          </a:xfrm>
          <a:prstGeom prst="rect">
            <a:avLst/>
          </a:prstGeom>
        </p:spPr>
        <p:txBody>
          <a:bodyPr vert="horz" lIns="91179" tIns="45589" rIns="91179" bIns="45589" rtlCol="0" anchor="b"/>
          <a:lstStyle>
            <a:lvl1pPr algn="r">
              <a:defRPr sz="1200"/>
            </a:lvl1pPr>
          </a:lstStyle>
          <a:p>
            <a:fld id="{28623A10-A5F6-4C3C-A110-11E4920E83E0}"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3"/>
            <a:ext cx="2944284" cy="495301"/>
          </a:xfrm>
          <a:prstGeom prst="rect">
            <a:avLst/>
          </a:prstGeom>
        </p:spPr>
        <p:txBody>
          <a:bodyPr vert="horz" lIns="91179" tIns="45589" rIns="91179" bIns="45589" rtlCol="0"/>
          <a:lstStyle>
            <a:lvl1pPr algn="l">
              <a:defRPr sz="1200"/>
            </a:lvl1pPr>
          </a:lstStyle>
          <a:p>
            <a:endParaRPr lang="zh-TW" altLang="en-US"/>
          </a:p>
        </p:txBody>
      </p:sp>
      <p:sp>
        <p:nvSpPr>
          <p:cNvPr id="3" name="日期版面配置區 2"/>
          <p:cNvSpPr>
            <a:spLocks noGrp="1"/>
          </p:cNvSpPr>
          <p:nvPr>
            <p:ph type="dt" idx="1"/>
          </p:nvPr>
        </p:nvSpPr>
        <p:spPr>
          <a:xfrm>
            <a:off x="3848647" y="3"/>
            <a:ext cx="2944284" cy="495301"/>
          </a:xfrm>
          <a:prstGeom prst="rect">
            <a:avLst/>
          </a:prstGeom>
        </p:spPr>
        <p:txBody>
          <a:bodyPr vert="horz" lIns="91179" tIns="45589" rIns="91179" bIns="45589" rtlCol="0"/>
          <a:lstStyle>
            <a:lvl1pPr algn="r">
              <a:defRPr sz="1200"/>
            </a:lvl1pPr>
          </a:lstStyle>
          <a:p>
            <a:fld id="{3FCFF1A6-1002-4699-9F40-8CAEA934F9B1}" type="datetimeFigureOut">
              <a:rPr lang="zh-TW" altLang="en-US" smtClean="0"/>
              <a:pPr/>
              <a:t>16-02-2017</a:t>
            </a:fld>
            <a:endParaRPr lang="zh-TW" altLang="en-US"/>
          </a:p>
        </p:txBody>
      </p:sp>
      <p:sp>
        <p:nvSpPr>
          <p:cNvPr id="4" name="投影片圖像版面配置區 3"/>
          <p:cNvSpPr>
            <a:spLocks noGrp="1" noRot="1" noChangeAspect="1"/>
          </p:cNvSpPr>
          <p:nvPr>
            <p:ph type="sldImg" idx="2"/>
          </p:nvPr>
        </p:nvSpPr>
        <p:spPr>
          <a:xfrm>
            <a:off x="919163" y="741363"/>
            <a:ext cx="4956175" cy="3717925"/>
          </a:xfrm>
          <a:prstGeom prst="rect">
            <a:avLst/>
          </a:prstGeom>
          <a:noFill/>
          <a:ln w="12700">
            <a:solidFill>
              <a:prstClr val="black"/>
            </a:solidFill>
          </a:ln>
        </p:spPr>
        <p:txBody>
          <a:bodyPr vert="horz" lIns="91179" tIns="45589" rIns="91179" bIns="45589" rtlCol="0" anchor="ctr"/>
          <a:lstStyle/>
          <a:p>
            <a:endParaRPr lang="zh-TW" altLang="en-US"/>
          </a:p>
        </p:txBody>
      </p:sp>
      <p:sp>
        <p:nvSpPr>
          <p:cNvPr id="5" name="備忘稿版面配置區 4"/>
          <p:cNvSpPr>
            <a:spLocks noGrp="1"/>
          </p:cNvSpPr>
          <p:nvPr>
            <p:ph type="body" sz="quarter" idx="3"/>
          </p:nvPr>
        </p:nvSpPr>
        <p:spPr>
          <a:xfrm>
            <a:off x="679451" y="4705354"/>
            <a:ext cx="5435600" cy="4457699"/>
          </a:xfrm>
          <a:prstGeom prst="rect">
            <a:avLst/>
          </a:prstGeom>
        </p:spPr>
        <p:txBody>
          <a:bodyPr vert="horz" lIns="91179" tIns="45589" rIns="91179" bIns="45589"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2" y="9408983"/>
            <a:ext cx="2944284" cy="495301"/>
          </a:xfrm>
          <a:prstGeom prst="rect">
            <a:avLst/>
          </a:prstGeom>
        </p:spPr>
        <p:txBody>
          <a:bodyPr vert="horz" lIns="91179" tIns="45589" rIns="91179" bIns="45589"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48647" y="9408983"/>
            <a:ext cx="2944284" cy="495301"/>
          </a:xfrm>
          <a:prstGeom prst="rect">
            <a:avLst/>
          </a:prstGeom>
        </p:spPr>
        <p:txBody>
          <a:bodyPr vert="horz" lIns="91179" tIns="45589" rIns="91179" bIns="45589" rtlCol="0" anchor="b"/>
          <a:lstStyle>
            <a:lvl1pPr algn="r">
              <a:defRPr sz="1200"/>
            </a:lvl1pPr>
          </a:lstStyle>
          <a:p>
            <a:fld id="{B1FE8A9B-9311-405B-8F8A-0BD9E8CC1BC7}"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1FE8A9B-9311-405B-8F8A-0BD9E8CC1BC7}" type="slidenum">
              <a:rPr lang="zh-TW" altLang="en-US" smtClean="0"/>
              <a:pPr/>
              <a:t>7</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1FE8A9B-9311-405B-8F8A-0BD9E8CC1BC7}" type="slidenum">
              <a:rPr lang="zh-TW" altLang="en-US" smtClean="0"/>
              <a:pPr/>
              <a:t>8</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1FE8A9B-9311-405B-8F8A-0BD9E8CC1BC7}" type="slidenum">
              <a:rPr lang="zh-TW" altLang="en-US" smtClean="0"/>
              <a:pPr/>
              <a:t>9</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1FE8A9B-9311-405B-8F8A-0BD9E8CC1BC7}" type="slidenum">
              <a:rPr lang="zh-TW" altLang="en-US" smtClean="0"/>
              <a:pPr/>
              <a:t>10</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B1FE8A9B-9311-405B-8F8A-0BD9E8CC1BC7}" type="slidenum">
              <a:rPr lang="zh-TW" altLang="en-US" smtClean="0"/>
              <a:pPr/>
              <a:t>11</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smtClean="0"/>
              <a:t>按一下以編輯母片副標題樣式</a:t>
            </a:r>
            <a:endParaRPr lang="zh-TW" altLang="en-US" dirty="0"/>
          </a:p>
        </p:txBody>
      </p:sp>
      <p:sp>
        <p:nvSpPr>
          <p:cNvPr id="4" name="日期版面配置區 3"/>
          <p:cNvSpPr>
            <a:spLocks noGrp="1"/>
          </p:cNvSpPr>
          <p:nvPr>
            <p:ph type="dt" sz="half" idx="10"/>
          </p:nvPr>
        </p:nvSpPr>
        <p:spPr/>
        <p:txBody>
          <a:bodyPr/>
          <a:lstStyle/>
          <a:p>
            <a:fld id="{C52881E2-9AC9-40C0-B5B8-8A79C8D33AE2}" type="datetime1">
              <a:rPr lang="zh-TW" altLang="en-US" smtClean="0"/>
              <a:pPr/>
              <a:t>16-02-2017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7" name="投影片編號版面配置區 5"/>
          <p:cNvSpPr>
            <a:spLocks noGrp="1"/>
          </p:cNvSpPr>
          <p:nvPr>
            <p:ph type="sldNum" sz="quarter" idx="12"/>
          </p:nvPr>
        </p:nvSpPr>
        <p:spPr>
          <a:xfrm>
            <a:off x="6553200" y="6356350"/>
            <a:ext cx="1691208" cy="365125"/>
          </a:xfrm>
        </p:spPr>
        <p:txBody>
          <a:bodyPr/>
          <a:lstStyle/>
          <a:p>
            <a:r>
              <a:rPr lang="zh-TW" altLang="en-US" smtClean="0"/>
              <a:t>     </a:t>
            </a:r>
            <a:fld id="{AC76F351-CF93-4516-89AA-EC6E5FBB6A83}" type="slidenum">
              <a:rPr lang="zh-TW" altLang="en-US" smtClean="0"/>
              <a:pPr/>
              <a:t>‹#›</a:t>
            </a:fld>
            <a:endParaRPr lang="zh-TW"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16466C8B-6476-49DA-9BC2-D71B37AC4417}" type="datetime1">
              <a:rPr lang="zh-TW" altLang="en-US" smtClean="0"/>
              <a:pPr/>
              <a:t>16-02-2017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C51E58D-7535-428C-8342-A01BD9F7E345}" type="datetime1">
              <a:rPr lang="zh-TW" altLang="en-US" smtClean="0"/>
              <a:pPr/>
              <a:t>16-02-2017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10"/>
          </p:nvPr>
        </p:nvSpPr>
        <p:spPr/>
        <p:txBody>
          <a:bodyPr/>
          <a:lstStyle/>
          <a:p>
            <a:fld id="{0C24A217-7D28-4153-B7F0-B2EC584DC246}" type="datetime1">
              <a:rPr lang="zh-TW" altLang="en-US" smtClean="0"/>
              <a:pPr/>
              <a:t>16-02-2017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r>
              <a:rPr lang="zh-TW" altLang="en-US" smtClean="0"/>
              <a:t>     </a:t>
            </a:r>
            <a:fld id="{AC76F351-CF93-4516-89AA-EC6E5FBB6A83}" type="slidenum">
              <a:rPr lang="zh-TW" altLang="en-US" smtClean="0"/>
              <a:pPr/>
              <a:t>‹#›</a:t>
            </a:fld>
            <a:endParaRPr lang="zh-TW"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A0979D00-5DA7-4902-88DD-A027FD5C6FE5}" type="datetime1">
              <a:rPr lang="zh-TW" altLang="en-US" smtClean="0"/>
              <a:pPr/>
              <a:t>16-02-2017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C235E9-A414-42B6-90DE-0C5F9A79296D}" type="datetime1">
              <a:rPr lang="zh-TW" altLang="en-US" smtClean="0"/>
              <a:pPr/>
              <a:t>16-02-2017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2C5763F6-6108-4A2D-81C2-FE67F90B7572}" type="datetime1">
              <a:rPr lang="zh-TW" altLang="en-US" smtClean="0"/>
              <a:pPr/>
              <a:t>16-02-2017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5550AB6-208C-4654-B92C-DBBBBFF76502}" type="datetime1">
              <a:rPr lang="zh-TW" altLang="en-US" smtClean="0"/>
              <a:pPr/>
              <a:t>16-02-2017</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F6002E40-F8E8-44FA-8C45-D8F498A08289}" type="datetime1">
              <a:rPr lang="zh-TW" altLang="en-US" smtClean="0"/>
              <a:pPr/>
              <a:t>16-02-2017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D5CE1CC7-2E2B-4317-B4A4-4C6687A6F09E}" type="datetime1">
              <a:rPr lang="zh-TW" altLang="en-US" smtClean="0"/>
              <a:pPr/>
              <a:t>16-02-2017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989FE26-F7E5-4C68-841A-FFCE2B69CC67}" type="datetime1">
              <a:rPr lang="zh-TW" altLang="en-US" smtClean="0"/>
              <a:pPr/>
              <a:t>16-02-2017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C76F351-CF93-4516-89AA-EC6E5FBB6A83}"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F83199-9E31-48AE-B403-0ACDBFFD75B3}" type="datetime1">
              <a:rPr lang="zh-TW" altLang="en-US" smtClean="0"/>
              <a:pPr/>
              <a:t>16-02-2017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1691208" cy="365125"/>
          </a:xfrm>
          <a:prstGeom prst="rect">
            <a:avLst/>
          </a:prstGeom>
        </p:spPr>
        <p:txBody>
          <a:bodyPr vert="horz" lIns="91440" tIns="45720" rIns="91440" bIns="45720" rtlCol="0" anchor="ctr"/>
          <a:lstStyle>
            <a:lvl1pPr algn="r">
              <a:defRPr sz="1200" b="1">
                <a:solidFill>
                  <a:schemeClr val="tx1"/>
                </a:solidFill>
              </a:defRPr>
            </a:lvl1pPr>
          </a:lstStyle>
          <a:p>
            <a:fld id="{AC76F351-CF93-4516-89AA-EC6E5FBB6A83}" type="slidenum">
              <a:rPr lang="zh-TW" altLang="en-US" smtClean="0"/>
              <a:pPr/>
              <a:t>‹#›</a:t>
            </a:fld>
            <a:endParaRPr lang="zh-TW"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hdr="0" ftr="0" dt="0"/>
  <p:txStyles>
    <p:titleStyle>
      <a:lvl1pPr algn="ctr" defTabSz="914400" rtl="0" eaLnBrk="1" latinLnBrk="0" hangingPunct="1">
        <a:spcBef>
          <a:spcPct val="0"/>
        </a:spcBef>
        <a:buNone/>
        <a:defRPr sz="3200" b="1" kern="1200">
          <a:solidFill>
            <a:schemeClr val="tx1"/>
          </a:solidFill>
          <a:latin typeface="+mj-lt"/>
          <a:ea typeface="+mj-ea"/>
          <a:cs typeface="+mj-cs"/>
        </a:defRPr>
      </a:lvl1pPr>
    </p:titleStyle>
    <p:bodyStyle>
      <a:lvl1pPr marL="449263" indent="-449263" algn="l" defTabSz="914400" rtl="0" eaLnBrk="1" latinLnBrk="0" hangingPunct="1">
        <a:spcBef>
          <a:spcPts val="0"/>
        </a:spcBef>
        <a:spcAft>
          <a:spcPts val="0"/>
        </a:spcAft>
        <a:buFont typeface="Wingdings" pitchFamily="2" charset="2"/>
        <a:buChar char="ü"/>
        <a:defRPr sz="2800" kern="1200">
          <a:solidFill>
            <a:schemeClr val="tx1"/>
          </a:solidFill>
          <a:latin typeface="+mn-lt"/>
          <a:ea typeface="+mn-ea"/>
          <a:cs typeface="+mn-cs"/>
        </a:defRPr>
      </a:lvl1pPr>
      <a:lvl2pPr marL="896938" indent="-355600" algn="l" defTabSz="914400" rtl="0" eaLnBrk="1" latinLnBrk="0" hangingPunct="1">
        <a:spcBef>
          <a:spcPts val="0"/>
        </a:spcBef>
        <a:spcAft>
          <a:spcPts val="0"/>
        </a:spcAft>
        <a:buFont typeface="Wingdings" pitchFamily="2" charset="2"/>
        <a:buChar char="Ø"/>
        <a:defRPr sz="2400" kern="1200">
          <a:solidFill>
            <a:schemeClr val="tx1"/>
          </a:solidFill>
          <a:latin typeface="+mn-lt"/>
          <a:ea typeface="+mn-ea"/>
          <a:cs typeface="+mn-cs"/>
        </a:defRPr>
      </a:lvl2pPr>
      <a:lvl3pPr marL="1252538" indent="-269875" algn="l" defTabSz="914400" rtl="0" eaLnBrk="1" latinLnBrk="0" hangingPunct="1">
        <a:spcBef>
          <a:spcPts val="0"/>
        </a:spcBef>
        <a:spcAft>
          <a:spcPts val="0"/>
        </a:spcAft>
        <a:buFont typeface="Arial" pitchFamily="34" charset="0"/>
        <a:buChar char="•"/>
        <a:defRPr sz="2200" kern="1200">
          <a:solidFill>
            <a:schemeClr val="tx1"/>
          </a:solidFill>
          <a:latin typeface="+mn-lt"/>
          <a:ea typeface="+mn-ea"/>
          <a:cs typeface="+mn-cs"/>
        </a:defRPr>
      </a:lvl3pPr>
      <a:lvl4pPr marL="1600200" indent="-254000" algn="l" defTabSz="914400" rtl="0" eaLnBrk="1" latinLnBrk="0" hangingPunct="1">
        <a:spcBef>
          <a:spcPts val="0"/>
        </a:spcBef>
        <a:spcAft>
          <a:spcPts val="0"/>
        </a:spcAft>
        <a:buFont typeface="Arial" pitchFamily="34" charset="0"/>
        <a:buChar char="–"/>
        <a:defRPr sz="2000" kern="1200">
          <a:solidFill>
            <a:schemeClr val="tx1"/>
          </a:solidFill>
          <a:latin typeface="+mn-lt"/>
          <a:ea typeface="+mn-ea"/>
          <a:cs typeface="+mn-cs"/>
        </a:defRPr>
      </a:lvl4pPr>
      <a:lvl5pPr marL="1973263" indent="-271463" algn="l" defTabSz="914400" rtl="0" eaLnBrk="1" latinLnBrk="0" hangingPunct="1">
        <a:spcBef>
          <a:spcPts val="0"/>
        </a:spcBef>
        <a:spcAft>
          <a:spcPts val="0"/>
        </a:spcAft>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en-US" altLang="zh-TW" dirty="0" smtClean="0"/>
              <a:t>MPF Reform on Default Arrangement – </a:t>
            </a:r>
            <a:br>
              <a:rPr lang="en-US" altLang="zh-TW" dirty="0" smtClean="0"/>
            </a:br>
            <a:r>
              <a:rPr lang="en-US" altLang="zh-TW" dirty="0" smtClean="0"/>
              <a:t>Default Investment Strategy (DIS)</a:t>
            </a:r>
            <a:endParaRPr lang="zh-TW" altLang="en-US" dirty="0"/>
          </a:p>
        </p:txBody>
      </p:sp>
      <p:sp>
        <p:nvSpPr>
          <p:cNvPr id="5" name="副標題 4"/>
          <p:cNvSpPr>
            <a:spLocks noGrp="1"/>
          </p:cNvSpPr>
          <p:nvPr>
            <p:ph type="subTitle" idx="1"/>
          </p:nvPr>
        </p:nvSpPr>
        <p:spPr>
          <a:xfrm>
            <a:off x="1043608" y="3501008"/>
            <a:ext cx="7272808" cy="2664296"/>
          </a:xfrm>
        </p:spPr>
        <p:txBody>
          <a:bodyPr>
            <a:normAutofit fontScale="77500" lnSpcReduction="20000"/>
          </a:bodyPr>
          <a:lstStyle/>
          <a:p>
            <a:pPr>
              <a:spcAft>
                <a:spcPts val="300"/>
              </a:spcAft>
            </a:pPr>
            <a:endParaRPr lang="en-US" altLang="zh-TW" sz="2400" dirty="0" smtClean="0"/>
          </a:p>
          <a:p>
            <a:pPr>
              <a:spcAft>
                <a:spcPts val="300"/>
              </a:spcAft>
            </a:pPr>
            <a:endParaRPr lang="en-US" altLang="zh-TW" sz="2600" b="1" dirty="0" smtClean="0">
              <a:solidFill>
                <a:schemeClr val="accent6"/>
              </a:solidFill>
            </a:endParaRPr>
          </a:p>
          <a:p>
            <a:pPr>
              <a:spcAft>
                <a:spcPts val="300"/>
              </a:spcAft>
            </a:pPr>
            <a:r>
              <a:rPr lang="en-US" altLang="zh-TW" sz="3100" b="1" dirty="0" smtClean="0">
                <a:solidFill>
                  <a:schemeClr val="accent6"/>
                </a:solidFill>
              </a:rPr>
              <a:t>Darren McShane</a:t>
            </a:r>
          </a:p>
          <a:p>
            <a:pPr>
              <a:spcAft>
                <a:spcPts val="300"/>
              </a:spcAft>
            </a:pPr>
            <a:r>
              <a:rPr lang="en-US" altLang="zh-TW" sz="3100" b="1" dirty="0" smtClean="0">
                <a:solidFill>
                  <a:schemeClr val="accent6"/>
                </a:solidFill>
              </a:rPr>
              <a:t>Chief Regulation &amp; Policy Officer and Executive Director</a:t>
            </a:r>
          </a:p>
          <a:p>
            <a:pPr>
              <a:spcAft>
                <a:spcPts val="300"/>
              </a:spcAft>
            </a:pPr>
            <a:r>
              <a:rPr lang="en-US" altLang="zh-TW" sz="3100" b="1" dirty="0" smtClean="0">
                <a:solidFill>
                  <a:schemeClr val="accent6"/>
                </a:solidFill>
              </a:rPr>
              <a:t>Mandatory Provident Fund Schemes Authority </a:t>
            </a:r>
          </a:p>
          <a:p>
            <a:pPr>
              <a:spcAft>
                <a:spcPts val="300"/>
              </a:spcAft>
            </a:pPr>
            <a:r>
              <a:rPr lang="en-US" altLang="zh-TW" sz="3100" b="1" dirty="0" smtClean="0">
                <a:solidFill>
                  <a:schemeClr val="accent6"/>
                </a:solidFill>
              </a:rPr>
              <a:t>Chair of the IOPS Technical Committee</a:t>
            </a:r>
          </a:p>
          <a:p>
            <a:pPr>
              <a:spcAft>
                <a:spcPts val="300"/>
              </a:spcAft>
            </a:pPr>
            <a:endParaRPr lang="en-US" altLang="zh-TW" sz="2000" dirty="0" smtClean="0"/>
          </a:p>
          <a:p>
            <a:pPr>
              <a:spcAft>
                <a:spcPts val="300"/>
              </a:spcAft>
            </a:pPr>
            <a:r>
              <a:rPr lang="en-US" altLang="zh-TW" sz="2600" dirty="0" smtClean="0">
                <a:solidFill>
                  <a:schemeClr val="tx1"/>
                </a:solidFill>
              </a:rPr>
              <a:t>22 February 2017</a:t>
            </a:r>
            <a:endParaRPr lang="zh-TW" altLang="en-US" sz="2600" dirty="0">
              <a:solidFill>
                <a:schemeClr val="tx1"/>
              </a:solidFill>
            </a:endParaRPr>
          </a:p>
        </p:txBody>
      </p:sp>
      <p:sp>
        <p:nvSpPr>
          <p:cNvPr id="4" name="投影片編號版面配置區 3"/>
          <p:cNvSpPr>
            <a:spLocks noGrp="1"/>
          </p:cNvSpPr>
          <p:nvPr>
            <p:ph type="sldNum" sz="quarter" idx="12"/>
          </p:nvPr>
        </p:nvSpPr>
        <p:spPr/>
        <p:txBody>
          <a:bodyPr/>
          <a:lstStyle/>
          <a:p>
            <a:r>
              <a:rPr lang="zh-TW" altLang="en-US" dirty="0" smtClean="0"/>
              <a:t>     </a:t>
            </a:r>
            <a:fld id="{AC76F351-CF93-4516-89AA-EC6E5FBB6A83}" type="slidenum">
              <a:rPr lang="zh-TW" altLang="en-US" smtClean="0"/>
              <a:pPr/>
              <a:t>1</a:t>
            </a:fld>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39552" y="2204864"/>
            <a:ext cx="7772400" cy="432048"/>
          </a:xfrm>
        </p:spPr>
        <p:txBody>
          <a:bodyPr>
            <a:normAutofit fontScale="90000"/>
          </a:bodyPr>
          <a:lstStyle/>
          <a:p>
            <a:pPr lvl="0" algn="l"/>
            <a:r>
              <a:rPr lang="en-US" altLang="zh-TW" sz="2900" dirty="0" smtClean="0"/>
              <a:t/>
            </a:r>
            <a:br>
              <a:rPr lang="en-US" altLang="zh-TW" sz="2900" dirty="0" smtClean="0"/>
            </a:br>
            <a:r>
              <a:rPr lang="en-US" altLang="zh-TW" sz="2900" dirty="0" smtClean="0"/>
              <a:t>Publicity &amp; Education Programmes on DIS by MPFA</a:t>
            </a:r>
            <a:br>
              <a:rPr lang="en-US" altLang="zh-TW" sz="2900" dirty="0" smtClean="0"/>
            </a:br>
            <a:r>
              <a:rPr lang="en-US" altLang="zh-TW" sz="3600" dirty="0" smtClean="0"/>
              <a:t/>
            </a:r>
            <a:br>
              <a:rPr lang="en-US" altLang="zh-TW" sz="3600" dirty="0" smtClean="0"/>
            </a:br>
            <a:r>
              <a:rPr lang="zh-TW" altLang="en-US" dirty="0" smtClean="0"/>
              <a:t/>
            </a:r>
            <a:br>
              <a:rPr lang="zh-TW" altLang="en-US" dirty="0" smtClean="0"/>
            </a:br>
            <a:r>
              <a:rPr lang="en-US" altLang="zh-TW" sz="2700" b="0" dirty="0" smtClean="0"/>
              <a:t/>
            </a:r>
            <a:br>
              <a:rPr lang="en-US" altLang="zh-TW" sz="2700" b="0" dirty="0" smtClean="0"/>
            </a:br>
            <a:endParaRPr lang="zh-TW" altLang="en-US" sz="2700" b="0" dirty="0"/>
          </a:p>
        </p:txBody>
      </p:sp>
      <p:sp>
        <p:nvSpPr>
          <p:cNvPr id="3" name="副標題 2"/>
          <p:cNvSpPr>
            <a:spLocks noGrp="1"/>
          </p:cNvSpPr>
          <p:nvPr>
            <p:ph type="subTitle" idx="1"/>
          </p:nvPr>
        </p:nvSpPr>
        <p:spPr>
          <a:xfrm>
            <a:off x="539552" y="2276872"/>
            <a:ext cx="8064896" cy="4104456"/>
          </a:xfrm>
        </p:spPr>
        <p:txBody>
          <a:bodyPr>
            <a:normAutofit/>
          </a:bodyPr>
          <a:lstStyle/>
          <a:p>
            <a:pPr marL="269875" lvl="0" indent="-269875" algn="l">
              <a:buFont typeface="Wingdings" pitchFamily="2" charset="2"/>
              <a:buChar char="ü"/>
            </a:pPr>
            <a:r>
              <a:rPr lang="en-US" altLang="zh-TW" sz="2400" b="1" dirty="0" smtClean="0">
                <a:solidFill>
                  <a:schemeClr val="tx1"/>
                </a:solidFill>
              </a:rPr>
              <a:t>Phase 3 : Apr to Sep 2017</a:t>
            </a:r>
          </a:p>
          <a:p>
            <a:pPr marL="269875" lvl="0" indent="-269875" algn="l">
              <a:buFont typeface="Arial" pitchFamily="34" charset="0"/>
              <a:buChar char="•"/>
            </a:pPr>
            <a:endParaRPr lang="en-US" altLang="zh-TW" sz="2200" dirty="0" smtClean="0">
              <a:solidFill>
                <a:schemeClr val="tx1"/>
              </a:solidFill>
            </a:endParaRPr>
          </a:p>
          <a:p>
            <a:pPr marL="715963" lvl="1" indent="-442913" algn="l">
              <a:spcBef>
                <a:spcPts val="600"/>
              </a:spcBef>
              <a:buFont typeface="Wingdings" pitchFamily="2" charset="2"/>
              <a:buChar char="Ø"/>
              <a:defRPr/>
            </a:pPr>
            <a:r>
              <a:rPr lang="en-US" altLang="zh-CN" dirty="0" smtClean="0">
                <a:solidFill>
                  <a:schemeClr val="dk1"/>
                </a:solidFill>
                <a:ea typeface="新細明體" pitchFamily="18" charset="-120"/>
                <a:cs typeface="Times New Roman" pitchFamily="18" charset="0"/>
              </a:rPr>
              <a:t>Large scale publicity campaign and district-based activities</a:t>
            </a:r>
          </a:p>
          <a:p>
            <a:pPr marL="1173163" lvl="2" indent="-442913" algn="l">
              <a:spcBef>
                <a:spcPts val="600"/>
              </a:spcBef>
              <a:buFont typeface="Wingdings" pitchFamily="2" charset="2"/>
              <a:buChar char="Ø"/>
              <a:defRPr/>
            </a:pPr>
            <a:r>
              <a:rPr lang="en-US" altLang="zh-CN" sz="2400" dirty="0" smtClean="0">
                <a:solidFill>
                  <a:schemeClr val="dk1"/>
                </a:solidFill>
                <a:ea typeface="新細明體" pitchFamily="18" charset="-120"/>
                <a:cs typeface="Times New Roman" pitchFamily="18" charset="0"/>
              </a:rPr>
              <a:t>publicise the transitional arrangements and actions </a:t>
            </a:r>
            <a:r>
              <a:rPr lang="en-US" altLang="zh-TW" sz="2400" dirty="0" smtClean="0">
                <a:solidFill>
                  <a:schemeClr val="dk1"/>
                </a:solidFill>
                <a:ea typeface="新細明體" pitchFamily="18" charset="-120"/>
                <a:cs typeface="Times New Roman" pitchFamily="18" charset="0"/>
              </a:rPr>
              <a:t>required of affected members</a:t>
            </a:r>
          </a:p>
          <a:p>
            <a:pPr marL="1173163" lvl="2" indent="-442913" algn="l">
              <a:spcBef>
                <a:spcPts val="600"/>
              </a:spcBef>
              <a:buFont typeface="Wingdings" pitchFamily="2" charset="2"/>
              <a:buChar char="Ø"/>
              <a:defRPr/>
            </a:pPr>
            <a:r>
              <a:rPr lang="en-US" altLang="zh-CN" sz="2400" dirty="0" smtClean="0">
                <a:solidFill>
                  <a:schemeClr val="dk1"/>
                </a:solidFill>
                <a:ea typeface="新細明體" pitchFamily="18" charset="-120"/>
                <a:cs typeface="Times New Roman" pitchFamily="18" charset="0"/>
              </a:rPr>
              <a:t>continue to heighten member awareness of DIS implementation, DIS features, impact on accounts, etc.</a:t>
            </a:r>
            <a:endParaRPr lang="en-US" altLang="zh-TW" sz="2400" b="1" dirty="0" smtClean="0">
              <a:solidFill>
                <a:schemeClr val="tx1"/>
              </a:solidFill>
            </a:endParaRPr>
          </a:p>
        </p:txBody>
      </p:sp>
      <p:sp>
        <p:nvSpPr>
          <p:cNvPr id="5" name="投影片編號版面配置區 4"/>
          <p:cNvSpPr>
            <a:spLocks noGrp="1"/>
          </p:cNvSpPr>
          <p:nvPr>
            <p:ph type="sldNum" sz="quarter" idx="12"/>
          </p:nvPr>
        </p:nvSpPr>
        <p:spPr>
          <a:xfrm>
            <a:off x="6553200" y="6356350"/>
            <a:ext cx="1619200" cy="365125"/>
          </a:xfrm>
        </p:spPr>
        <p:txBody>
          <a:bodyPr/>
          <a:lstStyle/>
          <a:p>
            <a:fld id="{AC76F351-CF93-4516-89AA-EC6E5FBB6A83}" type="slidenum">
              <a:rPr lang="zh-TW" altLang="en-US" smtClean="0"/>
              <a:pPr/>
              <a:t>10</a:t>
            </a:fld>
            <a:endParaRPr lang="zh-TW" altLang="en-US" dirty="0"/>
          </a:p>
        </p:txBody>
      </p:sp>
      <p:sp>
        <p:nvSpPr>
          <p:cNvPr id="8" name="標題 1"/>
          <p:cNvSpPr txBox="1">
            <a:spLocks/>
          </p:cNvSpPr>
          <p:nvPr/>
        </p:nvSpPr>
        <p:spPr>
          <a:xfrm>
            <a:off x="611560" y="4077072"/>
            <a:ext cx="7772400" cy="432048"/>
          </a:xfrm>
          <a:prstGeom prst="rect">
            <a:avLst/>
          </a:prstGeom>
        </p:spPr>
        <p:txBody>
          <a:bodyPr vert="horz" lIns="91440" tIns="45720" rIns="91440" bIns="45720" rtlCol="0" anchor="ctr">
            <a:noAutofit/>
          </a:bodyPr>
          <a:lstStyle/>
          <a:p>
            <a:pPr lvl="0">
              <a:spcBef>
                <a:spcPct val="0"/>
              </a:spcBef>
            </a:pPr>
            <a:endParaRPr kumimoji="0" lang="zh-TW" altLang="en-US" sz="2800" b="1" i="0" u="none" strike="noStrike" kern="1200" cap="none" spc="0" normalizeH="0" baseline="0" noProof="0" dirty="0">
              <a:ln>
                <a:noFill/>
              </a:ln>
              <a:solidFill>
                <a:schemeClr val="tx1"/>
              </a:solidFill>
              <a:effectLst/>
              <a:uLnTx/>
              <a:uFillTx/>
              <a:ea typeface="+mj-ea"/>
              <a:cs typeface="+mj-cs"/>
            </a:endParaRPr>
          </a:p>
        </p:txBody>
      </p:sp>
      <p:sp>
        <p:nvSpPr>
          <p:cNvPr id="7" name="標題 1"/>
          <p:cNvSpPr txBox="1">
            <a:spLocks/>
          </p:cNvSpPr>
          <p:nvPr/>
        </p:nvSpPr>
        <p:spPr>
          <a:xfrm>
            <a:off x="914400" y="18864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Communication with Stakeholders </a:t>
            </a: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(4) </a:t>
            </a:r>
            <a:endParaRPr kumimoji="0" lang="zh-TW" altLang="en-US" sz="32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a:xfrm>
            <a:off x="467544" y="1556792"/>
            <a:ext cx="8064896" cy="4464496"/>
          </a:xfrm>
        </p:spPr>
        <p:txBody>
          <a:bodyPr>
            <a:normAutofit fontScale="70000" lnSpcReduction="20000"/>
          </a:bodyPr>
          <a:lstStyle/>
          <a:p>
            <a:pPr marL="269875" lvl="0" indent="-269875" algn="l"/>
            <a:endParaRPr lang="en-US" altLang="zh-TW" sz="3400" b="1" dirty="0" smtClean="0">
              <a:solidFill>
                <a:schemeClr val="tx1"/>
              </a:solidFill>
            </a:endParaRPr>
          </a:p>
          <a:p>
            <a:pPr marL="269875" lvl="0" indent="-269875" algn="l"/>
            <a:r>
              <a:rPr lang="en-US" altLang="zh-TW" sz="3400" b="1" dirty="0" smtClean="0">
                <a:solidFill>
                  <a:schemeClr val="tx1"/>
                </a:solidFill>
              </a:rPr>
              <a:t>Different Means of Communication</a:t>
            </a:r>
          </a:p>
          <a:p>
            <a:pPr marL="269875" lvl="0" indent="-269875" algn="l">
              <a:buFont typeface="Arial" pitchFamily="34" charset="0"/>
              <a:buChar char="•"/>
            </a:pPr>
            <a:endParaRPr lang="en-US" altLang="zh-TW" sz="3100" dirty="0" smtClean="0">
              <a:solidFill>
                <a:schemeClr val="tx1"/>
              </a:solidFill>
            </a:endParaRPr>
          </a:p>
          <a:p>
            <a:pPr marL="533400" indent="-533400" algn="l">
              <a:spcBef>
                <a:spcPts val="600"/>
              </a:spcBef>
              <a:buFont typeface="Wingdings" pitchFamily="2" charset="2"/>
              <a:buChar char="ü"/>
            </a:pPr>
            <a:r>
              <a:rPr lang="en-US" altLang="zh-TW" sz="3200" dirty="0" smtClean="0">
                <a:solidFill>
                  <a:schemeClr val="dk1"/>
                </a:solidFill>
                <a:ea typeface="PMingLiU" pitchFamily="18" charset="-120"/>
                <a:cs typeface="Times New Roman" pitchFamily="18" charset="0"/>
              </a:rPr>
              <a:t>TV ads, newspapers and online ads, ads on search engine, ads in Facebook (targeting casual employees), audio ads in radio</a:t>
            </a:r>
          </a:p>
          <a:p>
            <a:pPr marL="533400" indent="-533400" algn="l">
              <a:spcBef>
                <a:spcPts val="600"/>
              </a:spcBef>
              <a:buFont typeface="Wingdings" pitchFamily="2" charset="2"/>
              <a:buChar char="ü"/>
            </a:pPr>
            <a:r>
              <a:rPr lang="en-US" altLang="zh-TW" sz="3200" dirty="0" smtClean="0">
                <a:solidFill>
                  <a:schemeClr val="dk1"/>
                </a:solidFill>
                <a:ea typeface="PMingLiU" pitchFamily="18" charset="-120"/>
                <a:cs typeface="Times New Roman" pitchFamily="18" charset="0"/>
              </a:rPr>
              <a:t>New webpage on DIS in MPFA website</a:t>
            </a:r>
          </a:p>
          <a:p>
            <a:pPr marL="533400" lvl="1" indent="-533400" algn="l">
              <a:spcBef>
                <a:spcPts val="600"/>
              </a:spcBef>
              <a:buFont typeface="Wingdings" pitchFamily="2" charset="2"/>
              <a:buChar char="ü"/>
              <a:defRPr/>
            </a:pPr>
            <a:r>
              <a:rPr lang="en-US" altLang="zh-TW" sz="3200" dirty="0" smtClean="0">
                <a:solidFill>
                  <a:schemeClr val="tx1"/>
                </a:solidFill>
                <a:ea typeface="PMingLiU" pitchFamily="18" charset="-120"/>
                <a:cs typeface="Times New Roman" pitchFamily="18" charset="0"/>
              </a:rPr>
              <a:t>SMS to construction workers </a:t>
            </a:r>
          </a:p>
          <a:p>
            <a:pPr marL="533400" lvl="1" indent="-533400" algn="l">
              <a:spcBef>
                <a:spcPts val="600"/>
              </a:spcBef>
              <a:buFont typeface="Wingdings" pitchFamily="2" charset="2"/>
              <a:buChar char="ü"/>
              <a:defRPr/>
            </a:pPr>
            <a:r>
              <a:rPr lang="en-US" altLang="en-US" sz="3200" dirty="0" smtClean="0">
                <a:solidFill>
                  <a:schemeClr val="dk1"/>
                </a:solidFill>
                <a:ea typeface="PMingLiU" pitchFamily="18" charset="-120"/>
                <a:cs typeface="Times New Roman" pitchFamily="18" charset="0"/>
              </a:rPr>
              <a:t>New leaflets on Casual Employee Card</a:t>
            </a:r>
          </a:p>
          <a:p>
            <a:pPr marL="533400" lvl="1" indent="-533400" algn="l">
              <a:spcBef>
                <a:spcPts val="600"/>
              </a:spcBef>
              <a:buFont typeface="Wingdings" pitchFamily="2" charset="2"/>
              <a:buChar char="ü"/>
              <a:defRPr/>
            </a:pPr>
            <a:r>
              <a:rPr lang="en-US" altLang="zh-TW" sz="3200" dirty="0" smtClean="0">
                <a:solidFill>
                  <a:schemeClr val="dk1"/>
                </a:solidFill>
                <a:ea typeface="PMingLiU" pitchFamily="18" charset="-120"/>
                <a:cs typeface="Times New Roman" pitchFamily="18" charset="0"/>
              </a:rPr>
              <a:t>Media briefings</a:t>
            </a:r>
          </a:p>
          <a:p>
            <a:pPr marL="533400" lvl="1" indent="-533400" algn="l">
              <a:spcBef>
                <a:spcPts val="600"/>
              </a:spcBef>
              <a:buFont typeface="Wingdings" pitchFamily="2" charset="2"/>
              <a:buChar char="ü"/>
              <a:defRPr/>
            </a:pPr>
            <a:r>
              <a:rPr lang="en-US" altLang="zh-TW" sz="3200" dirty="0" smtClean="0">
                <a:solidFill>
                  <a:schemeClr val="dk1"/>
                </a:solidFill>
                <a:ea typeface="PMingLiU" pitchFamily="18" charset="-120"/>
                <a:cs typeface="Times New Roman" pitchFamily="18" charset="0"/>
              </a:rPr>
              <a:t>Briefings for employers</a:t>
            </a:r>
          </a:p>
          <a:p>
            <a:pPr marL="533400" lvl="1" indent="-533400" algn="l">
              <a:spcBef>
                <a:spcPts val="600"/>
              </a:spcBef>
              <a:buFont typeface="Wingdings" pitchFamily="2" charset="2"/>
              <a:buChar char="ü"/>
              <a:defRPr/>
            </a:pPr>
            <a:r>
              <a:rPr lang="en-US" altLang="zh-TW" sz="3200" dirty="0" smtClean="0">
                <a:solidFill>
                  <a:schemeClr val="dk1"/>
                </a:solidFill>
                <a:ea typeface="PMingLiU" pitchFamily="18" charset="-120"/>
                <a:cs typeface="Times New Roman" pitchFamily="18" charset="0"/>
              </a:rPr>
              <a:t>Newspaper/magazine articles</a:t>
            </a:r>
          </a:p>
          <a:p>
            <a:pPr marL="533400" lvl="1" indent="-533400" algn="l">
              <a:spcBef>
                <a:spcPts val="600"/>
              </a:spcBef>
              <a:buFont typeface="Wingdings" pitchFamily="2" charset="2"/>
              <a:buChar char="ü"/>
              <a:defRPr/>
            </a:pPr>
            <a:r>
              <a:rPr lang="en-US" altLang="zh-CN" sz="3200" dirty="0" smtClean="0">
                <a:solidFill>
                  <a:schemeClr val="dk1"/>
                </a:solidFill>
                <a:ea typeface="新細明體" pitchFamily="18" charset="-120"/>
                <a:cs typeface="Times New Roman" pitchFamily="18" charset="0"/>
              </a:rPr>
              <a:t>Promotion via trustees’ channels</a:t>
            </a:r>
            <a:endParaRPr lang="en-US" altLang="zh-TW" sz="3200" dirty="0" smtClean="0">
              <a:solidFill>
                <a:schemeClr val="dk1"/>
              </a:solidFill>
              <a:ea typeface="新細明體" pitchFamily="18" charset="-120"/>
              <a:cs typeface="Times New Roman" pitchFamily="18" charset="0"/>
            </a:endParaRPr>
          </a:p>
          <a:p>
            <a:pPr marL="361950" lvl="1" indent="-361950" algn="l">
              <a:spcBef>
                <a:spcPts val="600"/>
              </a:spcBef>
              <a:buFont typeface="Wingdings" pitchFamily="2" charset="2"/>
              <a:buChar char="ü"/>
              <a:defRPr/>
            </a:pPr>
            <a:endParaRPr lang="en-US" altLang="zh-TW" sz="3200"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269875" lvl="0" indent="-269875" algn="l"/>
            <a:endParaRPr lang="en-US" altLang="zh-TW" sz="2400" dirty="0" smtClean="0">
              <a:solidFill>
                <a:schemeClr val="tx1"/>
              </a:solidFill>
            </a:endParaRPr>
          </a:p>
          <a:p>
            <a:pPr marL="269875" lvl="0" indent="-269875" algn="l"/>
            <a:endParaRPr lang="en-US" altLang="zh-TW" sz="2400" dirty="0" smtClean="0">
              <a:solidFill>
                <a:schemeClr val="tx1"/>
              </a:solidFill>
            </a:endParaRPr>
          </a:p>
        </p:txBody>
      </p:sp>
      <p:sp>
        <p:nvSpPr>
          <p:cNvPr id="5" name="投影片編號版面配置區 4"/>
          <p:cNvSpPr>
            <a:spLocks noGrp="1"/>
          </p:cNvSpPr>
          <p:nvPr>
            <p:ph type="sldNum" sz="quarter" idx="12"/>
          </p:nvPr>
        </p:nvSpPr>
        <p:spPr>
          <a:xfrm>
            <a:off x="6553200" y="6356350"/>
            <a:ext cx="1619200" cy="365125"/>
          </a:xfrm>
        </p:spPr>
        <p:txBody>
          <a:bodyPr/>
          <a:lstStyle/>
          <a:p>
            <a:fld id="{AC76F351-CF93-4516-89AA-EC6E5FBB6A83}" type="slidenum">
              <a:rPr lang="zh-TW" altLang="en-US" smtClean="0"/>
              <a:pPr/>
              <a:t>11</a:t>
            </a:fld>
            <a:endParaRPr lang="zh-TW" altLang="en-US" dirty="0"/>
          </a:p>
        </p:txBody>
      </p:sp>
      <p:sp>
        <p:nvSpPr>
          <p:cNvPr id="8" name="標題 1"/>
          <p:cNvSpPr txBox="1">
            <a:spLocks/>
          </p:cNvSpPr>
          <p:nvPr/>
        </p:nvSpPr>
        <p:spPr>
          <a:xfrm>
            <a:off x="611560" y="4077072"/>
            <a:ext cx="7772400" cy="432048"/>
          </a:xfrm>
          <a:prstGeom prst="rect">
            <a:avLst/>
          </a:prstGeom>
        </p:spPr>
        <p:txBody>
          <a:bodyPr vert="horz" lIns="91440" tIns="45720" rIns="91440" bIns="45720" rtlCol="0" anchor="ctr">
            <a:noAutofit/>
          </a:bodyPr>
          <a:lstStyle/>
          <a:p>
            <a:pPr lvl="0">
              <a:spcBef>
                <a:spcPct val="0"/>
              </a:spcBef>
            </a:pPr>
            <a:endParaRPr kumimoji="0" lang="zh-TW" altLang="en-US" sz="2800" b="1" i="0" u="none" strike="noStrike" kern="1200" cap="none" spc="0" normalizeH="0" baseline="0" noProof="0" dirty="0">
              <a:ln>
                <a:noFill/>
              </a:ln>
              <a:solidFill>
                <a:schemeClr val="tx1"/>
              </a:solidFill>
              <a:effectLst/>
              <a:uLnTx/>
              <a:uFillTx/>
              <a:ea typeface="+mj-ea"/>
              <a:cs typeface="+mj-cs"/>
            </a:endParaRPr>
          </a:p>
        </p:txBody>
      </p:sp>
      <p:sp>
        <p:nvSpPr>
          <p:cNvPr id="7" name="標題 1"/>
          <p:cNvSpPr txBox="1">
            <a:spLocks/>
          </p:cNvSpPr>
          <p:nvPr/>
        </p:nvSpPr>
        <p:spPr>
          <a:xfrm>
            <a:off x="914400" y="18864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Communication with Stakeholders </a:t>
            </a: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(5) </a:t>
            </a:r>
            <a:endParaRPr kumimoji="0" lang="zh-TW" altLang="en-US" sz="32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1143000"/>
          </a:xfrm>
        </p:spPr>
        <p:txBody>
          <a:bodyPr>
            <a:normAutofit/>
          </a:bodyPr>
          <a:lstStyle/>
          <a:p>
            <a:r>
              <a:rPr lang="en-US" altLang="zh-TW" dirty="0" smtClean="0">
                <a:latin typeface="Calibri" pitchFamily="34" charset="0"/>
                <a:cs typeface="Calibri" pitchFamily="34" charset="0"/>
              </a:rPr>
              <a:t>Transitional Arrangements (1)</a:t>
            </a:r>
            <a:endParaRPr lang="zh-TW" altLang="en-US" dirty="0">
              <a:latin typeface="Calibri" pitchFamily="34" charset="0"/>
              <a:cs typeface="Calibri" pitchFamily="34" charset="0"/>
            </a:endParaRPr>
          </a:p>
        </p:txBody>
      </p:sp>
      <p:sp>
        <p:nvSpPr>
          <p:cNvPr id="3" name="內容版面配置區 2"/>
          <p:cNvSpPr>
            <a:spLocks noGrp="1"/>
          </p:cNvSpPr>
          <p:nvPr>
            <p:ph idx="1"/>
          </p:nvPr>
        </p:nvSpPr>
        <p:spPr>
          <a:xfrm>
            <a:off x="395536" y="1556792"/>
            <a:ext cx="8229600" cy="4896544"/>
          </a:xfrm>
        </p:spPr>
        <p:txBody>
          <a:bodyPr>
            <a:normAutofit fontScale="92500" lnSpcReduction="20000"/>
          </a:bodyPr>
          <a:lstStyle/>
          <a:p>
            <a:pPr marL="533400" indent="-533400">
              <a:buNone/>
            </a:pPr>
            <a:r>
              <a:rPr lang="en-US" altLang="zh-TW" b="1" dirty="0" smtClean="0"/>
              <a:t>Rules for new money in new accounts simple</a:t>
            </a:r>
          </a:p>
          <a:p>
            <a:pPr marL="533400" indent="-533400">
              <a:buNone/>
            </a:pPr>
            <a:r>
              <a:rPr lang="en-US" altLang="zh-TW" b="1" dirty="0" smtClean="0"/>
              <a:t>But how to deal with old accounts and benefits ?</a:t>
            </a:r>
          </a:p>
          <a:p>
            <a:pPr marL="533400" indent="-533400">
              <a:buNone/>
            </a:pPr>
            <a:endParaRPr lang="en-US" altLang="zh-TW" sz="2600" b="1" dirty="0" smtClean="0"/>
          </a:p>
          <a:p>
            <a:pPr marL="533400" indent="-533400"/>
            <a:r>
              <a:rPr lang="en-US" altLang="zh-TW" sz="2600" b="1" dirty="0" smtClean="0"/>
              <a:t>Accounts of existing members who have not given any investment instructions and whose benefits are being invested according to the existing default arrangement*</a:t>
            </a:r>
          </a:p>
          <a:p>
            <a:pPr marL="533400" indent="-533400"/>
            <a:endParaRPr lang="en-US" altLang="zh-TW" sz="2400" b="1" dirty="0" smtClean="0"/>
          </a:p>
          <a:p>
            <a:pPr marL="981075" lvl="1" indent="-447675">
              <a:lnSpc>
                <a:spcPct val="110000"/>
              </a:lnSpc>
            </a:pPr>
            <a:r>
              <a:rPr lang="en-US" altLang="zh-TW" dirty="0" smtClean="0"/>
              <a:t>Members will receive DIS Re-investment Notices from trustees within 6 months after 1 April 2017</a:t>
            </a:r>
          </a:p>
          <a:p>
            <a:pPr marL="981075" lvl="1" indent="-447675">
              <a:lnSpc>
                <a:spcPct val="110000"/>
              </a:lnSpc>
            </a:pPr>
            <a:r>
              <a:rPr lang="en-US" altLang="zh-TW" dirty="0" smtClean="0"/>
              <a:t>If no reply is received from a member within 42 days after the date of Notice to opt out from DIS, trustees must invest their benefits according to DIS</a:t>
            </a:r>
          </a:p>
          <a:p>
            <a:pPr marL="981075" lvl="1" indent="-447675"/>
            <a:endParaRPr lang="en-US" altLang="zh-TW" sz="2200" dirty="0" smtClean="0"/>
          </a:p>
          <a:p>
            <a:pPr marL="981075" lvl="1" indent="-447675"/>
            <a:endParaRPr lang="en-US" altLang="zh-TW" sz="2200" dirty="0" smtClean="0"/>
          </a:p>
          <a:p>
            <a:pPr marL="176213" indent="-176213">
              <a:buNone/>
            </a:pPr>
            <a:r>
              <a:rPr lang="en-US" altLang="zh-TW" sz="2400" dirty="0" smtClean="0"/>
              <a:t>* </a:t>
            </a:r>
            <a:r>
              <a:rPr lang="en-US" altLang="zh-TW" sz="2200" i="1" dirty="0" smtClean="0"/>
              <a:t>Numerous exceptions apply, e.g. b</a:t>
            </a:r>
            <a:r>
              <a:rPr lang="en-GB" altLang="zh-TW" sz="2200" i="1" dirty="0" smtClean="0"/>
              <a:t>enefits of default members aged 60 or above before 1 April </a:t>
            </a:r>
            <a:r>
              <a:rPr lang="en-US" altLang="zh-TW" sz="2200" i="1" dirty="0" smtClean="0"/>
              <a:t>2017 are excluded</a:t>
            </a:r>
          </a:p>
          <a:p>
            <a:pPr>
              <a:buNone/>
            </a:pPr>
            <a:endParaRPr lang="en-US" altLang="zh-TW" sz="2900" b="1" dirty="0" smtClean="0"/>
          </a:p>
          <a:p>
            <a:pPr>
              <a:buNone/>
            </a:pPr>
            <a:endParaRPr lang="en-US" altLang="zh-TW" sz="2900" b="1" dirty="0" smtClean="0"/>
          </a:p>
          <a:p>
            <a:pPr>
              <a:buNone/>
            </a:pPr>
            <a:endParaRPr lang="zh-TW" altLang="en-US" sz="2900" b="1" dirty="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12</a:t>
            </a:fld>
            <a:endParaRPr lang="zh-TW"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1143000"/>
          </a:xfrm>
        </p:spPr>
        <p:txBody>
          <a:bodyPr>
            <a:normAutofit/>
          </a:bodyPr>
          <a:lstStyle/>
          <a:p>
            <a:r>
              <a:rPr lang="en-US" altLang="zh-TW" dirty="0" smtClean="0">
                <a:latin typeface="Calibri" pitchFamily="34" charset="0"/>
                <a:cs typeface="Calibri" pitchFamily="34" charset="0"/>
              </a:rPr>
              <a:t>Transitional Arrangements (2)</a:t>
            </a:r>
            <a:endParaRPr lang="zh-TW" altLang="en-US" dirty="0">
              <a:latin typeface="Calibri" pitchFamily="34" charset="0"/>
              <a:cs typeface="Calibri" pitchFamily="34" charset="0"/>
            </a:endParaRPr>
          </a:p>
        </p:txBody>
      </p:sp>
      <p:sp>
        <p:nvSpPr>
          <p:cNvPr id="3" name="內容版面配置區 2"/>
          <p:cNvSpPr>
            <a:spLocks noGrp="1"/>
          </p:cNvSpPr>
          <p:nvPr>
            <p:ph idx="1"/>
          </p:nvPr>
        </p:nvSpPr>
        <p:spPr>
          <a:xfrm>
            <a:off x="457200" y="1600200"/>
            <a:ext cx="8229600" cy="4925144"/>
          </a:xfrm>
        </p:spPr>
        <p:txBody>
          <a:bodyPr>
            <a:normAutofit fontScale="55000" lnSpcReduction="20000"/>
          </a:bodyPr>
          <a:lstStyle/>
          <a:p>
            <a:pPr marL="0" indent="0">
              <a:buNone/>
            </a:pPr>
            <a:r>
              <a:rPr lang="en-US" altLang="zh-TW" sz="4700" b="1" dirty="0" smtClean="0"/>
              <a:t>Challenges in Devising Transitional Arrangements</a:t>
            </a:r>
          </a:p>
          <a:p>
            <a:pPr marL="0" indent="0">
              <a:buNone/>
            </a:pPr>
            <a:endParaRPr lang="en-US" altLang="zh-TW" sz="4400" b="1" dirty="0" smtClean="0"/>
          </a:p>
          <a:p>
            <a:pPr marL="533400" indent="-533400"/>
            <a:r>
              <a:rPr lang="en-US" altLang="zh-TW" sz="4400" dirty="0" smtClean="0"/>
              <a:t>Benefits to be covered</a:t>
            </a:r>
          </a:p>
          <a:p>
            <a:pPr marL="981075" lvl="1" indent="-447675">
              <a:lnSpc>
                <a:spcPct val="120000"/>
              </a:lnSpc>
            </a:pPr>
            <a:r>
              <a:rPr lang="en-US" altLang="zh-TW" sz="4400" dirty="0" smtClean="0"/>
              <a:t>Existing benefits vs existing plus future benefits vs future benefits</a:t>
            </a:r>
          </a:p>
          <a:p>
            <a:pPr marL="981075" indent="-447675"/>
            <a:endParaRPr lang="en-US" altLang="zh-TW" sz="4400" b="1" dirty="0" smtClean="0"/>
          </a:p>
          <a:p>
            <a:pPr marL="533400" indent="-447675"/>
            <a:r>
              <a:rPr lang="en-US" altLang="zh-TW" sz="4400" dirty="0" smtClean="0"/>
              <a:t>MPF accounts to be covered</a:t>
            </a:r>
          </a:p>
          <a:p>
            <a:pPr marL="981075" lvl="1" indent="-447675">
              <a:lnSpc>
                <a:spcPct val="120000"/>
              </a:lnSpc>
            </a:pPr>
            <a:r>
              <a:rPr lang="en-US" altLang="zh-TW" sz="4400" dirty="0" smtClean="0"/>
              <a:t>Existing accounts vs all accounts vs future accounts</a:t>
            </a:r>
          </a:p>
          <a:p>
            <a:pPr marL="981075" lvl="1" indent="-447675">
              <a:lnSpc>
                <a:spcPct val="120000"/>
              </a:lnSpc>
            </a:pPr>
            <a:r>
              <a:rPr lang="en-US" altLang="zh-TW" sz="4400" dirty="0" smtClean="0"/>
              <a:t>Nature of current default investments (e.g. guaranteed funds)</a:t>
            </a:r>
          </a:p>
          <a:p>
            <a:pPr marL="981075" lvl="1" indent="-447675">
              <a:lnSpc>
                <a:spcPct val="120000"/>
              </a:lnSpc>
            </a:pPr>
            <a:r>
              <a:rPr lang="en-US" altLang="zh-TW" sz="4400" dirty="0" smtClean="0"/>
              <a:t>Particulars of account holders (e.g. age)</a:t>
            </a:r>
          </a:p>
          <a:p>
            <a:pPr marL="981075" lvl="1" indent="-447675">
              <a:lnSpc>
                <a:spcPct val="120000"/>
              </a:lnSpc>
            </a:pPr>
            <a:r>
              <a:rPr lang="en-US" altLang="zh-TW" sz="4400" dirty="0" smtClean="0"/>
              <a:t>Current practice of the industry (e.g. auto-preservation)</a:t>
            </a:r>
          </a:p>
          <a:p>
            <a:pPr marL="981075" lvl="1" indent="-447675">
              <a:lnSpc>
                <a:spcPct val="120000"/>
              </a:lnSpc>
            </a:pPr>
            <a:r>
              <a:rPr lang="en-US" altLang="zh-TW" sz="4400" dirty="0" smtClean="0"/>
              <a:t>Ability to identify accounts to be covered (real default or own choice)</a:t>
            </a:r>
            <a:endParaRPr lang="en-US" altLang="zh-TW" sz="2200" dirty="0" smtClean="0"/>
          </a:p>
          <a:p>
            <a:pPr marL="981075" lvl="1" indent="-447675"/>
            <a:endParaRPr lang="en-US" altLang="zh-TW" sz="2200" dirty="0" smtClean="0"/>
          </a:p>
          <a:p>
            <a:pPr>
              <a:buNone/>
            </a:pPr>
            <a:endParaRPr lang="en-US" altLang="zh-TW" sz="2900" b="1" dirty="0" smtClean="0"/>
          </a:p>
          <a:p>
            <a:pPr>
              <a:buNone/>
            </a:pPr>
            <a:endParaRPr lang="en-US" altLang="zh-TW" sz="2900" b="1" dirty="0" smtClean="0"/>
          </a:p>
          <a:p>
            <a:pPr>
              <a:buNone/>
            </a:pPr>
            <a:endParaRPr lang="zh-TW" altLang="en-US" sz="2900" b="1" dirty="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13</a:t>
            </a:fld>
            <a:endParaRPr lang="zh-TW"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1143000"/>
          </a:xfrm>
        </p:spPr>
        <p:txBody>
          <a:bodyPr>
            <a:normAutofit/>
          </a:bodyPr>
          <a:lstStyle/>
          <a:p>
            <a:r>
              <a:rPr lang="en-US" altLang="zh-TW" dirty="0" smtClean="0">
                <a:latin typeface="Calibri" pitchFamily="34" charset="0"/>
                <a:cs typeface="Calibri" pitchFamily="34" charset="0"/>
              </a:rPr>
              <a:t>Transitional Arrangements (3)</a:t>
            </a:r>
            <a:endParaRPr lang="zh-TW" altLang="en-US" dirty="0">
              <a:latin typeface="Calibri" pitchFamily="34" charset="0"/>
              <a:cs typeface="Calibri" pitchFamily="34" charset="0"/>
            </a:endParaRPr>
          </a:p>
        </p:txBody>
      </p:sp>
      <p:sp>
        <p:nvSpPr>
          <p:cNvPr id="3" name="內容版面配置區 2"/>
          <p:cNvSpPr>
            <a:spLocks noGrp="1"/>
          </p:cNvSpPr>
          <p:nvPr>
            <p:ph idx="1"/>
          </p:nvPr>
        </p:nvSpPr>
        <p:spPr>
          <a:xfrm>
            <a:off x="457200" y="1600200"/>
            <a:ext cx="8229600" cy="5069160"/>
          </a:xfrm>
        </p:spPr>
        <p:txBody>
          <a:bodyPr>
            <a:normAutofit fontScale="47500" lnSpcReduction="20000"/>
          </a:bodyPr>
          <a:lstStyle/>
          <a:p>
            <a:pPr marL="0" indent="0">
              <a:buNone/>
            </a:pPr>
            <a:r>
              <a:rPr lang="en-US" altLang="zh-TW" sz="5500" b="1" dirty="0" smtClean="0"/>
              <a:t>Challenges in Devising Transitional Arrangements</a:t>
            </a:r>
          </a:p>
          <a:p>
            <a:pPr marL="0" indent="0">
              <a:buNone/>
            </a:pPr>
            <a:endParaRPr lang="en-US" altLang="zh-TW" sz="4700" b="1" dirty="0" smtClean="0"/>
          </a:p>
          <a:p>
            <a:pPr marL="0" indent="0">
              <a:buNone/>
            </a:pPr>
            <a:endParaRPr lang="en-US" altLang="zh-TW" sz="2400" b="1" dirty="0" smtClean="0"/>
          </a:p>
          <a:p>
            <a:pPr marL="533400" indent="-447675">
              <a:lnSpc>
                <a:spcPct val="120000"/>
              </a:lnSpc>
            </a:pPr>
            <a:r>
              <a:rPr lang="en-US" altLang="zh-TW" sz="5100" dirty="0" smtClean="0"/>
              <a:t>Opt-in vs opt-out approach</a:t>
            </a:r>
          </a:p>
          <a:p>
            <a:pPr marL="981075" lvl="1" indent="-447675">
              <a:lnSpc>
                <a:spcPct val="120000"/>
              </a:lnSpc>
            </a:pPr>
            <a:r>
              <a:rPr lang="en-US" altLang="zh-TW" sz="5100" dirty="0" smtClean="0"/>
              <a:t>Nature of target affected members</a:t>
            </a:r>
          </a:p>
          <a:p>
            <a:pPr marL="981075" lvl="1" indent="-447675">
              <a:lnSpc>
                <a:spcPct val="120000"/>
              </a:lnSpc>
            </a:pPr>
            <a:r>
              <a:rPr lang="en-US" altLang="zh-TW" sz="5100" dirty="0" smtClean="0"/>
              <a:t>Liabilities under opt-out approach – concern over possible legal liabilities in changing the investment of members’ benefits without their express consent</a:t>
            </a:r>
          </a:p>
          <a:p>
            <a:pPr marL="981075" lvl="1" indent="-447675">
              <a:lnSpc>
                <a:spcPct val="120000"/>
              </a:lnSpc>
            </a:pPr>
            <a:r>
              <a:rPr lang="en-US" altLang="zh-TW" sz="5100" dirty="0" smtClean="0"/>
              <a:t>Impact on size of existing default funds and effect on continuing members’ investments in those funds</a:t>
            </a:r>
          </a:p>
          <a:p>
            <a:pPr marL="981075" lvl="1" indent="-447675">
              <a:lnSpc>
                <a:spcPct val="120000"/>
              </a:lnSpc>
            </a:pPr>
            <a:r>
              <a:rPr lang="en-US" altLang="zh-TW" sz="5100" dirty="0" smtClean="0"/>
              <a:t>Need to make affected members aware of the new law and take appropriate actions to suit their needs </a:t>
            </a:r>
          </a:p>
          <a:p>
            <a:pPr marL="533400" indent="-447675"/>
            <a:endParaRPr lang="en-US" altLang="zh-TW" sz="5500" dirty="0" smtClean="0"/>
          </a:p>
          <a:p>
            <a:pPr marL="533400" indent="-447675"/>
            <a:endParaRPr lang="en-US" altLang="zh-TW" sz="5500" dirty="0" smtClean="0"/>
          </a:p>
          <a:p>
            <a:pPr marL="533400" indent="-447675"/>
            <a:endParaRPr lang="en-US" altLang="zh-TW" sz="5500" dirty="0" smtClean="0"/>
          </a:p>
          <a:p>
            <a:pPr marL="533400" indent="-447675"/>
            <a:endParaRPr lang="en-US" altLang="zh-TW" sz="2800" dirty="0" smtClean="0"/>
          </a:p>
          <a:p>
            <a:pPr marL="981075" lvl="1" indent="-447675"/>
            <a:endParaRPr lang="en-US" altLang="zh-TW" sz="2200" dirty="0" smtClean="0"/>
          </a:p>
          <a:p>
            <a:pPr marL="981075" lvl="1" indent="-447675"/>
            <a:endParaRPr lang="en-US" altLang="zh-TW" sz="2200" dirty="0" smtClean="0"/>
          </a:p>
          <a:p>
            <a:pPr>
              <a:buNone/>
            </a:pPr>
            <a:endParaRPr lang="en-US" altLang="zh-TW" sz="2900" b="1" dirty="0" smtClean="0"/>
          </a:p>
          <a:p>
            <a:pPr>
              <a:buNone/>
            </a:pPr>
            <a:endParaRPr lang="en-US" altLang="zh-TW" sz="2900" b="1" dirty="0" smtClean="0"/>
          </a:p>
          <a:p>
            <a:pPr>
              <a:buNone/>
            </a:pPr>
            <a:endParaRPr lang="zh-TW" altLang="en-US" sz="2900" b="1" dirty="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14</a:t>
            </a:fld>
            <a:endParaRPr lang="zh-TW"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1143000"/>
          </a:xfrm>
        </p:spPr>
        <p:txBody>
          <a:bodyPr>
            <a:normAutofit/>
          </a:bodyPr>
          <a:lstStyle/>
          <a:p>
            <a:r>
              <a:rPr lang="en-US" altLang="zh-TW" dirty="0" smtClean="0">
                <a:latin typeface="Calibri" pitchFamily="34" charset="0"/>
                <a:cs typeface="Calibri" pitchFamily="34" charset="0"/>
              </a:rPr>
              <a:t>Transitional Arrangements (4)</a:t>
            </a:r>
            <a:endParaRPr lang="zh-TW" altLang="en-US" dirty="0">
              <a:latin typeface="Calibri" pitchFamily="34" charset="0"/>
              <a:cs typeface="Calibri" pitchFamily="34" charset="0"/>
            </a:endParaRPr>
          </a:p>
        </p:txBody>
      </p:sp>
      <p:sp>
        <p:nvSpPr>
          <p:cNvPr id="3" name="內容版面配置區 2"/>
          <p:cNvSpPr>
            <a:spLocks noGrp="1"/>
          </p:cNvSpPr>
          <p:nvPr>
            <p:ph idx="1"/>
          </p:nvPr>
        </p:nvSpPr>
        <p:spPr>
          <a:xfrm>
            <a:off x="457200" y="1600200"/>
            <a:ext cx="8229600" cy="4997152"/>
          </a:xfrm>
        </p:spPr>
        <p:txBody>
          <a:bodyPr>
            <a:normAutofit fontScale="40000" lnSpcReduction="20000"/>
          </a:bodyPr>
          <a:lstStyle/>
          <a:p>
            <a:pPr marL="0" indent="0">
              <a:buNone/>
            </a:pPr>
            <a:r>
              <a:rPr lang="en-US" altLang="zh-TW" sz="6500" b="1" dirty="0" smtClean="0"/>
              <a:t>Challenges in Devising Transitional Arrangements</a:t>
            </a:r>
          </a:p>
          <a:p>
            <a:pPr marL="0" indent="0">
              <a:buNone/>
            </a:pPr>
            <a:endParaRPr lang="en-US" altLang="zh-TW" sz="4700" b="1" dirty="0" smtClean="0"/>
          </a:p>
          <a:p>
            <a:pPr marL="0" indent="0">
              <a:buNone/>
            </a:pPr>
            <a:endParaRPr lang="en-US" altLang="zh-TW" sz="2400" b="1" dirty="0" smtClean="0"/>
          </a:p>
          <a:p>
            <a:pPr marL="533400" indent="-447675">
              <a:lnSpc>
                <a:spcPct val="120000"/>
              </a:lnSpc>
            </a:pPr>
            <a:r>
              <a:rPr lang="en-US" altLang="zh-TW" sz="6000" dirty="0" smtClean="0"/>
              <a:t>Transition process occurs over period for each affected member account – need to consider impact of incoming contributions, transferred-in benefits (by member action as well as auto-preservation), investment instructions given shortly after expiry of 42-day period for opting-out</a:t>
            </a:r>
          </a:p>
          <a:p>
            <a:pPr marL="533400" indent="-447675">
              <a:lnSpc>
                <a:spcPct val="120000"/>
              </a:lnSpc>
            </a:pPr>
            <a:endParaRPr lang="en-US" altLang="zh-TW" sz="6000" dirty="0" smtClean="0"/>
          </a:p>
          <a:p>
            <a:pPr marL="533400" indent="-447675">
              <a:lnSpc>
                <a:spcPct val="120000"/>
              </a:lnSpc>
            </a:pPr>
            <a:r>
              <a:rPr lang="en-US" altLang="zh-TW" sz="6000" dirty="0" smtClean="0"/>
              <a:t>Issues related to members who cannot be located by trustees</a:t>
            </a:r>
          </a:p>
          <a:p>
            <a:pPr marL="533400" indent="-447675">
              <a:lnSpc>
                <a:spcPct val="120000"/>
              </a:lnSpc>
            </a:pPr>
            <a:endParaRPr lang="en-US" altLang="zh-TW" sz="6000" dirty="0" smtClean="0"/>
          </a:p>
          <a:p>
            <a:pPr marL="533400" indent="-447675">
              <a:lnSpc>
                <a:spcPct val="120000"/>
              </a:lnSpc>
            </a:pPr>
            <a:r>
              <a:rPr lang="en-US" altLang="zh-TW" sz="6000" dirty="0" smtClean="0"/>
              <a:t>Issues due to huge volume of redemption and subscription of funds</a:t>
            </a:r>
          </a:p>
          <a:p>
            <a:pPr marL="533400" indent="-447675">
              <a:lnSpc>
                <a:spcPct val="120000"/>
              </a:lnSpc>
            </a:pPr>
            <a:endParaRPr lang="en-US" altLang="zh-TW" sz="6000" dirty="0" smtClean="0"/>
          </a:p>
          <a:p>
            <a:pPr marL="981075" lvl="1" indent="-447675">
              <a:lnSpc>
                <a:spcPct val="120000"/>
              </a:lnSpc>
              <a:buNone/>
            </a:pPr>
            <a:endParaRPr lang="en-US" altLang="zh-TW" sz="6000" dirty="0" smtClean="0"/>
          </a:p>
          <a:p>
            <a:pPr marL="981075" lvl="1" indent="-447675">
              <a:lnSpc>
                <a:spcPct val="120000"/>
              </a:lnSpc>
            </a:pPr>
            <a:endParaRPr lang="en-US" altLang="zh-TW" sz="5500" dirty="0" smtClean="0"/>
          </a:p>
          <a:p>
            <a:pPr marL="533400" indent="-447675"/>
            <a:endParaRPr lang="en-US" altLang="zh-TW" sz="5500" dirty="0" smtClean="0"/>
          </a:p>
          <a:p>
            <a:pPr marL="533400" indent="-447675"/>
            <a:endParaRPr lang="en-US" altLang="zh-TW" sz="2800" dirty="0" smtClean="0"/>
          </a:p>
          <a:p>
            <a:pPr marL="981075" lvl="1" indent="-447675"/>
            <a:endParaRPr lang="en-US" altLang="zh-TW" sz="2200" dirty="0" smtClean="0"/>
          </a:p>
          <a:p>
            <a:pPr marL="981075" lvl="1" indent="-447675"/>
            <a:endParaRPr lang="en-US" altLang="zh-TW" sz="2200" dirty="0" smtClean="0"/>
          </a:p>
          <a:p>
            <a:pPr>
              <a:buNone/>
            </a:pPr>
            <a:endParaRPr lang="en-US" altLang="zh-TW" sz="2900" b="1" dirty="0" smtClean="0"/>
          </a:p>
          <a:p>
            <a:pPr>
              <a:buNone/>
            </a:pPr>
            <a:endParaRPr lang="en-US" altLang="zh-TW" sz="2900" b="1" dirty="0" smtClean="0"/>
          </a:p>
          <a:p>
            <a:pPr>
              <a:buNone/>
            </a:pPr>
            <a:endParaRPr lang="zh-TW" altLang="en-US" sz="2900" b="1" dirty="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15</a:t>
            </a:fld>
            <a:endParaRPr lang="zh-TW"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188640"/>
            <a:ext cx="8229600" cy="1143000"/>
          </a:xfrm>
        </p:spPr>
        <p:txBody>
          <a:bodyPr>
            <a:normAutofit/>
          </a:bodyPr>
          <a:lstStyle/>
          <a:p>
            <a:endParaRPr lang="zh-TW" altLang="en-US" dirty="0">
              <a:latin typeface="Calibri" pitchFamily="34" charset="0"/>
              <a:cs typeface="Calibri" pitchFamily="34" charset="0"/>
            </a:endParaRPr>
          </a:p>
        </p:txBody>
      </p:sp>
      <p:sp>
        <p:nvSpPr>
          <p:cNvPr id="3" name="內容版面配置區 2"/>
          <p:cNvSpPr>
            <a:spLocks noGrp="1"/>
          </p:cNvSpPr>
          <p:nvPr>
            <p:ph idx="1"/>
          </p:nvPr>
        </p:nvSpPr>
        <p:spPr>
          <a:xfrm>
            <a:off x="457200" y="1600200"/>
            <a:ext cx="8229600" cy="5069160"/>
          </a:xfrm>
        </p:spPr>
        <p:txBody>
          <a:bodyPr>
            <a:normAutofit/>
          </a:bodyPr>
          <a:lstStyle/>
          <a:p>
            <a:pPr marL="0" indent="0" algn="ctr">
              <a:buNone/>
            </a:pPr>
            <a:endParaRPr lang="en-US" altLang="zh-TW" sz="6500" b="1" dirty="0" smtClean="0"/>
          </a:p>
          <a:p>
            <a:pPr marL="0" indent="0" algn="ctr">
              <a:buNone/>
            </a:pPr>
            <a:endParaRPr lang="en-US" altLang="zh-TW" sz="6500" b="1" dirty="0" smtClean="0"/>
          </a:p>
          <a:p>
            <a:pPr marL="0" indent="0" algn="ctr">
              <a:buNone/>
            </a:pPr>
            <a:r>
              <a:rPr lang="en-US" altLang="zh-TW" sz="6500" i="1" dirty="0" smtClean="0"/>
              <a:t>~ End ~</a:t>
            </a:r>
            <a:endParaRPr lang="en-US" altLang="zh-TW" sz="5500" i="1" dirty="0" smtClean="0"/>
          </a:p>
          <a:p>
            <a:pPr marL="533400" indent="-447675"/>
            <a:endParaRPr lang="en-US" altLang="zh-TW" sz="5500" dirty="0" smtClean="0"/>
          </a:p>
          <a:p>
            <a:pPr marL="533400" indent="-447675"/>
            <a:endParaRPr lang="en-US" altLang="zh-TW" sz="2800" dirty="0" smtClean="0"/>
          </a:p>
          <a:p>
            <a:pPr marL="981075" lvl="1" indent="-447675"/>
            <a:endParaRPr lang="en-US" altLang="zh-TW" sz="2200" dirty="0" smtClean="0"/>
          </a:p>
          <a:p>
            <a:pPr marL="981075" lvl="1" indent="-447675"/>
            <a:endParaRPr lang="en-US" altLang="zh-TW" sz="2200" dirty="0" smtClean="0"/>
          </a:p>
          <a:p>
            <a:pPr>
              <a:buNone/>
            </a:pPr>
            <a:endParaRPr lang="en-US" altLang="zh-TW" sz="2900" b="1" dirty="0" smtClean="0"/>
          </a:p>
          <a:p>
            <a:pPr>
              <a:buNone/>
            </a:pPr>
            <a:endParaRPr lang="en-US" altLang="zh-TW" sz="2900" b="1" dirty="0" smtClean="0"/>
          </a:p>
          <a:p>
            <a:pPr>
              <a:buNone/>
            </a:pPr>
            <a:endParaRPr lang="zh-TW" altLang="en-US" sz="2900" b="1" dirty="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16</a:t>
            </a:fld>
            <a:endParaRPr lang="zh-TW"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Origin of the Default Fund Reform</a:t>
            </a:r>
            <a:endParaRPr lang="zh-TW" altLang="en-US" dirty="0"/>
          </a:p>
        </p:txBody>
      </p:sp>
      <p:sp>
        <p:nvSpPr>
          <p:cNvPr id="3" name="內容版面配置區 2"/>
          <p:cNvSpPr>
            <a:spLocks noGrp="1"/>
          </p:cNvSpPr>
          <p:nvPr>
            <p:ph idx="1"/>
          </p:nvPr>
        </p:nvSpPr>
        <p:spPr/>
        <p:txBody>
          <a:bodyPr>
            <a:normAutofit fontScale="92500" lnSpcReduction="10000"/>
          </a:bodyPr>
          <a:lstStyle/>
          <a:p>
            <a:pPr>
              <a:spcAft>
                <a:spcPts val="600"/>
              </a:spcAft>
            </a:pPr>
            <a:r>
              <a:rPr lang="en-US" altLang="zh-TW" dirty="0" smtClean="0"/>
              <a:t>Defaults in MPF not regulated </a:t>
            </a:r>
          </a:p>
          <a:p>
            <a:pPr lvl="1">
              <a:spcAft>
                <a:spcPts val="600"/>
              </a:spcAft>
            </a:pPr>
            <a:r>
              <a:rPr lang="en-GB" altLang="zh-TW" dirty="0" smtClean="0"/>
              <a:t>Great deal of variation of arrangements among schemes</a:t>
            </a:r>
          </a:p>
          <a:p>
            <a:pPr lvl="1"/>
            <a:r>
              <a:rPr lang="en-GB" altLang="zh-TW" dirty="0" smtClean="0"/>
              <a:t>Goal and outcome for members not consistent</a:t>
            </a:r>
            <a:endParaRPr lang="en-US" altLang="zh-TW" dirty="0" smtClean="0"/>
          </a:p>
          <a:p>
            <a:endParaRPr lang="en-US" altLang="zh-TW" dirty="0" smtClean="0"/>
          </a:p>
          <a:p>
            <a:r>
              <a:rPr lang="en-US" altLang="zh-TW" dirty="0" smtClean="0"/>
              <a:t>Internationally more regulation of defaults</a:t>
            </a:r>
            <a:endParaRPr lang="zh-TW" altLang="zh-TW" dirty="0" smtClean="0"/>
          </a:p>
          <a:p>
            <a:endParaRPr lang="en-US" altLang="zh-TW" dirty="0" smtClean="0"/>
          </a:p>
          <a:p>
            <a:pPr>
              <a:spcAft>
                <a:spcPts val="600"/>
              </a:spcAft>
            </a:pPr>
            <a:r>
              <a:rPr lang="en-US" altLang="zh-TW" dirty="0" smtClean="0"/>
              <a:t>Objectives of standardizing defaults</a:t>
            </a:r>
          </a:p>
          <a:p>
            <a:pPr lvl="1">
              <a:lnSpc>
                <a:spcPct val="110000"/>
              </a:lnSpc>
            </a:pPr>
            <a:r>
              <a:rPr lang="en-US" altLang="zh-TW" dirty="0" smtClean="0"/>
              <a:t>Provide members with a highly standardized investment approach suitable for the objective of long-term retirement savings</a:t>
            </a:r>
          </a:p>
          <a:p>
            <a:pPr lvl="1">
              <a:lnSpc>
                <a:spcPct val="110000"/>
              </a:lnSpc>
            </a:pPr>
            <a:r>
              <a:rPr lang="en-US" altLang="zh-TW" dirty="0" smtClean="0"/>
              <a:t>Simplify the investment decision-making process for members </a:t>
            </a:r>
          </a:p>
          <a:p>
            <a:pPr lvl="1">
              <a:lnSpc>
                <a:spcPct val="110000"/>
              </a:lnSpc>
            </a:pPr>
            <a:r>
              <a:rPr lang="en-US" altLang="zh-TW" dirty="0" smtClean="0"/>
              <a:t>Make available lower-fee defaults through fee capping</a:t>
            </a:r>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2</a:t>
            </a:fld>
            <a:endParaRPr lang="zh-TW"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Gaining Consensus (1)</a:t>
            </a:r>
            <a:endParaRPr lang="zh-TW" altLang="en-US" dirty="0"/>
          </a:p>
        </p:txBody>
      </p:sp>
      <p:sp>
        <p:nvSpPr>
          <p:cNvPr id="3" name="內容版面配置區 2"/>
          <p:cNvSpPr>
            <a:spLocks noGrp="1"/>
          </p:cNvSpPr>
          <p:nvPr>
            <p:ph idx="1"/>
          </p:nvPr>
        </p:nvSpPr>
        <p:spPr/>
        <p:txBody>
          <a:bodyPr>
            <a:normAutofit/>
          </a:bodyPr>
          <a:lstStyle/>
          <a:p>
            <a:pPr>
              <a:buNone/>
            </a:pPr>
            <a:r>
              <a:rPr lang="en-US" altLang="zh-TW" sz="2600" b="1" dirty="0" smtClean="0"/>
              <a:t>Development Phase</a:t>
            </a:r>
          </a:p>
          <a:p>
            <a:endParaRPr lang="en-US" altLang="zh-TW" dirty="0" smtClean="0"/>
          </a:p>
          <a:p>
            <a:r>
              <a:rPr lang="en-US" altLang="zh-TW" sz="2400" dirty="0" smtClean="0"/>
              <a:t>Conducted in-depth review of existing MPF default arrangements and member outcomes</a:t>
            </a:r>
          </a:p>
          <a:p>
            <a:endParaRPr lang="en-US" altLang="zh-TW" sz="2400" dirty="0" smtClean="0"/>
          </a:p>
          <a:p>
            <a:r>
              <a:rPr lang="en-US" altLang="zh-TW" sz="2400" dirty="0" smtClean="0"/>
              <a:t>Undertook extensive research on defaults in overseas pension systems (including appointing international expert as consultant)</a:t>
            </a:r>
          </a:p>
          <a:p>
            <a:endParaRPr lang="en-US" altLang="zh-TW" sz="2400" dirty="0" smtClean="0"/>
          </a:p>
          <a:p>
            <a:r>
              <a:rPr lang="en-US" altLang="zh-TW" sz="2400" dirty="0" smtClean="0"/>
              <a:t>Sought and received support from the Government on general directions</a:t>
            </a:r>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3</a:t>
            </a:fld>
            <a:endParaRPr lang="zh-TW"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Gaining Consensus (2)</a:t>
            </a:r>
            <a:endParaRPr lang="zh-TW" altLang="en-US" dirty="0"/>
          </a:p>
        </p:txBody>
      </p:sp>
      <p:sp>
        <p:nvSpPr>
          <p:cNvPr id="3" name="內容版面配置區 2"/>
          <p:cNvSpPr>
            <a:spLocks noGrp="1"/>
          </p:cNvSpPr>
          <p:nvPr>
            <p:ph idx="1"/>
          </p:nvPr>
        </p:nvSpPr>
        <p:spPr>
          <a:xfrm>
            <a:off x="323528" y="1600200"/>
            <a:ext cx="8363272" cy="4853136"/>
          </a:xfrm>
        </p:spPr>
        <p:txBody>
          <a:bodyPr>
            <a:normAutofit fontScale="77500" lnSpcReduction="20000"/>
          </a:bodyPr>
          <a:lstStyle/>
          <a:p>
            <a:pPr>
              <a:buNone/>
            </a:pPr>
            <a:r>
              <a:rPr lang="en-US" altLang="zh-TW" sz="3400" b="1" dirty="0" smtClean="0"/>
              <a:t>Rallying Public Support Through Public Consultation (2014)</a:t>
            </a:r>
          </a:p>
          <a:p>
            <a:endParaRPr lang="en-US" altLang="zh-TW" dirty="0" smtClean="0"/>
          </a:p>
          <a:p>
            <a:r>
              <a:rPr lang="en-US" altLang="zh-TW" dirty="0" smtClean="0"/>
              <a:t>Collected public opinions by issuing a public consultation which set out major possible reform directions</a:t>
            </a:r>
          </a:p>
          <a:p>
            <a:endParaRPr lang="en-US" altLang="zh-TW" dirty="0" smtClean="0"/>
          </a:p>
          <a:p>
            <a:r>
              <a:rPr lang="en-US" altLang="zh-TW" dirty="0" smtClean="0"/>
              <a:t>Briefed legislature on the public consultation document</a:t>
            </a:r>
          </a:p>
          <a:p>
            <a:endParaRPr lang="en-US" altLang="zh-TW" dirty="0" smtClean="0"/>
          </a:p>
          <a:p>
            <a:pPr>
              <a:spcAft>
                <a:spcPts val="600"/>
              </a:spcAft>
            </a:pPr>
            <a:r>
              <a:rPr lang="en-US" altLang="zh-TW" dirty="0" smtClean="0"/>
              <a:t>Engaged key stakeholders through meetings and presentations</a:t>
            </a:r>
          </a:p>
          <a:p>
            <a:pPr lvl="1">
              <a:spcAft>
                <a:spcPts val="600"/>
              </a:spcAft>
            </a:pPr>
            <a:r>
              <a:rPr lang="en-US" altLang="zh-TW" dirty="0" smtClean="0"/>
              <a:t>Industry bodies</a:t>
            </a:r>
          </a:p>
          <a:p>
            <a:pPr lvl="1">
              <a:spcAft>
                <a:spcPts val="600"/>
              </a:spcAft>
            </a:pPr>
            <a:r>
              <a:rPr lang="en-US" altLang="zh-TW" dirty="0" smtClean="0"/>
              <a:t>Labour unions</a:t>
            </a:r>
          </a:p>
          <a:p>
            <a:pPr lvl="1"/>
            <a:r>
              <a:rPr lang="en-US" altLang="zh-TW" dirty="0" smtClean="0"/>
              <a:t>Employer associations &amp; chambers of commerce</a:t>
            </a:r>
          </a:p>
          <a:p>
            <a:endParaRPr lang="en-US" altLang="zh-TW" dirty="0" smtClean="0"/>
          </a:p>
          <a:p>
            <a:r>
              <a:rPr lang="en-US" altLang="zh-TW" dirty="0" smtClean="0"/>
              <a:t>Sought technical assistance from consultant and industry experts on possible designs of the new default (including use of stochastic analyses)</a:t>
            </a:r>
          </a:p>
          <a:p>
            <a:endParaRPr lang="en-US" altLang="zh-TW" dirty="0" smtClean="0"/>
          </a:p>
          <a:p>
            <a:r>
              <a:rPr lang="en-US" altLang="zh-TW" dirty="0" smtClean="0"/>
              <a:t>Consolidated public comments and issued conclusions</a:t>
            </a:r>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4</a:t>
            </a:fld>
            <a:endParaRPr lang="zh-TW"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Gaining Consensus (3)</a:t>
            </a:r>
            <a:endParaRPr lang="zh-TW" altLang="en-US" dirty="0"/>
          </a:p>
        </p:txBody>
      </p:sp>
      <p:sp>
        <p:nvSpPr>
          <p:cNvPr id="3" name="內容版面配置區 2"/>
          <p:cNvSpPr>
            <a:spLocks noGrp="1"/>
          </p:cNvSpPr>
          <p:nvPr>
            <p:ph idx="1"/>
          </p:nvPr>
        </p:nvSpPr>
        <p:spPr>
          <a:xfrm>
            <a:off x="457200" y="1600200"/>
            <a:ext cx="8229600" cy="4781128"/>
          </a:xfrm>
        </p:spPr>
        <p:txBody>
          <a:bodyPr>
            <a:normAutofit/>
          </a:bodyPr>
          <a:lstStyle/>
          <a:p>
            <a:pPr marL="0" indent="0">
              <a:buNone/>
            </a:pPr>
            <a:r>
              <a:rPr lang="en-US" altLang="zh-TW" sz="2600" b="1" dirty="0" smtClean="0"/>
              <a:t>Introducing and Enacting Legislative Proposals (2015-2016)</a:t>
            </a:r>
          </a:p>
          <a:p>
            <a:endParaRPr lang="en-US" altLang="zh-TW" dirty="0" smtClean="0"/>
          </a:p>
          <a:p>
            <a:r>
              <a:rPr lang="en-US" altLang="zh-TW" sz="2400" dirty="0" smtClean="0"/>
              <a:t>Government introduced the MPFS (Amendment) Bill 2015 into the Legislative Council in Nov 2015</a:t>
            </a:r>
            <a:endParaRPr lang="zh-HK" altLang="zh-TW" sz="2400" dirty="0" smtClean="0"/>
          </a:p>
          <a:p>
            <a:endParaRPr lang="en-GB" altLang="zh-TW" sz="2400" dirty="0" smtClean="0"/>
          </a:p>
          <a:p>
            <a:pPr lvl="0">
              <a:spcAft>
                <a:spcPts val="600"/>
              </a:spcAft>
            </a:pPr>
            <a:r>
              <a:rPr lang="en-US" altLang="zh-TW" sz="2400" dirty="0" smtClean="0"/>
              <a:t>Relevant organizations, the 18 District Councils and the public were invited to make submissions to the Legislative Council and, if they so wish, to present their views on the proposals in person</a:t>
            </a:r>
          </a:p>
          <a:p>
            <a:pPr lvl="0"/>
            <a:endParaRPr lang="en-US" altLang="zh-TW" sz="2400" dirty="0" smtClean="0"/>
          </a:p>
          <a:p>
            <a:pPr lvl="0">
              <a:spcAft>
                <a:spcPts val="600"/>
              </a:spcAft>
            </a:pPr>
            <a:r>
              <a:rPr lang="en-US" altLang="zh-TW" sz="2400" dirty="0" smtClean="0"/>
              <a:t>During scrutiny of the Bill, Government and MPFA explained in detail the design of DIS and the transitional arrangements</a:t>
            </a:r>
          </a:p>
          <a:p>
            <a:pPr>
              <a:spcAft>
                <a:spcPts val="600"/>
              </a:spcAft>
            </a:pPr>
            <a:endParaRPr lang="en-GB" altLang="zh-TW" dirty="0" smtClean="0"/>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5</a:t>
            </a:fld>
            <a:endParaRPr lang="zh-TW"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Gaining Consensus (4)</a:t>
            </a:r>
            <a:endParaRPr lang="zh-TW" altLang="en-US" dirty="0"/>
          </a:p>
        </p:txBody>
      </p:sp>
      <p:sp>
        <p:nvSpPr>
          <p:cNvPr id="3" name="內容版面配置區 2"/>
          <p:cNvSpPr>
            <a:spLocks noGrp="1"/>
          </p:cNvSpPr>
          <p:nvPr>
            <p:ph idx="1"/>
          </p:nvPr>
        </p:nvSpPr>
        <p:spPr>
          <a:xfrm>
            <a:off x="457200" y="1600200"/>
            <a:ext cx="8229600" cy="5069160"/>
          </a:xfrm>
        </p:spPr>
        <p:txBody>
          <a:bodyPr>
            <a:normAutofit fontScale="70000" lnSpcReduction="20000"/>
          </a:bodyPr>
          <a:lstStyle/>
          <a:p>
            <a:pPr>
              <a:buNone/>
            </a:pPr>
            <a:r>
              <a:rPr lang="en-US" altLang="zh-TW" sz="3400" b="1" dirty="0" smtClean="0"/>
              <a:t>Introducing and Enacting Legislative Proposals (2015-2016)</a:t>
            </a:r>
          </a:p>
          <a:p>
            <a:endParaRPr lang="en-US" altLang="zh-TW" dirty="0" smtClean="0"/>
          </a:p>
          <a:p>
            <a:pPr>
              <a:spcAft>
                <a:spcPts val="600"/>
              </a:spcAft>
            </a:pPr>
            <a:r>
              <a:rPr lang="en-GB" altLang="zh-TW" dirty="0" smtClean="0"/>
              <a:t>Key features covered under the Amendment Ordinance enacted in May 2016: </a:t>
            </a:r>
          </a:p>
          <a:p>
            <a:pPr lvl="1">
              <a:spcAft>
                <a:spcPts val="600"/>
              </a:spcAft>
            </a:pPr>
            <a:r>
              <a:rPr lang="en-US" altLang="zh-TW" sz="2700" dirty="0" smtClean="0"/>
              <a:t>Trustees to provide a DIS for each MPF scheme</a:t>
            </a:r>
            <a:endParaRPr lang="zh-TW" altLang="zh-TW" sz="2700" dirty="0" smtClean="0"/>
          </a:p>
          <a:p>
            <a:pPr lvl="1">
              <a:spcAft>
                <a:spcPts val="600"/>
              </a:spcAft>
            </a:pPr>
            <a:r>
              <a:rPr lang="en-US" altLang="zh-TW" sz="2700" dirty="0" smtClean="0"/>
              <a:t>Trustees to invest benefits of new members who have not given investment instructions for their benefits according to DIS</a:t>
            </a:r>
          </a:p>
          <a:p>
            <a:pPr lvl="1">
              <a:spcAft>
                <a:spcPts val="600"/>
              </a:spcAft>
            </a:pPr>
            <a:r>
              <a:rPr lang="en-US" altLang="zh-TW" sz="2700" dirty="0" smtClean="0"/>
              <a:t>Adopt globally diversified investment principles for DIS constituent funds</a:t>
            </a:r>
          </a:p>
          <a:p>
            <a:pPr lvl="1">
              <a:spcAft>
                <a:spcPts val="600"/>
              </a:spcAft>
            </a:pPr>
            <a:r>
              <a:rPr lang="en-US" altLang="zh-TW" sz="2700" dirty="0" smtClean="0"/>
              <a:t>Adopt de-risking investment principles: automatic reduction of member’s investment risk as one approaches the retirement age of 65</a:t>
            </a:r>
          </a:p>
          <a:p>
            <a:pPr lvl="1">
              <a:spcAft>
                <a:spcPts val="600"/>
              </a:spcAft>
            </a:pPr>
            <a:r>
              <a:rPr lang="en-US" altLang="zh-TW" sz="2700" dirty="0" smtClean="0"/>
              <a:t>Imposition of fee controls</a:t>
            </a:r>
          </a:p>
          <a:p>
            <a:pPr lvl="1">
              <a:spcAft>
                <a:spcPts val="600"/>
              </a:spcAft>
            </a:pPr>
            <a:r>
              <a:rPr lang="en-US" altLang="zh-TW" sz="2700" dirty="0" smtClean="0"/>
              <a:t>Transitional arrangements</a:t>
            </a:r>
          </a:p>
          <a:p>
            <a:pPr lvl="0">
              <a:spcAft>
                <a:spcPts val="600"/>
              </a:spcAft>
            </a:pPr>
            <a:endParaRPr lang="en-US" altLang="zh-TW" dirty="0" smtClean="0"/>
          </a:p>
          <a:p>
            <a:pPr lvl="0">
              <a:spcAft>
                <a:spcPts val="600"/>
              </a:spcAft>
            </a:pPr>
            <a:r>
              <a:rPr lang="en-US" altLang="zh-TW" dirty="0" smtClean="0"/>
              <a:t>MPFA has since been working closely with the industry on the preparatory work for early launch of DIS on 1 Apr 2017</a:t>
            </a:r>
          </a:p>
        </p:txBody>
      </p:sp>
      <p:sp>
        <p:nvSpPr>
          <p:cNvPr id="4" name="投影片編號版面配置區 3"/>
          <p:cNvSpPr>
            <a:spLocks noGrp="1"/>
          </p:cNvSpPr>
          <p:nvPr>
            <p:ph type="sldNum" sz="quarter" idx="12"/>
          </p:nvPr>
        </p:nvSpPr>
        <p:spPr/>
        <p:txBody>
          <a:bodyPr/>
          <a:lstStyle/>
          <a:p>
            <a:r>
              <a:rPr lang="zh-TW" altLang="en-US" smtClean="0"/>
              <a:t>     </a:t>
            </a:r>
            <a:fld id="{AC76F351-CF93-4516-89AA-EC6E5FBB6A83}" type="slidenum">
              <a:rPr lang="zh-TW" altLang="en-US" smtClean="0"/>
              <a:pPr/>
              <a:t>6</a:t>
            </a:fld>
            <a:endParaRPr lang="zh-TW"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467544" y="2204864"/>
            <a:ext cx="7772400" cy="360040"/>
          </a:xfrm>
        </p:spPr>
        <p:txBody>
          <a:bodyPr>
            <a:normAutofit fontScale="90000"/>
          </a:bodyPr>
          <a:lstStyle/>
          <a:p>
            <a:pPr lvl="0" algn="l"/>
            <a:r>
              <a:rPr lang="en-US" altLang="zh-TW" sz="2900" dirty="0" smtClean="0">
                <a:latin typeface="+mn-lt"/>
                <a:ea typeface="+mn-ea"/>
                <a:cs typeface="+mn-cs"/>
              </a:rPr>
              <a:t>Preparatory Work on DIS by MPF Trustees  </a:t>
            </a:r>
            <a:r>
              <a:rPr lang="zh-TW" altLang="en-US" sz="2900" dirty="0" smtClean="0"/>
              <a:t/>
            </a:r>
            <a:br>
              <a:rPr lang="zh-TW" altLang="en-US" sz="2900" dirty="0" smtClean="0"/>
            </a:br>
            <a:r>
              <a:rPr lang="en-US" altLang="zh-TW" sz="2700" b="0" dirty="0" smtClean="0"/>
              <a:t/>
            </a:r>
            <a:br>
              <a:rPr lang="en-US" altLang="zh-TW" sz="2700" b="0" dirty="0" smtClean="0"/>
            </a:br>
            <a:endParaRPr lang="zh-TW" altLang="en-US" sz="2700" b="0" dirty="0"/>
          </a:p>
        </p:txBody>
      </p:sp>
      <p:sp>
        <p:nvSpPr>
          <p:cNvPr id="3" name="副標題 2"/>
          <p:cNvSpPr>
            <a:spLocks noGrp="1"/>
          </p:cNvSpPr>
          <p:nvPr>
            <p:ph type="subTitle" idx="1"/>
          </p:nvPr>
        </p:nvSpPr>
        <p:spPr>
          <a:xfrm>
            <a:off x="539552" y="2276872"/>
            <a:ext cx="7488832" cy="3816424"/>
          </a:xfrm>
        </p:spPr>
        <p:txBody>
          <a:bodyPr>
            <a:normAutofit fontScale="85000" lnSpcReduction="20000"/>
          </a:bodyPr>
          <a:lstStyle/>
          <a:p>
            <a:pPr marL="269875" lvl="0" indent="-269875" algn="l">
              <a:buFont typeface="Arial" pitchFamily="34" charset="0"/>
              <a:buChar char="•"/>
            </a:pPr>
            <a:endParaRPr lang="en-US" altLang="zh-TW" sz="2400" dirty="0" smtClean="0">
              <a:solidFill>
                <a:schemeClr val="tx1"/>
              </a:solidFill>
            </a:endParaRPr>
          </a:p>
          <a:p>
            <a:pPr marL="442913" indent="-442913" algn="l">
              <a:buFont typeface="Wingdings" pitchFamily="2" charset="2"/>
              <a:buChar char="ü"/>
            </a:pPr>
            <a:r>
              <a:rPr lang="en-US" altLang="zh-TW" sz="2600" dirty="0" smtClean="0">
                <a:solidFill>
                  <a:schemeClr val="tx1"/>
                </a:solidFill>
              </a:rPr>
              <a:t>Amend scheme documents, set up new funds, update information systems</a:t>
            </a:r>
          </a:p>
          <a:p>
            <a:pPr marL="442913" indent="-442913" algn="l">
              <a:buFont typeface="Wingdings" pitchFamily="2" charset="2"/>
              <a:buChar char="ü"/>
            </a:pPr>
            <a:endParaRPr lang="en-US" altLang="zh-TW" sz="2600" dirty="0" smtClean="0">
              <a:solidFill>
                <a:schemeClr val="tx1"/>
              </a:solidFill>
            </a:endParaRPr>
          </a:p>
          <a:p>
            <a:pPr marL="442913" indent="-442913" algn="l">
              <a:buFont typeface="Wingdings" pitchFamily="2" charset="2"/>
              <a:buChar char="ü"/>
            </a:pPr>
            <a:r>
              <a:rPr lang="en-US" altLang="zh-TW" sz="2600" dirty="0" smtClean="0">
                <a:solidFill>
                  <a:schemeClr val="tx1"/>
                </a:solidFill>
              </a:rPr>
              <a:t>Set up dedicated webpage on DIS and hotlines</a:t>
            </a:r>
          </a:p>
          <a:p>
            <a:pPr marL="442913" indent="-442913" algn="l">
              <a:buFont typeface="Wingdings" pitchFamily="2" charset="2"/>
              <a:buChar char="ü"/>
            </a:pPr>
            <a:endParaRPr lang="en-US" altLang="zh-TW" sz="2600" dirty="0" smtClean="0">
              <a:solidFill>
                <a:schemeClr val="tx1"/>
              </a:solidFill>
            </a:endParaRPr>
          </a:p>
          <a:p>
            <a:pPr marL="442913" lvl="0" indent="-442913" algn="l">
              <a:buFont typeface="Wingdings" pitchFamily="2" charset="2"/>
              <a:buChar char="ü"/>
            </a:pPr>
            <a:r>
              <a:rPr lang="en-US" altLang="zh-TW" sz="2600" dirty="0" smtClean="0">
                <a:solidFill>
                  <a:schemeClr val="tx1"/>
                </a:solidFill>
              </a:rPr>
              <a:t>Issue DIS Pre-Implementation Notice (DPN) to all scheme members</a:t>
            </a:r>
          </a:p>
          <a:p>
            <a:pPr marL="442913" lvl="0" indent="-442913" algn="l">
              <a:buFont typeface="Wingdings" pitchFamily="2" charset="2"/>
              <a:buChar char="ü"/>
            </a:pPr>
            <a:endParaRPr lang="en-US" altLang="zh-TW" sz="2600" dirty="0" smtClean="0">
              <a:solidFill>
                <a:schemeClr val="tx1"/>
              </a:solidFill>
            </a:endParaRPr>
          </a:p>
          <a:p>
            <a:pPr marL="442913" lvl="0" indent="-442913" algn="l">
              <a:buFont typeface="Wingdings" pitchFamily="2" charset="2"/>
              <a:buChar char="ü"/>
            </a:pPr>
            <a:r>
              <a:rPr lang="en-US" altLang="zh-TW" sz="2600" dirty="0" smtClean="0">
                <a:solidFill>
                  <a:schemeClr val="tx1"/>
                </a:solidFill>
              </a:rPr>
              <a:t>Contact other scheme members who may be affected by DIS</a:t>
            </a:r>
          </a:p>
          <a:p>
            <a:pPr marL="442913" lvl="0" indent="-442913" algn="l">
              <a:buFont typeface="Wingdings" pitchFamily="2" charset="2"/>
              <a:buChar char="ü"/>
            </a:pPr>
            <a:endParaRPr lang="en-US" altLang="zh-TW" sz="2600" dirty="0" smtClean="0">
              <a:solidFill>
                <a:schemeClr val="tx1"/>
              </a:solidFill>
            </a:endParaRPr>
          </a:p>
          <a:p>
            <a:pPr marL="442913" lvl="0" indent="-442913" algn="l">
              <a:buFont typeface="Wingdings" pitchFamily="2" charset="2"/>
              <a:buChar char="ü"/>
            </a:pPr>
            <a:r>
              <a:rPr lang="en-US" altLang="zh-TW" sz="2600" dirty="0" smtClean="0">
                <a:solidFill>
                  <a:schemeClr val="tx1"/>
                </a:solidFill>
              </a:rPr>
              <a:t>Carry out public education activities on DIS, e.g. seminars, exhibitions</a:t>
            </a:r>
          </a:p>
          <a:p>
            <a:pPr marL="442913" lvl="0" indent="-442913" algn="l">
              <a:buFont typeface="Wingdings" pitchFamily="2" charset="2"/>
              <a:buChar char="ü"/>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a:p>
            <a:pPr marL="269875" lvl="0" indent="-269875" algn="l">
              <a:buFont typeface="Arial" pitchFamily="34" charset="0"/>
              <a:buChar char="•"/>
            </a:pPr>
            <a:endParaRPr lang="en-US" altLang="zh-TW" sz="2400" dirty="0" smtClean="0">
              <a:solidFill>
                <a:schemeClr val="tx1"/>
              </a:solidFill>
            </a:endParaRPr>
          </a:p>
        </p:txBody>
      </p:sp>
      <p:sp>
        <p:nvSpPr>
          <p:cNvPr id="5" name="投影片編號版面配置區 4"/>
          <p:cNvSpPr>
            <a:spLocks noGrp="1"/>
          </p:cNvSpPr>
          <p:nvPr>
            <p:ph type="sldNum" sz="quarter" idx="12"/>
          </p:nvPr>
        </p:nvSpPr>
        <p:spPr>
          <a:xfrm>
            <a:off x="6553200" y="6356350"/>
            <a:ext cx="1619200" cy="365125"/>
          </a:xfrm>
        </p:spPr>
        <p:txBody>
          <a:bodyPr/>
          <a:lstStyle/>
          <a:p>
            <a:fld id="{AC76F351-CF93-4516-89AA-EC6E5FBB6A83}" type="slidenum">
              <a:rPr lang="zh-TW" altLang="en-US" smtClean="0"/>
              <a:pPr/>
              <a:t>7</a:t>
            </a:fld>
            <a:endParaRPr lang="zh-TW" altLang="en-US" dirty="0"/>
          </a:p>
        </p:txBody>
      </p:sp>
      <p:sp>
        <p:nvSpPr>
          <p:cNvPr id="6" name="標題 1"/>
          <p:cNvSpPr txBox="1">
            <a:spLocks/>
          </p:cNvSpPr>
          <p:nvPr/>
        </p:nvSpPr>
        <p:spPr>
          <a:xfrm>
            <a:off x="914400" y="18864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Communication with Stakeholders </a:t>
            </a: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(1) </a:t>
            </a:r>
            <a:endParaRPr kumimoji="0" lang="zh-TW" altLang="en-US" sz="32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39552" y="2204864"/>
            <a:ext cx="7772400" cy="432048"/>
          </a:xfrm>
        </p:spPr>
        <p:txBody>
          <a:bodyPr>
            <a:normAutofit fontScale="90000"/>
          </a:bodyPr>
          <a:lstStyle/>
          <a:p>
            <a:pPr lvl="0" algn="l"/>
            <a:r>
              <a:rPr lang="en-US" altLang="zh-TW" sz="2700" dirty="0" smtClean="0">
                <a:latin typeface="+mn-lt"/>
                <a:ea typeface="+mn-ea"/>
                <a:cs typeface="+mn-cs"/>
              </a:rPr>
              <a:t/>
            </a:r>
            <a:br>
              <a:rPr lang="en-US" altLang="zh-TW" sz="2700" dirty="0" smtClean="0">
                <a:latin typeface="+mn-lt"/>
                <a:ea typeface="+mn-ea"/>
                <a:cs typeface="+mn-cs"/>
              </a:rPr>
            </a:br>
            <a:r>
              <a:rPr lang="en-US" altLang="zh-TW" sz="2900" dirty="0" smtClean="0">
                <a:latin typeface="+mn-lt"/>
                <a:ea typeface="+mn-ea"/>
                <a:cs typeface="+mn-cs"/>
              </a:rPr>
              <a:t>Publicity &amp; Education Programmes on DIS by MPFA</a:t>
            </a:r>
            <a:r>
              <a:rPr lang="en-US" altLang="zh-TW" sz="2900" dirty="0" smtClean="0"/>
              <a:t/>
            </a:r>
            <a:br>
              <a:rPr lang="en-US" altLang="zh-TW" sz="2900" dirty="0" smtClean="0"/>
            </a:br>
            <a:r>
              <a:rPr lang="zh-TW" altLang="en-US" dirty="0" smtClean="0"/>
              <a:t/>
            </a:r>
            <a:br>
              <a:rPr lang="zh-TW" altLang="en-US" dirty="0" smtClean="0"/>
            </a:br>
            <a:r>
              <a:rPr lang="en-US" altLang="zh-TW" sz="2700" b="0" dirty="0" smtClean="0"/>
              <a:t/>
            </a:r>
            <a:br>
              <a:rPr lang="en-US" altLang="zh-TW" sz="2700" b="0" dirty="0" smtClean="0"/>
            </a:br>
            <a:endParaRPr lang="zh-TW" altLang="en-US" sz="2700" b="0" dirty="0"/>
          </a:p>
        </p:txBody>
      </p:sp>
      <p:sp>
        <p:nvSpPr>
          <p:cNvPr id="3" name="副標題 2"/>
          <p:cNvSpPr>
            <a:spLocks noGrp="1"/>
          </p:cNvSpPr>
          <p:nvPr>
            <p:ph type="subTitle" idx="1"/>
          </p:nvPr>
        </p:nvSpPr>
        <p:spPr>
          <a:xfrm>
            <a:off x="539552" y="2420888"/>
            <a:ext cx="7776864" cy="3888432"/>
          </a:xfrm>
        </p:spPr>
        <p:txBody>
          <a:bodyPr>
            <a:normAutofit/>
          </a:bodyPr>
          <a:lstStyle/>
          <a:p>
            <a:pPr marL="269875" lvl="0" indent="-269875" algn="l">
              <a:buFont typeface="Wingdings" pitchFamily="2" charset="2"/>
              <a:buChar char="ü"/>
            </a:pPr>
            <a:r>
              <a:rPr lang="en-US" altLang="zh-TW" sz="2400" b="1" dirty="0" smtClean="0">
                <a:solidFill>
                  <a:schemeClr val="tx1"/>
                </a:solidFill>
              </a:rPr>
              <a:t>Phase 1 : Jun to Nov 2016 </a:t>
            </a:r>
          </a:p>
          <a:p>
            <a:pPr marL="269875" lvl="0" indent="-269875" algn="l"/>
            <a:endParaRPr lang="en-US" altLang="zh-TW" sz="2200" dirty="0" smtClean="0">
              <a:solidFill>
                <a:schemeClr val="tx1"/>
              </a:solidFill>
            </a:endParaRPr>
          </a:p>
          <a:p>
            <a:pPr marL="719138" lvl="0" indent="-457200" algn="l">
              <a:buFont typeface="Wingdings" pitchFamily="2" charset="2"/>
              <a:buChar char="Ø"/>
            </a:pPr>
            <a:r>
              <a:rPr lang="en-US" altLang="zh-TW" sz="2400" dirty="0" smtClean="0">
                <a:solidFill>
                  <a:schemeClr val="tx1"/>
                </a:solidFill>
              </a:rPr>
              <a:t>Thematic campaign on MPF investment, ads in newspapers / on website</a:t>
            </a:r>
          </a:p>
          <a:p>
            <a:pPr marL="719138" lvl="0" indent="-457200" algn="l">
              <a:buFont typeface="Wingdings" pitchFamily="2" charset="2"/>
              <a:buChar char="Ø"/>
            </a:pPr>
            <a:endParaRPr lang="en-US" altLang="zh-TW" sz="2400" dirty="0" smtClean="0">
              <a:solidFill>
                <a:schemeClr val="tx1"/>
              </a:solidFill>
            </a:endParaRPr>
          </a:p>
          <a:p>
            <a:pPr marL="1176338" lvl="1" indent="-457200" algn="l">
              <a:buFont typeface="Wingdings" pitchFamily="2" charset="2"/>
              <a:buChar char="Ø"/>
            </a:pPr>
            <a:r>
              <a:rPr lang="en-US" altLang="zh-TW" dirty="0" smtClean="0">
                <a:solidFill>
                  <a:schemeClr val="tx1"/>
                </a:solidFill>
              </a:rPr>
              <a:t>remind members to update address and check investment instructions with trustees</a:t>
            </a:r>
          </a:p>
          <a:p>
            <a:pPr marL="1176338" lvl="1" indent="-457200" algn="l">
              <a:buFont typeface="Wingdings" pitchFamily="2" charset="2"/>
              <a:buChar char="Ø"/>
            </a:pPr>
            <a:endParaRPr lang="en-US" altLang="zh-TW" dirty="0" smtClean="0">
              <a:solidFill>
                <a:schemeClr val="tx1"/>
              </a:solidFill>
            </a:endParaRPr>
          </a:p>
          <a:p>
            <a:pPr marL="1176338" lvl="1" indent="-457200" algn="l">
              <a:buFont typeface="Wingdings" pitchFamily="2" charset="2"/>
              <a:buChar char="Ø"/>
            </a:pPr>
            <a:r>
              <a:rPr lang="en-US" altLang="zh-TW" dirty="0" smtClean="0">
                <a:solidFill>
                  <a:schemeClr val="tx1"/>
                </a:solidFill>
              </a:rPr>
              <a:t>raise member awareness of DIS and its impact on accounts</a:t>
            </a:r>
          </a:p>
          <a:p>
            <a:pPr marL="457200" lvl="0" indent="-457200" algn="l">
              <a:buFont typeface="+mj-lt"/>
              <a:buAutoNum type="arabicPeriod"/>
            </a:pPr>
            <a:endParaRPr lang="en-US" altLang="zh-TW" sz="2400" b="1"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269875" lvl="0" indent="-269875" algn="l"/>
            <a:endParaRPr lang="en-US" altLang="zh-TW" sz="2400" dirty="0" smtClean="0">
              <a:solidFill>
                <a:schemeClr val="tx1"/>
              </a:solidFill>
            </a:endParaRPr>
          </a:p>
          <a:p>
            <a:pPr marL="269875" lvl="0" indent="-269875" algn="l"/>
            <a:endParaRPr lang="en-US" altLang="zh-TW" sz="2400" dirty="0" smtClean="0">
              <a:solidFill>
                <a:schemeClr val="tx1"/>
              </a:solidFill>
            </a:endParaRPr>
          </a:p>
        </p:txBody>
      </p:sp>
      <p:sp>
        <p:nvSpPr>
          <p:cNvPr id="5" name="投影片編號版面配置區 4"/>
          <p:cNvSpPr>
            <a:spLocks noGrp="1"/>
          </p:cNvSpPr>
          <p:nvPr>
            <p:ph type="sldNum" sz="quarter" idx="12"/>
          </p:nvPr>
        </p:nvSpPr>
        <p:spPr>
          <a:xfrm>
            <a:off x="6553200" y="6356350"/>
            <a:ext cx="1619200" cy="365125"/>
          </a:xfrm>
        </p:spPr>
        <p:txBody>
          <a:bodyPr/>
          <a:lstStyle/>
          <a:p>
            <a:fld id="{AC76F351-CF93-4516-89AA-EC6E5FBB6A83}" type="slidenum">
              <a:rPr lang="zh-TW" altLang="en-US" smtClean="0"/>
              <a:pPr/>
              <a:t>8</a:t>
            </a:fld>
            <a:endParaRPr lang="zh-TW" altLang="en-US" dirty="0"/>
          </a:p>
        </p:txBody>
      </p:sp>
      <p:sp>
        <p:nvSpPr>
          <p:cNvPr id="6" name="標題 1"/>
          <p:cNvSpPr txBox="1">
            <a:spLocks/>
          </p:cNvSpPr>
          <p:nvPr/>
        </p:nvSpPr>
        <p:spPr>
          <a:xfrm>
            <a:off x="914400" y="18864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Communication with Stakeholders (2) </a:t>
            </a:r>
            <a:endParaRPr kumimoji="0" lang="zh-TW" altLang="en-US" sz="3200" b="1" i="0" u="none" strike="noStrike" kern="1200" cap="none" spc="0" normalizeH="0" baseline="0" noProof="0" dirty="0">
              <a:ln>
                <a:noFill/>
              </a:ln>
              <a:solidFill>
                <a:schemeClr val="tx1"/>
              </a:solidFill>
              <a:effectLst/>
              <a:uLnTx/>
              <a:uFillTx/>
              <a:latin typeface="+mj-lt"/>
              <a:ea typeface="+mj-ea"/>
              <a:cs typeface="+mj-cs"/>
            </a:endParaRPr>
          </a:p>
        </p:txBody>
      </p:sp>
      <p:sp>
        <p:nvSpPr>
          <p:cNvPr id="8" name="標題 1"/>
          <p:cNvSpPr txBox="1">
            <a:spLocks/>
          </p:cNvSpPr>
          <p:nvPr/>
        </p:nvSpPr>
        <p:spPr>
          <a:xfrm>
            <a:off x="611560" y="4077072"/>
            <a:ext cx="7772400" cy="432048"/>
          </a:xfrm>
          <a:prstGeom prst="rect">
            <a:avLst/>
          </a:prstGeom>
        </p:spPr>
        <p:txBody>
          <a:bodyPr vert="horz" lIns="91440" tIns="45720" rIns="91440" bIns="45720" rtlCol="0" anchor="ctr">
            <a:noAutofit/>
          </a:bodyPr>
          <a:lstStyle/>
          <a:p>
            <a:pPr lvl="0">
              <a:spcBef>
                <a:spcPct val="0"/>
              </a:spcBef>
            </a:pPr>
            <a:endParaRPr kumimoji="0" lang="zh-TW" altLang="en-US" sz="2800" b="1" i="0" u="none" strike="noStrike" kern="1200" cap="none" spc="0" normalizeH="0" baseline="0" noProof="0" dirty="0">
              <a:ln>
                <a:noFill/>
              </a:ln>
              <a:solidFill>
                <a:schemeClr val="tx1"/>
              </a:solidFill>
              <a:effectLst/>
              <a:uLnTx/>
              <a:uFillTx/>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39552" y="2204864"/>
            <a:ext cx="7772400" cy="432048"/>
          </a:xfrm>
        </p:spPr>
        <p:txBody>
          <a:bodyPr>
            <a:normAutofit fontScale="90000"/>
          </a:bodyPr>
          <a:lstStyle/>
          <a:p>
            <a:pPr lvl="0" algn="l"/>
            <a:r>
              <a:rPr lang="en-US" altLang="zh-TW" sz="2900" dirty="0" smtClean="0"/>
              <a:t>Publicity &amp; Education Programmes on DIS by MPFA</a:t>
            </a:r>
            <a:r>
              <a:rPr lang="en-US" altLang="zh-TW" sz="2400" dirty="0" smtClean="0"/>
              <a:t/>
            </a:r>
            <a:br>
              <a:rPr lang="en-US" altLang="zh-TW" sz="2400" dirty="0" smtClean="0"/>
            </a:br>
            <a:r>
              <a:rPr lang="zh-TW" altLang="en-US" sz="2700" dirty="0" smtClean="0"/>
              <a:t/>
            </a:r>
            <a:br>
              <a:rPr lang="zh-TW" altLang="en-US" sz="2700" dirty="0" smtClean="0"/>
            </a:br>
            <a:r>
              <a:rPr lang="en-US" altLang="zh-TW" sz="2700" b="0" dirty="0" smtClean="0"/>
              <a:t/>
            </a:r>
            <a:br>
              <a:rPr lang="en-US" altLang="zh-TW" sz="2700" b="0" dirty="0" smtClean="0"/>
            </a:br>
            <a:endParaRPr lang="zh-TW" altLang="en-US" sz="2700" b="0" dirty="0"/>
          </a:p>
        </p:txBody>
      </p:sp>
      <p:sp>
        <p:nvSpPr>
          <p:cNvPr id="3" name="副標題 2"/>
          <p:cNvSpPr>
            <a:spLocks noGrp="1"/>
          </p:cNvSpPr>
          <p:nvPr>
            <p:ph type="subTitle" idx="1"/>
          </p:nvPr>
        </p:nvSpPr>
        <p:spPr>
          <a:xfrm>
            <a:off x="539552" y="2204864"/>
            <a:ext cx="8064896" cy="3888432"/>
          </a:xfrm>
        </p:spPr>
        <p:txBody>
          <a:bodyPr>
            <a:normAutofit/>
          </a:bodyPr>
          <a:lstStyle/>
          <a:p>
            <a:pPr marL="269875" lvl="0" indent="-269875" algn="l"/>
            <a:endParaRPr lang="en-US" altLang="zh-TW" sz="2400" b="1" dirty="0" smtClean="0">
              <a:solidFill>
                <a:schemeClr val="tx1"/>
              </a:solidFill>
            </a:endParaRPr>
          </a:p>
          <a:p>
            <a:pPr marL="269875" lvl="0" indent="-269875" algn="l">
              <a:buFont typeface="Wingdings" pitchFamily="2" charset="2"/>
              <a:buChar char="ü"/>
            </a:pPr>
            <a:r>
              <a:rPr lang="en-US" altLang="zh-TW" sz="2400" b="1" dirty="0" smtClean="0">
                <a:solidFill>
                  <a:schemeClr val="tx1"/>
                </a:solidFill>
              </a:rPr>
              <a:t>Phase 2 : Dec 2016 to Mar 2017 </a:t>
            </a:r>
          </a:p>
          <a:p>
            <a:pPr marL="269875" lvl="0" indent="-269875" algn="l">
              <a:buFont typeface="Arial" pitchFamily="34" charset="0"/>
              <a:buChar char="•"/>
            </a:pPr>
            <a:endParaRPr lang="en-US" altLang="zh-TW" sz="2400" dirty="0" smtClean="0">
              <a:solidFill>
                <a:schemeClr val="tx1"/>
              </a:solidFill>
            </a:endParaRPr>
          </a:p>
          <a:p>
            <a:pPr marL="719138" indent="-457200" algn="l">
              <a:lnSpc>
                <a:spcPct val="90000"/>
              </a:lnSpc>
              <a:buFont typeface="Wingdings" pitchFamily="2" charset="2"/>
              <a:buChar char="Ø"/>
              <a:defRPr/>
            </a:pPr>
            <a:r>
              <a:rPr lang="en-US" altLang="zh-CN" sz="2400" dirty="0" smtClean="0">
                <a:solidFill>
                  <a:schemeClr val="tx1"/>
                </a:solidFill>
              </a:rPr>
              <a:t>Large scale publicity campaign</a:t>
            </a:r>
          </a:p>
          <a:p>
            <a:pPr marL="719138" indent="-457200" algn="l">
              <a:lnSpc>
                <a:spcPct val="90000"/>
              </a:lnSpc>
              <a:buFont typeface="Wingdings" pitchFamily="2" charset="2"/>
              <a:buChar char="Ø"/>
              <a:defRPr/>
            </a:pPr>
            <a:endParaRPr lang="en-US" altLang="zh-CN" sz="2400" dirty="0" smtClean="0">
              <a:solidFill>
                <a:schemeClr val="tx1"/>
              </a:solidFill>
            </a:endParaRPr>
          </a:p>
          <a:p>
            <a:pPr marL="1176338" lvl="1" indent="-457200" algn="l">
              <a:lnSpc>
                <a:spcPct val="90000"/>
              </a:lnSpc>
              <a:buFont typeface="Wingdings" pitchFamily="2" charset="2"/>
              <a:buChar char="Ø"/>
              <a:defRPr/>
            </a:pPr>
            <a:r>
              <a:rPr lang="en-US" altLang="zh-TW" dirty="0" smtClean="0">
                <a:solidFill>
                  <a:schemeClr val="tx1"/>
                </a:solidFill>
              </a:rPr>
              <a:t>remind members to read notices, particularly the DPN, from trustees</a:t>
            </a:r>
          </a:p>
          <a:p>
            <a:pPr marL="1176338" lvl="1" indent="-457200" algn="l">
              <a:lnSpc>
                <a:spcPct val="90000"/>
              </a:lnSpc>
              <a:buFont typeface="Wingdings" pitchFamily="2" charset="2"/>
              <a:buChar char="Ø"/>
              <a:defRPr/>
            </a:pPr>
            <a:endParaRPr lang="en-US" altLang="zh-TW" dirty="0" smtClean="0">
              <a:solidFill>
                <a:schemeClr val="tx1"/>
              </a:solidFill>
            </a:endParaRPr>
          </a:p>
          <a:p>
            <a:pPr marL="1176338" lvl="1" indent="-457200" algn="l">
              <a:lnSpc>
                <a:spcPct val="90000"/>
              </a:lnSpc>
              <a:buFont typeface="Wingdings" pitchFamily="2" charset="2"/>
              <a:buChar char="Ø"/>
              <a:defRPr/>
            </a:pPr>
            <a:r>
              <a:rPr lang="en-US" altLang="zh-CN" dirty="0" smtClean="0">
                <a:solidFill>
                  <a:schemeClr val="tx1"/>
                </a:solidFill>
              </a:rPr>
              <a:t>continue to introduce DIS features, commencement date, impact on accounts, etc. </a:t>
            </a:r>
            <a:endParaRPr lang="en-US" altLang="zh-TW" dirty="0" smtClean="0">
              <a:solidFill>
                <a:schemeClr val="tx1"/>
              </a:solidFill>
            </a:endParaRPr>
          </a:p>
          <a:p>
            <a:pPr marL="1176338" lvl="1" indent="-457200" algn="l">
              <a:lnSpc>
                <a:spcPct val="90000"/>
              </a:lnSpc>
              <a:buFont typeface="Wingdings" pitchFamily="2" charset="2"/>
              <a:buChar char="Ø"/>
              <a:defRPr/>
            </a:pPr>
            <a:endParaRPr lang="en-US" altLang="zh-TW" dirty="0" smtClean="0">
              <a:solidFill>
                <a:schemeClr val="tx1"/>
              </a:solidFill>
            </a:endParaRPr>
          </a:p>
          <a:p>
            <a:pPr marL="182563" lvl="1" indent="-182563" algn="l">
              <a:spcBef>
                <a:spcPts val="600"/>
              </a:spcBef>
              <a:buFont typeface="Arial" pitchFamily="34" charset="0"/>
              <a:buChar char="•"/>
              <a:defRPr/>
            </a:pPr>
            <a:endParaRPr lang="en-US" altLang="zh-TW" sz="3200" b="1" dirty="0" smtClean="0">
              <a:solidFill>
                <a:schemeClr val="tx1"/>
              </a:solidFill>
            </a:endParaRPr>
          </a:p>
          <a:p>
            <a:pPr marL="457200" lvl="0" indent="-457200" algn="l"/>
            <a:endParaRPr lang="en-US" altLang="zh-TW" sz="2400" b="1"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457200" lvl="0" indent="-457200" algn="l">
              <a:buFont typeface="+mj-lt"/>
              <a:buAutoNum type="arabicPeriod"/>
            </a:pPr>
            <a:endParaRPr lang="en-US" altLang="zh-TW" sz="2400" b="1" dirty="0" smtClean="0">
              <a:solidFill>
                <a:schemeClr val="tx1"/>
              </a:solidFill>
            </a:endParaRPr>
          </a:p>
          <a:p>
            <a:pPr marL="269875" lvl="0" indent="-269875" algn="l"/>
            <a:endParaRPr lang="en-US" altLang="zh-TW" sz="2400" dirty="0" smtClean="0">
              <a:solidFill>
                <a:schemeClr val="tx1"/>
              </a:solidFill>
            </a:endParaRPr>
          </a:p>
          <a:p>
            <a:pPr marL="269875" lvl="0" indent="-269875" algn="l"/>
            <a:endParaRPr lang="en-US" altLang="zh-TW" sz="2400" dirty="0" smtClean="0">
              <a:solidFill>
                <a:schemeClr val="tx1"/>
              </a:solidFill>
            </a:endParaRPr>
          </a:p>
        </p:txBody>
      </p:sp>
      <p:sp>
        <p:nvSpPr>
          <p:cNvPr id="5" name="投影片編號版面配置區 4"/>
          <p:cNvSpPr>
            <a:spLocks noGrp="1"/>
          </p:cNvSpPr>
          <p:nvPr>
            <p:ph type="sldNum" sz="quarter" idx="12"/>
          </p:nvPr>
        </p:nvSpPr>
        <p:spPr>
          <a:xfrm>
            <a:off x="6553200" y="6356350"/>
            <a:ext cx="1619200" cy="365125"/>
          </a:xfrm>
        </p:spPr>
        <p:txBody>
          <a:bodyPr/>
          <a:lstStyle/>
          <a:p>
            <a:fld id="{AC76F351-CF93-4516-89AA-EC6E5FBB6A83}" type="slidenum">
              <a:rPr lang="zh-TW" altLang="en-US" smtClean="0"/>
              <a:pPr/>
              <a:t>9</a:t>
            </a:fld>
            <a:endParaRPr lang="zh-TW" altLang="en-US" dirty="0"/>
          </a:p>
        </p:txBody>
      </p:sp>
      <p:sp>
        <p:nvSpPr>
          <p:cNvPr id="8" name="標題 1"/>
          <p:cNvSpPr txBox="1">
            <a:spLocks/>
          </p:cNvSpPr>
          <p:nvPr/>
        </p:nvSpPr>
        <p:spPr>
          <a:xfrm>
            <a:off x="611560" y="4077072"/>
            <a:ext cx="7772400" cy="432048"/>
          </a:xfrm>
          <a:prstGeom prst="rect">
            <a:avLst/>
          </a:prstGeom>
        </p:spPr>
        <p:txBody>
          <a:bodyPr vert="horz" lIns="91440" tIns="45720" rIns="91440" bIns="45720" rtlCol="0" anchor="ctr">
            <a:noAutofit/>
          </a:bodyPr>
          <a:lstStyle/>
          <a:p>
            <a:pPr lvl="0">
              <a:spcBef>
                <a:spcPct val="0"/>
              </a:spcBef>
            </a:pPr>
            <a:endParaRPr kumimoji="0" lang="zh-TW" altLang="en-US" sz="2800" b="1" i="0" u="none" strike="noStrike" kern="1200" cap="none" spc="0" normalizeH="0" baseline="0" noProof="0" dirty="0">
              <a:ln>
                <a:noFill/>
              </a:ln>
              <a:solidFill>
                <a:schemeClr val="tx1"/>
              </a:solidFill>
              <a:effectLst/>
              <a:uLnTx/>
              <a:uFillTx/>
              <a:ea typeface="+mj-ea"/>
              <a:cs typeface="+mj-cs"/>
            </a:endParaRPr>
          </a:p>
        </p:txBody>
      </p:sp>
      <p:sp>
        <p:nvSpPr>
          <p:cNvPr id="7" name="標題 1"/>
          <p:cNvSpPr txBox="1">
            <a:spLocks/>
          </p:cNvSpPr>
          <p:nvPr/>
        </p:nvSpPr>
        <p:spPr>
          <a:xfrm>
            <a:off x="914400" y="18864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Communication with Stakeholders </a:t>
            </a:r>
            <a:r>
              <a:rPr kumimoji="0" lang="en-US" altLang="zh-TW" sz="3200" b="1" i="0" u="none" strike="noStrike" kern="1200" cap="none" spc="0" normalizeH="0" baseline="0" noProof="0" dirty="0" smtClean="0">
                <a:ln>
                  <a:noFill/>
                </a:ln>
                <a:solidFill>
                  <a:schemeClr val="tx1"/>
                </a:solidFill>
                <a:effectLst/>
                <a:uLnTx/>
                <a:uFillTx/>
                <a:latin typeface="+mj-lt"/>
                <a:ea typeface="+mj-ea"/>
                <a:cs typeface="+mj-cs"/>
              </a:rPr>
              <a:t>(3) </a:t>
            </a:r>
            <a:endParaRPr kumimoji="0" lang="zh-TW" altLang="en-US" sz="32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 (A)</Template>
  <TotalTime>8992</TotalTime>
  <Words>1070</Words>
  <Application>Microsoft Office PowerPoint</Application>
  <PresentationFormat>On-screen Show (4:3)</PresentationFormat>
  <Paragraphs>217</Paragraphs>
  <Slides>16</Slides>
  <Notes>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Powerpoint template (A)</vt:lpstr>
      <vt:lpstr>MPF Reform on Default Arrangement –  Default Investment Strategy (DIS)</vt:lpstr>
      <vt:lpstr>Origin of the Default Fund Reform</vt:lpstr>
      <vt:lpstr>Gaining Consensus (1)</vt:lpstr>
      <vt:lpstr>Gaining Consensus (2)</vt:lpstr>
      <vt:lpstr>Gaining Consensus (3)</vt:lpstr>
      <vt:lpstr>Gaining Consensus (4)</vt:lpstr>
      <vt:lpstr>Preparatory Work on DIS by MPF Trustees    </vt:lpstr>
      <vt:lpstr> Publicity &amp; Education Programmes on DIS by MPFA   </vt:lpstr>
      <vt:lpstr>Publicity &amp; Education Programmes on DIS by MPFA   </vt:lpstr>
      <vt:lpstr> Publicity &amp; Education Programmes on DIS by MPFA    </vt:lpstr>
      <vt:lpstr>Slide 11</vt:lpstr>
      <vt:lpstr>Transitional Arrangements (1)</vt:lpstr>
      <vt:lpstr>Transitional Arrangements (2)</vt:lpstr>
      <vt:lpstr>Transitional Arrangements (3)</vt:lpstr>
      <vt:lpstr>Transitional Arrangements (4)</vt:lpstr>
      <vt:lpstr>Slide 16</vt:lpstr>
    </vt:vector>
  </TitlesOfParts>
  <Company>MPFA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Item 4 of the Draft Agenda of the IOPS TC Meeting</dc:title>
  <dc:subject>MPFA</dc:subject>
  <dc:creator>Alfred Ming</dc:creator>
  <cp:lastModifiedBy>Connie Ko</cp:lastModifiedBy>
  <cp:revision>1467</cp:revision>
  <dcterms:created xsi:type="dcterms:W3CDTF">2011-06-13T04:30:50Z</dcterms:created>
  <dcterms:modified xsi:type="dcterms:W3CDTF">2017-02-16T07:09:38Z</dcterms:modified>
</cp:coreProperties>
</file>