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Override1.xml" ContentType="application/vnd.openxmlformats-officedocument.themeOverride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removePersonalInfoOnSave="1" saveSubsetFonts="1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442" r:id="rId2"/>
    <p:sldId id="429" r:id="rId3"/>
    <p:sldId id="439" r:id="rId4"/>
    <p:sldId id="430" r:id="rId5"/>
    <p:sldId id="431" r:id="rId6"/>
    <p:sldId id="406" r:id="rId7"/>
    <p:sldId id="433" r:id="rId8"/>
    <p:sldId id="410" r:id="rId9"/>
    <p:sldId id="436" r:id="rId10"/>
    <p:sldId id="435" r:id="rId11"/>
    <p:sldId id="376" r:id="rId12"/>
    <p:sldId id="409" r:id="rId13"/>
    <p:sldId id="441" r:id="rId14"/>
    <p:sldId id="308" r:id="rId15"/>
  </p:sldIdLst>
  <p:sldSz cx="9144000" cy="6858000" type="screen4x3"/>
  <p:notesSz cx="9874250" cy="6797675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CC00"/>
    <a:srgbClr val="004821"/>
    <a:srgbClr val="005024"/>
    <a:srgbClr val="777777"/>
    <a:srgbClr val="CCFFCC"/>
    <a:srgbClr val="099DE7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seCell>
      <a:tcStyle>
        <a:tcBdr/>
      </a:tcStyle>
    </a:seCell>
    <a:swCell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  <a:neCell>
      <a:tcStyle>
        <a:tcBdr/>
      </a:tcStyle>
    </a:neCell>
    <a:nwCell>
      <a:tcStyle>
        <a:tcBdr/>
      </a:tcStyle>
    </a:nwCell>
  </a:tblStyle>
  <a:tblStyle styleId="{69C7853C-536D-4A76-A0AE-DD22124D55A5}" styleName="Themed Style 1 - Accent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seCell>
      <a:tcStyle>
        <a:tcBdr/>
      </a:tcStyle>
    </a:seCell>
    <a:swCell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  <a:neCell>
      <a:tcStyle>
        <a:tcBdr/>
      </a:tcStyle>
    </a:neCell>
    <a:nwCell>
      <a:tcStyle>
        <a:tcBdr/>
      </a:tcStyle>
    </a:nw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  <a:nwCell>
      <a:tcStyle>
        <a:tcBdr/>
      </a:tcStyle>
    </a:nwCell>
  </a:tblStyle>
  <a:tblStyle styleId="{18603FDC-E32A-4AB5-989C-0864C3EAD2B8}" styleName="Themed Style 2 - Accent 2">
    <a:tblBg>
      <a:fillRef idx="3">
        <a:schemeClr val="accent2"/>
      </a:fillRef>
      <a:effectRef idx="3">
        <a:schemeClr val="accent2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2">
                <a:tint val="50000"/>
              </a:schemeClr>
            </a:lnRef>
          </a:left>
          <a:right>
            <a:lnRef idx="1">
              <a:schemeClr val="accent2">
                <a:tint val="50000"/>
              </a:schemeClr>
            </a:lnRef>
          </a:right>
          <a:top>
            <a:lnRef idx="1">
              <a:schemeClr val="accent2">
                <a:tint val="50000"/>
              </a:schemeClr>
            </a:lnRef>
          </a:top>
          <a:bottom>
            <a:lnRef idx="1">
              <a:schemeClr val="accent2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  <a:nwCell>
      <a:tcStyle>
        <a:tcBdr/>
      </a:tcStyle>
    </a:nwCell>
  </a:tblStyle>
  <a:tblStyle styleId="{5C22544A-7EE6-4342-B048-85BDC9FD1C3A}" styleName="Medium Style 2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scrgbClr r="0" g="0" b="0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seCell>
      <a:tcStyle>
        <a:tcBdr/>
      </a:tcStyle>
    </a:seCell>
    <a:swCell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  <a:neCell>
      <a:tcStyle>
        <a:tcBdr/>
      </a:tcStyle>
    </a:neCell>
    <a:nwCell>
      <a:tcStyle>
        <a:tcBdr/>
      </a:tcStyle>
    </a:nw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  <a:nwCell>
      <a:tcStyle>
        <a:tcBdr/>
      </a:tcStyle>
    </a:nwCell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seCell>
      <a:tcStyle>
        <a:tcBdr/>
      </a:tcStyle>
    </a:seCell>
    <a:swCell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  <a:neCell>
      <a:tcStyle>
        <a:tcBdr/>
      </a:tcStyle>
    </a:neCell>
    <a:nwCell>
      <a:tcStyle>
        <a:tcBdr/>
      </a:tcStyle>
    </a:nwCell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434" autoAdjust="0"/>
  </p:normalViewPr>
  <p:slideViewPr>
    <p:cSldViewPr>
      <p:cViewPr varScale="1">
        <p:scale>
          <a:sx n="68" d="100"/>
          <a:sy n="68" d="100"/>
        </p:scale>
        <p:origin x="1446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C:\National%20Pension%20Commission\Office%20of%20the%20DG\Research%20and%20Corporate%20Strategy%20Department\Research%20Unit\Research%20Materials\2016\Copy%20of%20PenCom%20Figures%20-%20Comparison%202015%20-%202016%20-%202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file:///C:\National%20Pension%20Commission\Office%20of%20the%20DG\Research%20and%20Corporate%20Strategy%20Department\Research%20Unit\Research%20Materials\2016\Copy%20of%20PenCom%20Figures%20-%20Comparison%202015%20-%202016%20-%202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oleObject" Target="file:///C:\National%20Pension%20Commission\Office%20of%20the%20DG\Research%20and%20Corporate%20Strategy%20Department\Research%20Unit\Research%20Materials\2016\Copy%20of%20PenCom%20Figures%20-%20Comparison%202015%20-%202016%20-%202.xlsx" TargetMode="External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3.9236063353555638E-2"/>
          <c:y val="0.28234834202062775"/>
          <c:w val="0.60770981468284646"/>
          <c:h val="0.46877047059258437"/>
        </c:manualLayout>
      </c:layout>
      <c:doughnut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3909-49A3-BA14-B15D5280EA05}"/>
              </c:ext>
            </c:extLst>
          </c:dPt>
          <c:dPt>
            <c:idx val="1"/>
            <c:bubble3D val="0"/>
            <c:spPr>
              <a:solidFill>
                <a:srgbClr val="00B0F0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3909-49A3-BA14-B15D5280EA05}"/>
              </c:ext>
            </c:extLst>
          </c:dPt>
          <c:dPt>
            <c:idx val="2"/>
            <c:bubble3D val="0"/>
            <c:spPr>
              <a:solidFill>
                <a:srgbClr val="00482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3909-49A3-BA14-B15D5280EA05}"/>
              </c:ext>
            </c:extLst>
          </c:dPt>
          <c:dPt>
            <c:idx val="3"/>
            <c:bubble3D val="0"/>
            <c:spPr>
              <a:solidFill>
                <a:srgbClr val="FFC000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3909-49A3-BA14-B15D5280EA05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3909-49A3-BA14-B15D5280EA05}"/>
              </c:ext>
            </c:extLst>
          </c:dPt>
          <c:dPt>
            <c:idx val="5"/>
            <c:bubble3D val="0"/>
            <c:spPr>
              <a:solidFill>
                <a:schemeClr val="accent6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B-3909-49A3-BA14-B15D5280EA05}"/>
              </c:ext>
            </c:extLst>
          </c:dPt>
          <c:dPt>
            <c:idx val="6"/>
            <c:bubble3D val="0"/>
            <c:spPr>
              <a:solidFill>
                <a:schemeClr val="accent1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D-3909-49A3-BA14-B15D5280EA05}"/>
              </c:ext>
            </c:extLst>
          </c:dPt>
          <c:dPt>
            <c:idx val="7"/>
            <c:bubble3D val="0"/>
            <c:spPr>
              <a:solidFill>
                <a:schemeClr val="accent2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F-3909-49A3-BA14-B15D5280EA05}"/>
              </c:ext>
            </c:extLst>
          </c:dPt>
          <c:dPt>
            <c:idx val="8"/>
            <c:bubble3D val="0"/>
            <c:spPr>
              <a:solidFill>
                <a:schemeClr val="accent3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1-3909-49A3-BA14-B15D5280EA05}"/>
              </c:ext>
            </c:extLst>
          </c:dPt>
          <c:dPt>
            <c:idx val="9"/>
            <c:bubble3D val="0"/>
            <c:spPr>
              <a:solidFill>
                <a:srgbClr val="0070C0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3-3909-49A3-BA14-B15D5280EA05}"/>
              </c:ext>
            </c:extLst>
          </c:dPt>
          <c:dPt>
            <c:idx val="10"/>
            <c:bubble3D val="0"/>
            <c:spPr>
              <a:solidFill>
                <a:schemeClr val="accent5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5-3909-49A3-BA14-B15D5280EA05}"/>
              </c:ext>
            </c:extLst>
          </c:dPt>
          <c:dPt>
            <c:idx val="11"/>
            <c:bubble3D val="0"/>
            <c:spPr>
              <a:solidFill>
                <a:schemeClr val="accent6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7-3909-49A3-BA14-B15D5280EA05}"/>
              </c:ext>
            </c:extLst>
          </c:dPt>
          <c:dPt>
            <c:idx val="12"/>
            <c:bubble3D val="0"/>
            <c:spPr>
              <a:solidFill>
                <a:srgbClr val="92D050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9-3909-49A3-BA14-B15D5280EA05}"/>
              </c:ext>
            </c:extLst>
          </c:dPt>
          <c:dLbls>
            <c:dLbl>
              <c:idx val="0"/>
              <c:layout>
                <c:manualLayout>
                  <c:x val="5.2777777777777778E-2"/>
                  <c:y val="-6.0185185185185182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3909-49A3-BA14-B15D5280EA05}"/>
                </c:ext>
              </c:extLst>
            </c:dLbl>
            <c:dLbl>
              <c:idx val="1"/>
              <c:layout>
                <c:manualLayout>
                  <c:x val="8.3333333333333329E-2"/>
                  <c:y val="-5.5555555555555566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3909-49A3-BA14-B15D5280EA05}"/>
                </c:ext>
              </c:extLst>
            </c:dLbl>
            <c:dLbl>
              <c:idx val="2"/>
              <c:layout>
                <c:manualLayout>
                  <c:x val="-0.3352941176470588"/>
                  <c:y val="1.2205320925793182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3909-49A3-BA14-B15D5280EA05}"/>
                </c:ext>
              </c:extLst>
            </c:dLbl>
            <c:dLbl>
              <c:idx val="3"/>
              <c:layout>
                <c:manualLayout>
                  <c:x val="-7.9738562091503262E-2"/>
                  <c:y val="-5.0505050505050504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3909-49A3-BA14-B15D5280EA05}"/>
                </c:ext>
              </c:extLst>
            </c:dLbl>
            <c:dLbl>
              <c:idx val="4"/>
              <c:layout>
                <c:manualLayout>
                  <c:x val="-4.607843137254905E-2"/>
                  <c:y val="-5.6818181818181816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3909-49A3-BA14-B15D5280EA05}"/>
                </c:ext>
              </c:extLst>
            </c:dLbl>
            <c:dLbl>
              <c:idx val="5"/>
              <c:layout>
                <c:manualLayout>
                  <c:x val="-5.5555555555555608E-2"/>
                  <c:y val="-6.9444444444444448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3909-49A3-BA14-B15D5280EA05}"/>
                </c:ext>
              </c:extLst>
            </c:dLbl>
            <c:dLbl>
              <c:idx val="6"/>
              <c:layout>
                <c:manualLayout>
                  <c:x val="-4.166666666666672E-2"/>
                  <c:y val="-7.407407407407407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D-3909-49A3-BA14-B15D5280EA05}"/>
                </c:ext>
              </c:extLst>
            </c:dLbl>
            <c:dLbl>
              <c:idx val="7"/>
              <c:layout>
                <c:manualLayout>
                  <c:x val="-3.6111111111111108E-2"/>
                  <c:y val="0.16666666666666671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F-3909-49A3-BA14-B15D5280EA05}"/>
                </c:ext>
              </c:extLst>
            </c:dLbl>
            <c:dLbl>
              <c:idx val="8"/>
              <c:layout>
                <c:manualLayout>
                  <c:x val="3.3333333333333333E-2"/>
                  <c:y val="0.14351851851851849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1-3909-49A3-BA14-B15D5280EA05}"/>
                </c:ext>
              </c:extLst>
            </c:dLbl>
            <c:dLbl>
              <c:idx val="9"/>
              <c:layout>
                <c:manualLayout>
                  <c:x val="-6.6666666666666721E-2"/>
                  <c:y val="-7.8703703703703706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3-3909-49A3-BA14-B15D5280EA05}"/>
                </c:ext>
              </c:extLst>
            </c:dLbl>
            <c:dLbl>
              <c:idx val="10"/>
              <c:layout>
                <c:manualLayout>
                  <c:x val="1.1111111111111112E-2"/>
                  <c:y val="0.12962962962962959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5-3909-49A3-BA14-B15D5280EA05}"/>
                </c:ext>
              </c:extLst>
            </c:dLbl>
            <c:dLbl>
              <c:idx val="11"/>
              <c:layout>
                <c:manualLayout>
                  <c:x val="-3.8888888888888938E-2"/>
                  <c:y val="-6.9444444444444448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7-3909-49A3-BA14-B15D5280EA05}"/>
                </c:ext>
              </c:extLst>
            </c:dLbl>
            <c:dLbl>
              <c:idx val="12"/>
              <c:layout>
                <c:manualLayout>
                  <c:x val="6.6666666666666666E-2"/>
                  <c:y val="0.1388888888888889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9-3909-49A3-BA14-B15D5280EA0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Sheet1!$B$100:$B$112</c:f>
              <c:strCache>
                <c:ptCount val="13"/>
                <c:pt idx="0">
                  <c:v>DOMESTIC ORDINARY SHARES</c:v>
                </c:pt>
                <c:pt idx="1">
                  <c:v>FOREIGN ORDINARY SHARES</c:v>
                </c:pt>
                <c:pt idx="2">
                  <c:v>FGN SECURITIES</c:v>
                </c:pt>
                <c:pt idx="3">
                  <c:v>STATE GOVT. SECURITIES</c:v>
                </c:pt>
                <c:pt idx="4">
                  <c:v>CORPORATE DEBT SECURITIES</c:v>
                </c:pt>
                <c:pt idx="5">
                  <c:v>SUPRA-NATIONAL BONDS</c:v>
                </c:pt>
                <c:pt idx="6">
                  <c:v>LOCAL MONEY MARKET SECURITIES</c:v>
                </c:pt>
                <c:pt idx="7">
                  <c:v>FOREIGN MONEY MARKET SECURITIES</c:v>
                </c:pt>
                <c:pt idx="8">
                  <c:v>OPEN/CLOSE-END FUNDS</c:v>
                </c:pt>
                <c:pt idx="9">
                  <c:v>REAL ESTATE PROPERTY</c:v>
                </c:pt>
                <c:pt idx="10">
                  <c:v>PRIVATE EQUITY FUND</c:v>
                </c:pt>
                <c:pt idx="11">
                  <c:v>INFRASTRUCTURE FUNDS</c:v>
                </c:pt>
                <c:pt idx="12">
                  <c:v>CASH &amp; OTHER ASSETS</c:v>
                </c:pt>
              </c:strCache>
            </c:strRef>
          </c:cat>
          <c:val>
            <c:numRef>
              <c:f>Sheet1!$C$100:$C$112</c:f>
              <c:numCache>
                <c:formatCode>_(* #,##0.00_);_(* \(#,##0.00\);_(* "-"??_);_(@_)</c:formatCode>
                <c:ptCount val="13"/>
                <c:pt idx="0">
                  <c:v>481.81</c:v>
                </c:pt>
                <c:pt idx="1">
                  <c:v>82.34</c:v>
                </c:pt>
                <c:pt idx="2">
                  <c:v>4288.55</c:v>
                </c:pt>
                <c:pt idx="3">
                  <c:v>126.26</c:v>
                </c:pt>
                <c:pt idx="4">
                  <c:v>287.11</c:v>
                </c:pt>
                <c:pt idx="5">
                  <c:v>12.71</c:v>
                </c:pt>
                <c:pt idx="6">
                  <c:v>405.79</c:v>
                </c:pt>
                <c:pt idx="7">
                  <c:v>4.75</c:v>
                </c:pt>
                <c:pt idx="8">
                  <c:v>18.23</c:v>
                </c:pt>
                <c:pt idx="9">
                  <c:v>209.06</c:v>
                </c:pt>
                <c:pt idx="10">
                  <c:v>23.71</c:v>
                </c:pt>
                <c:pt idx="11">
                  <c:v>2.19</c:v>
                </c:pt>
                <c:pt idx="12">
                  <c:v>75.78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A-3909-49A3-BA14-B15D5280EA0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67312817406364989"/>
          <c:y val="3.8154345290172094E-2"/>
          <c:w val="0.32425278162633786"/>
          <c:h val="0.93869750656167983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8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spPr>
            <a:noFill/>
            <a:ln w="9525" cap="flat" cmpd="sng" algn="ctr">
              <a:solidFill>
                <a:schemeClr val="accent1"/>
              </a:solidFill>
              <a:miter lim="800000"/>
            </a:ln>
            <a:effectLst>
              <a:glow rad="63500">
                <a:schemeClr val="accent1">
                  <a:satMod val="175000"/>
                  <a:alpha val="25000"/>
                </a:schemeClr>
              </a:glow>
            </a:effectLst>
          </c:spPr>
          <c:invertIfNegative val="0"/>
          <c:trendline>
            <c:spPr>
              <a:ln w="25400" cap="rnd">
                <a:solidFill>
                  <a:schemeClr val="accent1">
                    <a:alpha val="50000"/>
                  </a:schemeClr>
                </a:solidFill>
              </a:ln>
              <a:effectLst/>
            </c:spPr>
            <c:trendlineType val="linear"/>
            <c:dispRSqr val="0"/>
            <c:dispEq val="0"/>
          </c:trendline>
          <c:cat>
            <c:strRef>
              <c:f>Sheet1!$D$72:$N$72</c:f>
              <c:strCache>
                <c:ptCount val="11"/>
                <c:pt idx="0">
                  <c:v>2006</c:v>
                </c:pt>
                <c:pt idx="1">
                  <c:v>2007</c:v>
                </c:pt>
                <c:pt idx="2">
                  <c:v>2008</c:v>
                </c:pt>
                <c:pt idx="3">
                  <c:v>2009</c:v>
                </c:pt>
                <c:pt idx="4">
                  <c:v>2010</c:v>
                </c:pt>
                <c:pt idx="5">
                  <c:v>2011</c:v>
                </c:pt>
                <c:pt idx="6">
                  <c:v>2012</c:v>
                </c:pt>
                <c:pt idx="7">
                  <c:v>2013</c:v>
                </c:pt>
                <c:pt idx="8">
                  <c:v>2014</c:v>
                </c:pt>
                <c:pt idx="9">
                  <c:v>2015</c:v>
                </c:pt>
                <c:pt idx="10">
                  <c:v>Q3:2016</c:v>
                </c:pt>
              </c:strCache>
            </c:strRef>
          </c:cat>
          <c:val>
            <c:numRef>
              <c:f>Sheet1!$D$73:$N$73</c:f>
              <c:numCache>
                <c:formatCode>_(* #,##0.00_);_(* \(#,##0.00\);_(* "-"??_);_(@_)</c:formatCode>
                <c:ptCount val="11"/>
                <c:pt idx="0">
                  <c:v>405.95110999999997</c:v>
                </c:pt>
                <c:pt idx="1">
                  <c:v>815.18423999999993</c:v>
                </c:pt>
                <c:pt idx="2">
                  <c:v>1098.9854399999999</c:v>
                </c:pt>
                <c:pt idx="3">
                  <c:v>1529.6306500000003</c:v>
                </c:pt>
                <c:pt idx="4">
                  <c:v>2029.76223</c:v>
                </c:pt>
                <c:pt idx="5">
                  <c:v>2442.8290999999999</c:v>
                </c:pt>
                <c:pt idx="6">
                  <c:v>3195.47</c:v>
                </c:pt>
                <c:pt idx="7">
                  <c:v>4057.44</c:v>
                </c:pt>
                <c:pt idx="8">
                  <c:v>4611.62</c:v>
                </c:pt>
                <c:pt idx="9">
                  <c:v>5302.7599999999993</c:v>
                </c:pt>
                <c:pt idx="10">
                  <c:v>5961.5611564904839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1B7F-4AC8-8249-4C6A6B009BB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315"/>
        <c:overlap val="-40"/>
        <c:axId val="296754960"/>
        <c:axId val="296689800"/>
      </c:barChart>
      <c:catAx>
        <c:axId val="296754960"/>
        <c:scaling>
          <c:orientation val="minMax"/>
        </c:scaling>
        <c:delete val="0"/>
        <c:axPos val="b"/>
        <c:majorGridlines>
          <c:spPr>
            <a:ln w="9525" cap="flat" cmpd="sng" algn="ctr">
              <a:gradFill>
                <a:gsLst>
                  <a:gs pos="100000">
                    <a:schemeClr val="dk1">
                      <a:lumMod val="75000"/>
                      <a:lumOff val="25000"/>
                    </a:schemeClr>
                  </a:gs>
                  <a:gs pos="0">
                    <a:schemeClr val="dk1">
                      <a:lumMod val="65000"/>
                      <a:lumOff val="35000"/>
                    </a:schemeClr>
                  </a:gs>
                </a:gsLst>
                <a:lin ang="5400000" scaled="0"/>
              </a:gradFill>
              <a:round/>
            </a:ln>
            <a:effectLst/>
          </c:spPr>
        </c:majorGridlines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900" b="1" i="0" u="none" strike="noStrike" kern="1200" baseline="0">
                    <a:solidFill>
                      <a:schemeClr val="lt1">
                        <a:lumMod val="7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/>
                  <a:t>Years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900" b="1" i="0" u="none" strike="noStrike" kern="1200" baseline="0">
                  <a:solidFill>
                    <a:schemeClr val="lt1">
                      <a:lumMod val="7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l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96689800"/>
        <c:crosses val="autoZero"/>
        <c:auto val="1"/>
        <c:lblAlgn val="ctr"/>
        <c:lblOffset val="100"/>
        <c:noMultiLvlLbl val="0"/>
      </c:catAx>
      <c:valAx>
        <c:axId val="296689800"/>
        <c:scaling>
          <c:orientation val="minMax"/>
        </c:scaling>
        <c:delete val="0"/>
        <c:axPos val="l"/>
        <c:majorGridlines>
          <c:spPr>
            <a:ln w="9525" cap="flat" cmpd="sng" algn="ctr">
              <a:gradFill>
                <a:gsLst>
                  <a:gs pos="100000">
                    <a:schemeClr val="dk1">
                      <a:lumMod val="75000"/>
                      <a:lumOff val="25000"/>
                    </a:schemeClr>
                  </a:gs>
                  <a:gs pos="0">
                    <a:schemeClr val="dk1">
                      <a:lumMod val="65000"/>
                      <a:lumOff val="35000"/>
                    </a:schemeClr>
                  </a:gs>
                </a:gsLst>
                <a:lin ang="5400000" scaled="0"/>
              </a:gra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900" b="1" i="0" u="none" strike="noStrike" kern="1200" baseline="0">
                    <a:solidFill>
                      <a:schemeClr val="lt1">
                        <a:lumMod val="7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/>
                  <a:t>Pension</a:t>
                </a:r>
                <a:r>
                  <a:rPr lang="en-US" baseline="0"/>
                  <a:t> Assets in N Billion</a:t>
                </a:r>
                <a:endParaRPr lang="en-US"/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900" b="1" i="0" u="none" strike="noStrike" kern="1200" baseline="0">
                  <a:solidFill>
                    <a:schemeClr val="lt1">
                      <a:lumMod val="7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_(* #,##0.00_);_(* \(#,##0.00\);_(* &quot;-&quot;??_);_(@_)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l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9675496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solidFill>
      <a:schemeClr val="dk1">
        <a:lumMod val="75000"/>
        <a:lumOff val="25000"/>
      </a:schemeClr>
    </a:solidFill>
    <a:ln w="9525" cap="flat" cmpd="sng" algn="ctr">
      <a:solidFill>
        <a:schemeClr val="dk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stacked"/>
        <c:varyColors val="0"/>
        <c:ser>
          <c:idx val="0"/>
          <c:order val="0"/>
          <c:spPr>
            <a:pattFill prst="narHorz">
              <a:fgClr>
                <a:schemeClr val="accent1"/>
              </a:fgClr>
              <a:bgClr>
                <a:schemeClr val="accent1">
                  <a:lumMod val="20000"/>
                  <a:lumOff val="80000"/>
                </a:schemeClr>
              </a:bgClr>
            </a:pattFill>
            <a:ln>
              <a:noFill/>
            </a:ln>
            <a:effectLst>
              <a:innerShdw blurRad="114300">
                <a:schemeClr val="accent1"/>
              </a:innerShdw>
            </a:effectLst>
          </c:spPr>
          <c:invertIfNegative val="0"/>
          <c:cat>
            <c:strRef>
              <c:f>Sheet1!$D$67:$N$67</c:f>
              <c:strCache>
                <c:ptCount val="11"/>
                <c:pt idx="0">
                  <c:v>2006</c:v>
                </c:pt>
                <c:pt idx="1">
                  <c:v>2007</c:v>
                </c:pt>
                <c:pt idx="2">
                  <c:v>2008</c:v>
                </c:pt>
                <c:pt idx="3">
                  <c:v>2009</c:v>
                </c:pt>
                <c:pt idx="4">
                  <c:v>2010</c:v>
                </c:pt>
                <c:pt idx="5">
                  <c:v>2011</c:v>
                </c:pt>
                <c:pt idx="6">
                  <c:v>2012</c:v>
                </c:pt>
                <c:pt idx="7">
                  <c:v>2013</c:v>
                </c:pt>
                <c:pt idx="8">
                  <c:v>2014</c:v>
                </c:pt>
                <c:pt idx="9">
                  <c:v>2015</c:v>
                </c:pt>
                <c:pt idx="10">
                  <c:v>Est: Q3:2016</c:v>
                </c:pt>
              </c:strCache>
            </c:strRef>
          </c:cat>
          <c:val>
            <c:numRef>
              <c:f>Sheet1!$D$68:$N$68</c:f>
              <c:numCache>
                <c:formatCode>0.0%</c:formatCode>
                <c:ptCount val="11"/>
                <c:pt idx="0">
                  <c:v>1.4E-2</c:v>
                </c:pt>
                <c:pt idx="1">
                  <c:v>3.892783097606322E-2</c:v>
                </c:pt>
                <c:pt idx="2">
                  <c:v>4.4556033276033039E-2</c:v>
                </c:pt>
                <c:pt idx="3">
                  <c:v>6.0612182978140444E-2</c:v>
                </c:pt>
                <c:pt idx="4">
                  <c:v>6.9500000000000006E-2</c:v>
                </c:pt>
                <c:pt idx="5">
                  <c:v>3.8787133997786195E-2</c:v>
                </c:pt>
                <c:pt idx="6">
                  <c:v>4.4558564493387118E-2</c:v>
                </c:pt>
                <c:pt idx="7">
                  <c:v>5.0659384951252391E-2</c:v>
                </c:pt>
                <c:pt idx="8">
                  <c:v>5.1162350481401414E-2</c:v>
                </c:pt>
                <c:pt idx="9">
                  <c:v>5.5714290344420166E-2</c:v>
                </c:pt>
                <c:pt idx="10" formatCode="0.00%">
                  <c:v>6.2600000000000003E-2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5A4-4BB6-B183-86DC9BC63DB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361894912"/>
        <c:axId val="361893736"/>
      </c:barChart>
      <c:catAx>
        <c:axId val="361894912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19050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61893736"/>
        <c:crosses val="autoZero"/>
        <c:auto val="1"/>
        <c:lblAlgn val="ctr"/>
        <c:lblOffset val="100"/>
        <c:noMultiLvlLbl val="0"/>
      </c:catAx>
      <c:valAx>
        <c:axId val="361893736"/>
        <c:scaling>
          <c:orientation val="minMax"/>
        </c:scaling>
        <c:delete val="0"/>
        <c:axPos val="b"/>
        <c:majorGridlines>
          <c:spPr>
            <a:ln>
              <a:solidFill>
                <a:schemeClr val="tx1">
                  <a:lumMod val="15000"/>
                  <a:lumOff val="85000"/>
                </a:schemeClr>
              </a:solidFill>
            </a:ln>
            <a:effectLst/>
          </c:spPr>
        </c:majorGridlines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900" b="1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/>
                  <a:t>Proportion of Pension Assets to GDP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900" b="1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.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6189491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13">
  <cs:axisTitle>
    <cs:lnRef idx="0"/>
    <cs:fillRef idx="0"/>
    <cs:effectRef idx="0"/>
    <cs:fontRef idx="minor">
      <a:schemeClr val="lt1">
        <a:lumMod val="75000"/>
      </a:schemeClr>
    </cs:fontRef>
    <cs:defRPr sz="900" b="1" kern="1200"/>
  </cs:axisTitle>
  <cs:categoryAxis>
    <cs:lnRef idx="0"/>
    <cs:fillRef idx="0"/>
    <cs:effectRef idx="0"/>
    <cs:fontRef idx="minor">
      <a:schemeClr val="lt1">
        <a:lumMod val="75000"/>
      </a:schemeClr>
    </cs:fontRef>
    <cs:defRPr sz="900" kern="1200"/>
  </cs:categoryAxis>
  <cs:chartArea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lt1">
        <a:lumMod val="75000"/>
      </a:schemeClr>
    </cs:fontRef>
    <cs:defRPr sz="900" kern="1200"/>
  </cs:dataLabel>
  <cs:dataLabelCallout>
    <cs:lnRef idx="0"/>
    <cs:fillRef idx="0"/>
    <cs:effectRef idx="0"/>
    <cs:fontRef idx="minor">
      <a:schemeClr val="lt1">
        <a:lumMod val="15000"/>
        <a:lumOff val="85000"/>
      </a:schemeClr>
    </cs:fontRef>
    <cs:spPr>
      <a:solidFill>
        <a:schemeClr val="dk1">
          <a:lumMod val="65000"/>
          <a:lumOff val="35000"/>
        </a:schemeClr>
      </a:solidFill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>
      <cs:styleClr val="auto"/>
    </cs:lnRef>
    <cs:fillRef idx="0"/>
    <cs:effectRef idx="0">
      <cs:styleClr val="auto"/>
    </cs:effectRef>
    <cs:fontRef idx="minor">
      <a:schemeClr val="dk1"/>
    </cs:fontRef>
    <cs:spPr>
      <a:ln w="9525" cap="flat" cmpd="sng" algn="ctr">
        <a:solidFill>
          <a:schemeClr val="phClr"/>
        </a:solidFill>
        <a:miter lim="800000"/>
      </a:ln>
      <a:effectLst>
        <a:glow rad="63500">
          <a:schemeClr val="phClr">
            <a:satMod val="175000"/>
            <a:alpha val="25000"/>
          </a:schemeClr>
        </a:glow>
      </a:effectLst>
    </cs:spPr>
  </cs:dataPoint>
  <cs:dataPoint3D>
    <cs:lnRef idx="0">
      <cs:styleClr val="auto"/>
    </cs:lnRef>
    <cs:fillRef idx="0">
      <cs:styleClr val="auto"/>
    </cs:fillRef>
    <cs:effectRef idx="0">
      <cs:styleClr val="auto"/>
    </cs:effectRef>
    <cs:fontRef idx="minor">
      <a:schemeClr val="dk1"/>
    </cs:fontRef>
    <cs:spPr>
      <a:ln w="9525" cap="flat" cmpd="sng" algn="ctr">
        <a:solidFill>
          <a:schemeClr val="phClr"/>
        </a:solidFill>
        <a:miter lim="800000"/>
      </a:ln>
      <a:effectLst>
        <a:glow rad="63500">
          <a:schemeClr val="phClr">
            <a:satMod val="175000"/>
            <a:alpha val="25000"/>
          </a:schemeClr>
        </a:glow>
      </a:effectLst>
    </cs:spPr>
  </cs:dataPoint3D>
  <cs:dataPointLine>
    <cs:lnRef idx="0">
      <cs:styleClr val="auto"/>
    </cs:lnRef>
    <cs:fillRef idx="0">
      <cs:styleClr val="auto"/>
    </cs:fillRef>
    <cs:effectRef idx="0">
      <cs:styleClr val="auto"/>
    </cs:effectRef>
    <cs:fontRef idx="minor">
      <a:schemeClr val="dk1"/>
    </cs:fontRef>
    <cs:spPr>
      <a:ln w="22225" cap="rnd">
        <a:solidFill>
          <a:schemeClr val="phClr"/>
        </a:solidFill>
      </a:ln>
      <a:effectLst>
        <a:glow rad="139700">
          <a:schemeClr val="phClr">
            <a:satMod val="175000"/>
            <a:alpha val="14000"/>
          </a:schemeClr>
        </a:glow>
      </a:effectLst>
    </cs:spPr>
  </cs:dataPointLine>
  <cs:dataPointMarker>
    <cs:lnRef idx="0">
      <cs:styleClr val="auto"/>
    </cs:lnRef>
    <cs:fillRef idx="0">
      <cs:styleClr val="auto"/>
    </cs:fillRef>
    <cs:effectRef idx="0">
      <cs:styleClr val="auto"/>
    </cs:effectRef>
    <cs:fontRef idx="minor">
      <a:schemeClr val="dk1"/>
    </cs:fontRef>
    <cs:spPr>
      <a:solidFill>
        <a:schemeClr val="phClr">
          <a:lumMod val="60000"/>
          <a:lumOff val="40000"/>
        </a:schemeClr>
      </a:solidFill>
      <a:effectLst>
        <a:glow rad="63500">
          <a:schemeClr val="phClr">
            <a:satMod val="175000"/>
            <a:alpha val="25000"/>
          </a:schemeClr>
        </a:glow>
      </a:effectLst>
    </cs:spPr>
  </cs:dataPointMarker>
  <cs:dataPointMarkerLayout symbol="circle" size="4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lt1">
        <a:lumMod val="75000"/>
      </a:schemeClr>
    </cs:fontRef>
    <cs:spPr>
      <a:ln w="9525">
        <a:solidFill>
          <a:schemeClr val="dk1">
            <a:lumMod val="50000"/>
            <a:lumOff val="50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lt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75000"/>
          </a:schemeClr>
        </a:solidFill>
        <a:round/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lt1">
            <a:lumMod val="50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lt1">
            <a:lumMod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75000"/>
                <a:lumOff val="25000"/>
              </a:schemeClr>
            </a:gs>
            <a:gs pos="0">
              <a:schemeClr val="dk1">
                <a:lumMod val="65000"/>
                <a:lumOff val="35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75000"/>
                <a:lumOff val="25000"/>
                <a:alpha val="25000"/>
              </a:schemeClr>
            </a:gs>
            <a:gs pos="0">
              <a:schemeClr val="dk1">
                <a:lumMod val="65000"/>
                <a:lumOff val="35000"/>
                <a:alpha val="25000"/>
              </a:schemeClr>
            </a:gs>
          </a:gsLst>
          <a:lin ang="5400000" scaled="0"/>
        </a:gra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lt1">
            <a:lumMod val="50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lt1">
            <a:lumMod val="50000"/>
          </a:schemeClr>
        </a:solidFill>
        <a:round/>
      </a:ln>
    </cs:spPr>
  </cs:leaderLine>
  <cs:legend>
    <cs:lnRef idx="0"/>
    <cs:fillRef idx="0"/>
    <cs:effectRef idx="0"/>
    <cs:fontRef idx="minor">
      <a:schemeClr val="lt1">
        <a:lumMod val="75000"/>
      </a:schemeClr>
    </cs:fontRef>
    <cs:defRPr sz="900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lt1">
        <a:lumMod val="75000"/>
      </a:schemeClr>
    </cs:fontRef>
    <cs:defRPr sz="900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lt1">
            <a:lumMod val="50000"/>
          </a:schemeClr>
        </a:solidFill>
        <a:round/>
      </a:ln>
    </cs:spPr>
  </cs:seriesLine>
  <cs:title>
    <cs:lnRef idx="0"/>
    <cs:fillRef idx="0"/>
    <cs:effectRef idx="0"/>
    <cs:fontRef idx="minor">
      <a:schemeClr val="lt1">
        <a:lumMod val="85000"/>
      </a:schemeClr>
    </cs:fontRef>
    <cs:defRPr sz="1400" b="1" kern="1200" cap="none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25400" cap="rnd">
        <a:solidFill>
          <a:schemeClr val="phClr">
            <a:alpha val="50000"/>
          </a:schemeClr>
        </a:solidFill>
      </a:ln>
    </cs:spPr>
  </cs:trendline>
  <cs:trendlineLabel>
    <cs:lnRef idx="0"/>
    <cs:fillRef idx="0"/>
    <cs:effectRef idx="0"/>
    <cs:fontRef idx="minor">
      <a:schemeClr val="lt1">
        <a:lumMod val="7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>
          <a:lumMod val="85000"/>
        </a:schemeClr>
      </a:solidFill>
      <a:ln w="9525">
        <a:solidFill>
          <a:schemeClr val="dk1">
            <a:lumMod val="50000"/>
          </a:schemeClr>
        </a:solidFill>
        <a:round/>
      </a:ln>
    </cs:spPr>
  </cs:upBar>
  <cs:valueAxis>
    <cs:lnRef idx="0"/>
    <cs:fillRef idx="0"/>
    <cs:effectRef idx="0"/>
    <cs:fontRef idx="minor">
      <a:schemeClr val="lt1">
        <a:lumMod val="75000"/>
      </a:schemeClr>
    </cs:fontRef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charts/style3.xml><?xml version="1.0" encoding="utf-8"?>
<cs:chartStyle xmlns:cs="http://schemas.microsoft.com/office/drawing/2012/chartStyle" xmlns:a="http://schemas.openxmlformats.org/drawingml/2006/main" id="299">
  <cs:axisTitle>
    <cs:lnRef idx="0"/>
    <cs:fillRef idx="0"/>
    <cs:effectRef idx="0"/>
    <cs:fontRef idx="minor">
      <a:schemeClr val="tx1">
        <a:lumMod val="65000"/>
        <a:lumOff val="35000"/>
      </a:schemeClr>
    </cs:fontRef>
    <cs:defRPr sz="900" b="1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9050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>
      <cs:styleClr val="auto"/>
    </cs:effectRef>
    <cs:fontRef idx="minor">
      <a:schemeClr val="dk1"/>
    </cs:fontRef>
    <cs:spPr>
      <a:pattFill prst="narHorz">
        <a:fgClr>
          <a:schemeClr val="phClr"/>
        </a:fgClr>
        <a:bgClr>
          <a:schemeClr val="phClr">
            <a:lumMod val="20000"/>
            <a:lumOff val="80000"/>
          </a:schemeClr>
        </a:bgClr>
      </a:pattFill>
      <a:effectLst>
        <a:innerShdw blurRad="114300">
          <a:schemeClr val="phClr"/>
        </a:innerShdw>
      </a:effectLst>
    </cs:spPr>
  </cs:dataPoint>
  <cs:dataPoint3D>
    <cs:lnRef idx="0">
      <cs:styleClr val="auto"/>
    </cs:lnRef>
    <cs:fillRef idx="0">
      <cs:styleClr val="auto"/>
    </cs:fillRef>
    <cs:effectRef idx="0"/>
    <cs:fontRef idx="minor">
      <a:schemeClr val="tx1"/>
    </cs:fontRef>
    <cs:spPr>
      <a:pattFill prst="ltDnDiag">
        <a:fgClr>
          <a:schemeClr val="phClr"/>
        </a:fgClr>
        <a:bgClr>
          <a:schemeClr val="phClr">
            <a:lumMod val="20000"/>
            <a:lumOff val="80000"/>
          </a:schemeClr>
        </a:bgClr>
      </a:pattFill>
      <a:ln>
        <a:solidFill>
          <a:schemeClr val="phClr"/>
        </a:solidFill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50000"/>
            <a:lumOff val="50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  <cs:spPr>
      <a:ln w="19050" cap="flat" cmpd="sng" algn="ctr">
        <a:solidFill>
          <a:schemeClr val="tx1">
            <a:lumMod val="25000"/>
            <a:lumOff val="75000"/>
          </a:schemeClr>
        </a:solidFill>
        <a:round/>
      </a:ln>
    </cs:spPr>
  </cs:floor>
  <cs:gridlineMajor>
    <cs:lnRef idx="0"/>
    <cs:fillRef idx="0"/>
    <cs:effectRef idx="0"/>
    <cs:fontRef idx="minor">
      <a:schemeClr val="dk1"/>
    </cs:fontRef>
    <cs:spPr>
      <a:ln>
        <a:solidFill>
          <a:schemeClr val="tx1">
            <a:lumMod val="15000"/>
            <a:lumOff val="85000"/>
          </a:schemeClr>
        </a:solidFill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50000"/>
        <a:lumOff val="50000"/>
      </a:schemeClr>
    </cs:fontRef>
    <cs:defRPr sz="1800" b="1" kern="1200" cap="all" spc="15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50000"/>
            <a:lumOff val="50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4">
  <dgm:title val=""/>
  <dgm:desc val=""/>
  <dgm:catLst>
    <dgm:cat type="accent1" pri="11400"/>
  </dgm:catLst>
  <dgm:styleLbl name="node0">
    <dgm:fillClrLst meth="cycle">
      <a:schemeClr val="accent1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1">
        <a:shade val="50000"/>
      </a:schemeClr>
      <a:schemeClr val="accent1">
        <a:tint val="55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1">
        <a:shade val="80000"/>
        <a:alpha val="50000"/>
      </a:schemeClr>
      <a:schemeClr val="accent1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55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CA6EDEA-F006-4B13-95A8-F3F974368414}" type="doc">
      <dgm:prSet loTypeId="urn:microsoft.com/office/officeart/2005/8/layout/hierarchy4" loCatId="list" qsTypeId="urn:microsoft.com/office/officeart/2005/8/quickstyle/3d1" qsCatId="3D" csTypeId="urn:microsoft.com/office/officeart/2005/8/colors/accent1_4" csCatId="accent1" phldr="1"/>
      <dgm:spPr/>
      <dgm:t>
        <a:bodyPr/>
        <a:lstStyle/>
        <a:p>
          <a:endParaRPr lang="en-US"/>
        </a:p>
      </dgm:t>
    </dgm:pt>
    <dgm:pt modelId="{9B09789E-86A1-41EC-968D-777E840C7AF5}">
      <dgm:prSet phldrT="[Text]"/>
      <dgm:spPr>
        <a:solidFill>
          <a:schemeClr val="bg1">
            <a:lumMod val="75000"/>
          </a:schemeClr>
        </a:solidFill>
      </dgm:spPr>
      <dgm:t>
        <a:bodyPr/>
        <a:lstStyle/>
        <a:p>
          <a:r>
            <a:rPr lang="en-US" dirty="0">
              <a:solidFill>
                <a:schemeClr val="tx1"/>
              </a:solidFill>
            </a:rPr>
            <a:t>PenCom</a:t>
          </a:r>
        </a:p>
      </dgm:t>
    </dgm:pt>
    <dgm:pt modelId="{5886C504-4BDD-4831-9E57-2C72364C8114}" type="parTrans" cxnId="{4A1183C4-9BB0-4635-A35E-392B1E44D186}">
      <dgm:prSet/>
      <dgm:spPr/>
      <dgm:t>
        <a:bodyPr/>
        <a:lstStyle/>
        <a:p>
          <a:endParaRPr lang="en-US"/>
        </a:p>
      </dgm:t>
    </dgm:pt>
    <dgm:pt modelId="{89252985-913B-446B-930B-0AB57ACF21D6}" type="sibTrans" cxnId="{4A1183C4-9BB0-4635-A35E-392B1E44D186}">
      <dgm:prSet/>
      <dgm:spPr/>
      <dgm:t>
        <a:bodyPr/>
        <a:lstStyle/>
        <a:p>
          <a:endParaRPr lang="en-US"/>
        </a:p>
      </dgm:t>
    </dgm:pt>
    <dgm:pt modelId="{62789C05-6982-4801-99FC-C6E49E5ABE77}">
      <dgm:prSet phldrT="[Text]" custT="1"/>
      <dgm:spPr>
        <a:solidFill>
          <a:srgbClr val="0070C0"/>
        </a:solidFill>
      </dgm:spPr>
      <dgm:t>
        <a:bodyPr/>
        <a:lstStyle/>
        <a:p>
          <a:r>
            <a:rPr lang="en-US" sz="1200" b="1" dirty="0">
              <a:solidFill>
                <a:schemeClr val="tx1"/>
              </a:solidFill>
            </a:rPr>
            <a:t>PFA</a:t>
          </a:r>
        </a:p>
      </dgm:t>
    </dgm:pt>
    <dgm:pt modelId="{1F5B3770-37B6-47AE-B693-370A8FC14398}" type="parTrans" cxnId="{AD0FAA50-5392-4CA1-9154-60918E87BBBC}">
      <dgm:prSet/>
      <dgm:spPr/>
      <dgm:t>
        <a:bodyPr/>
        <a:lstStyle/>
        <a:p>
          <a:endParaRPr lang="en-US"/>
        </a:p>
      </dgm:t>
    </dgm:pt>
    <dgm:pt modelId="{AEB38271-3253-4D84-A6EE-08A12270DCBB}" type="sibTrans" cxnId="{AD0FAA50-5392-4CA1-9154-60918E87BBBC}">
      <dgm:prSet/>
      <dgm:spPr/>
      <dgm:t>
        <a:bodyPr/>
        <a:lstStyle/>
        <a:p>
          <a:endParaRPr lang="en-US"/>
        </a:p>
      </dgm:t>
    </dgm:pt>
    <dgm:pt modelId="{6B026C1E-3905-4BBC-99EC-BF1EF4C126AC}">
      <dgm:prSet phldrT="[Text]" custT="1"/>
      <dgm:spPr>
        <a:solidFill>
          <a:srgbClr val="0070C0"/>
        </a:solidFill>
      </dgm:spPr>
      <dgm:t>
        <a:bodyPr/>
        <a:lstStyle/>
        <a:p>
          <a:r>
            <a:rPr lang="en-US" sz="1200" b="1" dirty="0">
              <a:solidFill>
                <a:schemeClr val="tx1"/>
              </a:solidFill>
            </a:rPr>
            <a:t>CPFA</a:t>
          </a:r>
        </a:p>
      </dgm:t>
    </dgm:pt>
    <dgm:pt modelId="{21AE57AE-4B18-4A7D-B92B-A68E6D5B5030}" type="parTrans" cxnId="{F8E9F7A7-9CDF-4C13-A32E-FF54CFCD9041}">
      <dgm:prSet/>
      <dgm:spPr/>
      <dgm:t>
        <a:bodyPr/>
        <a:lstStyle/>
        <a:p>
          <a:endParaRPr lang="en-US"/>
        </a:p>
      </dgm:t>
    </dgm:pt>
    <dgm:pt modelId="{3F9A13CE-BD6D-4B1B-BC85-F1147BC07B0B}" type="sibTrans" cxnId="{F8E9F7A7-9CDF-4C13-A32E-FF54CFCD9041}">
      <dgm:prSet/>
      <dgm:spPr/>
      <dgm:t>
        <a:bodyPr/>
        <a:lstStyle/>
        <a:p>
          <a:endParaRPr lang="en-US"/>
        </a:p>
      </dgm:t>
    </dgm:pt>
    <dgm:pt modelId="{1F99A64E-D061-47C8-B3B3-D40CA9A3E7BD}">
      <dgm:prSet phldrT="[Text]" custT="1"/>
      <dgm:spPr>
        <a:solidFill>
          <a:srgbClr val="0070C0"/>
        </a:solidFill>
      </dgm:spPr>
      <dgm:t>
        <a:bodyPr/>
        <a:lstStyle/>
        <a:p>
          <a:r>
            <a:rPr lang="en-US" sz="1200" b="1" dirty="0">
              <a:solidFill>
                <a:schemeClr val="tx1"/>
              </a:solidFill>
            </a:rPr>
            <a:t>PFC</a:t>
          </a:r>
        </a:p>
      </dgm:t>
    </dgm:pt>
    <dgm:pt modelId="{7F075D7E-ECE9-4E0C-ACB8-80F81A8A22DF}" type="parTrans" cxnId="{63420FAA-150F-4255-8FAE-769951E451AF}">
      <dgm:prSet/>
      <dgm:spPr/>
      <dgm:t>
        <a:bodyPr/>
        <a:lstStyle/>
        <a:p>
          <a:endParaRPr lang="en-US"/>
        </a:p>
      </dgm:t>
    </dgm:pt>
    <dgm:pt modelId="{FBF06547-DBB7-4691-80B2-02FDBC62AE39}" type="sibTrans" cxnId="{63420FAA-150F-4255-8FAE-769951E451AF}">
      <dgm:prSet/>
      <dgm:spPr/>
      <dgm:t>
        <a:bodyPr/>
        <a:lstStyle/>
        <a:p>
          <a:endParaRPr lang="en-US"/>
        </a:p>
      </dgm:t>
    </dgm:pt>
    <dgm:pt modelId="{974EEAEE-ABB8-4B87-A9B5-FEECEB1C918E}">
      <dgm:prSet phldrT="[Text]" custT="1"/>
      <dgm:spPr>
        <a:solidFill>
          <a:srgbClr val="0070C0"/>
        </a:solidFill>
      </dgm:spPr>
      <dgm:t>
        <a:bodyPr/>
        <a:lstStyle/>
        <a:p>
          <a:r>
            <a:rPr lang="en-US" sz="1200" b="1" dirty="0">
              <a:solidFill>
                <a:schemeClr val="tx1"/>
              </a:solidFill>
            </a:rPr>
            <a:t>PTAD</a:t>
          </a:r>
        </a:p>
      </dgm:t>
    </dgm:pt>
    <dgm:pt modelId="{04578BBE-D15C-407C-9BE2-6A2A04330862}" type="parTrans" cxnId="{95A21CDD-F5F6-41CE-B63A-70EBB3DED0E9}">
      <dgm:prSet/>
      <dgm:spPr/>
      <dgm:t>
        <a:bodyPr/>
        <a:lstStyle/>
        <a:p>
          <a:endParaRPr lang="en-US"/>
        </a:p>
      </dgm:t>
    </dgm:pt>
    <dgm:pt modelId="{D40CA8B6-A6F2-4527-AB68-CE0B52574DD8}" type="sibTrans" cxnId="{95A21CDD-F5F6-41CE-B63A-70EBB3DED0E9}">
      <dgm:prSet/>
      <dgm:spPr/>
      <dgm:t>
        <a:bodyPr/>
        <a:lstStyle/>
        <a:p>
          <a:endParaRPr lang="en-US"/>
        </a:p>
      </dgm:t>
    </dgm:pt>
    <dgm:pt modelId="{518AA4B0-138E-4422-8D2F-0AC06DE2EBCF}" type="pres">
      <dgm:prSet presAssocID="{3CA6EDEA-F006-4B13-95A8-F3F974368414}" presName="Name0" presStyleCnt="0">
        <dgm:presLayoutVars>
          <dgm:chPref val="1"/>
          <dgm:dir/>
          <dgm:animOne val="branch"/>
          <dgm:animLvl val="lvl"/>
          <dgm:resizeHandles/>
        </dgm:presLayoutVars>
      </dgm:prSet>
      <dgm:spPr/>
    </dgm:pt>
    <dgm:pt modelId="{1E4701B4-3358-4ECF-80DE-99615DEB1440}" type="pres">
      <dgm:prSet presAssocID="{9B09789E-86A1-41EC-968D-777E840C7AF5}" presName="vertOne" presStyleCnt="0"/>
      <dgm:spPr/>
    </dgm:pt>
    <dgm:pt modelId="{F37C3456-5523-49EB-8FB6-3253F134A64F}" type="pres">
      <dgm:prSet presAssocID="{9B09789E-86A1-41EC-968D-777E840C7AF5}" presName="txOne" presStyleLbl="node0" presStyleIdx="0" presStyleCnt="1" custLinFactNeighborX="-5323" custLinFactNeighborY="-98120">
        <dgm:presLayoutVars>
          <dgm:chPref val="3"/>
        </dgm:presLayoutVars>
      </dgm:prSet>
      <dgm:spPr/>
    </dgm:pt>
    <dgm:pt modelId="{90FC0BD1-97BF-477C-8A0C-0BD3960C8944}" type="pres">
      <dgm:prSet presAssocID="{9B09789E-86A1-41EC-968D-777E840C7AF5}" presName="parTransOne" presStyleCnt="0"/>
      <dgm:spPr/>
    </dgm:pt>
    <dgm:pt modelId="{F77C82F5-A073-4838-975C-4709E679C3E9}" type="pres">
      <dgm:prSet presAssocID="{9B09789E-86A1-41EC-968D-777E840C7AF5}" presName="horzOne" presStyleCnt="0"/>
      <dgm:spPr/>
    </dgm:pt>
    <dgm:pt modelId="{128C4CA4-6B7F-428C-B0DF-E18F9A0AE1CB}" type="pres">
      <dgm:prSet presAssocID="{62789C05-6982-4801-99FC-C6E49E5ABE77}" presName="vertTwo" presStyleCnt="0"/>
      <dgm:spPr/>
    </dgm:pt>
    <dgm:pt modelId="{51FB91B6-EFE9-4C72-B85F-191F247731FB}" type="pres">
      <dgm:prSet presAssocID="{62789C05-6982-4801-99FC-C6E49E5ABE77}" presName="txTwo" presStyleLbl="node2" presStyleIdx="0" presStyleCnt="4" custScaleX="37404" custLinFactNeighborY="4464">
        <dgm:presLayoutVars>
          <dgm:chPref val="3"/>
        </dgm:presLayoutVars>
      </dgm:prSet>
      <dgm:spPr/>
    </dgm:pt>
    <dgm:pt modelId="{1E93574E-0E2C-40CE-A4B2-FCD27A6A41FA}" type="pres">
      <dgm:prSet presAssocID="{62789C05-6982-4801-99FC-C6E49E5ABE77}" presName="horzTwo" presStyleCnt="0"/>
      <dgm:spPr/>
    </dgm:pt>
    <dgm:pt modelId="{1848DA0A-B28C-4FC5-9D79-AD61F154CC43}" type="pres">
      <dgm:prSet presAssocID="{AEB38271-3253-4D84-A6EE-08A12270DCBB}" presName="sibSpaceTwo" presStyleCnt="0"/>
      <dgm:spPr/>
    </dgm:pt>
    <dgm:pt modelId="{0134559D-268C-41BC-83C6-1084ED0553EB}" type="pres">
      <dgm:prSet presAssocID="{6B026C1E-3905-4BBC-99EC-BF1EF4C126AC}" presName="vertTwo" presStyleCnt="0"/>
      <dgm:spPr/>
    </dgm:pt>
    <dgm:pt modelId="{11D020D1-8FDA-4EC3-B563-D57F0F18B2B6}" type="pres">
      <dgm:prSet presAssocID="{6B026C1E-3905-4BBC-99EC-BF1EF4C126AC}" presName="txTwo" presStyleLbl="node2" presStyleIdx="1" presStyleCnt="4" custScaleX="38830">
        <dgm:presLayoutVars>
          <dgm:chPref val="3"/>
        </dgm:presLayoutVars>
      </dgm:prSet>
      <dgm:spPr/>
    </dgm:pt>
    <dgm:pt modelId="{9589EDDE-1889-4E04-BD1B-A5F11D914C8F}" type="pres">
      <dgm:prSet presAssocID="{6B026C1E-3905-4BBC-99EC-BF1EF4C126AC}" presName="horzTwo" presStyleCnt="0"/>
      <dgm:spPr/>
    </dgm:pt>
    <dgm:pt modelId="{F6D1C235-C78A-4B5F-897D-8D3C5F31EFF0}" type="pres">
      <dgm:prSet presAssocID="{3F9A13CE-BD6D-4B1B-BC85-F1147BC07B0B}" presName="sibSpaceTwo" presStyleCnt="0"/>
      <dgm:spPr/>
    </dgm:pt>
    <dgm:pt modelId="{79203404-E4F7-4867-9D03-FEDC624B6AF7}" type="pres">
      <dgm:prSet presAssocID="{1F99A64E-D061-47C8-B3B3-D40CA9A3E7BD}" presName="vertTwo" presStyleCnt="0"/>
      <dgm:spPr/>
    </dgm:pt>
    <dgm:pt modelId="{5A95F412-CE5B-4D7F-9B7E-E5B4EBC31184}" type="pres">
      <dgm:prSet presAssocID="{1F99A64E-D061-47C8-B3B3-D40CA9A3E7BD}" presName="txTwo" presStyleLbl="node2" presStyleIdx="2" presStyleCnt="4" custScaleX="39010">
        <dgm:presLayoutVars>
          <dgm:chPref val="3"/>
        </dgm:presLayoutVars>
      </dgm:prSet>
      <dgm:spPr/>
    </dgm:pt>
    <dgm:pt modelId="{8F0DCD0C-160F-4259-87D5-6A8574090E2A}" type="pres">
      <dgm:prSet presAssocID="{1F99A64E-D061-47C8-B3B3-D40CA9A3E7BD}" presName="horzTwo" presStyleCnt="0"/>
      <dgm:spPr/>
    </dgm:pt>
    <dgm:pt modelId="{21E61B97-7780-49C4-A4E4-5896751896F8}" type="pres">
      <dgm:prSet presAssocID="{FBF06547-DBB7-4691-80B2-02FDBC62AE39}" presName="sibSpaceTwo" presStyleCnt="0"/>
      <dgm:spPr/>
    </dgm:pt>
    <dgm:pt modelId="{9D0F2775-5BCB-462A-B413-B788D1336DAA}" type="pres">
      <dgm:prSet presAssocID="{974EEAEE-ABB8-4B87-A9B5-FEECEB1C918E}" presName="vertTwo" presStyleCnt="0"/>
      <dgm:spPr/>
    </dgm:pt>
    <dgm:pt modelId="{119DF071-2FCE-481E-9DC9-9B428DBFF2D0}" type="pres">
      <dgm:prSet presAssocID="{974EEAEE-ABB8-4B87-A9B5-FEECEB1C918E}" presName="txTwo" presStyleLbl="node2" presStyleIdx="3" presStyleCnt="4" custScaleX="39010">
        <dgm:presLayoutVars>
          <dgm:chPref val="3"/>
        </dgm:presLayoutVars>
      </dgm:prSet>
      <dgm:spPr/>
    </dgm:pt>
    <dgm:pt modelId="{DF0CD6DC-5F14-4900-A26B-393E4AF27FCA}" type="pres">
      <dgm:prSet presAssocID="{974EEAEE-ABB8-4B87-A9B5-FEECEB1C918E}" presName="horzTwo" presStyleCnt="0"/>
      <dgm:spPr/>
    </dgm:pt>
  </dgm:ptLst>
  <dgm:cxnLst>
    <dgm:cxn modelId="{FBC736A2-AAA9-45E9-BFA5-BD6624EA6DAD}" type="presOf" srcId="{9B09789E-86A1-41EC-968D-777E840C7AF5}" destId="{F37C3456-5523-49EB-8FB6-3253F134A64F}" srcOrd="0" destOrd="0" presId="urn:microsoft.com/office/officeart/2005/8/layout/hierarchy4"/>
    <dgm:cxn modelId="{AD0FAA50-5392-4CA1-9154-60918E87BBBC}" srcId="{9B09789E-86A1-41EC-968D-777E840C7AF5}" destId="{62789C05-6982-4801-99FC-C6E49E5ABE77}" srcOrd="0" destOrd="0" parTransId="{1F5B3770-37B6-47AE-B693-370A8FC14398}" sibTransId="{AEB38271-3253-4D84-A6EE-08A12270DCBB}"/>
    <dgm:cxn modelId="{95A21CDD-F5F6-41CE-B63A-70EBB3DED0E9}" srcId="{9B09789E-86A1-41EC-968D-777E840C7AF5}" destId="{974EEAEE-ABB8-4B87-A9B5-FEECEB1C918E}" srcOrd="3" destOrd="0" parTransId="{04578BBE-D15C-407C-9BE2-6A2A04330862}" sibTransId="{D40CA8B6-A6F2-4527-AB68-CE0B52574DD8}"/>
    <dgm:cxn modelId="{AC6E40AA-6AE1-4654-AE4F-9D5F322EE5B9}" type="presOf" srcId="{3CA6EDEA-F006-4B13-95A8-F3F974368414}" destId="{518AA4B0-138E-4422-8D2F-0AC06DE2EBCF}" srcOrd="0" destOrd="0" presId="urn:microsoft.com/office/officeart/2005/8/layout/hierarchy4"/>
    <dgm:cxn modelId="{4A1183C4-9BB0-4635-A35E-392B1E44D186}" srcId="{3CA6EDEA-F006-4B13-95A8-F3F974368414}" destId="{9B09789E-86A1-41EC-968D-777E840C7AF5}" srcOrd="0" destOrd="0" parTransId="{5886C504-4BDD-4831-9E57-2C72364C8114}" sibTransId="{89252985-913B-446B-930B-0AB57ACF21D6}"/>
    <dgm:cxn modelId="{BC18A7D8-B410-4686-8C42-441BD2934D36}" type="presOf" srcId="{1F99A64E-D061-47C8-B3B3-D40CA9A3E7BD}" destId="{5A95F412-CE5B-4D7F-9B7E-E5B4EBC31184}" srcOrd="0" destOrd="0" presId="urn:microsoft.com/office/officeart/2005/8/layout/hierarchy4"/>
    <dgm:cxn modelId="{269460E6-E5CA-4175-AF1F-9EB8ACAC746E}" type="presOf" srcId="{974EEAEE-ABB8-4B87-A9B5-FEECEB1C918E}" destId="{119DF071-2FCE-481E-9DC9-9B428DBFF2D0}" srcOrd="0" destOrd="0" presId="urn:microsoft.com/office/officeart/2005/8/layout/hierarchy4"/>
    <dgm:cxn modelId="{AF92D925-D66E-4F01-AFF8-EC3DD7A7040D}" type="presOf" srcId="{62789C05-6982-4801-99FC-C6E49E5ABE77}" destId="{51FB91B6-EFE9-4C72-B85F-191F247731FB}" srcOrd="0" destOrd="0" presId="urn:microsoft.com/office/officeart/2005/8/layout/hierarchy4"/>
    <dgm:cxn modelId="{983F7E5E-758F-47FB-9509-2B7A6FCE1C6F}" type="presOf" srcId="{6B026C1E-3905-4BBC-99EC-BF1EF4C126AC}" destId="{11D020D1-8FDA-4EC3-B563-D57F0F18B2B6}" srcOrd="0" destOrd="0" presId="urn:microsoft.com/office/officeart/2005/8/layout/hierarchy4"/>
    <dgm:cxn modelId="{F8E9F7A7-9CDF-4C13-A32E-FF54CFCD9041}" srcId="{9B09789E-86A1-41EC-968D-777E840C7AF5}" destId="{6B026C1E-3905-4BBC-99EC-BF1EF4C126AC}" srcOrd="1" destOrd="0" parTransId="{21AE57AE-4B18-4A7D-B92B-A68E6D5B5030}" sibTransId="{3F9A13CE-BD6D-4B1B-BC85-F1147BC07B0B}"/>
    <dgm:cxn modelId="{63420FAA-150F-4255-8FAE-769951E451AF}" srcId="{9B09789E-86A1-41EC-968D-777E840C7AF5}" destId="{1F99A64E-D061-47C8-B3B3-D40CA9A3E7BD}" srcOrd="2" destOrd="0" parTransId="{7F075D7E-ECE9-4E0C-ACB8-80F81A8A22DF}" sibTransId="{FBF06547-DBB7-4691-80B2-02FDBC62AE39}"/>
    <dgm:cxn modelId="{067A3880-3BFF-4C5D-AD22-2F4FE45A9927}" type="presParOf" srcId="{518AA4B0-138E-4422-8D2F-0AC06DE2EBCF}" destId="{1E4701B4-3358-4ECF-80DE-99615DEB1440}" srcOrd="0" destOrd="0" presId="urn:microsoft.com/office/officeart/2005/8/layout/hierarchy4"/>
    <dgm:cxn modelId="{46C23D99-7707-4BA2-9375-0072E34056F5}" type="presParOf" srcId="{1E4701B4-3358-4ECF-80DE-99615DEB1440}" destId="{F37C3456-5523-49EB-8FB6-3253F134A64F}" srcOrd="0" destOrd="0" presId="urn:microsoft.com/office/officeart/2005/8/layout/hierarchy4"/>
    <dgm:cxn modelId="{EFEA181C-A515-4E3A-8C43-C3220ED2528B}" type="presParOf" srcId="{1E4701B4-3358-4ECF-80DE-99615DEB1440}" destId="{90FC0BD1-97BF-477C-8A0C-0BD3960C8944}" srcOrd="1" destOrd="0" presId="urn:microsoft.com/office/officeart/2005/8/layout/hierarchy4"/>
    <dgm:cxn modelId="{9118B2E9-B0E2-43AA-A8BF-90DC3687BFB4}" type="presParOf" srcId="{1E4701B4-3358-4ECF-80DE-99615DEB1440}" destId="{F77C82F5-A073-4838-975C-4709E679C3E9}" srcOrd="2" destOrd="0" presId="urn:microsoft.com/office/officeart/2005/8/layout/hierarchy4"/>
    <dgm:cxn modelId="{04594D57-EAB6-4E10-874B-C549E5A7169D}" type="presParOf" srcId="{F77C82F5-A073-4838-975C-4709E679C3E9}" destId="{128C4CA4-6B7F-428C-B0DF-E18F9A0AE1CB}" srcOrd="0" destOrd="0" presId="urn:microsoft.com/office/officeart/2005/8/layout/hierarchy4"/>
    <dgm:cxn modelId="{F0C4CEBA-C440-4591-9CFF-B3295AC5CF2B}" type="presParOf" srcId="{128C4CA4-6B7F-428C-B0DF-E18F9A0AE1CB}" destId="{51FB91B6-EFE9-4C72-B85F-191F247731FB}" srcOrd="0" destOrd="0" presId="urn:microsoft.com/office/officeart/2005/8/layout/hierarchy4"/>
    <dgm:cxn modelId="{1B07E579-4703-4B81-8C92-581158D0A8B0}" type="presParOf" srcId="{128C4CA4-6B7F-428C-B0DF-E18F9A0AE1CB}" destId="{1E93574E-0E2C-40CE-A4B2-FCD27A6A41FA}" srcOrd="1" destOrd="0" presId="urn:microsoft.com/office/officeart/2005/8/layout/hierarchy4"/>
    <dgm:cxn modelId="{7DDE7001-1E4C-49F2-841D-C7EFEF6CAF0D}" type="presParOf" srcId="{F77C82F5-A073-4838-975C-4709E679C3E9}" destId="{1848DA0A-B28C-4FC5-9D79-AD61F154CC43}" srcOrd="1" destOrd="0" presId="urn:microsoft.com/office/officeart/2005/8/layout/hierarchy4"/>
    <dgm:cxn modelId="{68C380CE-0D5B-4555-A604-D7B58F4013ED}" type="presParOf" srcId="{F77C82F5-A073-4838-975C-4709E679C3E9}" destId="{0134559D-268C-41BC-83C6-1084ED0553EB}" srcOrd="2" destOrd="0" presId="urn:microsoft.com/office/officeart/2005/8/layout/hierarchy4"/>
    <dgm:cxn modelId="{CF2D64BA-85B9-4369-82E6-99FB6251648D}" type="presParOf" srcId="{0134559D-268C-41BC-83C6-1084ED0553EB}" destId="{11D020D1-8FDA-4EC3-B563-D57F0F18B2B6}" srcOrd="0" destOrd="0" presId="urn:microsoft.com/office/officeart/2005/8/layout/hierarchy4"/>
    <dgm:cxn modelId="{78E408D2-B3BC-40CB-8DEF-81D8F5D1DD57}" type="presParOf" srcId="{0134559D-268C-41BC-83C6-1084ED0553EB}" destId="{9589EDDE-1889-4E04-BD1B-A5F11D914C8F}" srcOrd="1" destOrd="0" presId="urn:microsoft.com/office/officeart/2005/8/layout/hierarchy4"/>
    <dgm:cxn modelId="{6B25B842-008C-4B3C-AC3C-6F7E4B6F17C0}" type="presParOf" srcId="{F77C82F5-A073-4838-975C-4709E679C3E9}" destId="{F6D1C235-C78A-4B5F-897D-8D3C5F31EFF0}" srcOrd="3" destOrd="0" presId="urn:microsoft.com/office/officeart/2005/8/layout/hierarchy4"/>
    <dgm:cxn modelId="{7FEAD1C0-023A-47FE-BC9F-7A7CDF011B0B}" type="presParOf" srcId="{F77C82F5-A073-4838-975C-4709E679C3E9}" destId="{79203404-E4F7-4867-9D03-FEDC624B6AF7}" srcOrd="4" destOrd="0" presId="urn:microsoft.com/office/officeart/2005/8/layout/hierarchy4"/>
    <dgm:cxn modelId="{D1691BC6-4D76-4C8E-A512-0AE4D9080C60}" type="presParOf" srcId="{79203404-E4F7-4867-9D03-FEDC624B6AF7}" destId="{5A95F412-CE5B-4D7F-9B7E-E5B4EBC31184}" srcOrd="0" destOrd="0" presId="urn:microsoft.com/office/officeart/2005/8/layout/hierarchy4"/>
    <dgm:cxn modelId="{9233BAC7-CB55-41D9-AC23-D41DCF87880C}" type="presParOf" srcId="{79203404-E4F7-4867-9D03-FEDC624B6AF7}" destId="{8F0DCD0C-160F-4259-87D5-6A8574090E2A}" srcOrd="1" destOrd="0" presId="urn:microsoft.com/office/officeart/2005/8/layout/hierarchy4"/>
    <dgm:cxn modelId="{C38DE13B-809A-4F6C-A94A-B43A9FB54D76}" type="presParOf" srcId="{F77C82F5-A073-4838-975C-4709E679C3E9}" destId="{21E61B97-7780-49C4-A4E4-5896751896F8}" srcOrd="5" destOrd="0" presId="urn:microsoft.com/office/officeart/2005/8/layout/hierarchy4"/>
    <dgm:cxn modelId="{9AED2FED-79F8-4C4A-BB8F-42A4A599BE27}" type="presParOf" srcId="{F77C82F5-A073-4838-975C-4709E679C3E9}" destId="{9D0F2775-5BCB-462A-B413-B788D1336DAA}" srcOrd="6" destOrd="0" presId="urn:microsoft.com/office/officeart/2005/8/layout/hierarchy4"/>
    <dgm:cxn modelId="{D874414C-68AF-4EAE-A1CB-19E75365DE68}" type="presParOf" srcId="{9D0F2775-5BCB-462A-B413-B788D1336DAA}" destId="{119DF071-2FCE-481E-9DC9-9B428DBFF2D0}" srcOrd="0" destOrd="0" presId="urn:microsoft.com/office/officeart/2005/8/layout/hierarchy4"/>
    <dgm:cxn modelId="{8E6F5785-49E4-4C80-A793-B7DDC1DFFCFB}" type="presParOf" srcId="{9D0F2775-5BCB-462A-B413-B788D1336DAA}" destId="{DF0CD6DC-5F14-4900-A26B-393E4AF27FCA}" srcOrd="1" destOrd="0" presId="urn:microsoft.com/office/officeart/2005/8/layout/hierarchy4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37C3456-5523-49EB-8FB6-3253F134A64F}">
      <dsp:nvSpPr>
        <dsp:cNvPr id="0" name=""/>
        <dsp:cNvSpPr/>
      </dsp:nvSpPr>
      <dsp:spPr>
        <a:xfrm>
          <a:off x="0" y="0"/>
          <a:ext cx="3120806" cy="1793688"/>
        </a:xfrm>
        <a:prstGeom prst="roundRect">
          <a:avLst>
            <a:gd name="adj" fmla="val 10000"/>
          </a:avLst>
        </a:prstGeom>
        <a:solidFill>
          <a:schemeClr val="bg1">
            <a:lumMod val="75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13360" tIns="213360" rIns="213360" bIns="213360" numCol="1" spcCol="1270" anchor="ctr" anchorCtr="0">
          <a:noAutofit/>
        </a:bodyPr>
        <a:lstStyle/>
        <a:p>
          <a:pPr marL="0" lvl="0" indent="0" algn="ctr" defTabSz="2489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5600" kern="1200" dirty="0">
              <a:solidFill>
                <a:schemeClr val="tx1"/>
              </a:solidFill>
            </a:rPr>
            <a:t>PenCom</a:t>
          </a:r>
        </a:p>
      </dsp:txBody>
      <dsp:txXfrm>
        <a:off x="52535" y="52535"/>
        <a:ext cx="3015736" cy="1688618"/>
      </dsp:txXfrm>
    </dsp:sp>
    <dsp:sp modelId="{51FB91B6-EFE9-4C72-B85F-191F247731FB}">
      <dsp:nvSpPr>
        <dsp:cNvPr id="0" name=""/>
        <dsp:cNvSpPr/>
      </dsp:nvSpPr>
      <dsp:spPr>
        <a:xfrm>
          <a:off x="1696" y="1879786"/>
          <a:ext cx="650476" cy="1793688"/>
        </a:xfrm>
        <a:prstGeom prst="roundRect">
          <a:avLst>
            <a:gd name="adj" fmla="val 10000"/>
          </a:avLst>
        </a:prstGeom>
        <a:solidFill>
          <a:srgbClr val="0070C0"/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b="1" kern="1200" dirty="0">
              <a:solidFill>
                <a:schemeClr val="tx1"/>
              </a:solidFill>
            </a:rPr>
            <a:t>PFA</a:t>
          </a:r>
        </a:p>
      </dsp:txBody>
      <dsp:txXfrm>
        <a:off x="20748" y="1898838"/>
        <a:ext cx="612372" cy="1755584"/>
      </dsp:txXfrm>
    </dsp:sp>
    <dsp:sp modelId="{11D020D1-8FDA-4EC3-B563-D57F0F18B2B6}">
      <dsp:nvSpPr>
        <dsp:cNvPr id="0" name=""/>
        <dsp:cNvSpPr/>
      </dsp:nvSpPr>
      <dsp:spPr>
        <a:xfrm>
          <a:off x="798254" y="1879451"/>
          <a:ext cx="675275" cy="1793688"/>
        </a:xfrm>
        <a:prstGeom prst="roundRect">
          <a:avLst>
            <a:gd name="adj" fmla="val 10000"/>
          </a:avLst>
        </a:prstGeom>
        <a:solidFill>
          <a:srgbClr val="0070C0"/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b="1" kern="1200" dirty="0">
              <a:solidFill>
                <a:schemeClr val="tx1"/>
              </a:solidFill>
            </a:rPr>
            <a:t>CPFA</a:t>
          </a:r>
        </a:p>
      </dsp:txBody>
      <dsp:txXfrm>
        <a:off x="818032" y="1899229"/>
        <a:ext cx="635719" cy="1754132"/>
      </dsp:txXfrm>
    </dsp:sp>
    <dsp:sp modelId="{5A95F412-CE5B-4D7F-9B7E-E5B4EBC31184}">
      <dsp:nvSpPr>
        <dsp:cNvPr id="0" name=""/>
        <dsp:cNvSpPr/>
      </dsp:nvSpPr>
      <dsp:spPr>
        <a:xfrm>
          <a:off x="1619610" y="1879451"/>
          <a:ext cx="678405" cy="1793688"/>
        </a:xfrm>
        <a:prstGeom prst="roundRect">
          <a:avLst>
            <a:gd name="adj" fmla="val 10000"/>
          </a:avLst>
        </a:prstGeom>
        <a:solidFill>
          <a:srgbClr val="0070C0"/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b="1" kern="1200" dirty="0">
              <a:solidFill>
                <a:schemeClr val="tx1"/>
              </a:solidFill>
            </a:rPr>
            <a:t>PFC</a:t>
          </a:r>
        </a:p>
      </dsp:txBody>
      <dsp:txXfrm>
        <a:off x="1639480" y="1899321"/>
        <a:ext cx="638665" cy="1753948"/>
      </dsp:txXfrm>
    </dsp:sp>
    <dsp:sp modelId="{119DF071-2FCE-481E-9DC9-9B428DBFF2D0}">
      <dsp:nvSpPr>
        <dsp:cNvPr id="0" name=""/>
        <dsp:cNvSpPr/>
      </dsp:nvSpPr>
      <dsp:spPr>
        <a:xfrm>
          <a:off x="2444097" y="1879451"/>
          <a:ext cx="678405" cy="1793688"/>
        </a:xfrm>
        <a:prstGeom prst="roundRect">
          <a:avLst>
            <a:gd name="adj" fmla="val 10000"/>
          </a:avLst>
        </a:prstGeom>
        <a:solidFill>
          <a:srgbClr val="0070C0"/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b="1" kern="1200" dirty="0">
              <a:solidFill>
                <a:schemeClr val="tx1"/>
              </a:solidFill>
            </a:rPr>
            <a:t>PTAD</a:t>
          </a:r>
        </a:p>
      </dsp:txBody>
      <dsp:txXfrm>
        <a:off x="2463967" y="1899321"/>
        <a:ext cx="638665" cy="175394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4">
  <dgm:title val=""/>
  <dgm:desc val=""/>
  <dgm:catLst>
    <dgm:cat type="hierarchy" pri="4000"/>
    <dgm:cat type="list" pri="24000"/>
    <dgm:cat type="relationship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/>
    </dgm:varLst>
    <dgm:choose name="Name1">
      <dgm:if name="Name2" func="var" arg="dir" op="equ" val="norm">
        <dgm:alg type="lin">
          <dgm:param type="linDir" val="fromL"/>
          <dgm:param type="nodeVertAlign" val="t"/>
        </dgm:alg>
      </dgm:if>
      <dgm:else name="Name3">
        <dgm:alg type="lin">
          <dgm:param type="linDir" val="fromR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vertOne" refType="w"/>
      <dgm:constr type="w" for="des" forName="horzOne" refType="w"/>
      <dgm:constr type="w" for="des" forName="txOne" refType="w"/>
      <dgm:constr type="w" for="des" forName="vertTwo" refType="w"/>
      <dgm:constr type="w" for="des" forName="horzTwo" refType="w"/>
      <dgm:constr type="w" for="des" forName="txTwo" refType="w"/>
      <dgm:constr type="w" for="des" forName="vertThree" refType="w"/>
      <dgm:constr type="w" for="des" forName="horzThree" refType="w"/>
      <dgm:constr type="w" for="des" forName="txThree" refType="w"/>
      <dgm:constr type="w" for="des" forName="vertFour" refType="w"/>
      <dgm:constr type="w" for="des" forName="horzFour" refType="w"/>
      <dgm:constr type="w" for="des" forName="txFour" refType="w"/>
      <dgm:constr type="h" for="des" ptType="node" op="equ"/>
      <dgm:constr type="h" for="des" forName="txOne" refType="h"/>
      <dgm:constr type="userH" for="des" ptType="node" refType="h" refFor="des" refForName="txOne"/>
      <dgm:constr type="primFontSz" for="des" forName="txOne" val="65"/>
      <dgm:constr type="primFontSz" for="des" forName="txTwo" val="65"/>
      <dgm:constr type="primFontSz" for="des" forName="txTwo" refType="primFontSz" refFor="des" refForName="txOne" op="lte"/>
      <dgm:constr type="primFontSz" for="des" forName="txThree" val="65"/>
      <dgm:constr type="primFontSz" for="des" forName="txThree" refType="primFontSz" refFor="des" refForName="txOne" op="lte"/>
      <dgm:constr type="primFontSz" for="des" forName="txThree" refType="primFontSz" refFor="des" refForName="txTwo" op="lte"/>
      <dgm:constr type="primFontSz" for="des" forName="txFour" val="65"/>
      <dgm:constr type="primFontSz" for="des" forName="txFour" refType="primFontSz" refFor="des" refForName="txOne" op="lte"/>
      <dgm:constr type="primFontSz" for="des" forName="txFour" refType="primFontSz" refFor="des" refForName="txTwo" op="lte"/>
      <dgm:constr type="primFontSz" for="des" forName="txFour" refType="primFontSz" refFor="des" refForName="txThree" op="lte"/>
      <dgm:constr type="w" for="des" forName="sibSpaceOne" refType="w" fact="0.168"/>
      <dgm:constr type="w" for="des" forName="sibSpaceTwo" refType="w" refFor="des" refForName="sibSpaceOne" op="equ" fact="0.5"/>
      <dgm:constr type="w" for="des" forName="sibSpaceThree" refType="w" refFor="des" refForName="sibSpaceTwo" op="equ" fact="0.5"/>
      <dgm:constr type="w" for="des" forName="sibSpaceFour" refType="w" refFor="des" refForName="sibSpaceThree" op="equ" fact="0.5"/>
      <dgm:constr type="h" for="des" forName="parTransOne" refType="w" fact="0.056"/>
      <dgm:constr type="h" for="des" forName="parTransTwo" refType="h" refFor="des" refForName="parTransOne" op="equ"/>
      <dgm:constr type="h" for="des" forName="parTransThree" refType="h" refFor="des" refForName="parTransTwo" op="equ"/>
      <dgm:constr type="h" for="des" forName="parTransFour" refType="h" refFor="des" refForName="parTransThree" op="equ"/>
    </dgm:constrLst>
    <dgm:ruleLst/>
    <dgm:forEach name="Name4" axis="ch" ptType="node">
      <dgm:layoutNode name="vertOne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txOne" refType="w" refFor="ch" refForName="horzOne" op="gte"/>
        </dgm:constrLst>
        <dgm:ruleLst/>
        <dgm:layoutNode name="txOne" styleLbl="node0">
          <dgm:varLst>
            <dgm:chPref val="3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5">
          <dgm:if name="Name6" axis="des" ptType="node" func="cnt" op="gt" val="0">
            <dgm:layoutNode name="parTrans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if>
          <dgm:else name="Name7"/>
        </dgm:choose>
        <dgm:layoutNode name="horzOne">
          <dgm:choose name="Name8">
            <dgm:if name="Name9" func="var" arg="dir" op="equ" val="norm">
              <dgm:alg type="lin">
                <dgm:param type="linDir" val="fromL"/>
                <dgm:param type="nodeVertAlign" val="t"/>
              </dgm:alg>
            </dgm:if>
            <dgm:else name="Name10">
              <dgm:alg type="lin">
                <dgm:param type="linDir" val="fromR"/>
                <dgm:param type="nodeVertAlign" val="t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>
            <dgm:rule type="w" val="INF" fact="NaN" max="NaN"/>
          </dgm:ruleLst>
          <dgm:forEach name="Name11" axis="ch" ptType="node">
            <dgm:layoutNode name="vertTwo">
              <dgm:alg type="lin">
                <dgm:param type="linDir" val="fromT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xTwo" refType="w" refFor="ch" refForName="horzTwo" op="gte"/>
              </dgm:constrLst>
              <dgm:ruleLst/>
              <dgm:layoutNode name="txTwo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userH"/>
                  <dgm:constr type="h" refType="userH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choose name="Name12">
                <dgm:if name="Name13" axis="des" ptType="node" func="cnt" op="gt" val="0">
                  <dgm:layoutNode name="parTrans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if>
                <dgm:else name="Name14"/>
              </dgm:choose>
              <dgm:layoutNode name="horzTwo">
                <dgm:choose name="Name15">
                  <dgm:if name="Name16" func="var" arg="dir" op="equ" val="norm">
                    <dgm:alg type="lin">
                      <dgm:param type="linDir" val="fromL"/>
                      <dgm:param type="nodeVertAlign" val="t"/>
                    </dgm:alg>
                  </dgm:if>
                  <dgm:else name="Name17">
                    <dgm:alg type="lin">
                      <dgm:param type="linDir" val="fromR"/>
                      <dgm:param type="nodeVertAlign" val="t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>
                  <dgm:rule type="w" val="INF" fact="NaN" max="NaN"/>
                </dgm:ruleLst>
                <dgm:forEach name="Name18" axis="ch" ptType="node">
                  <dgm:layoutNode name="vertThree">
                    <dgm:alg type="lin">
                      <dgm:param type="linDir" val="fromT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txThree" refType="w" refFor="ch" refForName="horzThree" op="gte"/>
                    </dgm:constrLst>
                    <dgm:ruleLst/>
                    <dgm:layoutNode name="txThree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userH"/>
                        <dgm:constr type="h" refType="userH"/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choose name="Name19">
                      <dgm:if name="Name20" axis="des" ptType="node" func="cnt" op="gt" val="0">
                        <dgm:layoutNode name="parTrans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if>
                      <dgm:else name="Name21"/>
                    </dgm:choose>
                    <dgm:layoutNode name="horzThree">
                      <dgm:choose name="Name22">
                        <dgm:if name="Name23" func="var" arg="dir" op="equ" val="norm">
                          <dgm:alg type="lin">
                            <dgm:param type="linDir" val="fromL"/>
                            <dgm:param type="nodeVertAlign" val="t"/>
                          </dgm:alg>
                        </dgm:if>
                        <dgm:else name="Name24">
                          <dgm:alg type="lin">
                            <dgm:param type="linDir" val="fromR"/>
                            <dgm:param type="nodeVertAlign" val="t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>
                        <dgm:rule type="w" val="INF" fact="NaN" max="NaN"/>
                      </dgm:ruleLst>
                      <dgm:forEach name="repeat" axis="ch" ptType="node">
                        <dgm:layoutNode name="vertFour">
                          <dgm:varLst>
                            <dgm:chPref val="3"/>
                          </dgm:varLst>
                          <dgm:alg type="lin">
                            <dgm:param type="linDir" val="fromT"/>
                          </dgm:alg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w" for="ch" forName="txFour" refType="w" refFor="ch" refForName="horzFour" op="gte"/>
                          </dgm:constrLst>
                          <dgm:ruleLst/>
                          <dgm:layoutNode name="txFour">
                            <dgm:varLst>
                              <dgm:chPref val="3"/>
                            </dgm:varLst>
                            <dgm:alg type="tx"/>
                            <dgm:shape xmlns:r="http://schemas.openxmlformats.org/officeDocument/2006/relationships" type="roundRect" r:blip="">
                              <dgm:adjLst>
                                <dgm:adj idx="1" val="0.1"/>
                              </dgm:adjLst>
                            </dgm:shape>
                            <dgm:presOf axis="self"/>
                            <dgm:constrLst>
                              <dgm:constr type="userH"/>
                              <dgm:constr type="h" refType="userH"/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choose name="Name25">
                            <dgm:if name="Name26" axis="des" ptType="node" func="cnt" op="gt" val="0">
                              <dgm:layoutNode name="parTrans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if>
                            <dgm:else name="Name27"/>
                          </dgm:choose>
                          <dgm:layoutNode name="horzFour">
                            <dgm:choose name="Name28">
                              <dgm:if name="Name29" func="var" arg="dir" op="equ" val="norm">
                                <dgm:alg type="lin">
                                  <dgm:param type="linDir" val="fromL"/>
                                  <dgm:param type="nodeVertAlign" val="t"/>
                                </dgm:alg>
                              </dgm:if>
                              <dgm:else name="Name30">
                                <dgm:alg type="lin">
                                  <dgm:param type="linDir" val="fromR"/>
                                  <dgm:param type="nodeVertAlign" val="t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>
                              <dgm:rule type="w" val="INF" fact="NaN" max="NaN"/>
                            </dgm:ruleLst>
                            <dgm:forEach name="Name31" ref="repeat"/>
                          </dgm:layoutNode>
                        </dgm:layoutNode>
                        <dgm:choose name="Name32">
                          <dgm:if name="Name33" axis="self" ptType="node" func="revPos" op="gte" val="2">
                            <dgm:forEach name="Name34" axis="followSib" ptType="sibTrans" cnt="1">
                              <dgm:layoutNode name="sibSpace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forEach>
                          </dgm:if>
                          <dgm:else name="Name35"/>
                        </dgm:choose>
                      </dgm:forEach>
                    </dgm:layoutNode>
                  </dgm:layoutNode>
                  <dgm:choose name="Name36">
                    <dgm:if name="Name37" axis="self" ptType="node" func="revPos" op="gte" val="2">
                      <dgm:forEach name="Name38" axis="followSib" ptType="sibTrans" cnt="1">
                        <dgm:layoutNode name="sibSpace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forEach>
                    </dgm:if>
                    <dgm:else name="Name39"/>
                  </dgm:choose>
                </dgm:forEach>
              </dgm:layoutNode>
            </dgm:layoutNode>
            <dgm:choose name="Name40">
              <dgm:if name="Name41" axis="self" ptType="node" func="revPos" op="gte" val="2">
                <dgm:forEach name="Name42" axis="followSib" ptType="sibTrans" cnt="1">
                  <dgm:layoutNode name="sibSpace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forEach>
              </dgm:if>
              <dgm:else name="Name43"/>
            </dgm:choose>
          </dgm:forEach>
        </dgm:layoutNode>
      </dgm:layoutNode>
      <dgm:choose name="Name44">
        <dgm:if name="Name45" axis="self" ptType="node" func="revPos" op="gte" val="2">
          <dgm:forEach name="Name46" axis="followSib" ptType="sibTrans" cnt="1">
            <dgm:layoutNode name="sibSpace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if>
        <dgm:else name="Name47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2" y="0"/>
            <a:ext cx="4279516" cy="340276"/>
          </a:xfrm>
          <a:prstGeom prst="rect">
            <a:avLst/>
          </a:prstGeom>
        </p:spPr>
        <p:txBody>
          <a:bodyPr vert="horz" lIns="92446" tIns="46223" rIns="92446" bIns="46223" rtlCol="0"/>
          <a:lstStyle>
            <a:lvl1pPr algn="l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5593050" y="0"/>
            <a:ext cx="4279516" cy="340276"/>
          </a:xfrm>
          <a:prstGeom prst="rect">
            <a:avLst/>
          </a:prstGeom>
        </p:spPr>
        <p:txBody>
          <a:bodyPr vert="horz" lIns="92446" tIns="46223" rIns="92446" bIns="46223" rtlCol="0"/>
          <a:lstStyle>
            <a:lvl1pPr algn="r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48142249-C9E9-4365-9CD9-1B5282A6570E}" type="datetimeFigureOut">
              <a:rPr lang="en-US"/>
              <a:pPr>
                <a:defRPr/>
              </a:pPr>
              <a:t>2/23/2017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2" y="6455832"/>
            <a:ext cx="4279516" cy="340275"/>
          </a:xfrm>
          <a:prstGeom prst="rect">
            <a:avLst/>
          </a:prstGeom>
        </p:spPr>
        <p:txBody>
          <a:bodyPr vert="horz" lIns="92446" tIns="46223" rIns="92446" bIns="46223" rtlCol="0" anchor="b"/>
          <a:lstStyle>
            <a:lvl1pPr algn="l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5593050" y="6455832"/>
            <a:ext cx="4279516" cy="340275"/>
          </a:xfrm>
          <a:prstGeom prst="rect">
            <a:avLst/>
          </a:prstGeom>
        </p:spPr>
        <p:txBody>
          <a:bodyPr vert="horz" lIns="92446" tIns="46223" rIns="92446" bIns="46223" rtlCol="0" anchor="b"/>
          <a:lstStyle>
            <a:lvl1pPr algn="r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F1E146FA-0CEC-4E67-ADD3-F021B8CB000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168450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2" y="0"/>
            <a:ext cx="4279516" cy="340276"/>
          </a:xfrm>
          <a:prstGeom prst="rect">
            <a:avLst/>
          </a:prstGeom>
        </p:spPr>
        <p:txBody>
          <a:bodyPr vert="horz" lIns="92446" tIns="46223" rIns="92446" bIns="46223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593050" y="0"/>
            <a:ext cx="4279516" cy="340276"/>
          </a:xfrm>
          <a:prstGeom prst="rect">
            <a:avLst/>
          </a:prstGeom>
        </p:spPr>
        <p:txBody>
          <a:bodyPr vert="horz" lIns="92446" tIns="46223" rIns="92446" bIns="46223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fld id="{C349E87A-D458-4227-AE77-C502FF802474}" type="datetimeFigureOut">
              <a:rPr lang="en-US"/>
              <a:pPr>
                <a:defRPr/>
              </a:pPr>
              <a:t>2/23/2017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238500" y="509588"/>
            <a:ext cx="3397250" cy="25495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446" tIns="46223" rIns="92446" bIns="46223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88101" y="3228701"/>
            <a:ext cx="7898051" cy="3059345"/>
          </a:xfrm>
          <a:prstGeom prst="rect">
            <a:avLst/>
          </a:prstGeom>
        </p:spPr>
        <p:txBody>
          <a:bodyPr vert="horz" lIns="92446" tIns="46223" rIns="92446" bIns="46223" rtlCol="0">
            <a:norm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2" y="6455832"/>
            <a:ext cx="4279516" cy="340275"/>
          </a:xfrm>
          <a:prstGeom prst="rect">
            <a:avLst/>
          </a:prstGeom>
        </p:spPr>
        <p:txBody>
          <a:bodyPr vert="horz" lIns="92446" tIns="46223" rIns="92446" bIns="46223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593050" y="6455832"/>
            <a:ext cx="4279516" cy="340275"/>
          </a:xfrm>
          <a:prstGeom prst="rect">
            <a:avLst/>
          </a:prstGeom>
        </p:spPr>
        <p:txBody>
          <a:bodyPr vert="horz" lIns="92446" tIns="46223" rIns="92446" bIns="46223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fld id="{3A467519-5C7A-4344-B7EC-69F7A24C541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135435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rtl="0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rtl="0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rtl="0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rtl="0">
      <a:defRPr sz="1200" kern="1200">
        <a:solidFill>
          <a:schemeClr val="tx1"/>
        </a:solidFill>
        <a:latin typeface="+mn-lt"/>
        <a:ea typeface="+mn-ea"/>
        <a:cs typeface="+mn-cs"/>
      </a:defRPr>
    </a:lvl9pPr>
    <a:extLst/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395A03FF-C573-4A9F-A233-1B645F693DBE}" type="slidenum">
              <a:rPr lang="en-US" altLang="en-US" smtClean="0">
                <a:latin typeface="Calibri" panose="020F0502020204030204" pitchFamily="34" charset="0"/>
              </a:rPr>
              <a:pPr/>
              <a:t>1</a:t>
            </a:fld>
            <a:endParaRPr lang="en-US" altLang="en-US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841112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174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/>
          </a:p>
        </p:txBody>
      </p:sp>
      <p:sp>
        <p:nvSpPr>
          <p:cNvPr id="39940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8F71ACA-BF42-4882-B86B-B68DF1C8B480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565810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hape 43"/>
          <p:cNvSpPr>
            <a:spLocks/>
          </p:cNvSpPr>
          <p:nvPr/>
        </p:nvSpPr>
        <p:spPr bwMode="auto">
          <a:xfrm rot="5236414">
            <a:off x="4461669" y="1483519"/>
            <a:ext cx="4114800" cy="1189038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8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5" name="Shape 35"/>
          <p:cNvSpPr>
            <a:spLocks/>
          </p:cNvSpPr>
          <p:nvPr/>
        </p:nvSpPr>
        <p:spPr bwMode="auto">
          <a:xfrm>
            <a:off x="4821238" y="1066800"/>
            <a:ext cx="4343400" cy="5791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3648"/>
              </a:cxn>
              <a:cxn ang="0">
                <a:pos x="720" y="2016"/>
              </a:cxn>
              <a:cxn ang="0">
                <a:pos x="2736" y="0"/>
              </a:cxn>
              <a:cxn ang="0">
                <a:pos x="2736" y="96"/>
              </a:cxn>
              <a:cxn ang="0">
                <a:pos x="744" y="2038"/>
              </a:cxn>
              <a:cxn ang="0">
                <a:pos x="48" y="3648"/>
              </a:cxn>
              <a:cxn ang="0">
                <a:pos x="0" y="3648"/>
              </a:cxn>
            </a:cxnLst>
            <a:rect l="0" t="0" r="0" b="0"/>
            <a:pathLst>
              <a:path w="2736" h="3648">
                <a:moveTo>
                  <a:pt x="0" y="3648"/>
                </a:moveTo>
                <a:lnTo>
                  <a:pt x="720" y="2016"/>
                </a:lnTo>
                <a:lnTo>
                  <a:pt x="2736" y="672"/>
                </a:lnTo>
                <a:lnTo>
                  <a:pt x="2736" y="720"/>
                </a:lnTo>
                <a:lnTo>
                  <a:pt x="744" y="2038"/>
                </a:lnTo>
                <a:lnTo>
                  <a:pt x="48" y="3648"/>
                </a:lnTo>
                <a:lnTo>
                  <a:pt x="48" y="3648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6" name="Shape 42"/>
          <p:cNvSpPr>
            <a:spLocks/>
          </p:cNvSpPr>
          <p:nvPr/>
        </p:nvSpPr>
        <p:spPr bwMode="auto">
          <a:xfrm>
            <a:off x="290513" y="-14288"/>
            <a:ext cx="5562600" cy="655320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4080"/>
              </a:cxn>
              <a:cxn ang="0">
                <a:pos x="0" y="4128"/>
              </a:cxn>
              <a:cxn ang="0">
                <a:pos x="3504" y="2640"/>
              </a:cxn>
              <a:cxn ang="0">
                <a:pos x="2880" y="0"/>
              </a:cxn>
              <a:cxn ang="0">
                <a:pos x="2832" y="0"/>
              </a:cxn>
              <a:cxn ang="0">
                <a:pos x="3465" y="2619"/>
              </a:cxn>
              <a:cxn ang="0">
                <a:pos x="0" y="4080"/>
              </a:cxn>
            </a:cxnLst>
            <a:rect l="0" t="0" r="0" b="0"/>
            <a:pathLst>
              <a:path w="3504" h="4128">
                <a:moveTo>
                  <a:pt x="0" y="4080"/>
                </a:moveTo>
                <a:lnTo>
                  <a:pt x="0" y="4128"/>
                </a:lnTo>
                <a:lnTo>
                  <a:pt x="3504" y="2640"/>
                </a:lnTo>
                <a:lnTo>
                  <a:pt x="2880" y="0"/>
                </a:lnTo>
                <a:lnTo>
                  <a:pt x="2832" y="0"/>
                </a:lnTo>
                <a:lnTo>
                  <a:pt x="3465" y="2619"/>
                </a:lnTo>
                <a:lnTo>
                  <a:pt x="0" y="4080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7" name="Shape 21"/>
          <p:cNvSpPr>
            <a:spLocks/>
          </p:cNvSpPr>
          <p:nvPr/>
        </p:nvSpPr>
        <p:spPr bwMode="auto">
          <a:xfrm>
            <a:off x="5943600" y="4267200"/>
            <a:ext cx="16002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08" y="1632"/>
              </a:cxn>
              <a:cxn ang="0">
                <a:pos x="0" y="0"/>
              </a:cxn>
              <a:cxn ang="0">
                <a:pos x="960" y="1632"/>
              </a:cxn>
              <a:cxn ang="0">
                <a:pos x="1008" y="1632"/>
              </a:cxn>
            </a:cxnLst>
            <a:rect l="0" t="0" r="0" b="0"/>
            <a:pathLst>
              <a:path w="1008" h="1632">
                <a:moveTo>
                  <a:pt x="1008" y="1632"/>
                </a:moveTo>
                <a:lnTo>
                  <a:pt x="0" y="0"/>
                </a:lnTo>
                <a:lnTo>
                  <a:pt x="960" y="1632"/>
                </a:lnTo>
                <a:lnTo>
                  <a:pt x="1008" y="1632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8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0" name="Shape 23"/>
          <p:cNvSpPr>
            <a:spLocks/>
          </p:cNvSpPr>
          <p:nvPr/>
        </p:nvSpPr>
        <p:spPr bwMode="auto">
          <a:xfrm>
            <a:off x="5943600" y="1752600"/>
            <a:ext cx="3200400" cy="2514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0" y="1584"/>
              </a:cxn>
              <a:cxn ang="0">
                <a:pos x="2016" y="48"/>
              </a:cxn>
              <a:cxn ang="0">
                <a:pos x="2016" y="0"/>
              </a:cxn>
            </a:cxnLst>
            <a:rect l="0" t="0" r="0" b="0"/>
            <a:pathLst>
              <a:path w="2016" h="1584">
                <a:moveTo>
                  <a:pt x="2016" y="0"/>
                </a:moveTo>
                <a:lnTo>
                  <a:pt x="0" y="1584"/>
                </a:lnTo>
                <a:lnTo>
                  <a:pt x="2016" y="48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8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1" name="Shape 25"/>
          <p:cNvSpPr>
            <a:spLocks/>
          </p:cNvSpPr>
          <p:nvPr/>
        </p:nvSpPr>
        <p:spPr bwMode="auto">
          <a:xfrm>
            <a:off x="533400" y="4267200"/>
            <a:ext cx="5334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360" y="0"/>
              </a:cxn>
              <a:cxn ang="0">
                <a:pos x="144" y="1632"/>
              </a:cxn>
              <a:cxn ang="0">
                <a:pos x="0" y="1632"/>
              </a:cxn>
            </a:cxnLst>
            <a:rect l="0" t="0" r="0" b="0"/>
            <a:pathLst>
              <a:path w="3360" h="1632">
                <a:moveTo>
                  <a:pt x="0" y="1632"/>
                </a:moveTo>
                <a:lnTo>
                  <a:pt x="3360" y="0"/>
                </a:lnTo>
                <a:lnTo>
                  <a:pt x="144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8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2" name="Shape 26"/>
          <p:cNvSpPr>
            <a:spLocks/>
          </p:cNvSpPr>
          <p:nvPr/>
        </p:nvSpPr>
        <p:spPr bwMode="auto">
          <a:xfrm>
            <a:off x="366713" y="2438400"/>
            <a:ext cx="5638800" cy="1828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152"/>
              </a:cxn>
              <a:cxn ang="0">
                <a:pos x="0" y="384"/>
              </a:cxn>
              <a:cxn ang="0">
                <a:pos x="0" y="0"/>
              </a:cxn>
            </a:cxnLst>
            <a:rect l="0" t="0" r="0" b="0"/>
            <a:pathLst>
              <a:path w="3552" h="1152">
                <a:moveTo>
                  <a:pt x="0" y="0"/>
                </a:moveTo>
                <a:lnTo>
                  <a:pt x="3504" y="1152"/>
                </a:lnTo>
                <a:lnTo>
                  <a:pt x="0" y="384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8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0" y="0"/>
            <a:ext cx="365125" cy="6854825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309563" y="681038"/>
            <a:ext cx="46037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5" name="Rectangle 14"/>
          <p:cNvSpPr/>
          <p:nvPr/>
        </p:nvSpPr>
        <p:spPr>
          <a:xfrm>
            <a:off x="268288" y="681038"/>
            <a:ext cx="28575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6" name="Rectangle 15"/>
          <p:cNvSpPr/>
          <p:nvPr/>
        </p:nvSpPr>
        <p:spPr>
          <a:xfrm>
            <a:off x="249238" y="681038"/>
            <a:ext cx="9525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7" name="Rectangle 16"/>
          <p:cNvSpPr/>
          <p:nvPr/>
        </p:nvSpPr>
        <p:spPr>
          <a:xfrm>
            <a:off x="222250" y="681038"/>
            <a:ext cx="7938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8" name="Rectangle 17"/>
          <p:cNvSpPr/>
          <p:nvPr/>
        </p:nvSpPr>
        <p:spPr>
          <a:xfrm>
            <a:off x="363538" y="401638"/>
            <a:ext cx="8504237" cy="887412"/>
          </a:xfrm>
          <a:prstGeom prst="rect">
            <a:avLst/>
          </a:prstGeom>
          <a:solidFill>
            <a:schemeClr val="bg2">
              <a:alpha val="50000"/>
              <a:satMod val="18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9" name="Rectangle 18"/>
          <p:cNvSpPr/>
          <p:nvPr/>
        </p:nvSpPr>
        <p:spPr>
          <a:xfrm flipH="1">
            <a:off x="371475" y="681038"/>
            <a:ext cx="26988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0" name="Rectangle 19"/>
          <p:cNvSpPr/>
          <p:nvPr/>
        </p:nvSpPr>
        <p:spPr>
          <a:xfrm flipH="1">
            <a:off x="411163" y="681038"/>
            <a:ext cx="26987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1" name="Rectangle 20"/>
          <p:cNvSpPr/>
          <p:nvPr/>
        </p:nvSpPr>
        <p:spPr>
          <a:xfrm flipH="1">
            <a:off x="447675" y="681038"/>
            <a:ext cx="9525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2" name="Rectangle 21"/>
          <p:cNvSpPr/>
          <p:nvPr/>
        </p:nvSpPr>
        <p:spPr>
          <a:xfrm flipH="1">
            <a:off x="476250" y="681038"/>
            <a:ext cx="9525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3" name="Rectangle 22"/>
          <p:cNvSpPr/>
          <p:nvPr/>
        </p:nvSpPr>
        <p:spPr>
          <a:xfrm>
            <a:off x="500063" y="681038"/>
            <a:ext cx="36512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4" name="Rectangle 23"/>
          <p:cNvSpPr/>
          <p:nvPr/>
        </p:nvSpPr>
        <p:spPr>
          <a:xfrm>
            <a:off x="255588" y="5046663"/>
            <a:ext cx="73025" cy="1692275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5" name="Rectangle 24"/>
          <p:cNvSpPr/>
          <p:nvPr/>
        </p:nvSpPr>
        <p:spPr>
          <a:xfrm>
            <a:off x="255588" y="4797425"/>
            <a:ext cx="73025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6" name="Rectangle 25"/>
          <p:cNvSpPr/>
          <p:nvPr/>
        </p:nvSpPr>
        <p:spPr>
          <a:xfrm>
            <a:off x="255588" y="4637088"/>
            <a:ext cx="73025" cy="138112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7" name="Rectangle 26"/>
          <p:cNvSpPr/>
          <p:nvPr/>
        </p:nvSpPr>
        <p:spPr>
          <a:xfrm>
            <a:off x="255588" y="4541838"/>
            <a:ext cx="73025" cy="7461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533400" y="464504"/>
            <a:ext cx="8153400" cy="774192"/>
          </a:xfrm>
        </p:spPr>
        <p:txBody>
          <a:bodyPr/>
          <a:lstStyle>
            <a:lvl1pPr marR="9144" algn="r">
              <a:defRPr sz="3800"/>
            </a:lvl1pPr>
            <a:extLst/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4838381" y="1371600"/>
            <a:ext cx="3848419" cy="457200"/>
          </a:xfrm>
        </p:spPr>
        <p:txBody>
          <a:bodyPr tIns="0"/>
          <a:lstStyle>
            <a:lvl1pPr marL="0" indent="0" algn="r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30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51B7F046-67B5-41FE-8E3C-F8A1B4177D5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31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2590800" y="6416675"/>
            <a:ext cx="5943600" cy="365125"/>
          </a:xfrm>
          <a:prstGeom prst="rect">
            <a:avLst/>
          </a:prstGeom>
        </p:spPr>
        <p:txBody>
          <a:bodyPr vert="horz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500" b="1">
                <a:solidFill>
                  <a:schemeClr val="tx2"/>
                </a:solidFill>
                <a:latin typeface="+mn-lt"/>
                <a:cs typeface="+mn-cs"/>
              </a:defRPr>
            </a:lvl1pPr>
            <a:extLst/>
          </a:lstStyle>
          <a:p>
            <a:pPr algn="l">
              <a:defRPr/>
            </a:pPr>
            <a:r>
              <a:rPr lang="en-US"/>
              <a:t>Induction Course - March 2015</a:t>
            </a:r>
            <a:endParaRPr lang="en-US" dirty="0"/>
          </a:p>
        </p:txBody>
      </p:sp>
      <p:sp>
        <p:nvSpPr>
          <p:cNvPr id="32" name="Date Placeholder 13"/>
          <p:cNvSpPr>
            <a:spLocks noGrp="1"/>
          </p:cNvSpPr>
          <p:nvPr>
            <p:ph type="dt" sz="half" idx="2"/>
          </p:nvPr>
        </p:nvSpPr>
        <p:spPr>
          <a:xfrm>
            <a:off x="3810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500" b="1">
                <a:solidFill>
                  <a:schemeClr val="tx2"/>
                </a:solidFill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fld id="{33351374-E063-466E-848B-052D8F7CC6D1}" type="datetime3">
              <a:rPr lang="en-US" smtClean="0"/>
              <a:t>23 February 2017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 b="1"/>
            </a:lvl1pPr>
          </a:lstStyle>
          <a:p>
            <a:pPr>
              <a:defRPr/>
            </a:pPr>
            <a:fld id="{16904ED6-377F-48A9-A98F-7297EE27A407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10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2590800" y="6416675"/>
            <a:ext cx="5943600" cy="365125"/>
          </a:xfrm>
          <a:prstGeom prst="rect">
            <a:avLst/>
          </a:prstGeom>
        </p:spPr>
        <p:txBody>
          <a:bodyPr vert="horz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500" b="1">
                <a:solidFill>
                  <a:schemeClr val="tx2"/>
                </a:solidFill>
                <a:latin typeface="+mn-lt"/>
                <a:cs typeface="+mn-cs"/>
              </a:defRPr>
            </a:lvl1pPr>
            <a:extLst/>
          </a:lstStyle>
          <a:p>
            <a:pPr algn="l">
              <a:defRPr/>
            </a:pPr>
            <a:r>
              <a:rPr lang="en-US"/>
              <a:t>Induction Course - March 2015</a:t>
            </a:r>
            <a:endParaRPr lang="en-US" dirty="0"/>
          </a:p>
        </p:txBody>
      </p:sp>
      <p:sp>
        <p:nvSpPr>
          <p:cNvPr id="11" name="Date Placeholder 13"/>
          <p:cNvSpPr>
            <a:spLocks noGrp="1"/>
          </p:cNvSpPr>
          <p:nvPr>
            <p:ph type="dt" sz="half" idx="2"/>
          </p:nvPr>
        </p:nvSpPr>
        <p:spPr>
          <a:xfrm>
            <a:off x="3810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500" b="1">
                <a:solidFill>
                  <a:schemeClr val="tx2"/>
                </a:solidFill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fld id="{46203057-8811-4868-B028-B18EA6C5E14A}" type="datetime3">
              <a:rPr lang="en-US" smtClean="0"/>
              <a:t>23 February 2017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3352800"/>
            <a:ext cx="7772400" cy="1974059"/>
          </a:xfrm>
        </p:spPr>
        <p:txBody>
          <a:bodyPr anchor="b">
            <a:scene3d>
              <a:camera prst="orthographicFront">
                <a:rot lat="0" lon="0" rev="0"/>
              </a:camera>
              <a:lightRig rig="contrasting" dir="t">
                <a:rot lat="0" lon="0" rev="7500000"/>
              </a:lightRig>
            </a:scene3d>
            <a:sp3d contourW="6350" prstMaterial="metal">
              <a:bevelT w="130810" h="31750" prst="relaxedInset"/>
              <a:contourClr>
                <a:schemeClr val="accent1">
                  <a:shade val="75000"/>
                </a:schemeClr>
              </a:contourClr>
            </a:sp3d>
          </a:bodyPr>
          <a:lstStyle>
            <a:lvl1pPr algn="l">
              <a:buNone/>
              <a:defRPr lang="en-US" sz="4000" b="1" cap="all" dirty="0">
                <a:ln/>
                <a:solidFill>
                  <a:schemeClr val="tx1"/>
                </a:solidFill>
                <a:effectLst>
                  <a:reflection blurRad="12700" stA="50000" endPos="50000" dir="5400000" sy="-100000" rotWithShape="0"/>
                </a:effectLst>
              </a:defRPr>
            </a:lvl1pPr>
            <a:extLst/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5334000"/>
            <a:ext cx="7772400" cy="1052512"/>
          </a:xfrm>
        </p:spPr>
        <p:txBody>
          <a:bodyPr/>
          <a:lstStyle>
            <a:lvl1pPr marL="374904">
              <a:buNone/>
              <a:defRPr sz="20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240C78E9-A4E0-48E4-858C-2735C276FC6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7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2590800" y="6416675"/>
            <a:ext cx="5943600" cy="365125"/>
          </a:xfrm>
          <a:prstGeom prst="rect">
            <a:avLst/>
          </a:prstGeom>
        </p:spPr>
        <p:txBody>
          <a:bodyPr vert="horz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500" b="1">
                <a:solidFill>
                  <a:schemeClr val="tx2"/>
                </a:solidFill>
                <a:latin typeface="+mn-lt"/>
                <a:cs typeface="+mn-cs"/>
              </a:defRPr>
            </a:lvl1pPr>
            <a:extLst/>
          </a:lstStyle>
          <a:p>
            <a:pPr algn="l">
              <a:defRPr/>
            </a:pPr>
            <a:r>
              <a:rPr lang="en-US"/>
              <a:t>Induction Course - March 2015</a:t>
            </a:r>
            <a:endParaRPr lang="en-US" dirty="0"/>
          </a:p>
        </p:txBody>
      </p:sp>
      <p:sp>
        <p:nvSpPr>
          <p:cNvPr id="8" name="Date Placeholder 13"/>
          <p:cNvSpPr>
            <a:spLocks noGrp="1"/>
          </p:cNvSpPr>
          <p:nvPr>
            <p:ph type="dt" sz="half" idx="2"/>
          </p:nvPr>
        </p:nvSpPr>
        <p:spPr>
          <a:xfrm>
            <a:off x="3810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500" b="1">
                <a:solidFill>
                  <a:schemeClr val="tx2"/>
                </a:solidFill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fld id="{1EAB0ADD-9B09-402B-A691-DB24B134BB25}" type="datetime3">
              <a:rPr lang="en-US" smtClean="0"/>
              <a:t>23 February 2017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/>
          <p:cNvCxnSpPr/>
          <p:nvPr/>
        </p:nvCxnSpPr>
        <p:spPr>
          <a:xfrm rot="5400000">
            <a:off x="2305051" y="3867150"/>
            <a:ext cx="4533900" cy="3175"/>
          </a:xfrm>
          <a:prstGeom prst="line">
            <a:avLst/>
          </a:prstGeom>
          <a:ln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9550"/>
            <a:ext cx="8229600" cy="1295400"/>
          </a:xfrm>
        </p:spPr>
        <p:txBody>
          <a:bodyPr anchor="ctr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64344" y="1600200"/>
            <a:ext cx="4038600" cy="4525963"/>
          </a:xfrm>
        </p:spPr>
        <p:txBody>
          <a:bodyPr/>
          <a:lstStyle>
            <a:lvl1pPr marL="0" indent="0">
              <a:buFontTx/>
              <a:buNone/>
              <a:defRPr sz="20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55344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7E0EF143-A6F5-4685-850A-FA1EB4CA3A8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9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2590800" y="6416675"/>
            <a:ext cx="5943600" cy="365125"/>
          </a:xfrm>
          <a:prstGeom prst="rect">
            <a:avLst/>
          </a:prstGeom>
        </p:spPr>
        <p:txBody>
          <a:bodyPr vert="horz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500" b="1">
                <a:solidFill>
                  <a:schemeClr val="tx2"/>
                </a:solidFill>
                <a:latin typeface="+mn-lt"/>
                <a:cs typeface="+mn-cs"/>
              </a:defRPr>
            </a:lvl1pPr>
            <a:extLst/>
          </a:lstStyle>
          <a:p>
            <a:pPr algn="l">
              <a:defRPr/>
            </a:pPr>
            <a:r>
              <a:rPr lang="en-US"/>
              <a:t>Induction Course - March 2015</a:t>
            </a:r>
            <a:endParaRPr lang="en-US" dirty="0"/>
          </a:p>
        </p:txBody>
      </p:sp>
      <p:sp>
        <p:nvSpPr>
          <p:cNvPr id="10" name="Date Placeholder 13"/>
          <p:cNvSpPr>
            <a:spLocks noGrp="1"/>
          </p:cNvSpPr>
          <p:nvPr>
            <p:ph type="dt" sz="half" idx="13"/>
          </p:nvPr>
        </p:nvSpPr>
        <p:spPr>
          <a:xfrm>
            <a:off x="3810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500" b="1">
                <a:solidFill>
                  <a:schemeClr val="tx2"/>
                </a:solidFill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fld id="{33FE1CE1-604C-4735-B5B6-61519B36964A}" type="datetime3">
              <a:rPr lang="en-US" smtClean="0"/>
              <a:t>23 February 2017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401638"/>
            <a:ext cx="8686800" cy="887412"/>
          </a:xfrm>
          <a:prstGeom prst="rect">
            <a:avLst/>
          </a:prstGeom>
          <a:solidFill>
            <a:schemeClr val="bg2">
              <a:alpha val="50000"/>
              <a:satMod val="18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7313" y="681038"/>
            <a:ext cx="46037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47625" y="681038"/>
            <a:ext cx="26988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28575" y="681038"/>
            <a:ext cx="9525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0" y="681038"/>
            <a:ext cx="9525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 flipH="1">
            <a:off x="149225" y="681038"/>
            <a:ext cx="28575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 flipH="1">
            <a:off x="188913" y="681038"/>
            <a:ext cx="28575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4" name="Rectangle 13"/>
          <p:cNvSpPr/>
          <p:nvPr/>
        </p:nvSpPr>
        <p:spPr>
          <a:xfrm flipH="1">
            <a:off x="227013" y="681038"/>
            <a:ext cx="9525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5" name="Rectangle 14"/>
          <p:cNvSpPr/>
          <p:nvPr/>
        </p:nvSpPr>
        <p:spPr>
          <a:xfrm flipH="1">
            <a:off x="255588" y="681038"/>
            <a:ext cx="7937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6" name="Rectangle 15"/>
          <p:cNvSpPr/>
          <p:nvPr/>
        </p:nvSpPr>
        <p:spPr>
          <a:xfrm>
            <a:off x="279400" y="681038"/>
            <a:ext cx="36513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4824" y="512064"/>
            <a:ext cx="7772400" cy="914400"/>
          </a:xfrm>
        </p:spPr>
        <p:txBody>
          <a:bodyPr/>
          <a:lstStyle>
            <a:lvl1pPr>
              <a:defRPr sz="4000"/>
            </a:lvl1pPr>
            <a:extLst/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09750"/>
            <a:ext cx="4040188" cy="639762"/>
          </a:xfrm>
        </p:spPr>
        <p:txBody>
          <a:bodyPr anchor="ctr"/>
          <a:lstStyle>
            <a:lvl1pPr marL="73152" indent="0" algn="l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45025" y="1809750"/>
            <a:ext cx="4041775" cy="639762"/>
          </a:xfrm>
        </p:spPr>
        <p:txBody>
          <a:bodyPr anchor="ctr"/>
          <a:lstStyle>
            <a:lvl1pPr marL="73152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57200" y="2459037"/>
            <a:ext cx="4040188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59037"/>
            <a:ext cx="4041775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2D5FF3B4-BCFC-4A20-AADB-B6627F36E9B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20" name="Footer Placeholder 2"/>
          <p:cNvSpPr>
            <a:spLocks noGrp="1"/>
          </p:cNvSpPr>
          <p:nvPr>
            <p:ph type="ftr" sz="quarter" idx="13"/>
          </p:nvPr>
        </p:nvSpPr>
        <p:spPr>
          <a:xfrm>
            <a:off x="2590800" y="6416675"/>
            <a:ext cx="5943600" cy="365125"/>
          </a:xfrm>
          <a:prstGeom prst="rect">
            <a:avLst/>
          </a:prstGeom>
        </p:spPr>
        <p:txBody>
          <a:bodyPr vert="horz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500" b="1">
                <a:solidFill>
                  <a:schemeClr val="tx2"/>
                </a:solidFill>
                <a:latin typeface="+mn-lt"/>
                <a:cs typeface="+mn-cs"/>
              </a:defRPr>
            </a:lvl1pPr>
            <a:extLst/>
          </a:lstStyle>
          <a:p>
            <a:pPr algn="l">
              <a:defRPr/>
            </a:pPr>
            <a:r>
              <a:rPr lang="en-US"/>
              <a:t>Induction Course - March 2015</a:t>
            </a:r>
            <a:endParaRPr lang="en-US" dirty="0"/>
          </a:p>
        </p:txBody>
      </p:sp>
      <p:sp>
        <p:nvSpPr>
          <p:cNvPr id="21" name="Date Placeholder 13"/>
          <p:cNvSpPr>
            <a:spLocks noGrp="1"/>
          </p:cNvSpPr>
          <p:nvPr>
            <p:ph type="dt" sz="half" idx="14"/>
          </p:nvPr>
        </p:nvSpPr>
        <p:spPr>
          <a:xfrm>
            <a:off x="3810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500" b="1">
                <a:solidFill>
                  <a:schemeClr val="tx2"/>
                </a:solidFill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fld id="{64698269-B445-4404-964B-47B2B187DAA1}" type="datetime3">
              <a:rPr lang="en-US" smtClean="0"/>
              <a:t>23 February 2017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</p:spPr>
        <p:txBody>
          <a:bodyPr/>
          <a:lstStyle>
            <a:lvl1pPr>
              <a:defRPr sz="4000" cap="none" baseline="0"/>
            </a:lvl1pPr>
            <a:extLst/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6B2737-FC75-4126-A6AC-634ECE94C0B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6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2590800" y="6416675"/>
            <a:ext cx="5943600" cy="365125"/>
          </a:xfrm>
          <a:prstGeom prst="rect">
            <a:avLst/>
          </a:prstGeom>
        </p:spPr>
        <p:txBody>
          <a:bodyPr vert="horz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500" b="1">
                <a:solidFill>
                  <a:schemeClr val="tx2"/>
                </a:solidFill>
                <a:latin typeface="+mn-lt"/>
                <a:cs typeface="+mn-cs"/>
              </a:defRPr>
            </a:lvl1pPr>
            <a:extLst/>
          </a:lstStyle>
          <a:p>
            <a:pPr algn="l">
              <a:defRPr/>
            </a:pPr>
            <a:r>
              <a:rPr lang="en-US"/>
              <a:t>Induction Course - March 2015</a:t>
            </a:r>
            <a:endParaRPr lang="en-US" dirty="0"/>
          </a:p>
        </p:txBody>
      </p:sp>
      <p:sp>
        <p:nvSpPr>
          <p:cNvPr id="7" name="Date Placeholder 13"/>
          <p:cNvSpPr>
            <a:spLocks noGrp="1"/>
          </p:cNvSpPr>
          <p:nvPr>
            <p:ph type="dt" sz="half" idx="2"/>
          </p:nvPr>
        </p:nvSpPr>
        <p:spPr>
          <a:xfrm>
            <a:off x="3810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500" b="1">
                <a:solidFill>
                  <a:schemeClr val="tx2"/>
                </a:solidFill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fld id="{8681580E-09A0-41A7-8682-FB142E5B9E34}" type="datetime3">
              <a:rPr lang="en-US" smtClean="0"/>
              <a:t>23 February 2017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C66AD4A3-B83E-4FDA-8686-82628913FB4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2590800" y="6416675"/>
            <a:ext cx="5943600" cy="365125"/>
          </a:xfrm>
          <a:prstGeom prst="rect">
            <a:avLst/>
          </a:prstGeom>
        </p:spPr>
        <p:txBody>
          <a:bodyPr vert="horz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500" b="1">
                <a:solidFill>
                  <a:schemeClr val="tx2"/>
                </a:solidFill>
                <a:latin typeface="+mn-lt"/>
                <a:cs typeface="+mn-cs"/>
              </a:defRPr>
            </a:lvl1pPr>
            <a:extLst/>
          </a:lstStyle>
          <a:p>
            <a:pPr algn="l">
              <a:defRPr/>
            </a:pPr>
            <a:r>
              <a:rPr lang="en-US"/>
              <a:t>Induction Course - March 2015</a:t>
            </a:r>
            <a:endParaRPr lang="en-US" dirty="0"/>
          </a:p>
        </p:txBody>
      </p:sp>
      <p:sp>
        <p:nvSpPr>
          <p:cNvPr id="6" name="Date Placeholder 13"/>
          <p:cNvSpPr>
            <a:spLocks noGrp="1"/>
          </p:cNvSpPr>
          <p:nvPr>
            <p:ph type="dt" sz="half" idx="2"/>
          </p:nvPr>
        </p:nvSpPr>
        <p:spPr>
          <a:xfrm>
            <a:off x="3810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500" b="1">
                <a:solidFill>
                  <a:schemeClr val="tx2"/>
                </a:solidFill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fld id="{B255EBFC-A464-41DE-B373-D2406EECEE00}" type="datetime3">
              <a:rPr lang="en-US" smtClean="0"/>
              <a:t>23 February 2017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73050"/>
            <a:ext cx="8229600" cy="1162050"/>
          </a:xfrm>
        </p:spPr>
        <p:txBody>
          <a:bodyPr anchor="ctr"/>
          <a:lstStyle>
            <a:lvl1pPr algn="l">
              <a:buNone/>
              <a:defRPr sz="3600" b="0"/>
            </a:lvl1pPr>
            <a:extLst/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1435100"/>
            <a:ext cx="2514600" cy="4572000"/>
          </a:xfrm>
        </p:spPr>
        <p:txBody>
          <a:bodyPr/>
          <a:lstStyle>
            <a:lvl1pPr marL="54864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29000" y="1435100"/>
            <a:ext cx="5486400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464EC2CC-1EFC-46A0-9A85-4E9917B0840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8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2590800" y="6416675"/>
            <a:ext cx="5943600" cy="365125"/>
          </a:xfrm>
          <a:prstGeom prst="rect">
            <a:avLst/>
          </a:prstGeom>
        </p:spPr>
        <p:txBody>
          <a:bodyPr vert="horz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500" b="1">
                <a:solidFill>
                  <a:schemeClr val="tx2"/>
                </a:solidFill>
                <a:latin typeface="+mn-lt"/>
                <a:cs typeface="+mn-cs"/>
              </a:defRPr>
            </a:lvl1pPr>
            <a:extLst/>
          </a:lstStyle>
          <a:p>
            <a:pPr algn="l">
              <a:defRPr/>
            </a:pPr>
            <a:r>
              <a:rPr lang="en-US"/>
              <a:t>Induction Course - March 2015</a:t>
            </a:r>
            <a:endParaRPr lang="en-US" dirty="0"/>
          </a:p>
        </p:txBody>
      </p:sp>
      <p:sp>
        <p:nvSpPr>
          <p:cNvPr id="9" name="Date Placeholder 13"/>
          <p:cNvSpPr>
            <a:spLocks noGrp="1"/>
          </p:cNvSpPr>
          <p:nvPr>
            <p:ph type="dt" sz="half" idx="13"/>
          </p:nvPr>
        </p:nvSpPr>
        <p:spPr>
          <a:xfrm>
            <a:off x="3810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500" b="1">
                <a:solidFill>
                  <a:schemeClr val="tx2"/>
                </a:solidFill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fld id="{DEC4AD49-1CF9-4134-89EF-343E6B9EAA65}" type="datetime3">
              <a:rPr lang="en-US" smtClean="0"/>
              <a:t>23 February 2017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68300" y="0"/>
            <a:ext cx="8777288" cy="1878013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cxnSp>
        <p:nvCxnSpPr>
          <p:cNvPr id="6" name="Straight Connector 5"/>
          <p:cNvCxnSpPr/>
          <p:nvPr/>
        </p:nvCxnSpPr>
        <p:spPr>
          <a:xfrm flipV="1">
            <a:off x="363538" y="1884363"/>
            <a:ext cx="8782050" cy="0"/>
          </a:xfrm>
          <a:prstGeom prst="line">
            <a:avLst/>
          </a:prstGeom>
          <a:noFill/>
          <a:ln w="19050" cap="flat" cmpd="sng" algn="ctr">
            <a:solidFill>
              <a:srgbClr val="FFFFFF">
                <a:alpha val="100000"/>
              </a:srgbClr>
            </a:soli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7" name="Group 17"/>
          <p:cNvGrpSpPr>
            <a:grpSpLocks/>
          </p:cNvGrpSpPr>
          <p:nvPr/>
        </p:nvGrpSpPr>
        <p:grpSpPr bwMode="auto">
          <a:xfrm rot="5400000">
            <a:off x="8515351" y="1219200"/>
            <a:ext cx="131762" cy="128587"/>
            <a:chOff x="6668087" y="1297746"/>
            <a:chExt cx="161840" cy="156602"/>
          </a:xfrm>
        </p:grpSpPr>
        <p:cxnSp>
          <p:nvCxnSpPr>
            <p:cNvPr id="8" name="Straight Connector 7"/>
            <p:cNvCxnSpPr/>
            <p:nvPr/>
          </p:nvCxnSpPr>
          <p:spPr>
            <a:xfrm rot="16200000">
              <a:off x="6663593" y="1259708"/>
              <a:ext cx="88935" cy="79945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rot="16200000" flipV="1">
              <a:off x="6685198" y="1391515"/>
              <a:ext cx="125668" cy="0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rot="5400000" flipH="1">
              <a:off x="6744513" y="1258732"/>
              <a:ext cx="88935" cy="81895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" name="Group 17"/>
          <p:cNvGrpSpPr>
            <a:grpSpLocks/>
          </p:cNvGrpSpPr>
          <p:nvPr/>
        </p:nvGrpSpPr>
        <p:grpSpPr bwMode="auto">
          <a:xfrm rot="5400000">
            <a:off x="8667751" y="1371600"/>
            <a:ext cx="131762" cy="128587"/>
            <a:chOff x="6668087" y="1297746"/>
            <a:chExt cx="161840" cy="156602"/>
          </a:xfrm>
        </p:grpSpPr>
        <p:cxnSp>
          <p:nvCxnSpPr>
            <p:cNvPr id="12" name="Straight Connector 11"/>
            <p:cNvCxnSpPr/>
            <p:nvPr/>
          </p:nvCxnSpPr>
          <p:spPr>
            <a:xfrm rot="16200000">
              <a:off x="6663593" y="1259708"/>
              <a:ext cx="88935" cy="79945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/>
          </p:nvCxnSpPr>
          <p:spPr>
            <a:xfrm rot="16200000" flipV="1">
              <a:off x="6685198" y="1391515"/>
              <a:ext cx="125668" cy="0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 rot="5400000" flipH="1">
              <a:off x="6744513" y="1258732"/>
              <a:ext cx="88935" cy="81895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5" name="Group 29"/>
          <p:cNvGrpSpPr>
            <a:grpSpLocks/>
          </p:cNvGrpSpPr>
          <p:nvPr/>
        </p:nvGrpSpPr>
        <p:grpSpPr bwMode="auto">
          <a:xfrm rot="5400000">
            <a:off x="8320087" y="1474788"/>
            <a:ext cx="131763" cy="128588"/>
            <a:chOff x="6668087" y="1297746"/>
            <a:chExt cx="161840" cy="156602"/>
          </a:xfrm>
        </p:grpSpPr>
        <p:cxnSp>
          <p:nvCxnSpPr>
            <p:cNvPr id="16" name="Straight Connector 15"/>
            <p:cNvCxnSpPr/>
            <p:nvPr/>
          </p:nvCxnSpPr>
          <p:spPr>
            <a:xfrm rot="16200000">
              <a:off x="6663592" y="1259706"/>
              <a:ext cx="88934" cy="79945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16200000" flipV="1">
              <a:off x="6685198" y="1391513"/>
              <a:ext cx="125668" cy="0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 rot="5400000" flipH="1">
              <a:off x="6744512" y="1258731"/>
              <a:ext cx="88934" cy="81895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28600"/>
            <a:ext cx="6858000" cy="914400"/>
          </a:xfrm>
        </p:spPr>
        <p:txBody>
          <a:bodyPr anchor="b"/>
          <a:lstStyle>
            <a:lvl1pPr algn="l">
              <a:buNone/>
              <a:defRPr sz="2100" b="0"/>
            </a:lvl1pPr>
            <a:extLst/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1150144"/>
            <a:ext cx="6858000" cy="685800"/>
          </a:xfrm>
        </p:spPr>
        <p:txBody>
          <a:bodyPr/>
          <a:lstStyle>
            <a:lvl1pPr marL="27432" indent="0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1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13221DDE-28A9-4C40-966E-C26E8AE34D9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24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2590800" y="6416675"/>
            <a:ext cx="5943600" cy="365125"/>
          </a:xfrm>
          <a:prstGeom prst="rect">
            <a:avLst/>
          </a:prstGeom>
        </p:spPr>
        <p:txBody>
          <a:bodyPr vert="horz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500" b="1">
                <a:solidFill>
                  <a:schemeClr val="tx2"/>
                </a:solidFill>
                <a:latin typeface="+mn-lt"/>
                <a:cs typeface="+mn-cs"/>
              </a:defRPr>
            </a:lvl1pPr>
            <a:extLst/>
          </a:lstStyle>
          <a:p>
            <a:pPr algn="l">
              <a:defRPr/>
            </a:pPr>
            <a:r>
              <a:rPr lang="en-US"/>
              <a:t>Induction Course - March 2015</a:t>
            </a:r>
            <a:endParaRPr lang="en-US" dirty="0"/>
          </a:p>
        </p:txBody>
      </p:sp>
      <p:sp>
        <p:nvSpPr>
          <p:cNvPr id="25" name="Date Placeholder 13"/>
          <p:cNvSpPr>
            <a:spLocks noGrp="1"/>
          </p:cNvSpPr>
          <p:nvPr>
            <p:ph type="dt" sz="half" idx="13"/>
          </p:nvPr>
        </p:nvSpPr>
        <p:spPr>
          <a:xfrm>
            <a:off x="3810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500" b="1">
                <a:solidFill>
                  <a:schemeClr val="tx2"/>
                </a:solidFill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fld id="{471C3AB2-33C9-4F0B-98A5-332B6624FE61}" type="datetime3">
              <a:rPr lang="en-US" smtClean="0"/>
              <a:t>23 February 2017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2.jp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1">
            <a:alphaModFix amt="11000"/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365125" cy="6854825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255588" y="5046663"/>
            <a:ext cx="73025" cy="1692275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255588" y="4797425"/>
            <a:ext cx="73025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255588" y="4637088"/>
            <a:ext cx="73025" cy="138112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255588" y="4541838"/>
            <a:ext cx="73025" cy="7461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>
            <a:off x="309563" y="681038"/>
            <a:ext cx="46037" cy="365125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5" name="Rectangle 14"/>
          <p:cNvSpPr/>
          <p:nvPr/>
        </p:nvSpPr>
        <p:spPr>
          <a:xfrm>
            <a:off x="268288" y="681038"/>
            <a:ext cx="28575" cy="365125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6" name="Rectangle 15"/>
          <p:cNvSpPr/>
          <p:nvPr/>
        </p:nvSpPr>
        <p:spPr>
          <a:xfrm>
            <a:off x="249238" y="681038"/>
            <a:ext cx="9525" cy="365125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7" name="Rectangle 16"/>
          <p:cNvSpPr/>
          <p:nvPr/>
        </p:nvSpPr>
        <p:spPr>
          <a:xfrm>
            <a:off x="222250" y="681038"/>
            <a:ext cx="7938" cy="365125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914400" y="512763"/>
            <a:ext cx="7772400" cy="914400"/>
          </a:xfrm>
          <a:prstGeom prst="rect">
            <a:avLst/>
          </a:prstGeom>
        </p:spPr>
        <p:txBody>
          <a:bodyPr vert="horz" anchor="t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36" name="Text Placeholder 12"/>
          <p:cNvSpPr>
            <a:spLocks noGrp="1"/>
          </p:cNvSpPr>
          <p:nvPr>
            <p:ph type="body" idx="1"/>
          </p:nvPr>
        </p:nvSpPr>
        <p:spPr bwMode="auto">
          <a:xfrm>
            <a:off x="914400" y="1784350"/>
            <a:ext cx="7772400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2590800" y="6416675"/>
            <a:ext cx="5943600" cy="365125"/>
          </a:xfrm>
          <a:prstGeom prst="rect">
            <a:avLst/>
          </a:prstGeom>
        </p:spPr>
        <p:txBody>
          <a:bodyPr vert="horz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500" b="1">
                <a:solidFill>
                  <a:schemeClr val="tx2"/>
                </a:solidFill>
                <a:latin typeface="+mn-lt"/>
                <a:cs typeface="+mn-cs"/>
              </a:defRPr>
            </a:lvl1pPr>
            <a:extLst/>
          </a:lstStyle>
          <a:p>
            <a:pPr algn="l">
              <a:defRPr/>
            </a:pPr>
            <a:r>
              <a:rPr lang="en-US"/>
              <a:t>Induction Course - March 2015</a:t>
            </a:r>
            <a:endParaRPr lang="en-US" dirty="0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8610600" y="64166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500" b="1">
                <a:solidFill>
                  <a:schemeClr val="tx2"/>
                </a:solidFill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fld id="{EA3BA7D6-E5C5-425A-92F6-3333CD51251C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20" name="Date Placeholder 13"/>
          <p:cNvSpPr>
            <a:spLocks noGrp="1"/>
          </p:cNvSpPr>
          <p:nvPr>
            <p:ph type="dt" sz="half" idx="2"/>
          </p:nvPr>
        </p:nvSpPr>
        <p:spPr>
          <a:xfrm>
            <a:off x="3810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500" b="1">
                <a:solidFill>
                  <a:schemeClr val="tx2"/>
                </a:solidFill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fld id="{CF3DB87E-EA5E-4C1A-AD06-B8A136F1AEDB}" type="datetime3">
              <a:rPr lang="en-US" smtClean="0"/>
              <a:t>23 February 2017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03" r:id="rId1"/>
    <p:sldLayoutId id="2147484001" r:id="rId2"/>
    <p:sldLayoutId id="2147484004" r:id="rId3"/>
    <p:sldLayoutId id="2147484005" r:id="rId4"/>
    <p:sldLayoutId id="2147484006" r:id="rId5"/>
    <p:sldLayoutId id="2147484002" r:id="rId6"/>
    <p:sldLayoutId id="2147484007" r:id="rId7"/>
    <p:sldLayoutId id="2147484008" r:id="rId8"/>
    <p:sldLayoutId id="2147484009" r:id="rId9"/>
  </p:sldLayoutIdLst>
  <p:hf sldNum="0" hdr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kern="1200" spc="-150">
          <a:solidFill>
            <a:srgbClr val="F0E8D5"/>
          </a:solidFill>
          <a:effectLst>
            <a:outerShdw blurRad="50800" dist="50800" dir="2700000" algn="tl" rotWithShape="0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rgbClr val="F0E8D5"/>
          </a:solidFill>
          <a:latin typeface="Corbe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rgbClr val="F0E8D5"/>
          </a:solidFill>
          <a:latin typeface="Corbe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rgbClr val="F0E8D5"/>
          </a:solidFill>
          <a:latin typeface="Corbe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rgbClr val="F0E8D5"/>
          </a:solidFill>
          <a:latin typeface="Corbe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rgbClr val="F0E8D5"/>
          </a:solidFill>
          <a:latin typeface="Corbe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rgbClr val="F0E8D5"/>
          </a:solidFill>
          <a:latin typeface="Corbe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rgbClr val="F0E8D5"/>
          </a:solidFill>
          <a:latin typeface="Corbe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rgbClr val="F0E8D5"/>
          </a:solidFill>
          <a:latin typeface="Corbel" pitchFamily="34" charset="0"/>
        </a:defRPr>
      </a:lvl9pPr>
      <a:extLst/>
    </p:titleStyle>
    <p:bodyStyle>
      <a:lvl1pPr marL="411163" indent="-342900" algn="l" rtl="0" eaLnBrk="0" fontAlgn="base" hangingPunct="0">
        <a:spcBef>
          <a:spcPts val="700"/>
        </a:spcBef>
        <a:spcAft>
          <a:spcPct val="0"/>
        </a:spcAft>
        <a:buSzPct val="95000"/>
        <a:buFont typeface="Wingdings" pitchFamily="2" charset="2"/>
        <a:buChar char=""/>
        <a:defRPr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39775" indent="-2857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90000"/>
        <a:buFont typeface="Wingdings" pitchFamily="2" charset="2"/>
        <a:buChar char=""/>
        <a:defRPr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95363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 2" pitchFamily="18" charset="2"/>
        <a:buChar char="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60475" indent="-228600" algn="l" rtl="0" eaLnBrk="0" fontAlgn="base" hangingPunct="0">
        <a:spcBef>
          <a:spcPct val="20000"/>
        </a:spcBef>
        <a:spcAft>
          <a:spcPct val="0"/>
        </a:spcAft>
        <a:buClr>
          <a:srgbClr val="A28E6A"/>
        </a:buClr>
        <a:buFont typeface="Wingdings 3" pitchFamily="18" charset="2"/>
        <a:buChar char=""/>
        <a:defRPr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1481138" indent="-209550" algn="l" rtl="0" eaLnBrk="0" fontAlgn="base" hangingPunct="0">
        <a:spcBef>
          <a:spcPct val="20000"/>
        </a:spcBef>
        <a:spcAft>
          <a:spcPct val="0"/>
        </a:spcAft>
        <a:buClr>
          <a:srgbClr val="A28E6A"/>
        </a:buClr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99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01952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93976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4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>
            <a:spLocks noGrp="1"/>
          </p:cNvSpPr>
          <p:nvPr>
            <p:ph type="body" idx="1"/>
          </p:nvPr>
        </p:nvSpPr>
        <p:spPr>
          <a:xfrm>
            <a:off x="19050" y="5240338"/>
            <a:ext cx="8929688" cy="1389062"/>
          </a:xfrm>
        </p:spPr>
        <p:txBody>
          <a:bodyPr>
            <a:noAutofit/>
          </a:bodyPr>
          <a:lstStyle/>
          <a:p>
            <a:pPr algn="ctr" eaLnBrk="1" fontAlgn="auto" hangingPunct="1">
              <a:spcAft>
                <a:spcPts val="0"/>
              </a:spcAft>
              <a:buFont typeface="Wingdings"/>
              <a:buNone/>
              <a:defRPr/>
            </a:pPr>
            <a:r>
              <a:rPr lang="en-US" sz="1400" b="1" spc="-150" dirty="0">
                <a:solidFill>
                  <a:srgbClr val="92D050"/>
                </a:solidFill>
              </a:rPr>
              <a:t>By</a:t>
            </a:r>
          </a:p>
          <a:p>
            <a:pPr indent="274320" algn="ctr" eaLnBrk="1" fontAlgn="auto" hangingPunct="1">
              <a:spcBef>
                <a:spcPts val="0"/>
              </a:spcBef>
              <a:spcAft>
                <a:spcPts val="0"/>
              </a:spcAft>
              <a:buFont typeface="Wingdings"/>
              <a:buNone/>
              <a:defRPr/>
            </a:pPr>
            <a:endParaRPr lang="en-US" sz="1600" b="1" spc="-150" dirty="0">
              <a:solidFill>
                <a:srgbClr val="92D050"/>
              </a:solidFill>
            </a:endParaRPr>
          </a:p>
          <a:p>
            <a:pPr indent="274320" algn="r" eaLnBrk="1" fontAlgn="auto" hangingPunct="1">
              <a:spcBef>
                <a:spcPts val="0"/>
              </a:spcBef>
              <a:spcAft>
                <a:spcPts val="0"/>
              </a:spcAft>
              <a:buFont typeface="Wingdings"/>
              <a:buNone/>
              <a:defRPr/>
            </a:pPr>
            <a:r>
              <a:rPr lang="en-US" b="1" spc="-150" dirty="0">
                <a:solidFill>
                  <a:srgbClr val="92D050"/>
                </a:solidFill>
              </a:rPr>
              <a:t>Chinelo Anohu-Amazu</a:t>
            </a:r>
          </a:p>
          <a:p>
            <a:pPr indent="274320" algn="r" eaLnBrk="1" fontAlgn="auto" hangingPunct="1">
              <a:spcBef>
                <a:spcPts val="0"/>
              </a:spcBef>
              <a:spcAft>
                <a:spcPts val="0"/>
              </a:spcAft>
              <a:buFont typeface="Wingdings"/>
              <a:buNone/>
              <a:defRPr/>
            </a:pPr>
            <a:r>
              <a:rPr lang="en-US" sz="1600" b="1" spc="-150" dirty="0">
                <a:solidFill>
                  <a:srgbClr val="92D050"/>
                </a:solidFill>
              </a:rPr>
              <a:t>Director  General </a:t>
            </a:r>
          </a:p>
          <a:p>
            <a:pPr indent="274320" algn="r" eaLnBrk="1" fontAlgn="auto" hangingPunct="1">
              <a:spcBef>
                <a:spcPts val="0"/>
              </a:spcBef>
              <a:spcAft>
                <a:spcPts val="0"/>
              </a:spcAft>
              <a:buFont typeface="Wingdings"/>
              <a:buNone/>
              <a:defRPr/>
            </a:pPr>
            <a:r>
              <a:rPr lang="en-US" sz="1600" b="1" spc="-150" dirty="0">
                <a:solidFill>
                  <a:srgbClr val="92D050"/>
                </a:solidFill>
              </a:rPr>
              <a:t>National Pension Commission - Nigeria </a:t>
            </a:r>
            <a:endParaRPr lang="en-US" sz="1600" b="1" spc="-150" dirty="0">
              <a:solidFill>
                <a:srgbClr val="005024"/>
              </a:solidFill>
              <a:latin typeface="+mj-lt"/>
            </a:endParaRPr>
          </a:p>
        </p:txBody>
      </p:sp>
      <p:pic>
        <p:nvPicPr>
          <p:cNvPr id="13315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6400" y="0"/>
            <a:ext cx="5791200" cy="4143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Rectangle 4"/>
          <p:cNvSpPr txBox="1">
            <a:spLocks/>
          </p:cNvSpPr>
          <p:nvPr/>
        </p:nvSpPr>
        <p:spPr bwMode="auto">
          <a:xfrm>
            <a:off x="290512" y="4572000"/>
            <a:ext cx="8853488" cy="973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 marL="374904" indent="-342900" algn="l" rtl="0" eaLnBrk="0" fontAlgn="base" hangingPunct="0">
              <a:spcBef>
                <a:spcPts val="700"/>
              </a:spcBef>
              <a:spcAft>
                <a:spcPct val="0"/>
              </a:spcAft>
              <a:buSzPct val="95000"/>
              <a:buFont typeface="Wingdings" pitchFamily="2" charset="2"/>
              <a:buNone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39775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itchFamily="2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9536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260475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28E6A"/>
              </a:buClr>
              <a:buFont typeface="Wingdings 3" pitchFamily="18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481138" indent="-2095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28E6A"/>
              </a:buClr>
              <a:buFont typeface="Wingdings 2" pitchFamily="18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709928" indent="-210312" algn="l" rtl="0" eaLnBrk="1" latinLnBrk="0" hangingPunct="1">
              <a:spcBef>
                <a:spcPct val="20000"/>
              </a:spcBef>
              <a:buClr>
                <a:schemeClr val="accent3"/>
              </a:buClr>
              <a:buFont typeface="Wingdings 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01952" indent="-182880" algn="l" rtl="0" eaLnBrk="1" latinLnBrk="0" hangingPunct="1">
              <a:spcBef>
                <a:spcPct val="20000"/>
              </a:spcBef>
              <a:buClr>
                <a:schemeClr val="accent4"/>
              </a:buClr>
              <a:buFont typeface="Wingdings 2"/>
              <a:buChar char="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093976" indent="-182880" algn="l" rtl="0" eaLnBrk="1" latinLnBrk="0" hangingPunct="1">
              <a:spcBef>
                <a:spcPct val="20000"/>
              </a:spcBef>
              <a:buClr>
                <a:schemeClr val="accent4"/>
              </a:buClr>
              <a:buFont typeface="Wingdings 2"/>
              <a:buChar char="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286000" indent="-182880" algn="l" rtl="0" eaLnBrk="1" latinLnBrk="0" hangingPunct="1">
              <a:spcBef>
                <a:spcPct val="20000"/>
              </a:spcBef>
              <a:buClr>
                <a:schemeClr val="accent4"/>
              </a:buClr>
              <a:buFont typeface="Wingdings 2"/>
              <a:buChar char="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algn="ctr" eaLnBrk="1" fontAlgn="auto" hangingPunct="1">
              <a:spcAft>
                <a:spcPts val="0"/>
              </a:spcAft>
              <a:defRPr/>
            </a:pPr>
            <a:r>
              <a:rPr lang="en-GB" sz="2800" b="1" dirty="0">
                <a:solidFill>
                  <a:schemeClr val="bg1"/>
                </a:solidFill>
              </a:rPr>
              <a:t>Pension Design &amp; Communication of Pension Reforms</a:t>
            </a:r>
            <a:br>
              <a:rPr lang="en-US" sz="2800" b="1" dirty="0">
                <a:solidFill>
                  <a:schemeClr val="bg1"/>
                </a:solidFill>
                <a:latin typeface="+mj-lt"/>
              </a:rPr>
            </a:br>
            <a:endParaRPr lang="en-US" sz="2800" b="1" spc="-15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56025388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2"/>
          <p:cNvSpPr txBox="1">
            <a:spLocks/>
          </p:cNvSpPr>
          <p:nvPr/>
        </p:nvSpPr>
        <p:spPr bwMode="auto">
          <a:xfrm>
            <a:off x="465138" y="1524000"/>
            <a:ext cx="8297862" cy="4602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509588" indent="-509588">
              <a:spcBef>
                <a:spcPts val="700"/>
              </a:spcBef>
              <a:buSzPct val="95000"/>
              <a:buFont typeface="Courier New" pitchFamily="49" charset="0"/>
              <a:buChar char="o"/>
              <a:defRPr/>
            </a:pPr>
            <a:endParaRPr lang="en-US" sz="1500" b="1" dirty="0">
              <a:latin typeface="+mn-lt"/>
              <a:cs typeface="+mn-cs"/>
            </a:endParaRPr>
          </a:p>
          <a:p>
            <a:pPr marL="509588" indent="-509588">
              <a:spcBef>
                <a:spcPts val="700"/>
              </a:spcBef>
              <a:buSzPct val="95000"/>
              <a:buFont typeface="Courier New" pitchFamily="49" charset="0"/>
              <a:buChar char="o"/>
              <a:defRPr/>
            </a:pPr>
            <a:endParaRPr lang="en-US" sz="1400" b="1" dirty="0">
              <a:latin typeface="+mn-lt"/>
              <a:cs typeface="+mn-cs"/>
            </a:endParaRPr>
          </a:p>
        </p:txBody>
      </p:sp>
      <p:sp>
        <p:nvSpPr>
          <p:cNvPr id="13315" name="Rectangle 2"/>
          <p:cNvSpPr>
            <a:spLocks noGrp="1"/>
          </p:cNvSpPr>
          <p:nvPr>
            <p:ph sz="half" idx="1"/>
          </p:nvPr>
        </p:nvSpPr>
        <p:spPr>
          <a:xfrm>
            <a:off x="457200" y="838200"/>
            <a:ext cx="8458200" cy="5578474"/>
          </a:xfrm>
        </p:spPr>
        <p:txBody>
          <a:bodyPr/>
          <a:lstStyle/>
          <a:p>
            <a:pPr marL="400050" indent="-400050">
              <a:buBlip>
                <a:blip r:embed="rId2"/>
              </a:buBlip>
            </a:pPr>
            <a:r>
              <a:rPr lang="en-US" sz="2000" dirty="0">
                <a:latin typeface="Bell MT" pitchFamily="18" charset="0"/>
              </a:rPr>
              <a:t>Extending Coverage</a:t>
            </a:r>
          </a:p>
          <a:p>
            <a:pPr marL="719138" lvl="2" indent="-255588" eaLnBrk="1" hangingPunct="1">
              <a:buClr>
                <a:schemeClr val="accent1"/>
              </a:buClr>
              <a:buFont typeface="Courier New" pitchFamily="49" charset="0"/>
              <a:buChar char="o"/>
            </a:pPr>
            <a:r>
              <a:rPr lang="en-US" sz="1600" dirty="0">
                <a:latin typeface="Bell MT" pitchFamily="18" charset="0"/>
              </a:rPr>
              <a:t>States and Local Governments</a:t>
            </a:r>
          </a:p>
          <a:p>
            <a:pPr marL="995363" lvl="3" indent="-307975" eaLnBrk="1" hangingPunct="1"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GB" sz="1400" dirty="0">
                <a:latin typeface="Bell MT" pitchFamily="18" charset="0"/>
              </a:rPr>
              <a:t>26 States had adopted the scheme and are at different stages of implementation  </a:t>
            </a:r>
          </a:p>
          <a:p>
            <a:pPr marL="995363" lvl="3" indent="-307975" eaLnBrk="1" hangingPunct="1"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GB" sz="1400" dirty="0">
                <a:latin typeface="Bell MT" pitchFamily="18" charset="0"/>
              </a:rPr>
              <a:t>10 States are at bill stage</a:t>
            </a:r>
          </a:p>
          <a:p>
            <a:pPr marL="719138" lvl="2" indent="-255588" eaLnBrk="1" hangingPunct="1">
              <a:buClr>
                <a:schemeClr val="accent1"/>
              </a:buClr>
              <a:buFont typeface="Courier New" pitchFamily="49" charset="0"/>
              <a:buChar char="o"/>
            </a:pPr>
            <a:r>
              <a:rPr lang="en-US" sz="1600" dirty="0">
                <a:latin typeface="Bell MT" pitchFamily="18" charset="0"/>
              </a:rPr>
              <a:t>Informal Sector</a:t>
            </a:r>
          </a:p>
          <a:p>
            <a:pPr marL="463550" lvl="2" indent="0" eaLnBrk="1" hangingPunct="1">
              <a:buClr>
                <a:schemeClr val="accent1"/>
              </a:buClr>
              <a:buNone/>
            </a:pPr>
            <a:endParaRPr lang="en-US" sz="500" dirty="0">
              <a:latin typeface="Bell MT" pitchFamily="18" charset="0"/>
            </a:endParaRPr>
          </a:p>
          <a:p>
            <a:pPr marL="995363" lvl="3" indent="-307975" eaLnBrk="1" hangingPunct="1"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sz="1400" dirty="0">
                <a:latin typeface="Bell MT" pitchFamily="18" charset="0"/>
              </a:rPr>
              <a:t>Micro Pension Plan</a:t>
            </a:r>
          </a:p>
          <a:p>
            <a:pPr marL="1260475" lvl="4" indent="-292100" eaLnBrk="1" hangingPunct="1">
              <a:buClr>
                <a:srgbClr val="C00000"/>
              </a:buClr>
              <a:buFont typeface="Wingdings" panose="05000000000000000000" pitchFamily="2" charset="2"/>
              <a:buChar char="§"/>
            </a:pPr>
            <a:r>
              <a:rPr lang="en-US" sz="1200" dirty="0">
                <a:latin typeface="Bell MT" pitchFamily="18" charset="0"/>
              </a:rPr>
              <a:t>Designed to cover the SMEs, self-employed and informal sector</a:t>
            </a:r>
          </a:p>
          <a:p>
            <a:pPr marL="1260475" lvl="4" indent="-292100" eaLnBrk="1" hangingPunct="1">
              <a:buClr>
                <a:srgbClr val="C00000"/>
              </a:buClr>
              <a:buFont typeface="Wingdings" panose="05000000000000000000" pitchFamily="2" charset="2"/>
              <a:buChar char="§"/>
            </a:pPr>
            <a:r>
              <a:rPr lang="en-US" sz="1200" dirty="0">
                <a:latin typeface="Bell MT" pitchFamily="18" charset="0"/>
              </a:rPr>
              <a:t>To cover 30 million adult Nigerians by 2024</a:t>
            </a:r>
          </a:p>
          <a:p>
            <a:pPr lvl="3" indent="-292100">
              <a:buClr>
                <a:srgbClr val="C00000"/>
              </a:buClr>
              <a:buFont typeface="Wingdings" panose="05000000000000000000" pitchFamily="2" charset="2"/>
              <a:buChar char="§"/>
            </a:pPr>
            <a:r>
              <a:rPr lang="en-US" sz="1200" dirty="0">
                <a:latin typeface="Bell MT" pitchFamily="18" charset="0"/>
              </a:rPr>
              <a:t>Already engaged Trade Unions and Associations</a:t>
            </a:r>
          </a:p>
          <a:p>
            <a:pPr lvl="3" indent="-292100">
              <a:buClr>
                <a:srgbClr val="C00000"/>
              </a:buClr>
              <a:buFont typeface="Wingdings" panose="05000000000000000000" pitchFamily="2" charset="2"/>
              <a:buChar char="§"/>
            </a:pPr>
            <a:r>
              <a:rPr lang="en-US" sz="1200" dirty="0">
                <a:latin typeface="Bell MT" pitchFamily="18" charset="0"/>
              </a:rPr>
              <a:t>Creating awareness and engaged in sensitization </a:t>
            </a:r>
          </a:p>
          <a:p>
            <a:pPr lvl="3" indent="-292100">
              <a:buClr>
                <a:srgbClr val="C00000"/>
              </a:buClr>
              <a:buFont typeface="Wingdings" panose="05000000000000000000" pitchFamily="2" charset="2"/>
              <a:buChar char="§"/>
            </a:pPr>
            <a:r>
              <a:rPr lang="en-US" sz="1200" dirty="0">
                <a:latin typeface="Bell MT" pitchFamily="18" charset="0"/>
              </a:rPr>
              <a:t>Working out the relevant technology</a:t>
            </a:r>
          </a:p>
          <a:p>
            <a:pPr marL="400050" indent="-400050">
              <a:buBlip>
                <a:blip r:embed="rId2"/>
              </a:buBlip>
            </a:pPr>
            <a:r>
              <a:rPr lang="en-US" sz="2000" dirty="0">
                <a:latin typeface="Bell MT" pitchFamily="18" charset="0"/>
              </a:rPr>
              <a:t>Pension Protection Fund (PPF)</a:t>
            </a:r>
          </a:p>
          <a:p>
            <a:pPr marL="685800" lvl="2" indent="-285750" eaLnBrk="1" hangingPunct="1">
              <a:buSzPct val="115000"/>
              <a:buFont typeface="Courier New" panose="02070309020205020404" pitchFamily="49" charset="0"/>
              <a:buChar char="o"/>
              <a:defRPr/>
            </a:pPr>
            <a:r>
              <a:rPr lang="en-US" sz="1600" dirty="0">
                <a:latin typeface="Bell MT" pitchFamily="18" charset="0"/>
              </a:rPr>
              <a:t>To be funded by: </a:t>
            </a:r>
          </a:p>
          <a:p>
            <a:pPr marL="946150" lvl="3" indent="-258763" eaLnBrk="1" fontAlgn="auto" hangingPunct="1">
              <a:spcAft>
                <a:spcPts val="0"/>
              </a:spcAft>
              <a:buClr>
                <a:srgbClr val="C00000"/>
              </a:buClr>
              <a:buSzPct val="115000"/>
              <a:buFont typeface="Arial" pitchFamily="34" charset="0"/>
              <a:buChar char="•"/>
              <a:defRPr/>
            </a:pPr>
            <a:r>
              <a:rPr lang="en-US" sz="1200" dirty="0">
                <a:latin typeface="Bell MT" pitchFamily="18" charset="0"/>
                <a:ea typeface="Tahoma" pitchFamily="34" charset="0"/>
                <a:cs typeface="Tahoma" pitchFamily="34" charset="0"/>
              </a:rPr>
              <a:t>Annual Subvention of 1% of monthly wage of FGN employees </a:t>
            </a:r>
          </a:p>
          <a:p>
            <a:pPr marL="946150" lvl="3" indent="-258763" eaLnBrk="1" fontAlgn="auto" hangingPunct="1">
              <a:spcAft>
                <a:spcPts val="0"/>
              </a:spcAft>
              <a:buClr>
                <a:srgbClr val="C00000"/>
              </a:buClr>
              <a:buSzPct val="115000"/>
              <a:buFont typeface="Arial" pitchFamily="34" charset="0"/>
              <a:buChar char="•"/>
              <a:defRPr/>
            </a:pPr>
            <a:r>
              <a:rPr lang="en-US" sz="1200" dirty="0">
                <a:latin typeface="Bell MT" pitchFamily="18" charset="0"/>
                <a:ea typeface="Tahoma" pitchFamily="34" charset="0"/>
                <a:cs typeface="Tahoma" pitchFamily="34" charset="0"/>
              </a:rPr>
              <a:t>Annual Levy on </a:t>
            </a:r>
            <a:r>
              <a:rPr lang="en-US" sz="1200" dirty="0" err="1">
                <a:latin typeface="Bell MT" pitchFamily="18" charset="0"/>
                <a:ea typeface="Tahoma" pitchFamily="34" charset="0"/>
                <a:cs typeface="Tahoma" pitchFamily="34" charset="0"/>
              </a:rPr>
              <a:t>PenCom</a:t>
            </a:r>
            <a:r>
              <a:rPr lang="en-US" sz="1200" dirty="0">
                <a:latin typeface="Bell MT" pitchFamily="18" charset="0"/>
                <a:ea typeface="Tahoma" pitchFamily="34" charset="0"/>
                <a:cs typeface="Tahoma" pitchFamily="34" charset="0"/>
              </a:rPr>
              <a:t> and Pension Operators</a:t>
            </a:r>
          </a:p>
          <a:p>
            <a:pPr marL="946150" lvl="3" indent="-258763" eaLnBrk="1" fontAlgn="auto" hangingPunct="1">
              <a:spcAft>
                <a:spcPts val="0"/>
              </a:spcAft>
              <a:buClr>
                <a:srgbClr val="C00000"/>
              </a:buClr>
              <a:buSzPct val="115000"/>
              <a:buFont typeface="Arial" pitchFamily="34" charset="0"/>
              <a:buChar char="•"/>
              <a:defRPr/>
            </a:pPr>
            <a:r>
              <a:rPr lang="en-US" sz="1200" dirty="0">
                <a:latin typeface="Bell MT" pitchFamily="18" charset="0"/>
                <a:ea typeface="Tahoma" pitchFamily="34" charset="0"/>
                <a:cs typeface="Tahoma" pitchFamily="34" charset="0"/>
              </a:rPr>
              <a:t>Income from investment of the fund</a:t>
            </a:r>
          </a:p>
          <a:p>
            <a:pPr marL="685800" lvl="2" indent="-285750" eaLnBrk="1" hangingPunct="1">
              <a:buSzPct val="115000"/>
              <a:buFont typeface="Courier New" panose="02070309020205020404" pitchFamily="49" charset="0"/>
              <a:buChar char="o"/>
              <a:defRPr/>
            </a:pPr>
            <a:r>
              <a:rPr lang="en-US" sz="1600" dirty="0">
                <a:latin typeface="Bell MT" pitchFamily="18" charset="0"/>
              </a:rPr>
              <a:t>Utilization of PPF </a:t>
            </a:r>
          </a:p>
          <a:p>
            <a:pPr marL="946150" lvl="3" indent="-263525" eaLnBrk="1" fontAlgn="auto" hangingPunct="1">
              <a:spcAft>
                <a:spcPts val="0"/>
              </a:spcAft>
              <a:buClr>
                <a:srgbClr val="C00000"/>
              </a:buClr>
              <a:buSzPct val="115000"/>
              <a:buFont typeface="Arial" pitchFamily="34" charset="0"/>
              <a:buChar char="•"/>
              <a:defRPr/>
            </a:pPr>
            <a:r>
              <a:rPr lang="en-US" sz="1200" dirty="0">
                <a:solidFill>
                  <a:srgbClr val="0A0718"/>
                </a:solidFill>
                <a:latin typeface="Bell MT" pitchFamily="18" charset="0"/>
                <a:ea typeface="Tahoma" pitchFamily="34" charset="0"/>
                <a:cs typeface="Tahoma" pitchFamily="34" charset="0"/>
              </a:rPr>
              <a:t>Funding of Minimum Pension Guarantee (MPG)</a:t>
            </a:r>
          </a:p>
          <a:p>
            <a:pPr marL="946150" lvl="3" indent="-263525" eaLnBrk="1" fontAlgn="auto" hangingPunct="1">
              <a:spcAft>
                <a:spcPts val="0"/>
              </a:spcAft>
              <a:buClr>
                <a:srgbClr val="C00000"/>
              </a:buClr>
              <a:buSzPct val="115000"/>
              <a:buFont typeface="Arial" pitchFamily="34" charset="0"/>
              <a:buChar char="•"/>
              <a:defRPr/>
            </a:pPr>
            <a:r>
              <a:rPr lang="en-US" sz="1200" dirty="0">
                <a:solidFill>
                  <a:srgbClr val="0A0718"/>
                </a:solidFill>
                <a:latin typeface="Bell MT" pitchFamily="18" charset="0"/>
                <a:ea typeface="Tahoma" pitchFamily="34" charset="0"/>
                <a:cs typeface="Tahoma" pitchFamily="34" charset="0"/>
              </a:rPr>
              <a:t>Compensation for shortfall or financial losses from investment activities</a:t>
            </a:r>
          </a:p>
          <a:p>
            <a:pPr marL="946150" lvl="3" indent="-263525" eaLnBrk="1" fontAlgn="auto" hangingPunct="1">
              <a:spcAft>
                <a:spcPts val="0"/>
              </a:spcAft>
              <a:buClr>
                <a:srgbClr val="C00000"/>
              </a:buClr>
              <a:buSzPct val="115000"/>
              <a:buFont typeface="Arial" pitchFamily="34" charset="0"/>
              <a:buChar char="•"/>
              <a:defRPr/>
            </a:pPr>
            <a:r>
              <a:rPr lang="en-US" sz="1200" dirty="0">
                <a:solidFill>
                  <a:srgbClr val="0A0718"/>
                </a:solidFill>
                <a:latin typeface="Bell MT" pitchFamily="18" charset="0"/>
                <a:ea typeface="Tahoma" pitchFamily="34" charset="0"/>
                <a:cs typeface="Tahoma" pitchFamily="34" charset="0"/>
              </a:rPr>
              <a:t>Any other eligible purpose</a:t>
            </a:r>
          </a:p>
          <a:p>
            <a:pPr marL="400050" indent="-400050">
              <a:buFont typeface="Wingdings" panose="05000000000000000000" pitchFamily="2" charset="2"/>
              <a:buBlip>
                <a:blip r:embed="rId2"/>
              </a:buBlip>
              <a:defRPr/>
            </a:pPr>
            <a:endParaRPr lang="en-US" sz="1800" dirty="0">
              <a:latin typeface="Bell MT" pitchFamily="18" charset="0"/>
            </a:endParaRPr>
          </a:p>
          <a:p>
            <a:pPr marL="463550" lvl="2" indent="0" eaLnBrk="1" hangingPunct="1">
              <a:buClr>
                <a:schemeClr val="accent1"/>
              </a:buClr>
              <a:buNone/>
              <a:defRPr/>
            </a:pPr>
            <a:endParaRPr lang="en-US" sz="1600" dirty="0">
              <a:latin typeface="Bell MT" pitchFamily="18" charset="0"/>
            </a:endParaRPr>
          </a:p>
          <a:p>
            <a:pPr marL="0" indent="0">
              <a:buNone/>
              <a:defRPr/>
            </a:pPr>
            <a:endParaRPr lang="en-US" sz="1800" dirty="0">
              <a:latin typeface="Bell MT" pitchFamily="18" charset="0"/>
            </a:endParaRPr>
          </a:p>
          <a:p>
            <a:pPr marL="463550" lvl="1" indent="-290513" eaLnBrk="1" hangingPunct="1">
              <a:buFont typeface="Wingdings" panose="05000000000000000000" pitchFamily="2" charset="2"/>
              <a:buBlip>
                <a:blip r:embed="rId3"/>
              </a:buBlip>
              <a:defRPr/>
            </a:pPr>
            <a:endParaRPr lang="en-US" sz="1800" dirty="0">
              <a:latin typeface="Bell MT" pitchFamily="18" charset="0"/>
            </a:endParaRPr>
          </a:p>
          <a:p>
            <a:pPr marL="463550" lvl="1" indent="-290513" eaLnBrk="1" hangingPunct="1">
              <a:buFont typeface="Wingdings" panose="05000000000000000000" pitchFamily="2" charset="2"/>
              <a:buBlip>
                <a:blip r:embed="rId3"/>
              </a:buBlip>
              <a:defRPr/>
            </a:pPr>
            <a:endParaRPr lang="en-US" sz="1800" dirty="0">
              <a:latin typeface="Bell MT" pitchFamily="18" charset="0"/>
            </a:endParaRPr>
          </a:p>
          <a:p>
            <a:pPr marL="463550" lvl="1" indent="-290513" eaLnBrk="1" hangingPunct="1">
              <a:buFont typeface="Wingdings" panose="05000000000000000000" pitchFamily="2" charset="2"/>
              <a:buBlip>
                <a:blip r:embed="rId3"/>
              </a:buBlip>
              <a:defRPr/>
            </a:pPr>
            <a:endParaRPr lang="en-US" sz="1800" dirty="0">
              <a:latin typeface="Bell MT" pitchFamily="18" charset="0"/>
            </a:endParaRPr>
          </a:p>
        </p:txBody>
      </p:sp>
      <p:sp>
        <p:nvSpPr>
          <p:cNvPr id="8" name="Content Placeholder 6"/>
          <p:cNvSpPr txBox="1">
            <a:spLocks/>
          </p:cNvSpPr>
          <p:nvPr/>
        </p:nvSpPr>
        <p:spPr>
          <a:xfrm>
            <a:off x="4648200" y="1447800"/>
            <a:ext cx="4259263" cy="487680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740664" lvl="1" indent="-285750" eaLnBrk="1" fontAlgn="auto" hangingPunct="1">
              <a:lnSpc>
                <a:spcPct val="80000"/>
              </a:lnSpc>
              <a:spcBef>
                <a:spcPts val="1200"/>
              </a:spcBef>
              <a:spcAft>
                <a:spcPts val="0"/>
              </a:spcAft>
              <a:buClr>
                <a:schemeClr val="accent2"/>
              </a:buClr>
              <a:buSzPct val="90000"/>
              <a:buFont typeface="Wingdings" pitchFamily="2" charset="2"/>
              <a:buNone/>
              <a:defRPr/>
            </a:pPr>
            <a:endParaRPr lang="en-GB" sz="3000" b="1" dirty="0">
              <a:latin typeface="+mn-lt"/>
              <a:cs typeface="+mn-cs"/>
            </a:endParaRPr>
          </a:p>
        </p:txBody>
      </p:sp>
      <p:sp>
        <p:nvSpPr>
          <p:cNvPr id="9" name="Rectang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8382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3600" dirty="0">
                <a:solidFill>
                  <a:srgbClr val="C00000"/>
                </a:solidFill>
              </a:rPr>
              <a:t>Implementing the CPS</a:t>
            </a:r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416675"/>
            <a:ext cx="457200" cy="365125"/>
          </a:xfrm>
        </p:spPr>
        <p:txBody>
          <a:bodyPr/>
          <a:lstStyle/>
          <a:p>
            <a:pPr>
              <a:defRPr/>
            </a:pPr>
            <a:r>
              <a:rPr lang="en-US" sz="1500" b="1" dirty="0">
                <a:latin typeface="+mj-lt"/>
              </a:rPr>
              <a:t>11</a:t>
            </a:r>
          </a:p>
        </p:txBody>
      </p:sp>
      <p:sp>
        <p:nvSpPr>
          <p:cNvPr id="11" name="Date Placeholder 13"/>
          <p:cNvSpPr>
            <a:spLocks noGrp="1"/>
          </p:cNvSpPr>
          <p:nvPr>
            <p:ph type="dt" sz="half" idx="2"/>
          </p:nvPr>
        </p:nvSpPr>
        <p:spPr>
          <a:xfrm>
            <a:off x="3810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500" b="1">
                <a:solidFill>
                  <a:schemeClr val="tx2"/>
                </a:solidFill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fld id="{CF3BB1D8-F305-4D9F-AAE0-AE30ACCEF480}" type="datetime3">
              <a:rPr lang="en-US" smtClean="0"/>
              <a:t>23 February 2017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1887598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2"/>
          <p:cNvSpPr txBox="1">
            <a:spLocks/>
          </p:cNvSpPr>
          <p:nvPr/>
        </p:nvSpPr>
        <p:spPr bwMode="auto">
          <a:xfrm>
            <a:off x="579438" y="1524000"/>
            <a:ext cx="8259762" cy="502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509588" indent="-509588" eaLnBrk="0" hangingPunct="0">
              <a:spcBef>
                <a:spcPts val="700"/>
              </a:spcBef>
              <a:buSzPct val="95000"/>
              <a:buFont typeface="Courier New" pitchFamily="49" charset="0"/>
              <a:buChar char="o"/>
              <a:defRPr/>
            </a:pPr>
            <a:endParaRPr lang="en-US" sz="1500" b="1" dirty="0">
              <a:latin typeface="+mn-lt"/>
              <a:cs typeface="+mn-cs"/>
            </a:endParaRPr>
          </a:p>
          <a:p>
            <a:pPr marL="509588" indent="-509588" eaLnBrk="0" hangingPunct="0">
              <a:spcBef>
                <a:spcPts val="700"/>
              </a:spcBef>
              <a:buSzPct val="95000"/>
              <a:buFont typeface="Courier New" pitchFamily="49" charset="0"/>
              <a:buChar char="o"/>
              <a:defRPr/>
            </a:pPr>
            <a:endParaRPr lang="en-US" sz="1400" b="1" dirty="0">
              <a:latin typeface="+mn-lt"/>
              <a:cs typeface="+mn-cs"/>
            </a:endParaRPr>
          </a:p>
        </p:txBody>
      </p:sp>
      <p:sp>
        <p:nvSpPr>
          <p:cNvPr id="13315" name="Rectangle 2"/>
          <p:cNvSpPr>
            <a:spLocks noGrp="1"/>
          </p:cNvSpPr>
          <p:nvPr>
            <p:ph sz="half" idx="1"/>
          </p:nvPr>
        </p:nvSpPr>
        <p:spPr>
          <a:xfrm>
            <a:off x="381000" y="761999"/>
            <a:ext cx="8458200" cy="5410201"/>
          </a:xfrm>
        </p:spPr>
        <p:txBody>
          <a:bodyPr/>
          <a:lstStyle/>
          <a:p>
            <a:pPr marL="400050" indent="-400050">
              <a:buBlip>
                <a:blip r:embed="rId2"/>
              </a:buBlip>
            </a:pPr>
            <a:r>
              <a:rPr lang="en-US" sz="1500" dirty="0">
                <a:latin typeface="Bell MT" pitchFamily="18" charset="0"/>
              </a:rPr>
              <a:t>Initially licensed 26 PFAs, 7 CPFAs and 5 PFCs</a:t>
            </a:r>
          </a:p>
          <a:p>
            <a:pPr marL="719138" lvl="2" indent="-255588" eaLnBrk="1" hangingPunct="1">
              <a:buClr>
                <a:srgbClr val="C00000"/>
              </a:buClr>
              <a:buFont typeface="Courier New" pitchFamily="49" charset="0"/>
              <a:buChar char="o"/>
            </a:pPr>
            <a:r>
              <a:rPr lang="en-US" sz="1300" dirty="0">
                <a:latin typeface="Bell MT" pitchFamily="18" charset="0"/>
              </a:rPr>
              <a:t>Presently reduced to 20 PFAs, 7 CPFAs and 4 PFCs due to mergers and acquisitions</a:t>
            </a:r>
          </a:p>
          <a:p>
            <a:pPr marL="719138" lvl="2" indent="-255588" eaLnBrk="1" hangingPunct="1">
              <a:buClr>
                <a:srgbClr val="C00000"/>
              </a:buClr>
              <a:buFont typeface="Courier New" pitchFamily="49" charset="0"/>
              <a:buChar char="o"/>
            </a:pPr>
            <a:r>
              <a:rPr lang="en-US" sz="1300" dirty="0">
                <a:latin typeface="Bell MT" pitchFamily="18" charset="0"/>
              </a:rPr>
              <a:t>An additional PFA was licensed in August 2014</a:t>
            </a:r>
          </a:p>
          <a:p>
            <a:pPr marL="463550" lvl="2" indent="0" eaLnBrk="1" hangingPunct="1">
              <a:buClr>
                <a:srgbClr val="C00000"/>
              </a:buClr>
              <a:buNone/>
            </a:pPr>
            <a:endParaRPr lang="en-US" sz="500" dirty="0">
              <a:latin typeface="Bell MT" pitchFamily="18" charset="0"/>
            </a:endParaRPr>
          </a:p>
          <a:p>
            <a:pPr marL="400050" indent="-400050">
              <a:buClr>
                <a:srgbClr val="C00000"/>
              </a:buClr>
              <a:buBlip>
                <a:blip r:embed="rId2"/>
              </a:buBlip>
            </a:pPr>
            <a:r>
              <a:rPr lang="en-US" sz="1500" dirty="0">
                <a:latin typeface="Bell MT" pitchFamily="18" charset="0"/>
              </a:rPr>
              <a:t>Number of registered contributors  was 7.35 million as at end of 2016</a:t>
            </a:r>
          </a:p>
          <a:p>
            <a:pPr marL="719138" lvl="2" indent="-255588" eaLnBrk="1" hangingPunct="1">
              <a:buClr>
                <a:srgbClr val="C00000"/>
              </a:buClr>
              <a:buFont typeface="Courier New" pitchFamily="49" charset="0"/>
              <a:buChar char="o"/>
            </a:pPr>
            <a:r>
              <a:rPr lang="en-US" sz="1300" dirty="0">
                <a:latin typeface="Bell MT" pitchFamily="18" charset="0"/>
              </a:rPr>
              <a:t>This represents about 7.81% of total labour force in Nigeria and 4.14% of total population </a:t>
            </a:r>
          </a:p>
          <a:p>
            <a:pPr marL="719138" lvl="2" indent="-255588" eaLnBrk="1" hangingPunct="1">
              <a:lnSpc>
                <a:spcPct val="100000"/>
              </a:lnSpc>
              <a:buClr>
                <a:srgbClr val="C00000"/>
              </a:buClr>
              <a:buFont typeface="Courier New" pitchFamily="49" charset="0"/>
              <a:buChar char="o"/>
            </a:pPr>
            <a:r>
              <a:rPr lang="en-US" sz="1300" dirty="0">
                <a:latin typeface="Bell MT" pitchFamily="18" charset="0"/>
              </a:rPr>
              <a:t>The public sector accounted for 45.94% of the total registrations</a:t>
            </a:r>
          </a:p>
          <a:p>
            <a:pPr marL="719138" lvl="2" indent="-255588" eaLnBrk="1" hangingPunct="1">
              <a:lnSpc>
                <a:spcPct val="100000"/>
              </a:lnSpc>
              <a:buClr>
                <a:srgbClr val="C00000"/>
              </a:buClr>
              <a:buFont typeface="Courier New" pitchFamily="49" charset="0"/>
              <a:buChar char="o"/>
            </a:pPr>
            <a:r>
              <a:rPr lang="en-US" sz="1300" dirty="0">
                <a:latin typeface="Bell MT" pitchFamily="18" charset="0"/>
              </a:rPr>
              <a:t>Private Sector represented 54.06%</a:t>
            </a:r>
          </a:p>
          <a:p>
            <a:pPr marL="463550" lvl="2" indent="0" eaLnBrk="1" hangingPunct="1">
              <a:buClr>
                <a:srgbClr val="C00000"/>
              </a:buClr>
              <a:buNone/>
            </a:pPr>
            <a:endParaRPr lang="en-US" sz="600" dirty="0">
              <a:latin typeface="Bell MT" pitchFamily="18" charset="0"/>
            </a:endParaRPr>
          </a:p>
          <a:p>
            <a:pPr marL="400050" indent="-400050">
              <a:buClr>
                <a:srgbClr val="C00000"/>
              </a:buClr>
              <a:buBlip>
                <a:blip r:embed="rId2"/>
              </a:buBlip>
            </a:pPr>
            <a:r>
              <a:rPr lang="en-US" sz="1500" dirty="0">
                <a:latin typeface="Bell MT" pitchFamily="18" charset="0"/>
              </a:rPr>
              <a:t>Over 200,000 employers in private sector are implementing the CPS</a:t>
            </a:r>
          </a:p>
          <a:p>
            <a:pPr marL="400050" indent="-400050">
              <a:buClr>
                <a:srgbClr val="C00000"/>
              </a:buClr>
              <a:buBlip>
                <a:blip r:embed="rId2"/>
              </a:buBlip>
            </a:pPr>
            <a:r>
              <a:rPr lang="en-GB" sz="1500" dirty="0">
                <a:latin typeface="Bell MT" pitchFamily="18" charset="0"/>
              </a:rPr>
              <a:t>26 States of the Federation had adopted the scheme and are at different stages of implementation while the remaining 10 States are at bill stage</a:t>
            </a:r>
          </a:p>
          <a:p>
            <a:pPr marL="400050" indent="-400050">
              <a:buClr>
                <a:srgbClr val="C00000"/>
              </a:buClr>
              <a:buBlip>
                <a:blip r:embed="rId2"/>
              </a:buBlip>
            </a:pPr>
            <a:r>
              <a:rPr lang="en-US" sz="1500" dirty="0">
                <a:latin typeface="Bell MT" pitchFamily="18" charset="0"/>
              </a:rPr>
              <a:t>Total pension fund assets had grown to over ₦6.02 trillion as at 30 November, 2016 </a:t>
            </a:r>
          </a:p>
          <a:p>
            <a:pPr marL="719138" lvl="2" indent="-255588" eaLnBrk="1" hangingPunct="1">
              <a:buClr>
                <a:srgbClr val="C00000"/>
              </a:buClr>
              <a:buFont typeface="Courier New" pitchFamily="49" charset="0"/>
              <a:buChar char="o"/>
            </a:pPr>
            <a:r>
              <a:rPr lang="en-GB" sz="1300" dirty="0">
                <a:latin typeface="Bell MT" pitchFamily="18" charset="0"/>
              </a:rPr>
              <a:t>Average Annual Growth of assets of N586.66 billion</a:t>
            </a:r>
          </a:p>
          <a:p>
            <a:pPr marL="719138" lvl="2" indent="-255588" eaLnBrk="1" hangingPunct="1">
              <a:buClr>
                <a:srgbClr val="C00000"/>
              </a:buClr>
              <a:buFont typeface="Courier New" pitchFamily="49" charset="0"/>
              <a:buChar char="o"/>
            </a:pPr>
            <a:r>
              <a:rPr lang="en-GB" sz="1300" dirty="0">
                <a:latin typeface="Bell MT" pitchFamily="18" charset="0"/>
              </a:rPr>
              <a:t>Average Annual growth rate of 57.99%</a:t>
            </a:r>
          </a:p>
          <a:p>
            <a:pPr marL="400050" indent="-400050">
              <a:buClr>
                <a:srgbClr val="C00000"/>
              </a:buClr>
              <a:buBlip>
                <a:blip r:embed="rId2"/>
              </a:buBlip>
            </a:pPr>
            <a:r>
              <a:rPr lang="en-US" sz="1500" dirty="0">
                <a:latin typeface="Bell MT" panose="02020503060305020303" pitchFamily="18" charset="0"/>
                <a:ea typeface="Tahoma" pitchFamily="34" charset="0"/>
                <a:cs typeface="Arial" panose="020B0604020202020204" pitchFamily="34" charset="0"/>
              </a:rPr>
              <a:t>179,102 retirees currently receiving pensions as and when due under the CPS as at 31 December, 2016</a:t>
            </a:r>
          </a:p>
          <a:p>
            <a:pPr marL="719138" lvl="2" indent="-255588" eaLnBrk="1" hangingPunct="1">
              <a:buClr>
                <a:srgbClr val="C00000"/>
              </a:buClr>
              <a:buFont typeface="Courier New" pitchFamily="49" charset="0"/>
              <a:buChar char="o"/>
            </a:pPr>
            <a:r>
              <a:rPr lang="en-US" sz="1300" dirty="0">
                <a:latin typeface="Bell MT" pitchFamily="18" charset="0"/>
              </a:rPr>
              <a:t>Programmed Withdrawal: 144,226 received </a:t>
            </a:r>
            <a:r>
              <a:rPr lang="en-GB" sz="1300" dirty="0">
                <a:latin typeface="Bell MT" pitchFamily="18" charset="0"/>
              </a:rPr>
              <a:t>N367.21 billion as lump sum and N4.83 billion as average  monthly pensions </a:t>
            </a:r>
            <a:endParaRPr lang="en-US" sz="1300" dirty="0">
              <a:latin typeface="Bell MT" pitchFamily="18" charset="0"/>
            </a:endParaRPr>
          </a:p>
          <a:p>
            <a:pPr marL="719138" lvl="2" indent="-255588" eaLnBrk="1" hangingPunct="1">
              <a:buClr>
                <a:srgbClr val="C00000"/>
              </a:buClr>
              <a:buFont typeface="Courier New" pitchFamily="49" charset="0"/>
              <a:buChar char="o"/>
            </a:pPr>
            <a:r>
              <a:rPr lang="en-US" sz="1300" dirty="0">
                <a:latin typeface="Bell MT" pitchFamily="18" charset="0"/>
              </a:rPr>
              <a:t>Annuity: 34,876 were paid </a:t>
            </a:r>
            <a:r>
              <a:rPr lang="en-GB" sz="1300" dirty="0">
                <a:latin typeface="Bell MT" pitchFamily="18" charset="0"/>
              </a:rPr>
              <a:t>N47.09 billion as lump sum; N170.57 billion as premium that provides an average monthly pension of N1.7 billion </a:t>
            </a:r>
            <a:endParaRPr lang="en-US" sz="1300" dirty="0">
              <a:latin typeface="Bell MT" pitchFamily="18" charset="0"/>
            </a:endParaRPr>
          </a:p>
          <a:p>
            <a:pPr marL="0" indent="0">
              <a:buClr>
                <a:srgbClr val="C00000"/>
              </a:buClr>
              <a:buNone/>
            </a:pPr>
            <a:endParaRPr lang="en-GB" sz="2000" dirty="0">
              <a:latin typeface="Bell MT" pitchFamily="18" charset="0"/>
            </a:endParaRPr>
          </a:p>
        </p:txBody>
      </p:sp>
      <p:sp>
        <p:nvSpPr>
          <p:cNvPr id="9" name="Rectangle 1"/>
          <p:cNvSpPr>
            <a:spLocks noGrp="1"/>
          </p:cNvSpPr>
          <p:nvPr>
            <p:ph type="title"/>
          </p:nvPr>
        </p:nvSpPr>
        <p:spPr>
          <a:xfrm>
            <a:off x="838200" y="76200"/>
            <a:ext cx="7848600" cy="609598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sz="3600" dirty="0">
                <a:solidFill>
                  <a:srgbClr val="C00000"/>
                </a:solidFill>
              </a:rPr>
              <a:t>The CPS: A Scorecard</a:t>
            </a:r>
          </a:p>
        </p:txBody>
      </p:sp>
      <p:sp>
        <p:nvSpPr>
          <p:cNvPr id="13" name="Date Placeholder 13"/>
          <p:cNvSpPr>
            <a:spLocks noGrp="1"/>
          </p:cNvSpPr>
          <p:nvPr>
            <p:ph type="dt" sz="half" idx="2"/>
          </p:nvPr>
        </p:nvSpPr>
        <p:spPr>
          <a:xfrm>
            <a:off x="3810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500" b="1">
                <a:solidFill>
                  <a:schemeClr val="tx2"/>
                </a:solidFill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fld id="{CF3BB1D8-F305-4D9F-AAE0-AE30ACCEF480}" type="datetime3">
              <a:rPr lang="en-US" smtClean="0"/>
              <a:t>23 February 2017</a:t>
            </a:fld>
            <a:endParaRPr lang="en-US" dirty="0"/>
          </a:p>
        </p:txBody>
      </p:sp>
      <p:sp>
        <p:nvSpPr>
          <p:cNvPr id="12" name="Footer Placeholder 2"/>
          <p:cNvSpPr txBox="1">
            <a:spLocks/>
          </p:cNvSpPr>
          <p:nvPr/>
        </p:nvSpPr>
        <p:spPr>
          <a:xfrm>
            <a:off x="8610600" y="6416675"/>
            <a:ext cx="533400" cy="365125"/>
          </a:xfrm>
          <a:prstGeom prst="rect">
            <a:avLst/>
          </a:prstGeom>
        </p:spPr>
        <p:txBody>
          <a:bodyPr vert="horz" anchor="b"/>
          <a:lstStyle>
            <a:defPPr>
              <a:defRPr lang="en-US"/>
            </a:defPPr>
            <a:lvl1pPr algn="r" rtl="0" fontAlgn="auto">
              <a:spcBef>
                <a:spcPts val="0"/>
              </a:spcBef>
              <a:spcAft>
                <a:spcPts val="0"/>
              </a:spcAft>
              <a:defRPr sz="1500" b="1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9pPr>
          </a:lstStyle>
          <a:p>
            <a:pPr algn="ctr">
              <a:defRPr/>
            </a:pPr>
            <a:r>
              <a:rPr lang="en-US" dirty="0"/>
              <a:t>12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76200"/>
            <a:ext cx="7391400" cy="457200"/>
          </a:xfrm>
        </p:spPr>
        <p:txBody>
          <a:bodyPr/>
          <a:lstStyle/>
          <a:p>
            <a:pPr algn="ctr"/>
            <a:r>
              <a:rPr lang="en-US" sz="3200" dirty="0">
                <a:solidFill>
                  <a:srgbClr val="C00000"/>
                </a:solidFill>
              </a:rPr>
              <a:t>The CPS: A Scorecard</a:t>
            </a:r>
            <a:endParaRPr lang="en-GB" sz="3400" dirty="0">
              <a:solidFill>
                <a:srgbClr val="C00000"/>
              </a:solidFill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55344" y="838200"/>
            <a:ext cx="4038600" cy="5486400"/>
          </a:xfrm>
        </p:spPr>
        <p:txBody>
          <a:bodyPr/>
          <a:lstStyle/>
          <a:p>
            <a:pPr marL="682625" lvl="1" indent="-287338">
              <a:buNone/>
            </a:pPr>
            <a:endParaRPr lang="en-GB" sz="1700" dirty="0">
              <a:latin typeface="Bell MT" pitchFamily="18" charset="0"/>
            </a:endParaRPr>
          </a:p>
          <a:p>
            <a:pPr marL="400050" indent="-400050">
              <a:buNone/>
            </a:pPr>
            <a:endParaRPr lang="en-US" sz="1500" dirty="0">
              <a:solidFill>
                <a:schemeClr val="tx1">
                  <a:lumMod val="50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0" indent="0">
              <a:buNone/>
            </a:pPr>
            <a:endParaRPr lang="en-US" sz="25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ell MT" pitchFamily="18" charset="0"/>
            </a:endParaRPr>
          </a:p>
        </p:txBody>
      </p:sp>
      <p:sp>
        <p:nvSpPr>
          <p:cNvPr id="12" name="Date Placeholder 13"/>
          <p:cNvSpPr>
            <a:spLocks noGrp="1"/>
          </p:cNvSpPr>
          <p:nvPr>
            <p:ph type="dt" sz="half" idx="2"/>
          </p:nvPr>
        </p:nvSpPr>
        <p:spPr>
          <a:xfrm>
            <a:off x="3810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500" b="1">
                <a:solidFill>
                  <a:schemeClr val="tx2"/>
                </a:solidFill>
                <a:latin typeface="+mn-lt"/>
                <a:cs typeface="+mn-cs"/>
              </a:defRPr>
            </a:lvl1pPr>
            <a:extLst/>
          </a:lstStyle>
          <a:p>
            <a:pPr marL="68263" indent="0">
              <a:buNone/>
              <a:defRPr/>
            </a:pPr>
            <a:fld id="{9D5B6073-9251-4ADA-A2DD-6B2B31202868}" type="datetime3">
              <a:rPr lang="en-US" smtClean="0"/>
              <a:pPr marL="68263" indent="0">
                <a:buNone/>
                <a:defRPr/>
              </a:pPr>
              <a:t>23 February 2017</a:t>
            </a:fld>
            <a:endParaRPr lang="en-US" dirty="0"/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1042761040"/>
              </p:ext>
            </p:extLst>
          </p:nvPr>
        </p:nvGraphicFramePr>
        <p:xfrm>
          <a:off x="465138" y="1066800"/>
          <a:ext cx="4038600" cy="5257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9" name="Chart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48389234"/>
              </p:ext>
            </p:extLst>
          </p:nvPr>
        </p:nvGraphicFramePr>
        <p:xfrm>
          <a:off x="4655343" y="1066800"/>
          <a:ext cx="4260057" cy="5257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0" name="Title 1"/>
          <p:cNvSpPr txBox="1">
            <a:spLocks/>
          </p:cNvSpPr>
          <p:nvPr/>
        </p:nvSpPr>
        <p:spPr>
          <a:xfrm>
            <a:off x="457200" y="609600"/>
            <a:ext cx="4046538" cy="457200"/>
          </a:xfrm>
          <a:prstGeom prst="rect">
            <a:avLst/>
          </a:prstGeom>
        </p:spPr>
        <p:txBody>
          <a:bodyPr vert="horz" anchor="ctr">
            <a:noAutofit/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000" kern="1200" spc="-150">
                <a:solidFill>
                  <a:srgbClr val="F0E8D5"/>
                </a:solidFill>
                <a:effectLst>
                  <a:outerShdw blurRad="50800" dist="50800" dir="2700000" algn="tl" rotWithShape="0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rgbClr val="F0E8D5"/>
                </a:solidFill>
                <a:latin typeface="Corbel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rgbClr val="F0E8D5"/>
                </a:solidFill>
                <a:latin typeface="Corbel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rgbClr val="F0E8D5"/>
                </a:solidFill>
                <a:latin typeface="Corbel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rgbClr val="F0E8D5"/>
                </a:solidFill>
                <a:latin typeface="Corbel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rgbClr val="F0E8D5"/>
                </a:solidFill>
                <a:latin typeface="Corbel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rgbClr val="F0E8D5"/>
                </a:solidFill>
                <a:latin typeface="Corbel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rgbClr val="F0E8D5"/>
                </a:solidFill>
                <a:latin typeface="Corbel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rgbClr val="F0E8D5"/>
                </a:solidFill>
                <a:latin typeface="Corbel" pitchFamily="34" charset="0"/>
              </a:defRPr>
            </a:lvl9pPr>
            <a:extLst/>
          </a:lstStyle>
          <a:p>
            <a:pPr algn="ctr"/>
            <a:r>
              <a:rPr lang="en-US" sz="2000" dirty="0">
                <a:solidFill>
                  <a:srgbClr val="C00000"/>
                </a:solidFill>
              </a:rPr>
              <a:t>Pension Assets Growth</a:t>
            </a:r>
            <a:endParaRPr lang="en-GB" sz="2000" dirty="0">
              <a:solidFill>
                <a:srgbClr val="C00000"/>
              </a:solidFill>
            </a:endParaRPr>
          </a:p>
        </p:txBody>
      </p:sp>
      <p:sp>
        <p:nvSpPr>
          <p:cNvPr id="11" name="Title 1"/>
          <p:cNvSpPr txBox="1">
            <a:spLocks/>
          </p:cNvSpPr>
          <p:nvPr/>
        </p:nvSpPr>
        <p:spPr>
          <a:xfrm>
            <a:off x="4724400" y="609600"/>
            <a:ext cx="4046538" cy="457200"/>
          </a:xfrm>
          <a:prstGeom prst="rect">
            <a:avLst/>
          </a:prstGeom>
        </p:spPr>
        <p:txBody>
          <a:bodyPr vert="horz" anchor="ctr">
            <a:noAutofit/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000" kern="1200" spc="-150">
                <a:solidFill>
                  <a:srgbClr val="F0E8D5"/>
                </a:solidFill>
                <a:effectLst>
                  <a:outerShdw blurRad="50800" dist="50800" dir="2700000" algn="tl" rotWithShape="0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rgbClr val="F0E8D5"/>
                </a:solidFill>
                <a:latin typeface="Corbel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rgbClr val="F0E8D5"/>
                </a:solidFill>
                <a:latin typeface="Corbel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rgbClr val="F0E8D5"/>
                </a:solidFill>
                <a:latin typeface="Corbel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rgbClr val="F0E8D5"/>
                </a:solidFill>
                <a:latin typeface="Corbel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rgbClr val="F0E8D5"/>
                </a:solidFill>
                <a:latin typeface="Corbel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rgbClr val="F0E8D5"/>
                </a:solidFill>
                <a:latin typeface="Corbel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rgbClr val="F0E8D5"/>
                </a:solidFill>
                <a:latin typeface="Corbel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rgbClr val="F0E8D5"/>
                </a:solidFill>
                <a:latin typeface="Corbel" pitchFamily="34" charset="0"/>
              </a:defRPr>
            </a:lvl9pPr>
            <a:extLst/>
          </a:lstStyle>
          <a:p>
            <a:pPr algn="ctr"/>
            <a:r>
              <a:rPr lang="en-US" sz="2000" dirty="0">
                <a:solidFill>
                  <a:srgbClr val="C00000"/>
                </a:solidFill>
              </a:rPr>
              <a:t>Pension Assets as Proportion of GDP</a:t>
            </a:r>
            <a:endParaRPr lang="en-GB" sz="2000" dirty="0">
              <a:solidFill>
                <a:srgbClr val="C00000"/>
              </a:solidFill>
            </a:endParaRPr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416675"/>
            <a:ext cx="457200" cy="365125"/>
          </a:xfrm>
        </p:spPr>
        <p:txBody>
          <a:bodyPr/>
          <a:lstStyle/>
          <a:p>
            <a:pPr>
              <a:defRPr/>
            </a:pPr>
            <a:r>
              <a:rPr lang="en-US" sz="1500" b="1" dirty="0">
                <a:latin typeface="+mj-lt"/>
              </a:rPr>
              <a:t>13</a:t>
            </a:r>
          </a:p>
        </p:txBody>
      </p:sp>
    </p:spTree>
    <p:extLst>
      <p:ext uri="{BB962C8B-B14F-4D97-AF65-F5344CB8AC3E}">
        <p14:creationId xmlns:p14="http://schemas.microsoft.com/office/powerpoint/2010/main" val="272349702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17000"/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0"/>
            <a:ext cx="7391400" cy="607984"/>
          </a:xfrm>
        </p:spPr>
        <p:txBody>
          <a:bodyPr/>
          <a:lstStyle/>
          <a:p>
            <a:pPr algn="ctr"/>
            <a:r>
              <a:rPr lang="en-US" sz="3200" dirty="0">
                <a:solidFill>
                  <a:srgbClr val="C00000"/>
                </a:solidFill>
              </a:rPr>
              <a:t>Building Blocks of a DC Scheme</a:t>
            </a:r>
            <a:endParaRPr lang="en-GB" sz="3400" dirty="0">
              <a:solidFill>
                <a:srgbClr val="C0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64344" y="838200"/>
            <a:ext cx="4038600" cy="5486400"/>
          </a:xfrm>
        </p:spPr>
        <p:txBody>
          <a:bodyPr/>
          <a:lstStyle/>
          <a:p>
            <a:pPr marL="400050" indent="-400050">
              <a:buBlip>
                <a:blip r:embed="rId3"/>
              </a:buBlip>
            </a:pPr>
            <a:r>
              <a:rPr lang="en-US" sz="1600" b="1" dirty="0">
                <a:latin typeface="Bell MT" pitchFamily="18" charset="0"/>
              </a:rPr>
              <a:t>Sound Legal Framework</a:t>
            </a:r>
          </a:p>
          <a:p>
            <a:pPr marL="719138" lvl="2" indent="-255588" eaLnBrk="1" hangingPunct="1">
              <a:buClr>
                <a:schemeClr val="accent1"/>
              </a:buClr>
              <a:buFont typeface="Courier New" pitchFamily="49" charset="0"/>
              <a:buChar char="o"/>
            </a:pPr>
            <a:r>
              <a:rPr lang="en-US" sz="1300" dirty="0">
                <a:latin typeface="Bell MT" pitchFamily="18" charset="0"/>
              </a:rPr>
              <a:t>Explicit provision of the workability of the system</a:t>
            </a:r>
          </a:p>
          <a:p>
            <a:pPr marL="719138" lvl="2" indent="-255588" eaLnBrk="1" hangingPunct="1">
              <a:buClr>
                <a:schemeClr val="accent1"/>
              </a:buClr>
              <a:buFont typeface="Courier New" pitchFamily="49" charset="0"/>
              <a:buChar char="o"/>
            </a:pPr>
            <a:r>
              <a:rPr lang="en-US" sz="1300" dirty="0">
                <a:latin typeface="Bell MT" pitchFamily="18" charset="0"/>
              </a:rPr>
              <a:t>Clear and Specific delineation of responsibility for parties in the Industry</a:t>
            </a:r>
          </a:p>
          <a:p>
            <a:pPr marL="719138" lvl="2" indent="-255588" eaLnBrk="1" hangingPunct="1">
              <a:buClr>
                <a:schemeClr val="accent1"/>
              </a:buClr>
              <a:buFont typeface="Courier New" pitchFamily="49" charset="0"/>
              <a:buChar char="o"/>
            </a:pPr>
            <a:r>
              <a:rPr lang="en-US" sz="1300" dirty="0">
                <a:latin typeface="Bell MT" pitchFamily="18" charset="0"/>
              </a:rPr>
              <a:t>Establish an effective regulatory authorities to oversee the fiduciary duties of the industry</a:t>
            </a:r>
          </a:p>
          <a:p>
            <a:pPr marL="719138" lvl="2" indent="-255588" eaLnBrk="1" hangingPunct="1">
              <a:buClr>
                <a:schemeClr val="accent1"/>
              </a:buClr>
              <a:buFont typeface="Courier New" pitchFamily="49" charset="0"/>
              <a:buChar char="o"/>
            </a:pPr>
            <a:r>
              <a:rPr lang="en-US" sz="1300" dirty="0">
                <a:latin typeface="Bell MT" pitchFamily="18" charset="0"/>
              </a:rPr>
              <a:t>Institute good corporate governance</a:t>
            </a:r>
          </a:p>
          <a:p>
            <a:pPr marL="400050" indent="-400050">
              <a:buBlip>
                <a:blip r:embed="rId3"/>
              </a:buBlip>
            </a:pPr>
            <a:r>
              <a:rPr lang="en-US" sz="1600" b="1" dirty="0">
                <a:latin typeface="Bell MT" pitchFamily="18" charset="0"/>
              </a:rPr>
              <a:t>Robust ICT Infrastructure</a:t>
            </a:r>
          </a:p>
          <a:p>
            <a:pPr marL="719138" lvl="2" indent="-255588" eaLnBrk="1" hangingPunct="1">
              <a:buFont typeface="Courier New" pitchFamily="49" charset="0"/>
              <a:buChar char="o"/>
            </a:pPr>
            <a:r>
              <a:rPr lang="en-US" sz="1300" dirty="0">
                <a:latin typeface="Bell MT" pitchFamily="18" charset="0"/>
              </a:rPr>
              <a:t>Drive Risk Management Process</a:t>
            </a:r>
          </a:p>
          <a:p>
            <a:pPr lvl="1">
              <a:lnSpc>
                <a:spcPct val="100000"/>
              </a:lnSpc>
              <a:buFont typeface="Courier New" panose="02070309020205020404" pitchFamily="49" charset="0"/>
              <a:buChar char="o"/>
            </a:pPr>
            <a:r>
              <a:rPr lang="en-US" sz="1300" dirty="0">
                <a:latin typeface="Bell MT" pitchFamily="18" charset="0"/>
              </a:rPr>
              <a:t>Facilitate Supervisory and Reporting System</a:t>
            </a:r>
          </a:p>
          <a:p>
            <a:pPr lvl="1">
              <a:lnSpc>
                <a:spcPct val="100000"/>
              </a:lnSpc>
              <a:buFont typeface="Courier New" panose="02070309020205020404" pitchFamily="49" charset="0"/>
              <a:buChar char="o"/>
            </a:pPr>
            <a:r>
              <a:rPr lang="en-US" sz="1300" dirty="0">
                <a:latin typeface="Bell MT" pitchFamily="18" charset="0"/>
              </a:rPr>
              <a:t>Enhance Database Management</a:t>
            </a:r>
          </a:p>
          <a:p>
            <a:pPr marL="400050" indent="-400050">
              <a:buBlip>
                <a:blip r:embed="rId3"/>
              </a:buBlip>
            </a:pPr>
            <a:r>
              <a:rPr lang="en-GB" sz="1600" b="1" dirty="0">
                <a:latin typeface="Bell MT" pitchFamily="18" charset="0"/>
              </a:rPr>
              <a:t>Developed Financial Market </a:t>
            </a:r>
          </a:p>
          <a:p>
            <a:pPr lvl="1" indent="-287338">
              <a:buFont typeface="Courier New" panose="02070309020205020404" pitchFamily="49" charset="0"/>
              <a:buChar char="o"/>
            </a:pPr>
            <a:r>
              <a:rPr lang="en-GB" sz="1300" dirty="0">
                <a:latin typeface="Bell MT" pitchFamily="18" charset="0"/>
              </a:rPr>
              <a:t>Deliver ROI over inflation in a long term</a:t>
            </a:r>
          </a:p>
          <a:p>
            <a:pPr lvl="1" indent="-287338">
              <a:buFont typeface="Courier New" panose="02070309020205020404" pitchFamily="49" charset="0"/>
              <a:buChar char="o"/>
            </a:pPr>
            <a:r>
              <a:rPr lang="en-GB" sz="1300" dirty="0">
                <a:latin typeface="Bell MT" pitchFamily="18" charset="0"/>
              </a:rPr>
              <a:t>Accommodate the volume of fund inflow into the system </a:t>
            </a:r>
          </a:p>
          <a:p>
            <a:pPr lvl="1" indent="-287338">
              <a:buFont typeface="Courier New" panose="02070309020205020404" pitchFamily="49" charset="0"/>
              <a:buChar char="o"/>
            </a:pPr>
            <a:r>
              <a:rPr lang="en-GB" sz="1300" dirty="0">
                <a:latin typeface="Bell MT" pitchFamily="18" charset="0"/>
              </a:rPr>
              <a:t>Provide variety of investment outlets to avoid concentration risks</a:t>
            </a:r>
          </a:p>
          <a:p>
            <a:pPr marL="400050" indent="-400050">
              <a:buBlip>
                <a:blip r:embed="rId3"/>
              </a:buBlip>
            </a:pPr>
            <a:r>
              <a:rPr lang="en-GB" sz="1600" b="1" dirty="0">
                <a:latin typeface="Bell MT" pitchFamily="18" charset="0"/>
              </a:rPr>
              <a:t>Stable Macroeconomic Environment</a:t>
            </a:r>
          </a:p>
          <a:p>
            <a:pPr lvl="1" indent="-287338">
              <a:buFont typeface="Courier New" panose="02070309020205020404" pitchFamily="49" charset="0"/>
              <a:buChar char="o"/>
            </a:pPr>
            <a:r>
              <a:rPr lang="en-GB" sz="1300" dirty="0">
                <a:latin typeface="Bell MT" pitchFamily="18" charset="0"/>
              </a:rPr>
              <a:t>Stable interest rate</a:t>
            </a:r>
          </a:p>
          <a:p>
            <a:pPr lvl="1" indent="-287338">
              <a:buFont typeface="Courier New" panose="02070309020205020404" pitchFamily="49" charset="0"/>
              <a:buChar char="o"/>
            </a:pPr>
            <a:r>
              <a:rPr lang="en-GB" sz="1300" dirty="0">
                <a:latin typeface="Bell MT" pitchFamily="18" charset="0"/>
              </a:rPr>
              <a:t>Predictable Forex</a:t>
            </a:r>
          </a:p>
          <a:p>
            <a:pPr lvl="1" indent="-287338">
              <a:buFont typeface="Courier New" panose="02070309020205020404" pitchFamily="49" charset="0"/>
              <a:buChar char="o"/>
            </a:pPr>
            <a:r>
              <a:rPr lang="en-GB" sz="1300" dirty="0">
                <a:latin typeface="Bell MT" pitchFamily="18" charset="0"/>
              </a:rPr>
              <a:t>Low level of Inflation</a:t>
            </a:r>
          </a:p>
          <a:p>
            <a:pPr marL="231775">
              <a:buClr>
                <a:schemeClr val="accent1"/>
              </a:buClr>
              <a:defRPr/>
            </a:pPr>
            <a:endParaRPr lang="en-GB" sz="1400" dirty="0">
              <a:latin typeface="Bell MT" pitchFamily="18" charset="0"/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55344" y="838200"/>
            <a:ext cx="4038600" cy="5486400"/>
          </a:xfrm>
        </p:spPr>
        <p:txBody>
          <a:bodyPr/>
          <a:lstStyle/>
          <a:p>
            <a:pPr marL="400050" indent="-400050">
              <a:buBlip>
                <a:blip r:embed="rId3"/>
              </a:buBlip>
            </a:pPr>
            <a:r>
              <a:rPr lang="en-GB" sz="1600" b="1" dirty="0">
                <a:latin typeface="Bell MT" pitchFamily="18" charset="0"/>
              </a:rPr>
              <a:t>Reliable Database</a:t>
            </a:r>
          </a:p>
          <a:p>
            <a:pPr lvl="1" indent="-287338">
              <a:buFont typeface="Courier New" panose="02070309020205020404" pitchFamily="49" charset="0"/>
              <a:buChar char="o"/>
            </a:pPr>
            <a:r>
              <a:rPr lang="en-GB" sz="1300" dirty="0">
                <a:latin typeface="Bell MT" pitchFamily="18" charset="0"/>
              </a:rPr>
              <a:t>Database of employers of labour</a:t>
            </a:r>
          </a:p>
          <a:p>
            <a:pPr lvl="1" indent="-287338">
              <a:buFont typeface="Courier New" panose="02070309020205020404" pitchFamily="49" charset="0"/>
              <a:buChar char="o"/>
            </a:pPr>
            <a:r>
              <a:rPr lang="en-GB" sz="1300" dirty="0">
                <a:latin typeface="Bell MT" pitchFamily="18" charset="0"/>
              </a:rPr>
              <a:t>Working population</a:t>
            </a:r>
          </a:p>
          <a:p>
            <a:pPr lvl="1" indent="-287338">
              <a:buFont typeface="Courier New" panose="02070309020205020404" pitchFamily="49" charset="0"/>
              <a:buChar char="o"/>
            </a:pPr>
            <a:r>
              <a:rPr lang="en-GB" sz="1300" dirty="0">
                <a:latin typeface="Bell MT" pitchFamily="18" charset="0"/>
              </a:rPr>
              <a:t>Demographic data</a:t>
            </a:r>
          </a:p>
          <a:p>
            <a:pPr lvl="1" indent="-287338">
              <a:buFont typeface="Courier New" panose="02070309020205020404" pitchFamily="49" charset="0"/>
              <a:buChar char="o"/>
            </a:pPr>
            <a:r>
              <a:rPr lang="en-GB" sz="1300" dirty="0">
                <a:latin typeface="Bell MT" pitchFamily="18" charset="0"/>
              </a:rPr>
              <a:t>Mortality Tables</a:t>
            </a:r>
          </a:p>
          <a:p>
            <a:pPr marL="727075" lvl="1" indent="-331788">
              <a:buFont typeface="Courier New" pitchFamily="49" charset="0"/>
              <a:buChar char="o"/>
            </a:pPr>
            <a:endParaRPr lang="en-US" sz="1400" dirty="0">
              <a:solidFill>
                <a:srgbClr val="0A0718"/>
              </a:solidFill>
              <a:latin typeface="Bell MT" pitchFamily="18" charset="0"/>
              <a:ea typeface="Tahoma" pitchFamily="34" charset="0"/>
              <a:cs typeface="Tahoma" pitchFamily="34" charset="0"/>
            </a:endParaRPr>
          </a:p>
          <a:p>
            <a:pPr marL="400050" indent="-400050">
              <a:buBlip>
                <a:blip r:embed="rId3"/>
              </a:buBlip>
            </a:pPr>
            <a:r>
              <a:rPr lang="en-GB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ll MT" pitchFamily="18" charset="0"/>
              </a:rPr>
              <a:t>As demonstrated, Nigeria has successfully facilitated the development of these structures in line with the pension reform requirements</a:t>
            </a:r>
          </a:p>
          <a:p>
            <a:pPr marL="727075" lvl="1" indent="-331788">
              <a:buFont typeface="Courier New" pitchFamily="49" charset="0"/>
              <a:buChar char="o"/>
            </a:pPr>
            <a:endParaRPr lang="en-US" sz="1400" dirty="0">
              <a:solidFill>
                <a:srgbClr val="0A0718"/>
              </a:solidFill>
              <a:latin typeface="Bell MT" pitchFamily="18" charset="0"/>
              <a:ea typeface="Tahoma" pitchFamily="34" charset="0"/>
              <a:cs typeface="Tahoma" pitchFamily="34" charset="0"/>
            </a:endParaRPr>
          </a:p>
          <a:p>
            <a:pPr marL="395287" lvl="2" indent="0" eaLnBrk="1" fontAlgn="auto" hangingPunct="1">
              <a:spcAft>
                <a:spcPts val="0"/>
              </a:spcAft>
              <a:buClr>
                <a:srgbClr val="C00000"/>
              </a:buClr>
              <a:buSzPct val="115000"/>
              <a:buNone/>
              <a:defRPr/>
            </a:pPr>
            <a:endParaRPr lang="en-US" sz="1300" dirty="0">
              <a:latin typeface="Bell MT" pitchFamily="18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2" name="Date Placeholder 13"/>
          <p:cNvSpPr>
            <a:spLocks noGrp="1"/>
          </p:cNvSpPr>
          <p:nvPr>
            <p:ph type="dt" sz="half" idx="2"/>
          </p:nvPr>
        </p:nvSpPr>
        <p:spPr>
          <a:xfrm>
            <a:off x="3810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500" b="1">
                <a:solidFill>
                  <a:schemeClr val="tx2"/>
                </a:solidFill>
                <a:latin typeface="+mn-lt"/>
                <a:cs typeface="+mn-cs"/>
              </a:defRPr>
            </a:lvl1pPr>
            <a:extLst/>
          </a:lstStyle>
          <a:p>
            <a:pPr marL="68263" indent="0">
              <a:buNone/>
              <a:defRPr/>
            </a:pPr>
            <a:fld id="{402819D8-3264-429B-A055-334117331CF4}" type="datetime3">
              <a:rPr lang="en-US" smtClean="0"/>
              <a:pPr marL="68263" indent="0">
                <a:buNone/>
                <a:defRPr/>
              </a:pPr>
              <a:t>23 February 2017</a:t>
            </a:fld>
            <a:endParaRPr lang="en-US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416675"/>
            <a:ext cx="457200" cy="365125"/>
          </a:xfrm>
        </p:spPr>
        <p:txBody>
          <a:bodyPr/>
          <a:lstStyle/>
          <a:p>
            <a:pPr>
              <a:defRPr/>
            </a:pPr>
            <a:r>
              <a:rPr lang="en-US" sz="1500" b="1" dirty="0">
                <a:latin typeface="+mj-lt"/>
              </a:rPr>
              <a:t>14</a:t>
            </a:r>
          </a:p>
        </p:txBody>
      </p:sp>
    </p:spTree>
    <p:extLst>
      <p:ext uri="{BB962C8B-B14F-4D97-AF65-F5344CB8AC3E}">
        <p14:creationId xmlns:p14="http://schemas.microsoft.com/office/powerpoint/2010/main" val="278539546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80" name="Content Placeholder 7"/>
          <p:cNvSpPr>
            <a:spLocks noGrp="1"/>
          </p:cNvSpPr>
          <p:nvPr>
            <p:ph sz="half" idx="1"/>
          </p:nvPr>
        </p:nvSpPr>
        <p:spPr>
          <a:xfrm>
            <a:off x="465138" y="1295400"/>
            <a:ext cx="4038600" cy="5334000"/>
          </a:xfrm>
        </p:spPr>
        <p:txBody>
          <a:bodyPr/>
          <a:lstStyle/>
          <a:p>
            <a:pPr marL="347663" indent="-279400" eaLnBrk="1" fontAlgn="auto" hangingPunct="1">
              <a:spcAft>
                <a:spcPts val="0"/>
              </a:spcAft>
              <a:buFont typeface="Wingdings" pitchFamily="2" charset="2"/>
              <a:buBlip>
                <a:blip r:embed="rId3"/>
              </a:buBlip>
              <a:defRPr/>
            </a:pPr>
            <a:endParaRPr lang="en-GB" sz="1600" b="1" dirty="0">
              <a:solidFill>
                <a:schemeClr val="accent4">
                  <a:lumMod val="50000"/>
                </a:schemeClr>
              </a:solidFill>
            </a:endParaRPr>
          </a:p>
          <a:p>
            <a:pPr marL="347663" indent="-279400" eaLnBrk="1" fontAlgn="auto" hangingPunct="1">
              <a:spcAft>
                <a:spcPts val="0"/>
              </a:spcAft>
              <a:buFont typeface="Wingdings" pitchFamily="2" charset="2"/>
              <a:buBlip>
                <a:blip r:embed="rId3"/>
              </a:buBlip>
              <a:defRPr/>
            </a:pPr>
            <a:endParaRPr lang="en-GB" sz="1600" b="1" dirty="0">
              <a:solidFill>
                <a:schemeClr val="accent4">
                  <a:lumMod val="50000"/>
                </a:schemeClr>
              </a:solidFill>
            </a:endParaRPr>
          </a:p>
          <a:p>
            <a:pPr marL="347663" indent="-279400" eaLnBrk="1" fontAlgn="auto" hangingPunct="1">
              <a:spcAft>
                <a:spcPts val="0"/>
              </a:spcAft>
              <a:buFont typeface="Wingdings" pitchFamily="2" charset="2"/>
              <a:buBlip>
                <a:blip r:embed="rId3"/>
              </a:buBlip>
              <a:defRPr/>
            </a:pPr>
            <a:endParaRPr lang="en-GB" sz="1600" b="1" dirty="0">
              <a:solidFill>
                <a:schemeClr val="accent4">
                  <a:lumMod val="50000"/>
                </a:schemeClr>
              </a:solidFill>
            </a:endParaRPr>
          </a:p>
          <a:p>
            <a:pPr>
              <a:defRPr/>
            </a:pPr>
            <a:endParaRPr lang="en-US" dirty="0"/>
          </a:p>
        </p:txBody>
      </p:sp>
      <p:sp>
        <p:nvSpPr>
          <p:cNvPr id="25605" name="Content Placeholder 8"/>
          <p:cNvSpPr>
            <a:spLocks noGrp="1"/>
          </p:cNvSpPr>
          <p:nvPr>
            <p:ph sz="half" idx="2"/>
          </p:nvPr>
        </p:nvSpPr>
        <p:spPr>
          <a:xfrm>
            <a:off x="533400" y="914400"/>
            <a:ext cx="8077200" cy="5181600"/>
          </a:xfrm>
        </p:spPr>
        <p:txBody>
          <a:bodyPr/>
          <a:lstStyle/>
          <a:p>
            <a:pPr marL="914400" indent="0" algn="ctr" eaLnBrk="1" hangingPunct="1">
              <a:buNone/>
              <a:defRPr/>
            </a:pPr>
            <a:endParaRPr lang="en-US" sz="1000" b="1" dirty="0">
              <a:solidFill>
                <a:schemeClr val="accent4">
                  <a:lumMod val="50000"/>
                </a:schemeClr>
              </a:solidFill>
            </a:endParaRPr>
          </a:p>
          <a:p>
            <a:pPr marL="914400" indent="0" algn="ctr" eaLnBrk="1" hangingPunct="1">
              <a:buNone/>
              <a:defRPr/>
            </a:pPr>
            <a:endParaRPr lang="en-US" sz="1000" b="1" dirty="0">
              <a:solidFill>
                <a:schemeClr val="accent4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914400" indent="0" algn="ctr" eaLnBrk="1" hangingPunct="1">
              <a:buNone/>
              <a:defRPr/>
            </a:pPr>
            <a:endParaRPr lang="en-US" sz="1000" b="1" dirty="0">
              <a:solidFill>
                <a:schemeClr val="accent4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914400" indent="0" algn="ctr" eaLnBrk="1" hangingPunct="1">
              <a:buNone/>
              <a:defRPr/>
            </a:pPr>
            <a:endParaRPr lang="en-US" sz="1000" b="1" dirty="0">
              <a:solidFill>
                <a:schemeClr val="accent4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914400" indent="0" algn="ctr" eaLnBrk="1" hangingPunct="1">
              <a:buNone/>
              <a:defRPr/>
            </a:pPr>
            <a:endParaRPr lang="en-US" sz="1000" b="1" dirty="0">
              <a:solidFill>
                <a:schemeClr val="accent4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914400" indent="0" algn="ctr" eaLnBrk="1" hangingPunct="1">
              <a:buNone/>
              <a:defRPr/>
            </a:pPr>
            <a:endParaRPr lang="en-US" sz="1000" b="1" dirty="0">
              <a:solidFill>
                <a:schemeClr val="accent4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914400" indent="0" algn="ctr" eaLnBrk="1" hangingPunct="1">
              <a:buNone/>
              <a:defRPr/>
            </a:pPr>
            <a:endParaRPr lang="en-US" sz="1000" b="1" dirty="0">
              <a:solidFill>
                <a:schemeClr val="accent4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914400" indent="0" algn="ctr" eaLnBrk="1" hangingPunct="1">
              <a:buNone/>
              <a:defRPr/>
            </a:pPr>
            <a:endParaRPr lang="en-US" sz="1000" b="1" dirty="0">
              <a:solidFill>
                <a:schemeClr val="accent4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914400" indent="0" algn="ctr" eaLnBrk="1" hangingPunct="1">
              <a:buNone/>
              <a:defRPr/>
            </a:pPr>
            <a:endParaRPr lang="en-US" sz="1000" b="1" dirty="0">
              <a:solidFill>
                <a:schemeClr val="accent4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ctr" eaLnBrk="1" hangingPunct="1">
              <a:buNone/>
              <a:defRPr/>
            </a:pPr>
            <a:r>
              <a:rPr lang="en-US" sz="4800" b="1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Thank </a:t>
            </a:r>
            <a:r>
              <a:rPr lang="en-US" sz="4800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you</a:t>
            </a:r>
            <a:endParaRPr lang="en-US" sz="4800" b="1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0"/>
            <a:ext cx="7391400" cy="607984"/>
          </a:xfrm>
        </p:spPr>
        <p:txBody>
          <a:bodyPr/>
          <a:lstStyle/>
          <a:p>
            <a:pPr algn="ctr"/>
            <a:r>
              <a:rPr lang="en-US" sz="3400" dirty="0">
                <a:solidFill>
                  <a:srgbClr val="C00000"/>
                </a:solidFill>
              </a:rPr>
              <a:t>The Nigerian Pension System – Pre 2004</a:t>
            </a:r>
            <a:endParaRPr lang="en-GB" sz="3400" dirty="0">
              <a:solidFill>
                <a:srgbClr val="C0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64344" y="838200"/>
            <a:ext cx="4038600" cy="5486400"/>
          </a:xfrm>
        </p:spPr>
        <p:txBody>
          <a:bodyPr/>
          <a:lstStyle/>
          <a:p>
            <a:pPr marL="400050" indent="-400050">
              <a:buBlip>
                <a:blip r:embed="rId2"/>
              </a:buBlip>
            </a:pPr>
            <a:r>
              <a:rPr lang="en-US" sz="1500" b="1" dirty="0">
                <a:solidFill>
                  <a:srgbClr val="0A071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ll MT" pitchFamily="18" charset="0"/>
                <a:ea typeface="Tahoma" pitchFamily="34" charset="0"/>
                <a:cs typeface="Tahoma" pitchFamily="34" charset="0"/>
              </a:rPr>
              <a:t>Governance of Pension Schemes</a:t>
            </a:r>
            <a:endParaRPr lang="en-US" sz="1400" b="1" dirty="0">
              <a:solidFill>
                <a:srgbClr val="0A0718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ell MT" pitchFamily="18" charset="0"/>
              <a:ea typeface="Tahoma" pitchFamily="34" charset="0"/>
              <a:cs typeface="Tahoma" pitchFamily="34" charset="0"/>
            </a:endParaRPr>
          </a:p>
          <a:p>
            <a:pPr marL="727075" lvl="1" indent="-331788">
              <a:buFont typeface="Courier New" pitchFamily="49" charset="0"/>
              <a:buChar char="o"/>
            </a:pPr>
            <a:r>
              <a:rPr lang="en-US" sz="1400" dirty="0">
                <a:solidFill>
                  <a:srgbClr val="0A0718"/>
                </a:solidFill>
                <a:latin typeface="Bell MT" pitchFamily="18" charset="0"/>
                <a:ea typeface="Tahoma" pitchFamily="34" charset="0"/>
                <a:cs typeface="Tahoma" pitchFamily="34" charset="0"/>
              </a:rPr>
              <a:t>No effective Legal and Institutional Frameworks </a:t>
            </a:r>
          </a:p>
          <a:p>
            <a:pPr marL="727075" lvl="1" indent="-331788">
              <a:buFont typeface="Courier New" pitchFamily="49" charset="0"/>
              <a:buChar char="o"/>
            </a:pPr>
            <a:r>
              <a:rPr lang="en-US" sz="1400" dirty="0">
                <a:solidFill>
                  <a:srgbClr val="0A0718"/>
                </a:solidFill>
                <a:latin typeface="Bell MT" pitchFamily="18" charset="0"/>
                <a:ea typeface="Tahoma" pitchFamily="34" charset="0"/>
                <a:cs typeface="Tahoma" pitchFamily="34" charset="0"/>
              </a:rPr>
              <a:t>Diverse regulatory environments</a:t>
            </a:r>
          </a:p>
          <a:p>
            <a:pPr marL="727075" lvl="1" indent="-331788">
              <a:buFont typeface="Courier New" pitchFamily="49" charset="0"/>
              <a:buChar char="o"/>
            </a:pPr>
            <a:r>
              <a:rPr lang="en-US" sz="1400" dirty="0">
                <a:solidFill>
                  <a:srgbClr val="0A0718"/>
                </a:solidFill>
                <a:latin typeface="Bell MT" pitchFamily="18" charset="0"/>
                <a:ea typeface="Tahoma" pitchFamily="34" charset="0"/>
                <a:cs typeface="Tahoma" pitchFamily="34" charset="0"/>
              </a:rPr>
              <a:t>Lack of accountability and transparency</a:t>
            </a:r>
          </a:p>
          <a:p>
            <a:pPr marL="727075" lvl="1" indent="-331788">
              <a:buFont typeface="Courier New" pitchFamily="49" charset="0"/>
              <a:buChar char="o"/>
            </a:pPr>
            <a:r>
              <a:rPr lang="en-US" sz="1400" dirty="0">
                <a:solidFill>
                  <a:srgbClr val="0A0718"/>
                </a:solidFill>
                <a:latin typeface="Bell MT" pitchFamily="18" charset="0"/>
                <a:ea typeface="Tahoma" pitchFamily="34" charset="0"/>
                <a:cs typeface="Tahoma" pitchFamily="34" charset="0"/>
              </a:rPr>
              <a:t>Private Sector Schemes were characterized by very low compliance ratio due to lack of effective regulation and supervision:</a:t>
            </a:r>
          </a:p>
          <a:p>
            <a:pPr lvl="2" indent="-252413">
              <a:buFont typeface="Arial" panose="020B0604020202020204" pitchFamily="34" charset="0"/>
              <a:buChar char="•"/>
            </a:pPr>
            <a:r>
              <a:rPr lang="en-US" sz="1200" dirty="0"/>
              <a:t>Coverage was 1.3% for both public and private sectors as at 1990</a:t>
            </a:r>
          </a:p>
          <a:p>
            <a:pPr lvl="2" indent="-252413">
              <a:buFont typeface="Arial" panose="020B0604020202020204" pitchFamily="34" charset="0"/>
              <a:buChar char="•"/>
            </a:pPr>
            <a:r>
              <a:rPr lang="en-US" sz="1200" dirty="0"/>
              <a:t>Most private sector schemes were “resignation” rather than retirement schemes </a:t>
            </a:r>
          </a:p>
          <a:p>
            <a:pPr marL="727075" lvl="1" indent="-331788">
              <a:buFont typeface="Courier New" pitchFamily="49" charset="0"/>
              <a:buChar char="o"/>
            </a:pPr>
            <a:r>
              <a:rPr lang="en-US" sz="1400" dirty="0">
                <a:solidFill>
                  <a:srgbClr val="0A0718"/>
                </a:solidFill>
                <a:latin typeface="Bell MT" pitchFamily="18" charset="0"/>
                <a:ea typeface="Tahoma" pitchFamily="34" charset="0"/>
                <a:cs typeface="Tahoma" pitchFamily="34" charset="0"/>
              </a:rPr>
              <a:t>Weak and inefficient administration of schemes in both public and private sectors</a:t>
            </a:r>
          </a:p>
          <a:p>
            <a:pPr lvl="2" indent="-252413">
              <a:buFont typeface="Arial" panose="020B0604020202020204" pitchFamily="34" charset="0"/>
              <a:buChar char="•"/>
            </a:pPr>
            <a:r>
              <a:rPr lang="en-US" sz="1200" dirty="0"/>
              <a:t>Lack of robust database of employers of </a:t>
            </a:r>
            <a:r>
              <a:rPr lang="en-US" sz="1200" dirty="0" err="1"/>
              <a:t>labour</a:t>
            </a:r>
            <a:endParaRPr lang="en-US" sz="1200" dirty="0"/>
          </a:p>
          <a:p>
            <a:pPr lvl="2" indent="-252413">
              <a:buFont typeface="Arial" panose="020B0604020202020204" pitchFamily="34" charset="0"/>
              <a:buChar char="•"/>
            </a:pPr>
            <a:r>
              <a:rPr lang="en-US" sz="1200" dirty="0"/>
              <a:t>Lack of unique identifiers for both employees and pensioners</a:t>
            </a:r>
          </a:p>
          <a:p>
            <a:pPr lvl="2" indent="-252413">
              <a:buFont typeface="Arial" panose="020B0604020202020204" pitchFamily="34" charset="0"/>
              <a:buChar char="•"/>
            </a:pPr>
            <a:r>
              <a:rPr lang="en-US" sz="1200" dirty="0"/>
              <a:t>No mortality tables for Nigeria</a:t>
            </a:r>
          </a:p>
          <a:p>
            <a:pPr lvl="2" indent="-252413">
              <a:buFont typeface="Arial" panose="020B0604020202020204" pitchFamily="34" charset="0"/>
              <a:buChar char="•"/>
            </a:pPr>
            <a:r>
              <a:rPr lang="en-US" sz="1200" dirty="0"/>
              <a:t>Use of technology was very low, or not at all</a:t>
            </a:r>
          </a:p>
          <a:p>
            <a:pPr lvl="2" indent="-252413">
              <a:buFont typeface="Arial" panose="020B0604020202020204" pitchFamily="34" charset="0"/>
              <a:buChar char="•"/>
            </a:pPr>
            <a:r>
              <a:rPr lang="en-US" sz="1200" dirty="0"/>
              <a:t>No established system of benefits administration</a:t>
            </a:r>
          </a:p>
          <a:p>
            <a:pPr marL="742950" lvl="2" indent="0">
              <a:buNone/>
            </a:pPr>
            <a:endParaRPr lang="en-US" sz="1200" dirty="0"/>
          </a:p>
          <a:p>
            <a:pPr marL="231775">
              <a:buClr>
                <a:schemeClr val="accent1"/>
              </a:buClr>
              <a:defRPr/>
            </a:pPr>
            <a:endParaRPr lang="en-GB" sz="1400" dirty="0">
              <a:latin typeface="Bell MT" pitchFamily="18" charset="0"/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55344" y="838200"/>
            <a:ext cx="4038600" cy="5486400"/>
          </a:xfrm>
        </p:spPr>
        <p:txBody>
          <a:bodyPr/>
          <a:lstStyle/>
          <a:p>
            <a:pPr marL="400050" indent="-400050">
              <a:buBlip>
                <a:blip r:embed="rId2"/>
              </a:buBlip>
            </a:pPr>
            <a:r>
              <a:rPr lang="en-US" sz="1300" b="1" dirty="0">
                <a:solidFill>
                  <a:srgbClr val="0A0718"/>
                </a:solidFill>
                <a:latin typeface="Bell MT" pitchFamily="18" charset="0"/>
                <a:ea typeface="Tahoma" pitchFamily="34" charset="0"/>
                <a:cs typeface="Tahoma" pitchFamily="34" charset="0"/>
              </a:rPr>
              <a:t>Operating Environment</a:t>
            </a:r>
          </a:p>
          <a:p>
            <a:pPr marL="682625" lvl="2" indent="-287338" eaLnBrk="1" fontAlgn="auto" hangingPunct="1">
              <a:spcAft>
                <a:spcPts val="0"/>
              </a:spcAft>
              <a:buClr>
                <a:srgbClr val="C00000"/>
              </a:buClr>
              <a:buSzPct val="115000"/>
              <a:buFont typeface="Courier New" pitchFamily="49" charset="0"/>
              <a:buChar char="o"/>
              <a:defRPr/>
            </a:pPr>
            <a:r>
              <a:rPr lang="en-US" sz="1300" dirty="0">
                <a:latin typeface="Bell MT" pitchFamily="18" charset="0"/>
                <a:ea typeface="Tahoma" pitchFamily="34" charset="0"/>
                <a:cs typeface="Tahoma" pitchFamily="34" charset="0"/>
              </a:rPr>
              <a:t>Unpredictable macroeconomic environment </a:t>
            </a:r>
          </a:p>
          <a:p>
            <a:pPr marL="682625" lvl="2" indent="-287338" eaLnBrk="1" fontAlgn="auto" hangingPunct="1">
              <a:spcAft>
                <a:spcPts val="0"/>
              </a:spcAft>
              <a:buClr>
                <a:srgbClr val="C00000"/>
              </a:buClr>
              <a:buSzPct val="115000"/>
              <a:buFont typeface="Courier New" pitchFamily="49" charset="0"/>
              <a:buChar char="o"/>
              <a:defRPr/>
            </a:pPr>
            <a:r>
              <a:rPr lang="en-US" sz="1300" dirty="0">
                <a:latin typeface="Bell MT" pitchFamily="18" charset="0"/>
                <a:ea typeface="Tahoma" pitchFamily="34" charset="0"/>
                <a:cs typeface="Tahoma" pitchFamily="34" charset="0"/>
              </a:rPr>
              <a:t>Banking Industry was just undergoing consolidation and reforms</a:t>
            </a:r>
          </a:p>
          <a:p>
            <a:pPr marL="947737" lvl="3" indent="-287338" eaLnBrk="1" fontAlgn="auto" hangingPunct="1">
              <a:spcAft>
                <a:spcPts val="0"/>
              </a:spcAft>
              <a:buClr>
                <a:srgbClr val="C00000"/>
              </a:buClr>
              <a:buSzPct val="115000"/>
              <a:buFont typeface="Arial" panose="020B0604020202020204" pitchFamily="34" charset="0"/>
              <a:buChar char="•"/>
              <a:defRPr/>
            </a:pPr>
            <a:r>
              <a:rPr lang="en-US" sz="1100" dirty="0">
                <a:latin typeface="Bell MT" pitchFamily="18" charset="0"/>
                <a:ea typeface="Tahoma" pitchFamily="34" charset="0"/>
                <a:cs typeface="Tahoma" pitchFamily="34" charset="0"/>
              </a:rPr>
              <a:t>Money market instruments – more reliable</a:t>
            </a:r>
          </a:p>
          <a:p>
            <a:pPr marL="947737" lvl="3" indent="-287338" eaLnBrk="1" fontAlgn="auto" hangingPunct="1">
              <a:spcAft>
                <a:spcPts val="0"/>
              </a:spcAft>
              <a:buClr>
                <a:srgbClr val="C00000"/>
              </a:buClr>
              <a:buSzPct val="115000"/>
              <a:buFont typeface="Arial" panose="020B0604020202020204" pitchFamily="34" charset="0"/>
              <a:buChar char="•"/>
              <a:defRPr/>
            </a:pPr>
            <a:r>
              <a:rPr lang="en-US" sz="1100" dirty="0">
                <a:latin typeface="Bell MT" pitchFamily="18" charset="0"/>
                <a:ea typeface="Tahoma" pitchFamily="34" charset="0"/>
                <a:cs typeface="Tahoma" pitchFamily="34" charset="0"/>
              </a:rPr>
              <a:t>Investments in Discount Houses had to be guaranteed by CBN</a:t>
            </a:r>
          </a:p>
          <a:p>
            <a:pPr marL="682625" lvl="2" indent="-284163" eaLnBrk="1" fontAlgn="auto" hangingPunct="1">
              <a:spcAft>
                <a:spcPts val="0"/>
              </a:spcAft>
              <a:buClr>
                <a:srgbClr val="C00000"/>
              </a:buClr>
              <a:buSzPct val="115000"/>
              <a:buFont typeface="Courier New" pitchFamily="49" charset="0"/>
              <a:buChar char="o"/>
              <a:defRPr/>
            </a:pPr>
            <a:r>
              <a:rPr lang="en-US" sz="1300" dirty="0">
                <a:solidFill>
                  <a:srgbClr val="0A0718"/>
                </a:solidFill>
                <a:latin typeface="Bell MT" pitchFamily="18" charset="0"/>
                <a:ea typeface="Tahoma" pitchFamily="34" charset="0"/>
                <a:cs typeface="Tahoma" pitchFamily="34" charset="0"/>
              </a:rPr>
              <a:t>Capital Market not deep enough to accommodate the expected inflow of pension contributions</a:t>
            </a:r>
          </a:p>
          <a:p>
            <a:pPr marL="947737" lvl="3" indent="-284163" eaLnBrk="1" fontAlgn="auto" hangingPunct="1">
              <a:spcAft>
                <a:spcPts val="0"/>
              </a:spcAft>
              <a:buClr>
                <a:srgbClr val="C00000"/>
              </a:buClr>
              <a:buSzPct val="115000"/>
              <a:buFont typeface="Arial" panose="020B0604020202020204" pitchFamily="34" charset="0"/>
              <a:buChar char="•"/>
              <a:defRPr/>
            </a:pPr>
            <a:r>
              <a:rPr lang="en-US" sz="1100" dirty="0">
                <a:solidFill>
                  <a:srgbClr val="0A0718"/>
                </a:solidFill>
                <a:latin typeface="Bell MT" pitchFamily="18" charset="0"/>
                <a:ea typeface="Tahoma" pitchFamily="34" charset="0"/>
                <a:cs typeface="Tahoma" pitchFamily="34" charset="0"/>
              </a:rPr>
              <a:t>No. of listed companies - 204</a:t>
            </a:r>
          </a:p>
          <a:p>
            <a:pPr marL="947737" lvl="3" indent="-284163" eaLnBrk="1" fontAlgn="auto" hangingPunct="1">
              <a:spcAft>
                <a:spcPts val="0"/>
              </a:spcAft>
              <a:buClr>
                <a:srgbClr val="C00000"/>
              </a:buClr>
              <a:buSzPct val="115000"/>
              <a:buFont typeface="Arial" panose="020B0604020202020204" pitchFamily="34" charset="0"/>
              <a:buChar char="•"/>
              <a:defRPr/>
            </a:pPr>
            <a:r>
              <a:rPr lang="en-US" sz="1100" dirty="0">
                <a:solidFill>
                  <a:srgbClr val="0A0718"/>
                </a:solidFill>
                <a:latin typeface="Bell MT" pitchFamily="18" charset="0"/>
                <a:ea typeface="Tahoma" pitchFamily="34" charset="0"/>
                <a:cs typeface="Tahoma" pitchFamily="34" charset="0"/>
              </a:rPr>
              <a:t>Market capitalization – N2.11 trillion</a:t>
            </a:r>
          </a:p>
          <a:p>
            <a:pPr marL="947737" lvl="3" indent="-284163" eaLnBrk="1" fontAlgn="auto" hangingPunct="1">
              <a:spcAft>
                <a:spcPts val="0"/>
              </a:spcAft>
              <a:buClr>
                <a:srgbClr val="C00000"/>
              </a:buClr>
              <a:buSzPct val="115000"/>
              <a:buFont typeface="Arial" panose="020B0604020202020204" pitchFamily="34" charset="0"/>
              <a:buChar char="•"/>
              <a:defRPr/>
            </a:pPr>
            <a:r>
              <a:rPr lang="en-US" sz="1100" dirty="0">
                <a:solidFill>
                  <a:srgbClr val="0A0718"/>
                </a:solidFill>
                <a:latin typeface="Bell MT" pitchFamily="18" charset="0"/>
                <a:ea typeface="Tahoma" pitchFamily="34" charset="0"/>
                <a:cs typeface="Tahoma" pitchFamily="34" charset="0"/>
              </a:rPr>
              <a:t>But marginal trading, which was stopped by the CBN around 2008</a:t>
            </a:r>
          </a:p>
          <a:p>
            <a:pPr marL="947737" lvl="3" indent="-284163" eaLnBrk="1" fontAlgn="auto" hangingPunct="1">
              <a:spcAft>
                <a:spcPts val="0"/>
              </a:spcAft>
              <a:buClr>
                <a:srgbClr val="C00000"/>
              </a:buClr>
              <a:buSzPct val="115000"/>
              <a:buFont typeface="Arial" panose="020B0604020202020204" pitchFamily="34" charset="0"/>
              <a:buChar char="•"/>
              <a:defRPr/>
            </a:pPr>
            <a:r>
              <a:rPr lang="en-US" sz="1100" dirty="0">
                <a:solidFill>
                  <a:srgbClr val="0A0718"/>
                </a:solidFill>
                <a:latin typeface="Bell MT" pitchFamily="18" charset="0"/>
                <a:ea typeface="Tahoma" pitchFamily="34" charset="0"/>
                <a:cs typeface="Tahoma" pitchFamily="34" charset="0"/>
              </a:rPr>
              <a:t>Corporate debt market was highly undersized </a:t>
            </a:r>
          </a:p>
          <a:p>
            <a:pPr marL="682625" lvl="2" indent="-284163" eaLnBrk="1" fontAlgn="auto" hangingPunct="1">
              <a:spcAft>
                <a:spcPts val="0"/>
              </a:spcAft>
              <a:buClr>
                <a:srgbClr val="C00000"/>
              </a:buClr>
              <a:buSzPct val="115000"/>
              <a:buFont typeface="Courier New" pitchFamily="49" charset="0"/>
              <a:buChar char="o"/>
              <a:defRPr/>
            </a:pPr>
            <a:r>
              <a:rPr lang="en-US" sz="1300" dirty="0">
                <a:solidFill>
                  <a:srgbClr val="0A0718"/>
                </a:solidFill>
                <a:latin typeface="Bell MT" pitchFamily="18" charset="0"/>
                <a:ea typeface="Tahoma" pitchFamily="34" charset="0"/>
                <a:cs typeface="Tahoma" pitchFamily="34" charset="0"/>
              </a:rPr>
              <a:t>Underdeveloped alternative assets</a:t>
            </a:r>
          </a:p>
          <a:p>
            <a:pPr marL="947737" lvl="3" indent="-284163" eaLnBrk="1" fontAlgn="auto" hangingPunct="1">
              <a:spcAft>
                <a:spcPts val="0"/>
              </a:spcAft>
              <a:buClr>
                <a:srgbClr val="C00000"/>
              </a:buClr>
              <a:buSzPct val="115000"/>
              <a:buFont typeface="Arial" panose="020B0604020202020204" pitchFamily="34" charset="0"/>
              <a:buChar char="•"/>
              <a:defRPr/>
            </a:pPr>
            <a:r>
              <a:rPr lang="en-US" sz="1100" dirty="0">
                <a:solidFill>
                  <a:srgbClr val="0A0718"/>
                </a:solidFill>
                <a:latin typeface="Bell MT" pitchFamily="18" charset="0"/>
                <a:ea typeface="Tahoma" pitchFamily="34" charset="0"/>
                <a:cs typeface="Tahoma" pitchFamily="34" charset="0"/>
              </a:rPr>
              <a:t>Private Equities not quite common</a:t>
            </a:r>
          </a:p>
          <a:p>
            <a:pPr marL="947737" lvl="3" indent="-284163" eaLnBrk="1" fontAlgn="auto" hangingPunct="1">
              <a:spcAft>
                <a:spcPts val="0"/>
              </a:spcAft>
              <a:buClr>
                <a:srgbClr val="C00000"/>
              </a:buClr>
              <a:buSzPct val="115000"/>
              <a:buFont typeface="Arial" panose="020B0604020202020204" pitchFamily="34" charset="0"/>
              <a:buChar char="•"/>
              <a:defRPr/>
            </a:pPr>
            <a:r>
              <a:rPr lang="en-US" sz="1100" dirty="0">
                <a:solidFill>
                  <a:srgbClr val="0A0718"/>
                </a:solidFill>
                <a:latin typeface="Bell MT" pitchFamily="18" charset="0"/>
                <a:ea typeface="Tahoma" pitchFamily="34" charset="0"/>
                <a:cs typeface="Tahoma" pitchFamily="34" charset="0"/>
              </a:rPr>
              <a:t>Infrastructure funds and bonds were not available</a:t>
            </a:r>
          </a:p>
          <a:p>
            <a:pPr marL="682625" lvl="2" indent="-287338" eaLnBrk="1" fontAlgn="auto" hangingPunct="1">
              <a:spcAft>
                <a:spcPts val="0"/>
              </a:spcAft>
              <a:buClr>
                <a:srgbClr val="C00000"/>
              </a:buClr>
              <a:buSzPct val="115000"/>
              <a:buFont typeface="Courier New" pitchFamily="49" charset="0"/>
              <a:buChar char="o"/>
              <a:defRPr/>
            </a:pPr>
            <a:r>
              <a:rPr lang="en-US" sz="1300" dirty="0">
                <a:latin typeface="Bell MT" pitchFamily="18" charset="0"/>
                <a:ea typeface="Tahoma" pitchFamily="34" charset="0"/>
                <a:cs typeface="Tahoma" pitchFamily="34" charset="0"/>
              </a:rPr>
              <a:t>Insurance Industry still the least developed in the financial sector</a:t>
            </a:r>
          </a:p>
          <a:p>
            <a:pPr marL="947737" lvl="3" indent="-287338" eaLnBrk="1" fontAlgn="auto" hangingPunct="1">
              <a:spcAft>
                <a:spcPts val="0"/>
              </a:spcAft>
              <a:buClr>
                <a:srgbClr val="C00000"/>
              </a:buClr>
              <a:buSzPct val="115000"/>
              <a:buFont typeface="Arial" panose="020B0604020202020204" pitchFamily="34" charset="0"/>
              <a:buChar char="•"/>
              <a:defRPr/>
            </a:pPr>
            <a:r>
              <a:rPr lang="en-US" sz="1100" dirty="0">
                <a:latin typeface="Bell MT" pitchFamily="18" charset="0"/>
                <a:ea typeface="Tahoma" pitchFamily="34" charset="0"/>
                <a:cs typeface="Tahoma" pitchFamily="34" charset="0"/>
              </a:rPr>
              <a:t>Total capitalization – N23.84 billion</a:t>
            </a:r>
          </a:p>
          <a:p>
            <a:pPr marL="947737" lvl="3" indent="-287338" eaLnBrk="1" fontAlgn="auto" hangingPunct="1">
              <a:spcAft>
                <a:spcPts val="0"/>
              </a:spcAft>
              <a:buClr>
                <a:srgbClr val="C00000"/>
              </a:buClr>
              <a:buSzPct val="115000"/>
              <a:buFont typeface="Arial" panose="020B0604020202020204" pitchFamily="34" charset="0"/>
              <a:buChar char="•"/>
              <a:defRPr/>
            </a:pPr>
            <a:r>
              <a:rPr lang="en-US" sz="1100" dirty="0">
                <a:latin typeface="Bell MT" pitchFamily="18" charset="0"/>
                <a:ea typeface="Tahoma" pitchFamily="34" charset="0"/>
                <a:cs typeface="Tahoma" pitchFamily="34" charset="0"/>
              </a:rPr>
              <a:t>Life Annuities rarely available</a:t>
            </a:r>
          </a:p>
          <a:p>
            <a:pPr marL="682625" lvl="2" indent="-287338" eaLnBrk="1" fontAlgn="auto" hangingPunct="1">
              <a:spcAft>
                <a:spcPts val="0"/>
              </a:spcAft>
              <a:buClr>
                <a:srgbClr val="C00000"/>
              </a:buClr>
              <a:buSzPct val="115000"/>
              <a:buFont typeface="Courier New" pitchFamily="49" charset="0"/>
              <a:buChar char="o"/>
              <a:defRPr/>
            </a:pPr>
            <a:r>
              <a:rPr lang="en-GB" sz="1300" dirty="0">
                <a:latin typeface="Bell MT" pitchFamily="18" charset="0"/>
                <a:ea typeface="Tahoma" pitchFamily="34" charset="0"/>
                <a:cs typeface="Tahoma" pitchFamily="34" charset="0"/>
              </a:rPr>
              <a:t>No licensed risk rating agencies  </a:t>
            </a:r>
          </a:p>
          <a:p>
            <a:pPr marL="682625" lvl="2" indent="-287338" eaLnBrk="1" fontAlgn="auto" hangingPunct="1">
              <a:spcAft>
                <a:spcPts val="0"/>
              </a:spcAft>
              <a:buClr>
                <a:srgbClr val="C00000"/>
              </a:buClr>
              <a:buSzPct val="115000"/>
              <a:buFont typeface="Courier New" pitchFamily="49" charset="0"/>
              <a:buChar char="o"/>
              <a:defRPr/>
            </a:pPr>
            <a:endParaRPr lang="en-US" sz="1300" dirty="0">
              <a:latin typeface="Bell MT" pitchFamily="18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2" name="Date Placeholder 13"/>
          <p:cNvSpPr>
            <a:spLocks noGrp="1"/>
          </p:cNvSpPr>
          <p:nvPr>
            <p:ph type="dt" sz="half" idx="2"/>
          </p:nvPr>
        </p:nvSpPr>
        <p:spPr>
          <a:xfrm>
            <a:off x="3810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500" b="1">
                <a:solidFill>
                  <a:schemeClr val="tx2"/>
                </a:solidFill>
                <a:latin typeface="+mn-lt"/>
                <a:cs typeface="+mn-cs"/>
              </a:defRPr>
            </a:lvl1pPr>
            <a:extLst/>
          </a:lstStyle>
          <a:p>
            <a:pPr marL="68263" indent="0">
              <a:buNone/>
              <a:defRPr/>
            </a:pPr>
            <a:fld id="{402819D8-3264-429B-A055-334117331CF4}" type="datetime3">
              <a:rPr lang="en-US" smtClean="0"/>
              <a:pPr marL="68263" indent="0">
                <a:buNone/>
                <a:defRPr/>
              </a:pPr>
              <a:t>23 February 2017</a:t>
            </a:fld>
            <a:endParaRPr lang="en-US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416675"/>
            <a:ext cx="457200" cy="365125"/>
          </a:xfrm>
        </p:spPr>
        <p:txBody>
          <a:bodyPr/>
          <a:lstStyle/>
          <a:p>
            <a:pPr>
              <a:defRPr/>
            </a:pPr>
            <a:r>
              <a:rPr lang="en-US" sz="1500" b="1" dirty="0">
                <a:latin typeface="+mj-lt"/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4647014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0"/>
            <a:ext cx="7391400" cy="607984"/>
          </a:xfrm>
        </p:spPr>
        <p:txBody>
          <a:bodyPr/>
          <a:lstStyle/>
          <a:p>
            <a:pPr algn="ctr"/>
            <a:r>
              <a:rPr lang="en-US" sz="3400" dirty="0">
                <a:solidFill>
                  <a:srgbClr val="C00000"/>
                </a:solidFill>
              </a:rPr>
              <a:t>Pension Reforms in Nigeria</a:t>
            </a:r>
            <a:endParaRPr lang="en-GB" sz="3400" dirty="0">
              <a:solidFill>
                <a:srgbClr val="C0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64344" y="838200"/>
            <a:ext cx="4038600" cy="5486400"/>
          </a:xfrm>
        </p:spPr>
        <p:txBody>
          <a:bodyPr/>
          <a:lstStyle/>
          <a:p>
            <a:pPr marL="400050" indent="-400050">
              <a:buBlip>
                <a:blip r:embed="rId2"/>
              </a:buBlip>
            </a:pPr>
            <a:r>
              <a:rPr 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ll MT" pitchFamily="18" charset="0"/>
              </a:rPr>
              <a:t>The System</a:t>
            </a:r>
          </a:p>
          <a:p>
            <a:pPr marL="795338" lvl="1" indent="-400050" eaLnBrk="1" fontAlgn="auto" hangingPunct="1">
              <a:lnSpc>
                <a:spcPct val="90000"/>
              </a:lnSpc>
              <a:spcBef>
                <a:spcPts val="700"/>
              </a:spcBef>
              <a:spcAft>
                <a:spcPts val="0"/>
              </a:spcAft>
              <a:buClr>
                <a:srgbClr val="C00000"/>
              </a:buClr>
              <a:buSzPct val="100000"/>
              <a:buFont typeface="Courier New" pitchFamily="49" charset="0"/>
              <a:buChar char="o"/>
              <a:defRPr/>
            </a:pPr>
            <a:r>
              <a:rPr lang="en-US" sz="1700" dirty="0">
                <a:latin typeface="Bell MT" pitchFamily="18" charset="0"/>
              </a:rPr>
              <a:t>Contributory Pension Scheme (CPS) introduced by Pension Reform Act 2014 </a:t>
            </a:r>
          </a:p>
          <a:p>
            <a:pPr marL="795338" lvl="1" indent="-400050" eaLnBrk="1" fontAlgn="auto" hangingPunct="1">
              <a:lnSpc>
                <a:spcPct val="90000"/>
              </a:lnSpc>
              <a:spcBef>
                <a:spcPts val="700"/>
              </a:spcBef>
              <a:spcAft>
                <a:spcPts val="0"/>
              </a:spcAft>
              <a:buClr>
                <a:srgbClr val="C00000"/>
              </a:buClr>
              <a:buSzPct val="100000"/>
              <a:buFont typeface="Courier New" pitchFamily="49" charset="0"/>
              <a:buChar char="o"/>
              <a:defRPr/>
            </a:pPr>
            <a:r>
              <a:rPr lang="en-US" sz="1700" dirty="0">
                <a:latin typeface="Bell MT" pitchFamily="18" charset="0"/>
              </a:rPr>
              <a:t>Mandatory</a:t>
            </a:r>
          </a:p>
          <a:p>
            <a:pPr marL="795338" lvl="1" indent="-400050" eaLnBrk="1" fontAlgn="auto" hangingPunct="1">
              <a:lnSpc>
                <a:spcPct val="90000"/>
              </a:lnSpc>
              <a:spcBef>
                <a:spcPts val="700"/>
              </a:spcBef>
              <a:spcAft>
                <a:spcPts val="0"/>
              </a:spcAft>
              <a:buClr>
                <a:srgbClr val="C00000"/>
              </a:buClr>
              <a:buSzPct val="100000"/>
              <a:buFont typeface="Courier New" pitchFamily="49" charset="0"/>
              <a:buChar char="o"/>
              <a:defRPr/>
            </a:pPr>
            <a:r>
              <a:rPr lang="en-US" sz="1700" dirty="0">
                <a:latin typeface="Bell MT" pitchFamily="18" charset="0"/>
              </a:rPr>
              <a:t>Contributory</a:t>
            </a:r>
          </a:p>
          <a:p>
            <a:pPr marL="1141413" lvl="3" indent="-344488" eaLnBrk="1" hangingPunct="1">
              <a:lnSpc>
                <a:spcPct val="80000"/>
              </a:lnSpc>
              <a:buClr>
                <a:srgbClr val="C00000"/>
              </a:buClr>
              <a:buFont typeface="Arial" panose="020B0604020202020204" pitchFamily="34" charset="0"/>
              <a:buChar char="•"/>
              <a:defRPr/>
            </a:pPr>
            <a:r>
              <a:rPr lang="en-US" sz="1500" dirty="0">
                <a:cs typeface="Arial" pitchFamily="34" charset="0"/>
              </a:rPr>
              <a:t>Minimum of 8% and 10% by employee and employer respectively</a:t>
            </a:r>
          </a:p>
          <a:p>
            <a:pPr marL="795338" indent="-400050" eaLnBrk="1" fontAlgn="auto" hangingPunct="1">
              <a:lnSpc>
                <a:spcPct val="90000"/>
              </a:lnSpc>
              <a:spcAft>
                <a:spcPts val="0"/>
              </a:spcAft>
              <a:buClr>
                <a:srgbClr val="C00000"/>
              </a:buClr>
              <a:buSzPct val="100000"/>
              <a:buFont typeface="Courier New" pitchFamily="49" charset="0"/>
              <a:buChar char="o"/>
              <a:defRPr/>
            </a:pPr>
            <a:r>
              <a:rPr lang="en-GB" sz="1700" dirty="0">
                <a:latin typeface="Bell MT" pitchFamily="18" charset="0"/>
              </a:rPr>
              <a:t>Individual Retirement Savings Account  </a:t>
            </a:r>
            <a:r>
              <a:rPr lang="en-GB" sz="1700" b="1" dirty="0">
                <a:latin typeface="Bell MT" pitchFamily="18" charset="0"/>
              </a:rPr>
              <a:t>(</a:t>
            </a:r>
            <a:r>
              <a:rPr lang="en-GB" sz="1700" b="1" i="1" dirty="0">
                <a:latin typeface="Bell MT" pitchFamily="18" charset="0"/>
              </a:rPr>
              <a:t>RSA)</a:t>
            </a:r>
          </a:p>
          <a:p>
            <a:pPr marL="795338" lvl="1" indent="-400050" eaLnBrk="1" fontAlgn="auto" hangingPunct="1">
              <a:lnSpc>
                <a:spcPct val="90000"/>
              </a:lnSpc>
              <a:spcBef>
                <a:spcPts val="700"/>
              </a:spcBef>
              <a:spcAft>
                <a:spcPts val="0"/>
              </a:spcAft>
              <a:buClr>
                <a:srgbClr val="C00000"/>
              </a:buClr>
              <a:buSzPct val="100000"/>
              <a:buFont typeface="Courier New" pitchFamily="49" charset="0"/>
              <a:buChar char="o"/>
              <a:defRPr/>
            </a:pPr>
            <a:r>
              <a:rPr lang="en-US" sz="1700" dirty="0">
                <a:latin typeface="Bell MT" pitchFamily="18" charset="0"/>
              </a:rPr>
              <a:t>Fully Funded </a:t>
            </a:r>
          </a:p>
          <a:p>
            <a:pPr marL="795338" lvl="1" indent="-400050" eaLnBrk="1" fontAlgn="auto" hangingPunct="1">
              <a:lnSpc>
                <a:spcPct val="90000"/>
              </a:lnSpc>
              <a:spcBef>
                <a:spcPts val="700"/>
              </a:spcBef>
              <a:spcAft>
                <a:spcPts val="0"/>
              </a:spcAft>
              <a:buClr>
                <a:srgbClr val="C00000"/>
              </a:buClr>
              <a:buSzPct val="100000"/>
              <a:buFont typeface="Courier New" pitchFamily="49" charset="0"/>
              <a:buChar char="o"/>
              <a:defRPr/>
            </a:pPr>
            <a:r>
              <a:rPr lang="en-US" sz="1700" dirty="0">
                <a:latin typeface="Bell MT" pitchFamily="18" charset="0"/>
              </a:rPr>
              <a:t>Privately managed</a:t>
            </a:r>
          </a:p>
          <a:p>
            <a:pPr marL="1141413" lvl="3" indent="-344488" eaLnBrk="1" hangingPunct="1">
              <a:lnSpc>
                <a:spcPct val="80000"/>
              </a:lnSpc>
              <a:buClr>
                <a:srgbClr val="C00000"/>
              </a:buClr>
              <a:buFont typeface="Arial" panose="020B0604020202020204" pitchFamily="34" charset="0"/>
              <a:buChar char="•"/>
              <a:defRPr/>
            </a:pPr>
            <a:r>
              <a:rPr lang="en-US" sz="1500" dirty="0">
                <a:cs typeface="Arial" pitchFamily="34" charset="0"/>
              </a:rPr>
              <a:t>PFAs , PFCs</a:t>
            </a:r>
          </a:p>
          <a:p>
            <a:pPr marL="795338" lvl="1" indent="-400050" eaLnBrk="1" fontAlgn="auto" hangingPunct="1">
              <a:lnSpc>
                <a:spcPct val="90000"/>
              </a:lnSpc>
              <a:spcBef>
                <a:spcPts val="700"/>
              </a:spcBef>
              <a:spcAft>
                <a:spcPts val="0"/>
              </a:spcAft>
              <a:buClr>
                <a:srgbClr val="C00000"/>
              </a:buClr>
              <a:buSzPct val="100000"/>
              <a:buFont typeface="Courier New" pitchFamily="49" charset="0"/>
              <a:buChar char="o"/>
              <a:defRPr/>
            </a:pPr>
            <a:r>
              <a:rPr lang="en-GB" sz="1700" dirty="0">
                <a:latin typeface="Bell MT" pitchFamily="18" charset="0"/>
              </a:rPr>
              <a:t>Group life insurance cover for cases of death in active service</a:t>
            </a:r>
          </a:p>
          <a:p>
            <a:pPr marL="795338" lvl="1" indent="-400050" eaLnBrk="1" fontAlgn="auto" hangingPunct="1">
              <a:lnSpc>
                <a:spcPct val="90000"/>
              </a:lnSpc>
              <a:spcBef>
                <a:spcPts val="700"/>
              </a:spcBef>
              <a:spcAft>
                <a:spcPts val="0"/>
              </a:spcAft>
              <a:buClr>
                <a:srgbClr val="C00000"/>
              </a:buClr>
              <a:buSzPct val="100000"/>
              <a:buFont typeface="Courier New" pitchFamily="49" charset="0"/>
              <a:buChar char="o"/>
              <a:defRPr/>
            </a:pPr>
            <a:r>
              <a:rPr lang="en-GB" sz="1700" dirty="0">
                <a:latin typeface="Bell MT" pitchFamily="18" charset="0"/>
              </a:rPr>
              <a:t>Planned Withdrawal of Savings – Programmed Withdrawal or Life Annuity</a:t>
            </a:r>
          </a:p>
          <a:p>
            <a:pPr marL="795338" lvl="1" indent="-400050" eaLnBrk="1" fontAlgn="auto" hangingPunct="1">
              <a:lnSpc>
                <a:spcPct val="90000"/>
              </a:lnSpc>
              <a:spcBef>
                <a:spcPts val="700"/>
              </a:spcBef>
              <a:spcAft>
                <a:spcPts val="0"/>
              </a:spcAft>
              <a:buClr>
                <a:srgbClr val="C00000"/>
              </a:buClr>
              <a:buSzPct val="100000"/>
              <a:buFont typeface="Courier New" pitchFamily="49" charset="0"/>
              <a:buChar char="o"/>
              <a:defRPr/>
            </a:pPr>
            <a:r>
              <a:rPr lang="en-GB" sz="1700" dirty="0">
                <a:latin typeface="Bell MT" pitchFamily="18" charset="0"/>
              </a:rPr>
              <a:t>Strictly regulated</a:t>
            </a:r>
          </a:p>
          <a:p>
            <a:pPr marL="231775">
              <a:buClr>
                <a:schemeClr val="accent1"/>
              </a:buClr>
              <a:defRPr/>
            </a:pPr>
            <a:endParaRPr lang="en-GB" sz="1400" dirty="0">
              <a:latin typeface="Bell MT" pitchFamily="18" charset="0"/>
            </a:endParaRPr>
          </a:p>
        </p:txBody>
      </p:sp>
      <p:sp>
        <p:nvSpPr>
          <p:cNvPr id="12" name="Date Placeholder 13"/>
          <p:cNvSpPr>
            <a:spLocks noGrp="1"/>
          </p:cNvSpPr>
          <p:nvPr>
            <p:ph type="dt" sz="half" idx="2"/>
          </p:nvPr>
        </p:nvSpPr>
        <p:spPr>
          <a:xfrm>
            <a:off x="3810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500" b="1">
                <a:solidFill>
                  <a:schemeClr val="tx2"/>
                </a:solidFill>
                <a:latin typeface="+mn-lt"/>
                <a:cs typeface="+mn-cs"/>
              </a:defRPr>
            </a:lvl1pPr>
            <a:extLst/>
          </a:lstStyle>
          <a:p>
            <a:pPr marL="68263" indent="0">
              <a:buNone/>
              <a:defRPr/>
            </a:pPr>
            <a:fld id="{402819D8-3264-429B-A055-334117331CF4}" type="datetime3">
              <a:rPr lang="en-US" smtClean="0"/>
              <a:pPr marL="68263" indent="0">
                <a:buNone/>
                <a:defRPr/>
              </a:pPr>
              <a:t>23 February 2017</a:t>
            </a:fld>
            <a:endParaRPr lang="en-US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416675"/>
            <a:ext cx="457200" cy="365125"/>
          </a:xfrm>
        </p:spPr>
        <p:txBody>
          <a:bodyPr/>
          <a:lstStyle/>
          <a:p>
            <a:pPr>
              <a:defRPr/>
            </a:pPr>
            <a:r>
              <a:rPr lang="en-US" sz="1500" b="1" dirty="0">
                <a:latin typeface="+mj-lt"/>
              </a:rPr>
              <a:t>3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half" idx="2"/>
          </p:nvPr>
        </p:nvSpPr>
        <p:spPr>
          <a:xfrm>
            <a:off x="4655344" y="990600"/>
            <a:ext cx="4038600" cy="5334000"/>
          </a:xfrm>
        </p:spPr>
        <p:txBody>
          <a:bodyPr/>
          <a:lstStyle/>
          <a:p>
            <a:pPr marL="400050" indent="-400050">
              <a:buBlip>
                <a:blip r:embed="rId2"/>
              </a:buBlip>
              <a:defRPr/>
            </a:pPr>
            <a:r>
              <a:rPr 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ll MT" pitchFamily="18" charset="0"/>
              </a:rPr>
              <a:t>System Safeguards</a:t>
            </a:r>
          </a:p>
          <a:p>
            <a:pPr marL="795338" lvl="1" indent="-400050" eaLnBrk="1" fontAlgn="auto" hangingPunct="1">
              <a:lnSpc>
                <a:spcPct val="90000"/>
              </a:lnSpc>
              <a:spcBef>
                <a:spcPts val="700"/>
              </a:spcBef>
              <a:spcAft>
                <a:spcPts val="0"/>
              </a:spcAft>
              <a:buClr>
                <a:srgbClr val="C00000"/>
              </a:buClr>
              <a:buSzPct val="100000"/>
              <a:buFont typeface="Courier New" pitchFamily="49" charset="0"/>
              <a:buChar char="o"/>
              <a:defRPr/>
            </a:pPr>
            <a:r>
              <a:rPr lang="en-US" sz="1600" dirty="0">
                <a:latin typeface="Bell MT" pitchFamily="18" charset="0"/>
              </a:rPr>
              <a:t>Ring fencing through the separation of custody from administration of pension assets</a:t>
            </a:r>
          </a:p>
          <a:p>
            <a:pPr marL="795338" lvl="1" indent="-400050" eaLnBrk="1" fontAlgn="auto" hangingPunct="1">
              <a:lnSpc>
                <a:spcPct val="90000"/>
              </a:lnSpc>
              <a:spcBef>
                <a:spcPts val="700"/>
              </a:spcBef>
              <a:spcAft>
                <a:spcPts val="0"/>
              </a:spcAft>
              <a:buClr>
                <a:srgbClr val="C00000"/>
              </a:buClr>
              <a:buSzPct val="100000"/>
              <a:buFont typeface="Courier New" pitchFamily="49" charset="0"/>
              <a:buChar char="o"/>
              <a:defRPr/>
            </a:pPr>
            <a:r>
              <a:rPr lang="en-US" sz="1600" dirty="0">
                <a:latin typeface="Bell MT" pitchFamily="18" charset="0"/>
              </a:rPr>
              <a:t>Meticulous investment limits &amp; risk ratings</a:t>
            </a:r>
          </a:p>
          <a:p>
            <a:pPr marL="795338" lvl="1" indent="-400050" eaLnBrk="1" fontAlgn="auto" hangingPunct="1">
              <a:lnSpc>
                <a:spcPct val="90000"/>
              </a:lnSpc>
              <a:spcBef>
                <a:spcPts val="700"/>
              </a:spcBef>
              <a:spcAft>
                <a:spcPts val="0"/>
              </a:spcAft>
              <a:buClr>
                <a:srgbClr val="C00000"/>
              </a:buClr>
              <a:buSzPct val="100000"/>
              <a:buFont typeface="Courier New" pitchFamily="49" charset="0"/>
              <a:buChar char="o"/>
              <a:defRPr/>
            </a:pPr>
            <a:r>
              <a:rPr lang="en-US" sz="1600" dirty="0">
                <a:latin typeface="Bell MT" pitchFamily="18" charset="0"/>
              </a:rPr>
              <a:t>Segregation of Pension Funds from assets of operators</a:t>
            </a:r>
          </a:p>
          <a:p>
            <a:pPr marL="795338" lvl="1" indent="-400050" eaLnBrk="1" fontAlgn="auto" hangingPunct="1">
              <a:lnSpc>
                <a:spcPct val="90000"/>
              </a:lnSpc>
              <a:spcBef>
                <a:spcPts val="700"/>
              </a:spcBef>
              <a:spcAft>
                <a:spcPts val="0"/>
              </a:spcAft>
              <a:buClr>
                <a:srgbClr val="C00000"/>
              </a:buClr>
              <a:buSzPct val="100000"/>
              <a:buFont typeface="Courier New" pitchFamily="49" charset="0"/>
              <a:buChar char="o"/>
              <a:defRPr/>
            </a:pPr>
            <a:r>
              <a:rPr lang="en-US" sz="1600" dirty="0">
                <a:latin typeface="Bell MT" pitchFamily="18" charset="0"/>
              </a:rPr>
              <a:t>Daily monitoring of investment of pension funds</a:t>
            </a:r>
          </a:p>
          <a:p>
            <a:pPr marL="795338" lvl="1" indent="-400050" eaLnBrk="1" fontAlgn="auto" hangingPunct="1">
              <a:lnSpc>
                <a:spcPct val="90000"/>
              </a:lnSpc>
              <a:spcBef>
                <a:spcPts val="700"/>
              </a:spcBef>
              <a:spcAft>
                <a:spcPts val="0"/>
              </a:spcAft>
              <a:buClr>
                <a:srgbClr val="C00000"/>
              </a:buClr>
              <a:buSzPct val="100000"/>
              <a:buFont typeface="Courier New" pitchFamily="49" charset="0"/>
              <a:buChar char="o"/>
              <a:defRPr/>
            </a:pPr>
            <a:r>
              <a:rPr lang="en-US" sz="1600" dirty="0">
                <a:latin typeface="Bell MT" pitchFamily="18" charset="0"/>
              </a:rPr>
              <a:t>Guarantee from the parent company of PFCs  and mandatory statutory reserve requirements for PFAs</a:t>
            </a:r>
          </a:p>
          <a:p>
            <a:pPr marL="795338" lvl="1" indent="-400050" eaLnBrk="1" fontAlgn="auto" hangingPunct="1">
              <a:lnSpc>
                <a:spcPct val="90000"/>
              </a:lnSpc>
              <a:spcBef>
                <a:spcPts val="700"/>
              </a:spcBef>
              <a:spcAft>
                <a:spcPts val="0"/>
              </a:spcAft>
              <a:buClr>
                <a:srgbClr val="C00000"/>
              </a:buClr>
              <a:buSzPct val="100000"/>
              <a:buFont typeface="Courier New" pitchFamily="49" charset="0"/>
              <a:buChar char="o"/>
              <a:defRPr/>
            </a:pPr>
            <a:r>
              <a:rPr lang="en-US" sz="1600" dirty="0">
                <a:latin typeface="Bell MT" pitchFamily="18" charset="0"/>
              </a:rPr>
              <a:t>Pension funds not to be applied  as loans or collateral for loans</a:t>
            </a:r>
          </a:p>
          <a:p>
            <a:pPr marL="795338" lvl="1" indent="-400050" eaLnBrk="1" fontAlgn="auto" hangingPunct="1">
              <a:lnSpc>
                <a:spcPct val="90000"/>
              </a:lnSpc>
              <a:spcBef>
                <a:spcPts val="700"/>
              </a:spcBef>
              <a:spcAft>
                <a:spcPts val="0"/>
              </a:spcAft>
              <a:buClr>
                <a:srgbClr val="C00000"/>
              </a:buClr>
              <a:buSzPct val="100000"/>
              <a:buFont typeface="Courier New" pitchFamily="49" charset="0"/>
              <a:buChar char="o"/>
              <a:defRPr/>
            </a:pPr>
            <a:r>
              <a:rPr lang="en-GB" sz="1600" dirty="0">
                <a:latin typeface="Bell MT" pitchFamily="18" charset="0"/>
              </a:rPr>
              <a:t>Fit and Proper Persons requirements for pension funds management</a:t>
            </a:r>
          </a:p>
          <a:p>
            <a:pPr marL="795338" lvl="1" indent="-400050" eaLnBrk="1" fontAlgn="auto" hangingPunct="1">
              <a:lnSpc>
                <a:spcPct val="90000"/>
              </a:lnSpc>
              <a:spcBef>
                <a:spcPts val="700"/>
              </a:spcBef>
              <a:spcAft>
                <a:spcPts val="0"/>
              </a:spcAft>
              <a:buClr>
                <a:srgbClr val="C00000"/>
              </a:buClr>
              <a:buSzPct val="100000"/>
              <a:buFont typeface="Courier New" pitchFamily="49" charset="0"/>
              <a:buChar char="o"/>
              <a:defRPr/>
            </a:pPr>
            <a:r>
              <a:rPr lang="en-GB" sz="1600" dirty="0">
                <a:latin typeface="Bell MT" pitchFamily="18" charset="0"/>
              </a:rPr>
              <a:t>Strict corporate governance and disclosure requirements</a:t>
            </a:r>
            <a:endParaRPr lang="en-US" sz="1600" dirty="0">
              <a:latin typeface="Bell MT" pitchFamily="18" charset="0"/>
            </a:endParaRPr>
          </a:p>
          <a:p>
            <a:pPr marL="795338" lvl="1" indent="-400050" eaLnBrk="1" fontAlgn="auto" hangingPunct="1">
              <a:lnSpc>
                <a:spcPct val="90000"/>
              </a:lnSpc>
              <a:spcBef>
                <a:spcPts val="700"/>
              </a:spcBef>
              <a:spcAft>
                <a:spcPts val="0"/>
              </a:spcAft>
              <a:buClr>
                <a:srgbClr val="C00000"/>
              </a:buClr>
              <a:buSzPct val="100000"/>
              <a:buFont typeface="Courier New" pitchFamily="49" charset="0"/>
              <a:buChar char="o"/>
              <a:defRPr/>
            </a:pPr>
            <a:endParaRPr lang="en-US" sz="1700" dirty="0">
              <a:latin typeface="Bell MT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5912935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0"/>
            <a:ext cx="7391400" cy="607984"/>
          </a:xfrm>
        </p:spPr>
        <p:txBody>
          <a:bodyPr/>
          <a:lstStyle/>
          <a:p>
            <a:pPr algn="ctr"/>
            <a:r>
              <a:rPr lang="en-US" sz="3400" dirty="0">
                <a:solidFill>
                  <a:srgbClr val="C00000"/>
                </a:solidFill>
              </a:rPr>
              <a:t>Pension Reform in Nigeria</a:t>
            </a:r>
            <a:endParaRPr lang="en-GB" sz="3400" dirty="0">
              <a:solidFill>
                <a:srgbClr val="C0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64344" y="838200"/>
            <a:ext cx="4038600" cy="1752600"/>
          </a:xfrm>
        </p:spPr>
        <p:txBody>
          <a:bodyPr/>
          <a:lstStyle/>
          <a:p>
            <a:pPr marL="400050" indent="-400050">
              <a:buBlip>
                <a:blip r:embed="rId2"/>
              </a:buBlip>
            </a:pPr>
            <a:r>
              <a:rPr lang="en-US" sz="1500" b="1" dirty="0">
                <a:solidFill>
                  <a:srgbClr val="0A071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ll MT" pitchFamily="18" charset="0"/>
                <a:ea typeface="Tahoma" pitchFamily="34" charset="0"/>
                <a:cs typeface="Tahoma" pitchFamily="34" charset="0"/>
              </a:rPr>
              <a:t>Governance of Pension Schemes</a:t>
            </a:r>
            <a:endParaRPr lang="en-US" sz="1400" b="1" dirty="0">
              <a:solidFill>
                <a:srgbClr val="0A0718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ell MT" pitchFamily="18" charset="0"/>
              <a:ea typeface="Tahoma" pitchFamily="34" charset="0"/>
              <a:cs typeface="Tahoma" pitchFamily="34" charset="0"/>
            </a:endParaRPr>
          </a:p>
          <a:p>
            <a:pPr marL="727075" lvl="1" indent="-331788">
              <a:buFont typeface="Courier New" pitchFamily="49" charset="0"/>
              <a:buChar char="o"/>
            </a:pPr>
            <a:r>
              <a:rPr lang="en-US" sz="1400" dirty="0">
                <a:solidFill>
                  <a:srgbClr val="0A0718"/>
                </a:solidFill>
                <a:latin typeface="Bell MT" pitchFamily="18" charset="0"/>
                <a:ea typeface="Tahoma" pitchFamily="34" charset="0"/>
                <a:cs typeface="Tahoma" pitchFamily="34" charset="0"/>
              </a:rPr>
              <a:t>Enacted the PRA 2004</a:t>
            </a:r>
          </a:p>
          <a:p>
            <a:pPr marL="727075" lvl="1" indent="-331788">
              <a:buFont typeface="Courier New" pitchFamily="49" charset="0"/>
              <a:buChar char="o"/>
            </a:pPr>
            <a:r>
              <a:rPr lang="en-US" sz="1400" dirty="0">
                <a:solidFill>
                  <a:srgbClr val="0A0718"/>
                </a:solidFill>
                <a:latin typeface="Bell MT" pitchFamily="18" charset="0"/>
                <a:ea typeface="Tahoma" pitchFamily="34" charset="0"/>
                <a:cs typeface="Tahoma" pitchFamily="34" charset="0"/>
              </a:rPr>
              <a:t>Later repealed and PRA 2014 enacted</a:t>
            </a:r>
          </a:p>
          <a:p>
            <a:pPr marL="727075" lvl="1" indent="-331788">
              <a:buFont typeface="Courier New" pitchFamily="49" charset="0"/>
              <a:buChar char="o"/>
            </a:pPr>
            <a:r>
              <a:rPr lang="en-US" sz="1400" dirty="0">
                <a:solidFill>
                  <a:srgbClr val="0A0718"/>
                </a:solidFill>
                <a:latin typeface="Bell MT" pitchFamily="18" charset="0"/>
                <a:ea typeface="Tahoma" pitchFamily="34" charset="0"/>
                <a:cs typeface="Tahoma" pitchFamily="34" charset="0"/>
              </a:rPr>
              <a:t>Set up robust administrative structure</a:t>
            </a:r>
          </a:p>
          <a:p>
            <a:pPr marL="727075" lvl="1" indent="-331788">
              <a:buFont typeface="Courier New" pitchFamily="49" charset="0"/>
              <a:buChar char="o"/>
            </a:pPr>
            <a:r>
              <a:rPr lang="en-US" sz="1400" dirty="0">
                <a:solidFill>
                  <a:srgbClr val="0A0718"/>
                </a:solidFill>
                <a:latin typeface="Bell MT" pitchFamily="18" charset="0"/>
                <a:ea typeface="Tahoma" pitchFamily="34" charset="0"/>
                <a:cs typeface="Tahoma" pitchFamily="34" charset="0"/>
              </a:rPr>
              <a:t>Initially, coverage provided for the FGN employees and private sector with 5 or more employees</a:t>
            </a:r>
            <a:endParaRPr lang="en-US" sz="1200" dirty="0"/>
          </a:p>
          <a:p>
            <a:pPr marL="742950" lvl="2" indent="0">
              <a:buNone/>
            </a:pPr>
            <a:endParaRPr lang="en-US" sz="1200" dirty="0"/>
          </a:p>
          <a:p>
            <a:pPr marL="742950" lvl="2" indent="0">
              <a:buNone/>
            </a:pPr>
            <a:endParaRPr lang="en-US" sz="1200" dirty="0"/>
          </a:p>
          <a:p>
            <a:pPr marL="742950" lvl="2" indent="0">
              <a:buNone/>
            </a:pPr>
            <a:endParaRPr lang="en-US" sz="1200" dirty="0"/>
          </a:p>
          <a:p>
            <a:pPr marL="231775">
              <a:buClr>
                <a:schemeClr val="accent1"/>
              </a:buClr>
              <a:defRPr/>
            </a:pPr>
            <a:endParaRPr lang="en-GB" sz="1400" dirty="0">
              <a:latin typeface="Bell MT" pitchFamily="18" charset="0"/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4400" y="838200"/>
            <a:ext cx="4038600" cy="5486400"/>
          </a:xfrm>
        </p:spPr>
        <p:txBody>
          <a:bodyPr/>
          <a:lstStyle/>
          <a:p>
            <a:pPr marL="400050" indent="-400050">
              <a:buBlip>
                <a:blip r:embed="rId2"/>
              </a:buBlip>
            </a:pPr>
            <a:r>
              <a:rPr lang="en-US" sz="1800" b="1" dirty="0" err="1">
                <a:solidFill>
                  <a:schemeClr val="bg2">
                    <a:lumMod val="25000"/>
                  </a:schemeClr>
                </a:solidFill>
                <a:latin typeface="Bell MT" panose="02020503060305020303" pitchFamily="18" charset="0"/>
              </a:rPr>
              <a:t>PenCom</a:t>
            </a:r>
            <a:endParaRPr lang="en-US" sz="3000" dirty="0">
              <a:latin typeface="Bell MT" panose="02020503060305020303" pitchFamily="18" charset="0"/>
            </a:endParaRPr>
          </a:p>
          <a:p>
            <a:pPr marL="685800" lvl="1">
              <a:buFont typeface="Courier New" panose="02070309020205020404" pitchFamily="49" charset="0"/>
              <a:buChar char="o"/>
            </a:pPr>
            <a:r>
              <a:rPr lang="en-GB" sz="1200" dirty="0">
                <a:latin typeface="Bell MT" panose="02020503060305020303" pitchFamily="18" charset="0"/>
              </a:rPr>
              <a:t>Regulates &amp; supervises all pension matters in Nigeria</a:t>
            </a:r>
          </a:p>
          <a:p>
            <a:pPr marL="685800" lvl="1">
              <a:buFont typeface="Courier New" panose="02070309020205020404" pitchFamily="49" charset="0"/>
              <a:buChar char="o"/>
            </a:pPr>
            <a:r>
              <a:rPr lang="en-GB" sz="1200" dirty="0">
                <a:latin typeface="Bell MT" panose="02020503060305020303" pitchFamily="18" charset="0"/>
              </a:rPr>
              <a:t>Maintains database of all pension matters</a:t>
            </a:r>
          </a:p>
          <a:p>
            <a:pPr marL="685800" lvl="1">
              <a:buFont typeface="Courier New" panose="02070309020205020404" pitchFamily="49" charset="0"/>
              <a:buChar char="o"/>
            </a:pPr>
            <a:r>
              <a:rPr lang="en-GB" sz="1200" dirty="0">
                <a:latin typeface="Bell MT" panose="02020503060305020303" pitchFamily="18" charset="0"/>
              </a:rPr>
              <a:t>Enforce compliance, sanctions &amp; penalties</a:t>
            </a:r>
          </a:p>
          <a:p>
            <a:pPr marL="400050" indent="-400050">
              <a:buBlip>
                <a:blip r:embed="rId2"/>
              </a:buBlip>
            </a:pPr>
            <a:r>
              <a:rPr lang="en-GB" sz="1800" b="1" dirty="0">
                <a:solidFill>
                  <a:schemeClr val="bg2">
                    <a:lumMod val="25000"/>
                  </a:schemeClr>
                </a:solidFill>
                <a:latin typeface="Bell MT" panose="02020503060305020303" pitchFamily="18" charset="0"/>
              </a:rPr>
              <a:t>PFA/CPFA</a:t>
            </a:r>
            <a:endParaRPr lang="en-GB" b="1" dirty="0">
              <a:solidFill>
                <a:schemeClr val="bg2">
                  <a:lumMod val="25000"/>
                </a:schemeClr>
              </a:solidFill>
              <a:latin typeface="Bell MT" panose="02020503060305020303" pitchFamily="18" charset="0"/>
            </a:endParaRPr>
          </a:p>
          <a:p>
            <a:pPr marL="684213" lvl="1" indent="-284163">
              <a:buFont typeface="Courier New" panose="02070309020205020404" pitchFamily="49" charset="0"/>
              <a:buChar char="o"/>
            </a:pPr>
            <a:r>
              <a:rPr lang="en-GB" sz="1200" dirty="0">
                <a:latin typeface="Bell MT" panose="02020503060305020303" pitchFamily="18" charset="0"/>
              </a:rPr>
              <a:t>Registration/Transfer of Contributors</a:t>
            </a:r>
          </a:p>
          <a:p>
            <a:pPr marL="684213" lvl="1" indent="-284163">
              <a:buFont typeface="Courier New" panose="02070309020205020404" pitchFamily="49" charset="0"/>
              <a:buChar char="o"/>
            </a:pPr>
            <a:r>
              <a:rPr lang="en-GB" sz="1200" dirty="0">
                <a:latin typeface="Bell MT" panose="02020503060305020303" pitchFamily="18" charset="0"/>
              </a:rPr>
              <a:t>Administration of RSA &amp; Customer Support</a:t>
            </a:r>
          </a:p>
          <a:p>
            <a:pPr marL="684213" lvl="1" indent="-284163">
              <a:buFont typeface="Courier New" panose="02070309020205020404" pitchFamily="49" charset="0"/>
              <a:buChar char="o"/>
            </a:pPr>
            <a:r>
              <a:rPr lang="en-GB" sz="1200" dirty="0">
                <a:latin typeface="Bell MT" panose="02020503060305020303" pitchFamily="18" charset="0"/>
              </a:rPr>
              <a:t>Reporting to </a:t>
            </a:r>
            <a:r>
              <a:rPr lang="en-GB" sz="1200" dirty="0" err="1">
                <a:latin typeface="Bell MT" panose="02020503060305020303" pitchFamily="18" charset="0"/>
              </a:rPr>
              <a:t>PenCom</a:t>
            </a:r>
            <a:r>
              <a:rPr lang="en-GB" sz="1200" dirty="0">
                <a:latin typeface="Bell MT" panose="02020503060305020303" pitchFamily="18" charset="0"/>
              </a:rPr>
              <a:t> and Contributors</a:t>
            </a:r>
          </a:p>
          <a:p>
            <a:pPr marL="684213" lvl="1" indent="-284163">
              <a:buFont typeface="Courier New" panose="02070309020205020404" pitchFamily="49" charset="0"/>
              <a:buChar char="o"/>
            </a:pPr>
            <a:r>
              <a:rPr lang="en-GB" sz="1200" dirty="0">
                <a:latin typeface="Bell MT" panose="02020503060305020303" pitchFamily="18" charset="0"/>
              </a:rPr>
              <a:t>Taking Investment Decisions</a:t>
            </a:r>
          </a:p>
          <a:p>
            <a:pPr marL="684213" lvl="1" indent="-284163">
              <a:buFont typeface="Courier New" panose="02070309020205020404" pitchFamily="49" charset="0"/>
              <a:buChar char="o"/>
            </a:pPr>
            <a:r>
              <a:rPr lang="en-GB" sz="1200" dirty="0">
                <a:latin typeface="Bell MT" panose="02020503060305020303" pitchFamily="18" charset="0"/>
              </a:rPr>
              <a:t>Administration of Retirement Benefits</a:t>
            </a:r>
          </a:p>
          <a:p>
            <a:pPr marL="400050" indent="-400050">
              <a:buBlip>
                <a:blip r:embed="rId2"/>
              </a:buBlip>
            </a:pPr>
            <a:r>
              <a:rPr lang="en-GB" sz="1600" b="1" dirty="0">
                <a:solidFill>
                  <a:schemeClr val="bg2">
                    <a:lumMod val="25000"/>
                  </a:schemeClr>
                </a:solidFill>
                <a:latin typeface="Bell MT" panose="02020503060305020303" pitchFamily="18" charset="0"/>
              </a:rPr>
              <a:t>PFC</a:t>
            </a:r>
          </a:p>
          <a:p>
            <a:pPr marL="684213" lvl="1" indent="-284163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accent2"/>
              </a:buClr>
              <a:buSzPct val="110000"/>
              <a:buFont typeface="Courier New" panose="02070309020205020404" pitchFamily="49" charset="0"/>
              <a:buChar char="o"/>
              <a:defRPr/>
            </a:pPr>
            <a:r>
              <a:rPr lang="en-GB" sz="1200" dirty="0">
                <a:latin typeface="Bell MT" panose="02020503060305020303" pitchFamily="18" charset="0"/>
              </a:rPr>
              <a:t>Holds pension fund assets in safe custody on trust</a:t>
            </a:r>
          </a:p>
          <a:p>
            <a:pPr marL="684213" lvl="1" indent="-284163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accent2"/>
              </a:buClr>
              <a:buSzPct val="110000"/>
              <a:buFont typeface="Courier New" panose="02070309020205020404" pitchFamily="49" charset="0"/>
              <a:buChar char="o"/>
              <a:defRPr/>
            </a:pPr>
            <a:r>
              <a:rPr lang="en-GB" sz="1200" dirty="0">
                <a:latin typeface="Bell MT" panose="02020503060305020303" pitchFamily="18" charset="0"/>
              </a:rPr>
              <a:t>Executes transactions and undertakes other related activities on behalf of PFA</a:t>
            </a:r>
          </a:p>
          <a:p>
            <a:pPr marL="400050" indent="-400050">
              <a:buBlip>
                <a:blip r:embed="rId2"/>
              </a:buBlip>
            </a:pPr>
            <a:r>
              <a:rPr lang="en-GB" sz="1600" b="1" dirty="0">
                <a:solidFill>
                  <a:schemeClr val="bg2">
                    <a:lumMod val="25000"/>
                  </a:schemeClr>
                </a:solidFill>
                <a:latin typeface="Bell MT" panose="02020503060305020303" pitchFamily="18" charset="0"/>
              </a:rPr>
              <a:t>PTAD</a:t>
            </a:r>
          </a:p>
          <a:p>
            <a:pPr marL="684213" lvl="1" indent="-284163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accent2"/>
              </a:buClr>
              <a:buSzPct val="110000"/>
              <a:buFont typeface="Courier New" panose="02070309020205020404" pitchFamily="49" charset="0"/>
              <a:buChar char="o"/>
              <a:defRPr/>
            </a:pPr>
            <a:r>
              <a:rPr lang="en-GB" sz="1200" dirty="0">
                <a:latin typeface="Bell MT" panose="02020503060305020303" pitchFamily="18" charset="0"/>
              </a:rPr>
              <a:t>Coordinates the activities of Pension Offices/Boards in the Federal Public Service</a:t>
            </a:r>
          </a:p>
          <a:p>
            <a:pPr marL="400050" indent="-400050">
              <a:buBlip>
                <a:blip r:embed="rId2"/>
              </a:buBlip>
            </a:pPr>
            <a:r>
              <a:rPr lang="en-GB" sz="1600" b="1" dirty="0">
                <a:solidFill>
                  <a:schemeClr val="bg2">
                    <a:lumMod val="25000"/>
                  </a:schemeClr>
                </a:solidFill>
                <a:latin typeface="Bell MT" panose="02020503060305020303" pitchFamily="18" charset="0"/>
              </a:rPr>
              <a:t>Employer</a:t>
            </a:r>
          </a:p>
          <a:p>
            <a:pPr marL="684213" lvl="1" indent="-284163" eaLnBrk="1" fontAlgn="auto" hangingPunct="1">
              <a:lnSpc>
                <a:spcPct val="90000"/>
              </a:lnSpc>
              <a:spcAft>
                <a:spcPts val="0"/>
              </a:spcAft>
              <a:buSzPct val="110000"/>
              <a:buFont typeface="Courier New" panose="02070309020205020404" pitchFamily="49" charset="0"/>
              <a:buChar char="o"/>
              <a:defRPr/>
            </a:pPr>
            <a:r>
              <a:rPr lang="en-GB" sz="1200" dirty="0">
                <a:latin typeface="Bell MT" panose="02020503060305020303" pitchFamily="18" charset="0"/>
              </a:rPr>
              <a:t>Remits monthly contributions</a:t>
            </a:r>
          </a:p>
          <a:p>
            <a:pPr marL="400050" indent="-400050">
              <a:buBlip>
                <a:blip r:embed="rId2"/>
              </a:buBlip>
            </a:pPr>
            <a:r>
              <a:rPr lang="en-GB" sz="1600" b="1" dirty="0">
                <a:solidFill>
                  <a:schemeClr val="bg2">
                    <a:lumMod val="25000"/>
                  </a:schemeClr>
                </a:solidFill>
                <a:latin typeface="Bell MT" panose="02020503060305020303" pitchFamily="18" charset="0"/>
              </a:rPr>
              <a:t>Employee</a:t>
            </a:r>
          </a:p>
          <a:p>
            <a:pPr marL="742950" lvl="1" indent="-342900" eaLnBrk="1" fontAlgn="auto" hangingPunct="1">
              <a:lnSpc>
                <a:spcPct val="90000"/>
              </a:lnSpc>
              <a:spcAft>
                <a:spcPts val="0"/>
              </a:spcAft>
              <a:buSzPct val="110000"/>
              <a:buFont typeface="Courier New" panose="02070309020205020404" pitchFamily="49" charset="0"/>
              <a:buChar char="o"/>
              <a:defRPr/>
            </a:pPr>
            <a:r>
              <a:rPr lang="en-GB" sz="1200" dirty="0">
                <a:latin typeface="Bell MT" panose="02020503060305020303" pitchFamily="18" charset="0"/>
              </a:rPr>
              <a:t>Registers with a PFA of his/her choice</a:t>
            </a:r>
          </a:p>
          <a:p>
            <a:pPr marL="395287" lvl="2" indent="0" eaLnBrk="1" fontAlgn="auto" hangingPunct="1">
              <a:spcAft>
                <a:spcPts val="0"/>
              </a:spcAft>
              <a:buClr>
                <a:srgbClr val="C00000"/>
              </a:buClr>
              <a:buSzPct val="115000"/>
              <a:buNone/>
              <a:defRPr/>
            </a:pPr>
            <a:endParaRPr lang="en-US" sz="1300" dirty="0">
              <a:latin typeface="Bell MT" pitchFamily="18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2" name="Date Placeholder 13"/>
          <p:cNvSpPr>
            <a:spLocks noGrp="1"/>
          </p:cNvSpPr>
          <p:nvPr>
            <p:ph type="dt" sz="half" idx="2"/>
          </p:nvPr>
        </p:nvSpPr>
        <p:spPr>
          <a:xfrm>
            <a:off x="3810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500" b="1">
                <a:solidFill>
                  <a:schemeClr val="tx2"/>
                </a:solidFill>
                <a:latin typeface="+mn-lt"/>
                <a:cs typeface="+mn-cs"/>
              </a:defRPr>
            </a:lvl1pPr>
            <a:extLst/>
          </a:lstStyle>
          <a:p>
            <a:pPr marL="68263" indent="0">
              <a:buNone/>
              <a:defRPr/>
            </a:pPr>
            <a:fld id="{402819D8-3264-429B-A055-334117331CF4}" type="datetime3">
              <a:rPr lang="en-US" smtClean="0"/>
              <a:pPr marL="68263" indent="0">
                <a:buNone/>
                <a:defRPr/>
              </a:pPr>
              <a:t>23 February 2017</a:t>
            </a:fld>
            <a:endParaRPr lang="en-US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416675"/>
            <a:ext cx="457200" cy="365125"/>
          </a:xfrm>
        </p:spPr>
        <p:txBody>
          <a:bodyPr/>
          <a:lstStyle/>
          <a:p>
            <a:pPr>
              <a:defRPr/>
            </a:pPr>
            <a:r>
              <a:rPr lang="en-US" sz="1500" b="1" dirty="0">
                <a:latin typeface="+mj-lt"/>
              </a:rPr>
              <a:t>5</a:t>
            </a:r>
          </a:p>
        </p:txBody>
      </p:sp>
      <p:graphicFrame>
        <p:nvGraphicFramePr>
          <p:cNvPr id="11" name="Diagram 10"/>
          <p:cNvGraphicFramePr/>
          <p:nvPr>
            <p:extLst>
              <p:ext uri="{D42A27DB-BD31-4B8C-83A1-F6EECF244321}">
                <p14:modId xmlns:p14="http://schemas.microsoft.com/office/powerpoint/2010/main" val="1102333925"/>
              </p:ext>
            </p:extLst>
          </p:nvPr>
        </p:nvGraphicFramePr>
        <p:xfrm>
          <a:off x="838200" y="2743200"/>
          <a:ext cx="3124200" cy="36734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78966011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0"/>
            <a:ext cx="7391400" cy="607984"/>
          </a:xfrm>
        </p:spPr>
        <p:txBody>
          <a:bodyPr/>
          <a:lstStyle/>
          <a:p>
            <a:pPr algn="ctr"/>
            <a:r>
              <a:rPr lang="en-GB" sz="3400" dirty="0">
                <a:solidFill>
                  <a:srgbClr val="C00000"/>
                </a:solidFill>
              </a:rPr>
              <a:t>Pension Reform in Nigeria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64344" y="838200"/>
            <a:ext cx="4038600" cy="5486400"/>
          </a:xfrm>
        </p:spPr>
        <p:txBody>
          <a:bodyPr/>
          <a:lstStyle/>
          <a:p>
            <a:pPr marL="400050" indent="-400050">
              <a:buBlip>
                <a:blip r:embed="rId2"/>
              </a:buBlip>
            </a:pPr>
            <a:r>
              <a:rPr lang="en-US" sz="1800" b="1" dirty="0">
                <a:solidFill>
                  <a:srgbClr val="0A071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ll MT" pitchFamily="18" charset="0"/>
                <a:ea typeface="Tahoma" pitchFamily="34" charset="0"/>
                <a:cs typeface="Tahoma" pitchFamily="34" charset="0"/>
              </a:rPr>
              <a:t>Governance of Pension Schemes</a:t>
            </a:r>
          </a:p>
          <a:p>
            <a:pPr marL="742950" lvl="1" indent="-344488">
              <a:buClr>
                <a:srgbClr val="C00000"/>
              </a:buClr>
              <a:buFont typeface="Courier New" panose="02070309020205020404" pitchFamily="49" charset="0"/>
              <a:buChar char="o"/>
            </a:pPr>
            <a:r>
              <a:rPr lang="en-US" sz="1800" dirty="0">
                <a:solidFill>
                  <a:srgbClr val="0A0718"/>
                </a:solidFill>
                <a:latin typeface="Bell MT" pitchFamily="18" charset="0"/>
                <a:ea typeface="Tahoma" pitchFamily="34" charset="0"/>
                <a:cs typeface="Tahoma" pitchFamily="34" charset="0"/>
              </a:rPr>
              <a:t>Supervisory Framework</a:t>
            </a:r>
          </a:p>
          <a:p>
            <a:pPr marL="982663" lvl="2" indent="-239713">
              <a:buFont typeface="Arial" panose="020B0604020202020204" pitchFamily="34" charset="0"/>
              <a:buChar char="•"/>
            </a:pPr>
            <a:r>
              <a:rPr lang="en-GB" sz="1500" dirty="0">
                <a:solidFill>
                  <a:srgbClr val="0A0718"/>
                </a:solidFill>
                <a:latin typeface="Bell MT" pitchFamily="18" charset="0"/>
                <a:ea typeface="Tahoma" pitchFamily="34" charset="0"/>
                <a:cs typeface="Tahoma" pitchFamily="34" charset="0"/>
              </a:rPr>
              <a:t>Regulations guided by international best practices</a:t>
            </a:r>
          </a:p>
          <a:p>
            <a:pPr marL="982663" lvl="2" indent="-239713">
              <a:buFont typeface="Arial" panose="020B0604020202020204" pitchFamily="34" charset="0"/>
              <a:buChar char="•"/>
            </a:pPr>
            <a:r>
              <a:rPr lang="en-GB" sz="1500" dirty="0">
                <a:solidFill>
                  <a:srgbClr val="0A0718"/>
                </a:solidFill>
                <a:latin typeface="Bell MT" pitchFamily="18" charset="0"/>
                <a:ea typeface="Tahoma" pitchFamily="34" charset="0"/>
                <a:cs typeface="Tahoma" pitchFamily="34" charset="0"/>
              </a:rPr>
              <a:t>Consultative approach in rule making </a:t>
            </a:r>
          </a:p>
          <a:p>
            <a:pPr lvl="3" indent="-252413">
              <a:buClr>
                <a:srgbClr val="C00000"/>
              </a:buClr>
              <a:buFont typeface="Wingdings" panose="05000000000000000000" pitchFamily="2" charset="2"/>
              <a:buChar char="§"/>
            </a:pPr>
            <a:r>
              <a:rPr lang="en-GB" sz="1300" dirty="0"/>
              <a:t>Pension Fund Operators Association of Nigeria (</a:t>
            </a:r>
            <a:r>
              <a:rPr lang="en-GB" sz="1300" dirty="0" err="1"/>
              <a:t>PenOp</a:t>
            </a:r>
            <a:r>
              <a:rPr lang="en-GB" sz="1300" dirty="0"/>
              <a:t>)</a:t>
            </a:r>
          </a:p>
          <a:p>
            <a:pPr lvl="3" indent="-252413">
              <a:buClr>
                <a:srgbClr val="C00000"/>
              </a:buClr>
              <a:buFont typeface="Wingdings" panose="05000000000000000000" pitchFamily="2" charset="2"/>
              <a:buChar char="§"/>
            </a:pPr>
            <a:r>
              <a:rPr lang="en-GB" sz="1300" dirty="0"/>
              <a:t>Financial Services Regulatory Coordination Committee (FSRCC)</a:t>
            </a:r>
          </a:p>
          <a:p>
            <a:pPr marL="982663" lvl="2" indent="-239713">
              <a:buFont typeface="Arial" panose="020B0604020202020204" pitchFamily="34" charset="0"/>
              <a:buChar char="•"/>
            </a:pPr>
            <a:r>
              <a:rPr lang="en-GB" sz="1500" dirty="0">
                <a:solidFill>
                  <a:srgbClr val="0A0718"/>
                </a:solidFill>
                <a:latin typeface="Bell MT" pitchFamily="18" charset="0"/>
                <a:ea typeface="Tahoma" pitchFamily="34" charset="0"/>
                <a:cs typeface="Tahoma" pitchFamily="34" charset="0"/>
              </a:rPr>
              <a:t>Supervisory approach is Risk Based</a:t>
            </a:r>
          </a:p>
          <a:p>
            <a:pPr lvl="3" indent="-252413">
              <a:buClr>
                <a:srgbClr val="C00000"/>
              </a:buClr>
              <a:buFont typeface="Wingdings" panose="05000000000000000000" pitchFamily="2" charset="2"/>
              <a:buChar char="§"/>
            </a:pPr>
            <a:r>
              <a:rPr lang="en-US" sz="1300" dirty="0"/>
              <a:t>Authorized markets and trading platforms</a:t>
            </a:r>
          </a:p>
          <a:p>
            <a:pPr lvl="3" indent="-252413">
              <a:buClr>
                <a:srgbClr val="C00000"/>
              </a:buClr>
              <a:buFont typeface="Wingdings" panose="05000000000000000000" pitchFamily="2" charset="2"/>
              <a:buChar char="§"/>
            </a:pPr>
            <a:r>
              <a:rPr lang="en-US" sz="1300" dirty="0"/>
              <a:t>Investment limits &amp; risk rating requirements</a:t>
            </a:r>
          </a:p>
          <a:p>
            <a:pPr lvl="3" indent="-252413">
              <a:buClr>
                <a:srgbClr val="C00000"/>
              </a:buClr>
              <a:buFont typeface="Wingdings" panose="05000000000000000000" pitchFamily="2" charset="2"/>
              <a:buChar char="§"/>
            </a:pPr>
            <a:r>
              <a:rPr lang="en-GB" sz="1300" dirty="0"/>
              <a:t>Daily reporting and examination of investment activities</a:t>
            </a:r>
          </a:p>
          <a:p>
            <a:pPr lvl="3" indent="-252413">
              <a:buClr>
                <a:srgbClr val="C00000"/>
              </a:buClr>
              <a:buFont typeface="Wingdings" panose="05000000000000000000" pitchFamily="2" charset="2"/>
              <a:buChar char="§"/>
            </a:pPr>
            <a:r>
              <a:rPr lang="en-GB" sz="1300" dirty="0"/>
              <a:t>Fit and Proper Persons requirements for pension funds management</a:t>
            </a:r>
          </a:p>
          <a:p>
            <a:pPr lvl="3" indent="-252413">
              <a:buClr>
                <a:srgbClr val="C00000"/>
              </a:buClr>
              <a:buFont typeface="Wingdings" panose="05000000000000000000" pitchFamily="2" charset="2"/>
              <a:buChar char="§"/>
            </a:pPr>
            <a:r>
              <a:rPr lang="en-GB" sz="1300" dirty="0"/>
              <a:t>Strict corporate governance and disclosure requirements</a:t>
            </a:r>
            <a:endParaRPr lang="en-US" sz="1300" dirty="0"/>
          </a:p>
          <a:p>
            <a:pPr marL="727075" lvl="1" indent="-331788">
              <a:buFont typeface="Courier New" pitchFamily="49" charset="0"/>
              <a:buChar char="o"/>
            </a:pPr>
            <a:endParaRPr lang="en-US" sz="1400" dirty="0">
              <a:solidFill>
                <a:srgbClr val="0A0718"/>
              </a:solidFill>
              <a:latin typeface="Bell MT" pitchFamily="18" charset="0"/>
              <a:ea typeface="Tahoma" pitchFamily="34" charset="0"/>
              <a:cs typeface="Tahoma" pitchFamily="34" charset="0"/>
            </a:endParaRPr>
          </a:p>
          <a:p>
            <a:pPr marL="231775">
              <a:buClr>
                <a:schemeClr val="accent1"/>
              </a:buClr>
              <a:defRPr/>
            </a:pPr>
            <a:endParaRPr lang="en-GB" sz="1400" dirty="0">
              <a:latin typeface="Bell MT" pitchFamily="18" charset="0"/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55344" y="838200"/>
            <a:ext cx="4038600" cy="5486400"/>
          </a:xfrm>
        </p:spPr>
        <p:txBody>
          <a:bodyPr/>
          <a:lstStyle/>
          <a:p>
            <a:pPr marL="742950" lvl="1" indent="-344488">
              <a:buClr>
                <a:srgbClr val="C00000"/>
              </a:buClr>
              <a:buFont typeface="Courier New" panose="02070309020205020404" pitchFamily="49" charset="0"/>
              <a:buChar char="o"/>
            </a:pPr>
            <a:r>
              <a:rPr lang="en-US" sz="1800" dirty="0">
                <a:solidFill>
                  <a:srgbClr val="0A0718"/>
                </a:solidFill>
                <a:latin typeface="Bell MT" pitchFamily="18" charset="0"/>
                <a:ea typeface="Tahoma" pitchFamily="34" charset="0"/>
                <a:cs typeface="Tahoma" pitchFamily="34" charset="0"/>
              </a:rPr>
              <a:t>Effective system of benefits administration</a:t>
            </a:r>
          </a:p>
          <a:p>
            <a:pPr marL="982663" lvl="2" indent="-239713">
              <a:buFont typeface="Arial" panose="020B0604020202020204" pitchFamily="34" charset="0"/>
              <a:buChar char="•"/>
            </a:pPr>
            <a:r>
              <a:rPr lang="en-US" sz="1500" dirty="0">
                <a:solidFill>
                  <a:srgbClr val="0A0718"/>
                </a:solidFill>
                <a:latin typeface="Bell MT" pitchFamily="18" charset="0"/>
                <a:ea typeface="Tahoma" pitchFamily="34" charset="0"/>
                <a:cs typeface="Tahoma" pitchFamily="34" charset="0"/>
              </a:rPr>
              <a:t>Benefits are paid through Programmed Withdrawals or Life Annuities</a:t>
            </a:r>
          </a:p>
          <a:p>
            <a:pPr marL="982663" lvl="2" indent="-239713">
              <a:buFont typeface="Arial" panose="020B0604020202020204" pitchFamily="34" charset="0"/>
              <a:buChar char="•"/>
            </a:pPr>
            <a:r>
              <a:rPr lang="en-US" sz="1500" dirty="0">
                <a:solidFill>
                  <a:srgbClr val="0A0718"/>
                </a:solidFill>
                <a:latin typeface="Bell MT" pitchFamily="18" charset="0"/>
                <a:ea typeface="Tahoma" pitchFamily="34" charset="0"/>
                <a:cs typeface="Tahoma" pitchFamily="34" charset="0"/>
              </a:rPr>
              <a:t>Adequate arrangements made to pay transition amounts (accrued Benefits)</a:t>
            </a:r>
          </a:p>
          <a:p>
            <a:pPr marL="982663" lvl="2" indent="-239713">
              <a:buFont typeface="Arial" panose="020B0604020202020204" pitchFamily="34" charset="0"/>
              <a:buChar char="•"/>
            </a:pPr>
            <a:r>
              <a:rPr lang="en-US" sz="1500" dirty="0">
                <a:solidFill>
                  <a:srgbClr val="0A0718"/>
                </a:solidFill>
                <a:latin typeface="Bell MT" pitchFamily="18" charset="0"/>
                <a:ea typeface="Tahoma" pitchFamily="34" charset="0"/>
                <a:cs typeface="Tahoma" pitchFamily="34" charset="0"/>
              </a:rPr>
              <a:t>Payment of Benefits of those exempted from the CPS is now more coordinated through PTAD</a:t>
            </a:r>
          </a:p>
          <a:p>
            <a:pPr marL="727075" lvl="1" indent="-331788">
              <a:buFont typeface="Courier New" pitchFamily="49" charset="0"/>
              <a:buChar char="o"/>
            </a:pPr>
            <a:r>
              <a:rPr lang="en-US" sz="1400" dirty="0">
                <a:solidFill>
                  <a:srgbClr val="0A0718"/>
                </a:solidFill>
                <a:latin typeface="Bell MT" pitchFamily="18" charset="0"/>
                <a:ea typeface="Tahoma" pitchFamily="34" charset="0"/>
                <a:cs typeface="Tahoma" pitchFamily="34" charset="0"/>
              </a:rPr>
              <a:t>Robust IT platform</a:t>
            </a:r>
          </a:p>
          <a:p>
            <a:pPr marL="982663" lvl="2" indent="-239713">
              <a:buFont typeface="Arial" panose="020B0604020202020204" pitchFamily="34" charset="0"/>
              <a:buChar char="•"/>
            </a:pPr>
            <a:r>
              <a:rPr lang="en-US" sz="1500" dirty="0">
                <a:solidFill>
                  <a:srgbClr val="0A0718"/>
                </a:solidFill>
                <a:latin typeface="Bell MT" pitchFamily="18" charset="0"/>
                <a:ea typeface="Tahoma" pitchFamily="34" charset="0"/>
                <a:cs typeface="Tahoma" pitchFamily="34" charset="0"/>
              </a:rPr>
              <a:t>Developed database of contributors</a:t>
            </a:r>
          </a:p>
          <a:p>
            <a:pPr marL="982663" lvl="2" indent="-239713">
              <a:buFont typeface="Arial" panose="020B0604020202020204" pitchFamily="34" charset="0"/>
              <a:buChar char="•"/>
            </a:pPr>
            <a:r>
              <a:rPr lang="en-US" sz="1500" dirty="0">
                <a:solidFill>
                  <a:srgbClr val="0A0718"/>
                </a:solidFill>
                <a:latin typeface="Bell MT" pitchFamily="18" charset="0"/>
                <a:ea typeface="Tahoma" pitchFamily="34" charset="0"/>
                <a:cs typeface="Tahoma" pitchFamily="34" charset="0"/>
              </a:rPr>
              <a:t>Implemented RMAS for supervision and benefits administration</a:t>
            </a:r>
          </a:p>
        </p:txBody>
      </p:sp>
      <p:sp>
        <p:nvSpPr>
          <p:cNvPr id="12" name="Date Placeholder 13"/>
          <p:cNvSpPr>
            <a:spLocks noGrp="1"/>
          </p:cNvSpPr>
          <p:nvPr>
            <p:ph type="dt" sz="half" idx="2"/>
          </p:nvPr>
        </p:nvSpPr>
        <p:spPr>
          <a:xfrm>
            <a:off x="3810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500" b="1">
                <a:solidFill>
                  <a:schemeClr val="tx2"/>
                </a:solidFill>
                <a:latin typeface="+mn-lt"/>
                <a:cs typeface="+mn-cs"/>
              </a:defRPr>
            </a:lvl1pPr>
            <a:extLst/>
          </a:lstStyle>
          <a:p>
            <a:pPr marL="68263" indent="0">
              <a:buNone/>
              <a:defRPr/>
            </a:pPr>
            <a:fld id="{402819D8-3264-429B-A055-334117331CF4}" type="datetime3">
              <a:rPr lang="en-US" smtClean="0"/>
              <a:pPr marL="68263" indent="0">
                <a:buNone/>
                <a:defRPr/>
              </a:pPr>
              <a:t>23 February 2017</a:t>
            </a:fld>
            <a:endParaRPr lang="en-US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416675"/>
            <a:ext cx="457200" cy="365125"/>
          </a:xfrm>
        </p:spPr>
        <p:txBody>
          <a:bodyPr/>
          <a:lstStyle/>
          <a:p>
            <a:pPr>
              <a:defRPr/>
            </a:pPr>
            <a:r>
              <a:rPr lang="en-US" sz="1500" b="1" dirty="0">
                <a:latin typeface="+mj-lt"/>
              </a:rPr>
              <a:t>6</a:t>
            </a:r>
          </a:p>
        </p:txBody>
      </p:sp>
    </p:spTree>
    <p:extLst>
      <p:ext uri="{BB962C8B-B14F-4D97-AF65-F5344CB8AC3E}">
        <p14:creationId xmlns:p14="http://schemas.microsoft.com/office/powerpoint/2010/main" val="117693681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7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4363" y="914400"/>
            <a:ext cx="8072437" cy="541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1"/>
          <p:cNvSpPr txBox="1">
            <a:spLocks/>
          </p:cNvSpPr>
          <p:nvPr/>
        </p:nvSpPr>
        <p:spPr>
          <a:xfrm>
            <a:off x="685800" y="76200"/>
            <a:ext cx="7315200" cy="838200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000" kern="1200" spc="-150">
                <a:solidFill>
                  <a:srgbClr val="F0E8D5"/>
                </a:solidFill>
                <a:effectLst>
                  <a:outerShdw blurRad="50800" dist="50800" dir="2700000" algn="tl" rotWithShape="0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rgbClr val="F0E8D5"/>
                </a:solidFill>
                <a:latin typeface="Corbel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rgbClr val="F0E8D5"/>
                </a:solidFill>
                <a:latin typeface="Corbel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rgbClr val="F0E8D5"/>
                </a:solidFill>
                <a:latin typeface="Corbel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rgbClr val="F0E8D5"/>
                </a:solidFill>
                <a:latin typeface="Corbel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rgbClr val="F0E8D5"/>
                </a:solidFill>
                <a:latin typeface="Corbel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rgbClr val="F0E8D5"/>
                </a:solidFill>
                <a:latin typeface="Corbel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rgbClr val="F0E8D5"/>
                </a:solidFill>
                <a:latin typeface="Corbel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rgbClr val="F0E8D5"/>
                </a:solidFill>
                <a:latin typeface="Corbel" pitchFamily="34" charset="0"/>
              </a:defRPr>
            </a:lvl9pPr>
            <a:extLst/>
          </a:lstStyle>
          <a:p>
            <a:pPr eaLnBrk="1" fontAlgn="auto" hangingPunct="1">
              <a:spcAft>
                <a:spcPts val="0"/>
              </a:spcAft>
              <a:defRPr/>
            </a:pPr>
            <a:r>
              <a:rPr lang="en-US" sz="2600" dirty="0">
                <a:solidFill>
                  <a:srgbClr val="C00000"/>
                </a:solidFill>
              </a:rPr>
              <a:t>Pension Reform in Nigeria -  Contribution Collection Model</a:t>
            </a:r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416675"/>
            <a:ext cx="457200" cy="365125"/>
          </a:xfrm>
        </p:spPr>
        <p:txBody>
          <a:bodyPr/>
          <a:lstStyle/>
          <a:p>
            <a:pPr>
              <a:defRPr/>
            </a:pPr>
            <a:r>
              <a:rPr lang="en-US" sz="1500" b="1" dirty="0">
                <a:latin typeface="+mj-lt"/>
              </a:rPr>
              <a:t>7</a:t>
            </a:r>
          </a:p>
        </p:txBody>
      </p:sp>
      <p:sp>
        <p:nvSpPr>
          <p:cNvPr id="9" name="Date Placeholder 13"/>
          <p:cNvSpPr>
            <a:spLocks noGrp="1"/>
          </p:cNvSpPr>
          <p:nvPr>
            <p:ph type="dt" sz="half" idx="2"/>
          </p:nvPr>
        </p:nvSpPr>
        <p:spPr>
          <a:xfrm>
            <a:off x="3810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500" b="1">
                <a:solidFill>
                  <a:schemeClr val="tx2"/>
                </a:solidFill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fld id="{CF3BB1D8-F305-4D9F-AAE0-AE30ACCEF480}" type="datetime3">
              <a:rPr lang="en-US" smtClean="0"/>
              <a:t>23 February 2017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875632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2"/>
          <p:cNvSpPr txBox="1">
            <a:spLocks/>
          </p:cNvSpPr>
          <p:nvPr/>
        </p:nvSpPr>
        <p:spPr bwMode="auto">
          <a:xfrm>
            <a:off x="465138" y="1524000"/>
            <a:ext cx="8297862" cy="4602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509588" indent="-509588">
              <a:spcBef>
                <a:spcPts val="700"/>
              </a:spcBef>
              <a:buSzPct val="95000"/>
              <a:buFont typeface="Courier New" pitchFamily="49" charset="0"/>
              <a:buChar char="o"/>
              <a:defRPr/>
            </a:pPr>
            <a:endParaRPr lang="en-US" sz="1500" b="1" dirty="0">
              <a:latin typeface="+mn-lt"/>
              <a:cs typeface="+mn-cs"/>
            </a:endParaRPr>
          </a:p>
          <a:p>
            <a:pPr marL="509588" indent="-509588">
              <a:spcBef>
                <a:spcPts val="700"/>
              </a:spcBef>
              <a:buSzPct val="95000"/>
              <a:buFont typeface="Courier New" pitchFamily="49" charset="0"/>
              <a:buChar char="o"/>
              <a:defRPr/>
            </a:pPr>
            <a:endParaRPr lang="en-US" sz="1400" b="1" dirty="0">
              <a:latin typeface="+mn-lt"/>
              <a:cs typeface="+mn-cs"/>
            </a:endParaRPr>
          </a:p>
        </p:txBody>
      </p:sp>
      <p:sp>
        <p:nvSpPr>
          <p:cNvPr id="13315" name="Rectangle 2"/>
          <p:cNvSpPr>
            <a:spLocks noGrp="1"/>
          </p:cNvSpPr>
          <p:nvPr>
            <p:ph sz="half" idx="1"/>
          </p:nvPr>
        </p:nvSpPr>
        <p:spPr>
          <a:xfrm>
            <a:off x="457200" y="838200"/>
            <a:ext cx="8458200" cy="5578474"/>
          </a:xfrm>
        </p:spPr>
        <p:txBody>
          <a:bodyPr/>
          <a:lstStyle/>
          <a:p>
            <a:pPr marL="400050" indent="-400050">
              <a:buFont typeface="Wingdings" panose="05000000000000000000" pitchFamily="2" charset="2"/>
              <a:buBlip>
                <a:blip r:embed="rId2"/>
              </a:buBlip>
              <a:defRPr/>
            </a:pPr>
            <a:r>
              <a:rPr lang="en-US" sz="1800" dirty="0">
                <a:latin typeface="Bell MT" pitchFamily="18" charset="0"/>
              </a:rPr>
              <a:t>Inter-Agency cooperation to facilitate the establishment of the right environment to support successful implementation of the CPS</a:t>
            </a:r>
          </a:p>
          <a:p>
            <a:pPr marL="687388" lvl="2" indent="-288925" eaLnBrk="1" hangingPunct="1">
              <a:buClr>
                <a:srgbClr val="C00000"/>
              </a:buClr>
              <a:buFont typeface="Courier New" pitchFamily="49" charset="0"/>
              <a:buChar char="o"/>
              <a:defRPr/>
            </a:pPr>
            <a:r>
              <a:rPr lang="en-US" sz="1500" dirty="0">
                <a:latin typeface="Bell MT" pitchFamily="18" charset="0"/>
              </a:rPr>
              <a:t>Capital Market</a:t>
            </a:r>
          </a:p>
          <a:p>
            <a:pPr marL="1012825" lvl="3" indent="-266700" eaLnBrk="1" hangingPunct="1">
              <a:buClr>
                <a:srgbClr val="C00000"/>
              </a:buClr>
              <a:buFont typeface="Wingdings" panose="05000000000000000000" pitchFamily="2" charset="2"/>
              <a:buChar char="§"/>
              <a:defRPr/>
            </a:pPr>
            <a:r>
              <a:rPr lang="en-US" sz="1300" dirty="0">
                <a:latin typeface="Bell MT" pitchFamily="18" charset="0"/>
              </a:rPr>
              <a:t>Collaborating with SEC to invigorate the Corporate bond market</a:t>
            </a:r>
          </a:p>
          <a:p>
            <a:pPr marL="687388" lvl="2" indent="-288925" eaLnBrk="1" hangingPunct="1">
              <a:buClr>
                <a:srgbClr val="C00000"/>
              </a:buClr>
              <a:buFont typeface="Courier New" pitchFamily="49" charset="0"/>
              <a:buChar char="o"/>
              <a:defRPr/>
            </a:pPr>
            <a:r>
              <a:rPr lang="en-US" sz="1500" dirty="0">
                <a:latin typeface="Bell MT" pitchFamily="18" charset="0"/>
              </a:rPr>
              <a:t>Insurance market </a:t>
            </a:r>
          </a:p>
          <a:p>
            <a:pPr marL="1012825" lvl="3" indent="-266700" eaLnBrk="1" hangingPunct="1">
              <a:buClr>
                <a:srgbClr val="C00000"/>
              </a:buClr>
              <a:buFont typeface="Wingdings" panose="05000000000000000000" pitchFamily="2" charset="2"/>
              <a:buChar char="§"/>
              <a:defRPr/>
            </a:pPr>
            <a:r>
              <a:rPr lang="en-US" sz="1300" dirty="0">
                <a:latin typeface="Bell MT" pitchFamily="18" charset="0"/>
              </a:rPr>
              <a:t>Collaborating with NAICOM to promote the Group Life Insurance</a:t>
            </a:r>
          </a:p>
          <a:p>
            <a:pPr marL="1012825" lvl="3" indent="-266700" eaLnBrk="1" hangingPunct="1">
              <a:buClr>
                <a:srgbClr val="C00000"/>
              </a:buClr>
              <a:buFont typeface="Wingdings" panose="05000000000000000000" pitchFamily="2" charset="2"/>
              <a:buChar char="§"/>
              <a:defRPr/>
            </a:pPr>
            <a:r>
              <a:rPr lang="en-US" sz="1300" dirty="0">
                <a:latin typeface="Bell MT" pitchFamily="18" charset="0"/>
              </a:rPr>
              <a:t>Organized a workshop issuance of Guidelines on Life Annuities</a:t>
            </a:r>
          </a:p>
          <a:p>
            <a:pPr marL="687388" lvl="2" indent="-288925" eaLnBrk="1" hangingPunct="1">
              <a:buClr>
                <a:srgbClr val="C00000"/>
              </a:buClr>
              <a:buFont typeface="Courier New" pitchFamily="49" charset="0"/>
              <a:buChar char="o"/>
              <a:defRPr/>
            </a:pPr>
            <a:r>
              <a:rPr lang="en-US" sz="1500" dirty="0">
                <a:latin typeface="Bell MT" pitchFamily="18" charset="0"/>
              </a:rPr>
              <a:t>Regulations on Investment of Pension Fund Assets were initially conservative</a:t>
            </a:r>
          </a:p>
          <a:p>
            <a:pPr marL="1014412" lvl="3" indent="-285750" eaLnBrk="1" hangingPunct="1">
              <a:buClr>
                <a:srgbClr val="C00000"/>
              </a:buClr>
              <a:buFont typeface="Wingdings" panose="05000000000000000000" pitchFamily="2" charset="2"/>
              <a:buChar char="§"/>
              <a:defRPr/>
            </a:pPr>
            <a:r>
              <a:rPr lang="en-US" sz="1300" dirty="0">
                <a:latin typeface="Bell MT" pitchFamily="18" charset="0"/>
              </a:rPr>
              <a:t>Relaxed based on positive developments in the financial industry</a:t>
            </a:r>
          </a:p>
          <a:p>
            <a:pPr marL="1014412" lvl="3" indent="-285750" eaLnBrk="1" hangingPunct="1">
              <a:buClr>
                <a:srgbClr val="C00000"/>
              </a:buClr>
              <a:buFont typeface="Wingdings" panose="05000000000000000000" pitchFamily="2" charset="2"/>
              <a:buChar char="§"/>
              <a:defRPr/>
            </a:pPr>
            <a:r>
              <a:rPr lang="en-US" sz="1300" dirty="0">
                <a:latin typeface="Bell MT" pitchFamily="18" charset="0"/>
              </a:rPr>
              <a:t>Working with regulators and issuers to develop products</a:t>
            </a:r>
          </a:p>
          <a:p>
            <a:pPr marL="1014412" lvl="3" indent="-285750" eaLnBrk="1" hangingPunct="1">
              <a:buClr>
                <a:srgbClr val="C00000"/>
              </a:buClr>
              <a:buFont typeface="Wingdings" panose="05000000000000000000" pitchFamily="2" charset="2"/>
              <a:buChar char="§"/>
              <a:defRPr/>
            </a:pPr>
            <a:r>
              <a:rPr lang="en-US" sz="1300" dirty="0">
                <a:latin typeface="Bell MT" pitchFamily="18" charset="0"/>
              </a:rPr>
              <a:t>Supported by the IFC/World Bank to review investment Regulations</a:t>
            </a:r>
          </a:p>
          <a:p>
            <a:pPr marL="1014412" lvl="3" indent="-285750" eaLnBrk="1" hangingPunct="1">
              <a:buClr>
                <a:srgbClr val="C00000"/>
              </a:buClr>
              <a:buFont typeface="Wingdings" panose="05000000000000000000" pitchFamily="2" charset="2"/>
              <a:buChar char="§"/>
              <a:defRPr/>
            </a:pPr>
            <a:r>
              <a:rPr lang="en-US" sz="1300" dirty="0">
                <a:latin typeface="Bell MT" pitchFamily="18" charset="0"/>
              </a:rPr>
              <a:t>Multi-fund portfolio to be introduced soon</a:t>
            </a:r>
          </a:p>
          <a:p>
            <a:pPr marL="687388" lvl="2" indent="-288925" eaLnBrk="1" hangingPunct="1">
              <a:buClr>
                <a:srgbClr val="C00000"/>
              </a:buClr>
              <a:buFont typeface="Courier New" pitchFamily="49" charset="0"/>
              <a:buChar char="o"/>
              <a:defRPr/>
            </a:pPr>
            <a:r>
              <a:rPr lang="en-US" sz="1500" dirty="0">
                <a:latin typeface="Bell MT" pitchFamily="18" charset="0"/>
              </a:rPr>
              <a:t>Introduced alternative asset classes into the pension fund portfolio</a:t>
            </a:r>
          </a:p>
          <a:p>
            <a:pPr marL="1014412" lvl="3" indent="-285750" eaLnBrk="1" hangingPunct="1">
              <a:buClr>
                <a:srgbClr val="C00000"/>
              </a:buClr>
              <a:buFont typeface="Wingdings" panose="05000000000000000000" pitchFamily="2" charset="2"/>
              <a:buChar char="§"/>
              <a:defRPr/>
            </a:pPr>
            <a:r>
              <a:rPr lang="en-US" sz="1300" dirty="0">
                <a:latin typeface="Bell MT" pitchFamily="18" charset="0"/>
              </a:rPr>
              <a:t>Infrastructure Funds</a:t>
            </a:r>
          </a:p>
          <a:p>
            <a:pPr marL="1014412" lvl="3" indent="-285750" eaLnBrk="1" hangingPunct="1">
              <a:buClr>
                <a:srgbClr val="C00000"/>
              </a:buClr>
              <a:buFont typeface="Wingdings" panose="05000000000000000000" pitchFamily="2" charset="2"/>
              <a:buChar char="§"/>
              <a:defRPr/>
            </a:pPr>
            <a:r>
              <a:rPr lang="en-US" sz="1300" dirty="0">
                <a:latin typeface="Bell MT" pitchFamily="18" charset="0"/>
              </a:rPr>
              <a:t>Infrastructure Bonds</a:t>
            </a:r>
          </a:p>
          <a:p>
            <a:pPr marL="1014412" lvl="3" indent="-285750" eaLnBrk="1" hangingPunct="1">
              <a:buClr>
                <a:srgbClr val="C00000"/>
              </a:buClr>
              <a:buFont typeface="Wingdings" panose="05000000000000000000" pitchFamily="2" charset="2"/>
              <a:buChar char="§"/>
              <a:defRPr/>
            </a:pPr>
            <a:r>
              <a:rPr lang="en-US" sz="1300" dirty="0">
                <a:latin typeface="Bell MT" pitchFamily="18" charset="0"/>
              </a:rPr>
              <a:t>Working with Government in developing green bonds</a:t>
            </a:r>
          </a:p>
          <a:p>
            <a:pPr marL="1014412" lvl="3" indent="-285750" eaLnBrk="1" hangingPunct="1">
              <a:buClr>
                <a:srgbClr val="C00000"/>
              </a:buClr>
              <a:buFont typeface="Wingdings" panose="05000000000000000000" pitchFamily="2" charset="2"/>
              <a:buChar char="§"/>
              <a:defRPr/>
            </a:pPr>
            <a:r>
              <a:rPr lang="en-US" sz="1300" dirty="0">
                <a:latin typeface="Bell MT" pitchFamily="18" charset="0"/>
              </a:rPr>
              <a:t>Supranational Bonds</a:t>
            </a:r>
          </a:p>
          <a:p>
            <a:pPr marL="687388" lvl="2" indent="-288925" eaLnBrk="1" hangingPunct="1">
              <a:buClr>
                <a:srgbClr val="C00000"/>
              </a:buClr>
              <a:buFont typeface="Courier New" pitchFamily="49" charset="0"/>
              <a:buChar char="o"/>
              <a:defRPr/>
            </a:pPr>
            <a:r>
              <a:rPr lang="en-US" sz="1500" dirty="0">
                <a:latin typeface="Bell MT" pitchFamily="18" charset="0"/>
              </a:rPr>
              <a:t>Mortgage market </a:t>
            </a:r>
          </a:p>
          <a:p>
            <a:pPr marL="1014412" lvl="3" indent="-285750" eaLnBrk="1" hangingPunct="1">
              <a:buClr>
                <a:srgbClr val="C00000"/>
              </a:buClr>
              <a:buFont typeface="Wingdings" panose="05000000000000000000" pitchFamily="2" charset="2"/>
              <a:buChar char="§"/>
              <a:defRPr/>
            </a:pPr>
            <a:r>
              <a:rPr lang="en-US" sz="1300" dirty="0">
                <a:latin typeface="Bell MT" pitchFamily="18" charset="0"/>
              </a:rPr>
              <a:t>Nigeria Mortgage Refinancing Company’s N50 billion bond</a:t>
            </a:r>
          </a:p>
          <a:p>
            <a:pPr marL="463550" lvl="2" indent="0" eaLnBrk="1" hangingPunct="1">
              <a:buClr>
                <a:schemeClr val="accent1"/>
              </a:buClr>
              <a:buNone/>
              <a:defRPr/>
            </a:pPr>
            <a:endParaRPr lang="en-US" sz="1600" dirty="0">
              <a:latin typeface="Bell MT" pitchFamily="18" charset="0"/>
            </a:endParaRPr>
          </a:p>
          <a:p>
            <a:pPr marL="0" indent="0">
              <a:buNone/>
              <a:defRPr/>
            </a:pPr>
            <a:endParaRPr lang="en-US" sz="1800" dirty="0">
              <a:latin typeface="Bell MT" pitchFamily="18" charset="0"/>
            </a:endParaRPr>
          </a:p>
          <a:p>
            <a:pPr marL="463550" lvl="1" indent="-290513" eaLnBrk="1" hangingPunct="1">
              <a:buFont typeface="Wingdings" panose="05000000000000000000" pitchFamily="2" charset="2"/>
              <a:buBlip>
                <a:blip r:embed="rId3"/>
              </a:buBlip>
              <a:defRPr/>
            </a:pPr>
            <a:endParaRPr lang="en-US" sz="1800" dirty="0">
              <a:latin typeface="Bell MT" pitchFamily="18" charset="0"/>
            </a:endParaRPr>
          </a:p>
          <a:p>
            <a:pPr marL="463550" lvl="1" indent="-290513" eaLnBrk="1" hangingPunct="1">
              <a:buFont typeface="Wingdings" panose="05000000000000000000" pitchFamily="2" charset="2"/>
              <a:buBlip>
                <a:blip r:embed="rId3"/>
              </a:buBlip>
              <a:defRPr/>
            </a:pPr>
            <a:endParaRPr lang="en-US" sz="1800" dirty="0">
              <a:latin typeface="Bell MT" pitchFamily="18" charset="0"/>
            </a:endParaRPr>
          </a:p>
          <a:p>
            <a:pPr marL="463550" lvl="1" indent="-290513" eaLnBrk="1" hangingPunct="1">
              <a:buFont typeface="Wingdings" panose="05000000000000000000" pitchFamily="2" charset="2"/>
              <a:buBlip>
                <a:blip r:embed="rId3"/>
              </a:buBlip>
              <a:defRPr/>
            </a:pPr>
            <a:endParaRPr lang="en-US" sz="1800" dirty="0">
              <a:latin typeface="Bell MT" pitchFamily="18" charset="0"/>
            </a:endParaRPr>
          </a:p>
        </p:txBody>
      </p:sp>
      <p:sp>
        <p:nvSpPr>
          <p:cNvPr id="8" name="Content Placeholder 6"/>
          <p:cNvSpPr txBox="1">
            <a:spLocks/>
          </p:cNvSpPr>
          <p:nvPr/>
        </p:nvSpPr>
        <p:spPr>
          <a:xfrm>
            <a:off x="4648200" y="1447800"/>
            <a:ext cx="4259263" cy="487680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740664" lvl="1" indent="-285750" eaLnBrk="1" fontAlgn="auto" hangingPunct="1">
              <a:lnSpc>
                <a:spcPct val="80000"/>
              </a:lnSpc>
              <a:spcBef>
                <a:spcPts val="1200"/>
              </a:spcBef>
              <a:spcAft>
                <a:spcPts val="0"/>
              </a:spcAft>
              <a:buClr>
                <a:schemeClr val="accent2"/>
              </a:buClr>
              <a:buSzPct val="90000"/>
              <a:buFont typeface="Wingdings" pitchFamily="2" charset="2"/>
              <a:buNone/>
              <a:defRPr/>
            </a:pPr>
            <a:endParaRPr lang="en-GB" sz="3000" b="1" dirty="0">
              <a:latin typeface="+mn-lt"/>
              <a:cs typeface="+mn-cs"/>
            </a:endParaRPr>
          </a:p>
        </p:txBody>
      </p:sp>
      <p:sp>
        <p:nvSpPr>
          <p:cNvPr id="9" name="Rectang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8382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3600" dirty="0">
                <a:solidFill>
                  <a:srgbClr val="C00000"/>
                </a:solidFill>
              </a:rPr>
              <a:t>Implementing the CPS</a:t>
            </a:r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416675"/>
            <a:ext cx="457200" cy="365125"/>
          </a:xfrm>
        </p:spPr>
        <p:txBody>
          <a:bodyPr/>
          <a:lstStyle/>
          <a:p>
            <a:pPr>
              <a:defRPr/>
            </a:pPr>
            <a:r>
              <a:rPr lang="en-US" sz="1500" b="1" dirty="0">
                <a:latin typeface="+mj-lt"/>
              </a:rPr>
              <a:t>8</a:t>
            </a:r>
          </a:p>
        </p:txBody>
      </p:sp>
      <p:sp>
        <p:nvSpPr>
          <p:cNvPr id="11" name="Date Placeholder 13"/>
          <p:cNvSpPr>
            <a:spLocks noGrp="1"/>
          </p:cNvSpPr>
          <p:nvPr>
            <p:ph type="dt" sz="half" idx="2"/>
          </p:nvPr>
        </p:nvSpPr>
        <p:spPr>
          <a:xfrm>
            <a:off x="3810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500" b="1">
                <a:solidFill>
                  <a:schemeClr val="tx2"/>
                </a:solidFill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fld id="{CF3BB1D8-F305-4D9F-AAE0-AE30ACCEF480}" type="datetime3">
              <a:rPr lang="en-US" smtClean="0"/>
              <a:t>23 February 2017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2654274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5000"/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1"/>
          <p:cNvSpPr>
            <a:spLocks noGrp="1"/>
          </p:cNvSpPr>
          <p:nvPr>
            <p:ph type="title"/>
          </p:nvPr>
        </p:nvSpPr>
        <p:spPr>
          <a:xfrm>
            <a:off x="838200" y="76200"/>
            <a:ext cx="7848600" cy="594758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2800" dirty="0">
                <a:solidFill>
                  <a:srgbClr val="C00000"/>
                </a:solidFill>
              </a:rPr>
              <a:t>Implementing the CPS</a:t>
            </a:r>
          </a:p>
        </p:txBody>
      </p:sp>
      <p:sp>
        <p:nvSpPr>
          <p:cNvPr id="13" name="Date Placeholder 13"/>
          <p:cNvSpPr>
            <a:spLocks noGrp="1"/>
          </p:cNvSpPr>
          <p:nvPr>
            <p:ph type="dt" sz="half" idx="2"/>
          </p:nvPr>
        </p:nvSpPr>
        <p:spPr>
          <a:xfrm>
            <a:off x="3810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500" b="1">
                <a:solidFill>
                  <a:schemeClr val="tx2"/>
                </a:solidFill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fld id="{CF3BB1D8-F305-4D9F-AAE0-AE30ACCEF480}" type="datetime3">
              <a:rPr lang="en-US" smtClean="0"/>
              <a:t>23 February 2017</a:t>
            </a:fld>
            <a:endParaRPr lang="en-US" dirty="0"/>
          </a:p>
        </p:txBody>
      </p:sp>
      <p:graphicFrame>
        <p:nvGraphicFramePr>
          <p:cNvPr id="7" name="Chart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4938037"/>
              </p:ext>
            </p:extLst>
          </p:nvPr>
        </p:nvGraphicFramePr>
        <p:xfrm>
          <a:off x="381000" y="914400"/>
          <a:ext cx="4173278" cy="5410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416675"/>
            <a:ext cx="457200" cy="365125"/>
          </a:xfrm>
        </p:spPr>
        <p:txBody>
          <a:bodyPr/>
          <a:lstStyle/>
          <a:p>
            <a:pPr>
              <a:defRPr/>
            </a:pPr>
            <a:r>
              <a:rPr lang="en-US" sz="1500" b="1" dirty="0">
                <a:latin typeface="+mj-lt"/>
              </a:rPr>
              <a:t>9</a:t>
            </a:r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07465093"/>
              </p:ext>
            </p:extLst>
          </p:nvPr>
        </p:nvGraphicFramePr>
        <p:xfrm>
          <a:off x="4762500" y="1065767"/>
          <a:ext cx="4361122" cy="536392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115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7886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7070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66117">
                <a:tc>
                  <a:txBody>
                    <a:bodyPr/>
                    <a:lstStyle/>
                    <a:p>
                      <a:r>
                        <a:rPr lang="en-US" sz="1600" dirty="0"/>
                        <a:t>S/No</a:t>
                      </a:r>
                    </a:p>
                  </a:txBody>
                  <a:tcPr marT="45726" marB="45726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Asset Class</a:t>
                      </a:r>
                    </a:p>
                  </a:txBody>
                  <a:tcPr marT="45726" marB="45726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Portfolio </a:t>
                      </a:r>
                    </a:p>
                    <a:p>
                      <a:r>
                        <a:rPr lang="en-US" sz="1600" dirty="0"/>
                        <a:t>(%)</a:t>
                      </a:r>
                    </a:p>
                  </a:txBody>
                  <a:tcPr marT="45726" marB="45726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17811">
                <a:tc>
                  <a:txBody>
                    <a:bodyPr/>
                    <a:lstStyle/>
                    <a:p>
                      <a:r>
                        <a:rPr lang="en-US" sz="1600" dirty="0"/>
                        <a:t>1</a:t>
                      </a:r>
                    </a:p>
                  </a:txBody>
                  <a:tcPr marT="45726" marB="45726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Ordinary Shares</a:t>
                      </a:r>
                    </a:p>
                  </a:txBody>
                  <a:tcPr marT="45726" marB="45726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25</a:t>
                      </a:r>
                    </a:p>
                  </a:txBody>
                  <a:tcPr marT="45726" marB="45726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17811">
                <a:tc>
                  <a:txBody>
                    <a:bodyPr/>
                    <a:lstStyle/>
                    <a:p>
                      <a:r>
                        <a:rPr lang="en-US" sz="1600" dirty="0"/>
                        <a:t>2</a:t>
                      </a:r>
                    </a:p>
                  </a:txBody>
                  <a:tcPr marT="45726" marB="45726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FGN Securities</a:t>
                      </a:r>
                    </a:p>
                  </a:txBody>
                  <a:tcPr marT="45726" marB="45726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80</a:t>
                      </a:r>
                    </a:p>
                  </a:txBody>
                  <a:tcPr marT="45726" marB="45726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152">
                <a:tc>
                  <a:txBody>
                    <a:bodyPr/>
                    <a:lstStyle/>
                    <a:p>
                      <a:r>
                        <a:rPr lang="en-US" sz="1600" dirty="0"/>
                        <a:t>3</a:t>
                      </a:r>
                    </a:p>
                  </a:txBody>
                  <a:tcPr marT="45726" marB="45726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State/LG Govt. Securities</a:t>
                      </a:r>
                    </a:p>
                  </a:txBody>
                  <a:tcPr marT="45726" marB="45726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20</a:t>
                      </a:r>
                    </a:p>
                  </a:txBody>
                  <a:tcPr marT="45726" marB="45726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17811">
                <a:tc>
                  <a:txBody>
                    <a:bodyPr/>
                    <a:lstStyle/>
                    <a:p>
                      <a:r>
                        <a:rPr lang="en-US" sz="1600" dirty="0"/>
                        <a:t>4</a:t>
                      </a:r>
                    </a:p>
                  </a:txBody>
                  <a:tcPr marT="45726" marB="45726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Corporate</a:t>
                      </a:r>
                      <a:r>
                        <a:rPr lang="en-US" sz="1600" baseline="0" dirty="0"/>
                        <a:t> Bonds</a:t>
                      </a:r>
                      <a:endParaRPr lang="en-US" sz="1600" dirty="0"/>
                    </a:p>
                  </a:txBody>
                  <a:tcPr marT="45726" marB="45726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35</a:t>
                      </a:r>
                    </a:p>
                  </a:txBody>
                  <a:tcPr marT="45726" marB="45726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721152">
                <a:tc>
                  <a:txBody>
                    <a:bodyPr/>
                    <a:lstStyle/>
                    <a:p>
                      <a:r>
                        <a:rPr lang="en-US" sz="1600" dirty="0"/>
                        <a:t>5</a:t>
                      </a:r>
                    </a:p>
                  </a:txBody>
                  <a:tcPr marT="45726" marB="45726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Money Market Instruments</a:t>
                      </a:r>
                    </a:p>
                  </a:txBody>
                  <a:tcPr marT="45726" marB="45726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35</a:t>
                      </a:r>
                    </a:p>
                  </a:txBody>
                  <a:tcPr marT="45726" marB="45726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17811">
                <a:tc>
                  <a:txBody>
                    <a:bodyPr/>
                    <a:lstStyle/>
                    <a:p>
                      <a:r>
                        <a:rPr lang="en-US" sz="1600" dirty="0"/>
                        <a:t>6</a:t>
                      </a:r>
                    </a:p>
                  </a:txBody>
                  <a:tcPr marT="45726" marB="45726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Supranational Bonds</a:t>
                      </a:r>
                    </a:p>
                  </a:txBody>
                  <a:tcPr marT="45726" marB="45726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20</a:t>
                      </a:r>
                    </a:p>
                  </a:txBody>
                  <a:tcPr marT="45726" marB="45726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17811">
                <a:tc>
                  <a:txBody>
                    <a:bodyPr/>
                    <a:lstStyle/>
                    <a:p>
                      <a:r>
                        <a:rPr lang="en-US" sz="1600" dirty="0"/>
                        <a:t>7</a:t>
                      </a:r>
                    </a:p>
                  </a:txBody>
                  <a:tcPr marT="45726" marB="45726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Infrastructure</a:t>
                      </a:r>
                      <a:r>
                        <a:rPr lang="en-US" sz="1600" baseline="0" dirty="0"/>
                        <a:t> Funds</a:t>
                      </a:r>
                      <a:endParaRPr lang="en-US" sz="1600" dirty="0"/>
                    </a:p>
                  </a:txBody>
                  <a:tcPr marT="45726" marB="45726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5</a:t>
                      </a:r>
                    </a:p>
                  </a:txBody>
                  <a:tcPr marT="45726" marB="45726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17811">
                <a:tc>
                  <a:txBody>
                    <a:bodyPr/>
                    <a:lstStyle/>
                    <a:p>
                      <a:r>
                        <a:rPr lang="en-US" sz="1600" dirty="0"/>
                        <a:t>8</a:t>
                      </a:r>
                    </a:p>
                  </a:txBody>
                  <a:tcPr marT="45726" marB="45726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Infrastructure Bonds</a:t>
                      </a:r>
                    </a:p>
                  </a:txBody>
                  <a:tcPr marT="45726" marB="45726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15</a:t>
                      </a:r>
                    </a:p>
                  </a:txBody>
                  <a:tcPr marT="45726" marB="45726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417811">
                <a:tc>
                  <a:txBody>
                    <a:bodyPr/>
                    <a:lstStyle/>
                    <a:p>
                      <a:r>
                        <a:rPr lang="en-US" sz="1600" dirty="0"/>
                        <a:t>9</a:t>
                      </a:r>
                    </a:p>
                  </a:txBody>
                  <a:tcPr marT="45726" marB="45726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Private Equity Funds</a:t>
                      </a:r>
                    </a:p>
                  </a:txBody>
                  <a:tcPr marT="45726" marB="45726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5</a:t>
                      </a:r>
                    </a:p>
                  </a:txBody>
                  <a:tcPr marT="45726" marB="45726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417811">
                <a:tc>
                  <a:txBody>
                    <a:bodyPr/>
                    <a:lstStyle/>
                    <a:p>
                      <a:r>
                        <a:rPr lang="en-US" sz="1600" dirty="0"/>
                        <a:t>10</a:t>
                      </a:r>
                    </a:p>
                  </a:txBody>
                  <a:tcPr marT="45726" marB="45726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Mutual Funds</a:t>
                      </a:r>
                    </a:p>
                  </a:txBody>
                  <a:tcPr marT="45726" marB="45726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20</a:t>
                      </a:r>
                    </a:p>
                  </a:txBody>
                  <a:tcPr marT="45726" marB="45726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11" name="Rectangle 1"/>
          <p:cNvSpPr txBox="1">
            <a:spLocks/>
          </p:cNvSpPr>
          <p:nvPr/>
        </p:nvSpPr>
        <p:spPr>
          <a:xfrm>
            <a:off x="381000" y="670958"/>
            <a:ext cx="3924300" cy="496938"/>
          </a:xfrm>
          <a:prstGeom prst="rect">
            <a:avLst/>
          </a:prstGeom>
        </p:spPr>
        <p:txBody>
          <a:bodyPr vert="horz" anchor="t">
            <a:noAutofit/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000" kern="1200" spc="-150">
                <a:solidFill>
                  <a:srgbClr val="F0E8D5"/>
                </a:solidFill>
                <a:effectLst>
                  <a:outerShdw blurRad="50800" dist="50800" dir="2700000" algn="tl" rotWithShape="0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rgbClr val="F0E8D5"/>
                </a:solidFill>
                <a:latin typeface="Corbel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rgbClr val="F0E8D5"/>
                </a:solidFill>
                <a:latin typeface="Corbel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rgbClr val="F0E8D5"/>
                </a:solidFill>
                <a:latin typeface="Corbel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rgbClr val="F0E8D5"/>
                </a:solidFill>
                <a:latin typeface="Corbel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rgbClr val="F0E8D5"/>
                </a:solidFill>
                <a:latin typeface="Corbel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rgbClr val="F0E8D5"/>
                </a:solidFill>
                <a:latin typeface="Corbel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rgbClr val="F0E8D5"/>
                </a:solidFill>
                <a:latin typeface="Corbel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rgbClr val="F0E8D5"/>
                </a:solidFill>
                <a:latin typeface="Corbel" pitchFamily="34" charset="0"/>
              </a:defRPr>
            </a:lvl9pPr>
            <a:extLst/>
          </a:lstStyle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sz="1800" b="1" dirty="0">
                <a:solidFill>
                  <a:srgbClr val="C00000"/>
                </a:solidFill>
                <a:effectLst/>
              </a:rPr>
              <a:t>Pension Fund Portfolio as at November 2016</a:t>
            </a:r>
          </a:p>
        </p:txBody>
      </p:sp>
      <p:sp>
        <p:nvSpPr>
          <p:cNvPr id="12" name="Rectangle 1"/>
          <p:cNvSpPr txBox="1">
            <a:spLocks/>
          </p:cNvSpPr>
          <p:nvPr/>
        </p:nvSpPr>
        <p:spPr>
          <a:xfrm>
            <a:off x="4914900" y="609599"/>
            <a:ext cx="4132522" cy="419101"/>
          </a:xfrm>
          <a:prstGeom prst="rect">
            <a:avLst/>
          </a:prstGeom>
        </p:spPr>
        <p:txBody>
          <a:bodyPr vert="horz" anchor="t">
            <a:noAutofit/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000" kern="1200" spc="-150">
                <a:solidFill>
                  <a:srgbClr val="F0E8D5"/>
                </a:solidFill>
                <a:effectLst>
                  <a:outerShdw blurRad="50800" dist="50800" dir="2700000" algn="tl" rotWithShape="0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rgbClr val="F0E8D5"/>
                </a:solidFill>
                <a:latin typeface="Corbel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rgbClr val="F0E8D5"/>
                </a:solidFill>
                <a:latin typeface="Corbel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rgbClr val="F0E8D5"/>
                </a:solidFill>
                <a:latin typeface="Corbel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rgbClr val="F0E8D5"/>
                </a:solidFill>
                <a:latin typeface="Corbel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rgbClr val="F0E8D5"/>
                </a:solidFill>
                <a:latin typeface="Corbel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rgbClr val="F0E8D5"/>
                </a:solidFill>
                <a:latin typeface="Corbel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rgbClr val="F0E8D5"/>
                </a:solidFill>
                <a:latin typeface="Corbel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rgbClr val="F0E8D5"/>
                </a:solidFill>
                <a:latin typeface="Corbel" pitchFamily="34" charset="0"/>
              </a:defRPr>
            </a:lvl9pPr>
            <a:extLst/>
          </a:lstStyle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sz="2000" b="1" dirty="0">
                <a:solidFill>
                  <a:srgbClr val="C00000"/>
                </a:solidFill>
                <a:effectLst/>
              </a:rPr>
              <a:t>Approved Investment Limits</a:t>
            </a:r>
          </a:p>
        </p:txBody>
      </p:sp>
    </p:spTree>
    <p:extLst>
      <p:ext uri="{BB962C8B-B14F-4D97-AF65-F5344CB8AC3E}">
        <p14:creationId xmlns:p14="http://schemas.microsoft.com/office/powerpoint/2010/main" val="69905582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2"/>
          <p:cNvSpPr txBox="1">
            <a:spLocks/>
          </p:cNvSpPr>
          <p:nvPr/>
        </p:nvSpPr>
        <p:spPr bwMode="auto">
          <a:xfrm>
            <a:off x="465138" y="1524000"/>
            <a:ext cx="8297862" cy="4602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509588" indent="-509588">
              <a:spcBef>
                <a:spcPts val="700"/>
              </a:spcBef>
              <a:buSzPct val="95000"/>
              <a:buFont typeface="Courier New" pitchFamily="49" charset="0"/>
              <a:buChar char="o"/>
              <a:defRPr/>
            </a:pPr>
            <a:endParaRPr lang="en-US" sz="1500" b="1" dirty="0">
              <a:latin typeface="+mn-lt"/>
              <a:cs typeface="+mn-cs"/>
            </a:endParaRPr>
          </a:p>
          <a:p>
            <a:pPr marL="509588" indent="-509588">
              <a:spcBef>
                <a:spcPts val="700"/>
              </a:spcBef>
              <a:buSzPct val="95000"/>
              <a:buFont typeface="Courier New" pitchFamily="49" charset="0"/>
              <a:buChar char="o"/>
              <a:defRPr/>
            </a:pPr>
            <a:endParaRPr lang="en-US" sz="1400" b="1" dirty="0">
              <a:latin typeface="+mn-lt"/>
              <a:cs typeface="+mn-cs"/>
            </a:endParaRPr>
          </a:p>
        </p:txBody>
      </p:sp>
      <p:sp>
        <p:nvSpPr>
          <p:cNvPr id="13315" name="Rectangle 2"/>
          <p:cNvSpPr>
            <a:spLocks noGrp="1"/>
          </p:cNvSpPr>
          <p:nvPr>
            <p:ph sz="half" idx="1"/>
          </p:nvPr>
        </p:nvSpPr>
        <p:spPr>
          <a:xfrm>
            <a:off x="457200" y="838200"/>
            <a:ext cx="8458200" cy="5578474"/>
          </a:xfrm>
        </p:spPr>
        <p:txBody>
          <a:bodyPr/>
          <a:lstStyle/>
          <a:p>
            <a:pPr marL="687388" lvl="2" indent="-288925" eaLnBrk="1" hangingPunct="1">
              <a:buClr>
                <a:srgbClr val="C00000"/>
              </a:buClr>
              <a:buFont typeface="Courier New" pitchFamily="49" charset="0"/>
              <a:buChar char="o"/>
              <a:defRPr/>
            </a:pPr>
            <a:r>
              <a:rPr lang="en-US" sz="1500" dirty="0">
                <a:latin typeface="Bell MT" pitchFamily="18" charset="0"/>
              </a:rPr>
              <a:t>Encouraging corporate governance in companies where pension funds have been invested</a:t>
            </a:r>
          </a:p>
          <a:p>
            <a:pPr marL="687388" lvl="2" indent="-288925" eaLnBrk="1" hangingPunct="1">
              <a:buClr>
                <a:srgbClr val="C00000"/>
              </a:buClr>
              <a:buFont typeface="Courier New" pitchFamily="49" charset="0"/>
              <a:buChar char="o"/>
              <a:defRPr/>
            </a:pPr>
            <a:r>
              <a:rPr lang="en-US" sz="1500" dirty="0">
                <a:latin typeface="Bell MT" pitchFamily="18" charset="0"/>
              </a:rPr>
              <a:t>Introduction of Pension Index by the NSE based on stocks that met the requirements for pension fund investments</a:t>
            </a:r>
          </a:p>
          <a:p>
            <a:pPr marL="952500" lvl="3" indent="-288925" eaLnBrk="1" hangingPunct="1">
              <a:buClr>
                <a:srgbClr val="C00000"/>
              </a:buClr>
              <a:buFont typeface="Arial" panose="020B0604020202020204" pitchFamily="34" charset="0"/>
              <a:buChar char="•"/>
              <a:defRPr/>
            </a:pPr>
            <a:r>
              <a:rPr lang="en-US" sz="1300" dirty="0">
                <a:latin typeface="Bell MT" pitchFamily="18" charset="0"/>
              </a:rPr>
              <a:t>Promoting co-investing among Nigerians in diaspora</a:t>
            </a:r>
          </a:p>
          <a:p>
            <a:pPr marL="400050" indent="-400050">
              <a:buFont typeface="Wingdings" panose="05000000000000000000" pitchFamily="2" charset="2"/>
              <a:buBlip>
                <a:blip r:embed="rId2"/>
              </a:buBlip>
              <a:defRPr/>
            </a:pPr>
            <a:r>
              <a:rPr lang="en-US" sz="1800" dirty="0">
                <a:latin typeface="Bell MT" pitchFamily="18" charset="0"/>
              </a:rPr>
              <a:t>Cost control measures</a:t>
            </a:r>
          </a:p>
          <a:p>
            <a:pPr marL="687388" lvl="2" indent="-288925" eaLnBrk="1" hangingPunct="1">
              <a:buClr>
                <a:srgbClr val="C00000"/>
              </a:buClr>
              <a:buFont typeface="Courier New" pitchFamily="49" charset="0"/>
              <a:buChar char="o"/>
              <a:defRPr/>
            </a:pPr>
            <a:r>
              <a:rPr lang="en-US" sz="1500" dirty="0">
                <a:latin typeface="Bell MT" pitchFamily="18" charset="0"/>
              </a:rPr>
              <a:t>The policy is to reduce fees as portfolio size reaches certain thresholds </a:t>
            </a:r>
          </a:p>
          <a:p>
            <a:pPr marL="687388" lvl="2" indent="-288925" eaLnBrk="1" hangingPunct="1">
              <a:buClr>
                <a:srgbClr val="C00000"/>
              </a:buClr>
              <a:buFont typeface="Courier New" pitchFamily="49" charset="0"/>
              <a:buChar char="o"/>
              <a:defRPr/>
            </a:pPr>
            <a:r>
              <a:rPr lang="en-US" sz="1500" dirty="0">
                <a:latin typeface="Bell MT" pitchFamily="18" charset="0"/>
              </a:rPr>
              <a:t>Reduced fees twice from a maximum of 3% of total assets under management to 2.25% </a:t>
            </a:r>
          </a:p>
          <a:p>
            <a:pPr marL="687388" lvl="2" indent="-288925" eaLnBrk="1" hangingPunct="1">
              <a:buClr>
                <a:srgbClr val="C00000"/>
              </a:buClr>
              <a:buFont typeface="Courier New" pitchFamily="49" charset="0"/>
              <a:buChar char="o"/>
              <a:defRPr/>
            </a:pPr>
            <a:r>
              <a:rPr lang="en-US" sz="1500" dirty="0">
                <a:latin typeface="Bell MT" pitchFamily="18" charset="0"/>
              </a:rPr>
              <a:t>Retiree fund is charged a flat 0.5% of investment income</a:t>
            </a:r>
          </a:p>
          <a:p>
            <a:pPr marL="400050" indent="-400050">
              <a:buFont typeface="Wingdings" panose="05000000000000000000" pitchFamily="2" charset="2"/>
              <a:buBlip>
                <a:blip r:embed="rId2"/>
              </a:buBlip>
              <a:defRPr/>
            </a:pPr>
            <a:r>
              <a:rPr lang="en-US" sz="1800" dirty="0">
                <a:latin typeface="Bell MT" pitchFamily="18" charset="0"/>
              </a:rPr>
              <a:t>Continuous improvements</a:t>
            </a:r>
          </a:p>
          <a:p>
            <a:pPr marL="687388" lvl="2" indent="-288925" eaLnBrk="1" hangingPunct="1">
              <a:buClr>
                <a:srgbClr val="C00000"/>
              </a:buClr>
              <a:buFont typeface="Courier New" pitchFamily="49" charset="0"/>
              <a:buChar char="o"/>
              <a:defRPr/>
            </a:pPr>
            <a:r>
              <a:rPr lang="en-US" sz="1500" dirty="0">
                <a:latin typeface="Bell MT" pitchFamily="18" charset="0"/>
              </a:rPr>
              <a:t>PRA 2014 was to consolidate the success of the reform and address challenges identified in the implementation of the PRA 2004</a:t>
            </a:r>
          </a:p>
          <a:p>
            <a:pPr marL="687388" lvl="2" indent="-288925" eaLnBrk="1" hangingPunct="1">
              <a:buClr>
                <a:srgbClr val="C00000"/>
              </a:buClr>
              <a:buFont typeface="Courier New" pitchFamily="49" charset="0"/>
              <a:buChar char="o"/>
              <a:defRPr/>
            </a:pPr>
            <a:r>
              <a:rPr lang="en-US" sz="1500" dirty="0">
                <a:latin typeface="Bell MT" pitchFamily="18" charset="0"/>
              </a:rPr>
              <a:t>Coverage extended</a:t>
            </a:r>
          </a:p>
          <a:p>
            <a:pPr marL="952500" lvl="3" indent="-288925" eaLnBrk="1" hangingPunct="1">
              <a:buClr>
                <a:srgbClr val="C00000"/>
              </a:buClr>
              <a:buFont typeface="Arial" panose="020B0604020202020204" pitchFamily="34" charset="0"/>
              <a:buChar char="•"/>
              <a:defRPr/>
            </a:pPr>
            <a:r>
              <a:rPr lang="en-US" sz="1300" dirty="0">
                <a:latin typeface="Bell MT" pitchFamily="18" charset="0"/>
              </a:rPr>
              <a:t>FGN, States &amp; Local Government Employees</a:t>
            </a:r>
          </a:p>
          <a:p>
            <a:pPr marL="952500" lvl="3" indent="-288925" eaLnBrk="1" hangingPunct="1">
              <a:buClr>
                <a:srgbClr val="C00000"/>
              </a:buClr>
              <a:buFont typeface="Arial" panose="020B0604020202020204" pitchFamily="34" charset="0"/>
              <a:buChar char="•"/>
              <a:defRPr/>
            </a:pPr>
            <a:r>
              <a:rPr lang="en-US" sz="1300" dirty="0">
                <a:latin typeface="Bell MT" pitchFamily="18" charset="0"/>
              </a:rPr>
              <a:t>Private Sector Organizations with 3 or more employees </a:t>
            </a:r>
          </a:p>
          <a:p>
            <a:pPr marL="952500" lvl="3" indent="-288925" eaLnBrk="1" hangingPunct="1">
              <a:buClr>
                <a:srgbClr val="C00000"/>
              </a:buClr>
              <a:buFont typeface="Arial" panose="020B0604020202020204" pitchFamily="34" charset="0"/>
              <a:buChar char="•"/>
              <a:defRPr/>
            </a:pPr>
            <a:r>
              <a:rPr lang="en-US" sz="1300" dirty="0">
                <a:latin typeface="Bell MT" pitchFamily="18" charset="0"/>
              </a:rPr>
              <a:t>Informal Sector and Self-employed are legible to participate</a:t>
            </a:r>
          </a:p>
          <a:p>
            <a:pPr marL="687388" lvl="2" indent="-288925" eaLnBrk="1" hangingPunct="1">
              <a:buClr>
                <a:srgbClr val="C00000"/>
              </a:buClr>
              <a:buSzPct val="115000"/>
              <a:buFont typeface="Courier New" pitchFamily="49" charset="0"/>
              <a:buChar char="o"/>
              <a:defRPr/>
            </a:pPr>
            <a:r>
              <a:rPr lang="en-US" sz="1500" dirty="0">
                <a:latin typeface="Bell MT" pitchFamily="18" charset="0"/>
              </a:rPr>
              <a:t>RSA Balance to secure Residential Mortgage: Subject to Guidelines</a:t>
            </a:r>
          </a:p>
          <a:p>
            <a:pPr marL="687388" lvl="2" indent="-288925" eaLnBrk="1" hangingPunct="1">
              <a:buClr>
                <a:srgbClr val="C00000"/>
              </a:buClr>
              <a:buSzPct val="115000"/>
              <a:buFont typeface="Courier New" pitchFamily="49" charset="0"/>
              <a:buChar char="o"/>
              <a:defRPr/>
            </a:pPr>
            <a:r>
              <a:rPr lang="en-US" sz="1500" dirty="0">
                <a:latin typeface="Bell MT" pitchFamily="18" charset="0"/>
              </a:rPr>
              <a:t>Pension Fund Investment Income now tax exempt</a:t>
            </a:r>
          </a:p>
          <a:p>
            <a:pPr marL="400050" indent="-400050">
              <a:buFont typeface="Wingdings" panose="05000000000000000000" pitchFamily="2" charset="2"/>
              <a:buBlip>
                <a:blip r:embed="rId2"/>
              </a:buBlip>
              <a:defRPr/>
            </a:pPr>
            <a:endParaRPr lang="en-US" sz="1800" dirty="0">
              <a:latin typeface="Bell MT" pitchFamily="18" charset="0"/>
            </a:endParaRPr>
          </a:p>
          <a:p>
            <a:pPr marL="463550" lvl="2" indent="0" eaLnBrk="1" hangingPunct="1">
              <a:buClr>
                <a:schemeClr val="accent1"/>
              </a:buClr>
              <a:buNone/>
              <a:defRPr/>
            </a:pPr>
            <a:endParaRPr lang="en-US" sz="1600" dirty="0">
              <a:latin typeface="Bell MT" pitchFamily="18" charset="0"/>
            </a:endParaRPr>
          </a:p>
          <a:p>
            <a:pPr marL="0" indent="0">
              <a:buNone/>
              <a:defRPr/>
            </a:pPr>
            <a:endParaRPr lang="en-US" sz="1800" dirty="0">
              <a:latin typeface="Bell MT" pitchFamily="18" charset="0"/>
            </a:endParaRPr>
          </a:p>
          <a:p>
            <a:pPr marL="463550" lvl="1" indent="-290513" eaLnBrk="1" hangingPunct="1">
              <a:buFont typeface="Wingdings" panose="05000000000000000000" pitchFamily="2" charset="2"/>
              <a:buBlip>
                <a:blip r:embed="rId3"/>
              </a:buBlip>
              <a:defRPr/>
            </a:pPr>
            <a:endParaRPr lang="en-US" sz="1800" dirty="0">
              <a:latin typeface="Bell MT" pitchFamily="18" charset="0"/>
            </a:endParaRPr>
          </a:p>
          <a:p>
            <a:pPr marL="463550" lvl="1" indent="-290513" eaLnBrk="1" hangingPunct="1">
              <a:buFont typeface="Wingdings" panose="05000000000000000000" pitchFamily="2" charset="2"/>
              <a:buBlip>
                <a:blip r:embed="rId3"/>
              </a:buBlip>
              <a:defRPr/>
            </a:pPr>
            <a:endParaRPr lang="en-US" sz="1800" dirty="0">
              <a:latin typeface="Bell MT" pitchFamily="18" charset="0"/>
            </a:endParaRPr>
          </a:p>
          <a:p>
            <a:pPr marL="463550" lvl="1" indent="-290513" eaLnBrk="1" hangingPunct="1">
              <a:buFont typeface="Wingdings" panose="05000000000000000000" pitchFamily="2" charset="2"/>
              <a:buBlip>
                <a:blip r:embed="rId3"/>
              </a:buBlip>
              <a:defRPr/>
            </a:pPr>
            <a:endParaRPr lang="en-US" sz="1800" dirty="0">
              <a:latin typeface="Bell MT" pitchFamily="18" charset="0"/>
            </a:endParaRPr>
          </a:p>
        </p:txBody>
      </p:sp>
      <p:sp>
        <p:nvSpPr>
          <p:cNvPr id="8" name="Content Placeholder 6"/>
          <p:cNvSpPr txBox="1">
            <a:spLocks/>
          </p:cNvSpPr>
          <p:nvPr/>
        </p:nvSpPr>
        <p:spPr>
          <a:xfrm>
            <a:off x="4648200" y="1447800"/>
            <a:ext cx="4259263" cy="487680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740664" lvl="1" indent="-285750" eaLnBrk="1" fontAlgn="auto" hangingPunct="1">
              <a:lnSpc>
                <a:spcPct val="80000"/>
              </a:lnSpc>
              <a:spcBef>
                <a:spcPts val="1200"/>
              </a:spcBef>
              <a:spcAft>
                <a:spcPts val="0"/>
              </a:spcAft>
              <a:buClr>
                <a:schemeClr val="accent2"/>
              </a:buClr>
              <a:buSzPct val="90000"/>
              <a:buFont typeface="Wingdings" pitchFamily="2" charset="2"/>
              <a:buNone/>
              <a:defRPr/>
            </a:pPr>
            <a:endParaRPr lang="en-GB" sz="3000" b="1" dirty="0">
              <a:latin typeface="+mn-lt"/>
              <a:cs typeface="+mn-cs"/>
            </a:endParaRPr>
          </a:p>
        </p:txBody>
      </p:sp>
      <p:sp>
        <p:nvSpPr>
          <p:cNvPr id="9" name="Rectang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8382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3600" dirty="0">
                <a:solidFill>
                  <a:srgbClr val="C00000"/>
                </a:solidFill>
              </a:rPr>
              <a:t>Implementing the CPS</a:t>
            </a:r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416675"/>
            <a:ext cx="457200" cy="365125"/>
          </a:xfrm>
        </p:spPr>
        <p:txBody>
          <a:bodyPr/>
          <a:lstStyle/>
          <a:p>
            <a:pPr>
              <a:defRPr/>
            </a:pPr>
            <a:r>
              <a:rPr lang="en-US" sz="1500" b="1" dirty="0">
                <a:latin typeface="+mj-lt"/>
              </a:rPr>
              <a:t>10</a:t>
            </a:r>
          </a:p>
        </p:txBody>
      </p:sp>
      <p:sp>
        <p:nvSpPr>
          <p:cNvPr id="11" name="Date Placeholder 13"/>
          <p:cNvSpPr>
            <a:spLocks noGrp="1"/>
          </p:cNvSpPr>
          <p:nvPr>
            <p:ph type="dt" sz="half" idx="2"/>
          </p:nvPr>
        </p:nvSpPr>
        <p:spPr>
          <a:xfrm>
            <a:off x="3810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500" b="1">
                <a:solidFill>
                  <a:schemeClr val="tx2"/>
                </a:solidFill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fld id="{CF3BB1D8-F305-4D9F-AAE0-AE30ACCEF480}" type="datetime3">
              <a:rPr lang="en-US" smtClean="0"/>
              <a:t>23 February 2017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68189052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ntroducingPowerPoint2007">
  <a:themeElements>
    <a:clrScheme name="Equity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Module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bg1">
                <a:shade val="100000"/>
                <a:satMod val="150000"/>
              </a:schemeClr>
            </a:gs>
            <a:gs pos="65000">
              <a:schemeClr val="bg1">
                <a:shade val="90000"/>
                <a:satMod val="375000"/>
              </a:schemeClr>
            </a:gs>
            <a:gs pos="100000">
              <a:schemeClr val="phClr">
                <a:tint val="88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53000"/>
                <a:satMod val="200000"/>
              </a:schemeClr>
              <a:schemeClr val="phClr">
                <a:tint val="78000"/>
                <a:satMod val="230000"/>
              </a:schemeClr>
            </a:duotone>
          </a:blip>
          <a:tile tx="0" ty="0" sx="90000" sy="90000" flip="none" algn="t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0000"/>
                <a:satMod val="155000"/>
              </a:schemeClr>
            </a:gs>
            <a:gs pos="65000">
              <a:schemeClr val="phClr">
                <a:shade val="85000"/>
                <a:satMod val="155000"/>
              </a:schemeClr>
            </a:gs>
            <a:gs pos="100000">
              <a:schemeClr val="phClr">
                <a:shade val="95000"/>
                <a:satMod val="155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algn="tl" rotWithShape="0">
              <a:srgbClr val="000000">
                <a:alpha val="64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prstMaterial="matte">
            <a:bevelT h="22225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0000"/>
                <a:satMod val="155000"/>
              </a:schemeClr>
            </a:gs>
            <a:gs pos="35000">
              <a:schemeClr val="phClr">
                <a:shade val="75000"/>
                <a:satMod val="155000"/>
              </a:schemeClr>
            </a:gs>
            <a:gs pos="100000">
              <a:schemeClr val="phClr">
                <a:tint val="80000"/>
                <a:satMod val="255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Equity">
    <a:dk1>
      <a:sysClr val="windowText" lastClr="000000"/>
    </a:dk1>
    <a:lt1>
      <a:sysClr val="window" lastClr="FFFFFF"/>
    </a:lt1>
    <a:dk2>
      <a:srgbClr val="696464"/>
    </a:dk2>
    <a:lt2>
      <a:srgbClr val="E9E5DC"/>
    </a:lt2>
    <a:accent1>
      <a:srgbClr val="D34817"/>
    </a:accent1>
    <a:accent2>
      <a:srgbClr val="9B2D1F"/>
    </a:accent2>
    <a:accent3>
      <a:srgbClr val="A28E6A"/>
    </a:accent3>
    <a:accent4>
      <a:srgbClr val="956251"/>
    </a:accent4>
    <a:accent5>
      <a:srgbClr val="918485"/>
    </a:accent5>
    <a:accent6>
      <a:srgbClr val="855D5D"/>
    </a:accent6>
    <a:hlink>
      <a:srgbClr val="CC9900"/>
    </a:hlink>
    <a:folHlink>
      <a:srgbClr val="96A9A9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1533</Words>
  <Application>Microsoft Office PowerPoint</Application>
  <PresentationFormat>On-screen Show (4:3)</PresentationFormat>
  <Paragraphs>305</Paragraphs>
  <Slides>14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24" baseType="lpstr">
      <vt:lpstr>Arial</vt:lpstr>
      <vt:lpstr>Bell MT</vt:lpstr>
      <vt:lpstr>Calibri</vt:lpstr>
      <vt:lpstr>Corbel</vt:lpstr>
      <vt:lpstr>Courier New</vt:lpstr>
      <vt:lpstr>Tahoma</vt:lpstr>
      <vt:lpstr>Wingdings</vt:lpstr>
      <vt:lpstr>Wingdings 2</vt:lpstr>
      <vt:lpstr>Wingdings 3</vt:lpstr>
      <vt:lpstr>IntroducingPowerPoint2007</vt:lpstr>
      <vt:lpstr>PowerPoint Presentation</vt:lpstr>
      <vt:lpstr>The Nigerian Pension System – Pre 2004</vt:lpstr>
      <vt:lpstr>Pension Reforms in Nigeria</vt:lpstr>
      <vt:lpstr>Pension Reform in Nigeria</vt:lpstr>
      <vt:lpstr>Pension Reform in Nigeria</vt:lpstr>
      <vt:lpstr>PowerPoint Presentation</vt:lpstr>
      <vt:lpstr>Implementing the CPS</vt:lpstr>
      <vt:lpstr>Implementing the CPS</vt:lpstr>
      <vt:lpstr>Implementing the CPS</vt:lpstr>
      <vt:lpstr>Implementing the CPS</vt:lpstr>
      <vt:lpstr>The CPS: A Scorecard</vt:lpstr>
      <vt:lpstr>The CPS: A Scorecard</vt:lpstr>
      <vt:lpstr>Building Blocks of a DC Scheme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2013-01-30T12:16:12Z</dcterms:created>
  <dcterms:modified xsi:type="dcterms:W3CDTF">2017-02-23T15:41:35Z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LCID">
    <vt:i4>1033</vt:i4>
  </property>
  <property fmtid="{D5CDD505-2E9C-101B-9397-08002B2CF9AE}" pid="3" name="_Version">
    <vt:lpwstr>12.0.4518</vt:lpwstr>
  </property>
</Properties>
</file>