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7" r:id="rId1"/>
  </p:sldMasterIdLst>
  <p:notesMasterIdLst>
    <p:notesMasterId r:id="rId12"/>
  </p:notesMasterIdLst>
  <p:handoutMasterIdLst>
    <p:handoutMasterId r:id="rId13"/>
  </p:handoutMasterIdLst>
  <p:sldIdLst>
    <p:sldId id="326" r:id="rId2"/>
    <p:sldId id="327" r:id="rId3"/>
    <p:sldId id="336" r:id="rId4"/>
    <p:sldId id="333" r:id="rId5"/>
    <p:sldId id="337" r:id="rId6"/>
    <p:sldId id="334" r:id="rId7"/>
    <p:sldId id="338" r:id="rId8"/>
    <p:sldId id="335" r:id="rId9"/>
    <p:sldId id="339" r:id="rId10"/>
    <p:sldId id="262" r:id="rId11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/>
    <p:restoredTop sz="94463" autoAdjust="0"/>
  </p:normalViewPr>
  <p:slideViewPr>
    <p:cSldViewPr>
      <p:cViewPr>
        <p:scale>
          <a:sx n="94" d="100"/>
          <a:sy n="94" d="100"/>
        </p:scale>
        <p:origin x="1792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395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r">
              <a:defRPr sz="1200"/>
            </a:lvl1pPr>
          </a:lstStyle>
          <a:p>
            <a:fld id="{C5B71D11-3A5C-4E9A-A69A-B8890CDA0EAC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395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r">
              <a:defRPr sz="1200"/>
            </a:lvl1pPr>
          </a:lstStyle>
          <a:p>
            <a:fld id="{0FA5F8A0-81D5-4A15-94B1-8192293DC7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288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6FE798EB-1682-473C-B287-A39B292A644D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9"/>
            <a:ext cx="5444490" cy="4474845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5169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0" y="9445169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2E55A2BB-C077-4DE8-96F4-26B806451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61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776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378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to edit Presentation title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Click to </a:t>
            </a:r>
            <a:r>
              <a:rPr kumimoji="0" lang="fr-FR" dirty="0" err="1" smtClean="0"/>
              <a:t>edit</a:t>
            </a:r>
            <a:r>
              <a:rPr kumimoji="0" lang="fr-FR" dirty="0" smtClean="0"/>
              <a:t> </a:t>
            </a:r>
            <a:r>
              <a:rPr kumimoji="0" lang="fr-FR" dirty="0" err="1" smtClean="0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DD748F6F-CE99-4F99-800A-2B4D6C111E74}" type="datetime1">
              <a:rPr lang="en-GB" smtClean="0"/>
              <a:t>24/02/2017</a:t>
            </a:fld>
            <a:endParaRPr lang="en-GB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000" indent="-342000" eaLnBrk="1" latinLnBrk="0" hangingPunct="1">
              <a:buClr>
                <a:schemeClr val="tx2"/>
              </a:buClr>
              <a:buFont typeface="Wingdings" panose="05000000000000000000" pitchFamily="2" charset="2"/>
              <a:buChar char="§"/>
              <a:defRPr/>
            </a:lvl1pPr>
            <a:lvl2pPr marL="741600" indent="-284400" eaLnBrk="1" latinLnBrk="0" hangingPunct="1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2pPr>
            <a:lvl3pPr marL="1144800" indent="-230400" eaLnBrk="1" latinLnBrk="0" hangingPunct="1">
              <a:buClr>
                <a:schemeClr val="tx2"/>
              </a:buClr>
              <a:buFont typeface="Georgia" panose="02040502050405020303" pitchFamily="18" charset="0"/>
              <a:buChar char="–"/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  <a:lvl6pPr marL="1712214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lvl6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</a:p>
          <a:p>
            <a:pPr lvl="0" eaLnBrk="1" latinLnBrk="0" hangingPunct="1"/>
            <a:endParaRPr lang="en-US" dirty="0" smtClean="0"/>
          </a:p>
          <a:p>
            <a:pPr lvl="4" eaLnBrk="1" latinLnBrk="0" hangingPunct="1"/>
            <a:endParaRPr lang="en-US" dirty="0" smtClean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995A3E17-D538-4B5C-A5F1-57398F997771}" type="datetime1">
              <a:rPr lang="en-GB" smtClean="0"/>
              <a:t>24/02/2017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F799B79-CB71-422D-80A7-6E9E4CE5576E}" type="datetime1">
              <a:rPr lang="en-GB" smtClean="0"/>
              <a:t>24/02/2017</a:t>
            </a:fld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2.png"/><Relationship Id="rId6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F97A8E11-37DF-4BA5-B2E7-1AA50046AEA3}" type="datetime1">
              <a:rPr lang="en-GB" smtClean="0"/>
              <a:t>24/02/2017</a:t>
            </a:fld>
            <a:endParaRPr lang="en-GB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oecd.org/insurance/private-pension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988840"/>
            <a:ext cx="7488832" cy="193899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4000" dirty="0" smtClean="0"/>
              <a:t>PENSION DESIGN AND COMMUNICATION OF PENSION REFORMS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5589240"/>
            <a:ext cx="6516216" cy="11857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en-GB" dirty="0" smtClean="0"/>
              <a:t>Pablo </a:t>
            </a:r>
            <a:r>
              <a:rPr lang="en-GB" dirty="0" err="1" smtClean="0"/>
              <a:t>Antolin</a:t>
            </a:r>
            <a:endParaRPr lang="en-GB" dirty="0" smtClean="0"/>
          </a:p>
          <a:p>
            <a:pPr>
              <a:lnSpc>
                <a:spcPct val="100000"/>
              </a:lnSpc>
              <a:defRPr/>
            </a:pPr>
            <a:r>
              <a:rPr lang="en-GB" dirty="0" smtClean="0"/>
              <a:t>Principal economist, </a:t>
            </a:r>
          </a:p>
          <a:p>
            <a:pPr>
              <a:lnSpc>
                <a:spcPct val="100000"/>
              </a:lnSpc>
              <a:defRPr/>
            </a:pPr>
            <a:r>
              <a:rPr lang="en-GB" dirty="0" smtClean="0"/>
              <a:t>Head </a:t>
            </a:r>
            <a:r>
              <a:rPr lang="en-US" dirty="0"/>
              <a:t>Private Pensions </a:t>
            </a:r>
            <a:r>
              <a:rPr lang="en-US" dirty="0" smtClean="0"/>
              <a:t>Unit, </a:t>
            </a:r>
          </a:p>
          <a:p>
            <a:pPr>
              <a:lnSpc>
                <a:spcPct val="100000"/>
              </a:lnSpc>
              <a:defRPr/>
            </a:pPr>
            <a:r>
              <a:rPr lang="en-GB" dirty="0" smtClean="0"/>
              <a:t>Deputy Head OECD Financial Affairs Division</a:t>
            </a:r>
          </a:p>
        </p:txBody>
      </p:sp>
    </p:spTree>
    <p:extLst>
      <p:ext uri="{BB962C8B-B14F-4D97-AF65-F5344CB8AC3E}">
        <p14:creationId xmlns:p14="http://schemas.microsoft.com/office/powerpoint/2010/main" val="1581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7664" y="2060848"/>
            <a:ext cx="6300000" cy="193899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6000" dirty="0" smtClean="0"/>
              <a:t>Thank You very Much!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5733256"/>
            <a:ext cx="6408712" cy="987541"/>
          </a:xfrm>
        </p:spPr>
        <p:txBody>
          <a:bodyPr tIns="32653" bIns="32653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000" dirty="0" smtClean="0"/>
              <a:t>OECD work on pensions</a:t>
            </a:r>
            <a:endParaRPr lang="en-GB" sz="2000" dirty="0"/>
          </a:p>
          <a:p>
            <a:pPr>
              <a:lnSpc>
                <a:spcPct val="100000"/>
              </a:lnSpc>
              <a:defRPr/>
            </a:pPr>
            <a:r>
              <a:rPr lang="en-GB" sz="2300" dirty="0" smtClean="0">
                <a:solidFill>
                  <a:srgbClr val="FF0000"/>
                </a:solidFill>
                <a:hlinkClick r:id="rId3"/>
              </a:rPr>
              <a:t>www.oecd.org/insurance/private-pensions</a:t>
            </a:r>
            <a:r>
              <a:rPr lang="en-GB" sz="2300" dirty="0" smtClean="0">
                <a:solidFill>
                  <a:srgbClr val="FF0000"/>
                </a:solidFill>
              </a:rPr>
              <a:t> </a:t>
            </a:r>
            <a:endParaRPr lang="en-GB" sz="2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8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8352472" cy="50405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How the pension system </a:t>
            </a:r>
            <a:r>
              <a:rPr lang="en-GB" dirty="0" smtClean="0"/>
              <a:t>works? </a:t>
            </a:r>
            <a:r>
              <a:rPr lang="en-GB" dirty="0" smtClean="0"/>
              <a:t>and </a:t>
            </a:r>
            <a:r>
              <a:rPr lang="en-GB" dirty="0" smtClean="0"/>
              <a:t>How is </a:t>
            </a:r>
            <a:r>
              <a:rPr lang="en-GB" dirty="0" smtClean="0"/>
              <a:t>i</a:t>
            </a:r>
            <a:r>
              <a:rPr lang="en-GB" dirty="0"/>
              <a:t>t</a:t>
            </a:r>
            <a:r>
              <a:rPr lang="en-GB" dirty="0" smtClean="0"/>
              <a:t> designed?</a:t>
            </a:r>
            <a:endParaRPr lang="en-GB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Information for individuals to be pro-active </a:t>
            </a:r>
            <a:r>
              <a:rPr lang="en-GB" dirty="0" smtClean="0"/>
              <a:t>in order to make sure they increase </a:t>
            </a:r>
            <a:r>
              <a:rPr lang="en-GB" dirty="0" smtClean="0"/>
              <a:t>contributions or contribute for longer (postpone retirement)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Reforms </a:t>
            </a:r>
            <a:r>
              <a:rPr lang="en-GB" dirty="0" smtClean="0"/>
              <a:t>/ adjustments to </a:t>
            </a:r>
            <a:r>
              <a:rPr lang="en-GB" dirty="0" smtClean="0"/>
              <a:t>the pension system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2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What are we communicating?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9501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8352472" cy="504056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National </a:t>
            </a:r>
            <a:r>
              <a:rPr lang="en-US" dirty="0"/>
              <a:t>Pension Communication Campaigns (NPCC) </a:t>
            </a: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Pension statements (PS</a:t>
            </a:r>
            <a:r>
              <a:rPr lang="en-US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0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Individual </a:t>
            </a:r>
            <a:r>
              <a:rPr lang="en-US" dirty="0"/>
              <a:t>pension statements </a:t>
            </a:r>
            <a:r>
              <a:rPr lang="en-US" dirty="0" smtClean="0"/>
              <a:t>are a key tool to communicate </a:t>
            </a:r>
            <a:r>
              <a:rPr lang="en-US" dirty="0" smtClean="0"/>
              <a:t>projections </a:t>
            </a:r>
            <a:r>
              <a:rPr lang="en-US" dirty="0"/>
              <a:t>of future benefits to make people </a:t>
            </a:r>
            <a:r>
              <a:rPr lang="en-US" dirty="0" smtClean="0"/>
              <a:t>pro-active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PS provide information to people on where they stand (combining all sources of income)</a:t>
            </a: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NPCC are key tools to inform about the </a:t>
            </a:r>
            <a:r>
              <a:rPr lang="en-US" dirty="0" smtClean="0"/>
              <a:t>functioning of the pension system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NPCC are key tools </a:t>
            </a:r>
            <a:r>
              <a:rPr lang="en-US" dirty="0" smtClean="0"/>
              <a:t>to </a:t>
            </a:r>
            <a:r>
              <a:rPr lang="en-US" dirty="0" smtClean="0"/>
              <a:t>explain reforms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3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Tools available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63540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943" y="1371628"/>
            <a:ext cx="8218800" cy="4783389"/>
          </a:xfrm>
        </p:spPr>
        <p:txBody>
          <a:bodyPr>
            <a:normAutofit fontScale="92500"/>
          </a:bodyPr>
          <a:lstStyle/>
          <a:p>
            <a:pPr>
              <a:buFont typeface="Wingdings" charset="2"/>
              <a:buChar char="Ø"/>
            </a:pPr>
            <a:r>
              <a:rPr lang="en-US" dirty="0" smtClean="0"/>
              <a:t>PS should provide clear and simplified </a:t>
            </a:r>
            <a:r>
              <a:rPr lang="en-US" dirty="0" smtClean="0"/>
              <a:t>info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PS </a:t>
            </a:r>
            <a:r>
              <a:rPr lang="en-US" dirty="0" smtClean="0"/>
              <a:t>should combine info from all pension </a:t>
            </a:r>
            <a:r>
              <a:rPr lang="en-US" dirty="0" smtClean="0"/>
              <a:t>sources (public and private, funded and PAYG)</a:t>
            </a:r>
            <a:endParaRPr lang="en-US" dirty="0" smtClean="0"/>
          </a:p>
          <a:p>
            <a:pPr>
              <a:buFont typeface="Wingdings" charset="2"/>
              <a:buChar char="Ø"/>
            </a:pPr>
            <a:r>
              <a:rPr lang="en-US" dirty="0" smtClean="0"/>
              <a:t>Set clear and measurable objectives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It should aim to engage and encourage members to take active actions to improve their retirement: increasing </a:t>
            </a:r>
            <a:r>
              <a:rPr lang="en-US" dirty="0" smtClean="0"/>
              <a:t>contributions </a:t>
            </a:r>
            <a:r>
              <a:rPr lang="en-US" dirty="0" smtClean="0"/>
              <a:t>and postponing </a:t>
            </a:r>
            <a:r>
              <a:rPr lang="en-US" dirty="0" smtClean="0"/>
              <a:t>retirement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470159E-BA34-437D-B2FF-6C7E8787C6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8064000" cy="1134029"/>
          </a:xfrm>
        </p:spPr>
        <p:txBody>
          <a:bodyPr/>
          <a:lstStyle/>
          <a:p>
            <a:r>
              <a:rPr lang="en-US" sz="3200" dirty="0" smtClean="0"/>
              <a:t>Pension </a:t>
            </a:r>
            <a:r>
              <a:rPr lang="en-US" sz="3200" dirty="0" smtClean="0"/>
              <a:t>statements </a:t>
            </a:r>
            <a:r>
              <a:rPr lang="en-US" sz="3200" dirty="0" smtClean="0"/>
              <a:t>(PS)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343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943" y="1371628"/>
            <a:ext cx="8218800" cy="5039972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dirty="0" smtClean="0"/>
              <a:t>PS </a:t>
            </a:r>
            <a:r>
              <a:rPr lang="en-US" dirty="0" smtClean="0"/>
              <a:t>can provide info on where people are today as regard future pension income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PS can also provide info on where people will be once they retire </a:t>
            </a:r>
            <a:r>
              <a:rPr lang="en-US" dirty="0" smtClean="0">
                <a:sym typeface="Wingdings"/>
              </a:rPr>
              <a:t> projections</a:t>
            </a:r>
            <a:r>
              <a:rPr lang="en-US" dirty="0" smtClean="0"/>
              <a:t> 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Projections address the goal of encouraging people to be proactive, but increases complexity: probabilities</a:t>
            </a:r>
          </a:p>
          <a:p>
            <a:pPr>
              <a:buFont typeface="Wingdings" charset="2"/>
              <a:buChar char="Ø"/>
            </a:pPr>
            <a:r>
              <a:rPr lang="en-US" dirty="0"/>
              <a:t>Evaluate trade-off btw simplicity and the potential positive effect of </a:t>
            </a:r>
            <a:r>
              <a:rPr lang="en-US" dirty="0" smtClean="0"/>
              <a:t>projections</a:t>
            </a:r>
            <a:endParaRPr lang="en-US" dirty="0" smtClean="0"/>
          </a:p>
          <a:p>
            <a:pPr>
              <a:buFont typeface="Wingdings" charset="2"/>
              <a:buChar char="Ø"/>
            </a:pP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470159E-BA34-437D-B2FF-6C7E8787C6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8064000" cy="1134029"/>
          </a:xfrm>
        </p:spPr>
        <p:txBody>
          <a:bodyPr/>
          <a:lstStyle/>
          <a:p>
            <a:r>
              <a:rPr lang="en-US" sz="3200" dirty="0" smtClean="0"/>
              <a:t>Pension </a:t>
            </a:r>
            <a:r>
              <a:rPr lang="en-US" sz="3200" dirty="0" smtClean="0"/>
              <a:t>statements </a:t>
            </a:r>
            <a:r>
              <a:rPr lang="en-US" sz="3200" dirty="0" smtClean="0"/>
              <a:t>(PS): Projections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8112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943" y="1371628"/>
            <a:ext cx="8218800" cy="503997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Ø"/>
            </a:pPr>
            <a:r>
              <a:rPr lang="en-US" dirty="0" smtClean="0"/>
              <a:t>We assessed NPCC in many OECD and IOPS countries. The main recommendations that comes out from countries experiences are: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NPCC </a:t>
            </a:r>
            <a:r>
              <a:rPr lang="en-US" dirty="0" smtClean="0"/>
              <a:t>should be part of an overall national strategy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Major events (pension reforms and crisis) call for specific NPCCs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Successful NPCC are driven by clear, realistic, and well-targeted objectives that produce outcomes that can be measured, evaluated and monitored against their goals and processes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470159E-BA34-437D-B2FF-6C7E8787C6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8064000" cy="1134029"/>
          </a:xfrm>
        </p:spPr>
        <p:txBody>
          <a:bodyPr/>
          <a:lstStyle/>
          <a:p>
            <a:r>
              <a:rPr lang="en-US" dirty="0" smtClean="0"/>
              <a:t>National Pension Communication Campaigns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9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942" y="1371628"/>
            <a:ext cx="8280521" cy="515371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Robust </a:t>
            </a:r>
            <a:r>
              <a:rPr lang="en-US" dirty="0" smtClean="0"/>
              <a:t>evaluation processes are </a:t>
            </a:r>
            <a:r>
              <a:rPr lang="en-US" dirty="0" smtClean="0"/>
              <a:t>essential: we need to know how the outcome and the objectives match.</a:t>
            </a:r>
          </a:p>
          <a:p>
            <a:pPr lvl="1"/>
            <a:r>
              <a:rPr lang="en-US" dirty="0" smtClean="0"/>
              <a:t>Has the objective been achieved? What were the costs? What did work and what did not work?</a:t>
            </a:r>
            <a:endParaRPr lang="en-US" dirty="0" smtClean="0"/>
          </a:p>
          <a:p>
            <a:r>
              <a:rPr lang="en-US" dirty="0" smtClean="0"/>
              <a:t>Avoid having many </a:t>
            </a:r>
            <a:r>
              <a:rPr lang="en-US" dirty="0" smtClean="0"/>
              <a:t>messages, </a:t>
            </a:r>
            <a:r>
              <a:rPr lang="en-US" dirty="0" smtClean="0"/>
              <a:t>and focus </a:t>
            </a:r>
            <a:r>
              <a:rPr lang="en-US" dirty="0" smtClean="0"/>
              <a:t>on those groups affected and/or less </a:t>
            </a:r>
            <a:r>
              <a:rPr lang="en-US" dirty="0" smtClean="0"/>
              <a:t>accessible </a:t>
            </a:r>
            <a:r>
              <a:rPr lang="en-US" dirty="0" smtClean="0"/>
              <a:t>groups</a:t>
            </a:r>
          </a:p>
          <a:p>
            <a:pPr lvl="1"/>
            <a:r>
              <a:rPr lang="en-US" dirty="0" smtClean="0"/>
              <a:t>Many messages crow out understanding of the mechanisms and impacts </a:t>
            </a:r>
          </a:p>
          <a:p>
            <a:pPr lvl="1"/>
            <a:r>
              <a:rPr lang="en-US" dirty="0" smtClean="0"/>
              <a:t>Reforms affecting certain groups</a:t>
            </a:r>
          </a:p>
          <a:p>
            <a:pPr lvl="1"/>
            <a:r>
              <a:rPr lang="en-US" dirty="0" smtClean="0"/>
              <a:t>Less accessible groups are the one that need more info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470159E-BA34-437D-B2FF-6C7E8787C6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8064000" cy="1134029"/>
          </a:xfrm>
        </p:spPr>
        <p:txBody>
          <a:bodyPr/>
          <a:lstStyle/>
          <a:p>
            <a:r>
              <a:rPr lang="en-US" dirty="0" smtClean="0"/>
              <a:t>National Pension Communication Campaigns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09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23063"/>
            <a:ext cx="8172000" cy="48096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charset="2"/>
              <a:buChar char="Ø"/>
            </a:pPr>
            <a:r>
              <a:rPr lang="en-US" sz="3400" dirty="0" smtClean="0"/>
              <a:t>Challenges</a:t>
            </a:r>
            <a:r>
              <a:rPr lang="en-US" sz="3400" dirty="0" smtClean="0"/>
              <a:t>:</a:t>
            </a:r>
          </a:p>
          <a:p>
            <a:pPr lvl="1">
              <a:buFont typeface="Wingdings" charset="2"/>
              <a:buChar char="Ø"/>
            </a:pPr>
            <a:r>
              <a:rPr lang="en-US" dirty="0" smtClean="0"/>
              <a:t>Ageing</a:t>
            </a:r>
          </a:p>
          <a:p>
            <a:pPr lvl="1">
              <a:buFont typeface="Wingdings" charset="2"/>
              <a:buChar char="Ø"/>
            </a:pPr>
            <a:r>
              <a:rPr lang="en-US" dirty="0" smtClean="0"/>
              <a:t>Economic environments </a:t>
            </a:r>
            <a:r>
              <a:rPr lang="en-US" dirty="0" err="1" smtClean="0"/>
              <a:t>characterised</a:t>
            </a:r>
            <a:r>
              <a:rPr lang="en-US" dirty="0" smtClean="0"/>
              <a:t> by lower interest </a:t>
            </a:r>
            <a:r>
              <a:rPr lang="en-US" dirty="0" smtClean="0"/>
              <a:t>rate, </a:t>
            </a:r>
            <a:r>
              <a:rPr lang="en-US" dirty="0" smtClean="0"/>
              <a:t>lower </a:t>
            </a:r>
            <a:r>
              <a:rPr lang="en-US" dirty="0" smtClean="0"/>
              <a:t>returns and </a:t>
            </a:r>
            <a:r>
              <a:rPr lang="en-US" dirty="0" smtClean="0"/>
              <a:t>lower growth (wages)</a:t>
            </a:r>
            <a:endParaRPr lang="en-US" dirty="0" smtClean="0"/>
          </a:p>
          <a:p>
            <a:pPr>
              <a:buFont typeface="Wingdings" charset="2"/>
              <a:buChar char="Ø"/>
            </a:pPr>
            <a:r>
              <a:rPr lang="en-US" sz="3400" dirty="0"/>
              <a:t>Communicating how those challenges affect pension systems, depending on their design is </a:t>
            </a:r>
            <a:r>
              <a:rPr lang="en-US" sz="3400" dirty="0" smtClean="0"/>
              <a:t>essential</a:t>
            </a:r>
          </a:p>
          <a:p>
            <a:pPr>
              <a:buFont typeface="Wingdings" charset="2"/>
              <a:buChar char="Ø"/>
            </a:pPr>
            <a:r>
              <a:rPr lang="en-US" sz="3400" dirty="0" smtClean="0"/>
              <a:t>Shocks</a:t>
            </a:r>
            <a:r>
              <a:rPr lang="en-US" sz="3400" dirty="0" smtClean="0"/>
              <a:t>, different mechanisms</a:t>
            </a:r>
          </a:p>
          <a:p>
            <a:pPr lvl="1">
              <a:buFont typeface="Wingdings" charset="2"/>
              <a:buChar char="Ø"/>
            </a:pPr>
            <a:r>
              <a:rPr lang="en-US" sz="3000" dirty="0" smtClean="0"/>
              <a:t>PAYG DB: fiscal sustainability (budgetary problems)</a:t>
            </a:r>
          </a:p>
          <a:p>
            <a:pPr lvl="1">
              <a:buFont typeface="Wingdings" charset="2"/>
              <a:buChar char="Ø"/>
            </a:pPr>
            <a:r>
              <a:rPr lang="en-US" sz="3000" dirty="0" smtClean="0"/>
              <a:t>Funded DB: solvency issues (bankruptcy)</a:t>
            </a:r>
          </a:p>
          <a:p>
            <a:pPr lvl="1">
              <a:buFont typeface="Wingdings" charset="2"/>
              <a:buChar char="Ø"/>
            </a:pPr>
            <a:r>
              <a:rPr lang="en-US" sz="3000" dirty="0" smtClean="0"/>
              <a:t>Funded DC: adequacy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470159E-BA34-437D-B2FF-6C7E8787C6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Communicating the challenges </a:t>
            </a:r>
            <a:r>
              <a:rPr lang="en-US" dirty="0" smtClean="0"/>
              <a:t>facing pension systems today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5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23062"/>
            <a:ext cx="8280464" cy="523333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charset="2"/>
              <a:buChar char="Ø"/>
            </a:pPr>
            <a:r>
              <a:rPr lang="en-US" sz="3400" dirty="0" smtClean="0"/>
              <a:t>PAYG </a:t>
            </a:r>
            <a:r>
              <a:rPr lang="en-US" sz="3400" dirty="0" smtClean="0"/>
              <a:t>vs. Funded, Public vs Private </a:t>
            </a:r>
            <a:r>
              <a:rPr lang="en-US" sz="3400" dirty="0" smtClean="0"/>
              <a:t>is a fictitious dichotomy</a:t>
            </a:r>
          </a:p>
          <a:p>
            <a:pPr>
              <a:buFont typeface="Wingdings" charset="2"/>
              <a:buChar char="Ø"/>
            </a:pPr>
            <a:r>
              <a:rPr lang="en-US" sz="3400" dirty="0" smtClean="0"/>
              <a:t>OECD message: combine both. They complement each </a:t>
            </a:r>
            <a:r>
              <a:rPr lang="en-US" sz="3400" dirty="0" smtClean="0"/>
              <a:t>other</a:t>
            </a:r>
          </a:p>
          <a:p>
            <a:pPr>
              <a:buFont typeface="Wingdings" charset="2"/>
              <a:buChar char="Ø"/>
            </a:pPr>
            <a:r>
              <a:rPr lang="en-US" sz="3400" dirty="0" smtClean="0"/>
              <a:t>The problem of adequacy of DCs </a:t>
            </a:r>
            <a:r>
              <a:rPr lang="en-US" sz="3400" dirty="0" smtClean="0">
                <a:sym typeface="Wingdings"/>
              </a:rPr>
              <a:t> Public?</a:t>
            </a:r>
            <a:endParaRPr lang="en-US" sz="3400" dirty="0" smtClean="0"/>
          </a:p>
          <a:p>
            <a:pPr lvl="1">
              <a:buFont typeface="Wingdings" charset="2"/>
              <a:buChar char="Ø"/>
            </a:pPr>
            <a:r>
              <a:rPr lang="en-US" sz="3000" dirty="0" smtClean="0"/>
              <a:t>What is adequate (RRs, what level)?</a:t>
            </a:r>
          </a:p>
          <a:p>
            <a:pPr lvl="1">
              <a:buFont typeface="Wingdings" charset="2"/>
              <a:buChar char="Ø"/>
            </a:pPr>
            <a:r>
              <a:rPr lang="en-US" sz="3000" dirty="0" smtClean="0"/>
              <a:t>How much and for how long to save?: stochastic and probabilities </a:t>
            </a:r>
          </a:p>
          <a:p>
            <a:pPr lvl="1">
              <a:buFont typeface="Wingdings" charset="2"/>
              <a:buChar char="Ø"/>
            </a:pPr>
            <a:r>
              <a:rPr lang="en-US" sz="3000" dirty="0"/>
              <a:t>How is paid for? Low contributions, government </a:t>
            </a:r>
            <a:r>
              <a:rPr lang="en-US" sz="3000" dirty="0" smtClean="0"/>
              <a:t>debt. Higher contributions.</a:t>
            </a:r>
          </a:p>
          <a:p>
            <a:pPr lvl="1">
              <a:buFont typeface="Wingdings" charset="2"/>
              <a:buChar char="Ø"/>
            </a:pPr>
            <a:r>
              <a:rPr lang="en-US" sz="3000" dirty="0" smtClean="0"/>
              <a:t>The problem is contribution levels, length of contributions (years) and returns.</a:t>
            </a:r>
          </a:p>
          <a:p>
            <a:pPr lvl="2">
              <a:buFont typeface="Wingdings" charset="2"/>
              <a:buChar char="Ø"/>
            </a:pPr>
            <a:r>
              <a:rPr lang="en-US" sz="2600" dirty="0" smtClean="0"/>
              <a:t>10% contribution for 25 years, impossible to get a 60% replacement rate unless returns are 15% in real terms</a:t>
            </a:r>
          </a:p>
          <a:p>
            <a:pPr lvl="2">
              <a:buFont typeface="Wingdings" charset="2"/>
              <a:buChar char="Ø"/>
            </a:pPr>
            <a:r>
              <a:rPr lang="en-US" sz="2600" dirty="0" smtClean="0"/>
              <a:t>5% real return </a:t>
            </a:r>
            <a:r>
              <a:rPr lang="en-US" sz="2600" dirty="0" smtClean="0">
                <a:sym typeface="Wingdings"/>
              </a:rPr>
              <a:t> 25% RR</a:t>
            </a:r>
            <a:endParaRPr lang="en-US" sz="2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470159E-BA34-437D-B2FF-6C7E8787C62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Communication essential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0335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21819</TotalTime>
  <Words>609</Words>
  <Application>Microsoft Macintosh PowerPoint</Application>
  <PresentationFormat>On-screen Show (4:3)</PresentationFormat>
  <Paragraphs>71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Georgia</vt:lpstr>
      <vt:lpstr>Helvetica 65 Medium</vt:lpstr>
      <vt:lpstr>Wingdings</vt:lpstr>
      <vt:lpstr>Arial</vt:lpstr>
      <vt:lpstr>OECD_English_white</vt:lpstr>
      <vt:lpstr>PENSION DESIGN AND COMMUNICATION OF PENSION REFORMS</vt:lpstr>
      <vt:lpstr>What are we communicating?</vt:lpstr>
      <vt:lpstr>Tools available</vt:lpstr>
      <vt:lpstr>Pension statements (PS)</vt:lpstr>
      <vt:lpstr>Pension statements (PS): Projections</vt:lpstr>
      <vt:lpstr>National Pension Communication Campaigns</vt:lpstr>
      <vt:lpstr>National Pension Communication Campaigns</vt:lpstr>
      <vt:lpstr>Communicating the challenges facing pension systems today</vt:lpstr>
      <vt:lpstr>Communication essential</vt:lpstr>
      <vt:lpstr>Thank You very Much!</vt:lpstr>
    </vt:vector>
  </TitlesOfParts>
  <Company>OECD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MOSHER Jessica</dc:creator>
  <cp:lastModifiedBy>A dA</cp:lastModifiedBy>
  <cp:revision>220</cp:revision>
  <cp:lastPrinted>2017-02-17T10:55:23Z</cp:lastPrinted>
  <dcterms:created xsi:type="dcterms:W3CDTF">2013-11-22T09:30:20Z</dcterms:created>
  <dcterms:modified xsi:type="dcterms:W3CDTF">2017-02-24T18:53:05Z</dcterms:modified>
</cp:coreProperties>
</file>