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7" r:id="rId1"/>
  </p:sldMasterIdLst>
  <p:notesMasterIdLst>
    <p:notesMasterId r:id="rId21"/>
  </p:notesMasterIdLst>
  <p:handoutMasterIdLst>
    <p:handoutMasterId r:id="rId22"/>
  </p:handoutMasterIdLst>
  <p:sldIdLst>
    <p:sldId id="326" r:id="rId2"/>
    <p:sldId id="333" r:id="rId3"/>
    <p:sldId id="352" r:id="rId4"/>
    <p:sldId id="353" r:id="rId5"/>
    <p:sldId id="335" r:id="rId6"/>
    <p:sldId id="336" r:id="rId7"/>
    <p:sldId id="337" r:id="rId8"/>
    <p:sldId id="346" r:id="rId9"/>
    <p:sldId id="348" r:id="rId10"/>
    <p:sldId id="338" r:id="rId11"/>
    <p:sldId id="339" r:id="rId12"/>
    <p:sldId id="340" r:id="rId13"/>
    <p:sldId id="341" r:id="rId14"/>
    <p:sldId id="342" r:id="rId15"/>
    <p:sldId id="344" r:id="rId16"/>
    <p:sldId id="354" r:id="rId17"/>
    <p:sldId id="347" r:id="rId18"/>
    <p:sldId id="349" r:id="rId19"/>
    <p:sldId id="262" r:id="rId20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857" autoAdjust="0"/>
  </p:normalViewPr>
  <p:slideViewPr>
    <p:cSldViewPr>
      <p:cViewPr varScale="1">
        <p:scale>
          <a:sx n="54" d="100"/>
          <a:sy n="54" d="100"/>
        </p:scale>
        <p:origin x="18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aklina_N\AppData\Local\Microsoft\Windows\Temporary%20Internet%20Files\Content.Outlook\YOW3VTOI\Book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3\Paklina_N\IOPS\Presentations\2017\Graphs%20Asset%20Allocation%202016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-CH-1.main.oecd.org\Users3\Paklina_N\IOPS\Presentations\2017\Graphs%20Asset%20Allocation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506780402449689E-2"/>
          <c:y val="9.815950920245399E-2"/>
          <c:w val="0.89993766404199471"/>
          <c:h val="0.83392654139091504"/>
        </c:manualLayout>
      </c:layout>
      <c:lineChart>
        <c:grouping val="standard"/>
        <c:varyColors val="0"/>
        <c:ser>
          <c:idx val="0"/>
          <c:order val="0"/>
          <c:tx>
            <c:strRef>
              <c:f>'Fig4.1.10-yr gov bnds yields'!$V$6</c:f>
              <c:strCache>
                <c:ptCount val="1"/>
                <c:pt idx="0">
                  <c:v>France</c:v>
                </c:pt>
              </c:strCache>
            </c:strRef>
          </c:tx>
          <c:spPr>
            <a:ln w="19050" cap="rnd" cmpd="sng" algn="ctr">
              <a:solidFill>
                <a:srgbClr val="4F81BD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'Fig4.1.10-yr gov bnds yields'!$T$12:$T$56</c:f>
              <c:numCache>
                <c:formatCode>General</c:formatCode>
                <c:ptCount val="45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</c:numCache>
            </c:numRef>
          </c:cat>
          <c:val>
            <c:numRef>
              <c:f>'Fig4.1.10-yr gov bnds yields'!$V$12:$V$56</c:f>
              <c:numCache>
                <c:formatCode>General</c:formatCode>
                <c:ptCount val="45"/>
                <c:pt idx="0">
                  <c:v>8.26</c:v>
                </c:pt>
                <c:pt idx="1">
                  <c:v>8.2799999999999994</c:v>
                </c:pt>
                <c:pt idx="2">
                  <c:v>8.2799999999999994</c:v>
                </c:pt>
                <c:pt idx="3">
                  <c:v>9.65</c:v>
                </c:pt>
                <c:pt idx="4">
                  <c:v>11.21</c:v>
                </c:pt>
                <c:pt idx="5">
                  <c:v>10.18</c:v>
                </c:pt>
                <c:pt idx="6">
                  <c:v>11.040000000000001</c:v>
                </c:pt>
                <c:pt idx="7">
                  <c:v>11.07</c:v>
                </c:pt>
                <c:pt idx="8">
                  <c:v>9.94</c:v>
                </c:pt>
                <c:pt idx="9">
                  <c:v>12.59</c:v>
                </c:pt>
                <c:pt idx="10">
                  <c:v>14.31</c:v>
                </c:pt>
                <c:pt idx="11">
                  <c:v>16.440000000000001</c:v>
                </c:pt>
                <c:pt idx="12">
                  <c:v>15.4</c:v>
                </c:pt>
                <c:pt idx="13">
                  <c:v>13.96</c:v>
                </c:pt>
                <c:pt idx="14">
                  <c:v>12.700000000000001</c:v>
                </c:pt>
                <c:pt idx="15">
                  <c:v>11.33</c:v>
                </c:pt>
                <c:pt idx="16">
                  <c:v>9.89</c:v>
                </c:pt>
                <c:pt idx="17">
                  <c:v>10</c:v>
                </c:pt>
                <c:pt idx="18">
                  <c:v>8.7000000000000011</c:v>
                </c:pt>
                <c:pt idx="19">
                  <c:v>9.120000000000001</c:v>
                </c:pt>
                <c:pt idx="20">
                  <c:v>9.92</c:v>
                </c:pt>
                <c:pt idx="21">
                  <c:v>8.8000000000000007</c:v>
                </c:pt>
                <c:pt idx="22">
                  <c:v>8.1999999999999993</c:v>
                </c:pt>
                <c:pt idx="23">
                  <c:v>5.8</c:v>
                </c:pt>
                <c:pt idx="24">
                  <c:v>8.02</c:v>
                </c:pt>
                <c:pt idx="25">
                  <c:v>6.75</c:v>
                </c:pt>
                <c:pt idx="26">
                  <c:v>5.74</c:v>
                </c:pt>
                <c:pt idx="27">
                  <c:v>5.32</c:v>
                </c:pt>
                <c:pt idx="28">
                  <c:v>3.91</c:v>
                </c:pt>
                <c:pt idx="29">
                  <c:v>5.2700000000000005</c:v>
                </c:pt>
                <c:pt idx="30">
                  <c:v>5.04</c:v>
                </c:pt>
                <c:pt idx="31">
                  <c:v>4.87</c:v>
                </c:pt>
                <c:pt idx="32">
                  <c:v>4.38</c:v>
                </c:pt>
                <c:pt idx="33">
                  <c:v>4.34</c:v>
                </c:pt>
                <c:pt idx="34">
                  <c:v>3.64</c:v>
                </c:pt>
                <c:pt idx="35">
                  <c:v>3.38</c:v>
                </c:pt>
                <c:pt idx="36">
                  <c:v>3.81</c:v>
                </c:pt>
                <c:pt idx="37">
                  <c:v>4.3500000000000005</c:v>
                </c:pt>
                <c:pt idx="38">
                  <c:v>3.54</c:v>
                </c:pt>
                <c:pt idx="39">
                  <c:v>3.48</c:v>
                </c:pt>
                <c:pt idx="40">
                  <c:v>3.34</c:v>
                </c:pt>
                <c:pt idx="41">
                  <c:v>3.16</c:v>
                </c:pt>
                <c:pt idx="42">
                  <c:v>2.0100000000000002</c:v>
                </c:pt>
                <c:pt idx="43">
                  <c:v>2.33</c:v>
                </c:pt>
                <c:pt idx="44">
                  <c:v>1.03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549-4C73-AB48-34562E823E43}"/>
            </c:ext>
          </c:extLst>
        </c:ser>
        <c:ser>
          <c:idx val="1"/>
          <c:order val="1"/>
          <c:tx>
            <c:strRef>
              <c:f>'Fig4.1.10-yr gov bnds yields'!$W$6</c:f>
              <c:strCache>
                <c:ptCount val="1"/>
                <c:pt idx="0">
                  <c:v>Japan</c:v>
                </c:pt>
              </c:strCache>
            </c:strRef>
          </c:tx>
          <c:spPr>
            <a:ln w="19050" cap="rnd" cmpd="sng" algn="ctr">
              <a:solidFill>
                <a:srgbClr val="4F81BD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'Fig4.1.10-yr gov bnds yields'!$T$12:$T$56</c:f>
              <c:numCache>
                <c:formatCode>General</c:formatCode>
                <c:ptCount val="45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</c:numCache>
            </c:numRef>
          </c:cat>
          <c:val>
            <c:numRef>
              <c:f>'Fig4.1.10-yr gov bnds yields'!$W$12:$W$56</c:f>
              <c:numCache>
                <c:formatCode>General</c:formatCode>
                <c:ptCount val="45"/>
                <c:pt idx="0">
                  <c:v>7.05</c:v>
                </c:pt>
                <c:pt idx="1">
                  <c:v>7.09</c:v>
                </c:pt>
                <c:pt idx="2">
                  <c:v>6.72</c:v>
                </c:pt>
                <c:pt idx="3">
                  <c:v>7.94</c:v>
                </c:pt>
                <c:pt idx="4">
                  <c:v>8.43</c:v>
                </c:pt>
                <c:pt idx="5">
                  <c:v>8.5500000000000007</c:v>
                </c:pt>
                <c:pt idx="6">
                  <c:v>8.620000000000001</c:v>
                </c:pt>
                <c:pt idx="7">
                  <c:v>6.41</c:v>
                </c:pt>
                <c:pt idx="8">
                  <c:v>6.4</c:v>
                </c:pt>
                <c:pt idx="9">
                  <c:v>9.07</c:v>
                </c:pt>
                <c:pt idx="10">
                  <c:v>8.81</c:v>
                </c:pt>
                <c:pt idx="11">
                  <c:v>8.18</c:v>
                </c:pt>
                <c:pt idx="12">
                  <c:v>7.65</c:v>
                </c:pt>
                <c:pt idx="13">
                  <c:v>7.37</c:v>
                </c:pt>
                <c:pt idx="14">
                  <c:v>6.47</c:v>
                </c:pt>
                <c:pt idx="15">
                  <c:v>5.55</c:v>
                </c:pt>
                <c:pt idx="16">
                  <c:v>5.26</c:v>
                </c:pt>
                <c:pt idx="17">
                  <c:v>4.51</c:v>
                </c:pt>
                <c:pt idx="18">
                  <c:v>4.75</c:v>
                </c:pt>
                <c:pt idx="19">
                  <c:v>5.5200000000000005</c:v>
                </c:pt>
                <c:pt idx="20">
                  <c:v>6.45</c:v>
                </c:pt>
                <c:pt idx="21">
                  <c:v>5.72</c:v>
                </c:pt>
                <c:pt idx="22">
                  <c:v>4.8500000000000005</c:v>
                </c:pt>
                <c:pt idx="23">
                  <c:v>3.4</c:v>
                </c:pt>
                <c:pt idx="24">
                  <c:v>4.5600000000000005</c:v>
                </c:pt>
                <c:pt idx="25">
                  <c:v>2.98</c:v>
                </c:pt>
                <c:pt idx="26">
                  <c:v>2.6</c:v>
                </c:pt>
                <c:pt idx="27">
                  <c:v>1.94</c:v>
                </c:pt>
                <c:pt idx="28">
                  <c:v>1.49</c:v>
                </c:pt>
                <c:pt idx="29">
                  <c:v>1.77</c:v>
                </c:pt>
                <c:pt idx="30">
                  <c:v>1.62</c:v>
                </c:pt>
                <c:pt idx="31">
                  <c:v>1.33</c:v>
                </c:pt>
                <c:pt idx="32">
                  <c:v>0.98</c:v>
                </c:pt>
                <c:pt idx="33">
                  <c:v>1.33</c:v>
                </c:pt>
                <c:pt idx="34">
                  <c:v>1.4000000000000001</c:v>
                </c:pt>
                <c:pt idx="35">
                  <c:v>1.49</c:v>
                </c:pt>
                <c:pt idx="36">
                  <c:v>1.6500000000000001</c:v>
                </c:pt>
                <c:pt idx="37">
                  <c:v>1.53</c:v>
                </c:pt>
                <c:pt idx="38">
                  <c:v>1.21</c:v>
                </c:pt>
                <c:pt idx="39">
                  <c:v>1.27</c:v>
                </c:pt>
                <c:pt idx="40">
                  <c:v>1.1300000000000001</c:v>
                </c:pt>
                <c:pt idx="41">
                  <c:v>0.97</c:v>
                </c:pt>
                <c:pt idx="42">
                  <c:v>0.78</c:v>
                </c:pt>
                <c:pt idx="43">
                  <c:v>0.69000000000000006</c:v>
                </c:pt>
                <c:pt idx="44">
                  <c:v>#N/A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49-4C73-AB48-34562E823E43}"/>
            </c:ext>
          </c:extLst>
        </c:ser>
        <c:ser>
          <c:idx val="4"/>
          <c:order val="2"/>
          <c:tx>
            <c:strRef>
              <c:f>'Fig4.1.10-yr gov bnds yields'!$X$6</c:f>
              <c:strCache>
                <c:ptCount val="1"/>
                <c:pt idx="0">
                  <c:v>Netherlands</c:v>
                </c:pt>
              </c:strCache>
            </c:strRef>
          </c:tx>
          <c:spPr>
            <a:ln w="19050" cap="rnd" cmpd="sng" algn="ctr">
              <a:solidFill>
                <a:srgbClr val="4F81BD"/>
              </a:solidFill>
              <a:prstDash val="lgDashDot"/>
              <a:round/>
            </a:ln>
            <a:effectLst/>
          </c:spPr>
          <c:marker>
            <c:symbol val="none"/>
          </c:marker>
          <c:cat>
            <c:numRef>
              <c:f>'Fig4.1.10-yr gov bnds yields'!$T$12:$T$56</c:f>
              <c:numCache>
                <c:formatCode>General</c:formatCode>
                <c:ptCount val="45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</c:numCache>
            </c:numRef>
          </c:cat>
          <c:val>
            <c:numRef>
              <c:f>'Fig4.1.10-yr gov bnds yields'!$X$12:$X$56</c:f>
              <c:numCache>
                <c:formatCode>General</c:formatCode>
                <c:ptCount val="45"/>
                <c:pt idx="0">
                  <c:v>7.7700000000000005</c:v>
                </c:pt>
                <c:pt idx="1">
                  <c:v>7.79</c:v>
                </c:pt>
                <c:pt idx="2">
                  <c:v>7.5</c:v>
                </c:pt>
                <c:pt idx="3">
                  <c:v>9.01</c:v>
                </c:pt>
                <c:pt idx="4">
                  <c:v>9.09</c:v>
                </c:pt>
                <c:pt idx="5">
                  <c:v>8.61</c:v>
                </c:pt>
                <c:pt idx="6">
                  <c:v>8.4</c:v>
                </c:pt>
                <c:pt idx="7">
                  <c:v>8.11</c:v>
                </c:pt>
                <c:pt idx="8">
                  <c:v>8.48</c:v>
                </c:pt>
                <c:pt idx="9">
                  <c:v>9.2900000000000009</c:v>
                </c:pt>
                <c:pt idx="10">
                  <c:v>10.48</c:v>
                </c:pt>
                <c:pt idx="11">
                  <c:v>11.28</c:v>
                </c:pt>
                <c:pt idx="12">
                  <c:v>8.4</c:v>
                </c:pt>
                <c:pt idx="13">
                  <c:v>8.58</c:v>
                </c:pt>
                <c:pt idx="14">
                  <c:v>7.72</c:v>
                </c:pt>
                <c:pt idx="15">
                  <c:v>6.96</c:v>
                </c:pt>
                <c:pt idx="16">
                  <c:v>6.2700000000000005</c:v>
                </c:pt>
                <c:pt idx="17">
                  <c:v>6.42</c:v>
                </c:pt>
                <c:pt idx="18">
                  <c:v>6.5</c:v>
                </c:pt>
                <c:pt idx="19">
                  <c:v>7.75</c:v>
                </c:pt>
                <c:pt idx="20">
                  <c:v>9.06</c:v>
                </c:pt>
                <c:pt idx="21">
                  <c:v>8.7200000000000006</c:v>
                </c:pt>
                <c:pt idx="22">
                  <c:v>7.4</c:v>
                </c:pt>
                <c:pt idx="23">
                  <c:v>5.68</c:v>
                </c:pt>
                <c:pt idx="24">
                  <c:v>7.59</c:v>
                </c:pt>
                <c:pt idx="25">
                  <c:v>6.09</c:v>
                </c:pt>
                <c:pt idx="26">
                  <c:v>5.72</c:v>
                </c:pt>
                <c:pt idx="27">
                  <c:v>5.29</c:v>
                </c:pt>
                <c:pt idx="28">
                  <c:v>3.95</c:v>
                </c:pt>
                <c:pt idx="29">
                  <c:v>5.28</c:v>
                </c:pt>
                <c:pt idx="30">
                  <c:v>5.03</c:v>
                </c:pt>
                <c:pt idx="31">
                  <c:v>4.8899999999999997</c:v>
                </c:pt>
                <c:pt idx="32">
                  <c:v>4.3600000000000003</c:v>
                </c:pt>
                <c:pt idx="33">
                  <c:v>4.33</c:v>
                </c:pt>
                <c:pt idx="34">
                  <c:v>3.63</c:v>
                </c:pt>
                <c:pt idx="35">
                  <c:v>3.35</c:v>
                </c:pt>
                <c:pt idx="36">
                  <c:v>3.81</c:v>
                </c:pt>
                <c:pt idx="37">
                  <c:v>4.34</c:v>
                </c:pt>
                <c:pt idx="38">
                  <c:v>3.65</c:v>
                </c:pt>
                <c:pt idx="39">
                  <c:v>3.44</c:v>
                </c:pt>
                <c:pt idx="40">
                  <c:v>3.16</c:v>
                </c:pt>
                <c:pt idx="41">
                  <c:v>2.38</c:v>
                </c:pt>
                <c:pt idx="42">
                  <c:v>1.56</c:v>
                </c:pt>
                <c:pt idx="43">
                  <c:v>2.16</c:v>
                </c:pt>
                <c:pt idx="44">
                  <c:v>0.78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549-4C73-AB48-34562E823E43}"/>
            </c:ext>
          </c:extLst>
        </c:ser>
        <c:ser>
          <c:idx val="2"/>
          <c:order val="3"/>
          <c:tx>
            <c:strRef>
              <c:f>'Fig4.1.10-yr gov bnds yields'!$Y$6</c:f>
              <c:strCache>
                <c:ptCount val="1"/>
                <c:pt idx="0">
                  <c:v>United Kingdom</c:v>
                </c:pt>
              </c:strCache>
            </c:strRef>
          </c:tx>
          <c:spPr>
            <a:ln w="19050" cap="rnd" cmpd="sng" algn="ctr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'Fig4.1.10-yr gov bnds yields'!$T$12:$T$56</c:f>
              <c:numCache>
                <c:formatCode>General</c:formatCode>
                <c:ptCount val="45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</c:numCache>
            </c:numRef>
          </c:cat>
          <c:val>
            <c:numRef>
              <c:f>'Fig4.1.10-yr gov bnds yields'!$Y$12:$Y$56</c:f>
              <c:numCache>
                <c:formatCode>General</c:formatCode>
                <c:ptCount val="45"/>
                <c:pt idx="0">
                  <c:v>8.93</c:v>
                </c:pt>
                <c:pt idx="1">
                  <c:v>7.09</c:v>
                </c:pt>
                <c:pt idx="2">
                  <c:v>9.36</c:v>
                </c:pt>
                <c:pt idx="3">
                  <c:v>12.64</c:v>
                </c:pt>
                <c:pt idx="4">
                  <c:v>16.32</c:v>
                </c:pt>
                <c:pt idx="5">
                  <c:v>13.57</c:v>
                </c:pt>
                <c:pt idx="6">
                  <c:v>15.17</c:v>
                </c:pt>
                <c:pt idx="7">
                  <c:v>10.700000000000001</c:v>
                </c:pt>
                <c:pt idx="8">
                  <c:v>13.120000000000001</c:v>
                </c:pt>
                <c:pt idx="9">
                  <c:v>15.02</c:v>
                </c:pt>
                <c:pt idx="10">
                  <c:v>13.780000000000001</c:v>
                </c:pt>
                <c:pt idx="11">
                  <c:v>16</c:v>
                </c:pt>
                <c:pt idx="12">
                  <c:v>11.58</c:v>
                </c:pt>
                <c:pt idx="13">
                  <c:v>10.77</c:v>
                </c:pt>
                <c:pt idx="14">
                  <c:v>10.870000000000001</c:v>
                </c:pt>
                <c:pt idx="15">
                  <c:v>10.78</c:v>
                </c:pt>
                <c:pt idx="16">
                  <c:v>10.98</c:v>
                </c:pt>
                <c:pt idx="17">
                  <c:v>9.6300000000000008</c:v>
                </c:pt>
                <c:pt idx="18">
                  <c:v>10.14</c:v>
                </c:pt>
                <c:pt idx="19">
                  <c:v>10.56</c:v>
                </c:pt>
                <c:pt idx="20">
                  <c:v>10.84</c:v>
                </c:pt>
                <c:pt idx="21">
                  <c:v>9.66</c:v>
                </c:pt>
                <c:pt idx="22">
                  <c:v>8.32</c:v>
                </c:pt>
                <c:pt idx="23">
                  <c:v>6.43</c:v>
                </c:pt>
                <c:pt idx="24">
                  <c:v>8.58</c:v>
                </c:pt>
                <c:pt idx="25">
                  <c:v>7.49</c:v>
                </c:pt>
                <c:pt idx="26">
                  <c:v>7.57</c:v>
                </c:pt>
                <c:pt idx="27">
                  <c:v>6.37</c:v>
                </c:pt>
                <c:pt idx="28">
                  <c:v>4.5200000000000005</c:v>
                </c:pt>
                <c:pt idx="29">
                  <c:v>5.39</c:v>
                </c:pt>
                <c:pt idx="30">
                  <c:v>4.91</c:v>
                </c:pt>
                <c:pt idx="31">
                  <c:v>4.8899999999999997</c:v>
                </c:pt>
                <c:pt idx="32">
                  <c:v>4.5600000000000005</c:v>
                </c:pt>
                <c:pt idx="33">
                  <c:v>4.9000000000000004</c:v>
                </c:pt>
                <c:pt idx="34">
                  <c:v>4.53</c:v>
                </c:pt>
                <c:pt idx="35">
                  <c:v>4.22</c:v>
                </c:pt>
                <c:pt idx="36">
                  <c:v>4.62</c:v>
                </c:pt>
                <c:pt idx="37">
                  <c:v>4.6900000000000004</c:v>
                </c:pt>
                <c:pt idx="38">
                  <c:v>3.62</c:v>
                </c:pt>
                <c:pt idx="39">
                  <c:v>3.89</c:v>
                </c:pt>
                <c:pt idx="40">
                  <c:v>3.59</c:v>
                </c:pt>
                <c:pt idx="41">
                  <c:v>2.17</c:v>
                </c:pt>
                <c:pt idx="42">
                  <c:v>1.84</c:v>
                </c:pt>
                <c:pt idx="43">
                  <c:v>3.09</c:v>
                </c:pt>
                <c:pt idx="44">
                  <c:v>1.93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549-4C73-AB48-34562E823E43}"/>
            </c:ext>
          </c:extLst>
        </c:ser>
        <c:ser>
          <c:idx val="3"/>
          <c:order val="4"/>
          <c:tx>
            <c:strRef>
              <c:f>'Fig4.1.10-yr gov bnds yields'!$Z$6</c:f>
              <c:strCache>
                <c:ptCount val="1"/>
                <c:pt idx="0">
                  <c:v>United States</c:v>
                </c:pt>
              </c:strCache>
            </c:strRef>
          </c:tx>
          <c:spPr>
            <a:ln w="19050" cap="rnd" cmpd="sng" algn="ctr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'Fig4.1.10-yr gov bnds yields'!$T$12:$T$56</c:f>
              <c:numCache>
                <c:formatCode>General</c:formatCode>
                <c:ptCount val="45"/>
                <c:pt idx="0">
                  <c:v>1970</c:v>
                </c:pt>
                <c:pt idx="1">
                  <c:v>1971</c:v>
                </c:pt>
                <c:pt idx="2">
                  <c:v>1972</c:v>
                </c:pt>
                <c:pt idx="3">
                  <c:v>1973</c:v>
                </c:pt>
                <c:pt idx="4">
                  <c:v>1974</c:v>
                </c:pt>
                <c:pt idx="5">
                  <c:v>1975</c:v>
                </c:pt>
                <c:pt idx="6">
                  <c:v>1976</c:v>
                </c:pt>
                <c:pt idx="7">
                  <c:v>1977</c:v>
                </c:pt>
                <c:pt idx="8">
                  <c:v>1978</c:v>
                </c:pt>
                <c:pt idx="9">
                  <c:v>1979</c:v>
                </c:pt>
                <c:pt idx="10">
                  <c:v>1980</c:v>
                </c:pt>
                <c:pt idx="11">
                  <c:v>1981</c:v>
                </c:pt>
                <c:pt idx="12">
                  <c:v>1982</c:v>
                </c:pt>
                <c:pt idx="13">
                  <c:v>1983</c:v>
                </c:pt>
                <c:pt idx="14">
                  <c:v>1984</c:v>
                </c:pt>
                <c:pt idx="15">
                  <c:v>1985</c:v>
                </c:pt>
                <c:pt idx="16">
                  <c:v>1986</c:v>
                </c:pt>
                <c:pt idx="17">
                  <c:v>1987</c:v>
                </c:pt>
                <c:pt idx="18">
                  <c:v>1988</c:v>
                </c:pt>
                <c:pt idx="19">
                  <c:v>1989</c:v>
                </c:pt>
                <c:pt idx="20">
                  <c:v>1990</c:v>
                </c:pt>
                <c:pt idx="21">
                  <c:v>1991</c:v>
                </c:pt>
                <c:pt idx="22">
                  <c:v>1992</c:v>
                </c:pt>
                <c:pt idx="23">
                  <c:v>1993</c:v>
                </c:pt>
                <c:pt idx="24">
                  <c:v>1994</c:v>
                </c:pt>
                <c:pt idx="25">
                  <c:v>1995</c:v>
                </c:pt>
                <c:pt idx="26">
                  <c:v>1996</c:v>
                </c:pt>
                <c:pt idx="27">
                  <c:v>1997</c:v>
                </c:pt>
                <c:pt idx="28">
                  <c:v>1998</c:v>
                </c:pt>
                <c:pt idx="29">
                  <c:v>1999</c:v>
                </c:pt>
                <c:pt idx="30">
                  <c:v>2000</c:v>
                </c:pt>
                <c:pt idx="31">
                  <c:v>2001</c:v>
                </c:pt>
                <c:pt idx="32">
                  <c:v>2002</c:v>
                </c:pt>
                <c:pt idx="33">
                  <c:v>2003</c:v>
                </c:pt>
                <c:pt idx="34">
                  <c:v>2004</c:v>
                </c:pt>
                <c:pt idx="35">
                  <c:v>2005</c:v>
                </c:pt>
                <c:pt idx="36">
                  <c:v>2006</c:v>
                </c:pt>
                <c:pt idx="37">
                  <c:v>2007</c:v>
                </c:pt>
                <c:pt idx="38">
                  <c:v>2008</c:v>
                </c:pt>
                <c:pt idx="39">
                  <c:v>2009</c:v>
                </c:pt>
                <c:pt idx="40">
                  <c:v>2010</c:v>
                </c:pt>
                <c:pt idx="41">
                  <c:v>2011</c:v>
                </c:pt>
                <c:pt idx="42">
                  <c:v>2012</c:v>
                </c:pt>
                <c:pt idx="43">
                  <c:v>2013</c:v>
                </c:pt>
                <c:pt idx="44">
                  <c:v>2014</c:v>
                </c:pt>
              </c:numCache>
            </c:numRef>
          </c:cat>
          <c:val>
            <c:numRef>
              <c:f>'Fig4.1.10-yr gov bnds yields'!$Z$12:$Z$56</c:f>
              <c:numCache>
                <c:formatCode>General</c:formatCode>
                <c:ptCount val="45"/>
                <c:pt idx="0">
                  <c:v>6.3900000000000006</c:v>
                </c:pt>
                <c:pt idx="1">
                  <c:v>5.93</c:v>
                </c:pt>
                <c:pt idx="2">
                  <c:v>6.36</c:v>
                </c:pt>
                <c:pt idx="3">
                  <c:v>6.74</c:v>
                </c:pt>
                <c:pt idx="4">
                  <c:v>7.43</c:v>
                </c:pt>
                <c:pt idx="5">
                  <c:v>8</c:v>
                </c:pt>
                <c:pt idx="6">
                  <c:v>6.87</c:v>
                </c:pt>
                <c:pt idx="7">
                  <c:v>7.69</c:v>
                </c:pt>
                <c:pt idx="8">
                  <c:v>9.01</c:v>
                </c:pt>
                <c:pt idx="9">
                  <c:v>10.39</c:v>
                </c:pt>
                <c:pt idx="10">
                  <c:v>12.84</c:v>
                </c:pt>
                <c:pt idx="11">
                  <c:v>13.72</c:v>
                </c:pt>
                <c:pt idx="12">
                  <c:v>10.540000000000001</c:v>
                </c:pt>
                <c:pt idx="13">
                  <c:v>11.83</c:v>
                </c:pt>
                <c:pt idx="14">
                  <c:v>11.5</c:v>
                </c:pt>
                <c:pt idx="15">
                  <c:v>9.26</c:v>
                </c:pt>
                <c:pt idx="16">
                  <c:v>7.11</c:v>
                </c:pt>
                <c:pt idx="17">
                  <c:v>8.99</c:v>
                </c:pt>
                <c:pt idx="18">
                  <c:v>9.11</c:v>
                </c:pt>
                <c:pt idx="19">
                  <c:v>7.84</c:v>
                </c:pt>
                <c:pt idx="20">
                  <c:v>8.08</c:v>
                </c:pt>
                <c:pt idx="21">
                  <c:v>7.09</c:v>
                </c:pt>
                <c:pt idx="22">
                  <c:v>6.7700000000000005</c:v>
                </c:pt>
                <c:pt idx="23">
                  <c:v>5.7700000000000005</c:v>
                </c:pt>
                <c:pt idx="24">
                  <c:v>7.8100000000000005</c:v>
                </c:pt>
                <c:pt idx="25">
                  <c:v>5.71</c:v>
                </c:pt>
                <c:pt idx="26">
                  <c:v>6.3</c:v>
                </c:pt>
                <c:pt idx="27">
                  <c:v>5.8100000000000005</c:v>
                </c:pt>
                <c:pt idx="28">
                  <c:v>4.6500000000000004</c:v>
                </c:pt>
                <c:pt idx="29">
                  <c:v>6.28</c:v>
                </c:pt>
                <c:pt idx="30">
                  <c:v>5.24</c:v>
                </c:pt>
                <c:pt idx="31">
                  <c:v>5.09</c:v>
                </c:pt>
                <c:pt idx="32">
                  <c:v>4.03</c:v>
                </c:pt>
                <c:pt idx="33">
                  <c:v>4.2700000000000005</c:v>
                </c:pt>
                <c:pt idx="34">
                  <c:v>4.2300000000000004</c:v>
                </c:pt>
                <c:pt idx="35">
                  <c:v>4.47</c:v>
                </c:pt>
                <c:pt idx="36">
                  <c:v>4.5600000000000005</c:v>
                </c:pt>
                <c:pt idx="37">
                  <c:v>4.0999999999999996</c:v>
                </c:pt>
                <c:pt idx="38">
                  <c:v>2.42</c:v>
                </c:pt>
                <c:pt idx="39">
                  <c:v>3.59</c:v>
                </c:pt>
                <c:pt idx="40">
                  <c:v>3.29</c:v>
                </c:pt>
                <c:pt idx="41">
                  <c:v>1.98</c:v>
                </c:pt>
                <c:pt idx="42">
                  <c:v>1.72</c:v>
                </c:pt>
                <c:pt idx="43">
                  <c:v>2.9</c:v>
                </c:pt>
                <c:pt idx="44">
                  <c:v>2.21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549-4C73-AB48-34562E823E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0522496"/>
        <c:axId val="102270080"/>
      </c:lineChart>
      <c:catAx>
        <c:axId val="150522496"/>
        <c:scaling>
          <c:orientation val="minMax"/>
        </c:scaling>
        <c:delete val="0"/>
        <c:axPos val="b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low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75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102270080"/>
        <c:crosses val="autoZero"/>
        <c:auto val="1"/>
        <c:lblAlgn val="ctr"/>
        <c:lblOffset val="0"/>
        <c:tickLblSkip val="2"/>
        <c:noMultiLvlLbl val="0"/>
      </c:catAx>
      <c:valAx>
        <c:axId val="102270080"/>
        <c:scaling>
          <c:orientation val="minMax"/>
        </c:scaling>
        <c:delete val="0"/>
        <c:axPos val="l"/>
        <c:majorGridlines>
          <c:spPr>
            <a:ln w="9525" cmpd="sng">
              <a:solidFill>
                <a:srgbClr val="FFFFFF"/>
              </a:solidFill>
              <a:prstDash val="solid"/>
            </a:ln>
          </c:spPr>
        </c:majorGridlines>
        <c:numFmt formatCode="General" sourceLinked="0"/>
        <c:majorTickMark val="in"/>
        <c:minorTickMark val="none"/>
        <c:tickLblPos val="nextTo"/>
        <c:spPr>
          <a:noFill/>
          <a:ln w="9525">
            <a:solidFill>
              <a:srgbClr val="0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-60000000" vert="horz"/>
          <a:lstStyle/>
          <a:p>
            <a:pPr>
              <a:defRPr sz="750" b="0" i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150522496"/>
        <c:crossesAt val="1"/>
        <c:crossBetween val="midCat"/>
      </c:valAx>
      <c:spPr>
        <a:solidFill>
          <a:srgbClr val="F4FFFF"/>
        </a:solidFill>
        <a:ln w="9525">
          <a:solidFill>
            <a:srgbClr val="000000"/>
          </a:solidFill>
        </a:ln>
      </c:spPr>
    </c:plotArea>
    <c:legend>
      <c:legendPos val="r"/>
      <c:layout>
        <c:manualLayout>
          <c:xMode val="edge"/>
          <c:yMode val="edge"/>
          <c:x val="6.9436141591424513E-2"/>
          <c:y val="1.561737192832733E-2"/>
          <c:w val="0.89993774034059693"/>
          <c:h val="5.8565144731227488E-2"/>
        </c:manualLayout>
      </c:layout>
      <c:overlay val="1"/>
      <c:spPr>
        <a:solidFill>
          <a:srgbClr val="EAEAEA"/>
        </a:solidFill>
        <a:ln>
          <a:noFill/>
          <a:round/>
        </a:ln>
        <a:effectLst/>
        <a:extLst>
          <a:ext uri="{91240B29-F687-4F45-9708-019B960494DF}">
            <a14:hiddenLine xmlns:a14="http://schemas.microsoft.com/office/drawing/2010/main">
              <a:noFill/>
              <a:round/>
            </a14:hiddenLine>
          </a:ext>
        </a:extLst>
      </c:spPr>
      <c:txPr>
        <a:bodyPr/>
        <a:lstStyle/>
        <a:p>
          <a:pPr>
            <a:defRPr sz="900" b="0" i="0">
              <a:solidFill>
                <a:srgbClr val="000000"/>
              </a:solidFill>
              <a:latin typeface="Arial Narrow"/>
              <a:ea typeface="Arial Narrow"/>
              <a:cs typeface="Arial Narrow"/>
            </a:defRPr>
          </a:pPr>
          <a:endParaRPr lang="en-US"/>
        </a:p>
      </c:txPr>
    </c:legend>
    <c:plotVisOnly val="1"/>
    <c:dispBlanksAs val="gap"/>
    <c:showDLblsOverMax val="1"/>
  </c:chart>
  <c:spPr>
    <a:solidFill>
      <a:sysClr val="window" lastClr="FFFFFF"/>
    </a:solidFill>
    <a:ln w="9525" cap="flat" cmpd="sng" algn="ctr">
      <a:noFill/>
      <a:prstDash val="solid"/>
      <a:round/>
    </a:ln>
    <a:effectLst/>
    <a:extLst>
      <a:ext uri="{91240B29-F687-4F45-9708-019B960494DF}">
        <a14:hiddenLine xmlns:a14="http://schemas.microsoft.com/office/drawing/2010/main" w="9525" cap="flat" cmpd="sng" algn="ctr">
          <a:solidFill>
            <a:sysClr val="windowText" lastClr="000000">
              <a:tint val="75000"/>
              <a:shade val="95000"/>
              <a:satMod val="105000"/>
            </a:sysClr>
          </a:solidFill>
          <a:prstDash val="solid"/>
          <a:round/>
        </a14:hiddenLine>
      </a:ext>
    </a:ex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fr-FR" dirty="0">
                <a:solidFill>
                  <a:srgbClr val="002060"/>
                </a:solidFill>
              </a:rPr>
              <a:t>A. Selected OECD countries</a:t>
            </a:r>
            <a:br>
              <a:rPr lang="fr-FR" dirty="0">
                <a:solidFill>
                  <a:srgbClr val="002060"/>
                </a:solidFill>
              </a:rPr>
            </a:br>
            <a:r>
              <a:rPr lang="fr-FR" dirty="0">
                <a:solidFill>
                  <a:srgbClr val="002060"/>
                </a:solidFill>
              </a:rPr>
              <a:t>as a percentage of total</a:t>
            </a:r>
            <a:r>
              <a:rPr lang="fr-FR" baseline="0" dirty="0">
                <a:solidFill>
                  <a:srgbClr val="002060"/>
                </a:solidFill>
              </a:rPr>
              <a:t> investment</a:t>
            </a:r>
            <a:endParaRPr lang="fr-FR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30891063395852392"/>
          <c:y val="2.22162529675121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7625083442770378E-2"/>
          <c:y val="0.15251916453727363"/>
          <c:w val="0.90714042219430524"/>
          <c:h val="0.66369997350721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'Data F9'!$B$9</c:f>
              <c:strCache>
                <c:ptCount val="1"/>
                <c:pt idx="0">
                  <c:v>Traditional Assets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95-4376-9E82-5E4925617E63}"/>
              </c:ext>
            </c:extLst>
          </c:dPt>
          <c:cat>
            <c:strRef>
              <c:f>'Data F9'!$A$10:$A$42</c:f>
              <c:strCache>
                <c:ptCount val="33"/>
                <c:pt idx="0">
                  <c:v>Japan</c:v>
                </c:pt>
                <c:pt idx="1">
                  <c:v>United Kingdom</c:v>
                </c:pt>
                <c:pt idx="2">
                  <c:v>Korea</c:v>
                </c:pt>
                <c:pt idx="3">
                  <c:v>Germany</c:v>
                </c:pt>
                <c:pt idx="4">
                  <c:v>Australia</c:v>
                </c:pt>
                <c:pt idx="5">
                  <c:v>Canada</c:v>
                </c:pt>
                <c:pt idx="6">
                  <c:v>Switzerland</c:v>
                </c:pt>
                <c:pt idx="7">
                  <c:v>Italy</c:v>
                </c:pt>
                <c:pt idx="8">
                  <c:v>Finland</c:v>
                </c:pt>
                <c:pt idx="9">
                  <c:v>Portugal</c:v>
                </c:pt>
                <c:pt idx="10">
                  <c:v>Denmark</c:v>
                </c:pt>
                <c:pt idx="11">
                  <c:v>United States</c:v>
                </c:pt>
                <c:pt idx="12">
                  <c:v>Israel</c:v>
                </c:pt>
                <c:pt idx="13">
                  <c:v>Average </c:v>
                </c:pt>
                <c:pt idx="14">
                  <c:v>Austria</c:v>
                </c:pt>
                <c:pt idx="15">
                  <c:v>Sweden</c:v>
                </c:pt>
                <c:pt idx="16">
                  <c:v>Netherlands</c:v>
                </c:pt>
                <c:pt idx="17">
                  <c:v>Iceland</c:v>
                </c:pt>
                <c:pt idx="18">
                  <c:v>Belgium</c:v>
                </c:pt>
                <c:pt idx="19">
                  <c:v>Spain</c:v>
                </c:pt>
                <c:pt idx="20">
                  <c:v>Turkey</c:v>
                </c:pt>
                <c:pt idx="21">
                  <c:v>Greece </c:v>
                </c:pt>
                <c:pt idx="22">
                  <c:v>Norway</c:v>
                </c:pt>
                <c:pt idx="23">
                  <c:v>Luxembourg</c:v>
                </c:pt>
                <c:pt idx="24">
                  <c:v>Hungary</c:v>
                </c:pt>
                <c:pt idx="25">
                  <c:v>Slovak Republic</c:v>
                </c:pt>
                <c:pt idx="26">
                  <c:v>Latvia</c:v>
                </c:pt>
                <c:pt idx="27">
                  <c:v>Czech Republic</c:v>
                </c:pt>
                <c:pt idx="28">
                  <c:v>Chile </c:v>
                </c:pt>
                <c:pt idx="29">
                  <c:v>Poland</c:v>
                </c:pt>
                <c:pt idx="30">
                  <c:v>Estonia</c:v>
                </c:pt>
                <c:pt idx="31">
                  <c:v>Slovenia</c:v>
                </c:pt>
                <c:pt idx="32">
                  <c:v>Mexico</c:v>
                </c:pt>
              </c:strCache>
            </c:strRef>
          </c:cat>
          <c:val>
            <c:numRef>
              <c:f>'Data F9'!$B$10:$B$42</c:f>
              <c:numCache>
                <c:formatCode>#,##0.0</c:formatCode>
                <c:ptCount val="33"/>
                <c:pt idx="0">
                  <c:v>50.884530311576619</c:v>
                </c:pt>
                <c:pt idx="1">
                  <c:v>56.954756533651711</c:v>
                </c:pt>
                <c:pt idx="2">
                  <c:v>61.706085753319392</c:v>
                </c:pt>
                <c:pt idx="3">
                  <c:v>62.243888909954521</c:v>
                </c:pt>
                <c:pt idx="4">
                  <c:v>63.934232682369796</c:v>
                </c:pt>
                <c:pt idx="5">
                  <c:v>67.187823860027805</c:v>
                </c:pt>
                <c:pt idx="6">
                  <c:v>67.99484055176859</c:v>
                </c:pt>
                <c:pt idx="7">
                  <c:v>73.269271796330543</c:v>
                </c:pt>
                <c:pt idx="8">
                  <c:v>74.431049830113508</c:v>
                </c:pt>
                <c:pt idx="9">
                  <c:v>81.238253649653004</c:v>
                </c:pt>
                <c:pt idx="10">
                  <c:v>81.252974451692594</c:v>
                </c:pt>
                <c:pt idx="11">
                  <c:v>82.132740098304325</c:v>
                </c:pt>
                <c:pt idx="12">
                  <c:v>84.284996004665345</c:v>
                </c:pt>
                <c:pt idx="13">
                  <c:v>84.387520711883113</c:v>
                </c:pt>
                <c:pt idx="14">
                  <c:v>85.596721544898557</c:v>
                </c:pt>
                <c:pt idx="15">
                  <c:v>87.155606061810133</c:v>
                </c:pt>
                <c:pt idx="16">
                  <c:v>87.480759236599212</c:v>
                </c:pt>
                <c:pt idx="17">
                  <c:v>88.21421871230676</c:v>
                </c:pt>
                <c:pt idx="18">
                  <c:v>90.070921842159052</c:v>
                </c:pt>
                <c:pt idx="19">
                  <c:v>90.59864084423613</c:v>
                </c:pt>
                <c:pt idx="20">
                  <c:v>92.088637802946522</c:v>
                </c:pt>
                <c:pt idx="21">
                  <c:v>94.247875139683089</c:v>
                </c:pt>
                <c:pt idx="22">
                  <c:v>94.259633656142668</c:v>
                </c:pt>
                <c:pt idx="23">
                  <c:v>94.707777143668508</c:v>
                </c:pt>
                <c:pt idx="24">
                  <c:v>96.671969299564523</c:v>
                </c:pt>
                <c:pt idx="25">
                  <c:v>97.552436047542443</c:v>
                </c:pt>
                <c:pt idx="26">
                  <c:v>97.769237101803938</c:v>
                </c:pt>
                <c:pt idx="27">
                  <c:v>98.01800470927553</c:v>
                </c:pt>
                <c:pt idx="28">
                  <c:v>99.471532673978771</c:v>
                </c:pt>
                <c:pt idx="29">
                  <c:v>99.547034998306145</c:v>
                </c:pt>
                <c:pt idx="30">
                  <c:v>99.651177033492814</c:v>
                </c:pt>
                <c:pt idx="31">
                  <c:v>99.868038195155961</c:v>
                </c:pt>
                <c:pt idx="32">
                  <c:v>99.914996303261475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95-4376-9E82-5E4925617E63}"/>
            </c:ext>
          </c:extLst>
        </c:ser>
        <c:ser>
          <c:idx val="1"/>
          <c:order val="1"/>
          <c:tx>
            <c:strRef>
              <c:f>'Data F9'!$C$9</c:f>
              <c:strCache>
                <c:ptCount val="1"/>
                <c:pt idx="0">
                  <c:v>Equities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'Data F9'!$A$10:$A$42</c:f>
              <c:strCache>
                <c:ptCount val="33"/>
                <c:pt idx="0">
                  <c:v>Japan</c:v>
                </c:pt>
                <c:pt idx="1">
                  <c:v>United Kingdom</c:v>
                </c:pt>
                <c:pt idx="2">
                  <c:v>Korea</c:v>
                </c:pt>
                <c:pt idx="3">
                  <c:v>Germany</c:v>
                </c:pt>
                <c:pt idx="4">
                  <c:v>Australia</c:v>
                </c:pt>
                <c:pt idx="5">
                  <c:v>Canada</c:v>
                </c:pt>
                <c:pt idx="6">
                  <c:v>Switzerland</c:v>
                </c:pt>
                <c:pt idx="7">
                  <c:v>Italy</c:v>
                </c:pt>
                <c:pt idx="8">
                  <c:v>Finland</c:v>
                </c:pt>
                <c:pt idx="9">
                  <c:v>Portugal</c:v>
                </c:pt>
                <c:pt idx="10">
                  <c:v>Denmark</c:v>
                </c:pt>
                <c:pt idx="11">
                  <c:v>United States</c:v>
                </c:pt>
                <c:pt idx="12">
                  <c:v>Israel</c:v>
                </c:pt>
                <c:pt idx="13">
                  <c:v>Average </c:v>
                </c:pt>
                <c:pt idx="14">
                  <c:v>Austria</c:v>
                </c:pt>
                <c:pt idx="15">
                  <c:v>Sweden</c:v>
                </c:pt>
                <c:pt idx="16">
                  <c:v>Netherlands</c:v>
                </c:pt>
                <c:pt idx="17">
                  <c:v>Iceland</c:v>
                </c:pt>
                <c:pt idx="18">
                  <c:v>Belgium</c:v>
                </c:pt>
                <c:pt idx="19">
                  <c:v>Spain</c:v>
                </c:pt>
                <c:pt idx="20">
                  <c:v>Turkey</c:v>
                </c:pt>
                <c:pt idx="21">
                  <c:v>Greece </c:v>
                </c:pt>
                <c:pt idx="22">
                  <c:v>Norway</c:v>
                </c:pt>
                <c:pt idx="23">
                  <c:v>Luxembourg</c:v>
                </c:pt>
                <c:pt idx="24">
                  <c:v>Hungary</c:v>
                </c:pt>
                <c:pt idx="25">
                  <c:v>Slovak Republic</c:v>
                </c:pt>
                <c:pt idx="26">
                  <c:v>Latvia</c:v>
                </c:pt>
                <c:pt idx="27">
                  <c:v>Czech Republic</c:v>
                </c:pt>
                <c:pt idx="28">
                  <c:v>Chile </c:v>
                </c:pt>
                <c:pt idx="29">
                  <c:v>Poland</c:v>
                </c:pt>
                <c:pt idx="30">
                  <c:v>Estonia</c:v>
                </c:pt>
                <c:pt idx="31">
                  <c:v>Slovenia</c:v>
                </c:pt>
                <c:pt idx="32">
                  <c:v>Mexico</c:v>
                </c:pt>
              </c:strCache>
            </c:strRef>
          </c:cat>
          <c:val>
            <c:numRef>
              <c:f>'Data F9'!$C$10:$C$42</c:f>
            </c:numRef>
          </c:val>
          <c:extLst>
            <c:ext xmlns:c16="http://schemas.microsoft.com/office/drawing/2014/chart" uri="{C3380CC4-5D6E-409C-BE32-E72D297353CC}">
              <c16:uniqueId val="{00000003-6895-4376-9E82-5E4925617E63}"/>
            </c:ext>
          </c:extLst>
        </c:ser>
        <c:ser>
          <c:idx val="2"/>
          <c:order val="2"/>
          <c:tx>
            <c:strRef>
              <c:f>'Data F9'!$D$9</c:f>
              <c:strCache>
                <c:ptCount val="1"/>
                <c:pt idx="0">
                  <c:v>Bills and bonds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'Data F9'!$A$10:$A$42</c:f>
              <c:strCache>
                <c:ptCount val="33"/>
                <c:pt idx="0">
                  <c:v>Japan</c:v>
                </c:pt>
                <c:pt idx="1">
                  <c:v>United Kingdom</c:v>
                </c:pt>
                <c:pt idx="2">
                  <c:v>Korea</c:v>
                </c:pt>
                <c:pt idx="3">
                  <c:v>Germany</c:v>
                </c:pt>
                <c:pt idx="4">
                  <c:v>Australia</c:v>
                </c:pt>
                <c:pt idx="5">
                  <c:v>Canada</c:v>
                </c:pt>
                <c:pt idx="6">
                  <c:v>Switzerland</c:v>
                </c:pt>
                <c:pt idx="7">
                  <c:v>Italy</c:v>
                </c:pt>
                <c:pt idx="8">
                  <c:v>Finland</c:v>
                </c:pt>
                <c:pt idx="9">
                  <c:v>Portugal</c:v>
                </c:pt>
                <c:pt idx="10">
                  <c:v>Denmark</c:v>
                </c:pt>
                <c:pt idx="11">
                  <c:v>United States</c:v>
                </c:pt>
                <c:pt idx="12">
                  <c:v>Israel</c:v>
                </c:pt>
                <c:pt idx="13">
                  <c:v>Average </c:v>
                </c:pt>
                <c:pt idx="14">
                  <c:v>Austria</c:v>
                </c:pt>
                <c:pt idx="15">
                  <c:v>Sweden</c:v>
                </c:pt>
                <c:pt idx="16">
                  <c:v>Netherlands</c:v>
                </c:pt>
                <c:pt idx="17">
                  <c:v>Iceland</c:v>
                </c:pt>
                <c:pt idx="18">
                  <c:v>Belgium</c:v>
                </c:pt>
                <c:pt idx="19">
                  <c:v>Spain</c:v>
                </c:pt>
                <c:pt idx="20">
                  <c:v>Turkey</c:v>
                </c:pt>
                <c:pt idx="21">
                  <c:v>Greece </c:v>
                </c:pt>
                <c:pt idx="22">
                  <c:v>Norway</c:v>
                </c:pt>
                <c:pt idx="23">
                  <c:v>Luxembourg</c:v>
                </c:pt>
                <c:pt idx="24">
                  <c:v>Hungary</c:v>
                </c:pt>
                <c:pt idx="25">
                  <c:v>Slovak Republic</c:v>
                </c:pt>
                <c:pt idx="26">
                  <c:v>Latvia</c:v>
                </c:pt>
                <c:pt idx="27">
                  <c:v>Czech Republic</c:v>
                </c:pt>
                <c:pt idx="28">
                  <c:v>Chile </c:v>
                </c:pt>
                <c:pt idx="29">
                  <c:v>Poland</c:v>
                </c:pt>
                <c:pt idx="30">
                  <c:v>Estonia</c:v>
                </c:pt>
                <c:pt idx="31">
                  <c:v>Slovenia</c:v>
                </c:pt>
                <c:pt idx="32">
                  <c:v>Mexico</c:v>
                </c:pt>
              </c:strCache>
            </c:strRef>
          </c:cat>
          <c:val>
            <c:numRef>
              <c:f>'Data F9'!$D$10:$D$42</c:f>
            </c:numRef>
          </c:val>
          <c:extLst>
            <c:ext xmlns:c16="http://schemas.microsoft.com/office/drawing/2014/chart" uri="{C3380CC4-5D6E-409C-BE32-E72D297353CC}">
              <c16:uniqueId val="{00000004-6895-4376-9E82-5E4925617E63}"/>
            </c:ext>
          </c:extLst>
        </c:ser>
        <c:ser>
          <c:idx val="3"/>
          <c:order val="3"/>
          <c:tx>
            <c:strRef>
              <c:f>'Data F9'!$E$9</c:f>
              <c:strCache>
                <c:ptCount val="1"/>
                <c:pt idx="0">
                  <c:v>Cash and Deposits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'Data F9'!$A$10:$A$42</c:f>
              <c:strCache>
                <c:ptCount val="33"/>
                <c:pt idx="0">
                  <c:v>Japan</c:v>
                </c:pt>
                <c:pt idx="1">
                  <c:v>United Kingdom</c:v>
                </c:pt>
                <c:pt idx="2">
                  <c:v>Korea</c:v>
                </c:pt>
                <c:pt idx="3">
                  <c:v>Germany</c:v>
                </c:pt>
                <c:pt idx="4">
                  <c:v>Australia</c:v>
                </c:pt>
                <c:pt idx="5">
                  <c:v>Canada</c:v>
                </c:pt>
                <c:pt idx="6">
                  <c:v>Switzerland</c:v>
                </c:pt>
                <c:pt idx="7">
                  <c:v>Italy</c:v>
                </c:pt>
                <c:pt idx="8">
                  <c:v>Finland</c:v>
                </c:pt>
                <c:pt idx="9">
                  <c:v>Portugal</c:v>
                </c:pt>
                <c:pt idx="10">
                  <c:v>Denmark</c:v>
                </c:pt>
                <c:pt idx="11">
                  <c:v>United States</c:v>
                </c:pt>
                <c:pt idx="12">
                  <c:v>Israel</c:v>
                </c:pt>
                <c:pt idx="13">
                  <c:v>Average </c:v>
                </c:pt>
                <c:pt idx="14">
                  <c:v>Austria</c:v>
                </c:pt>
                <c:pt idx="15">
                  <c:v>Sweden</c:v>
                </c:pt>
                <c:pt idx="16">
                  <c:v>Netherlands</c:v>
                </c:pt>
                <c:pt idx="17">
                  <c:v>Iceland</c:v>
                </c:pt>
                <c:pt idx="18">
                  <c:v>Belgium</c:v>
                </c:pt>
                <c:pt idx="19">
                  <c:v>Spain</c:v>
                </c:pt>
                <c:pt idx="20">
                  <c:v>Turkey</c:v>
                </c:pt>
                <c:pt idx="21">
                  <c:v>Greece </c:v>
                </c:pt>
                <c:pt idx="22">
                  <c:v>Norway</c:v>
                </c:pt>
                <c:pt idx="23">
                  <c:v>Luxembourg</c:v>
                </c:pt>
                <c:pt idx="24">
                  <c:v>Hungary</c:v>
                </c:pt>
                <c:pt idx="25">
                  <c:v>Slovak Republic</c:v>
                </c:pt>
                <c:pt idx="26">
                  <c:v>Latvia</c:v>
                </c:pt>
                <c:pt idx="27">
                  <c:v>Czech Republic</c:v>
                </c:pt>
                <c:pt idx="28">
                  <c:v>Chile </c:v>
                </c:pt>
                <c:pt idx="29">
                  <c:v>Poland</c:v>
                </c:pt>
                <c:pt idx="30">
                  <c:v>Estonia</c:v>
                </c:pt>
                <c:pt idx="31">
                  <c:v>Slovenia</c:v>
                </c:pt>
                <c:pt idx="32">
                  <c:v>Mexico</c:v>
                </c:pt>
              </c:strCache>
            </c:strRef>
          </c:cat>
          <c:val>
            <c:numRef>
              <c:f>'Data F9'!$E$10:$E$42</c:f>
            </c:numRef>
          </c:val>
          <c:extLst>
            <c:ext xmlns:c16="http://schemas.microsoft.com/office/drawing/2014/chart" uri="{C3380CC4-5D6E-409C-BE32-E72D297353CC}">
              <c16:uniqueId val="{00000005-6895-4376-9E82-5E4925617E63}"/>
            </c:ext>
          </c:extLst>
        </c:ser>
        <c:ser>
          <c:idx val="4"/>
          <c:order val="4"/>
          <c:tx>
            <c:strRef>
              <c:f>'Data F9'!$F$9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'Data F9'!$A$10:$A$42</c:f>
              <c:strCache>
                <c:ptCount val="33"/>
                <c:pt idx="0">
                  <c:v>Japan</c:v>
                </c:pt>
                <c:pt idx="1">
                  <c:v>United Kingdom</c:v>
                </c:pt>
                <c:pt idx="2">
                  <c:v>Korea</c:v>
                </c:pt>
                <c:pt idx="3">
                  <c:v>Germany</c:v>
                </c:pt>
                <c:pt idx="4">
                  <c:v>Australia</c:v>
                </c:pt>
                <c:pt idx="5">
                  <c:v>Canada</c:v>
                </c:pt>
                <c:pt idx="6">
                  <c:v>Switzerland</c:v>
                </c:pt>
                <c:pt idx="7">
                  <c:v>Italy</c:v>
                </c:pt>
                <c:pt idx="8">
                  <c:v>Finland</c:v>
                </c:pt>
                <c:pt idx="9">
                  <c:v>Portugal</c:v>
                </c:pt>
                <c:pt idx="10">
                  <c:v>Denmark</c:v>
                </c:pt>
                <c:pt idx="11">
                  <c:v>United States</c:v>
                </c:pt>
                <c:pt idx="12">
                  <c:v>Israel</c:v>
                </c:pt>
                <c:pt idx="13">
                  <c:v>Average </c:v>
                </c:pt>
                <c:pt idx="14">
                  <c:v>Austria</c:v>
                </c:pt>
                <c:pt idx="15">
                  <c:v>Sweden</c:v>
                </c:pt>
                <c:pt idx="16">
                  <c:v>Netherlands</c:v>
                </c:pt>
                <c:pt idx="17">
                  <c:v>Iceland</c:v>
                </c:pt>
                <c:pt idx="18">
                  <c:v>Belgium</c:v>
                </c:pt>
                <c:pt idx="19">
                  <c:v>Spain</c:v>
                </c:pt>
                <c:pt idx="20">
                  <c:v>Turkey</c:v>
                </c:pt>
                <c:pt idx="21">
                  <c:v>Greece </c:v>
                </c:pt>
                <c:pt idx="22">
                  <c:v>Norway</c:v>
                </c:pt>
                <c:pt idx="23">
                  <c:v>Luxembourg</c:v>
                </c:pt>
                <c:pt idx="24">
                  <c:v>Hungary</c:v>
                </c:pt>
                <c:pt idx="25">
                  <c:v>Slovak Republic</c:v>
                </c:pt>
                <c:pt idx="26">
                  <c:v>Latvia</c:v>
                </c:pt>
                <c:pt idx="27">
                  <c:v>Czech Republic</c:v>
                </c:pt>
                <c:pt idx="28">
                  <c:v>Chile </c:v>
                </c:pt>
                <c:pt idx="29">
                  <c:v>Poland</c:v>
                </c:pt>
                <c:pt idx="30">
                  <c:v>Estonia</c:v>
                </c:pt>
                <c:pt idx="31">
                  <c:v>Slovenia</c:v>
                </c:pt>
                <c:pt idx="32">
                  <c:v>Mexico</c:v>
                </c:pt>
              </c:strCache>
            </c:strRef>
          </c:cat>
          <c:val>
            <c:numRef>
              <c:f>'Data F9'!$F$10:$F$42</c:f>
              <c:numCache>
                <c:formatCode>#,##0.0</c:formatCode>
                <c:ptCount val="33"/>
                <c:pt idx="0">
                  <c:v>49.115469688423381</c:v>
                </c:pt>
                <c:pt idx="1">
                  <c:v>43.045243466348289</c:v>
                </c:pt>
                <c:pt idx="2">
                  <c:v>38.293914246680608</c:v>
                </c:pt>
                <c:pt idx="3">
                  <c:v>37.756111090045479</c:v>
                </c:pt>
                <c:pt idx="4">
                  <c:v>36.065767317630204</c:v>
                </c:pt>
                <c:pt idx="5">
                  <c:v>32.812176139972195</c:v>
                </c:pt>
                <c:pt idx="6">
                  <c:v>32.00515944823141</c:v>
                </c:pt>
                <c:pt idx="7">
                  <c:v>26.730728203669457</c:v>
                </c:pt>
                <c:pt idx="8">
                  <c:v>25.568950169886492</c:v>
                </c:pt>
                <c:pt idx="9">
                  <c:v>18.761746350346996</c:v>
                </c:pt>
                <c:pt idx="10">
                  <c:v>18.747025548307406</c:v>
                </c:pt>
                <c:pt idx="11">
                  <c:v>17.867259901695675</c:v>
                </c:pt>
                <c:pt idx="12">
                  <c:v>15.715003995334655</c:v>
                </c:pt>
                <c:pt idx="13">
                  <c:v>15.612479288116873</c:v>
                </c:pt>
                <c:pt idx="14">
                  <c:v>14.403278455101443</c:v>
                </c:pt>
                <c:pt idx="15">
                  <c:v>12.844393938189867</c:v>
                </c:pt>
                <c:pt idx="16">
                  <c:v>12.519240763400788</c:v>
                </c:pt>
                <c:pt idx="17">
                  <c:v>11.78578128769324</c:v>
                </c:pt>
                <c:pt idx="18">
                  <c:v>9.9290781578409479</c:v>
                </c:pt>
                <c:pt idx="19">
                  <c:v>9.4013591557638705</c:v>
                </c:pt>
                <c:pt idx="20">
                  <c:v>7.911362197053478</c:v>
                </c:pt>
                <c:pt idx="21">
                  <c:v>5.7521248603169113</c:v>
                </c:pt>
                <c:pt idx="22">
                  <c:v>5.7403663438573318</c:v>
                </c:pt>
                <c:pt idx="23">
                  <c:v>5.2922228563314917</c:v>
                </c:pt>
                <c:pt idx="24">
                  <c:v>3.3280307004354768</c:v>
                </c:pt>
                <c:pt idx="25">
                  <c:v>2.447563952457557</c:v>
                </c:pt>
                <c:pt idx="26">
                  <c:v>2.2307628981960619</c:v>
                </c:pt>
                <c:pt idx="27">
                  <c:v>1.9819952907244698</c:v>
                </c:pt>
                <c:pt idx="28">
                  <c:v>0.5284673260212287</c:v>
                </c:pt>
                <c:pt idx="29">
                  <c:v>0.45296500169385467</c:v>
                </c:pt>
                <c:pt idx="30">
                  <c:v>0.34882296650718558</c:v>
                </c:pt>
                <c:pt idx="31">
                  <c:v>0.13196180484403897</c:v>
                </c:pt>
                <c:pt idx="32">
                  <c:v>8.5003696738525036E-2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895-4376-9E82-5E4925617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2315904"/>
        <c:axId val="102317440"/>
      </c:barChart>
      <c:catAx>
        <c:axId val="10231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317440"/>
        <c:crosses val="autoZero"/>
        <c:auto val="1"/>
        <c:lblAlgn val="ctr"/>
        <c:lblOffset val="100"/>
        <c:noMultiLvlLbl val="0"/>
      </c:catAx>
      <c:valAx>
        <c:axId val="10231744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315904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529601994688289"/>
          <c:y val="0.11231377459029422"/>
          <c:w val="0.2389775209829712"/>
          <c:h val="4.03143599850340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fr-FR" sz="1400" b="0" i="0" baseline="0" dirty="0">
                <a:solidFill>
                  <a:srgbClr val="002060"/>
                </a:solidFill>
                <a:effectLst/>
              </a:rPr>
              <a:t>B. Selected non-OECD countries</a:t>
            </a:r>
            <a:br>
              <a:rPr lang="fr-FR" sz="1400" b="0" i="0" baseline="0" dirty="0">
                <a:solidFill>
                  <a:srgbClr val="002060"/>
                </a:solidFill>
                <a:effectLst/>
              </a:rPr>
            </a:br>
            <a:r>
              <a:rPr lang="fr-FR" sz="1400" b="0" i="0" baseline="0" dirty="0">
                <a:solidFill>
                  <a:srgbClr val="002060"/>
                </a:solidFill>
                <a:effectLst/>
              </a:rPr>
              <a:t>as a percentage of total investment</a:t>
            </a:r>
            <a:endParaRPr lang="fr-FR" sz="1400" dirty="0">
              <a:solidFill>
                <a:srgbClr val="00206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190649710529243E-2"/>
          <c:y val="0.15659552320273593"/>
          <c:w val="0.93135701132230642"/>
          <c:h val="0.64549470348705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'Data F9'!$I$9</c:f>
              <c:strCache>
                <c:ptCount val="1"/>
                <c:pt idx="0">
                  <c:v>Traditional Assets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C5-43EA-B2CC-92B1CC9CFE0D}"/>
              </c:ext>
            </c:extLst>
          </c:dPt>
          <c:cat>
            <c:strRef>
              <c:f>'Data F9'!$H$10:$H$44</c:f>
              <c:strCache>
                <c:ptCount val="35"/>
                <c:pt idx="0">
                  <c:v>South Africa</c:v>
                </c:pt>
                <c:pt idx="1">
                  <c:v>Malta</c:v>
                </c:pt>
                <c:pt idx="2">
                  <c:v>Zambia</c:v>
                </c:pt>
                <c:pt idx="3">
                  <c:v>Kenya </c:v>
                </c:pt>
                <c:pt idx="4">
                  <c:v>Guyana </c:v>
                </c:pt>
                <c:pt idx="5">
                  <c:v>Colombia</c:v>
                </c:pt>
                <c:pt idx="6">
                  <c:v>Malawi</c:v>
                </c:pt>
                <c:pt idx="7">
                  <c:v>Malaysia </c:v>
                </c:pt>
                <c:pt idx="8">
                  <c:v>Dominican Republic </c:v>
                </c:pt>
                <c:pt idx="9">
                  <c:v>Liechtenstein </c:v>
                </c:pt>
                <c:pt idx="10">
                  <c:v>Average</c:v>
                </c:pt>
                <c:pt idx="11">
                  <c:v>Brazil</c:v>
                </c:pt>
                <c:pt idx="12">
                  <c:v>Ghana</c:v>
                </c:pt>
                <c:pt idx="13">
                  <c:v>Jamaica</c:v>
                </c:pt>
                <c:pt idx="14">
                  <c:v>Gibraltar </c:v>
                </c:pt>
                <c:pt idx="15">
                  <c:v>Indonesia</c:v>
                </c:pt>
                <c:pt idx="16">
                  <c:v>Peru</c:v>
                </c:pt>
                <c:pt idx="17">
                  <c:v>Nigeria</c:v>
                </c:pt>
                <c:pt idx="18">
                  <c:v>Bulgaria</c:v>
                </c:pt>
                <c:pt idx="19">
                  <c:v>Hong Kong, China </c:v>
                </c:pt>
                <c:pt idx="20">
                  <c:v>Russia</c:v>
                </c:pt>
                <c:pt idx="21">
                  <c:v>Mauritius</c:v>
                </c:pt>
                <c:pt idx="22">
                  <c:v>Namibia</c:v>
                </c:pt>
                <c:pt idx="23">
                  <c:v>Pakistan </c:v>
                </c:pt>
                <c:pt idx="24">
                  <c:v>Albania</c:v>
                </c:pt>
                <c:pt idx="25">
                  <c:v>FYR of Macedonia</c:v>
                </c:pt>
                <c:pt idx="26">
                  <c:v>Lithuania</c:v>
                </c:pt>
                <c:pt idx="27">
                  <c:v>Costa Rica</c:v>
                </c:pt>
                <c:pt idx="28">
                  <c:v>Thailand</c:v>
                </c:pt>
                <c:pt idx="29">
                  <c:v>Croatia</c:v>
                </c:pt>
                <c:pt idx="30">
                  <c:v>Serbia</c:v>
                </c:pt>
                <c:pt idx="31">
                  <c:v>Armenia</c:v>
                </c:pt>
                <c:pt idx="32">
                  <c:v>Romania</c:v>
                </c:pt>
                <c:pt idx="33">
                  <c:v>Kosovo</c:v>
                </c:pt>
                <c:pt idx="34">
                  <c:v>Maldives</c:v>
                </c:pt>
              </c:strCache>
            </c:strRef>
          </c:cat>
          <c:val>
            <c:numRef>
              <c:f>'Data F9'!$I$10:$I$44</c:f>
              <c:numCache>
                <c:formatCode>#,##0.0</c:formatCode>
                <c:ptCount val="35"/>
                <c:pt idx="0">
                  <c:v>39.97406930968728</c:v>
                </c:pt>
                <c:pt idx="1">
                  <c:v>52.155901371808284</c:v>
                </c:pt>
                <c:pt idx="2">
                  <c:v>56.407015513364158</c:v>
                </c:pt>
                <c:pt idx="3">
                  <c:v>64.659334724520363</c:v>
                </c:pt>
                <c:pt idx="4">
                  <c:v>72.496214265085868</c:v>
                </c:pt>
                <c:pt idx="5">
                  <c:v>76.118843472421503</c:v>
                </c:pt>
                <c:pt idx="6">
                  <c:v>77.578328981723232</c:v>
                </c:pt>
                <c:pt idx="7">
                  <c:v>77.644878706199478</c:v>
                </c:pt>
                <c:pt idx="8">
                  <c:v>78.204914398957641</c:v>
                </c:pt>
                <c:pt idx="9">
                  <c:v>79.964494811013907</c:v>
                </c:pt>
                <c:pt idx="10">
                  <c:v>86.75675298871576</c:v>
                </c:pt>
                <c:pt idx="11">
                  <c:v>86.913513937606723</c:v>
                </c:pt>
                <c:pt idx="12">
                  <c:v>87.145298984926015</c:v>
                </c:pt>
                <c:pt idx="13">
                  <c:v>88.815534513465593</c:v>
                </c:pt>
                <c:pt idx="14">
                  <c:v>89.502355813383076</c:v>
                </c:pt>
                <c:pt idx="15">
                  <c:v>90.564254859677391</c:v>
                </c:pt>
                <c:pt idx="16">
                  <c:v>94.51242153722427</c:v>
                </c:pt>
                <c:pt idx="17">
                  <c:v>95.169881946443994</c:v>
                </c:pt>
                <c:pt idx="18">
                  <c:v>95.508356503444077</c:v>
                </c:pt>
                <c:pt idx="19">
                  <c:v>95.584639454124954</c:v>
                </c:pt>
                <c:pt idx="20">
                  <c:v>95.736629580109593</c:v>
                </c:pt>
                <c:pt idx="21">
                  <c:v>96.382095053568946</c:v>
                </c:pt>
                <c:pt idx="22">
                  <c:v>96.425622509193559</c:v>
                </c:pt>
                <c:pt idx="23">
                  <c:v>96.999623043228723</c:v>
                </c:pt>
                <c:pt idx="24">
                  <c:v>98.031871333844407</c:v>
                </c:pt>
                <c:pt idx="25">
                  <c:v>98.184259337714707</c:v>
                </c:pt>
                <c:pt idx="26">
                  <c:v>98.396711861766235</c:v>
                </c:pt>
                <c:pt idx="27">
                  <c:v>98.693629336686229</c:v>
                </c:pt>
                <c:pt idx="28">
                  <c:v>99.360737447292735</c:v>
                </c:pt>
                <c:pt idx="29">
                  <c:v>99.627410246403684</c:v>
                </c:pt>
                <c:pt idx="30">
                  <c:v>99.710053269635637</c:v>
                </c:pt>
                <c:pt idx="31">
                  <c:v>99.749396282358759</c:v>
                </c:pt>
                <c:pt idx="32">
                  <c:v>99.997803232023784</c:v>
                </c:pt>
                <c:pt idx="33">
                  <c:v>100</c:v>
                </c:pt>
                <c:pt idx="34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C5-43EA-B2CC-92B1CC9CFE0D}"/>
            </c:ext>
          </c:extLst>
        </c:ser>
        <c:ser>
          <c:idx val="1"/>
          <c:order val="1"/>
          <c:tx>
            <c:strRef>
              <c:f>'Data F9'!$J$9</c:f>
              <c:strCache>
                <c:ptCount val="1"/>
                <c:pt idx="0">
                  <c:v>Equities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'Data F9'!$H$10:$H$44</c:f>
              <c:strCache>
                <c:ptCount val="35"/>
                <c:pt idx="0">
                  <c:v>South Africa</c:v>
                </c:pt>
                <c:pt idx="1">
                  <c:v>Malta</c:v>
                </c:pt>
                <c:pt idx="2">
                  <c:v>Zambia</c:v>
                </c:pt>
                <c:pt idx="3">
                  <c:v>Kenya </c:v>
                </c:pt>
                <c:pt idx="4">
                  <c:v>Guyana </c:v>
                </c:pt>
                <c:pt idx="5">
                  <c:v>Colombia</c:v>
                </c:pt>
                <c:pt idx="6">
                  <c:v>Malawi</c:v>
                </c:pt>
                <c:pt idx="7">
                  <c:v>Malaysia </c:v>
                </c:pt>
                <c:pt idx="8">
                  <c:v>Dominican Republic </c:v>
                </c:pt>
                <c:pt idx="9">
                  <c:v>Liechtenstein </c:v>
                </c:pt>
                <c:pt idx="10">
                  <c:v>Average</c:v>
                </c:pt>
                <c:pt idx="11">
                  <c:v>Brazil</c:v>
                </c:pt>
                <c:pt idx="12">
                  <c:v>Ghana</c:v>
                </c:pt>
                <c:pt idx="13">
                  <c:v>Jamaica</c:v>
                </c:pt>
                <c:pt idx="14">
                  <c:v>Gibraltar </c:v>
                </c:pt>
                <c:pt idx="15">
                  <c:v>Indonesia</c:v>
                </c:pt>
                <c:pt idx="16">
                  <c:v>Peru</c:v>
                </c:pt>
                <c:pt idx="17">
                  <c:v>Nigeria</c:v>
                </c:pt>
                <c:pt idx="18">
                  <c:v>Bulgaria</c:v>
                </c:pt>
                <c:pt idx="19">
                  <c:v>Hong Kong, China </c:v>
                </c:pt>
                <c:pt idx="20">
                  <c:v>Russia</c:v>
                </c:pt>
                <c:pt idx="21">
                  <c:v>Mauritius</c:v>
                </c:pt>
                <c:pt idx="22">
                  <c:v>Namibia</c:v>
                </c:pt>
                <c:pt idx="23">
                  <c:v>Pakistan </c:v>
                </c:pt>
                <c:pt idx="24">
                  <c:v>Albania</c:v>
                </c:pt>
                <c:pt idx="25">
                  <c:v>FYR of Macedonia</c:v>
                </c:pt>
                <c:pt idx="26">
                  <c:v>Lithuania</c:v>
                </c:pt>
                <c:pt idx="27">
                  <c:v>Costa Rica</c:v>
                </c:pt>
                <c:pt idx="28">
                  <c:v>Thailand</c:v>
                </c:pt>
                <c:pt idx="29">
                  <c:v>Croatia</c:v>
                </c:pt>
                <c:pt idx="30">
                  <c:v>Serbia</c:v>
                </c:pt>
                <c:pt idx="31">
                  <c:v>Armenia</c:v>
                </c:pt>
                <c:pt idx="32">
                  <c:v>Romania</c:v>
                </c:pt>
                <c:pt idx="33">
                  <c:v>Kosovo</c:v>
                </c:pt>
                <c:pt idx="34">
                  <c:v>Maldives</c:v>
                </c:pt>
              </c:strCache>
            </c:strRef>
          </c:cat>
          <c:val>
            <c:numRef>
              <c:f>'Data F9'!$J$10:$J$44</c:f>
            </c:numRef>
          </c:val>
          <c:extLst>
            <c:ext xmlns:c16="http://schemas.microsoft.com/office/drawing/2014/chart" uri="{C3380CC4-5D6E-409C-BE32-E72D297353CC}">
              <c16:uniqueId val="{00000003-A3C5-43EA-B2CC-92B1CC9CFE0D}"/>
            </c:ext>
          </c:extLst>
        </c:ser>
        <c:ser>
          <c:idx val="2"/>
          <c:order val="2"/>
          <c:tx>
            <c:strRef>
              <c:f>'Data F9'!$K$9</c:f>
              <c:strCache>
                <c:ptCount val="1"/>
                <c:pt idx="0">
                  <c:v>Bills and bonds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'Data F9'!$H$10:$H$44</c:f>
              <c:strCache>
                <c:ptCount val="35"/>
                <c:pt idx="0">
                  <c:v>South Africa</c:v>
                </c:pt>
                <c:pt idx="1">
                  <c:v>Malta</c:v>
                </c:pt>
                <c:pt idx="2">
                  <c:v>Zambia</c:v>
                </c:pt>
                <c:pt idx="3">
                  <c:v>Kenya </c:v>
                </c:pt>
                <c:pt idx="4">
                  <c:v>Guyana </c:v>
                </c:pt>
                <c:pt idx="5">
                  <c:v>Colombia</c:v>
                </c:pt>
                <c:pt idx="6">
                  <c:v>Malawi</c:v>
                </c:pt>
                <c:pt idx="7">
                  <c:v>Malaysia </c:v>
                </c:pt>
                <c:pt idx="8">
                  <c:v>Dominican Republic </c:v>
                </c:pt>
                <c:pt idx="9">
                  <c:v>Liechtenstein </c:v>
                </c:pt>
                <c:pt idx="10">
                  <c:v>Average</c:v>
                </c:pt>
                <c:pt idx="11">
                  <c:v>Brazil</c:v>
                </c:pt>
                <c:pt idx="12">
                  <c:v>Ghana</c:v>
                </c:pt>
                <c:pt idx="13">
                  <c:v>Jamaica</c:v>
                </c:pt>
                <c:pt idx="14">
                  <c:v>Gibraltar </c:v>
                </c:pt>
                <c:pt idx="15">
                  <c:v>Indonesia</c:v>
                </c:pt>
                <c:pt idx="16">
                  <c:v>Peru</c:v>
                </c:pt>
                <c:pt idx="17">
                  <c:v>Nigeria</c:v>
                </c:pt>
                <c:pt idx="18">
                  <c:v>Bulgaria</c:v>
                </c:pt>
                <c:pt idx="19">
                  <c:v>Hong Kong, China </c:v>
                </c:pt>
                <c:pt idx="20">
                  <c:v>Russia</c:v>
                </c:pt>
                <c:pt idx="21">
                  <c:v>Mauritius</c:v>
                </c:pt>
                <c:pt idx="22">
                  <c:v>Namibia</c:v>
                </c:pt>
                <c:pt idx="23">
                  <c:v>Pakistan </c:v>
                </c:pt>
                <c:pt idx="24">
                  <c:v>Albania</c:v>
                </c:pt>
                <c:pt idx="25">
                  <c:v>FYR of Macedonia</c:v>
                </c:pt>
                <c:pt idx="26">
                  <c:v>Lithuania</c:v>
                </c:pt>
                <c:pt idx="27">
                  <c:v>Costa Rica</c:v>
                </c:pt>
                <c:pt idx="28">
                  <c:v>Thailand</c:v>
                </c:pt>
                <c:pt idx="29">
                  <c:v>Croatia</c:v>
                </c:pt>
                <c:pt idx="30">
                  <c:v>Serbia</c:v>
                </c:pt>
                <c:pt idx="31">
                  <c:v>Armenia</c:v>
                </c:pt>
                <c:pt idx="32">
                  <c:v>Romania</c:v>
                </c:pt>
                <c:pt idx="33">
                  <c:v>Kosovo</c:v>
                </c:pt>
                <c:pt idx="34">
                  <c:v>Maldives</c:v>
                </c:pt>
              </c:strCache>
            </c:strRef>
          </c:cat>
          <c:val>
            <c:numRef>
              <c:f>'Data F9'!$K$10:$K$44</c:f>
            </c:numRef>
          </c:val>
          <c:extLst>
            <c:ext xmlns:c16="http://schemas.microsoft.com/office/drawing/2014/chart" uri="{C3380CC4-5D6E-409C-BE32-E72D297353CC}">
              <c16:uniqueId val="{00000004-A3C5-43EA-B2CC-92B1CC9CFE0D}"/>
            </c:ext>
          </c:extLst>
        </c:ser>
        <c:ser>
          <c:idx val="3"/>
          <c:order val="3"/>
          <c:tx>
            <c:strRef>
              <c:f>'Data F9'!$L$9</c:f>
              <c:strCache>
                <c:ptCount val="1"/>
                <c:pt idx="0">
                  <c:v>Cash and Deposits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'Data F9'!$H$10:$H$44</c:f>
              <c:strCache>
                <c:ptCount val="35"/>
                <c:pt idx="0">
                  <c:v>South Africa</c:v>
                </c:pt>
                <c:pt idx="1">
                  <c:v>Malta</c:v>
                </c:pt>
                <c:pt idx="2">
                  <c:v>Zambia</c:v>
                </c:pt>
                <c:pt idx="3">
                  <c:v>Kenya </c:v>
                </c:pt>
                <c:pt idx="4">
                  <c:v>Guyana </c:v>
                </c:pt>
                <c:pt idx="5">
                  <c:v>Colombia</c:v>
                </c:pt>
                <c:pt idx="6">
                  <c:v>Malawi</c:v>
                </c:pt>
                <c:pt idx="7">
                  <c:v>Malaysia </c:v>
                </c:pt>
                <c:pt idx="8">
                  <c:v>Dominican Republic </c:v>
                </c:pt>
                <c:pt idx="9">
                  <c:v>Liechtenstein </c:v>
                </c:pt>
                <c:pt idx="10">
                  <c:v>Average</c:v>
                </c:pt>
                <c:pt idx="11">
                  <c:v>Brazil</c:v>
                </c:pt>
                <c:pt idx="12">
                  <c:v>Ghana</c:v>
                </c:pt>
                <c:pt idx="13">
                  <c:v>Jamaica</c:v>
                </c:pt>
                <c:pt idx="14">
                  <c:v>Gibraltar </c:v>
                </c:pt>
                <c:pt idx="15">
                  <c:v>Indonesia</c:v>
                </c:pt>
                <c:pt idx="16">
                  <c:v>Peru</c:v>
                </c:pt>
                <c:pt idx="17">
                  <c:v>Nigeria</c:v>
                </c:pt>
                <c:pt idx="18">
                  <c:v>Bulgaria</c:v>
                </c:pt>
                <c:pt idx="19">
                  <c:v>Hong Kong, China </c:v>
                </c:pt>
                <c:pt idx="20">
                  <c:v>Russia</c:v>
                </c:pt>
                <c:pt idx="21">
                  <c:v>Mauritius</c:v>
                </c:pt>
                <c:pt idx="22">
                  <c:v>Namibia</c:v>
                </c:pt>
                <c:pt idx="23">
                  <c:v>Pakistan </c:v>
                </c:pt>
                <c:pt idx="24">
                  <c:v>Albania</c:v>
                </c:pt>
                <c:pt idx="25">
                  <c:v>FYR of Macedonia</c:v>
                </c:pt>
                <c:pt idx="26">
                  <c:v>Lithuania</c:v>
                </c:pt>
                <c:pt idx="27">
                  <c:v>Costa Rica</c:v>
                </c:pt>
                <c:pt idx="28">
                  <c:v>Thailand</c:v>
                </c:pt>
                <c:pt idx="29">
                  <c:v>Croatia</c:v>
                </c:pt>
                <c:pt idx="30">
                  <c:v>Serbia</c:v>
                </c:pt>
                <c:pt idx="31">
                  <c:v>Armenia</c:v>
                </c:pt>
                <c:pt idx="32">
                  <c:v>Romania</c:v>
                </c:pt>
                <c:pt idx="33">
                  <c:v>Kosovo</c:v>
                </c:pt>
                <c:pt idx="34">
                  <c:v>Maldives</c:v>
                </c:pt>
              </c:strCache>
            </c:strRef>
          </c:cat>
          <c:val>
            <c:numRef>
              <c:f>'Data F9'!$L$10:$L$44</c:f>
            </c:numRef>
          </c:val>
          <c:extLst>
            <c:ext xmlns:c16="http://schemas.microsoft.com/office/drawing/2014/chart" uri="{C3380CC4-5D6E-409C-BE32-E72D297353CC}">
              <c16:uniqueId val="{00000005-A3C5-43EA-B2CC-92B1CC9CFE0D}"/>
            </c:ext>
          </c:extLst>
        </c:ser>
        <c:ser>
          <c:idx val="4"/>
          <c:order val="4"/>
          <c:tx>
            <c:strRef>
              <c:f>'Data F9'!$M$9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'Data F9'!$H$10:$H$44</c:f>
              <c:strCache>
                <c:ptCount val="35"/>
                <c:pt idx="0">
                  <c:v>South Africa</c:v>
                </c:pt>
                <c:pt idx="1">
                  <c:v>Malta</c:v>
                </c:pt>
                <c:pt idx="2">
                  <c:v>Zambia</c:v>
                </c:pt>
                <c:pt idx="3">
                  <c:v>Kenya </c:v>
                </c:pt>
                <c:pt idx="4">
                  <c:v>Guyana </c:v>
                </c:pt>
                <c:pt idx="5">
                  <c:v>Colombia</c:v>
                </c:pt>
                <c:pt idx="6">
                  <c:v>Malawi</c:v>
                </c:pt>
                <c:pt idx="7">
                  <c:v>Malaysia </c:v>
                </c:pt>
                <c:pt idx="8">
                  <c:v>Dominican Republic </c:v>
                </c:pt>
                <c:pt idx="9">
                  <c:v>Liechtenstein </c:v>
                </c:pt>
                <c:pt idx="10">
                  <c:v>Average</c:v>
                </c:pt>
                <c:pt idx="11">
                  <c:v>Brazil</c:v>
                </c:pt>
                <c:pt idx="12">
                  <c:v>Ghana</c:v>
                </c:pt>
                <c:pt idx="13">
                  <c:v>Jamaica</c:v>
                </c:pt>
                <c:pt idx="14">
                  <c:v>Gibraltar </c:v>
                </c:pt>
                <c:pt idx="15">
                  <c:v>Indonesia</c:v>
                </c:pt>
                <c:pt idx="16">
                  <c:v>Peru</c:v>
                </c:pt>
                <c:pt idx="17">
                  <c:v>Nigeria</c:v>
                </c:pt>
                <c:pt idx="18">
                  <c:v>Bulgaria</c:v>
                </c:pt>
                <c:pt idx="19">
                  <c:v>Hong Kong, China </c:v>
                </c:pt>
                <c:pt idx="20">
                  <c:v>Russia</c:v>
                </c:pt>
                <c:pt idx="21">
                  <c:v>Mauritius</c:v>
                </c:pt>
                <c:pt idx="22">
                  <c:v>Namibia</c:v>
                </c:pt>
                <c:pt idx="23">
                  <c:v>Pakistan </c:v>
                </c:pt>
                <c:pt idx="24">
                  <c:v>Albania</c:v>
                </c:pt>
                <c:pt idx="25">
                  <c:v>FYR of Macedonia</c:v>
                </c:pt>
                <c:pt idx="26">
                  <c:v>Lithuania</c:v>
                </c:pt>
                <c:pt idx="27">
                  <c:v>Costa Rica</c:v>
                </c:pt>
                <c:pt idx="28">
                  <c:v>Thailand</c:v>
                </c:pt>
                <c:pt idx="29">
                  <c:v>Croatia</c:v>
                </c:pt>
                <c:pt idx="30">
                  <c:v>Serbia</c:v>
                </c:pt>
                <c:pt idx="31">
                  <c:v>Armenia</c:v>
                </c:pt>
                <c:pt idx="32">
                  <c:v>Romania</c:v>
                </c:pt>
                <c:pt idx="33">
                  <c:v>Kosovo</c:v>
                </c:pt>
                <c:pt idx="34">
                  <c:v>Maldives</c:v>
                </c:pt>
              </c:strCache>
            </c:strRef>
          </c:cat>
          <c:val>
            <c:numRef>
              <c:f>'Data F9'!$M$10:$M$44</c:f>
              <c:numCache>
                <c:formatCode>#,##0.0</c:formatCode>
                <c:ptCount val="35"/>
                <c:pt idx="0">
                  <c:v>60.02593069031272</c:v>
                </c:pt>
                <c:pt idx="1">
                  <c:v>47.844098628191716</c:v>
                </c:pt>
                <c:pt idx="2">
                  <c:v>43.592984486635842</c:v>
                </c:pt>
                <c:pt idx="3">
                  <c:v>35.340665275479637</c:v>
                </c:pt>
                <c:pt idx="4">
                  <c:v>27.503785734914132</c:v>
                </c:pt>
                <c:pt idx="5">
                  <c:v>23.881156527578497</c:v>
                </c:pt>
                <c:pt idx="6">
                  <c:v>22.421671018276768</c:v>
                </c:pt>
                <c:pt idx="7">
                  <c:v>22.355121293800522</c:v>
                </c:pt>
                <c:pt idx="8">
                  <c:v>21.795085601042359</c:v>
                </c:pt>
                <c:pt idx="9">
                  <c:v>20.035505188986093</c:v>
                </c:pt>
                <c:pt idx="10">
                  <c:v>13.243247011284231</c:v>
                </c:pt>
                <c:pt idx="11">
                  <c:v>13.086486062393277</c:v>
                </c:pt>
                <c:pt idx="12">
                  <c:v>12.854701015073985</c:v>
                </c:pt>
                <c:pt idx="13">
                  <c:v>11.184465486534407</c:v>
                </c:pt>
                <c:pt idx="14">
                  <c:v>10.497644186616924</c:v>
                </c:pt>
                <c:pt idx="15">
                  <c:v>9.4357451403226094</c:v>
                </c:pt>
                <c:pt idx="16">
                  <c:v>5.4875784627757298</c:v>
                </c:pt>
                <c:pt idx="17">
                  <c:v>4.8301180535560064</c:v>
                </c:pt>
                <c:pt idx="18">
                  <c:v>4.4916434965559233</c:v>
                </c:pt>
                <c:pt idx="19">
                  <c:v>4.4153605458750462</c:v>
                </c:pt>
                <c:pt idx="20">
                  <c:v>4.263370419890407</c:v>
                </c:pt>
                <c:pt idx="21">
                  <c:v>3.6179049464310538</c:v>
                </c:pt>
                <c:pt idx="22">
                  <c:v>3.574377490806441</c:v>
                </c:pt>
                <c:pt idx="23">
                  <c:v>3.0003769567712766</c:v>
                </c:pt>
                <c:pt idx="24">
                  <c:v>1.968128666155593</c:v>
                </c:pt>
                <c:pt idx="25">
                  <c:v>1.8157406622852932</c:v>
                </c:pt>
                <c:pt idx="26">
                  <c:v>1.6032881382337649</c:v>
                </c:pt>
                <c:pt idx="27">
                  <c:v>1.3063706633137713</c:v>
                </c:pt>
                <c:pt idx="28">
                  <c:v>0.63926255270726529</c:v>
                </c:pt>
                <c:pt idx="29">
                  <c:v>0.37258975359631563</c:v>
                </c:pt>
                <c:pt idx="30">
                  <c:v>0.28994673036436325</c:v>
                </c:pt>
                <c:pt idx="31">
                  <c:v>0.25060371764124056</c:v>
                </c:pt>
                <c:pt idx="32">
                  <c:v>2.1967679762155967E-3</c:v>
                </c:pt>
                <c:pt idx="33">
                  <c:v>0</c:v>
                </c:pt>
                <c:pt idx="3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3C5-43EA-B2CC-92B1CC9CFE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2420480"/>
        <c:axId val="102422016"/>
      </c:barChart>
      <c:catAx>
        <c:axId val="10242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422016"/>
        <c:crosses val="autoZero"/>
        <c:auto val="1"/>
        <c:lblAlgn val="ctr"/>
        <c:lblOffset val="100"/>
        <c:noMultiLvlLbl val="0"/>
      </c:catAx>
      <c:valAx>
        <c:axId val="1024220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42048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699289650073037"/>
          <c:y val="0.12544850023848858"/>
          <c:w val="0.23818746912594166"/>
          <c:h val="2.75260996009811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813" cy="495300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1" y="0"/>
            <a:ext cx="2944813" cy="495300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C5B71D11-3A5C-4E9A-A69A-B8890CDA0EAC}" type="datetimeFigureOut">
              <a:rPr lang="en-GB" smtClean="0"/>
              <a:t>23/02/2017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09114"/>
            <a:ext cx="2944813" cy="495300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1" y="9409114"/>
            <a:ext cx="2944813" cy="495300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0FA5F8A0-81D5-4A15-94B1-8192293DC76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288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4283" cy="495300"/>
          </a:xfrm>
          <a:prstGeom prst="rect">
            <a:avLst/>
          </a:prstGeom>
        </p:spPr>
        <p:txBody>
          <a:bodyPr vert="horz" lIns="91156" tIns="45578" rIns="91156" bIns="45578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5300"/>
          </a:xfrm>
          <a:prstGeom prst="rect">
            <a:avLst/>
          </a:prstGeom>
        </p:spPr>
        <p:txBody>
          <a:bodyPr vert="horz" lIns="91156" tIns="45578" rIns="91156" bIns="45578" rtlCol="0"/>
          <a:lstStyle>
            <a:lvl1pPr algn="r">
              <a:defRPr sz="1200"/>
            </a:lvl1pPr>
          </a:lstStyle>
          <a:p>
            <a:fld id="{6FE798EB-1682-473C-B287-A39B292A644D}" type="datetimeFigureOut">
              <a:rPr lang="en-GB" smtClean="0"/>
              <a:t>23/02/2017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4588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56" tIns="45578" rIns="91156" bIns="45578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2"/>
            <a:ext cx="5435600" cy="4457700"/>
          </a:xfrm>
          <a:prstGeom prst="rect">
            <a:avLst/>
          </a:prstGeom>
        </p:spPr>
        <p:txBody>
          <a:bodyPr vert="horz" lIns="91156" tIns="45578" rIns="91156" bIns="4557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08981"/>
            <a:ext cx="2944283" cy="495300"/>
          </a:xfrm>
          <a:prstGeom prst="rect">
            <a:avLst/>
          </a:prstGeom>
        </p:spPr>
        <p:txBody>
          <a:bodyPr vert="horz" lIns="91156" tIns="45578" rIns="91156" bIns="45578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6" y="9408981"/>
            <a:ext cx="2944283" cy="495300"/>
          </a:xfrm>
          <a:prstGeom prst="rect">
            <a:avLst/>
          </a:prstGeom>
        </p:spPr>
        <p:txBody>
          <a:bodyPr vert="horz" lIns="91156" tIns="45578" rIns="91156" bIns="45578" rtlCol="0" anchor="b"/>
          <a:lstStyle>
            <a:lvl1pPr algn="r">
              <a:defRPr sz="1200"/>
            </a:lvl1pPr>
          </a:lstStyle>
          <a:p>
            <a:fld id="{2E55A2BB-C077-4DE8-96F4-26B8064513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61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7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646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3089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4085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3709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887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5539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525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6499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9799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37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3498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254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4973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2966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952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3295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63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556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/>
              <a:t>Click to edit Presentation title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/>
              <a:t>Click to </a:t>
            </a:r>
            <a:r>
              <a:rPr kumimoji="0" lang="fr-FR" dirty="0" err="1"/>
              <a:t>edit</a:t>
            </a:r>
            <a:r>
              <a:rPr kumimoji="0" lang="fr-FR" dirty="0"/>
              <a:t> </a:t>
            </a:r>
            <a:r>
              <a:rPr kumimoji="0" lang="fr-FR" dirty="0" err="1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DD748F6F-CE99-4F99-800A-2B4D6C111E74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000" indent="-342000" eaLnBrk="1" latinLnBrk="0" hangingPunct="1">
              <a:buClr>
                <a:schemeClr val="tx2"/>
              </a:buClr>
              <a:buFont typeface="Wingdings" panose="05000000000000000000" pitchFamily="2" charset="2"/>
              <a:buChar char="§"/>
              <a:defRPr/>
            </a:lvl1pPr>
            <a:lvl2pPr marL="741600" indent="-284400" eaLnBrk="1" latinLnBrk="0" hangingPunct="1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2pPr>
            <a:lvl3pPr marL="1144800" indent="-230400" eaLnBrk="1" latinLnBrk="0" hangingPunct="1">
              <a:buClr>
                <a:schemeClr val="tx2"/>
              </a:buClr>
              <a:buFont typeface="Georgia" panose="02040502050405020303" pitchFamily="18" charset="0"/>
              <a:buChar char="–"/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  <a:lvl6pPr marL="1712214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lvl6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</a:p>
          <a:p>
            <a:pPr lvl="0" eaLnBrk="1" latinLnBrk="0" hangingPunct="1"/>
            <a:endParaRPr lang="en-US" dirty="0"/>
          </a:p>
          <a:p>
            <a:pPr lvl="4" eaLnBrk="1" latinLnBrk="0" hangingPunct="1"/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995A3E17-D538-4B5C-A5F1-57398F997771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F799B79-CB71-422D-80A7-6E9E4CE5576E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F97A8E11-37DF-4BA5-B2E7-1AA50046AEA3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ecd.org/finance/oecd-business-finance-outlook.htm" TargetMode="External"/><Relationship Id="rId7" Type="http://schemas.openxmlformats.org/officeDocument/2006/relationships/hyperlink" Target="http://www.iopsweb.org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ecd.org/finance/lti" TargetMode="External"/><Relationship Id="rId5" Type="http://schemas.openxmlformats.org/officeDocument/2006/relationships/hyperlink" Target="http://www.oecd.org/daf/fin/private-pensions/pensionmarketsinfocus.htm" TargetMode="External"/><Relationship Id="rId4" Type="http://schemas.openxmlformats.org/officeDocument/2006/relationships/hyperlink" Target="http://www.oecd.org/insurance/private-pension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ecd.org/pensions/pensionmarketsinfocus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620102"/>
            <a:ext cx="7416824" cy="360098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3800" dirty="0"/>
              <a:t>investments by pension funds in non-traditional assets and their regulatory and supervisory frameworks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4581128"/>
            <a:ext cx="5400600" cy="2160240"/>
          </a:xfrm>
        </p:spPr>
        <p:txBody>
          <a:bodyPr>
            <a:noAutofit/>
          </a:bodyPr>
          <a:lstStyle/>
          <a:p>
            <a:endParaRPr lang="en-GB" dirty="0"/>
          </a:p>
          <a:p>
            <a:pPr algn="ctr"/>
            <a:r>
              <a:rPr lang="en-US" dirty="0"/>
              <a:t> </a:t>
            </a:r>
            <a:r>
              <a:rPr lang="en-US" b="1" dirty="0"/>
              <a:t>IOPS/FSC International Seminar</a:t>
            </a:r>
          </a:p>
          <a:p>
            <a:pPr algn="ctr">
              <a:lnSpc>
                <a:spcPct val="100000"/>
              </a:lnSpc>
              <a:defRPr/>
            </a:pPr>
            <a:r>
              <a:rPr lang="en-GB" b="1" dirty="0"/>
              <a:t>Runaway Bay, St. Ann, Jamaica</a:t>
            </a:r>
          </a:p>
          <a:p>
            <a:pPr>
              <a:lnSpc>
                <a:spcPct val="100000"/>
              </a:lnSpc>
              <a:defRPr/>
            </a:pPr>
            <a:endParaRPr lang="en-GB" dirty="0"/>
          </a:p>
          <a:p>
            <a:pPr algn="ctr">
              <a:lnSpc>
                <a:spcPct val="100000"/>
              </a:lnSpc>
              <a:defRPr/>
            </a:pPr>
            <a:r>
              <a:rPr lang="en-GB" dirty="0"/>
              <a:t>Nina Paklina</a:t>
            </a:r>
          </a:p>
          <a:p>
            <a:pPr algn="ctr">
              <a:lnSpc>
                <a:spcPct val="100000"/>
              </a:lnSpc>
              <a:defRPr/>
            </a:pPr>
            <a:r>
              <a:rPr lang="en-GB" dirty="0"/>
              <a:t>IOPS Secretariat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39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12776"/>
            <a:ext cx="8218800" cy="53285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GB" sz="3000" dirty="0"/>
              <a:t>OECD 2015 Annual  Survey of LPFs and PPRFs:  increase in allocations in alternatives, including infrastructure</a:t>
            </a:r>
          </a:p>
          <a:p>
            <a:r>
              <a:rPr lang="en-GB" sz="3000" dirty="0"/>
              <a:t>34 LPFs between 2010 and 2014: 14.3% to </a:t>
            </a:r>
            <a:r>
              <a:rPr lang="en-GB" sz="3000" b="1" dirty="0"/>
              <a:t>15.4</a:t>
            </a:r>
            <a:r>
              <a:rPr lang="en-GB" sz="3000" dirty="0"/>
              <a:t>% on average</a:t>
            </a:r>
          </a:p>
          <a:p>
            <a:r>
              <a:rPr lang="en-GB" sz="3000" dirty="0"/>
              <a:t>23 LPFs invested in infrastructure about </a:t>
            </a:r>
            <a:r>
              <a:rPr lang="en-GB" sz="3000" b="1" dirty="0"/>
              <a:t>3.5</a:t>
            </a:r>
            <a:r>
              <a:rPr lang="en-GB" sz="3000" dirty="0"/>
              <a:t>% in 2014 (historical data)</a:t>
            </a:r>
          </a:p>
          <a:p>
            <a:r>
              <a:rPr lang="en-GB" sz="3000" dirty="0"/>
              <a:t>77 LPFs investment in infrastructure – </a:t>
            </a:r>
            <a:r>
              <a:rPr lang="en-GB" sz="3000" b="1" dirty="0"/>
              <a:t>1.1</a:t>
            </a:r>
            <a:r>
              <a:rPr lang="en-GB" sz="3000" dirty="0"/>
              <a:t>% in 2014</a:t>
            </a:r>
          </a:p>
          <a:p>
            <a:r>
              <a:rPr lang="en-GB" sz="2800" dirty="0"/>
              <a:t>Transportation and renewable electricity projects -  solar power, wind energy - are the largest allocations among  LPFs surveyed.</a:t>
            </a:r>
            <a:endParaRPr lang="en-GB" sz="3000" dirty="0"/>
          </a:p>
          <a:p>
            <a:endParaRPr lang="en-GB" sz="3000" dirty="0"/>
          </a:p>
          <a:p>
            <a:endParaRPr lang="en-GB" sz="2700" dirty="0"/>
          </a:p>
          <a:p>
            <a:endParaRPr lang="en-GB" sz="27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10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Allocation in alternative asset classes by large pension funds in OECD and IOPS</a:t>
            </a:r>
          </a:p>
        </p:txBody>
      </p:sp>
    </p:spTree>
    <p:extLst>
      <p:ext uri="{BB962C8B-B14F-4D97-AF65-F5344CB8AC3E}">
        <p14:creationId xmlns:p14="http://schemas.microsoft.com/office/powerpoint/2010/main" val="2514150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218800" cy="471442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sz="2700" dirty="0"/>
              <a:t>May allow pension funds to reach </a:t>
            </a:r>
            <a:r>
              <a:rPr lang="en-GB" sz="2700" b="1" dirty="0"/>
              <a:t>better risk-adjusted returns</a:t>
            </a:r>
          </a:p>
          <a:p>
            <a:pPr algn="just"/>
            <a:r>
              <a:rPr lang="en-GB" sz="2700" dirty="0"/>
              <a:t>May allow for </a:t>
            </a:r>
            <a:r>
              <a:rPr lang="en-GB" sz="2700" b="1" dirty="0"/>
              <a:t>better risk management </a:t>
            </a:r>
            <a:r>
              <a:rPr lang="en-GB" sz="2700" dirty="0"/>
              <a:t>and control of the overall portfolio risk and </a:t>
            </a:r>
            <a:r>
              <a:rPr lang="en-US" sz="2700" dirty="0"/>
              <a:t>to achieve better asset/liability matching </a:t>
            </a:r>
            <a:r>
              <a:rPr lang="en-GB" sz="2700" dirty="0"/>
              <a:t>through proper </a:t>
            </a:r>
            <a:r>
              <a:rPr lang="en-GB" sz="2700" b="1" dirty="0"/>
              <a:t>diversification </a:t>
            </a:r>
            <a:r>
              <a:rPr lang="en-GB" sz="2700" dirty="0"/>
              <a:t>of assets</a:t>
            </a:r>
          </a:p>
          <a:p>
            <a:pPr algn="just"/>
            <a:r>
              <a:rPr lang="en-GB" sz="2700" dirty="0"/>
              <a:t>May allow pension funds, as long-term investors, to benefit from </a:t>
            </a:r>
            <a:r>
              <a:rPr lang="en-GB" sz="2700" b="1" dirty="0"/>
              <a:t>illiquid premiums </a:t>
            </a:r>
            <a:r>
              <a:rPr lang="en-GB" sz="2700" dirty="0"/>
              <a:t>associated with less liquid assets</a:t>
            </a:r>
          </a:p>
          <a:p>
            <a:pPr algn="just"/>
            <a:r>
              <a:rPr lang="en-GB" sz="2700" dirty="0"/>
              <a:t>May allow exposure to other </a:t>
            </a:r>
            <a:r>
              <a:rPr lang="en-GB" sz="2700" b="1" dirty="0"/>
              <a:t>innovative</a:t>
            </a:r>
            <a:r>
              <a:rPr lang="en-GB" sz="2700" dirty="0"/>
              <a:t> </a:t>
            </a:r>
            <a:r>
              <a:rPr lang="en-GB" sz="2700" b="1" dirty="0"/>
              <a:t>assets</a:t>
            </a:r>
            <a:r>
              <a:rPr lang="en-GB" sz="2700" dirty="0"/>
              <a:t> with potentially stable long-term income (i.e. wind power farms or other infrastructure investment)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investments: key opportunities</a:t>
            </a:r>
          </a:p>
        </p:txBody>
      </p:sp>
    </p:spTree>
    <p:extLst>
      <p:ext uri="{BB962C8B-B14F-4D97-AF65-F5344CB8AC3E}">
        <p14:creationId xmlns:p14="http://schemas.microsoft.com/office/powerpoint/2010/main" val="3535312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602000"/>
            <a:ext cx="8218800" cy="4851336"/>
          </a:xfrm>
        </p:spPr>
        <p:txBody>
          <a:bodyPr>
            <a:normAutofit fontScale="92500" lnSpcReduction="10000"/>
          </a:bodyPr>
          <a:lstStyle/>
          <a:p>
            <a:r>
              <a:rPr lang="en-GB" sz="2700" dirty="0"/>
              <a:t>Some investments are complex, illiquid and opaque</a:t>
            </a:r>
          </a:p>
          <a:p>
            <a:pPr algn="just"/>
            <a:r>
              <a:rPr lang="en-GB" sz="2700" dirty="0"/>
              <a:t>Use of some alternative assets implies </a:t>
            </a:r>
            <a:r>
              <a:rPr lang="en-GB" sz="2700" dirty="0">
                <a:solidFill>
                  <a:srgbClr val="0070C0"/>
                </a:solidFill>
              </a:rPr>
              <a:t>riskier investment strategies</a:t>
            </a:r>
            <a:endParaRPr lang="en-GB" sz="2700" dirty="0"/>
          </a:p>
          <a:p>
            <a:r>
              <a:rPr lang="en-GB" sz="2700" dirty="0"/>
              <a:t>May expose pension funds to </a:t>
            </a:r>
            <a:r>
              <a:rPr lang="en-GB" sz="2700" dirty="0">
                <a:solidFill>
                  <a:srgbClr val="0070C0"/>
                </a:solidFill>
              </a:rPr>
              <a:t>potential  risks</a:t>
            </a:r>
            <a:r>
              <a:rPr lang="en-GB" sz="2700" dirty="0"/>
              <a:t>:</a:t>
            </a:r>
          </a:p>
          <a:p>
            <a:pPr marL="0" indent="0" defTabSz="450850">
              <a:buNone/>
            </a:pPr>
            <a:r>
              <a:rPr lang="en-GB" sz="2700" dirty="0">
                <a:solidFill>
                  <a:schemeClr val="tx2">
                    <a:lumMod val="75000"/>
                  </a:schemeClr>
                </a:solidFill>
              </a:rPr>
              <a:t>     Liquidity risks, counterparty risks, operational risks, 	legal, outsourcing, valuation issues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700" dirty="0"/>
              <a:t> Require knowledge and skills to invest and manage additional financial &amp; operational &amp; legal risk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700" dirty="0"/>
              <a:t>Require developing appropriate RM strategies to analyse, assess, carefully monitor and control risks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700" dirty="0"/>
              <a:t>Cost considerations: more expensive to manage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investments: key risks</a:t>
            </a:r>
          </a:p>
        </p:txBody>
      </p:sp>
    </p:spTree>
    <p:extLst>
      <p:ext uri="{BB962C8B-B14F-4D97-AF65-F5344CB8AC3E}">
        <p14:creationId xmlns:p14="http://schemas.microsoft.com/office/powerpoint/2010/main" val="3219912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4968552"/>
          </a:xfrm>
        </p:spPr>
        <p:txBody>
          <a:bodyPr>
            <a:normAutofit fontScale="92500"/>
          </a:bodyPr>
          <a:lstStyle/>
          <a:p>
            <a:pPr algn="just"/>
            <a:r>
              <a:rPr lang="en-GB" sz="2700" dirty="0"/>
              <a:t>Most OECD and IOPS countries allow but limit pension funds’ investment in alternative instruments</a:t>
            </a:r>
          </a:p>
          <a:p>
            <a:pPr lvl="1"/>
            <a:r>
              <a:rPr lang="en-GB" sz="2300" dirty="0"/>
              <a:t>Most countries limit investments in real estate, loans, retail investment funds, private investment funds</a:t>
            </a:r>
          </a:p>
          <a:p>
            <a:pPr algn="just"/>
            <a:r>
              <a:rPr lang="en-GB" sz="2700" dirty="0"/>
              <a:t>Trend towards greater investment flexibility, but with strong pension fund governance and due diligence</a:t>
            </a:r>
          </a:p>
          <a:p>
            <a:pPr algn="just"/>
            <a:r>
              <a:rPr lang="en-GB" sz="2600" dirty="0"/>
              <a:t>No restrictions: AU, AT, BE, CA, IE, NL, NZ, UK, US - some largest pension fund markets and MT, MW</a:t>
            </a:r>
          </a:p>
          <a:p>
            <a:pPr algn="just"/>
            <a:r>
              <a:rPr lang="en-GB" sz="2600" dirty="0"/>
              <a:t>Derivatives: most countries authorise hedging, but limit or prohibit when used for leverage</a:t>
            </a:r>
            <a:r>
              <a:rPr lang="en-GB" sz="2600"/>
              <a:t>/speculation</a:t>
            </a:r>
            <a:endParaRPr lang="en-GB" sz="2600" dirty="0"/>
          </a:p>
          <a:p>
            <a:pPr algn="just"/>
            <a:r>
              <a:rPr lang="en-GB" sz="2600" dirty="0"/>
              <a:t>DB: Adoption of risk based capital regime (shift to market consistent value for assets and liabilities)</a:t>
            </a:r>
          </a:p>
          <a:p>
            <a:endParaRPr lang="en-GB" sz="27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13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Evolving regulatory framework </a:t>
            </a:r>
          </a:p>
        </p:txBody>
      </p:sp>
    </p:spTree>
    <p:extLst>
      <p:ext uri="{BB962C8B-B14F-4D97-AF65-F5344CB8AC3E}">
        <p14:creationId xmlns:p14="http://schemas.microsoft.com/office/powerpoint/2010/main" val="3629391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5184576"/>
          </a:xfrm>
        </p:spPr>
        <p:txBody>
          <a:bodyPr>
            <a:normAutofit fontScale="85000" lnSpcReduction="20000"/>
          </a:bodyPr>
          <a:lstStyle/>
          <a:p>
            <a:r>
              <a:rPr lang="en-GB" sz="2700" dirty="0"/>
              <a:t>Appropriate investment policy and risk management strategy</a:t>
            </a:r>
          </a:p>
          <a:p>
            <a:pPr lvl="1"/>
            <a:r>
              <a:rPr lang="en-GB" sz="2000" dirty="0"/>
              <a:t>Written investment policy statement: type of products,  </a:t>
            </a:r>
            <a:r>
              <a:rPr lang="en-GB" sz="2000" u="sng" dirty="0"/>
              <a:t>inherent risks</a:t>
            </a:r>
            <a:r>
              <a:rPr lang="en-GB" sz="2000" dirty="0"/>
              <a:t>, expected volatility and liquidity, valuation methods (use of external valuation advisor) </a:t>
            </a:r>
          </a:p>
          <a:p>
            <a:pPr lvl="1"/>
            <a:r>
              <a:rPr lang="en-GB" sz="2000" dirty="0"/>
              <a:t>Regular reviews (1-3 years) of written policy statement that the diversification is adequate and undesirable concentration of risk is avoided</a:t>
            </a:r>
          </a:p>
          <a:p>
            <a:pPr lvl="1"/>
            <a:r>
              <a:rPr lang="en-GB" sz="2000" dirty="0"/>
              <a:t>Strong internal control procedures (internal </a:t>
            </a:r>
            <a:r>
              <a:rPr lang="en-GB" sz="2000"/>
              <a:t>audit function)</a:t>
            </a:r>
            <a:endParaRPr lang="en-GB" sz="2000" dirty="0"/>
          </a:p>
          <a:p>
            <a:pPr lvl="1"/>
            <a:r>
              <a:rPr lang="en-GB" sz="2000" dirty="0"/>
              <a:t>Monitoring and assessing risks on regular (e.g. daily basis) and adjusting</a:t>
            </a:r>
          </a:p>
          <a:p>
            <a:r>
              <a:rPr lang="en-GB" sz="2700" dirty="0"/>
              <a:t>Strong internal governance</a:t>
            </a:r>
          </a:p>
          <a:p>
            <a:pPr lvl="1"/>
            <a:r>
              <a:rPr lang="en-GB" sz="2000" dirty="0"/>
              <a:t>Clear asset selection process, written policies and procedures and documentation; Accountability to committees</a:t>
            </a:r>
          </a:p>
          <a:p>
            <a:pPr lvl="1"/>
            <a:r>
              <a:rPr lang="en-GB" sz="2000" dirty="0"/>
              <a:t>Independent risk control and audit functions</a:t>
            </a:r>
          </a:p>
          <a:p>
            <a:r>
              <a:rPr lang="en-GB" sz="2700" dirty="0"/>
              <a:t>Due diligence</a:t>
            </a:r>
            <a:endParaRPr lang="en-GB" sz="2700" dirty="0">
              <a:solidFill>
                <a:srgbClr val="FFFF00"/>
              </a:solidFill>
            </a:endParaRPr>
          </a:p>
          <a:p>
            <a:pPr lvl="1"/>
            <a:r>
              <a:rPr lang="en-GB" sz="2000" dirty="0"/>
              <a:t>Focus on people, process, operational infrastructure and performance, with a particular attention to valuation methods</a:t>
            </a:r>
          </a:p>
          <a:p>
            <a:r>
              <a:rPr lang="en-GB" sz="2700" dirty="0"/>
              <a:t>Communication to members</a:t>
            </a:r>
          </a:p>
          <a:p>
            <a:pPr lvl="1"/>
            <a:endParaRPr lang="en-GB" sz="23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14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OECD/IOPS Good Practices on use of alternative investments and derivatives</a:t>
            </a:r>
          </a:p>
        </p:txBody>
      </p:sp>
    </p:spTree>
    <p:extLst>
      <p:ext uri="{BB962C8B-B14F-4D97-AF65-F5344CB8AC3E}">
        <p14:creationId xmlns:p14="http://schemas.microsoft.com/office/powerpoint/2010/main" val="3746206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GB" sz="2700" dirty="0"/>
              <a:t>In majority of jurisdictions, no differences in supervisory approaches with regard to traditional and non-traditional investments</a:t>
            </a:r>
          </a:p>
          <a:p>
            <a:pPr lvl="1"/>
            <a:r>
              <a:rPr lang="en-GB" sz="2300" dirty="0"/>
              <a:t>Appropriate Risk Management Processes (same reqs.)</a:t>
            </a:r>
          </a:p>
          <a:p>
            <a:pPr lvl="1"/>
            <a:r>
              <a:rPr lang="en-GB" sz="2300" dirty="0"/>
              <a:t>Generally, no requirement for separate risk and investment management process for alternative investments</a:t>
            </a:r>
          </a:p>
          <a:p>
            <a:pPr lvl="1"/>
            <a:r>
              <a:rPr lang="en-GB" sz="2300" dirty="0"/>
              <a:t>No separate risk reporting and internal control system</a:t>
            </a:r>
          </a:p>
          <a:p>
            <a:pPr algn="just"/>
            <a:r>
              <a:rPr lang="en-GB" sz="2700" dirty="0"/>
              <a:t>Increased supervisory attention on pension fund investments in non-traditional asset classes</a:t>
            </a:r>
          </a:p>
          <a:p>
            <a:pPr algn="just"/>
            <a:r>
              <a:rPr lang="en-GB" sz="2700" dirty="0"/>
              <a:t>In 8 jurisdictions supervisors expect that pension funds will use more  scrutiny, linked to RBS</a:t>
            </a:r>
          </a:p>
          <a:p>
            <a:pPr algn="just"/>
            <a:r>
              <a:rPr lang="en-GB" sz="2700" dirty="0"/>
              <a:t>Few supervisors issued  guidance /standards /key principles </a:t>
            </a:r>
          </a:p>
          <a:p>
            <a:endParaRPr lang="en-GB" sz="27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15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Supervision of traditional and non-traditional assets (current IOPS project)</a:t>
            </a:r>
          </a:p>
        </p:txBody>
      </p:sp>
    </p:spTree>
    <p:extLst>
      <p:ext uri="{BB962C8B-B14F-4D97-AF65-F5344CB8AC3E}">
        <p14:creationId xmlns:p14="http://schemas.microsoft.com/office/powerpoint/2010/main" val="625448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1052736"/>
            <a:ext cx="821880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550" b="1" dirty="0"/>
              <a:t>APRA</a:t>
            </a:r>
            <a:r>
              <a:rPr lang="en-GB" sz="1550" dirty="0"/>
              <a:t>,  </a:t>
            </a:r>
            <a:r>
              <a:rPr lang="en-GB" sz="1550" b="1" dirty="0"/>
              <a:t>Australia</a:t>
            </a:r>
            <a:r>
              <a:rPr lang="en-GB" sz="1550" dirty="0"/>
              <a:t>: 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Risk involved may not be properly understood, quantified and managed; 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Inadequate due diligence and monitoring;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Over-reliance on valuations provided by investment managers with inadequate independent analysis/assessment to verify the fairness of valuations;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For smaller funds, the lack of internal resources and capabilities to identify, monitor, and manage the risks from non-traditional investments.</a:t>
            </a:r>
          </a:p>
          <a:p>
            <a:pPr marL="0" indent="0">
              <a:buNone/>
            </a:pPr>
            <a:r>
              <a:rPr lang="en-GB" sz="1550" b="1" dirty="0"/>
              <a:t>The</a:t>
            </a:r>
            <a:r>
              <a:rPr lang="en-GB" sz="1550" dirty="0"/>
              <a:t> </a:t>
            </a:r>
            <a:r>
              <a:rPr lang="en-GB" sz="1550" b="1" dirty="0"/>
              <a:t>Belgian FSMA</a:t>
            </a:r>
            <a:r>
              <a:rPr lang="en-GB" sz="1550" dirty="0"/>
              <a:t>: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Valuation – there may be no market value available, not always independent valuation, counter party risk may not always be easy to assess;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Liquidity: being assessed on the overall level of the pension fund and not on the level of individual investments;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Transparency of the underlying risks and actual investments.</a:t>
            </a:r>
          </a:p>
          <a:p>
            <a:pPr marL="0" lvl="0" indent="0">
              <a:buNone/>
            </a:pPr>
            <a:r>
              <a:rPr lang="en-GB" sz="1550" b="1" dirty="0"/>
              <a:t>CAPSA, Canada</a:t>
            </a:r>
            <a:r>
              <a:rPr lang="en-GB" sz="1550" dirty="0"/>
              <a:t>: </a:t>
            </a:r>
          </a:p>
          <a:p>
            <a:pPr lvl="0"/>
            <a:r>
              <a:rPr lang="en-GB" sz="1600" dirty="0">
                <a:solidFill>
                  <a:schemeClr val="tx2"/>
                </a:solidFill>
              </a:rPr>
              <a:t>The difficulty for Authorities to develop and retain the necessary internal expertise and experience to independently assess complex non-traditional transactions;</a:t>
            </a:r>
          </a:p>
          <a:p>
            <a:r>
              <a:rPr lang="en-GB" sz="1600" dirty="0">
                <a:solidFill>
                  <a:schemeClr val="tx2"/>
                </a:solidFill>
              </a:rPr>
              <a:t>In prosecution, it can be difficult to identify industry best practices to make a case that the prudent standard was violated, when financial engineering is constantly evolving</a:t>
            </a:r>
            <a:r>
              <a:rPr lang="en-GB" sz="1550" dirty="0"/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16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188640"/>
            <a:ext cx="7416000" cy="864096"/>
          </a:xfrm>
        </p:spPr>
        <p:txBody>
          <a:bodyPr/>
          <a:lstStyle/>
          <a:p>
            <a:pPr algn="just"/>
            <a:r>
              <a:rPr lang="en-GB" dirty="0"/>
              <a:t>Main challenges encountered in the supervision of non-traditional investments</a:t>
            </a:r>
          </a:p>
        </p:txBody>
      </p:sp>
    </p:spTree>
    <p:extLst>
      <p:ext uri="{BB962C8B-B14F-4D97-AF65-F5344CB8AC3E}">
        <p14:creationId xmlns:p14="http://schemas.microsoft.com/office/powerpoint/2010/main" val="4220571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49685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sz="2700" dirty="0"/>
              <a:t>Low interest rate </a:t>
            </a:r>
            <a:r>
              <a:rPr lang="en-GB" sz="2700"/>
              <a:t>environment can </a:t>
            </a:r>
            <a:r>
              <a:rPr lang="en-GB" sz="2700" dirty="0"/>
              <a:t>have a negative impact on pension funds and other institutional investors, which might be here for a long time</a:t>
            </a:r>
          </a:p>
          <a:p>
            <a:pPr algn="just"/>
            <a:r>
              <a:rPr lang="en-GB" sz="2700" dirty="0"/>
              <a:t>There was an increase of total assets invested in alternative investments, but on average pension funds invested about 10-15 % of total assets in 2014</a:t>
            </a:r>
          </a:p>
          <a:p>
            <a:pPr algn="just"/>
            <a:r>
              <a:rPr lang="en-GB" sz="2700" dirty="0"/>
              <a:t>Alternative investments present opportunities and risks that need to be carefully considered and balanced  </a:t>
            </a:r>
          </a:p>
          <a:p>
            <a:pPr algn="just"/>
            <a:r>
              <a:rPr lang="en-GB" sz="2700" dirty="0"/>
              <a:t>Regulatory and supervisory authorities need to follow the developments and adjust their regulatory and supervisory frameworks. </a:t>
            </a:r>
          </a:p>
          <a:p>
            <a:pPr algn="just"/>
            <a:r>
              <a:rPr lang="en-GB" sz="2700" dirty="0"/>
              <a:t>Complexity of alternative investments justifies an increased supervisory focus </a:t>
            </a:r>
          </a:p>
          <a:p>
            <a:endParaRPr lang="en-GB" sz="27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17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points to take with you today</a:t>
            </a:r>
          </a:p>
        </p:txBody>
      </p:sp>
    </p:spTree>
    <p:extLst>
      <p:ext uri="{BB962C8B-B14F-4D97-AF65-F5344CB8AC3E}">
        <p14:creationId xmlns:p14="http://schemas.microsoft.com/office/powerpoint/2010/main" val="1644701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218800" cy="511256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00000"/>
              </a:lnSpc>
            </a:pPr>
            <a:r>
              <a:rPr lang="en-GB" sz="3800" dirty="0"/>
              <a:t> </a:t>
            </a:r>
            <a:r>
              <a:rPr lang="en-GB" sz="5100" dirty="0"/>
              <a:t>OECD Business and Finance Outlook online</a:t>
            </a:r>
          </a:p>
          <a:p>
            <a:pPr>
              <a:lnSpc>
                <a:spcPct val="100000"/>
              </a:lnSpc>
            </a:pPr>
            <a:r>
              <a:rPr lang="en-GB" sz="3300" dirty="0">
                <a:hlinkClick r:id="rId3"/>
              </a:rPr>
              <a:t>www.oecd.org/finance/oecd-business-finance-outlook.htm</a:t>
            </a:r>
            <a:endParaRPr lang="en-GB" sz="3300" dirty="0"/>
          </a:p>
          <a:p>
            <a:pPr>
              <a:lnSpc>
                <a:spcPct val="100000"/>
              </a:lnSpc>
            </a:pPr>
            <a:endParaRPr lang="en-GB" sz="2800" dirty="0"/>
          </a:p>
          <a:p>
            <a:pPr>
              <a:lnSpc>
                <a:spcPct val="100000"/>
              </a:lnSpc>
            </a:pPr>
            <a:r>
              <a:rPr lang="en-GB" sz="5100" dirty="0"/>
              <a:t>OECD work on pensions</a:t>
            </a:r>
          </a:p>
          <a:p>
            <a:pPr>
              <a:lnSpc>
                <a:spcPct val="100000"/>
              </a:lnSpc>
              <a:defRPr/>
            </a:pPr>
            <a:r>
              <a:rPr lang="en-GB" dirty="0">
                <a:hlinkClick r:id="rId4"/>
              </a:rPr>
              <a:t>www.oecd.org/insurance/private-pensions</a:t>
            </a:r>
            <a:r>
              <a:rPr lang="en-GB" dirty="0"/>
              <a:t> </a:t>
            </a:r>
          </a:p>
          <a:p>
            <a:pPr>
              <a:lnSpc>
                <a:spcPct val="100000"/>
              </a:lnSpc>
              <a:defRPr/>
            </a:pPr>
            <a:endParaRPr lang="en-GB" dirty="0"/>
          </a:p>
          <a:p>
            <a:pPr>
              <a:lnSpc>
                <a:spcPct val="100000"/>
              </a:lnSpc>
            </a:pPr>
            <a:r>
              <a:rPr lang="en-GB" sz="5100" dirty="0"/>
              <a:t>OECD Pension Markets in Focus</a:t>
            </a:r>
          </a:p>
          <a:p>
            <a:pPr>
              <a:lnSpc>
                <a:spcPct val="100000"/>
              </a:lnSpc>
            </a:pPr>
            <a:r>
              <a:rPr lang="en-GB" sz="3300" dirty="0">
                <a:hlinkClick r:id="rId5"/>
              </a:rPr>
              <a:t>http://www.oecd.org/daf/fin/private-pensions/pensionmarketsinfocus.htm</a:t>
            </a:r>
            <a:endParaRPr lang="en-GB" sz="3300" dirty="0"/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r>
              <a:rPr lang="en-GB" sz="5100" dirty="0"/>
              <a:t>OECD project on Institutional Investors and Long-Term Investment</a:t>
            </a:r>
          </a:p>
          <a:p>
            <a:pPr>
              <a:lnSpc>
                <a:spcPct val="100000"/>
              </a:lnSpc>
            </a:pPr>
            <a:r>
              <a:rPr lang="en-GB" sz="3300" dirty="0">
                <a:hlinkClick r:id="rId6"/>
              </a:rPr>
              <a:t>www.oecd.org/finance/lti</a:t>
            </a:r>
            <a:endParaRPr lang="en-GB" sz="3300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  <a:p>
            <a:pPr>
              <a:defRPr/>
            </a:pPr>
            <a:r>
              <a:rPr lang="en-GB" sz="5100" dirty="0"/>
              <a:t>IOPS Principles and guidelines, IOPS Working Papers</a:t>
            </a:r>
          </a:p>
          <a:p>
            <a:pPr>
              <a:lnSpc>
                <a:spcPct val="100000"/>
              </a:lnSpc>
              <a:defRPr/>
            </a:pPr>
            <a:r>
              <a:rPr lang="en-GB" dirty="0">
                <a:hlinkClick r:id="rId7"/>
              </a:rPr>
              <a:t>http://www.iopsweb.org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18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References:</a:t>
            </a:r>
          </a:p>
        </p:txBody>
      </p:sp>
    </p:spTree>
    <p:extLst>
      <p:ext uri="{BB962C8B-B14F-4D97-AF65-F5344CB8AC3E}">
        <p14:creationId xmlns:p14="http://schemas.microsoft.com/office/powerpoint/2010/main" val="39650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7664" y="1844824"/>
            <a:ext cx="6300000" cy="193899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GB" sz="6000" dirty="0"/>
              <a:t>Thank You very Much!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005064"/>
            <a:ext cx="7596336" cy="2715733"/>
          </a:xfrm>
        </p:spPr>
        <p:txBody>
          <a:bodyPr tIns="32653" bIns="32653">
            <a:normAutofit/>
          </a:bodyPr>
          <a:lstStyle/>
          <a:p>
            <a:pPr>
              <a:lnSpc>
                <a:spcPct val="100000"/>
              </a:lnSpc>
            </a:pPr>
            <a:endParaRPr lang="en-GB" sz="2000" dirty="0"/>
          </a:p>
          <a:p>
            <a:pPr>
              <a:lnSpc>
                <a:spcPct val="100000"/>
              </a:lnSpc>
              <a:defRPr/>
            </a:pPr>
            <a:endParaRPr lang="en-GB" sz="2300" dirty="0"/>
          </a:p>
          <a:p>
            <a:pPr>
              <a:lnSpc>
                <a:spcPct val="100000"/>
              </a:lnSpc>
              <a:defRPr/>
            </a:pPr>
            <a:endParaRPr lang="en-GB" sz="2300" dirty="0"/>
          </a:p>
          <a:p>
            <a:pPr>
              <a:lnSpc>
                <a:spcPct val="100000"/>
              </a:lnSpc>
              <a:defRPr/>
            </a:pPr>
            <a:endParaRPr lang="en-GB" sz="23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894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GB" sz="2700" dirty="0"/>
              <a:t>Impact of low interest rate environment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700" dirty="0"/>
              <a:t>Trends in pension fund investments in non-traditional assets in OECD and IOPS jurisdictions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700" dirty="0"/>
              <a:t>Key opportunities and risks of alternative investments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2700" dirty="0"/>
              <a:t>Regulatory and supervisory aspects of alternative investments by pension funds: OECD/IOPS good practices and key supervisory developments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62653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218800" cy="5256584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r>
              <a:rPr lang="en-GB" sz="2700" dirty="0"/>
              <a:t>OECD/IOPS/WB Global Pension Statistics (2016) </a:t>
            </a:r>
            <a:r>
              <a:rPr lang="en-GB" sz="2400" dirty="0">
                <a:hlinkClick r:id="rId3"/>
              </a:rPr>
              <a:t>http://www.oecd.org/pensions/pensionmarketsinfocus.htm</a:t>
            </a:r>
            <a:endParaRPr lang="en-GB" sz="2400" dirty="0"/>
          </a:p>
          <a:p>
            <a:r>
              <a:rPr lang="en-GB" sz="2700" dirty="0"/>
              <a:t>Private pension assets reached </a:t>
            </a:r>
            <a:r>
              <a:rPr lang="en-GB" sz="2700" b="1" dirty="0"/>
              <a:t>USD 38 trn</a:t>
            </a:r>
          </a:p>
          <a:p>
            <a:pPr lvl="1">
              <a:tabLst>
                <a:tab pos="4752975" algn="l"/>
              </a:tabLst>
            </a:pPr>
            <a:r>
              <a:rPr lang="en-GB" sz="2300" dirty="0"/>
              <a:t>35 OECD countries                           USD 36.9 trn</a:t>
            </a:r>
          </a:p>
          <a:p>
            <a:pPr lvl="1">
              <a:tabLst>
                <a:tab pos="4752975" algn="l"/>
              </a:tabLst>
            </a:pPr>
            <a:r>
              <a:rPr lang="en-GB" sz="2300" dirty="0"/>
              <a:t>45 non-OECD countries	USD 1.3   trn</a:t>
            </a:r>
          </a:p>
          <a:p>
            <a:pPr algn="just"/>
            <a:r>
              <a:rPr lang="en-GB" sz="2700" b="1" dirty="0"/>
              <a:t>Positive real investment returns </a:t>
            </a:r>
            <a:r>
              <a:rPr lang="en-GB" sz="2700" dirty="0"/>
              <a:t>in most OECD and non-OECD countries in 2015 and over last 5 and 10-year periods</a:t>
            </a:r>
          </a:p>
          <a:p>
            <a:pPr algn="just"/>
            <a:r>
              <a:rPr lang="en-GB" sz="2700" dirty="0"/>
              <a:t>Real investment rates of return averaged 2.1% in 2015</a:t>
            </a:r>
          </a:p>
          <a:p>
            <a:pPr algn="just"/>
            <a:r>
              <a:rPr lang="en-GB" sz="2700" dirty="0"/>
              <a:t>Real investment rate of return around 4% (10 years average) for AU, CA, DK, NT, UK, i.e. the countries with important share of alternative asset classes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Private pension investments worldwide</a:t>
            </a:r>
          </a:p>
        </p:txBody>
      </p:sp>
    </p:spTree>
    <p:extLst>
      <p:ext uri="{BB962C8B-B14F-4D97-AF65-F5344CB8AC3E}">
        <p14:creationId xmlns:p14="http://schemas.microsoft.com/office/powerpoint/2010/main" val="341299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Low interest rates could persist for a long time:</a:t>
            </a:r>
          </a:p>
          <a:p>
            <a:pPr marL="0" indent="0" algn="ctr">
              <a:buNone/>
            </a:pPr>
            <a:r>
              <a:rPr lang="en-GB" sz="2100" dirty="0"/>
              <a:t>Figure 1: Nominal yields of 10-year government bonds in selected OECD countries, 1970-2014 (</a:t>
            </a:r>
            <a:r>
              <a:rPr lang="en-GB" sz="2100" dirty="0" err="1"/>
              <a:t>Datastream</a:t>
            </a:r>
            <a:r>
              <a:rPr lang="en-GB" sz="2100" dirty="0"/>
              <a:t>)</a:t>
            </a:r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 algn="ctr">
              <a:buNone/>
            </a:pPr>
            <a:endParaRPr lang="en-GB" sz="2100" dirty="0"/>
          </a:p>
          <a:p>
            <a:pPr marL="0" indent="0">
              <a:buNone/>
            </a:pPr>
            <a:endParaRPr lang="en-GB" sz="2100" dirty="0"/>
          </a:p>
          <a:p>
            <a:pPr marL="0" indent="0">
              <a:buNone/>
            </a:pPr>
            <a:endParaRPr lang="en-GB" sz="2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116632"/>
            <a:ext cx="7416000" cy="936104"/>
          </a:xfrm>
        </p:spPr>
        <p:txBody>
          <a:bodyPr/>
          <a:lstStyle/>
          <a:p>
            <a:r>
              <a:rPr lang="en-GB" dirty="0"/>
              <a:t>Impact of low interest rates environment </a:t>
            </a:r>
            <a:br>
              <a:rPr lang="en-GB" dirty="0"/>
            </a:br>
            <a:r>
              <a:rPr lang="en-GB" dirty="0"/>
              <a:t>OECD Business and Finance Outlook 2015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098210752"/>
              </p:ext>
            </p:extLst>
          </p:nvPr>
        </p:nvGraphicFramePr>
        <p:xfrm>
          <a:off x="1331640" y="2492896"/>
          <a:ext cx="64087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4662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000" lvl="1" indent="-342000" algn="just">
              <a:spcBef>
                <a:spcPts val="768"/>
              </a:spcBef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GB" sz="2700" dirty="0">
                <a:solidFill>
                  <a:schemeClr val="tx1"/>
                </a:solidFill>
              </a:rPr>
              <a:t>Low interest rates environment pose serious challenges to pension funds and insurance companies</a:t>
            </a:r>
          </a:p>
          <a:p>
            <a:r>
              <a:rPr lang="en-GB" sz="2700" dirty="0"/>
              <a:t>Potential impact:</a:t>
            </a:r>
          </a:p>
          <a:p>
            <a:pPr lvl="1"/>
            <a:r>
              <a:rPr lang="en-GB" sz="2400" dirty="0"/>
              <a:t>DB and annuities providers: low interest rates affect their asset and liability side, deteriorate solvency.</a:t>
            </a:r>
          </a:p>
          <a:p>
            <a:pPr lvl="1"/>
            <a:r>
              <a:rPr lang="en-GB" sz="2400" dirty="0"/>
              <a:t>DC: low interest rates affect their asset side, as no liabilities (unless guarantees), can result in reduced retirement income. Annuity prices will increase.</a:t>
            </a:r>
          </a:p>
          <a:p>
            <a:pPr algn="just"/>
            <a:r>
              <a:rPr lang="en-GB" sz="2700" dirty="0"/>
              <a:t>Potential concern that pension funds may be involved in an excessive ‘</a:t>
            </a:r>
            <a:r>
              <a:rPr lang="en-GB" sz="2700" b="1" dirty="0"/>
              <a:t>search for yield</a:t>
            </a:r>
            <a:r>
              <a:rPr lang="en-GB" sz="2700" dirty="0"/>
              <a:t>’</a:t>
            </a:r>
          </a:p>
          <a:p>
            <a:endParaRPr lang="en-GB" dirty="0"/>
          </a:p>
          <a:p>
            <a:pPr lvl="1"/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5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low interest rates environment </a:t>
            </a:r>
            <a:br>
              <a:rPr lang="en-GB" dirty="0"/>
            </a:br>
            <a:r>
              <a:rPr lang="en-GB" dirty="0"/>
              <a:t>OECD Business and Finance Outlook 2015</a:t>
            </a:r>
          </a:p>
        </p:txBody>
      </p:sp>
    </p:spTree>
    <p:extLst>
      <p:ext uri="{BB962C8B-B14F-4D97-AF65-F5344CB8AC3E}">
        <p14:creationId xmlns:p14="http://schemas.microsoft.com/office/powerpoint/2010/main" val="133716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2060"/>
                </a:solidFill>
              </a:rPr>
              <a:t>Pension Funds asset allocation in selected OECD countries, as of 2015, OECD (GPS)</a:t>
            </a:r>
          </a:p>
        </p:txBody>
      </p:sp>
      <p:graphicFrame>
        <p:nvGraphicFramePr>
          <p:cNvPr id="8" name="Graphique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7471022"/>
              </p:ext>
            </p:extLst>
          </p:nvPr>
        </p:nvGraphicFramePr>
        <p:xfrm>
          <a:off x="179512" y="1412776"/>
          <a:ext cx="885698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6799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7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2060"/>
                </a:solidFill>
              </a:rPr>
              <a:t>Pension funds asset allocation in selected IOPS jurisdictions, as of 2015, OECD (GPS)</a:t>
            </a:r>
          </a:p>
        </p:txBody>
      </p:sp>
      <p:sp>
        <p:nvSpPr>
          <p:cNvPr id="9" name="Content Placeholder 10"/>
          <p:cNvSpPr txBox="1">
            <a:spLocks/>
          </p:cNvSpPr>
          <p:nvPr/>
        </p:nvSpPr>
        <p:spPr>
          <a:xfrm>
            <a:off x="107504" y="6525344"/>
            <a:ext cx="7560840" cy="3600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000" indent="-342000" algn="l" rtl="0" eaLnBrk="1" latinLnBrk="0" hangingPunct="1">
              <a:spcBef>
                <a:spcPts val="768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latinLnBrk="0" hangingPunct="1">
              <a:spcBef>
                <a:spcPts val="672"/>
              </a:spcBef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4800" indent="-230400" algn="l" rtl="0" eaLnBrk="1" latinLnBrk="0" hangingPunct="1">
              <a:spcBef>
                <a:spcPts val="576"/>
              </a:spcBef>
              <a:buClr>
                <a:schemeClr val="tx2"/>
              </a:buClr>
              <a:buFont typeface="Georgia" panose="02040502050405020303" pitchFamily="18" charset="0"/>
              <a:buChar char="–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rtl="0" eaLnBrk="1" latinLnBrk="0" hangingPunct="1">
              <a:spcBef>
                <a:spcPts val="480"/>
              </a:spcBef>
              <a:buClr>
                <a:schemeClr val="tx1"/>
              </a:buClr>
              <a:buFont typeface="Arial" pitchFamily="34" charset="0"/>
              <a:buChar char="–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9200" indent="-230400" algn="l" rtl="0" eaLnBrk="1" latinLnBrk="0" hangingPunct="1">
              <a:spcBef>
                <a:spcPts val="480"/>
              </a:spcBef>
              <a:buClr>
                <a:schemeClr val="tx1"/>
              </a:buClr>
              <a:buFont typeface="Arial" pitchFamily="34" charset="0"/>
              <a:buChar char="»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2214" indent="-285750" algn="l" rtl="0" eaLnBrk="1" latinLnBrk="0" hangingPunct="1">
              <a:spcBef>
                <a:spcPts val="300"/>
              </a:spcBef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GB" sz="1100" dirty="0"/>
              <a:t>Note: Croatia– non-IOPS members:</a:t>
            </a:r>
          </a:p>
          <a:p>
            <a:pPr marL="0" indent="0" algn="ctr">
              <a:buFont typeface="Wingdings" panose="05000000000000000000" pitchFamily="2" charset="2"/>
              <a:buNone/>
            </a:pPr>
            <a:endParaRPr lang="en-GB" sz="1800" dirty="0"/>
          </a:p>
        </p:txBody>
      </p:sp>
      <p:graphicFrame>
        <p:nvGraphicFramePr>
          <p:cNvPr id="10" name="Graphique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3102258"/>
              </p:ext>
            </p:extLst>
          </p:nvPr>
        </p:nvGraphicFramePr>
        <p:xfrm>
          <a:off x="107505" y="1268760"/>
          <a:ext cx="903649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6260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504056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80000"/>
              </a:lnSpc>
            </a:pPr>
            <a:r>
              <a:rPr lang="en-US" sz="2700" dirty="0"/>
              <a:t>The GPS data suggests a large increase in the amount invested by pension funds in alternative assets (more than </a:t>
            </a:r>
            <a:r>
              <a:rPr lang="en-US" sz="2700" dirty="0">
                <a:solidFill>
                  <a:schemeClr val="tx2"/>
                </a:solidFill>
              </a:rPr>
              <a:t>7 trillion US$ end 2014</a:t>
            </a:r>
            <a:r>
              <a:rPr lang="en-US" sz="2700" dirty="0"/>
              <a:t> from just over 2 trillion end 2001).</a:t>
            </a:r>
          </a:p>
          <a:p>
            <a:pPr algn="just">
              <a:lnSpc>
                <a:spcPct val="80000"/>
              </a:lnSpc>
            </a:pPr>
            <a:r>
              <a:rPr lang="en-GB" sz="2700" dirty="0"/>
              <a:t>However, the exposure by pension funds to alternative investments represents on average              </a:t>
            </a:r>
            <a:r>
              <a:rPr lang="en-GB" sz="2700" dirty="0">
                <a:solidFill>
                  <a:schemeClr val="tx2"/>
                </a:solidFill>
              </a:rPr>
              <a:t>10-15% of total assets</a:t>
            </a:r>
            <a:r>
              <a:rPr lang="en-GB" sz="2700" dirty="0"/>
              <a:t>.</a:t>
            </a:r>
          </a:p>
          <a:p>
            <a:pPr algn="just"/>
            <a:r>
              <a:rPr lang="en-GB" sz="2700" dirty="0"/>
              <a:t>But in a few countries, pension funds expanded their allocation to alternative investments over the last 10 years by more than 5pp. </a:t>
            </a:r>
          </a:p>
          <a:p>
            <a:r>
              <a:rPr lang="en-GB" sz="2700" dirty="0"/>
              <a:t>End 2014 % of total assets invested in alternatives: US </a:t>
            </a:r>
            <a:r>
              <a:rPr lang="en-GB" sz="2700" b="1" dirty="0">
                <a:sym typeface="Wingdings"/>
              </a:rPr>
              <a:t>16</a:t>
            </a:r>
            <a:r>
              <a:rPr lang="en-GB" sz="2700" dirty="0">
                <a:sym typeface="Wingdings"/>
              </a:rPr>
              <a:t>%, IL </a:t>
            </a:r>
            <a:r>
              <a:rPr lang="en-GB" sz="2700" b="1" dirty="0">
                <a:sym typeface="Wingdings"/>
              </a:rPr>
              <a:t>16</a:t>
            </a:r>
            <a:r>
              <a:rPr lang="en-GB" sz="2700" dirty="0">
                <a:sym typeface="Wingdings"/>
              </a:rPr>
              <a:t>%,  </a:t>
            </a:r>
            <a:r>
              <a:rPr lang="en-GB" sz="2700" dirty="0"/>
              <a:t>BR </a:t>
            </a:r>
            <a:r>
              <a:rPr lang="en-GB" sz="2700" b="1" dirty="0">
                <a:sym typeface="Wingdings"/>
              </a:rPr>
              <a:t>19.4</a:t>
            </a:r>
            <a:r>
              <a:rPr lang="en-GB" sz="2700" dirty="0">
                <a:sym typeface="Wingdings"/>
              </a:rPr>
              <a:t> %</a:t>
            </a:r>
            <a:r>
              <a:rPr lang="en-GB" sz="2700" dirty="0"/>
              <a:t>,</a:t>
            </a:r>
            <a:r>
              <a:rPr lang="en-GB" sz="2700" dirty="0">
                <a:sym typeface="Wingdings"/>
              </a:rPr>
              <a:t> CH </a:t>
            </a:r>
            <a:r>
              <a:rPr lang="en-GB" sz="2700" b="1" dirty="0">
                <a:sym typeface="Wingdings"/>
              </a:rPr>
              <a:t>29</a:t>
            </a:r>
            <a:r>
              <a:rPr lang="en-GB" sz="2700" dirty="0">
                <a:sym typeface="Wingdings"/>
              </a:rPr>
              <a:t>%, </a:t>
            </a:r>
            <a:r>
              <a:rPr lang="en-GB" sz="2700" dirty="0"/>
              <a:t>CA </a:t>
            </a:r>
            <a:r>
              <a:rPr lang="en-GB" sz="2700" b="1" dirty="0">
                <a:sym typeface="Wingdings"/>
              </a:rPr>
              <a:t>30.4</a:t>
            </a:r>
            <a:r>
              <a:rPr lang="en-GB" sz="2700" dirty="0">
                <a:sym typeface="Wingdings"/>
              </a:rPr>
              <a:t>%</a:t>
            </a:r>
            <a:r>
              <a:rPr lang="en-GB" sz="2700" dirty="0"/>
              <a:t>, UK </a:t>
            </a:r>
            <a:r>
              <a:rPr lang="en-GB" sz="2700" b="1" dirty="0">
                <a:sym typeface="Wingdings"/>
              </a:rPr>
              <a:t>37,9</a:t>
            </a:r>
            <a:r>
              <a:rPr lang="en-GB" sz="2700" dirty="0">
                <a:sym typeface="Wingdings"/>
              </a:rPr>
              <a:t>%, AU </a:t>
            </a:r>
            <a:r>
              <a:rPr lang="en-GB" sz="2700" b="1" dirty="0">
                <a:sym typeface="Wingdings"/>
              </a:rPr>
              <a:t>23.5</a:t>
            </a:r>
            <a:r>
              <a:rPr lang="en-GB" sz="2700" dirty="0">
                <a:sym typeface="Wingdings"/>
              </a:rPr>
              <a:t>%, SA </a:t>
            </a:r>
            <a:r>
              <a:rPr lang="en-GB" sz="2700" b="1" dirty="0">
                <a:sym typeface="Wingdings"/>
              </a:rPr>
              <a:t>61%</a:t>
            </a:r>
          </a:p>
          <a:p>
            <a:endParaRPr lang="en-GB" sz="27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8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Allocation in alternative asset classes in OECD and IOPS Member jurisdictions</a:t>
            </a:r>
          </a:p>
        </p:txBody>
      </p:sp>
    </p:spTree>
    <p:extLst>
      <p:ext uri="{BB962C8B-B14F-4D97-AF65-F5344CB8AC3E}">
        <p14:creationId xmlns:p14="http://schemas.microsoft.com/office/powerpoint/2010/main" val="1047018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12776"/>
            <a:ext cx="8218800" cy="4714424"/>
          </a:xfrm>
        </p:spPr>
        <p:txBody>
          <a:bodyPr>
            <a:normAutofit fontScale="92500" lnSpcReduction="10000"/>
          </a:bodyPr>
          <a:lstStyle/>
          <a:p>
            <a:r>
              <a:rPr lang="en-GB" sz="2700" dirty="0"/>
              <a:t>Pension funds of large pension markets invest in a relatively broad range of alternative products</a:t>
            </a:r>
          </a:p>
          <a:p>
            <a:r>
              <a:rPr lang="en-GB" sz="2700" dirty="0"/>
              <a:t>Highest increase in pfs investment was observed in specific mutual funds (collective investment schemes) and other investments (derivatives, commodities, trade credits).</a:t>
            </a:r>
          </a:p>
          <a:p>
            <a:r>
              <a:rPr lang="en-GB" sz="2700" dirty="0"/>
              <a:t>Also, pension funds are showing interest to invest in assets such as:  </a:t>
            </a:r>
          </a:p>
          <a:p>
            <a:pPr lvl="1"/>
            <a:r>
              <a:rPr lang="en-GB" sz="2300" dirty="0"/>
              <a:t>  </a:t>
            </a:r>
            <a:r>
              <a:rPr lang="en-GB" sz="2300" u="sng" dirty="0"/>
              <a:t>land and buildings</a:t>
            </a:r>
            <a:r>
              <a:rPr lang="en-GB" sz="2300" dirty="0"/>
              <a:t>, either directly or through collective investment funds: AU, CA, CH, US</a:t>
            </a:r>
          </a:p>
          <a:p>
            <a:pPr lvl="1"/>
            <a:r>
              <a:rPr lang="en-GB" sz="2300" dirty="0"/>
              <a:t>  investments in </a:t>
            </a:r>
            <a:r>
              <a:rPr lang="en-GB" sz="2300" u="sng" dirty="0"/>
              <a:t>private equity</a:t>
            </a:r>
            <a:r>
              <a:rPr lang="en-GB" sz="2300" dirty="0"/>
              <a:t>: BR, DE, IL, CH, but still below 5%</a:t>
            </a:r>
          </a:p>
          <a:p>
            <a:endParaRPr lang="en-GB" sz="2700" dirty="0"/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9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Allocation in alternative asset classes in OECD and IOPS Member jurisdictions (cont.)</a:t>
            </a:r>
          </a:p>
        </p:txBody>
      </p:sp>
    </p:spTree>
    <p:extLst>
      <p:ext uri="{BB962C8B-B14F-4D97-AF65-F5344CB8AC3E}">
        <p14:creationId xmlns:p14="http://schemas.microsoft.com/office/powerpoint/2010/main" val="2048223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33660</TotalTime>
  <Words>1503</Words>
  <Application>Microsoft Office PowerPoint</Application>
  <PresentationFormat>On-screen Show (4:3)</PresentationFormat>
  <Paragraphs>174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Georgia</vt:lpstr>
      <vt:lpstr>Helvetica 65 Medium</vt:lpstr>
      <vt:lpstr>Wingdings</vt:lpstr>
      <vt:lpstr>OECD_English_white</vt:lpstr>
      <vt:lpstr>investments by pension funds in non-traditional assets and their regulatory and supervisory frameworks</vt:lpstr>
      <vt:lpstr>Structure of the presentation</vt:lpstr>
      <vt:lpstr>Private pension investments worldwide</vt:lpstr>
      <vt:lpstr>Impact of low interest rates environment  OECD Business and Finance Outlook 2015</vt:lpstr>
      <vt:lpstr>Impact of low interest rates environment  OECD Business and Finance Outlook 2015</vt:lpstr>
      <vt:lpstr>Pension Funds asset allocation in selected OECD countries, as of 2015, OECD (GPS)</vt:lpstr>
      <vt:lpstr>Pension funds asset allocation in selected IOPS jurisdictions, as of 2015, OECD (GPS)</vt:lpstr>
      <vt:lpstr>Allocation in alternative asset classes in OECD and IOPS Member jurisdictions</vt:lpstr>
      <vt:lpstr>Allocation in alternative asset classes in OECD and IOPS Member jurisdictions (cont.)</vt:lpstr>
      <vt:lpstr>Allocation in alternative asset classes by large pension funds in OECD and IOPS</vt:lpstr>
      <vt:lpstr>Alternative investments: key opportunities</vt:lpstr>
      <vt:lpstr>Alternative investments: key risks</vt:lpstr>
      <vt:lpstr>Evolving regulatory framework </vt:lpstr>
      <vt:lpstr>OECD/IOPS Good Practices on use of alternative investments and derivatives</vt:lpstr>
      <vt:lpstr>Supervision of traditional and non-traditional assets (current IOPS project)</vt:lpstr>
      <vt:lpstr>Main challenges encountered in the supervision of non-traditional investments</vt:lpstr>
      <vt:lpstr>Main points to take with you today</vt:lpstr>
      <vt:lpstr>References:</vt:lpstr>
      <vt:lpstr>Thank You very Much!</vt:lpstr>
    </vt:vector>
  </TitlesOfParts>
  <Company>OECD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by pfs in non-traditional</dc:title>
  <dc:creator>Nina PAKLINA</dc:creator>
  <cp:lastModifiedBy>GEB Assistant Coordinator BPJAM</cp:lastModifiedBy>
  <cp:revision>684</cp:revision>
  <cp:lastPrinted>2017-02-17T09:52:37Z</cp:lastPrinted>
  <dcterms:created xsi:type="dcterms:W3CDTF">2013-11-22T09:30:20Z</dcterms:created>
  <dcterms:modified xsi:type="dcterms:W3CDTF">2017-02-23T13:55:48Z</dcterms:modified>
</cp:coreProperties>
</file>