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349" r:id="rId3"/>
    <p:sldId id="350" r:id="rId4"/>
    <p:sldId id="258" r:id="rId5"/>
    <p:sldId id="310" r:id="rId6"/>
    <p:sldId id="307" r:id="rId7"/>
    <p:sldId id="259" r:id="rId8"/>
    <p:sldId id="360" r:id="rId9"/>
    <p:sldId id="361" r:id="rId10"/>
    <p:sldId id="347" r:id="rId11"/>
    <p:sldId id="362" r:id="rId12"/>
    <p:sldId id="363" r:id="rId13"/>
    <p:sldId id="364" r:id="rId14"/>
    <p:sldId id="365" r:id="rId15"/>
    <p:sldId id="371" r:id="rId16"/>
    <p:sldId id="366" r:id="rId17"/>
    <p:sldId id="367" r:id="rId18"/>
    <p:sldId id="368" r:id="rId19"/>
    <p:sldId id="372" r:id="rId20"/>
    <p:sldId id="369" r:id="rId21"/>
    <p:sldId id="370" r:id="rId22"/>
    <p:sldId id="327" r:id="rId23"/>
  </p:sldIdLst>
  <p:sldSz cx="9144000" cy="5143500" type="screen16x9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30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31" userDrawn="1">
          <p15:clr>
            <a:srgbClr val="A4A3A4"/>
          </p15:clr>
        </p15:guide>
        <p15:guide id="2" pos="221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F68B32"/>
    <a:srgbClr val="A3C4FF"/>
    <a:srgbClr val="1A284D"/>
    <a:srgbClr val="D1140A"/>
    <a:srgbClr val="D13227"/>
    <a:srgbClr val="D11E3B"/>
    <a:srgbClr val="000066"/>
    <a:srgbClr val="17375E"/>
    <a:srgbClr val="EE8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196" autoAdjust="0"/>
  </p:normalViewPr>
  <p:slideViewPr>
    <p:cSldViewPr snapToGrid="0">
      <p:cViewPr>
        <p:scale>
          <a:sx n="156" d="100"/>
          <a:sy n="156" d="100"/>
        </p:scale>
        <p:origin x="-324" y="-48"/>
      </p:cViewPr>
      <p:guideLst>
        <p:guide orient="horz" pos="1620"/>
        <p:guide pos="30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40"/>
    </p:cViewPr>
  </p:sorterViewPr>
  <p:notesViewPr>
    <p:cSldViewPr snapToGrid="0">
      <p:cViewPr varScale="1">
        <p:scale>
          <a:sx n="80" d="100"/>
          <a:sy n="80" d="100"/>
        </p:scale>
        <p:origin x="3924" y="102"/>
      </p:cViewPr>
      <p:guideLst>
        <p:guide orient="horz" pos="2931"/>
        <p:guide pos="221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FF7BD0-2C96-479D-B33C-36B206746DBC}" type="doc">
      <dgm:prSet loTypeId="urn:microsoft.com/office/officeart/2005/8/layout/pList2#5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CA"/>
        </a:p>
      </dgm:t>
    </dgm:pt>
    <dgm:pt modelId="{90EA3A81-5E9F-4998-A7B5-3D89C222CAD4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r>
            <a:rPr lang="en-CA" sz="1400" b="1" dirty="0">
              <a:solidFill>
                <a:schemeClr val="tx1"/>
              </a:solidFill>
            </a:rPr>
            <a:t>Worldwide association of professional actuarial associations</a:t>
          </a:r>
        </a:p>
      </dgm:t>
    </dgm:pt>
    <dgm:pt modelId="{A8B24768-6F19-46DC-AAE8-7D8FE571F11E}" type="parTrans" cxnId="{8107582F-7169-4914-8FD3-D1E63E97283E}">
      <dgm:prSet/>
      <dgm:spPr/>
      <dgm:t>
        <a:bodyPr/>
        <a:lstStyle/>
        <a:p>
          <a:endParaRPr lang="en-CA"/>
        </a:p>
      </dgm:t>
    </dgm:pt>
    <dgm:pt modelId="{997AC2BD-4F8E-4B78-B65F-8D1D7538E26F}" type="sibTrans" cxnId="{8107582F-7169-4914-8FD3-D1E63E97283E}">
      <dgm:prSet/>
      <dgm:spPr/>
      <dgm:t>
        <a:bodyPr/>
        <a:lstStyle/>
        <a:p>
          <a:endParaRPr lang="en-CA"/>
        </a:p>
      </dgm:t>
    </dgm:pt>
    <dgm:pt modelId="{117ED625-48F9-42E6-8A51-9222A3125C77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r>
            <a:rPr lang="en-GB" sz="1400" dirty="0" smtClean="0">
              <a:solidFill>
                <a:schemeClr val="tx1"/>
              </a:solidFill>
            </a:rPr>
            <a:t>69 </a:t>
          </a:r>
          <a:r>
            <a:rPr lang="en-GB" sz="1400" dirty="0">
              <a:solidFill>
                <a:schemeClr val="tx1"/>
              </a:solidFill>
            </a:rPr>
            <a:t>FMAs*</a:t>
          </a:r>
          <a:endParaRPr lang="en-CA" sz="1400" dirty="0">
            <a:solidFill>
              <a:schemeClr val="tx1"/>
            </a:solidFill>
          </a:endParaRPr>
        </a:p>
      </dgm:t>
    </dgm:pt>
    <dgm:pt modelId="{7E4A3AD1-61A8-449A-A199-DF9549B20F97}" type="parTrans" cxnId="{B67463E1-4928-4955-85B8-2FE95D0DBE94}">
      <dgm:prSet/>
      <dgm:spPr/>
      <dgm:t>
        <a:bodyPr/>
        <a:lstStyle/>
        <a:p>
          <a:endParaRPr lang="en-CA"/>
        </a:p>
      </dgm:t>
    </dgm:pt>
    <dgm:pt modelId="{E8AFB755-B25C-41E6-A91B-47CBA9605255}" type="sibTrans" cxnId="{B67463E1-4928-4955-85B8-2FE95D0DBE94}">
      <dgm:prSet/>
      <dgm:spPr/>
      <dgm:t>
        <a:bodyPr/>
        <a:lstStyle/>
        <a:p>
          <a:endParaRPr lang="en-CA"/>
        </a:p>
      </dgm:t>
    </dgm:pt>
    <dgm:pt modelId="{D69D51FC-A3F2-496D-93E9-5BF650ACC666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algn="l" rtl="0">
            <a:spcAft>
              <a:spcPts val="24"/>
            </a:spcAft>
          </a:pPr>
          <a:r>
            <a:rPr lang="en-CA" sz="1400" b="1" dirty="0">
              <a:solidFill>
                <a:schemeClr val="tx1"/>
              </a:solidFill>
            </a:rPr>
            <a:t>7 special interest Sections for individuals:</a:t>
          </a:r>
        </a:p>
        <a:p>
          <a:pPr algn="l" rtl="0">
            <a:spcAft>
              <a:spcPts val="0"/>
            </a:spcAft>
          </a:pPr>
          <a:r>
            <a:rPr lang="en-CA" sz="1400" dirty="0">
              <a:solidFill>
                <a:schemeClr val="tx1"/>
              </a:solidFill>
            </a:rPr>
            <a:t>AFIR-ERM </a:t>
          </a:r>
        </a:p>
        <a:p>
          <a:pPr algn="l" rtl="0">
            <a:spcAft>
              <a:spcPts val="0"/>
            </a:spcAft>
          </a:pPr>
          <a:r>
            <a:rPr lang="en-CA" sz="1400" dirty="0">
              <a:solidFill>
                <a:schemeClr val="tx1"/>
              </a:solidFill>
            </a:rPr>
            <a:t>ASTIN</a:t>
          </a:r>
        </a:p>
        <a:p>
          <a:pPr algn="l" rtl="0">
            <a:spcAft>
              <a:spcPts val="0"/>
            </a:spcAft>
          </a:pPr>
          <a:r>
            <a:rPr lang="en-CA" sz="1400" dirty="0">
              <a:solidFill>
                <a:schemeClr val="tx1"/>
              </a:solidFill>
            </a:rPr>
            <a:t>AWB</a:t>
          </a:r>
        </a:p>
        <a:p>
          <a:pPr algn="l" rtl="0">
            <a:spcAft>
              <a:spcPts val="0"/>
            </a:spcAft>
          </a:pPr>
          <a:r>
            <a:rPr lang="en-CA" sz="1400" dirty="0">
              <a:solidFill>
                <a:schemeClr val="tx1"/>
              </a:solidFill>
            </a:rPr>
            <a:t>IAAHS</a:t>
          </a:r>
        </a:p>
        <a:p>
          <a:pPr algn="l" rtl="0">
            <a:spcAft>
              <a:spcPts val="0"/>
            </a:spcAft>
          </a:pPr>
          <a:r>
            <a:rPr lang="en-CA" sz="1400" dirty="0">
              <a:solidFill>
                <a:schemeClr val="tx1"/>
              </a:solidFill>
            </a:rPr>
            <a:t>IACA</a:t>
          </a:r>
        </a:p>
        <a:p>
          <a:pPr algn="l" rtl="0">
            <a:spcAft>
              <a:spcPts val="0"/>
            </a:spcAft>
          </a:pPr>
          <a:r>
            <a:rPr lang="en-CA" sz="1400" dirty="0">
              <a:solidFill>
                <a:schemeClr val="tx1"/>
              </a:solidFill>
            </a:rPr>
            <a:t>Life</a:t>
          </a:r>
        </a:p>
        <a:p>
          <a:pPr algn="l" rtl="0">
            <a:spcAft>
              <a:spcPts val="0"/>
            </a:spcAft>
          </a:pPr>
          <a:r>
            <a:rPr lang="en-CA" sz="1400" dirty="0">
              <a:solidFill>
                <a:schemeClr val="tx1"/>
              </a:solidFill>
            </a:rPr>
            <a:t>PBSS</a:t>
          </a:r>
        </a:p>
        <a:p>
          <a:pPr marL="85725" indent="0" algn="ctr" rtl="0">
            <a:spcAft>
              <a:spcPts val="0"/>
            </a:spcAft>
          </a:pPr>
          <a:r>
            <a:rPr lang="en-CA" sz="1250" dirty="0">
              <a:solidFill>
                <a:schemeClr val="tx1"/>
              </a:solidFill>
            </a:rPr>
            <a:t>5000+ </a:t>
          </a:r>
        </a:p>
        <a:p>
          <a:pPr marL="0" indent="0" algn="ctr" rtl="0">
            <a:spcAft>
              <a:spcPct val="35000"/>
            </a:spcAft>
          </a:pPr>
          <a:r>
            <a:rPr lang="en-CA" sz="1100" b="1" dirty="0">
              <a:solidFill>
                <a:schemeClr val="tx1"/>
              </a:solidFill>
            </a:rPr>
            <a:t>Section members</a:t>
          </a:r>
        </a:p>
      </dgm:t>
    </dgm:pt>
    <dgm:pt modelId="{F0CD341A-565D-45D8-8799-3659FDEFADF3}" type="parTrans" cxnId="{1BC0BD9F-ACB8-4E69-8B76-732B7577AFF0}">
      <dgm:prSet/>
      <dgm:spPr/>
      <dgm:t>
        <a:bodyPr/>
        <a:lstStyle/>
        <a:p>
          <a:endParaRPr lang="en-CA"/>
        </a:p>
      </dgm:t>
    </dgm:pt>
    <dgm:pt modelId="{FD2331E0-276A-4E94-94E6-0231BDA08967}" type="sibTrans" cxnId="{1BC0BD9F-ACB8-4E69-8B76-732B7577AFF0}">
      <dgm:prSet/>
      <dgm:spPr/>
      <dgm:t>
        <a:bodyPr/>
        <a:lstStyle/>
        <a:p>
          <a:endParaRPr lang="en-CA"/>
        </a:p>
      </dgm:t>
    </dgm:pt>
    <dgm:pt modelId="{2AE6BC0E-A3DD-41B7-AAF0-643C3750ADDB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algn="l" rtl="0">
            <a:spcAft>
              <a:spcPts val="488"/>
            </a:spcAft>
            <a:tabLst/>
          </a:pPr>
          <a:r>
            <a:rPr lang="en-CA" sz="1400" b="1" dirty="0">
              <a:solidFill>
                <a:schemeClr val="tx1"/>
              </a:solidFill>
            </a:rPr>
            <a:t>800+ volunteer actuaries</a:t>
          </a:r>
        </a:p>
        <a:p>
          <a:pPr algn="l" rtl="0">
            <a:spcAft>
              <a:spcPts val="488"/>
            </a:spcAft>
            <a:tabLst/>
          </a:pPr>
          <a:r>
            <a:rPr lang="en-CA" sz="1100" b="1" dirty="0">
              <a:solidFill>
                <a:schemeClr val="tx1"/>
              </a:solidFill>
              <a:latin typeface="Calibri" panose="020F0502020204030204" pitchFamily="34" charset="0"/>
            </a:rPr>
            <a:t>Council and committees </a:t>
          </a:r>
          <a:r>
            <a:rPr lang="en-CA" sz="1100" dirty="0">
              <a:solidFill>
                <a:schemeClr val="tx1"/>
              </a:solidFill>
              <a:latin typeface="Calibri" panose="020F0502020204030204" pitchFamily="34" charset="0"/>
            </a:rPr>
            <a:t>meet twice a year</a:t>
          </a:r>
        </a:p>
        <a:p>
          <a:pPr algn="l" rtl="0">
            <a:spcAft>
              <a:spcPts val="0"/>
            </a:spcAft>
            <a:tabLst/>
          </a:pPr>
          <a:r>
            <a:rPr lang="en-CA" sz="1100" b="1" dirty="0">
              <a:solidFill>
                <a:schemeClr val="tx1"/>
              </a:solidFill>
              <a:latin typeface="Calibri" panose="020F0502020204030204" pitchFamily="34" charset="0"/>
            </a:rPr>
            <a:t>Sections </a:t>
          </a:r>
          <a:r>
            <a:rPr lang="en-CA" sz="1100" b="0" dirty="0">
              <a:solidFill>
                <a:schemeClr val="tx1"/>
              </a:solidFill>
              <a:latin typeface="Calibri" panose="020F0502020204030204" pitchFamily="34" charset="0"/>
            </a:rPr>
            <a:t>host</a:t>
          </a:r>
        </a:p>
        <a:p>
          <a:pPr marL="85725" indent="-226800" algn="l" rtl="0">
            <a:spcAft>
              <a:spcPts val="0"/>
            </a:spcAft>
            <a:tabLst/>
          </a:pPr>
          <a:r>
            <a:rPr lang="en-CA" sz="1100" dirty="0">
              <a:solidFill>
                <a:schemeClr val="tx1"/>
              </a:solidFill>
              <a:latin typeface="Calibri" panose="020F0502020204030204" pitchFamily="34" charset="0"/>
            </a:rPr>
            <a:t>colloquia </a:t>
          </a:r>
        </a:p>
        <a:p>
          <a:pPr marL="139700" indent="-279400" algn="l" rtl="0">
            <a:spcAft>
              <a:spcPts val="0"/>
            </a:spcAft>
            <a:tabLst/>
          </a:pPr>
          <a:r>
            <a:rPr lang="en-CA" sz="1100" b="1" dirty="0">
              <a:solidFill>
                <a:schemeClr val="tx1"/>
              </a:solidFill>
              <a:latin typeface="Calibri" panose="020F0502020204030204" pitchFamily="34" charset="0"/>
            </a:rPr>
            <a:t>International</a:t>
          </a:r>
        </a:p>
        <a:p>
          <a:pPr marL="139700" indent="-279400" algn="l" rtl="0">
            <a:spcAft>
              <a:spcPts val="0"/>
            </a:spcAft>
            <a:tabLst/>
          </a:pPr>
          <a:r>
            <a:rPr lang="en-CA" sz="1100" b="1" dirty="0">
              <a:solidFill>
                <a:schemeClr val="tx1"/>
              </a:solidFill>
              <a:latin typeface="Calibri" panose="020F0502020204030204" pitchFamily="34" charset="0"/>
            </a:rPr>
            <a:t>Congress of </a:t>
          </a:r>
        </a:p>
        <a:p>
          <a:pPr marL="139700" indent="-279400" algn="l" rtl="0">
            <a:spcAft>
              <a:spcPts val="0"/>
            </a:spcAft>
            <a:tabLst/>
          </a:pPr>
          <a:r>
            <a:rPr lang="en-CA" sz="1100" b="1" dirty="0">
              <a:solidFill>
                <a:schemeClr val="tx1"/>
              </a:solidFill>
              <a:latin typeface="Calibri" panose="020F0502020204030204" pitchFamily="34" charset="0"/>
            </a:rPr>
            <a:t>Actuaries </a:t>
          </a:r>
          <a:r>
            <a:rPr lang="en-CA" sz="1100" dirty="0">
              <a:solidFill>
                <a:schemeClr val="tx1"/>
              </a:solidFill>
              <a:latin typeface="Calibri" panose="020F0502020204030204" pitchFamily="34" charset="0"/>
            </a:rPr>
            <a:t>every 4 </a:t>
          </a:r>
        </a:p>
        <a:p>
          <a:pPr marL="139700" indent="-279400" algn="l" rtl="0">
            <a:spcAft>
              <a:spcPts val="488"/>
            </a:spcAft>
            <a:tabLst/>
          </a:pPr>
          <a:r>
            <a:rPr lang="en-CA" sz="1100" dirty="0">
              <a:solidFill>
                <a:schemeClr val="tx1"/>
              </a:solidFill>
              <a:latin typeface="Calibri" panose="020F0502020204030204" pitchFamily="34" charset="0"/>
            </a:rPr>
            <a:t>years</a:t>
          </a:r>
          <a:r>
            <a:rPr lang="en-CA" sz="1000" dirty="0">
              <a:solidFill>
                <a:schemeClr val="tx1"/>
              </a:solidFill>
              <a:latin typeface="Calibri" panose="020F0502020204030204" pitchFamily="34" charset="0"/>
            </a:rPr>
            <a:t>. </a:t>
          </a:r>
        </a:p>
        <a:p>
          <a:pPr marL="0" indent="0" algn="l" rtl="0">
            <a:spcAft>
              <a:spcPts val="0"/>
            </a:spcAft>
          </a:pPr>
          <a:r>
            <a:rPr lang="en-CA" sz="1100" dirty="0">
              <a:solidFill>
                <a:schemeClr val="tx1"/>
              </a:solidFill>
              <a:latin typeface="Calibri" panose="020F0502020204030204" pitchFamily="34" charset="0"/>
            </a:rPr>
            <a:t>300+ conference calls annually</a:t>
          </a:r>
          <a:endParaRPr lang="en-CA" sz="1100" dirty="0">
            <a:solidFill>
              <a:schemeClr val="tx1"/>
            </a:solidFill>
          </a:endParaRPr>
        </a:p>
      </dgm:t>
    </dgm:pt>
    <dgm:pt modelId="{1165FA8C-2B26-4164-8A47-6B4E45658533}" type="parTrans" cxnId="{DC4B3057-214B-4E31-BF2B-99451FD5B663}">
      <dgm:prSet/>
      <dgm:spPr/>
      <dgm:t>
        <a:bodyPr/>
        <a:lstStyle/>
        <a:p>
          <a:endParaRPr lang="en-CA"/>
        </a:p>
      </dgm:t>
    </dgm:pt>
    <dgm:pt modelId="{8AB482B1-1697-447D-BAE7-4F100AFEDA3B}" type="sibTrans" cxnId="{DC4B3057-214B-4E31-BF2B-99451FD5B663}">
      <dgm:prSet/>
      <dgm:spPr/>
      <dgm:t>
        <a:bodyPr/>
        <a:lstStyle/>
        <a:p>
          <a:endParaRPr lang="en-CA"/>
        </a:p>
      </dgm:t>
    </dgm:pt>
    <dgm:pt modelId="{0896F4C8-D7FF-4B40-BC67-5506CB8322E1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algn="l" rtl="0"/>
          <a:r>
            <a:rPr lang="en-CA" sz="1400" dirty="0">
              <a:solidFill>
                <a:schemeClr val="tx1"/>
              </a:solidFill>
            </a:rPr>
            <a:t>Constituted in Switzerland</a:t>
          </a:r>
        </a:p>
        <a:p>
          <a:pPr algn="l" rtl="0"/>
          <a:r>
            <a:rPr lang="en-CA" sz="1400" dirty="0">
              <a:solidFill>
                <a:schemeClr val="tx1"/>
              </a:solidFill>
            </a:rPr>
            <a:t>based in Canada  </a:t>
          </a:r>
        </a:p>
        <a:p>
          <a:pPr algn="l" rtl="0"/>
          <a:r>
            <a:rPr lang="en-CA" sz="1400" dirty="0">
              <a:solidFill>
                <a:schemeClr val="tx1"/>
              </a:solidFill>
            </a:rPr>
            <a:t>11 staff</a:t>
          </a:r>
        </a:p>
      </dgm:t>
    </dgm:pt>
    <dgm:pt modelId="{6F4CE6AC-24D1-4491-B774-CC3DD0785BEE}" type="parTrans" cxnId="{F9FC4F50-E8BF-428A-87B8-A89A2DB348EF}">
      <dgm:prSet/>
      <dgm:spPr/>
      <dgm:t>
        <a:bodyPr/>
        <a:lstStyle/>
        <a:p>
          <a:endParaRPr lang="en-CA"/>
        </a:p>
      </dgm:t>
    </dgm:pt>
    <dgm:pt modelId="{C931F60B-3455-44C8-BC7D-E898DF47D65F}" type="sibTrans" cxnId="{F9FC4F50-E8BF-428A-87B8-A89A2DB348EF}">
      <dgm:prSet/>
      <dgm:spPr/>
      <dgm:t>
        <a:bodyPr/>
        <a:lstStyle/>
        <a:p>
          <a:endParaRPr lang="en-CA"/>
        </a:p>
      </dgm:t>
    </dgm:pt>
    <dgm:pt modelId="{A9FCFA1E-81B3-4175-8287-3E6BCA755ABF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algn="l" rtl="0"/>
          <a:r>
            <a:rPr lang="en-CA" sz="1300" b="0" dirty="0">
              <a:solidFill>
                <a:schemeClr val="tx1"/>
              </a:solidFill>
            </a:rPr>
            <a:t>Exists to encourage the </a:t>
          </a:r>
          <a:r>
            <a:rPr lang="en-CA" sz="1300" dirty="0">
              <a:solidFill>
                <a:schemeClr val="tx1"/>
              </a:solidFill>
            </a:rPr>
            <a:t>development of a global profession </a:t>
          </a:r>
        </a:p>
        <a:p>
          <a:pPr algn="l" rtl="0"/>
          <a:r>
            <a:rPr lang="en-CA" sz="1300" dirty="0">
              <a:solidFill>
                <a:schemeClr val="tx1"/>
              </a:solidFill>
            </a:rPr>
            <a:t>Acknowledged as technically competent and professionally reliable</a:t>
          </a:r>
        </a:p>
        <a:p>
          <a:pPr algn="l" rtl="0"/>
          <a:r>
            <a:rPr lang="en-CA" sz="1300" dirty="0">
              <a:solidFill>
                <a:schemeClr val="tx1"/>
              </a:solidFill>
            </a:rPr>
            <a:t>To ensure the public interest is served</a:t>
          </a:r>
        </a:p>
      </dgm:t>
    </dgm:pt>
    <dgm:pt modelId="{7452DC01-4E36-4A76-823F-6DD968699B31}" type="parTrans" cxnId="{1D178586-005A-4A62-A4F6-87077FEDFB52}">
      <dgm:prSet/>
      <dgm:spPr/>
      <dgm:t>
        <a:bodyPr/>
        <a:lstStyle/>
        <a:p>
          <a:endParaRPr lang="en-CA"/>
        </a:p>
      </dgm:t>
    </dgm:pt>
    <dgm:pt modelId="{85C8AA70-2FEC-4B37-B0C5-5CF6AE87F0FE}" type="sibTrans" cxnId="{1D178586-005A-4A62-A4F6-87077FEDFB52}">
      <dgm:prSet/>
      <dgm:spPr/>
      <dgm:t>
        <a:bodyPr/>
        <a:lstStyle/>
        <a:p>
          <a:endParaRPr lang="en-CA"/>
        </a:p>
      </dgm:t>
    </dgm:pt>
    <dgm:pt modelId="{F4B3F1E3-084B-4D57-B183-670CAEE5695C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r>
            <a:rPr lang="en-GB" sz="1400" dirty="0" smtClean="0">
              <a:solidFill>
                <a:schemeClr val="tx1"/>
              </a:solidFill>
            </a:rPr>
            <a:t>28 </a:t>
          </a:r>
          <a:r>
            <a:rPr lang="en-GB" sz="1400" dirty="0">
              <a:solidFill>
                <a:schemeClr val="tx1"/>
              </a:solidFill>
            </a:rPr>
            <a:t>AMAs*</a:t>
          </a:r>
          <a:endParaRPr lang="en-CA" sz="1400" dirty="0">
            <a:solidFill>
              <a:schemeClr val="tx1"/>
            </a:solidFill>
          </a:endParaRPr>
        </a:p>
      </dgm:t>
    </dgm:pt>
    <dgm:pt modelId="{6244151C-EA2E-4373-A038-195E3D6F7BE5}" type="parTrans" cxnId="{8C9B0BED-5DB8-42FA-81F6-A20C85BB383A}">
      <dgm:prSet/>
      <dgm:spPr/>
      <dgm:t>
        <a:bodyPr/>
        <a:lstStyle/>
        <a:p>
          <a:endParaRPr lang="fr-CA"/>
        </a:p>
      </dgm:t>
    </dgm:pt>
    <dgm:pt modelId="{BE8CFF81-8EE7-40C2-88A9-49A6BDD38B59}" type="sibTrans" cxnId="{8C9B0BED-5DB8-42FA-81F6-A20C85BB383A}">
      <dgm:prSet/>
      <dgm:spPr/>
      <dgm:t>
        <a:bodyPr/>
        <a:lstStyle/>
        <a:p>
          <a:endParaRPr lang="fr-CA"/>
        </a:p>
      </dgm:t>
    </dgm:pt>
    <dgm:pt modelId="{6A96E111-C491-4B53-82D8-EADB6A372B75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rtl="0"/>
          <a:r>
            <a:rPr lang="en-GB" sz="1400" dirty="0">
              <a:solidFill>
                <a:schemeClr val="tx1"/>
              </a:solidFill>
            </a:rPr>
            <a:t>representing 60,000+ actuaries in </a:t>
          </a:r>
          <a:br>
            <a:rPr lang="en-GB" sz="1400" dirty="0">
              <a:solidFill>
                <a:schemeClr val="tx1"/>
              </a:solidFill>
            </a:rPr>
          </a:br>
          <a:r>
            <a:rPr lang="en-GB" sz="1400" dirty="0">
              <a:solidFill>
                <a:schemeClr val="tx1"/>
              </a:solidFill>
            </a:rPr>
            <a:t>108 + countries</a:t>
          </a:r>
          <a:endParaRPr lang="en-CA" sz="1400" dirty="0">
            <a:solidFill>
              <a:schemeClr val="tx1"/>
            </a:solidFill>
          </a:endParaRPr>
        </a:p>
      </dgm:t>
    </dgm:pt>
    <dgm:pt modelId="{D33AE3DD-C0B3-4676-A0BE-6575593DEBEF}" type="parTrans" cxnId="{4C4869E5-39F5-4104-92B0-9002A6DE8074}">
      <dgm:prSet/>
      <dgm:spPr/>
      <dgm:t>
        <a:bodyPr/>
        <a:lstStyle/>
        <a:p>
          <a:endParaRPr lang="fr-CA"/>
        </a:p>
      </dgm:t>
    </dgm:pt>
    <dgm:pt modelId="{A5CAF35A-5E5A-4ABC-B5A4-A3411A00471C}" type="sibTrans" cxnId="{4C4869E5-39F5-4104-92B0-9002A6DE8074}">
      <dgm:prSet/>
      <dgm:spPr/>
      <dgm:t>
        <a:bodyPr/>
        <a:lstStyle/>
        <a:p>
          <a:endParaRPr lang="fr-CA"/>
        </a:p>
      </dgm:t>
    </dgm:pt>
    <dgm:pt modelId="{56236745-0054-46D3-93AB-372EE9068E1A}" type="pres">
      <dgm:prSet presAssocID="{97FF7BD0-2C96-479D-B33C-36B206746DB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CA"/>
        </a:p>
      </dgm:t>
    </dgm:pt>
    <dgm:pt modelId="{A7B2B70F-9A0C-4BA1-A297-A8766D0A5B6A}" type="pres">
      <dgm:prSet presAssocID="{97FF7BD0-2C96-479D-B33C-36B206746DBC}" presName="bkgdShp" presStyleLbl="alignAccFollowNode1" presStyleIdx="0" presStyleCnt="1" custScaleY="47370"/>
      <dgm:spPr/>
    </dgm:pt>
    <dgm:pt modelId="{513A63EE-ECF3-4D78-AF60-C636FF74146B}" type="pres">
      <dgm:prSet presAssocID="{97FF7BD0-2C96-479D-B33C-36B206746DBC}" presName="linComp" presStyleCnt="0"/>
      <dgm:spPr/>
    </dgm:pt>
    <dgm:pt modelId="{A31606D4-A0FF-4151-9A9E-25C75B84378F}" type="pres">
      <dgm:prSet presAssocID="{90EA3A81-5E9F-4998-A7B5-3D89C222CAD4}" presName="compNode" presStyleCnt="0"/>
      <dgm:spPr/>
    </dgm:pt>
    <dgm:pt modelId="{2F1C49BE-44DF-48F6-9175-E8F0540B91FD}" type="pres">
      <dgm:prSet presAssocID="{90EA3A81-5E9F-4998-A7B5-3D89C222CAD4}" presName="node" presStyleLbl="node1" presStyleIdx="0" presStyleCnt="5" custScaleX="96627" custScaleY="114112" custLinFactNeighborY="-1528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DA636A6B-3208-4774-8D07-164D3F0E6A86}" type="pres">
      <dgm:prSet presAssocID="{90EA3A81-5E9F-4998-A7B5-3D89C222CAD4}" presName="invisiNode" presStyleLbl="node1" presStyleIdx="0" presStyleCnt="5"/>
      <dgm:spPr/>
    </dgm:pt>
    <dgm:pt modelId="{4EC154C3-1467-4BC5-ABE5-B7054B742714}" type="pres">
      <dgm:prSet presAssocID="{90EA3A81-5E9F-4998-A7B5-3D89C222CAD4}" presName="imagNode" presStyleLbl="fgImgPlace1" presStyleIdx="0" presStyleCnt="5" custScaleX="85894" custScaleY="73585" custLinFactNeighborX="-3904" custLinFactNeighborY="800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114CABB-F6F1-43F4-A5A2-99AE61059A40}" type="pres">
      <dgm:prSet presAssocID="{997AC2BD-4F8E-4B78-B65F-8D1D7538E26F}" presName="sibTrans" presStyleLbl="sibTrans2D1" presStyleIdx="0" presStyleCnt="0"/>
      <dgm:spPr/>
      <dgm:t>
        <a:bodyPr/>
        <a:lstStyle/>
        <a:p>
          <a:endParaRPr lang="en-CA"/>
        </a:p>
      </dgm:t>
    </dgm:pt>
    <dgm:pt modelId="{3689588D-8B47-42FC-A0C1-866049387628}" type="pres">
      <dgm:prSet presAssocID="{D69D51FC-A3F2-496D-93E9-5BF650ACC666}" presName="compNode" presStyleCnt="0"/>
      <dgm:spPr/>
    </dgm:pt>
    <dgm:pt modelId="{C7882710-7630-40AA-BB83-7230943DFAD4}" type="pres">
      <dgm:prSet presAssocID="{D69D51FC-A3F2-496D-93E9-5BF650ACC666}" presName="node" presStyleLbl="node1" presStyleIdx="1" presStyleCnt="5" custScaleY="114079" custLinFactNeighborY="-1528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A12AAE9A-2ABF-4821-9C1C-D0638E94DBBF}" type="pres">
      <dgm:prSet presAssocID="{D69D51FC-A3F2-496D-93E9-5BF650ACC666}" presName="invisiNode" presStyleLbl="node1" presStyleIdx="1" presStyleCnt="5"/>
      <dgm:spPr/>
    </dgm:pt>
    <dgm:pt modelId="{0EA234F1-56C2-4302-88A2-5802E42C6000}" type="pres">
      <dgm:prSet presAssocID="{D69D51FC-A3F2-496D-93E9-5BF650ACC666}" presName="imagNode" presStyleLbl="fgImgPlace1" presStyleIdx="1" presStyleCnt="5" custScaleX="98991" custScaleY="77478" custLinFactNeighborY="7514"/>
      <dgm:spPr>
        <a:noFill/>
      </dgm:spPr>
    </dgm:pt>
    <dgm:pt modelId="{28677EC6-FC4C-4A44-AF2B-AACCFAD3C295}" type="pres">
      <dgm:prSet presAssocID="{FD2331E0-276A-4E94-94E6-0231BDA08967}" presName="sibTrans" presStyleLbl="sibTrans2D1" presStyleIdx="0" presStyleCnt="0"/>
      <dgm:spPr/>
      <dgm:t>
        <a:bodyPr/>
        <a:lstStyle/>
        <a:p>
          <a:endParaRPr lang="en-CA"/>
        </a:p>
      </dgm:t>
    </dgm:pt>
    <dgm:pt modelId="{AF3CE083-4396-4072-AEFE-205DD56AC15A}" type="pres">
      <dgm:prSet presAssocID="{2AE6BC0E-A3DD-41B7-AAF0-643C3750ADDB}" presName="compNode" presStyleCnt="0"/>
      <dgm:spPr/>
    </dgm:pt>
    <dgm:pt modelId="{57905E30-4A72-41AF-9585-FDD7FDBD3C53}" type="pres">
      <dgm:prSet presAssocID="{2AE6BC0E-A3DD-41B7-AAF0-643C3750ADDB}" presName="node" presStyleLbl="node1" presStyleIdx="2" presStyleCnt="5" custScaleY="114079" custLinFactNeighborX="1324" custLinFactNeighborY="-2080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A11CB08D-F0A2-4A95-8DE9-89BC5EB41B40}" type="pres">
      <dgm:prSet presAssocID="{2AE6BC0E-A3DD-41B7-AAF0-643C3750ADDB}" presName="invisiNode" presStyleLbl="node1" presStyleIdx="2" presStyleCnt="5"/>
      <dgm:spPr/>
    </dgm:pt>
    <dgm:pt modelId="{899048E4-AB00-4259-9D65-4A02BEDEB87F}" type="pres">
      <dgm:prSet presAssocID="{2AE6BC0E-A3DD-41B7-AAF0-643C3750ADDB}" presName="imagNode" presStyleLbl="fgImgPlace1" presStyleIdx="2" presStyleCnt="5" custScaleY="76126" custLinFactNeighborY="7514"/>
      <dgm:spPr>
        <a:noFill/>
      </dgm:spPr>
    </dgm:pt>
    <dgm:pt modelId="{D594B077-B64C-46EE-AEED-BF804E428625}" type="pres">
      <dgm:prSet presAssocID="{8AB482B1-1697-447D-BAE7-4F100AFEDA3B}" presName="sibTrans" presStyleLbl="sibTrans2D1" presStyleIdx="0" presStyleCnt="0"/>
      <dgm:spPr/>
      <dgm:t>
        <a:bodyPr/>
        <a:lstStyle/>
        <a:p>
          <a:endParaRPr lang="en-CA"/>
        </a:p>
      </dgm:t>
    </dgm:pt>
    <dgm:pt modelId="{211E011C-1728-489F-AC83-4565B92364D8}" type="pres">
      <dgm:prSet presAssocID="{0896F4C8-D7FF-4B40-BC67-5506CB8322E1}" presName="compNode" presStyleCnt="0"/>
      <dgm:spPr/>
    </dgm:pt>
    <dgm:pt modelId="{12C10B7D-6156-48CF-85DF-A398DD01533E}" type="pres">
      <dgm:prSet presAssocID="{0896F4C8-D7FF-4B40-BC67-5506CB8322E1}" presName="node" presStyleLbl="node1" presStyleIdx="3" presStyleCnt="5" custScaleY="114079" custLinFactNeighborY="-1528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BE15ECB8-0D64-4604-91FC-568FE734541C}" type="pres">
      <dgm:prSet presAssocID="{0896F4C8-D7FF-4B40-BC67-5506CB8322E1}" presName="invisiNode" presStyleLbl="node1" presStyleIdx="3" presStyleCnt="5"/>
      <dgm:spPr/>
    </dgm:pt>
    <dgm:pt modelId="{4150A4DB-946A-4410-825A-E24254B81AB4}" type="pres">
      <dgm:prSet presAssocID="{0896F4C8-D7FF-4B40-BC67-5506CB8322E1}" presName="imagNode" presStyleLbl="fgImgPlace1" presStyleIdx="3" presStyleCnt="5" custScaleY="76328" custLinFactNeighborY="7514"/>
      <dgm:spPr>
        <a:noFill/>
      </dgm:spPr>
    </dgm:pt>
    <dgm:pt modelId="{9DF8D2A2-3659-4125-B8BE-A211036C07D9}" type="pres">
      <dgm:prSet presAssocID="{C931F60B-3455-44C8-BC7D-E898DF47D65F}" presName="sibTrans" presStyleLbl="sibTrans2D1" presStyleIdx="0" presStyleCnt="0"/>
      <dgm:spPr/>
      <dgm:t>
        <a:bodyPr/>
        <a:lstStyle/>
        <a:p>
          <a:endParaRPr lang="en-CA"/>
        </a:p>
      </dgm:t>
    </dgm:pt>
    <dgm:pt modelId="{312C14EA-BC71-43F1-8EA4-D35D6879E7B3}" type="pres">
      <dgm:prSet presAssocID="{A9FCFA1E-81B3-4175-8287-3E6BCA755ABF}" presName="compNode" presStyleCnt="0"/>
      <dgm:spPr/>
    </dgm:pt>
    <dgm:pt modelId="{C349EE46-1316-476C-A7A9-D5814A53AD53}" type="pres">
      <dgm:prSet presAssocID="{A9FCFA1E-81B3-4175-8287-3E6BCA755ABF}" presName="node" presStyleLbl="node1" presStyleIdx="4" presStyleCnt="5" custScaleY="114079" custLinFactNeighborY="-1528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31EF7B54-7352-4A0E-BC21-A73D82AE7581}" type="pres">
      <dgm:prSet presAssocID="{A9FCFA1E-81B3-4175-8287-3E6BCA755ABF}" presName="invisiNode" presStyleLbl="node1" presStyleIdx="4" presStyleCnt="5"/>
      <dgm:spPr/>
    </dgm:pt>
    <dgm:pt modelId="{4F5AB81C-C4B6-4D8B-9B6B-EC897172525E}" type="pres">
      <dgm:prSet presAssocID="{A9FCFA1E-81B3-4175-8287-3E6BCA755ABF}" presName="imagNode" presStyleLbl="fgImgPlace1" presStyleIdx="4" presStyleCnt="5" custScaleX="102768" custScaleY="73584" custLinFactNeighborY="899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F9FC4F50-E8BF-428A-87B8-A89A2DB348EF}" srcId="{97FF7BD0-2C96-479D-B33C-36B206746DBC}" destId="{0896F4C8-D7FF-4B40-BC67-5506CB8322E1}" srcOrd="3" destOrd="0" parTransId="{6F4CE6AC-24D1-4491-B774-CC3DD0785BEE}" sibTransId="{C931F60B-3455-44C8-BC7D-E898DF47D65F}"/>
    <dgm:cxn modelId="{C2FAB329-A3E5-4A37-B4CA-F65B52FBFAB5}" type="presOf" srcId="{D69D51FC-A3F2-496D-93E9-5BF650ACC666}" destId="{C7882710-7630-40AA-BB83-7230943DFAD4}" srcOrd="0" destOrd="0" presId="urn:microsoft.com/office/officeart/2005/8/layout/pList2#5"/>
    <dgm:cxn modelId="{21CC1725-7B12-42B6-9ECC-AB109D210124}" type="presOf" srcId="{0896F4C8-D7FF-4B40-BC67-5506CB8322E1}" destId="{12C10B7D-6156-48CF-85DF-A398DD01533E}" srcOrd="0" destOrd="0" presId="urn:microsoft.com/office/officeart/2005/8/layout/pList2#5"/>
    <dgm:cxn modelId="{C8269349-ACBF-43E0-8868-FA313323315B}" type="presOf" srcId="{117ED625-48F9-42E6-8A51-9222A3125C77}" destId="{2F1C49BE-44DF-48F6-9175-E8F0540B91FD}" srcOrd="0" destOrd="1" presId="urn:microsoft.com/office/officeart/2005/8/layout/pList2#5"/>
    <dgm:cxn modelId="{199B2223-EC23-420C-9F19-3CB6A3B5F310}" type="presOf" srcId="{6A96E111-C491-4B53-82D8-EADB6A372B75}" destId="{2F1C49BE-44DF-48F6-9175-E8F0540B91FD}" srcOrd="0" destOrd="3" presId="urn:microsoft.com/office/officeart/2005/8/layout/pList2#5"/>
    <dgm:cxn modelId="{1D178586-005A-4A62-A4F6-87077FEDFB52}" srcId="{97FF7BD0-2C96-479D-B33C-36B206746DBC}" destId="{A9FCFA1E-81B3-4175-8287-3E6BCA755ABF}" srcOrd="4" destOrd="0" parTransId="{7452DC01-4E36-4A76-823F-6DD968699B31}" sibTransId="{85C8AA70-2FEC-4B37-B0C5-5CF6AE87F0FE}"/>
    <dgm:cxn modelId="{DC4B3057-214B-4E31-BF2B-99451FD5B663}" srcId="{97FF7BD0-2C96-479D-B33C-36B206746DBC}" destId="{2AE6BC0E-A3DD-41B7-AAF0-643C3750ADDB}" srcOrd="2" destOrd="0" parTransId="{1165FA8C-2B26-4164-8A47-6B4E45658533}" sibTransId="{8AB482B1-1697-447D-BAE7-4F100AFEDA3B}"/>
    <dgm:cxn modelId="{86B4DA98-5C47-44FB-BB60-6E211E8C6524}" type="presOf" srcId="{C931F60B-3455-44C8-BC7D-E898DF47D65F}" destId="{9DF8D2A2-3659-4125-B8BE-A211036C07D9}" srcOrd="0" destOrd="0" presId="urn:microsoft.com/office/officeart/2005/8/layout/pList2#5"/>
    <dgm:cxn modelId="{2FAF1919-EF0F-4210-AFA7-F9712364220E}" type="presOf" srcId="{F4B3F1E3-084B-4D57-B183-670CAEE5695C}" destId="{2F1C49BE-44DF-48F6-9175-E8F0540B91FD}" srcOrd="0" destOrd="2" presId="urn:microsoft.com/office/officeart/2005/8/layout/pList2#5"/>
    <dgm:cxn modelId="{42014880-309D-4922-B9B6-DFF40DE90669}" type="presOf" srcId="{90EA3A81-5E9F-4998-A7B5-3D89C222CAD4}" destId="{2F1C49BE-44DF-48F6-9175-E8F0540B91FD}" srcOrd="0" destOrd="0" presId="urn:microsoft.com/office/officeart/2005/8/layout/pList2#5"/>
    <dgm:cxn modelId="{47A11EF9-90DC-4ADA-B378-AF61ADA4A021}" type="presOf" srcId="{97FF7BD0-2C96-479D-B33C-36B206746DBC}" destId="{56236745-0054-46D3-93AB-372EE9068E1A}" srcOrd="0" destOrd="0" presId="urn:microsoft.com/office/officeart/2005/8/layout/pList2#5"/>
    <dgm:cxn modelId="{7CC8B366-2E42-48A4-A6BA-5A9A1F0B4968}" type="presOf" srcId="{A9FCFA1E-81B3-4175-8287-3E6BCA755ABF}" destId="{C349EE46-1316-476C-A7A9-D5814A53AD53}" srcOrd="0" destOrd="0" presId="urn:microsoft.com/office/officeart/2005/8/layout/pList2#5"/>
    <dgm:cxn modelId="{8107582F-7169-4914-8FD3-D1E63E97283E}" srcId="{97FF7BD0-2C96-479D-B33C-36B206746DBC}" destId="{90EA3A81-5E9F-4998-A7B5-3D89C222CAD4}" srcOrd="0" destOrd="0" parTransId="{A8B24768-6F19-46DC-AAE8-7D8FE571F11E}" sibTransId="{997AC2BD-4F8E-4B78-B65F-8D1D7538E26F}"/>
    <dgm:cxn modelId="{B67463E1-4928-4955-85B8-2FE95D0DBE94}" srcId="{90EA3A81-5E9F-4998-A7B5-3D89C222CAD4}" destId="{117ED625-48F9-42E6-8A51-9222A3125C77}" srcOrd="0" destOrd="0" parTransId="{7E4A3AD1-61A8-449A-A199-DF9549B20F97}" sibTransId="{E8AFB755-B25C-41E6-A91B-47CBA9605255}"/>
    <dgm:cxn modelId="{B43B8CB1-A423-424F-82D9-EF2B0DAB835C}" type="presOf" srcId="{8AB482B1-1697-447D-BAE7-4F100AFEDA3B}" destId="{D594B077-B64C-46EE-AEED-BF804E428625}" srcOrd="0" destOrd="0" presId="urn:microsoft.com/office/officeart/2005/8/layout/pList2#5"/>
    <dgm:cxn modelId="{1BC0BD9F-ACB8-4E69-8B76-732B7577AFF0}" srcId="{97FF7BD0-2C96-479D-B33C-36B206746DBC}" destId="{D69D51FC-A3F2-496D-93E9-5BF650ACC666}" srcOrd="1" destOrd="0" parTransId="{F0CD341A-565D-45D8-8799-3659FDEFADF3}" sibTransId="{FD2331E0-276A-4E94-94E6-0231BDA08967}"/>
    <dgm:cxn modelId="{2A3133BB-FD4D-48E6-89FC-B2383233BBFE}" type="presOf" srcId="{FD2331E0-276A-4E94-94E6-0231BDA08967}" destId="{28677EC6-FC4C-4A44-AF2B-AACCFAD3C295}" srcOrd="0" destOrd="0" presId="urn:microsoft.com/office/officeart/2005/8/layout/pList2#5"/>
    <dgm:cxn modelId="{8C9B0BED-5DB8-42FA-81F6-A20C85BB383A}" srcId="{90EA3A81-5E9F-4998-A7B5-3D89C222CAD4}" destId="{F4B3F1E3-084B-4D57-B183-670CAEE5695C}" srcOrd="1" destOrd="0" parTransId="{6244151C-EA2E-4373-A038-195E3D6F7BE5}" sibTransId="{BE8CFF81-8EE7-40C2-88A9-49A6BDD38B59}"/>
    <dgm:cxn modelId="{29C64C91-7A89-4A2A-9C4F-E1CF4554D6FB}" type="presOf" srcId="{2AE6BC0E-A3DD-41B7-AAF0-643C3750ADDB}" destId="{57905E30-4A72-41AF-9585-FDD7FDBD3C53}" srcOrd="0" destOrd="0" presId="urn:microsoft.com/office/officeart/2005/8/layout/pList2#5"/>
    <dgm:cxn modelId="{4C4869E5-39F5-4104-92B0-9002A6DE8074}" srcId="{90EA3A81-5E9F-4998-A7B5-3D89C222CAD4}" destId="{6A96E111-C491-4B53-82D8-EADB6A372B75}" srcOrd="2" destOrd="0" parTransId="{D33AE3DD-C0B3-4676-A0BE-6575593DEBEF}" sibTransId="{A5CAF35A-5E5A-4ABC-B5A4-A3411A00471C}"/>
    <dgm:cxn modelId="{7D205AD4-69D3-4B87-B4B9-0C4F8EA0FB34}" type="presOf" srcId="{997AC2BD-4F8E-4B78-B65F-8D1D7538E26F}" destId="{1114CABB-F6F1-43F4-A5A2-99AE61059A40}" srcOrd="0" destOrd="0" presId="urn:microsoft.com/office/officeart/2005/8/layout/pList2#5"/>
    <dgm:cxn modelId="{16D0E98A-F829-4D0D-ACE7-4DE26B06B2B8}" type="presParOf" srcId="{56236745-0054-46D3-93AB-372EE9068E1A}" destId="{A7B2B70F-9A0C-4BA1-A297-A8766D0A5B6A}" srcOrd="0" destOrd="0" presId="urn:microsoft.com/office/officeart/2005/8/layout/pList2#5"/>
    <dgm:cxn modelId="{D87A1A62-7E19-44AF-BB44-27564378708F}" type="presParOf" srcId="{56236745-0054-46D3-93AB-372EE9068E1A}" destId="{513A63EE-ECF3-4D78-AF60-C636FF74146B}" srcOrd="1" destOrd="0" presId="urn:microsoft.com/office/officeart/2005/8/layout/pList2#5"/>
    <dgm:cxn modelId="{18A02F2E-2F1B-4961-9D0C-6030D03091BC}" type="presParOf" srcId="{513A63EE-ECF3-4D78-AF60-C636FF74146B}" destId="{A31606D4-A0FF-4151-9A9E-25C75B84378F}" srcOrd="0" destOrd="0" presId="urn:microsoft.com/office/officeart/2005/8/layout/pList2#5"/>
    <dgm:cxn modelId="{730053E2-9B04-4956-A486-84EDA11B1229}" type="presParOf" srcId="{A31606D4-A0FF-4151-9A9E-25C75B84378F}" destId="{2F1C49BE-44DF-48F6-9175-E8F0540B91FD}" srcOrd="0" destOrd="0" presId="urn:microsoft.com/office/officeart/2005/8/layout/pList2#5"/>
    <dgm:cxn modelId="{661F3D11-C12B-4AAA-B4B9-CD36439419A1}" type="presParOf" srcId="{A31606D4-A0FF-4151-9A9E-25C75B84378F}" destId="{DA636A6B-3208-4774-8D07-164D3F0E6A86}" srcOrd="1" destOrd="0" presId="urn:microsoft.com/office/officeart/2005/8/layout/pList2#5"/>
    <dgm:cxn modelId="{3BB3CAA3-DF49-47C6-BE64-1A5ECE205A8B}" type="presParOf" srcId="{A31606D4-A0FF-4151-9A9E-25C75B84378F}" destId="{4EC154C3-1467-4BC5-ABE5-B7054B742714}" srcOrd="2" destOrd="0" presId="urn:microsoft.com/office/officeart/2005/8/layout/pList2#5"/>
    <dgm:cxn modelId="{1719193F-A716-46BD-9813-75D08BF7A69B}" type="presParOf" srcId="{513A63EE-ECF3-4D78-AF60-C636FF74146B}" destId="{1114CABB-F6F1-43F4-A5A2-99AE61059A40}" srcOrd="1" destOrd="0" presId="urn:microsoft.com/office/officeart/2005/8/layout/pList2#5"/>
    <dgm:cxn modelId="{215F498B-918B-4F7F-8BC8-67E62A8BE36C}" type="presParOf" srcId="{513A63EE-ECF3-4D78-AF60-C636FF74146B}" destId="{3689588D-8B47-42FC-A0C1-866049387628}" srcOrd="2" destOrd="0" presId="urn:microsoft.com/office/officeart/2005/8/layout/pList2#5"/>
    <dgm:cxn modelId="{201548ED-FADB-4972-AE5D-E96E9AF3999C}" type="presParOf" srcId="{3689588D-8B47-42FC-A0C1-866049387628}" destId="{C7882710-7630-40AA-BB83-7230943DFAD4}" srcOrd="0" destOrd="0" presId="urn:microsoft.com/office/officeart/2005/8/layout/pList2#5"/>
    <dgm:cxn modelId="{E0824B5B-7623-44C7-94D4-70E10427564B}" type="presParOf" srcId="{3689588D-8B47-42FC-A0C1-866049387628}" destId="{A12AAE9A-2ABF-4821-9C1C-D0638E94DBBF}" srcOrd="1" destOrd="0" presId="urn:microsoft.com/office/officeart/2005/8/layout/pList2#5"/>
    <dgm:cxn modelId="{48FCE858-659A-4F4E-BC3F-9A2FFCB7C217}" type="presParOf" srcId="{3689588D-8B47-42FC-A0C1-866049387628}" destId="{0EA234F1-56C2-4302-88A2-5802E42C6000}" srcOrd="2" destOrd="0" presId="urn:microsoft.com/office/officeart/2005/8/layout/pList2#5"/>
    <dgm:cxn modelId="{50172DF8-B4AA-42ED-9ABE-A5A2DED0FF9E}" type="presParOf" srcId="{513A63EE-ECF3-4D78-AF60-C636FF74146B}" destId="{28677EC6-FC4C-4A44-AF2B-AACCFAD3C295}" srcOrd="3" destOrd="0" presId="urn:microsoft.com/office/officeart/2005/8/layout/pList2#5"/>
    <dgm:cxn modelId="{4495E275-9C1A-4A0D-A4E8-6D5738325C7A}" type="presParOf" srcId="{513A63EE-ECF3-4D78-AF60-C636FF74146B}" destId="{AF3CE083-4396-4072-AEFE-205DD56AC15A}" srcOrd="4" destOrd="0" presId="urn:microsoft.com/office/officeart/2005/8/layout/pList2#5"/>
    <dgm:cxn modelId="{9B7901D8-4F73-42F7-9496-7720DEE7274C}" type="presParOf" srcId="{AF3CE083-4396-4072-AEFE-205DD56AC15A}" destId="{57905E30-4A72-41AF-9585-FDD7FDBD3C53}" srcOrd="0" destOrd="0" presId="urn:microsoft.com/office/officeart/2005/8/layout/pList2#5"/>
    <dgm:cxn modelId="{96FE5A86-D6B6-4048-9A4A-32ECC8858B4D}" type="presParOf" srcId="{AF3CE083-4396-4072-AEFE-205DD56AC15A}" destId="{A11CB08D-F0A2-4A95-8DE9-89BC5EB41B40}" srcOrd="1" destOrd="0" presId="urn:microsoft.com/office/officeart/2005/8/layout/pList2#5"/>
    <dgm:cxn modelId="{E717A92B-3BED-498D-911A-87C31F6133B2}" type="presParOf" srcId="{AF3CE083-4396-4072-AEFE-205DD56AC15A}" destId="{899048E4-AB00-4259-9D65-4A02BEDEB87F}" srcOrd="2" destOrd="0" presId="urn:microsoft.com/office/officeart/2005/8/layout/pList2#5"/>
    <dgm:cxn modelId="{35D4BA35-90E8-4261-ADC4-884BE396D1B1}" type="presParOf" srcId="{513A63EE-ECF3-4D78-AF60-C636FF74146B}" destId="{D594B077-B64C-46EE-AEED-BF804E428625}" srcOrd="5" destOrd="0" presId="urn:microsoft.com/office/officeart/2005/8/layout/pList2#5"/>
    <dgm:cxn modelId="{5ECD7A98-9683-4A84-9129-641F182681AB}" type="presParOf" srcId="{513A63EE-ECF3-4D78-AF60-C636FF74146B}" destId="{211E011C-1728-489F-AC83-4565B92364D8}" srcOrd="6" destOrd="0" presId="urn:microsoft.com/office/officeart/2005/8/layout/pList2#5"/>
    <dgm:cxn modelId="{FF18023B-C1E2-4C87-80F7-677CD4C43FD8}" type="presParOf" srcId="{211E011C-1728-489F-AC83-4565B92364D8}" destId="{12C10B7D-6156-48CF-85DF-A398DD01533E}" srcOrd="0" destOrd="0" presId="urn:microsoft.com/office/officeart/2005/8/layout/pList2#5"/>
    <dgm:cxn modelId="{AAE2B118-AF8B-491D-89A3-96724757B672}" type="presParOf" srcId="{211E011C-1728-489F-AC83-4565B92364D8}" destId="{BE15ECB8-0D64-4604-91FC-568FE734541C}" srcOrd="1" destOrd="0" presId="urn:microsoft.com/office/officeart/2005/8/layout/pList2#5"/>
    <dgm:cxn modelId="{DB517318-86A7-4751-87AA-00D0499C42AD}" type="presParOf" srcId="{211E011C-1728-489F-AC83-4565B92364D8}" destId="{4150A4DB-946A-4410-825A-E24254B81AB4}" srcOrd="2" destOrd="0" presId="urn:microsoft.com/office/officeart/2005/8/layout/pList2#5"/>
    <dgm:cxn modelId="{A7BEE95A-709B-4203-9B1D-7EF50330D394}" type="presParOf" srcId="{513A63EE-ECF3-4D78-AF60-C636FF74146B}" destId="{9DF8D2A2-3659-4125-B8BE-A211036C07D9}" srcOrd="7" destOrd="0" presId="urn:microsoft.com/office/officeart/2005/8/layout/pList2#5"/>
    <dgm:cxn modelId="{759F2263-1B2F-4730-B884-A0F1A17E395F}" type="presParOf" srcId="{513A63EE-ECF3-4D78-AF60-C636FF74146B}" destId="{312C14EA-BC71-43F1-8EA4-D35D6879E7B3}" srcOrd="8" destOrd="0" presId="urn:microsoft.com/office/officeart/2005/8/layout/pList2#5"/>
    <dgm:cxn modelId="{6951281B-98E7-497F-8ED4-27924D189ED7}" type="presParOf" srcId="{312C14EA-BC71-43F1-8EA4-D35D6879E7B3}" destId="{C349EE46-1316-476C-A7A9-D5814A53AD53}" srcOrd="0" destOrd="0" presId="urn:microsoft.com/office/officeart/2005/8/layout/pList2#5"/>
    <dgm:cxn modelId="{72C67E72-60AB-4203-AE7C-C2700634F2CB}" type="presParOf" srcId="{312C14EA-BC71-43F1-8EA4-D35D6879E7B3}" destId="{31EF7B54-7352-4A0E-BC21-A73D82AE7581}" srcOrd="1" destOrd="0" presId="urn:microsoft.com/office/officeart/2005/8/layout/pList2#5"/>
    <dgm:cxn modelId="{6597A1BA-D062-4172-B447-EB1E54E8D2E3}" type="presParOf" srcId="{312C14EA-BC71-43F1-8EA4-D35D6879E7B3}" destId="{4F5AB81C-C4B6-4D8B-9B6B-EC897172525E}" srcOrd="2" destOrd="0" presId="urn:microsoft.com/office/officeart/2005/8/layout/pList2#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B2B70F-9A0C-4BA1-A297-A8766D0A5B6A}">
      <dsp:nvSpPr>
        <dsp:cNvPr id="0" name=""/>
        <dsp:cNvSpPr/>
      </dsp:nvSpPr>
      <dsp:spPr>
        <a:xfrm>
          <a:off x="0" y="493600"/>
          <a:ext cx="7924800" cy="88853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C154C3-1467-4BC5-ABE5-B7054B742714}">
      <dsp:nvSpPr>
        <dsp:cNvPr id="0" name=""/>
        <dsp:cNvSpPr/>
      </dsp:nvSpPr>
      <dsp:spPr>
        <a:xfrm>
          <a:off x="284704" y="461058"/>
          <a:ext cx="1181382" cy="101219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F1C49BE-44DF-48F6-9175-E8F0540B91FD}">
      <dsp:nvSpPr>
        <dsp:cNvPr id="0" name=""/>
        <dsp:cNvSpPr/>
      </dsp:nvSpPr>
      <dsp:spPr>
        <a:xfrm rot="10800000">
          <a:off x="264589" y="1598063"/>
          <a:ext cx="1329003" cy="2616098"/>
        </a:xfrm>
        <a:prstGeom prst="round2SameRect">
          <a:avLst>
            <a:gd name="adj1" fmla="val 10500"/>
            <a:gd name="adj2" fmla="val 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400" b="1" kern="1200" dirty="0">
              <a:solidFill>
                <a:schemeClr val="tx1"/>
              </a:solidFill>
            </a:rPr>
            <a:t>Worldwide association of professional actuarial associations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>
              <a:solidFill>
                <a:schemeClr val="tx1"/>
              </a:solidFill>
            </a:rPr>
            <a:t>69 </a:t>
          </a:r>
          <a:r>
            <a:rPr lang="en-GB" sz="1400" kern="1200" dirty="0">
              <a:solidFill>
                <a:schemeClr val="tx1"/>
              </a:solidFill>
            </a:rPr>
            <a:t>FMAs*</a:t>
          </a:r>
          <a:endParaRPr lang="en-CA" sz="1400" kern="1200" dirty="0">
            <a:solidFill>
              <a:schemeClr val="tx1"/>
            </a:solidFill>
          </a:endParaRP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>
              <a:solidFill>
                <a:schemeClr val="tx1"/>
              </a:solidFill>
            </a:rPr>
            <a:t>28 </a:t>
          </a:r>
          <a:r>
            <a:rPr lang="en-GB" sz="1400" kern="1200" dirty="0">
              <a:solidFill>
                <a:schemeClr val="tx1"/>
              </a:solidFill>
            </a:rPr>
            <a:t>AMAs*</a:t>
          </a:r>
          <a:endParaRPr lang="en-CA" sz="1400" kern="1200" dirty="0">
            <a:solidFill>
              <a:schemeClr val="tx1"/>
            </a:solidFill>
          </a:endParaRP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>
              <a:solidFill>
                <a:schemeClr val="tx1"/>
              </a:solidFill>
            </a:rPr>
            <a:t>representing 60,000+ actuaries in </a:t>
          </a:r>
          <a:br>
            <a:rPr lang="en-GB" sz="1400" kern="1200" dirty="0">
              <a:solidFill>
                <a:schemeClr val="tx1"/>
              </a:solidFill>
            </a:rPr>
          </a:br>
          <a:r>
            <a:rPr lang="en-GB" sz="1400" kern="1200" dirty="0">
              <a:solidFill>
                <a:schemeClr val="tx1"/>
              </a:solidFill>
            </a:rPr>
            <a:t>108 + countries</a:t>
          </a:r>
          <a:endParaRPr lang="en-CA" sz="1400" kern="1200" dirty="0">
            <a:solidFill>
              <a:schemeClr val="tx1"/>
            </a:solidFill>
          </a:endParaRPr>
        </a:p>
      </dsp:txBody>
      <dsp:txXfrm rot="10800000">
        <a:off x="305460" y="1598063"/>
        <a:ext cx="1247261" cy="2575227"/>
      </dsp:txXfrm>
    </dsp:sp>
    <dsp:sp modelId="{0EA234F1-56C2-4302-88A2-5802E42C6000}">
      <dsp:nvSpPr>
        <dsp:cNvPr id="0" name=""/>
        <dsp:cNvSpPr/>
      </dsp:nvSpPr>
      <dsp:spPr>
        <a:xfrm>
          <a:off x="1738071" y="427663"/>
          <a:ext cx="1361518" cy="1065742"/>
        </a:xfrm>
        <a:prstGeom prst="roundRect">
          <a:avLst>
            <a:gd name="adj" fmla="val 10000"/>
          </a:avLst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7882710-7630-40AA-BB83-7230943DFAD4}">
      <dsp:nvSpPr>
        <dsp:cNvPr id="0" name=""/>
        <dsp:cNvSpPr/>
      </dsp:nvSpPr>
      <dsp:spPr>
        <a:xfrm rot="10800000">
          <a:off x="1731132" y="1598630"/>
          <a:ext cx="1375396" cy="2615341"/>
        </a:xfrm>
        <a:prstGeom prst="round2SameRect">
          <a:avLst>
            <a:gd name="adj1" fmla="val 10500"/>
            <a:gd name="adj2" fmla="val 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ts val="24"/>
            </a:spcAft>
          </a:pPr>
          <a:r>
            <a:rPr lang="en-CA" sz="1400" b="1" kern="1200" dirty="0">
              <a:solidFill>
                <a:schemeClr val="tx1"/>
              </a:solidFill>
            </a:rPr>
            <a:t>7 special interest Sections for individuals: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CA" sz="1400" kern="1200" dirty="0">
              <a:solidFill>
                <a:schemeClr val="tx1"/>
              </a:solidFill>
            </a:rPr>
            <a:t>AFIR-ERM 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CA" sz="1400" kern="1200" dirty="0">
              <a:solidFill>
                <a:schemeClr val="tx1"/>
              </a:solidFill>
            </a:rPr>
            <a:t>ASTIN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CA" sz="1400" kern="1200" dirty="0">
              <a:solidFill>
                <a:schemeClr val="tx1"/>
              </a:solidFill>
            </a:rPr>
            <a:t>AWB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CA" sz="1400" kern="1200" dirty="0">
              <a:solidFill>
                <a:schemeClr val="tx1"/>
              </a:solidFill>
            </a:rPr>
            <a:t>IAAHS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CA" sz="1400" kern="1200" dirty="0">
              <a:solidFill>
                <a:schemeClr val="tx1"/>
              </a:solidFill>
            </a:rPr>
            <a:t>IACA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CA" sz="1400" kern="1200" dirty="0">
              <a:solidFill>
                <a:schemeClr val="tx1"/>
              </a:solidFill>
            </a:rPr>
            <a:t>Life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CA" sz="1400" kern="1200" dirty="0">
              <a:solidFill>
                <a:schemeClr val="tx1"/>
              </a:solidFill>
            </a:rPr>
            <a:t>PBSS</a:t>
          </a:r>
        </a:p>
        <a:p>
          <a:pPr marL="85725" lvl="0" indent="0" algn="ctr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CA" sz="1250" kern="1200" dirty="0">
              <a:solidFill>
                <a:schemeClr val="tx1"/>
              </a:solidFill>
            </a:rPr>
            <a:t>5000+ </a:t>
          </a: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100" b="1" kern="1200" dirty="0">
              <a:solidFill>
                <a:schemeClr val="tx1"/>
              </a:solidFill>
            </a:rPr>
            <a:t>Section members</a:t>
          </a:r>
        </a:p>
      </dsp:txBody>
      <dsp:txXfrm rot="10800000">
        <a:off x="1773430" y="1598630"/>
        <a:ext cx="1290800" cy="2573043"/>
      </dsp:txXfrm>
    </dsp:sp>
    <dsp:sp modelId="{899048E4-AB00-4259-9D65-4A02BEDEB87F}">
      <dsp:nvSpPr>
        <dsp:cNvPr id="0" name=""/>
        <dsp:cNvSpPr/>
      </dsp:nvSpPr>
      <dsp:spPr>
        <a:xfrm>
          <a:off x="3244068" y="436962"/>
          <a:ext cx="1375396" cy="1047145"/>
        </a:xfrm>
        <a:prstGeom prst="roundRect">
          <a:avLst>
            <a:gd name="adj" fmla="val 10000"/>
          </a:avLst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7905E30-4A72-41AF-9585-FDD7FDBD3C53}">
      <dsp:nvSpPr>
        <dsp:cNvPr id="0" name=""/>
        <dsp:cNvSpPr/>
      </dsp:nvSpPr>
      <dsp:spPr>
        <a:xfrm rot="10800000">
          <a:off x="3262278" y="1585975"/>
          <a:ext cx="1375396" cy="2615341"/>
        </a:xfrm>
        <a:prstGeom prst="round2SameRect">
          <a:avLst>
            <a:gd name="adj1" fmla="val 10500"/>
            <a:gd name="adj2" fmla="val 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ts val="488"/>
            </a:spcAft>
            <a:tabLst/>
          </a:pPr>
          <a:r>
            <a:rPr lang="en-CA" sz="1400" b="1" kern="1200" dirty="0">
              <a:solidFill>
                <a:schemeClr val="tx1"/>
              </a:solidFill>
            </a:rPr>
            <a:t>800+ volunteer actuaries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ts val="488"/>
            </a:spcAft>
            <a:tabLst/>
          </a:pPr>
          <a:r>
            <a:rPr lang="en-CA" sz="1100" b="1" kern="1200" dirty="0">
              <a:solidFill>
                <a:schemeClr val="tx1"/>
              </a:solidFill>
              <a:latin typeface="Calibri" panose="020F0502020204030204" pitchFamily="34" charset="0"/>
            </a:rPr>
            <a:t>Council and committees </a:t>
          </a:r>
          <a:r>
            <a:rPr lang="en-CA" sz="1100" kern="1200" dirty="0">
              <a:solidFill>
                <a:schemeClr val="tx1"/>
              </a:solidFill>
              <a:latin typeface="Calibri" panose="020F0502020204030204" pitchFamily="34" charset="0"/>
            </a:rPr>
            <a:t>meet twice a year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  <a:tabLst/>
          </a:pPr>
          <a:r>
            <a:rPr lang="en-CA" sz="1100" b="1" kern="1200" dirty="0">
              <a:solidFill>
                <a:schemeClr val="tx1"/>
              </a:solidFill>
              <a:latin typeface="Calibri" panose="020F0502020204030204" pitchFamily="34" charset="0"/>
            </a:rPr>
            <a:t>Sections </a:t>
          </a:r>
          <a:r>
            <a:rPr lang="en-CA" sz="1100" b="0" kern="1200" dirty="0">
              <a:solidFill>
                <a:schemeClr val="tx1"/>
              </a:solidFill>
              <a:latin typeface="Calibri" panose="020F0502020204030204" pitchFamily="34" charset="0"/>
            </a:rPr>
            <a:t>host</a:t>
          </a:r>
        </a:p>
        <a:p>
          <a:pPr marL="85725" lvl="0" indent="-226800" algn="l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  <a:tabLst/>
          </a:pPr>
          <a:r>
            <a:rPr lang="en-CA" sz="1100" kern="1200" dirty="0">
              <a:solidFill>
                <a:schemeClr val="tx1"/>
              </a:solidFill>
              <a:latin typeface="Calibri" panose="020F0502020204030204" pitchFamily="34" charset="0"/>
            </a:rPr>
            <a:t>colloquia </a:t>
          </a:r>
        </a:p>
        <a:p>
          <a:pPr marL="139700" lvl="0" indent="-279400" algn="l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  <a:tabLst/>
          </a:pPr>
          <a:r>
            <a:rPr lang="en-CA" sz="1100" b="1" kern="1200" dirty="0">
              <a:solidFill>
                <a:schemeClr val="tx1"/>
              </a:solidFill>
              <a:latin typeface="Calibri" panose="020F0502020204030204" pitchFamily="34" charset="0"/>
            </a:rPr>
            <a:t>International</a:t>
          </a:r>
        </a:p>
        <a:p>
          <a:pPr marL="139700" lvl="0" indent="-279400" algn="l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  <a:tabLst/>
          </a:pPr>
          <a:r>
            <a:rPr lang="en-CA" sz="1100" b="1" kern="1200" dirty="0">
              <a:solidFill>
                <a:schemeClr val="tx1"/>
              </a:solidFill>
              <a:latin typeface="Calibri" panose="020F0502020204030204" pitchFamily="34" charset="0"/>
            </a:rPr>
            <a:t>Congress of </a:t>
          </a:r>
        </a:p>
        <a:p>
          <a:pPr marL="139700" lvl="0" indent="-279400" algn="l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  <a:tabLst/>
          </a:pPr>
          <a:r>
            <a:rPr lang="en-CA" sz="1100" b="1" kern="1200" dirty="0">
              <a:solidFill>
                <a:schemeClr val="tx1"/>
              </a:solidFill>
              <a:latin typeface="Calibri" panose="020F0502020204030204" pitchFamily="34" charset="0"/>
            </a:rPr>
            <a:t>Actuaries </a:t>
          </a:r>
          <a:r>
            <a:rPr lang="en-CA" sz="1100" kern="1200" dirty="0">
              <a:solidFill>
                <a:schemeClr val="tx1"/>
              </a:solidFill>
              <a:latin typeface="Calibri" panose="020F0502020204030204" pitchFamily="34" charset="0"/>
            </a:rPr>
            <a:t>every 4 </a:t>
          </a:r>
        </a:p>
        <a:p>
          <a:pPr marL="139700" lvl="0" indent="-279400" algn="l" defTabSz="622300" rtl="0">
            <a:lnSpc>
              <a:spcPct val="90000"/>
            </a:lnSpc>
            <a:spcBef>
              <a:spcPct val="0"/>
            </a:spcBef>
            <a:spcAft>
              <a:spcPts val="488"/>
            </a:spcAft>
            <a:tabLst/>
          </a:pPr>
          <a:r>
            <a:rPr lang="en-CA" sz="1100" kern="1200" dirty="0">
              <a:solidFill>
                <a:schemeClr val="tx1"/>
              </a:solidFill>
              <a:latin typeface="Calibri" panose="020F0502020204030204" pitchFamily="34" charset="0"/>
            </a:rPr>
            <a:t>years</a:t>
          </a:r>
          <a:r>
            <a:rPr lang="en-CA" sz="1000" kern="1200" dirty="0">
              <a:solidFill>
                <a:schemeClr val="tx1"/>
              </a:solidFill>
              <a:latin typeface="Calibri" panose="020F0502020204030204" pitchFamily="34" charset="0"/>
            </a:rPr>
            <a:t>. </a:t>
          </a:r>
        </a:p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CA" sz="1100" kern="1200" dirty="0">
              <a:solidFill>
                <a:schemeClr val="tx1"/>
              </a:solidFill>
              <a:latin typeface="Calibri" panose="020F0502020204030204" pitchFamily="34" charset="0"/>
            </a:rPr>
            <a:t>300+ conference calls annually</a:t>
          </a:r>
          <a:endParaRPr lang="en-CA" sz="1100" kern="1200" dirty="0">
            <a:solidFill>
              <a:schemeClr val="tx1"/>
            </a:solidFill>
          </a:endParaRPr>
        </a:p>
      </dsp:txBody>
      <dsp:txXfrm rot="10800000">
        <a:off x="3304576" y="1585975"/>
        <a:ext cx="1290800" cy="2573043"/>
      </dsp:txXfrm>
    </dsp:sp>
    <dsp:sp modelId="{4150A4DB-946A-4410-825A-E24254B81AB4}">
      <dsp:nvSpPr>
        <dsp:cNvPr id="0" name=""/>
        <dsp:cNvSpPr/>
      </dsp:nvSpPr>
      <dsp:spPr>
        <a:xfrm>
          <a:off x="4757004" y="435573"/>
          <a:ext cx="1375396" cy="1049923"/>
        </a:xfrm>
        <a:prstGeom prst="roundRect">
          <a:avLst>
            <a:gd name="adj" fmla="val 10000"/>
          </a:avLst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2C10B7D-6156-48CF-85DF-A398DD01533E}">
      <dsp:nvSpPr>
        <dsp:cNvPr id="0" name=""/>
        <dsp:cNvSpPr/>
      </dsp:nvSpPr>
      <dsp:spPr>
        <a:xfrm rot="10800000">
          <a:off x="4757004" y="1598630"/>
          <a:ext cx="1375396" cy="2615341"/>
        </a:xfrm>
        <a:prstGeom prst="round2SameRect">
          <a:avLst>
            <a:gd name="adj1" fmla="val 10500"/>
            <a:gd name="adj2" fmla="val 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400" kern="1200" dirty="0">
              <a:solidFill>
                <a:schemeClr val="tx1"/>
              </a:solidFill>
            </a:rPr>
            <a:t>Constituted in Switzerland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400" kern="1200" dirty="0">
              <a:solidFill>
                <a:schemeClr val="tx1"/>
              </a:solidFill>
            </a:rPr>
            <a:t>based in Canada  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400" kern="1200" dirty="0">
              <a:solidFill>
                <a:schemeClr val="tx1"/>
              </a:solidFill>
            </a:rPr>
            <a:t>11 staff</a:t>
          </a:r>
        </a:p>
      </dsp:txBody>
      <dsp:txXfrm rot="10800000">
        <a:off x="4799302" y="1598630"/>
        <a:ext cx="1290800" cy="2573043"/>
      </dsp:txXfrm>
    </dsp:sp>
    <dsp:sp modelId="{4F5AB81C-C4B6-4D8B-9B6B-EC897172525E}">
      <dsp:nvSpPr>
        <dsp:cNvPr id="0" name=""/>
        <dsp:cNvSpPr/>
      </dsp:nvSpPr>
      <dsp:spPr>
        <a:xfrm>
          <a:off x="6269939" y="474872"/>
          <a:ext cx="1413467" cy="101217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349EE46-1316-476C-A7A9-D5814A53AD53}">
      <dsp:nvSpPr>
        <dsp:cNvPr id="0" name=""/>
        <dsp:cNvSpPr/>
      </dsp:nvSpPr>
      <dsp:spPr>
        <a:xfrm rot="10800000">
          <a:off x="6288975" y="1598630"/>
          <a:ext cx="1375396" cy="2615341"/>
        </a:xfrm>
        <a:prstGeom prst="round2SameRect">
          <a:avLst>
            <a:gd name="adj1" fmla="val 10500"/>
            <a:gd name="adj2" fmla="val 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300" b="0" kern="1200" dirty="0">
              <a:solidFill>
                <a:schemeClr val="tx1"/>
              </a:solidFill>
            </a:rPr>
            <a:t>Exists to encourage the </a:t>
          </a:r>
          <a:r>
            <a:rPr lang="en-CA" sz="1300" kern="1200" dirty="0">
              <a:solidFill>
                <a:schemeClr val="tx1"/>
              </a:solidFill>
            </a:rPr>
            <a:t>development of a global profession </a:t>
          </a:r>
        </a:p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300" kern="1200" dirty="0">
              <a:solidFill>
                <a:schemeClr val="tx1"/>
              </a:solidFill>
            </a:rPr>
            <a:t>Acknowledged as technically competent and professionally reliable</a:t>
          </a:r>
        </a:p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300" kern="1200" dirty="0">
              <a:solidFill>
                <a:schemeClr val="tx1"/>
              </a:solidFill>
            </a:rPr>
            <a:t>To ensure the public interest is served</a:t>
          </a:r>
        </a:p>
      </dsp:txBody>
      <dsp:txXfrm rot="10800000">
        <a:off x="6331273" y="1598630"/>
        <a:ext cx="1290800" cy="25730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#5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BB2F82E4-284A-4E22-A89B-4B32446207AC}" type="datetimeFigureOut">
              <a:rPr lang="fr-CA" smtClean="0"/>
              <a:pPr/>
              <a:t>2017-02-20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B9ED82E4-5875-462D-B4A6-309A79BE8194}" type="slidenum">
              <a:rPr lang="fr-CA" smtClean="0"/>
              <a:pPr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50536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41968" cy="465295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2"/>
            <a:ext cx="3041968" cy="465295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0F2971D1-DDB2-44AF-A724-16834B698266}" type="datetimeFigureOut">
              <a:rPr lang="en-CA" smtClean="0"/>
              <a:pPr/>
              <a:t>20/02/2017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8500"/>
            <a:ext cx="6203950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7"/>
            <a:ext cx="5615940" cy="4187665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5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5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30FAD389-15F7-436E-8A8C-F540886738D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38306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AD389-15F7-436E-8A8C-F540886738D9}" type="slidenum">
              <a:rPr lang="en-CA" smtClean="0"/>
              <a:pPr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382136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AD389-15F7-436E-8A8C-F540886738D9}" type="slidenum">
              <a:rPr lang="en-CA" smtClean="0"/>
              <a:pPr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32740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AD389-15F7-436E-8A8C-F540886738D9}" type="slidenum">
              <a:rPr lang="en-CA" smtClean="0"/>
              <a:pPr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642261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AD389-15F7-436E-8A8C-F540886738D9}" type="slidenum">
              <a:rPr lang="en-CA" smtClean="0"/>
              <a:pPr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14817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AD389-15F7-436E-8A8C-F540886738D9}" type="slidenum">
              <a:rPr lang="en-CA" smtClean="0"/>
              <a:pPr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005375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AD389-15F7-436E-8A8C-F540886738D9}" type="slidenum">
              <a:rPr lang="en-CA" smtClean="0"/>
              <a:pPr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452504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AD389-15F7-436E-8A8C-F540886738D9}" type="slidenum">
              <a:rPr lang="en-CA" smtClean="0"/>
              <a:pPr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3582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AD389-15F7-436E-8A8C-F540886738D9}" type="slidenum">
              <a:rPr lang="en-CA" smtClean="0"/>
              <a:pPr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36186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AD389-15F7-436E-8A8C-F540886738D9}" type="slidenum">
              <a:rPr lang="en-CA" smtClean="0"/>
              <a:pPr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3618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AD389-15F7-436E-8A8C-F540886738D9}" type="slidenum">
              <a:rPr lang="en-CA" smtClean="0"/>
              <a:pPr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36498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AD389-15F7-436E-8A8C-F540886738D9}" type="slidenum">
              <a:rPr lang="en-CA" smtClean="0"/>
              <a:pPr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369738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AD389-15F7-436E-8A8C-F540886738D9}" type="slidenum">
              <a:rPr lang="en-CA" smtClean="0"/>
              <a:pPr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1808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AD389-15F7-436E-8A8C-F540886738D9}" type="slidenum">
              <a:rPr lang="en-CA" smtClean="0"/>
              <a:pPr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914543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AD389-15F7-436E-8A8C-F540886738D9}" type="slidenum">
              <a:rPr lang="en-CA" smtClean="0"/>
              <a:pPr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52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AD389-15F7-436E-8A8C-F540886738D9}" type="slidenum">
              <a:rPr lang="en-CA" smtClean="0"/>
              <a:pPr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43727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699542"/>
            <a:ext cx="7772400" cy="6138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NAME OF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1241425"/>
            <a:ext cx="6400800" cy="521196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Company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BC229-B447-4CE8-AB2E-2A2DE2C24D79}" type="datetime1">
              <a:rPr lang="en-US" smtClean="0"/>
              <a:t>20-Feb-2017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24 Feb 2017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649F6-FEB5-47A3-B493-0BA38151525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44005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78137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22318" y="0"/>
            <a:ext cx="6764482" cy="106322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1A284D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922317" y="1063228"/>
            <a:ext cx="7117773" cy="3581507"/>
          </a:xfrm>
        </p:spPr>
        <p:txBody>
          <a:bodyPr/>
          <a:lstStyle>
            <a:lvl1pPr marL="342900" indent="-342900">
              <a:buFont typeface="Wingdings" panose="05000000000000000000" pitchFamily="2" charset="2"/>
              <a:buChar char="Ø"/>
              <a:defRPr sz="2800">
                <a:solidFill>
                  <a:srgbClr val="1A284D"/>
                </a:solidFill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adipisicing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9A597-BDB2-41FB-BA5B-CBE3538DB96D}" type="datetime1">
              <a:rPr lang="en-US" smtClean="0"/>
              <a:t>20-Feb-2017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24 Feb 2017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649F6-FEB5-47A3-B493-0BA38151525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IAA Logo Transparent.g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153400" y="4476750"/>
            <a:ext cx="561975" cy="59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873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627534"/>
            <a:ext cx="8229600" cy="857250"/>
          </a:xfrm>
        </p:spPr>
        <p:txBody>
          <a:bodyPr/>
          <a:lstStyle>
            <a:lvl1pPr>
              <a:defRPr>
                <a:solidFill>
                  <a:srgbClr val="1A284D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563637"/>
            <a:ext cx="8229600" cy="3030985"/>
          </a:xfrm>
        </p:spPr>
        <p:txBody>
          <a:bodyPr/>
          <a:lstStyle>
            <a:lvl1pPr marL="0" indent="0" algn="ctr">
              <a:buNone/>
              <a:defRPr>
                <a:solidFill>
                  <a:srgbClr val="1A284D"/>
                </a:solidFill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adipisicing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C1D4B-4596-44BF-B3EB-5171877FFF43}" type="datetime1">
              <a:rPr lang="en-US" smtClean="0"/>
              <a:t>20-Feb-2017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24 Feb 2017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649F6-FEB5-47A3-B493-0BA38151525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IAA Logo Transparent.g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153400" y="4476750"/>
            <a:ext cx="561975" cy="59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264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32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87136"/>
            <a:ext cx="8229600" cy="3607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5A0A15-D001-4C53-81E8-4BA6BAF43C1A}" type="datetime1">
              <a:rPr lang="en-US" smtClean="0"/>
              <a:t>20-Feb-2017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24 Feb 2017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649F6-FEB5-47A3-B493-0BA3815152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80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anose="05000000000000000000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1.jpe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0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tuaries.org/CTTEES_PENSEB/Papers/September2015_IOPSandIAA_Synthesis_Paper_EffectivePensionsSupervision.pdf" TargetMode="External"/><Relationship Id="rId2" Type="http://schemas.openxmlformats.org/officeDocument/2006/relationships/hyperlink" Target="http://www.actuaries.org/ABOUT/Documents/MOU_IOPS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ctuaries.org/CTTEES_PENSEB/Papers/September2015_IOPSandIAA_Actuarial_Calculations_Pension_Reviews_in_Pension_Supervision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-17058"/>
            <a:ext cx="9144000" cy="188595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spcAft>
                <a:spcPts val="600"/>
              </a:spcAft>
            </a:pPr>
            <a:r>
              <a:rPr lang="en-US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en-US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en-CA" sz="3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IOPS/FSC International Seminar on </a:t>
            </a:r>
            <a:r>
              <a:rPr lang="en-CA" sz="3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en-CA" sz="3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en-CA" sz="3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Pension Supervision </a:t>
            </a:r>
            <a:r>
              <a:rPr lang="en-CA" sz="3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and </a:t>
            </a:r>
            <a:r>
              <a:rPr lang="en-CA" sz="3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Regulation</a:t>
            </a:r>
            <a:r>
              <a:rPr lang="en-CA" sz="3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en-CA" sz="3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en-US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Cathy Lyn, Member of the Executive Committee</a:t>
            </a:r>
            <a:r>
              <a:rPr lang="en-US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en-US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en-CA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4471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57150"/>
            <a:ext cx="9144000" cy="188595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1" algn="ctr" rtl="0">
              <a:spcBef>
                <a:spcPct val="0"/>
              </a:spcBef>
            </a:pPr>
            <a:r>
              <a:rPr lang="en-US" sz="3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en-US" sz="3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en-GB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Current trends in pension savings investment and its regulatory and supervisory frameworks</a:t>
            </a:r>
            <a:r>
              <a:rPr lang="en-US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en-US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en-US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en-US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en-CA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9855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550068"/>
            <a:ext cx="9144000" cy="765110"/>
          </a:xfrm>
        </p:spPr>
        <p:txBody>
          <a:bodyPr>
            <a:normAutofit/>
          </a:bodyPr>
          <a:lstStyle/>
          <a:p>
            <a:r>
              <a:rPr lang="en-JM" sz="3600" dirty="0" smtClean="0">
                <a:solidFill>
                  <a:srgbClr val="002060"/>
                </a:solidFill>
              </a:rPr>
              <a:t>The Landscape</a:t>
            </a:r>
            <a:endParaRPr lang="en-JM" sz="3600" dirty="0">
              <a:solidFill>
                <a:srgbClr val="002060"/>
              </a:solidFill>
            </a:endParaRP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78581" y="1285875"/>
            <a:ext cx="8947165" cy="3678010"/>
          </a:xfrm>
        </p:spPr>
        <p:txBody>
          <a:bodyPr>
            <a:noAutofit/>
          </a:bodyPr>
          <a:lstStyle/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Increasing proportion of aged will be without adequate retirement income</a:t>
            </a:r>
          </a:p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Retirement income needed for </a:t>
            </a:r>
            <a:r>
              <a:rPr lang="en-JM" sz="2400" dirty="0">
                <a:solidFill>
                  <a:schemeClr val="tx1"/>
                </a:solidFill>
              </a:rPr>
              <a:t>escalating </a:t>
            </a:r>
            <a:r>
              <a:rPr lang="en-JM" sz="2400" dirty="0" smtClean="0">
                <a:solidFill>
                  <a:schemeClr val="tx1"/>
                </a:solidFill>
              </a:rPr>
              <a:t>ordinary living expenses and medical costs</a:t>
            </a:r>
          </a:p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Volatile environment: low interest rates, weak economies, currency devaluation, inflation, high expenses to accumulate savings, prescriptive regulations</a:t>
            </a:r>
          </a:p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Formal pension system failing?</a:t>
            </a:r>
          </a:p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Less reliance on children… What to do?</a:t>
            </a:r>
            <a:endParaRPr lang="en-JM" sz="2400" dirty="0">
              <a:solidFill>
                <a:schemeClr val="tx1"/>
              </a:solidFill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24463" y="4810126"/>
            <a:ext cx="2895600" cy="273844"/>
          </a:xfrm>
        </p:spPr>
        <p:txBody>
          <a:bodyPr/>
          <a:lstStyle/>
          <a:p>
            <a:pPr algn="r"/>
            <a:r>
              <a:rPr lang="en-US" dirty="0" smtClean="0"/>
              <a:t>24 Feb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8552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550067"/>
            <a:ext cx="9144001" cy="793102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rgbClr val="002060"/>
                </a:solidFill>
              </a:rPr>
              <a:t>The Formal System 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150" y="1193152"/>
            <a:ext cx="900826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Nina and Fiona have given a world view </a:t>
            </a:r>
          </a:p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Regulated at a cost… Effective?</a:t>
            </a:r>
          </a:p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DB, DC, hybrid plans… A variety of systems</a:t>
            </a:r>
            <a:endParaRPr lang="en-US" sz="2400" dirty="0">
              <a:latin typeface="Calibri" panose="020F0502020204030204" pitchFamily="34" charset="0"/>
            </a:endParaRPr>
          </a:p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A cemetery… Closure of DB plans or stopped DB accruals</a:t>
            </a:r>
          </a:p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More DC plans but is the focus on members’ benefits?</a:t>
            </a:r>
          </a:p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>
                <a:latin typeface="Calibri" panose="020F0502020204030204" pitchFamily="34" charset="0"/>
              </a:rPr>
              <a:t>Overall </a:t>
            </a:r>
            <a:r>
              <a:rPr lang="en-US" sz="2400" dirty="0" smtClean="0">
                <a:latin typeface="Calibri" panose="020F0502020204030204" pitchFamily="34" charset="0"/>
              </a:rPr>
              <a:t>trend is less </a:t>
            </a:r>
            <a:r>
              <a:rPr lang="en-US" sz="2400" dirty="0">
                <a:latin typeface="Calibri" panose="020F0502020204030204" pitchFamily="34" charset="0"/>
              </a:rPr>
              <a:t>people coverage and more inadequate retirement income </a:t>
            </a:r>
            <a:r>
              <a:rPr lang="en-US" sz="2400" dirty="0" smtClean="0">
                <a:latin typeface="Calibri" panose="020F0502020204030204" pitchFamily="34" charset="0"/>
              </a:rPr>
              <a:t>for greater numbers</a:t>
            </a:r>
            <a:endParaRPr lang="en-US" sz="2400" dirty="0">
              <a:latin typeface="Calibri" panose="020F0502020204030204" pitchFamily="34" charset="0"/>
            </a:endParaRPr>
          </a:p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Massive shifting responsibility to individuals</a:t>
            </a:r>
          </a:p>
          <a:p>
            <a:pPr marL="911700" lvl="2" indent="-342900"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Losing access to experts in pension provision</a:t>
            </a:r>
            <a:endParaRPr lang="en-US" sz="2400" dirty="0">
              <a:latin typeface="Calibri" panose="020F0502020204030204" pitchFamily="34" charset="0"/>
            </a:endParaRPr>
          </a:p>
          <a:p>
            <a:pPr marL="911700" lvl="2" indent="-342900"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Little incentive to save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24463" y="4810126"/>
            <a:ext cx="2895600" cy="273844"/>
          </a:xfrm>
        </p:spPr>
        <p:txBody>
          <a:bodyPr/>
          <a:lstStyle/>
          <a:p>
            <a:pPr algn="r"/>
            <a:r>
              <a:rPr lang="en-US" dirty="0" smtClean="0"/>
              <a:t>24 Feb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997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54297"/>
            <a:ext cx="9144000" cy="906563"/>
          </a:xfrm>
        </p:spPr>
        <p:txBody>
          <a:bodyPr>
            <a:normAutofit/>
          </a:bodyPr>
          <a:lstStyle/>
          <a:p>
            <a:r>
              <a:rPr lang="en-JM" sz="3600" dirty="0" smtClean="0">
                <a:solidFill>
                  <a:srgbClr val="002060"/>
                </a:solidFill>
              </a:rPr>
              <a:t>Funding in the Formal System</a:t>
            </a:r>
            <a:endParaRPr lang="en-JM" sz="3600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010" y="1528768"/>
            <a:ext cx="8965406" cy="3800474"/>
          </a:xfrm>
        </p:spPr>
        <p:txBody>
          <a:bodyPr>
            <a:noAutofit/>
          </a:bodyPr>
          <a:lstStyle/>
          <a:p>
            <a:pPr marL="457200" indent="-4572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Cost of saving for retirement (with tax incentives) and expenses</a:t>
            </a:r>
          </a:p>
          <a:p>
            <a:pPr marL="457200" indent="-4572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Whatever the system, the low-interest-rate environment impacts funding pension provision as affected by all the factors mentioned above with consequent cost increases</a:t>
            </a:r>
          </a:p>
          <a:p>
            <a:pPr marL="457200" indent="-4572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Regulation does not operate in isolation</a:t>
            </a:r>
          </a:p>
          <a:p>
            <a:pPr marL="457200" indent="-4572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Want the law writers to understand that the legislative framework is to prevent old-age poverty through constructive saving? </a:t>
            </a:r>
          </a:p>
          <a:p>
            <a:pPr marL="457200" indent="-4572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Are the regulators and other stakeholders working in</a:t>
            </a:r>
            <a:br>
              <a:rPr lang="en-JM" sz="2400" dirty="0" smtClean="0">
                <a:solidFill>
                  <a:schemeClr val="tx1"/>
                </a:solidFill>
              </a:rPr>
            </a:br>
            <a:r>
              <a:rPr lang="en-JM" sz="2400" dirty="0" smtClean="0">
                <a:solidFill>
                  <a:schemeClr val="tx1"/>
                </a:solidFill>
              </a:rPr>
              <a:t>tandem so pension plans gain popularity?</a:t>
            </a:r>
            <a:endParaRPr lang="en-JM" sz="2400" dirty="0">
              <a:solidFill>
                <a:schemeClr val="tx1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24463" y="4810126"/>
            <a:ext cx="2895600" cy="273844"/>
          </a:xfrm>
        </p:spPr>
        <p:txBody>
          <a:bodyPr/>
          <a:lstStyle/>
          <a:p>
            <a:pPr algn="r"/>
            <a:r>
              <a:rPr lang="en-US" dirty="0" smtClean="0"/>
              <a:t>24 Feb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271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57247"/>
            <a:ext cx="9144000" cy="905068"/>
          </a:xfrm>
        </p:spPr>
        <p:txBody>
          <a:bodyPr>
            <a:noAutofit/>
          </a:bodyPr>
          <a:lstStyle/>
          <a:p>
            <a:r>
              <a:rPr lang="en-CA" dirty="0">
                <a:solidFill>
                  <a:srgbClr val="002060"/>
                </a:solidFill>
              </a:rPr>
              <a:t>The Low-Interest-Rate </a:t>
            </a:r>
            <a:r>
              <a:rPr lang="en-CA" dirty="0" smtClean="0">
                <a:solidFill>
                  <a:srgbClr val="002060"/>
                </a:solidFill>
              </a:rPr>
              <a:t>Environment </a:t>
            </a:r>
            <a:endParaRPr lang="en-JM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8" y="1528763"/>
            <a:ext cx="8959323" cy="3450429"/>
          </a:xfrm>
        </p:spPr>
        <p:txBody>
          <a:bodyPr>
            <a:noAutofit/>
          </a:bodyPr>
          <a:lstStyle/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Means pressure for higher contribution rates; search for higher long-term investment income when target retirement income same</a:t>
            </a:r>
          </a:p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Noticeable shift to portfolios matching DB liabilities with bonds to reduce spikes in employer cost and balance sheet results</a:t>
            </a:r>
          </a:p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Do regulators feel over-concentration of bonds limits ability for growth prospects that would reduce costs for DB?</a:t>
            </a:r>
          </a:p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Property has a higher running yield than bonds. Better?</a:t>
            </a:r>
          </a:p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Less liquidity, less short term better for returns</a:t>
            </a:r>
          </a:p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Less expenses better for costs</a:t>
            </a:r>
          </a:p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endParaRPr lang="en-JM" sz="2400" dirty="0" smtClean="0">
              <a:solidFill>
                <a:schemeClr val="tx1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24463" y="4810126"/>
            <a:ext cx="2895600" cy="273844"/>
          </a:xfrm>
        </p:spPr>
        <p:txBody>
          <a:bodyPr/>
          <a:lstStyle/>
          <a:p>
            <a:pPr algn="r"/>
            <a:r>
              <a:rPr lang="en-US" dirty="0" smtClean="0"/>
              <a:t>24 Feb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000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57249"/>
            <a:ext cx="9144000" cy="905068"/>
          </a:xfrm>
        </p:spPr>
        <p:txBody>
          <a:bodyPr>
            <a:noAutofit/>
          </a:bodyPr>
          <a:lstStyle/>
          <a:p>
            <a:r>
              <a:rPr lang="en-CA" dirty="0">
                <a:solidFill>
                  <a:srgbClr val="002060"/>
                </a:solidFill>
              </a:rPr>
              <a:t>The Low-Interest-Rate </a:t>
            </a:r>
            <a:r>
              <a:rPr lang="en-CA" dirty="0" smtClean="0">
                <a:solidFill>
                  <a:srgbClr val="002060"/>
                </a:solidFill>
              </a:rPr>
              <a:t>Environment </a:t>
            </a:r>
            <a:r>
              <a:rPr lang="en-CA" sz="1800" dirty="0" smtClean="0">
                <a:solidFill>
                  <a:srgbClr val="002060"/>
                </a:solidFill>
              </a:rPr>
              <a:t>(cont’d) </a:t>
            </a:r>
            <a:endParaRPr lang="en-JM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8" y="1521619"/>
            <a:ext cx="8959323" cy="3457573"/>
          </a:xfrm>
        </p:spPr>
        <p:txBody>
          <a:bodyPr>
            <a:noAutofit/>
          </a:bodyPr>
          <a:lstStyle/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Encourage longevity insurance for age &gt; 90 years old</a:t>
            </a:r>
          </a:p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Where </a:t>
            </a:r>
            <a:r>
              <a:rPr lang="en-JM" sz="2400" dirty="0">
                <a:solidFill>
                  <a:schemeClr val="tx1"/>
                </a:solidFill>
              </a:rPr>
              <a:t>allowable assets restricted, no noticeable change in DC portfolios to cope with low-interest landscape, whatever is considered </a:t>
            </a:r>
            <a:r>
              <a:rPr lang="en-JM" sz="2400" dirty="0" smtClean="0">
                <a:solidFill>
                  <a:schemeClr val="tx1"/>
                </a:solidFill>
              </a:rPr>
              <a:t>better returns, </a:t>
            </a:r>
            <a:r>
              <a:rPr lang="en-JM" sz="2400" dirty="0">
                <a:solidFill>
                  <a:schemeClr val="tx1"/>
                </a:solidFill>
              </a:rPr>
              <a:t>or long-term needs</a:t>
            </a:r>
          </a:p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More alternative investments to strive for growth.</a:t>
            </a:r>
          </a:p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Rigid deficit rules fuelled employer cost fears =&gt; rank and file workforce lost advantages of DB provision</a:t>
            </a:r>
          </a:p>
          <a:p>
            <a:pPr marL="342900" indent="-3429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Regulators see more polarization of wealth in old age</a:t>
            </a:r>
            <a:endParaRPr lang="en-JM" sz="24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JM" sz="2400" dirty="0" smtClean="0"/>
              <a:t>Adverse social consequences…..Action?</a:t>
            </a:r>
            <a:endParaRPr lang="en-JM" sz="2400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24463" y="4810126"/>
            <a:ext cx="2895600" cy="273844"/>
          </a:xfrm>
        </p:spPr>
        <p:txBody>
          <a:bodyPr/>
          <a:lstStyle/>
          <a:p>
            <a:pPr algn="r"/>
            <a:r>
              <a:rPr lang="en-US" dirty="0" smtClean="0"/>
              <a:t>24 Feb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020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50070"/>
            <a:ext cx="9143999" cy="1063229"/>
          </a:xfrm>
        </p:spPr>
        <p:txBody>
          <a:bodyPr>
            <a:normAutofit/>
          </a:bodyPr>
          <a:lstStyle/>
          <a:p>
            <a:r>
              <a:rPr lang="en-JM" dirty="0" smtClean="0">
                <a:solidFill>
                  <a:srgbClr val="002060"/>
                </a:solidFill>
              </a:rPr>
              <a:t>Mention Negative Interest Rates</a:t>
            </a:r>
            <a:endParaRPr lang="en-JM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81" y="1793081"/>
            <a:ext cx="8961510" cy="2851654"/>
          </a:xfrm>
        </p:spPr>
        <p:txBody>
          <a:bodyPr>
            <a:normAutofit/>
          </a:bodyPr>
          <a:lstStyle/>
          <a:p>
            <a:pPr marL="457200" indent="-4572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Valuations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JM" sz="2400" dirty="0" smtClean="0"/>
              <a:t>Cash flows distorted by invalid interest rate scenarios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JM" sz="2400" dirty="0" smtClean="0"/>
              <a:t>Produce values defective by inapplicable input</a:t>
            </a:r>
          </a:p>
          <a:p>
            <a:pPr marL="457200" indent="-4572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When will normal relationships return?</a:t>
            </a:r>
          </a:p>
          <a:p>
            <a:pPr marL="457200" indent="-4572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Further discussion in depth is another presentation</a:t>
            </a:r>
            <a:endParaRPr lang="en-JM" sz="2400" dirty="0">
              <a:solidFill>
                <a:schemeClr val="tx1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24463" y="4810126"/>
            <a:ext cx="2895600" cy="273844"/>
          </a:xfrm>
        </p:spPr>
        <p:txBody>
          <a:bodyPr/>
          <a:lstStyle/>
          <a:p>
            <a:pPr algn="r"/>
            <a:r>
              <a:rPr lang="en-US" dirty="0" smtClean="0"/>
              <a:t>24 Feb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849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8658"/>
            <a:ext cx="9143999" cy="1063229"/>
          </a:xfrm>
        </p:spPr>
        <p:txBody>
          <a:bodyPr/>
          <a:lstStyle/>
          <a:p>
            <a:r>
              <a:rPr lang="en-JM" dirty="0" smtClean="0">
                <a:solidFill>
                  <a:srgbClr val="002060"/>
                </a:solidFill>
              </a:rPr>
              <a:t>Strike a Balance… Need Judgement?</a:t>
            </a:r>
            <a:endParaRPr lang="en-JM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726" y="1500188"/>
            <a:ext cx="8918316" cy="3473028"/>
          </a:xfrm>
        </p:spPr>
        <p:txBody>
          <a:bodyPr>
            <a:normAutofit lnSpcReduction="10000"/>
          </a:bodyPr>
          <a:lstStyle/>
          <a:p>
            <a:pPr marL="457200" indent="-4572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Funding a pension plan should not bring down a healthy employer</a:t>
            </a:r>
          </a:p>
          <a:p>
            <a:pPr marL="457200" indent="-4572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Understanding and remembering </a:t>
            </a:r>
            <a:r>
              <a:rPr lang="en-JM" sz="2400" dirty="0">
                <a:solidFill>
                  <a:schemeClr val="tx1"/>
                </a:solidFill>
              </a:rPr>
              <a:t>the objectives of pension </a:t>
            </a:r>
            <a:r>
              <a:rPr lang="en-JM" sz="2400" dirty="0" smtClean="0">
                <a:solidFill>
                  <a:schemeClr val="tx1"/>
                </a:solidFill>
              </a:rPr>
              <a:t>provision while regulating</a:t>
            </a:r>
            <a:endParaRPr lang="en-JM" sz="2400" dirty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The law writers and the regulators exercise judgement</a:t>
            </a:r>
          </a:p>
          <a:p>
            <a:pPr marL="457200" indent="-4572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The trustees and the investment manager crafting the portfolio – striving for a higher return long-term</a:t>
            </a:r>
          </a:p>
          <a:p>
            <a:pPr marL="457200" indent="-4572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The actuary’s funding recommendations</a:t>
            </a:r>
            <a:endParaRPr lang="en-JM" sz="2400" dirty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Volatility in accounting valuation results</a:t>
            </a:r>
          </a:p>
          <a:p>
            <a:pPr marL="457200" indent="-457200" algn="l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JM" sz="2400" dirty="0" smtClean="0">
                <a:solidFill>
                  <a:schemeClr val="tx1"/>
                </a:solidFill>
              </a:rPr>
              <a:t>Superficial knowledge</a:t>
            </a:r>
            <a:endParaRPr lang="en-JM" sz="2400" dirty="0">
              <a:solidFill>
                <a:schemeClr val="tx1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24463" y="4810126"/>
            <a:ext cx="2895600" cy="273844"/>
          </a:xfrm>
        </p:spPr>
        <p:txBody>
          <a:bodyPr/>
          <a:lstStyle/>
          <a:p>
            <a:pPr algn="r"/>
            <a:r>
              <a:rPr lang="en-US" dirty="0" smtClean="0"/>
              <a:t>24 Feb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0229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64402"/>
            <a:ext cx="9144000" cy="830424"/>
          </a:xfrm>
        </p:spPr>
        <p:txBody>
          <a:bodyPr>
            <a:noAutofit/>
          </a:bodyPr>
          <a:lstStyle/>
          <a:p>
            <a:pPr algn="ctr"/>
            <a:r>
              <a:rPr lang="en-CA" sz="3000" dirty="0" smtClean="0">
                <a:solidFill>
                  <a:srgbClr val="002060"/>
                </a:solidFill>
              </a:rPr>
              <a:t>Potential Problems with Regulation</a:t>
            </a:r>
            <a:br>
              <a:rPr lang="en-CA" sz="3000" dirty="0" smtClean="0">
                <a:solidFill>
                  <a:srgbClr val="002060"/>
                </a:solidFill>
              </a:rPr>
            </a:br>
            <a:r>
              <a:rPr lang="en-CA" sz="3000" dirty="0" smtClean="0">
                <a:solidFill>
                  <a:srgbClr val="002060"/>
                </a:solidFill>
              </a:rPr>
              <a:t>Influencing Pension Fund Investments – DB and DC</a:t>
            </a:r>
            <a:endParaRPr lang="en-US" sz="3000" dirty="0">
              <a:solidFill>
                <a:srgbClr val="00206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2869" y="1821955"/>
            <a:ext cx="8986837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Want investment and funding regulations to interface, impact on managing surplus/deficit</a:t>
            </a:r>
          </a:p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OK attitude to alternative investments good if honest</a:t>
            </a:r>
          </a:p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Support infrastructure, development projects with rewards to the retiree</a:t>
            </a:r>
          </a:p>
          <a:p>
            <a:pPr marL="911700" lvl="2" indent="-342900"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Beware Corruption risk</a:t>
            </a:r>
          </a:p>
          <a:p>
            <a:pPr marL="911700" lvl="2" indent="-342900"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Spot conflict of interest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24463" y="4810126"/>
            <a:ext cx="2895600" cy="273844"/>
          </a:xfrm>
        </p:spPr>
        <p:txBody>
          <a:bodyPr/>
          <a:lstStyle/>
          <a:p>
            <a:pPr algn="r"/>
            <a:r>
              <a:rPr lang="en-US" dirty="0" smtClean="0"/>
              <a:t>24 Feb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174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07250"/>
            <a:ext cx="9144000" cy="830424"/>
          </a:xfrm>
        </p:spPr>
        <p:txBody>
          <a:bodyPr>
            <a:noAutofit/>
          </a:bodyPr>
          <a:lstStyle/>
          <a:p>
            <a:pPr algn="ctr"/>
            <a:r>
              <a:rPr lang="en-CA" sz="3000" dirty="0" smtClean="0">
                <a:solidFill>
                  <a:srgbClr val="002060"/>
                </a:solidFill>
              </a:rPr>
              <a:t>Potential Problems </a:t>
            </a:r>
            <a:r>
              <a:rPr lang="en-CA" sz="1800" dirty="0" smtClean="0">
                <a:solidFill>
                  <a:srgbClr val="002060"/>
                </a:solidFill>
              </a:rPr>
              <a:t>(cont’d)</a:t>
            </a:r>
            <a:endParaRPr lang="en-US" sz="1800" dirty="0">
              <a:solidFill>
                <a:srgbClr val="00206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2869" y="1821955"/>
            <a:ext cx="8986837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Less problem when Trustees </a:t>
            </a:r>
            <a:r>
              <a:rPr lang="en-US" sz="2400" dirty="0">
                <a:latin typeface="Calibri" panose="020F0502020204030204" pitchFamily="34" charset="0"/>
              </a:rPr>
              <a:t>have skills and resources to manage the complexities and get value for fees paid</a:t>
            </a:r>
          </a:p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>
                <a:latin typeface="Calibri" panose="020F0502020204030204" pitchFamily="34" charset="0"/>
              </a:rPr>
              <a:t>Commercial drivers eroding savings </a:t>
            </a:r>
          </a:p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>
                <a:latin typeface="Calibri" panose="020F0502020204030204" pitchFamily="34" charset="0"/>
              </a:rPr>
              <a:t>Prohibiting investment overseas when weak home markets</a:t>
            </a:r>
          </a:p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>
                <a:latin typeface="Calibri" panose="020F0502020204030204" pitchFamily="34" charset="0"/>
              </a:rPr>
              <a:t>Challenges covered by Nina and </a:t>
            </a:r>
            <a:r>
              <a:rPr lang="en-US" sz="2400" dirty="0" smtClean="0">
                <a:latin typeface="Calibri" panose="020F0502020204030204" pitchFamily="34" charset="0"/>
              </a:rPr>
              <a:t>Fiona</a:t>
            </a:r>
            <a:endParaRPr lang="en-US" sz="2400" dirty="0">
              <a:latin typeface="Calibri" panose="020F0502020204030204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24463" y="4810126"/>
            <a:ext cx="2895600" cy="273844"/>
          </a:xfrm>
        </p:spPr>
        <p:txBody>
          <a:bodyPr/>
          <a:lstStyle/>
          <a:p>
            <a:pPr algn="r"/>
            <a:r>
              <a:rPr lang="en-US" dirty="0" smtClean="0"/>
              <a:t>24 Feb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833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57150"/>
            <a:ext cx="9144000" cy="188595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1" algn="ctr" rtl="0">
              <a:spcBef>
                <a:spcPct val="0"/>
              </a:spcBef>
            </a:pPr>
            <a:r>
              <a:rPr lang="en-US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International </a:t>
            </a:r>
            <a:r>
              <a:rPr lang="en-US" sz="3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Actuarial Association </a:t>
            </a:r>
            <a:br>
              <a:rPr lang="en-US" sz="3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en-US" sz="3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(IAA)</a:t>
            </a:r>
            <a:endParaRPr lang="en-CA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89205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61745"/>
            <a:ext cx="9144000" cy="821094"/>
          </a:xfrm>
        </p:spPr>
        <p:txBody>
          <a:bodyPr>
            <a:noAutofit/>
          </a:bodyPr>
          <a:lstStyle/>
          <a:p>
            <a:r>
              <a:rPr lang="en-CA" sz="3000" dirty="0" smtClean="0">
                <a:solidFill>
                  <a:srgbClr val="002060"/>
                </a:solidFill>
              </a:rPr>
              <a:t>From Global to Regional </a:t>
            </a:r>
            <a:r>
              <a:rPr lang="en-CA" sz="3200" dirty="0" smtClean="0"/>
              <a:t>—</a:t>
            </a:r>
            <a:r>
              <a:rPr lang="en-CA" sz="3000" dirty="0" smtClean="0">
                <a:solidFill>
                  <a:srgbClr val="002060"/>
                </a:solidFill>
              </a:rPr>
              <a:t> The Caribbean</a:t>
            </a:r>
            <a:endParaRPr lang="en-US" sz="3000" dirty="0">
              <a:solidFill>
                <a:srgbClr val="00206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5725" y="1383020"/>
            <a:ext cx="8905874" cy="3906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4500" lvl="1" indent="-342900">
              <a:spcAft>
                <a:spcPts val="1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200" dirty="0" smtClean="0">
                <a:latin typeface="Calibri" panose="020F0502020204030204" pitchFamily="34" charset="0"/>
              </a:rPr>
              <a:t>Limits on asset classes challenges for best portfolio construction</a:t>
            </a:r>
          </a:p>
          <a:p>
            <a:pPr marL="454500" lvl="1" indent="-342900">
              <a:spcAft>
                <a:spcPts val="1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200" dirty="0" smtClean="0">
                <a:latin typeface="Calibri" panose="020F0502020204030204" pitchFamily="34" charset="0"/>
              </a:rPr>
              <a:t>Weak economies, small markets, limited variety</a:t>
            </a:r>
          </a:p>
          <a:p>
            <a:pPr marL="454500" lvl="1" indent="-342900">
              <a:spcAft>
                <a:spcPts val="1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200" dirty="0" smtClean="0">
                <a:latin typeface="Calibri" panose="020F0502020204030204" pitchFamily="34" charset="0"/>
              </a:rPr>
              <a:t>Limits on overseas investments for approved funds n/a to individuals</a:t>
            </a:r>
          </a:p>
          <a:p>
            <a:pPr marL="454500" lvl="1" indent="-342900">
              <a:spcAft>
                <a:spcPts val="1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200" dirty="0" smtClean="0">
                <a:latin typeface="Calibri" panose="020F0502020204030204" pitchFamily="34" charset="0"/>
              </a:rPr>
              <a:t>The Caribbean Actuarial Association Advisory Board provides an underutilized mechanism</a:t>
            </a:r>
          </a:p>
          <a:p>
            <a:pPr marL="911700" lvl="2" indent="-342900">
              <a:spcAft>
                <a:spcPts val="100"/>
              </a:spcAft>
              <a:buFont typeface="Wingdings" panose="05000000000000000000" pitchFamily="2" charset="2"/>
              <a:buChar char="§"/>
              <a:tabLst>
                <a:tab pos="2289175" algn="l"/>
              </a:tabLst>
            </a:pPr>
            <a:r>
              <a:rPr lang="en-US" sz="2200" dirty="0" smtClean="0">
                <a:latin typeface="Calibri" panose="020F0502020204030204" pitchFamily="34" charset="0"/>
              </a:rPr>
              <a:t>Industry satisfied to support government paper but better to induce long-term investment in infrastructure or developmental prospects</a:t>
            </a:r>
          </a:p>
          <a:p>
            <a:pPr marL="911700" lvl="2" indent="-342900">
              <a:spcAft>
                <a:spcPts val="100"/>
              </a:spcAft>
              <a:buFont typeface="Wingdings" panose="05000000000000000000" pitchFamily="2" charset="2"/>
              <a:buChar char="§"/>
              <a:tabLst>
                <a:tab pos="2289175" algn="l"/>
              </a:tabLst>
            </a:pPr>
            <a:r>
              <a:rPr lang="en-US" sz="2200" dirty="0" smtClean="0">
                <a:latin typeface="Calibri" panose="020F0502020204030204" pitchFamily="34" charset="0"/>
              </a:rPr>
              <a:t>Dealing with the weak economies</a:t>
            </a:r>
          </a:p>
          <a:p>
            <a:pPr marL="911700" lvl="2" indent="-342900">
              <a:spcAft>
                <a:spcPts val="100"/>
              </a:spcAft>
              <a:buFont typeface="Wingdings" panose="05000000000000000000" pitchFamily="2" charset="2"/>
              <a:buChar char="§"/>
              <a:tabLst>
                <a:tab pos="2289175" algn="l"/>
              </a:tabLst>
            </a:pPr>
            <a:r>
              <a:rPr lang="en-US" sz="2200" dirty="0" smtClean="0">
                <a:latin typeface="Calibri" panose="020F0502020204030204" pitchFamily="34" charset="0"/>
              </a:rPr>
              <a:t>Leverage the commercial drivers of the stakeholders for</a:t>
            </a:r>
            <a:br>
              <a:rPr lang="en-US" sz="2200" dirty="0" smtClean="0">
                <a:latin typeface="Calibri" panose="020F0502020204030204" pitchFamily="34" charset="0"/>
              </a:rPr>
            </a:br>
            <a:r>
              <a:rPr lang="en-US" sz="2200" dirty="0" smtClean="0">
                <a:latin typeface="Calibri" panose="020F0502020204030204" pitchFamily="34" charset="0"/>
              </a:rPr>
              <a:t>retirees to benefit</a:t>
            </a:r>
          </a:p>
          <a:p>
            <a:pPr marL="911700" lvl="2" indent="-342900">
              <a:spcAft>
                <a:spcPts val="100"/>
              </a:spcAft>
              <a:buFont typeface="Wingdings" panose="05000000000000000000" pitchFamily="2" charset="2"/>
              <a:buChar char="§"/>
              <a:tabLst>
                <a:tab pos="2289175" algn="l"/>
              </a:tabLst>
            </a:pPr>
            <a:r>
              <a:rPr lang="en-US" sz="2200" dirty="0" smtClean="0">
                <a:latin typeface="Calibri" panose="020F0502020204030204" pitchFamily="34" charset="0"/>
              </a:rPr>
              <a:t>Transfer tax exempt balances between jurisdictions </a:t>
            </a:r>
            <a:endParaRPr lang="en-US" sz="2200" dirty="0">
              <a:latin typeface="Calibri" panose="020F0502020204030204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24463" y="4810126"/>
            <a:ext cx="2895600" cy="273844"/>
          </a:xfrm>
        </p:spPr>
        <p:txBody>
          <a:bodyPr/>
          <a:lstStyle/>
          <a:p>
            <a:pPr algn="r"/>
            <a:r>
              <a:rPr lang="en-US" dirty="0" smtClean="0"/>
              <a:t>24 Feb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8991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51494"/>
            <a:ext cx="9144000" cy="708471"/>
          </a:xfrm>
        </p:spPr>
        <p:txBody>
          <a:bodyPr>
            <a:noAutofit/>
          </a:bodyPr>
          <a:lstStyle/>
          <a:p>
            <a:pPr algn="ctr"/>
            <a:r>
              <a:rPr lang="en-CA" sz="3000" dirty="0" smtClean="0">
                <a:solidFill>
                  <a:srgbClr val="002060"/>
                </a:solidFill>
              </a:rPr>
              <a:t>Action Items for Regulators</a:t>
            </a:r>
            <a:endParaRPr lang="en-US" sz="3000" dirty="0">
              <a:solidFill>
                <a:srgbClr val="00206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5725" y="1387793"/>
            <a:ext cx="8993981" cy="3239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This landscape is likely to persist </a:t>
            </a:r>
          </a:p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Assess whether own regulations have adverse effect on funding</a:t>
            </a:r>
          </a:p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Make a plan to facilitate portfolio construction to cope with </a:t>
            </a:r>
            <a:br>
              <a:rPr lang="en-US" sz="2400" dirty="0" smtClean="0">
                <a:latin typeface="Calibri" panose="020F0502020204030204" pitchFamily="34" charset="0"/>
              </a:rPr>
            </a:br>
            <a:r>
              <a:rPr lang="en-US" sz="2400" dirty="0" smtClean="0">
                <a:latin typeface="Calibri" panose="020F0502020204030204" pitchFamily="34" charset="0"/>
              </a:rPr>
              <a:t>low-interest-rate environment and weak economies</a:t>
            </a:r>
          </a:p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Regulators and industry lobby the law makers to reduce all downside to the individual, make pension plans a joy to have</a:t>
            </a:r>
          </a:p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Priority for regulations for the common good, less old-age poverty</a:t>
            </a:r>
          </a:p>
          <a:p>
            <a:pPr marL="454500" lvl="1" indent="-342900">
              <a:spcAft>
                <a:spcPts val="300"/>
              </a:spcAft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US" sz="2400" dirty="0" smtClean="0">
                <a:latin typeface="Calibri" panose="020F0502020204030204" pitchFamily="34" charset="0"/>
              </a:rPr>
              <a:t>The IAA can help</a:t>
            </a:r>
            <a:endParaRPr lang="en-US" sz="2400" dirty="0">
              <a:latin typeface="Calibri" panose="020F0502020204030204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24463" y="4810126"/>
            <a:ext cx="2895600" cy="273844"/>
          </a:xfrm>
        </p:spPr>
        <p:txBody>
          <a:bodyPr/>
          <a:lstStyle/>
          <a:p>
            <a:pPr algn="r"/>
            <a:r>
              <a:rPr lang="en-US" dirty="0" smtClean="0"/>
              <a:t>24 Feb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5680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543800" y="4095750"/>
            <a:ext cx="1524000" cy="1047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424775" y="1047750"/>
            <a:ext cx="8229600" cy="1143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600" dirty="0" smtClean="0"/>
              <a:t>DISCUSSION </a:t>
            </a:r>
          </a:p>
          <a:p>
            <a:pPr algn="ctr">
              <a:spcBef>
                <a:spcPct val="0"/>
              </a:spcBef>
              <a:defRPr/>
            </a:pPr>
            <a:r>
              <a:rPr lang="en-US" sz="3600" dirty="0" smtClean="0"/>
              <a:t>QUESTIONS?</a:t>
            </a: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990600" y="3369638"/>
            <a:ext cx="6979699" cy="110711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CA" sz="3200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www.actuaries.org</a:t>
            </a:r>
          </a:p>
        </p:txBody>
      </p:sp>
      <p:pic>
        <p:nvPicPr>
          <p:cNvPr id="5" name="Picture 4" descr="IAA Logo Transparen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4800" y="2500312"/>
            <a:ext cx="858149" cy="9096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52500" y="4400550"/>
            <a:ext cx="7239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Moving the profession forward internationally</a:t>
            </a:r>
          </a:p>
          <a:p>
            <a:pPr algn="ctr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05714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33350"/>
            <a:ext cx="6705600" cy="685800"/>
          </a:xfrm>
        </p:spPr>
        <p:txBody>
          <a:bodyPr>
            <a:noAutofit/>
          </a:bodyPr>
          <a:lstStyle/>
          <a:p>
            <a:r>
              <a:rPr lang="fr-CA" dirty="0">
                <a:solidFill>
                  <a:schemeClr val="tx2">
                    <a:lumMod val="75000"/>
                  </a:schemeClr>
                </a:solidFill>
              </a:rPr>
              <a:t>Introduction</a:t>
            </a:r>
            <a:endParaRPr lang="en-CA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971550"/>
            <a:ext cx="6934200" cy="411480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2500" dirty="0"/>
              <a:t>Founded in 1895 as </a:t>
            </a:r>
            <a:r>
              <a:rPr lang="fr-FR" sz="2500" dirty="0"/>
              <a:t>continuation of the Comité Permanent des Congrès d’Actuaires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CA" sz="2500" dirty="0"/>
              <a:t>Renamed IAA in 1968</a:t>
            </a:r>
            <a:endParaRPr lang="en-GB" sz="2500" dirty="0"/>
          </a:p>
          <a:p>
            <a:pPr>
              <a:buFont typeface="Wingdings" panose="05000000000000000000" pitchFamily="2" charset="2"/>
              <a:buChar char="Ø"/>
            </a:pPr>
            <a:r>
              <a:rPr lang="en-GB" sz="2500" dirty="0"/>
              <a:t>Restructured in 1998</a:t>
            </a:r>
          </a:p>
          <a:p>
            <a:pPr marL="342900" lvl="2" indent="-342900">
              <a:buFont typeface="Wingdings" panose="05000000000000000000" pitchFamily="2" charset="2"/>
              <a:buChar char="Ø"/>
            </a:pPr>
            <a:r>
              <a:rPr lang="en-CA" sz="2500" dirty="0">
                <a:solidFill>
                  <a:srgbClr val="1A284D"/>
                </a:solidFill>
              </a:rPr>
              <a:t>Based in Ottawa, Canada – constituted in Switzerland</a:t>
            </a:r>
          </a:p>
          <a:p>
            <a:pPr marL="342900" lvl="2" indent="-342900">
              <a:buFont typeface="Wingdings" panose="05000000000000000000" pitchFamily="2" charset="2"/>
              <a:buChar char="Ø"/>
            </a:pPr>
            <a:r>
              <a:rPr lang="en-CA" sz="2500" dirty="0">
                <a:solidFill>
                  <a:srgbClr val="1A284D"/>
                </a:solidFill>
              </a:rPr>
              <a:t>Unique international organization dedicated to the research, education and development of the profession and of actuarial associations.</a:t>
            </a:r>
          </a:p>
          <a:p>
            <a:pPr marL="0" indent="0">
              <a:spcBef>
                <a:spcPts val="0"/>
              </a:spcBef>
              <a:buNone/>
            </a:pPr>
            <a:endParaRPr lang="fr-CA" sz="2500" b="1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24463" y="4810126"/>
            <a:ext cx="2895600" cy="273844"/>
          </a:xfrm>
        </p:spPr>
        <p:txBody>
          <a:bodyPr/>
          <a:lstStyle/>
          <a:p>
            <a:pPr algn="r"/>
            <a:r>
              <a:rPr lang="en-US" dirty="0" smtClean="0"/>
              <a:t>24 Feb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490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7984"/>
            <a:ext cx="8229600" cy="857250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About the IAA</a:t>
            </a:r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6780685"/>
              </p:ext>
            </p:extLst>
          </p:nvPr>
        </p:nvGraphicFramePr>
        <p:xfrm>
          <a:off x="381000" y="742950"/>
          <a:ext cx="7924800" cy="4168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10" descr="C:\Users\norah\Documents\BigAnt\My Received Files\section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32382" y="1225550"/>
            <a:ext cx="1485832" cy="10010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C:\Users\norah\AppData\Local\Microsoft\Windows\Temporary Internet Files\Content.IE5\D5AJ1DWS\MP900435893[1].jpg"/>
          <p:cNvPicPr>
            <a:picLocks noChangeAspect="1" noChangeArrowheads="1"/>
          </p:cNvPicPr>
          <p:nvPr/>
        </p:nvPicPr>
        <p:blipFill>
          <a:blip r:embed="rId9" cstate="print"/>
          <a:srcRect t="9040" b="4787"/>
          <a:stretch>
            <a:fillRect/>
          </a:stretch>
        </p:blipFill>
        <p:spPr bwMode="auto">
          <a:xfrm>
            <a:off x="3623320" y="1140366"/>
            <a:ext cx="1329463" cy="11456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7" descr="ottawa.jpg"/>
          <p:cNvPicPr/>
          <p:nvPr/>
        </p:nvPicPr>
        <p:blipFill>
          <a:blip r:embed="rId10" cstate="print"/>
          <a:srcRect r="35303"/>
          <a:stretch>
            <a:fillRect/>
          </a:stretch>
        </p:blipFill>
        <p:spPr>
          <a:xfrm>
            <a:off x="5778500" y="1581150"/>
            <a:ext cx="723900" cy="736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 descr="switzerland.jpg"/>
          <p:cNvPicPr/>
          <p:nvPr/>
        </p:nvPicPr>
        <p:blipFill>
          <a:blip r:embed="rId11" cstate="print"/>
          <a:srcRect l="27818"/>
          <a:stretch>
            <a:fillRect/>
          </a:stretch>
        </p:blipFill>
        <p:spPr>
          <a:xfrm>
            <a:off x="5097026" y="1187202"/>
            <a:ext cx="663575" cy="736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2082800" y="4911260"/>
            <a:ext cx="518477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CA" sz="1200" i="1" dirty="0"/>
              <a:t>*FMAs: Full Member Associations; AMAs: Associate Member Associations </a:t>
            </a:r>
            <a:endParaRPr lang="fr-CA" sz="1200" i="1" dirty="0"/>
          </a:p>
        </p:txBody>
      </p:sp>
    </p:spTree>
    <p:extLst>
      <p:ext uri="{BB962C8B-B14F-4D97-AF65-F5344CB8AC3E}">
        <p14:creationId xmlns:p14="http://schemas.microsoft.com/office/powerpoint/2010/main" val="1311409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85750"/>
            <a:ext cx="6705600" cy="685800"/>
          </a:xfrm>
        </p:spPr>
        <p:txBody>
          <a:bodyPr>
            <a:normAutofit fontScale="90000"/>
          </a:bodyPr>
          <a:lstStyle/>
          <a:p>
            <a:r>
              <a:rPr lang="fr-CA" sz="4200" dirty="0" err="1">
                <a:solidFill>
                  <a:schemeClr val="tx2">
                    <a:lumMod val="75000"/>
                  </a:schemeClr>
                </a:solidFill>
              </a:rPr>
              <a:t>Map</a:t>
            </a:r>
            <a:r>
              <a:rPr lang="fr-CA" sz="4200" dirty="0">
                <a:solidFill>
                  <a:schemeClr val="tx2">
                    <a:lumMod val="75000"/>
                  </a:schemeClr>
                </a:solidFill>
              </a:rPr>
              <a:t> of the IAA</a:t>
            </a:r>
            <a:r>
              <a:rPr lang="en-CA" sz="4200" dirty="0"/>
              <a:t> in 2016</a:t>
            </a:r>
            <a:r>
              <a:rPr lang="en-CA" sz="3200" dirty="0"/>
              <a:t/>
            </a:r>
            <a:br>
              <a:rPr lang="en-CA" sz="3200" dirty="0"/>
            </a:br>
            <a:endParaRPr lang="en-CA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742950"/>
            <a:ext cx="72072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447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/>
              <a:t>Vision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2195735" y="1123950"/>
            <a:ext cx="6414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  <a:defRPr/>
            </a:pPr>
            <a:r>
              <a:rPr lang="en-CA" sz="2800" dirty="0">
                <a:latin typeface="Calibri" panose="020F0502020204030204" pitchFamily="34" charset="0"/>
              </a:rPr>
              <a:t>The actuarial profession is: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743199" y="1718587"/>
            <a:ext cx="5172635" cy="1777647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000" dirty="0">
                <a:solidFill>
                  <a:schemeClr val="tx1"/>
                </a:solidFill>
              </a:rPr>
              <a:t>Recognized worldwide as a major player in the decision-making process within the financial services industry</a:t>
            </a:r>
          </a:p>
          <a:p>
            <a:pPr marL="457200" indent="-2268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in the area of social protection and in the management of risk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743199" y="3635929"/>
            <a:ext cx="5172635" cy="711953"/>
          </a:xfrm>
          <a:prstGeom prst="round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000" dirty="0">
                <a:solidFill>
                  <a:schemeClr val="tx1"/>
                </a:solidFill>
              </a:rPr>
              <a:t>Contributing to the well-being of society as a whole</a:t>
            </a:r>
          </a:p>
        </p:txBody>
      </p:sp>
      <p:sp>
        <p:nvSpPr>
          <p:cNvPr id="10" name="Chevron 9"/>
          <p:cNvSpPr/>
          <p:nvPr/>
        </p:nvSpPr>
        <p:spPr>
          <a:xfrm>
            <a:off x="2195736" y="3635929"/>
            <a:ext cx="547463" cy="711953"/>
          </a:xfrm>
          <a:prstGeom prst="chevron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Chevron 10"/>
          <p:cNvSpPr/>
          <p:nvPr/>
        </p:nvSpPr>
        <p:spPr>
          <a:xfrm>
            <a:off x="2195735" y="2215773"/>
            <a:ext cx="547463" cy="711953"/>
          </a:xfrm>
          <a:prstGeom prst="chevron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24463" y="4810126"/>
            <a:ext cx="2895600" cy="273844"/>
          </a:xfrm>
        </p:spPr>
        <p:txBody>
          <a:bodyPr/>
          <a:lstStyle/>
          <a:p>
            <a:pPr algn="r"/>
            <a:r>
              <a:rPr lang="en-US" dirty="0" smtClean="0"/>
              <a:t>24 Feb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169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118567"/>
            <a:ext cx="6491064" cy="857250"/>
          </a:xfrm>
        </p:spPr>
        <p:txBody>
          <a:bodyPr>
            <a:normAutofit/>
          </a:bodyPr>
          <a:lstStyle/>
          <a:p>
            <a:r>
              <a:rPr lang="en-US" sz="3800" dirty="0">
                <a:solidFill>
                  <a:srgbClr val="002060"/>
                </a:solidFill>
              </a:rPr>
              <a:t>Mission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743199" y="1238753"/>
            <a:ext cx="5172635" cy="1209139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000" dirty="0">
                <a:solidFill>
                  <a:schemeClr val="tx1"/>
                </a:solidFill>
              </a:rPr>
              <a:t>To represent the actuarial profession and promote its role, reputation and recognition in the international domain</a:t>
            </a:r>
          </a:p>
        </p:txBody>
      </p:sp>
      <p:sp>
        <p:nvSpPr>
          <p:cNvPr id="8" name="Chevron 7"/>
          <p:cNvSpPr/>
          <p:nvPr/>
        </p:nvSpPr>
        <p:spPr>
          <a:xfrm>
            <a:off x="2195736" y="1487345"/>
            <a:ext cx="547463" cy="711953"/>
          </a:xfrm>
          <a:prstGeom prst="chevron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ed Rectangle 9"/>
          <p:cNvSpPr/>
          <p:nvPr/>
        </p:nvSpPr>
        <p:spPr>
          <a:xfrm>
            <a:off x="2743199" y="2696484"/>
            <a:ext cx="5172635" cy="1721607"/>
          </a:xfrm>
          <a:prstGeom prst="round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000" dirty="0">
                <a:solidFill>
                  <a:schemeClr val="tx1"/>
                </a:solidFill>
              </a:rPr>
              <a:t>To promote professionalism, develop education standards and encourage research, with the active involvement of its member associations and Sections, in order to address changing needs</a:t>
            </a:r>
          </a:p>
        </p:txBody>
      </p:sp>
      <p:sp>
        <p:nvSpPr>
          <p:cNvPr id="11" name="Chevron 10"/>
          <p:cNvSpPr/>
          <p:nvPr/>
        </p:nvSpPr>
        <p:spPr>
          <a:xfrm>
            <a:off x="2195736" y="3201310"/>
            <a:ext cx="547463" cy="711953"/>
          </a:xfrm>
          <a:prstGeom prst="chevron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24463" y="4810126"/>
            <a:ext cx="2895600" cy="273844"/>
          </a:xfrm>
        </p:spPr>
        <p:txBody>
          <a:bodyPr/>
          <a:lstStyle/>
          <a:p>
            <a:pPr algn="r"/>
            <a:r>
              <a:rPr lang="en-US" dirty="0" smtClean="0"/>
              <a:t>24 Feb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244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6881"/>
            <a:ext cx="7010400" cy="857250"/>
          </a:xfrm>
        </p:spPr>
        <p:txBody>
          <a:bodyPr>
            <a:noAutofit/>
          </a:bodyPr>
          <a:lstStyle/>
          <a:p>
            <a:r>
              <a:rPr lang="en-US" sz="3000" dirty="0" smtClean="0">
                <a:solidFill>
                  <a:srgbClr val="002060"/>
                </a:solidFill>
              </a:rPr>
              <a:t>Pensions and Employee Benefits Committee</a:t>
            </a:r>
            <a:endParaRPr lang="en-US" sz="3000" dirty="0"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1199" y="899701"/>
            <a:ext cx="6800335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6000" lvl="1" indent="-284400"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GB" sz="2400" dirty="0" smtClean="0">
                <a:solidFill>
                  <a:prstClr val="black"/>
                </a:solidFill>
              </a:rPr>
              <a:t>Chair:	Yas Fujii (Japan)</a:t>
            </a:r>
            <a:br>
              <a:rPr lang="en-GB" sz="2400" dirty="0" smtClean="0">
                <a:solidFill>
                  <a:prstClr val="black"/>
                </a:solidFill>
              </a:rPr>
            </a:br>
            <a:r>
              <a:rPr lang="en-GB" sz="2400" dirty="0" smtClean="0">
                <a:solidFill>
                  <a:prstClr val="black"/>
                </a:solidFill>
              </a:rPr>
              <a:t>Co-vice-chairs:	Jason Malone (Canada),</a:t>
            </a:r>
            <a:br>
              <a:rPr lang="en-GB" sz="2400" dirty="0" smtClean="0">
                <a:solidFill>
                  <a:prstClr val="black"/>
                </a:solidFill>
              </a:rPr>
            </a:br>
            <a:r>
              <a:rPr lang="en-GB" sz="2400" dirty="0" smtClean="0">
                <a:solidFill>
                  <a:prstClr val="black"/>
                </a:solidFill>
              </a:rPr>
              <a:t>	Charles Cowling (UK)</a:t>
            </a:r>
          </a:p>
          <a:p>
            <a:pPr marL="396000" lvl="1" indent="-284400">
              <a:buFont typeface="Wingdings" panose="05000000000000000000" pitchFamily="2" charset="2"/>
              <a:buChar char="Ø"/>
            </a:pPr>
            <a:r>
              <a:rPr lang="en-GB" sz="2400" dirty="0" smtClean="0">
                <a:solidFill>
                  <a:prstClr val="black"/>
                </a:solidFill>
              </a:rPr>
              <a:t>40 delegate members + 32 interested actuaries</a:t>
            </a:r>
          </a:p>
          <a:p>
            <a:pPr marL="396000" lvl="1" indent="-284400">
              <a:buFont typeface="Wingdings" panose="05000000000000000000" pitchFamily="2" charset="2"/>
              <a:buChar char="Ø"/>
            </a:pPr>
            <a:r>
              <a:rPr lang="en-CA" sz="2400" dirty="0" smtClean="0">
                <a:solidFill>
                  <a:prstClr val="black"/>
                </a:solidFill>
              </a:rPr>
              <a:t>Subcommittees</a:t>
            </a:r>
          </a:p>
          <a:p>
            <a:pPr marL="801688" lvl="2" indent="-233363">
              <a:buFont typeface="Arial" panose="020B0604020202020204" pitchFamily="34" charset="0"/>
              <a:buChar char="•"/>
            </a:pPr>
            <a:r>
              <a:rPr lang="en-CA" sz="2000" dirty="0" smtClean="0">
                <a:solidFill>
                  <a:prstClr val="black"/>
                </a:solidFill>
              </a:rPr>
              <a:t>Pensions and Benefits Accounting Subcommittee</a:t>
            </a:r>
          </a:p>
          <a:p>
            <a:pPr marL="801688" lvl="2" indent="-233363">
              <a:buFont typeface="Arial" panose="020B0604020202020204" pitchFamily="34" charset="0"/>
              <a:buChar char="•"/>
            </a:pPr>
            <a:r>
              <a:rPr lang="en-CA" sz="2000" dirty="0" smtClean="0">
                <a:solidFill>
                  <a:prstClr val="black"/>
                </a:solidFill>
              </a:rPr>
              <a:t>OECD-Subcommittee </a:t>
            </a:r>
          </a:p>
          <a:p>
            <a:pPr marL="396000" lvl="1" indent="-284400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prstClr val="black"/>
                </a:solidFill>
              </a:rPr>
              <a:t>Activities includes coordinating </a:t>
            </a:r>
            <a:r>
              <a:rPr lang="en-US" sz="2400" dirty="0">
                <a:solidFill>
                  <a:prstClr val="black"/>
                </a:solidFill>
              </a:rPr>
              <a:t>input to </a:t>
            </a:r>
            <a:r>
              <a:rPr lang="en-US" sz="2400" dirty="0" smtClean="0">
                <a:solidFill>
                  <a:prstClr val="black"/>
                </a:solidFill>
              </a:rPr>
              <a:t>supranational organizations (</a:t>
            </a:r>
            <a:r>
              <a:rPr lang="en-US" sz="2400" dirty="0" err="1" smtClean="0">
                <a:solidFill>
                  <a:prstClr val="black"/>
                </a:solidFill>
              </a:rPr>
              <a:t>eg</a:t>
            </a:r>
            <a:r>
              <a:rPr lang="en-US" sz="2400" dirty="0" smtClean="0">
                <a:solidFill>
                  <a:prstClr val="black"/>
                </a:solidFill>
              </a:rPr>
              <a:t>. IOPS)</a:t>
            </a:r>
          </a:p>
          <a:p>
            <a:pPr marL="396000" lvl="1" indent="-284400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prstClr val="black"/>
                </a:solidFill>
              </a:rPr>
              <a:t>Executive Committee Liaison:  Cathy Lyn (Jamaica)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24463" y="4810126"/>
            <a:ext cx="2895600" cy="273844"/>
          </a:xfrm>
        </p:spPr>
        <p:txBody>
          <a:bodyPr/>
          <a:lstStyle/>
          <a:p>
            <a:pPr algn="r"/>
            <a:r>
              <a:rPr lang="en-US" dirty="0" smtClean="0"/>
              <a:t>24 Feb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9990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66700"/>
            <a:ext cx="7010400" cy="857250"/>
          </a:xfrm>
        </p:spPr>
        <p:txBody>
          <a:bodyPr>
            <a:noAutofit/>
          </a:bodyPr>
          <a:lstStyle/>
          <a:p>
            <a:r>
              <a:rPr lang="en-US" sz="3000" dirty="0" smtClean="0">
                <a:solidFill>
                  <a:srgbClr val="002060"/>
                </a:solidFill>
              </a:rPr>
              <a:t>IAA and IOPS Collaboration</a:t>
            </a:r>
            <a:endParaRPr lang="en-US" sz="3000" dirty="0"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1199" y="1200150"/>
            <a:ext cx="6905625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6000" lvl="1" indent="-284400"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CA" sz="2200" dirty="0" smtClean="0">
                <a:solidFill>
                  <a:prstClr val="black"/>
                </a:solidFill>
                <a:hlinkClick r:id="rId2"/>
              </a:rPr>
              <a:t>MoU</a:t>
            </a:r>
            <a:endParaRPr lang="en-CA" sz="2200" dirty="0" smtClean="0">
              <a:solidFill>
                <a:prstClr val="black"/>
              </a:solidFill>
            </a:endParaRPr>
          </a:p>
          <a:p>
            <a:pPr marL="396000" lvl="1" indent="-284400"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CA" sz="2200" dirty="0" smtClean="0">
                <a:solidFill>
                  <a:prstClr val="black"/>
                </a:solidFill>
              </a:rPr>
              <a:t>Joint paper: </a:t>
            </a:r>
            <a:r>
              <a:rPr lang="en-CA" sz="2200" u="sng" dirty="0">
                <a:solidFill>
                  <a:prstClr val="black"/>
                </a:solidFill>
                <a:hlinkClick r:id="rId3"/>
              </a:rPr>
              <a:t>The Role of Actuarial Calculations and Reviews in Pension Supervision</a:t>
            </a:r>
            <a:r>
              <a:rPr lang="en-CA" sz="2200" dirty="0">
                <a:solidFill>
                  <a:prstClr val="black"/>
                </a:solidFill>
              </a:rPr>
              <a:t>, and </a:t>
            </a:r>
            <a:r>
              <a:rPr lang="en-CA" sz="2200" dirty="0" smtClean="0">
                <a:solidFill>
                  <a:prstClr val="black"/>
                </a:solidFill>
              </a:rPr>
              <a:t>background </a:t>
            </a:r>
            <a:r>
              <a:rPr lang="en-CA" sz="2200" u="sng" dirty="0" smtClean="0">
                <a:solidFill>
                  <a:prstClr val="black"/>
                </a:solidFill>
                <a:hlinkClick r:id="rId4"/>
              </a:rPr>
              <a:t>paper</a:t>
            </a:r>
            <a:endParaRPr lang="en-CA" sz="2200" u="sng" dirty="0" smtClean="0">
              <a:solidFill>
                <a:prstClr val="black"/>
              </a:solidFill>
            </a:endParaRPr>
          </a:p>
          <a:p>
            <a:pPr marL="396000" lvl="1" indent="-284400"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CA" sz="2200" dirty="0">
                <a:solidFill>
                  <a:prstClr val="black"/>
                </a:solidFill>
              </a:rPr>
              <a:t>Participation in the </a:t>
            </a:r>
            <a:r>
              <a:rPr lang="en-CA" sz="2200" dirty="0" smtClean="0">
                <a:solidFill>
                  <a:prstClr val="black"/>
                </a:solidFill>
              </a:rPr>
              <a:t>IOPS annual meetings</a:t>
            </a:r>
          </a:p>
          <a:p>
            <a:pPr marL="396000" lvl="1" indent="-284400">
              <a:buFont typeface="Wingdings" panose="05000000000000000000" pitchFamily="2" charset="2"/>
              <a:buChar char="Ø"/>
              <a:tabLst>
                <a:tab pos="2289175" algn="l"/>
              </a:tabLst>
            </a:pPr>
            <a:r>
              <a:rPr lang="en-CA" sz="2200" dirty="0" smtClean="0">
                <a:solidFill>
                  <a:prstClr val="black"/>
                </a:solidFill>
              </a:rPr>
              <a:t>IAA Delegate: </a:t>
            </a:r>
            <a:r>
              <a:rPr lang="en-CA" sz="2200" dirty="0" err="1" smtClean="0">
                <a:solidFill>
                  <a:prstClr val="black"/>
                </a:solidFill>
              </a:rPr>
              <a:t>Esko</a:t>
            </a:r>
            <a:r>
              <a:rPr lang="en-CA" sz="2200" dirty="0" smtClean="0">
                <a:solidFill>
                  <a:prstClr val="black"/>
                </a:solidFill>
              </a:rPr>
              <a:t> </a:t>
            </a:r>
            <a:r>
              <a:rPr lang="en-CA" sz="2200" dirty="0" err="1" smtClean="0">
                <a:solidFill>
                  <a:prstClr val="black"/>
                </a:solidFill>
              </a:rPr>
              <a:t>Kivisaari</a:t>
            </a:r>
            <a:r>
              <a:rPr lang="en-CA" sz="2200" dirty="0" smtClean="0">
                <a:solidFill>
                  <a:prstClr val="black"/>
                </a:solidFill>
              </a:rPr>
              <a:t> (Finland)</a:t>
            </a:r>
            <a:endParaRPr lang="en-US" sz="2200" dirty="0">
              <a:solidFill>
                <a:prstClr val="black"/>
              </a:solidFill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24463" y="4810126"/>
            <a:ext cx="2895600" cy="273844"/>
          </a:xfrm>
        </p:spPr>
        <p:txBody>
          <a:bodyPr/>
          <a:lstStyle/>
          <a:p>
            <a:pPr algn="r"/>
            <a:r>
              <a:rPr lang="en-US" dirty="0" smtClean="0"/>
              <a:t>24 Feb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049163"/>
      </p:ext>
    </p:extLst>
  </p:cSld>
  <p:clrMapOvr>
    <a:masterClrMapping/>
  </p:clrMapOvr>
</p:sld>
</file>

<file path=ppt/theme/theme1.xml><?xml version="1.0" encoding="utf-8"?>
<a:theme xmlns:a="http://schemas.openxmlformats.org/drawingml/2006/main" name="21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4640</TotalTime>
  <Words>1026</Words>
  <Application>Microsoft Office PowerPoint</Application>
  <PresentationFormat>On-screen Show (16:9)</PresentationFormat>
  <Paragraphs>174</Paragraphs>
  <Slides>22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211</vt:lpstr>
      <vt:lpstr> IOPS/FSC International Seminar on  Pension Supervision and Regulation Cathy Lyn, Member of the Executive Committee </vt:lpstr>
      <vt:lpstr>International Actuarial Association  (IAA)</vt:lpstr>
      <vt:lpstr>Introduction</vt:lpstr>
      <vt:lpstr>About the IAA</vt:lpstr>
      <vt:lpstr>Map of the IAA in 2016 </vt:lpstr>
      <vt:lpstr>Vision</vt:lpstr>
      <vt:lpstr>Mission</vt:lpstr>
      <vt:lpstr>Pensions and Employee Benefits Committee</vt:lpstr>
      <vt:lpstr>IAA and IOPS Collaboration</vt:lpstr>
      <vt:lpstr> Current trends in pension savings investment and its regulatory and supervisory frameworks  </vt:lpstr>
      <vt:lpstr>The Landscape</vt:lpstr>
      <vt:lpstr>The Formal System </vt:lpstr>
      <vt:lpstr>Funding in the Formal System</vt:lpstr>
      <vt:lpstr>The Low-Interest-Rate Environment </vt:lpstr>
      <vt:lpstr>The Low-Interest-Rate Environment (cont’d) </vt:lpstr>
      <vt:lpstr>Mention Negative Interest Rates</vt:lpstr>
      <vt:lpstr>Strike a Balance… Need Judgement?</vt:lpstr>
      <vt:lpstr>Potential Problems with Regulation Influencing Pension Fund Investments – DB and DC</vt:lpstr>
      <vt:lpstr>Potential Problems (cont’d)</vt:lpstr>
      <vt:lpstr>From Global to Regional — The Caribbean</vt:lpstr>
      <vt:lpstr>Action Items for Regulators</vt:lpstr>
      <vt:lpstr>PowerPoint Presentation</vt:lpstr>
    </vt:vector>
  </TitlesOfParts>
  <Company>IAA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at 19th Biennial Conference of the New Zealand Society of Actuaries November 22, 2014 – Dunedin Fred Rowley, President-Elect</dc:title>
  <dc:creator>Norah</dc:creator>
  <cp:lastModifiedBy>DAY-HANOTIAUX Sally</cp:lastModifiedBy>
  <cp:revision>483</cp:revision>
  <cp:lastPrinted>2016-11-11T21:26:21Z</cp:lastPrinted>
  <dcterms:created xsi:type="dcterms:W3CDTF">2014-11-18T15:36:14Z</dcterms:created>
  <dcterms:modified xsi:type="dcterms:W3CDTF">2017-02-20T12:22:58Z</dcterms:modified>
</cp:coreProperties>
</file>