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8" r:id="rId3"/>
    <p:sldId id="257" r:id="rId4"/>
    <p:sldId id="269" r:id="rId5"/>
    <p:sldId id="270" r:id="rId6"/>
    <p:sldId id="266" r:id="rId7"/>
    <p:sldId id="267" r:id="rId8"/>
    <p:sldId id="271" r:id="rId9"/>
    <p:sldId id="263" r:id="rId10"/>
    <p:sldId id="264" r:id="rId11"/>
    <p:sldId id="272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3FF"/>
    <a:srgbClr val="004289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D1F76-207B-4418-A6AD-BCD0919CC842}" type="datetimeFigureOut">
              <a:rPr lang="en-AU" smtClean="0"/>
              <a:t>17/02/2017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algn="ctr"/>
            <a:r>
              <a:rPr lang="en-AU" smtClean="0">
                <a:solidFill>
                  <a:srgbClr val="FF7E00"/>
                </a:solidFill>
                <a:latin typeface="Times New Roman" panose="02020603050405020304" pitchFamily="18" charset="0"/>
              </a:rPr>
              <a:t>​‌For Official Use Only‌​</a:t>
            </a:r>
            <a:endParaRPr lang="en-AU" dirty="0">
              <a:solidFill>
                <a:srgbClr val="FF7E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E8ED5-C8FE-4897-B44C-5FDB7D248F9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30264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4576A-3627-428C-962D-A3296B7AFA26}" type="datetimeFigureOut">
              <a:rPr lang="en-AU" smtClean="0"/>
              <a:t>17/02/2017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 b="0" i="0" u="none">
                <a:solidFill>
                  <a:srgbClr val="FF7E00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en-AU" smtClean="0"/>
              <a:t>​‌For Official Use Only‌​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07647-80D8-4B70-9B42-C48D504B130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58989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30041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10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1" y="10235579"/>
            <a:ext cx="2919748" cy="538813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41352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08583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2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52211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01498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53253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288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771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518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8457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7647-80D8-4B70-9B42-C48D504B1301}" type="slidenum">
              <a:rPr lang="en-AU" smtClean="0"/>
              <a:t>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1" y="10235579"/>
            <a:ext cx="2919748" cy="538813"/>
          </a:xfrm>
        </p:spPr>
        <p:txBody>
          <a:bodyPr/>
          <a:lstStyle/>
          <a:p>
            <a:r>
              <a:rPr lang="en-AU" smtClean="0"/>
              <a:t>​‌For Official Use Only‌​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59674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275856" y="6309320"/>
            <a:ext cx="4695800" cy="313010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786214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4266646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565384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104456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92700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176464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4026781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536504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975775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2743944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252088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248472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1312965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104456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864033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4824536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8169382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275856" y="6356351"/>
            <a:ext cx="5256584" cy="241002"/>
          </a:xfrm>
          <a:prstGeom prst="rect">
            <a:avLst/>
          </a:prstGeom>
        </p:spPr>
        <p:txBody>
          <a:bodyPr/>
          <a:lstStyle>
            <a:lvl1pPr algn="ctr">
              <a:defRPr sz="1200" b="1" i="0" u="none">
                <a:solidFill>
                  <a:srgbClr val="FF0000"/>
                </a:solidFill>
                <a:latin typeface="Arial" panose="020B0604020202020204" pitchFamily="34" charset="0"/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5045563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-108520" y="6741368"/>
            <a:ext cx="9361040" cy="216023"/>
          </a:xfrm>
          <a:prstGeom prst="rect">
            <a:avLst/>
          </a:prstGeom>
          <a:solidFill>
            <a:srgbClr val="1D7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6804248" y="6741368"/>
            <a:ext cx="2052464" cy="21602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6632"/>
            <a:ext cx="2052464" cy="65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7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gray">
          <a:xfrm>
            <a:off x="611560" y="1772816"/>
            <a:ext cx="7181850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AU" sz="36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Current trends in pension savings investment - Australia</a:t>
            </a:r>
            <a:endParaRPr lang="en-AU" sz="36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>
              <a:spcBef>
                <a:spcPct val="50000"/>
              </a:spcBef>
            </a:pPr>
            <a:endParaRPr lang="en-AU" sz="3000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AU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Stephen Glenfield</a:t>
            </a:r>
            <a:endParaRPr lang="en-AU" sz="3000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A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General Manager – South-West Region</a:t>
            </a:r>
          </a:p>
          <a:p>
            <a:pPr>
              <a:spcBef>
                <a:spcPct val="50000"/>
              </a:spcBef>
            </a:pPr>
            <a:r>
              <a:rPr lang="en-A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</a:rPr>
              <a:t>Australian Prudential Regulation Authority</a:t>
            </a:r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  <a:p>
            <a:pPr>
              <a:spcBef>
                <a:spcPct val="50000"/>
              </a:spcBef>
            </a:pPr>
            <a:endParaRPr lang="en-AU" sz="28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75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50256" y="188640"/>
            <a:ext cx="8331522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At an industry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56" y="1916832"/>
            <a:ext cx="4114800" cy="3157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938129"/>
            <a:ext cx="4114800" cy="313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gray">
          <a:xfrm>
            <a:off x="611560" y="548680"/>
            <a:ext cx="718185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AU" sz="36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Conclusion</a:t>
            </a:r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Trebuchet MS" panose="020B0603020202020204" pitchFamily="34" charset="0"/>
            </a:endParaRPr>
          </a:p>
          <a:p>
            <a:pPr>
              <a:spcBef>
                <a:spcPct val="50000"/>
              </a:spcBef>
            </a:pPr>
            <a:endParaRPr lang="en-AU" sz="28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82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89012"/>
            <a:ext cx="8331522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Introduction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96225" y="1700808"/>
            <a:ext cx="8136904" cy="406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Background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Prudential Standard SPS 530 Investment Governance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How do we supervise?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Asset allocation of Australian Pension Funds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Drivers for asset allocation</a:t>
            </a:r>
          </a:p>
          <a:p>
            <a:pPr>
              <a:buFontTx/>
              <a:buNone/>
            </a:pPr>
            <a:r>
              <a:rPr lang="en-AU" sz="1400" dirty="0" smtClean="0">
                <a:latin typeface="Trebuchet MS" panose="020B0603020202020204" pitchFamily="34" charset="0"/>
              </a:rPr>
              <a:t>	</a:t>
            </a:r>
            <a:endParaRPr lang="en-AU" sz="1600" dirty="0" smtClean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61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89012"/>
            <a:ext cx="8331522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Background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96225" y="1700808"/>
            <a:ext cx="8136904" cy="406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Compulsory System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Predominantly DC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Total assets $ AUD 2.1 trillion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Choice/portability</a:t>
            </a:r>
          </a:p>
          <a:p>
            <a:pPr>
              <a:buFontTx/>
              <a:buNone/>
            </a:pPr>
            <a:r>
              <a:rPr lang="en-AU" sz="1400" dirty="0" smtClean="0">
                <a:latin typeface="Trebuchet MS" panose="020B0603020202020204" pitchFamily="34" charset="0"/>
              </a:rPr>
              <a:t>	</a:t>
            </a:r>
            <a:endParaRPr lang="en-AU" sz="1600" dirty="0" smtClean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5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89012"/>
            <a:ext cx="8331522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SPS 530 – Investment Governance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323528" y="1700808"/>
            <a:ext cx="830960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Do not set quantified Investment Limits</a:t>
            </a:r>
            <a:br>
              <a:rPr lang="en-A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800" dirty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en-A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     Instead Trustees of Pension funds must:</a:t>
            </a:r>
            <a:br>
              <a:rPr lang="en-A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8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lvl="1"/>
            <a: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Formulate specific and measurable investment objectives for each investment option, including return and risk objectives;</a:t>
            </a:r>
            <a:b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lvl="1"/>
            <a: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Develop and implement an effective due diligence process for the selection of investments;</a:t>
            </a:r>
            <a:b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lvl="1"/>
            <a: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Determine appropriate measures to monitor the performance of investments on an ongoing basis;</a:t>
            </a:r>
            <a:b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lvl="1"/>
            <a: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Review the investment objectives and investment strategies on a periodic basis; and</a:t>
            </a:r>
            <a:b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 lvl="1"/>
            <a: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Formulate a liquidity management plan.</a:t>
            </a:r>
            <a:br>
              <a:rPr lang="en-AU" sz="1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1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>
              <a:buFontTx/>
              <a:buNone/>
            </a:pPr>
            <a:r>
              <a:rPr lang="en-AU" sz="1400" dirty="0" smtClean="0">
                <a:latin typeface="Trebuchet MS" panose="020B0603020202020204" pitchFamily="34" charset="0"/>
              </a:rPr>
              <a:t>	</a:t>
            </a:r>
            <a:endParaRPr lang="en-AU" sz="1600" dirty="0" smtClean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22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89012"/>
            <a:ext cx="8331522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How do we supervise?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96225" y="1700808"/>
            <a:ext cx="8136904" cy="406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Individual Risk Assessment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Combination financial review and on-site review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Disclosure requirements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Allocate APRA resources according to risk</a:t>
            </a:r>
            <a:b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endParaRPr lang="en-AU" sz="24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r>
              <a:rPr lang="en-A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How do you comply with the PS Principles?</a:t>
            </a:r>
          </a:p>
          <a:p>
            <a:pPr>
              <a:buFontTx/>
              <a:buNone/>
            </a:pPr>
            <a:r>
              <a:rPr lang="en-AU" sz="2400" dirty="0" smtClean="0">
                <a:latin typeface="Trebuchet MS" panose="020B0603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4601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5576" y="1700808"/>
            <a:ext cx="7444978" cy="48763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5536" y="260648"/>
            <a:ext cx="2840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Asset Allocation</a:t>
            </a:r>
            <a:endParaRPr lang="en-AU" sz="28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08435" y="1412776"/>
            <a:ext cx="173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September 2016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57867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01290" y="332656"/>
            <a:ext cx="8331522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Pension Industry Asset Allocation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04" y="1484784"/>
            <a:ext cx="881777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Infrastructure Assets -</a:t>
            </a:r>
            <a:b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</a:br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Proportions of total assets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6878881"/>
              </p:ext>
            </p:extLst>
          </p:nvPr>
        </p:nvGraphicFramePr>
        <p:xfrm>
          <a:off x="323528" y="2060846"/>
          <a:ext cx="8363272" cy="3960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4803"/>
                <a:gridCol w="1778323"/>
                <a:gridCol w="1984505"/>
                <a:gridCol w="1855641"/>
              </a:tblGrid>
              <a:tr h="792088">
                <a:tc>
                  <a:txBody>
                    <a:bodyPr/>
                    <a:lstStyle/>
                    <a:p>
                      <a:pPr algn="l" fontAlgn="b"/>
                      <a:r>
                        <a:rPr lang="en-AU" sz="2200" u="none" strike="noStrike" dirty="0">
                          <a:effectLst/>
                        </a:rPr>
                        <a:t> 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effectLst/>
                        </a:rPr>
                        <a:t>Total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effectLst/>
                        </a:rPr>
                        <a:t>Industry Funds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200" u="none" strike="noStrike" dirty="0">
                          <a:effectLst/>
                        </a:rPr>
                        <a:t>Retail Funds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l" fontAlgn="b"/>
                      <a:r>
                        <a:rPr lang="en-AU" sz="2200" u="none" strike="noStrike" dirty="0">
                          <a:effectLst/>
                        </a:rPr>
                        <a:t>Listed Infrastructure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92088">
                <a:tc>
                  <a:txBody>
                    <a:bodyPr/>
                    <a:lstStyle/>
                    <a:p>
                      <a:pPr algn="l" fontAlgn="b"/>
                      <a:r>
                        <a:rPr lang="en-AU" sz="2200" u="none" strike="noStrike" dirty="0">
                          <a:effectLst/>
                        </a:rPr>
                        <a:t>Australian Unlisted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0%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92088">
                <a:tc>
                  <a:txBody>
                    <a:bodyPr/>
                    <a:lstStyle/>
                    <a:p>
                      <a:pPr algn="l" fontAlgn="b"/>
                      <a:r>
                        <a:rPr lang="en-AU" sz="2200" u="none" strike="noStrike" dirty="0">
                          <a:effectLst/>
                        </a:rPr>
                        <a:t>International Unlisted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2%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0%</a:t>
                      </a:r>
                      <a:endParaRPr lang="en-A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</a:tr>
              <a:tr h="792088">
                <a:tc>
                  <a:txBody>
                    <a:bodyPr/>
                    <a:lstStyle/>
                    <a:p>
                      <a:pPr algn="l" fontAlgn="b"/>
                      <a:r>
                        <a:rPr lang="en-AU" sz="2200" u="none" strike="noStrike" dirty="0">
                          <a:effectLst/>
                        </a:rPr>
                        <a:t>Total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5%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9%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2200" u="none" strike="noStrike" dirty="0">
                          <a:effectLst/>
                        </a:rPr>
                        <a:t>1%</a:t>
                      </a:r>
                      <a:endParaRPr lang="en-AU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10" marR="9510" marT="951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0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50256" y="188640"/>
            <a:ext cx="8331522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At an industry level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988840"/>
            <a:ext cx="4114800" cy="31372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6891" y="1916832"/>
            <a:ext cx="4114800" cy="313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1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PRA THEME">
      <a:dk1>
        <a:srgbClr val="242424"/>
      </a:dk1>
      <a:lt1>
        <a:srgbClr val="FFFFFF"/>
      </a:lt1>
      <a:dk2>
        <a:srgbClr val="FFFFFF"/>
      </a:dk2>
      <a:lt2>
        <a:srgbClr val="FFFFFF"/>
      </a:lt2>
      <a:accent1>
        <a:srgbClr val="00B0F0"/>
      </a:accent1>
      <a:accent2>
        <a:srgbClr val="002060"/>
      </a:accent2>
      <a:accent3>
        <a:srgbClr val="A5A5A5"/>
      </a:accent3>
      <a:accent4>
        <a:srgbClr val="7F7F7F"/>
      </a:accent4>
      <a:accent5>
        <a:srgbClr val="595959"/>
      </a:accent5>
      <a:accent6>
        <a:srgbClr val="0C0C0C"/>
      </a:accent6>
      <a:hlink>
        <a:srgbClr val="00B0F0"/>
      </a:hlink>
      <a:folHlink>
        <a:srgbClr val="002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19095DE-1331-4E77-9741-9406C743BF3C}" vid="{27F5238B-C76A-4406-AF2F-C3EECCFE16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APRA</Template>
  <TotalTime>267</TotalTime>
  <Words>176</Words>
  <Application>Microsoft Office PowerPoint</Application>
  <PresentationFormat>On-screen Show (4:3)</PresentationFormat>
  <Paragraphs>83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Times New Roman</vt:lpstr>
      <vt:lpstr>Trebuchet MS</vt:lpstr>
      <vt:lpstr>Office Theme</vt:lpstr>
      <vt:lpstr>PowerPoint Presentation</vt:lpstr>
      <vt:lpstr>Introduction</vt:lpstr>
      <vt:lpstr>Background</vt:lpstr>
      <vt:lpstr>SPS 530 – Investment Governance</vt:lpstr>
      <vt:lpstr>How do we supervise?</vt:lpstr>
      <vt:lpstr>PowerPoint Presentation</vt:lpstr>
      <vt:lpstr>PowerPoint Presentation</vt:lpstr>
      <vt:lpstr>Infrastructure Assets - Proportions of total assets</vt:lpstr>
      <vt:lpstr>PowerPoint Presentation</vt:lpstr>
      <vt:lpstr>PowerPoint Presentation</vt:lpstr>
      <vt:lpstr>PowerPoint Presentation</vt:lpstr>
    </vt:vector>
  </TitlesOfParts>
  <Company>APRA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Lansakara, Cheryl</dc:creator>
  <cp:keywords>[SEC=DLM-ONLY:For-Official-Use-Only]</cp:keywords>
  <cp:lastModifiedBy>Lansakara, Cheryl</cp:lastModifiedBy>
  <cp:revision>17</cp:revision>
  <cp:lastPrinted>2017-02-17T04:55:39Z</cp:lastPrinted>
  <dcterms:created xsi:type="dcterms:W3CDTF">2017-02-17T00:25:03Z</dcterms:created>
  <dcterms:modified xsi:type="dcterms:W3CDTF">2017-02-17T04:57:28Z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M_Originator_Hash_SHA1">
    <vt:lpwstr>B815CD453361CD0A8D296E473DF100B5F830F48C</vt:lpwstr>
  </property>
  <property fmtid="{D5CDD505-2E9C-101B-9397-08002B2CF9AE}" pid="3" name="PM_SecurityClassification">
    <vt:lpwstr>DLM-ONLY</vt:lpwstr>
  </property>
  <property fmtid="{D5CDD505-2E9C-101B-9397-08002B2CF9AE}" pid="4" name="PM_DisplayValueSecClassificationWithQualifier">
    <vt:lpwstr>For Official Use Only</vt:lpwstr>
  </property>
  <property fmtid="{D5CDD505-2E9C-101B-9397-08002B2CF9AE}" pid="5" name="PM_Qualifier">
    <vt:lpwstr>For-Official-Use-Only</vt:lpwstr>
  </property>
  <property fmtid="{D5CDD505-2E9C-101B-9397-08002B2CF9AE}" pid="6" name="PM_Hash_SHA1">
    <vt:lpwstr>932A887816297902B7826DB9C9264DA1DF4CD79A</vt:lpwstr>
  </property>
  <property fmtid="{D5CDD505-2E9C-101B-9397-08002B2CF9AE}" pid="7" name="PM_InsertionValue">
    <vt:lpwstr>For Official Use Only</vt:lpwstr>
  </property>
  <property fmtid="{D5CDD505-2E9C-101B-9397-08002B2CF9AE}" pid="8" name="PM_Hash_Salt">
    <vt:lpwstr>DAED8FABE4A4DCFB3792D43FB852A1C6</vt:lpwstr>
  </property>
  <property fmtid="{D5CDD505-2E9C-101B-9397-08002B2CF9AE}" pid="9" name="PM_Hash_Version">
    <vt:lpwstr>2016.1</vt:lpwstr>
  </property>
  <property fmtid="{D5CDD505-2E9C-101B-9397-08002B2CF9AE}" pid="10" name="PM_Hash_Salt_Prev">
    <vt:lpwstr>42B4E0BA631C5C42F23A17CAFE2909B2</vt:lpwstr>
  </property>
  <property fmtid="{D5CDD505-2E9C-101B-9397-08002B2CF9AE}" pid="11" name="PM_Caveats_Count">
    <vt:lpwstr>0</vt:lpwstr>
  </property>
  <property fmtid="{D5CDD505-2E9C-101B-9397-08002B2CF9AE}" pid="12" name="PM_LastInsertion">
    <vt:lpwstr>For Official Use Only</vt:lpwstr>
  </property>
  <property fmtid="{D5CDD505-2E9C-101B-9397-08002B2CF9AE}" pid="13" name="PM_PrintOutPlacement_PPT">
    <vt:lpwstr>HandoutFooter</vt:lpwstr>
  </property>
  <property fmtid="{D5CDD505-2E9C-101B-9397-08002B2CF9AE}" pid="14" name="PM_SecurityClassification_Prev">
    <vt:lpwstr>DLM-ONLY</vt:lpwstr>
  </property>
  <property fmtid="{D5CDD505-2E9C-101B-9397-08002B2CF9AE}" pid="15" name="PM_Qualifier_Prev">
    <vt:lpwstr>For-Official-Use-Only</vt:lpwstr>
  </property>
  <property fmtid="{D5CDD505-2E9C-101B-9397-08002B2CF9AE}" pid="16" name="PM_ProtectiveMarkingImage_Header">
    <vt:lpwstr>C:\Program Files (x86)\Common Files\janusNET Shared\janusSEAL\Images\DocumentSlashBlue.png</vt:lpwstr>
  </property>
  <property fmtid="{D5CDD505-2E9C-101B-9397-08002B2CF9AE}" pid="17" name="PM_Version">
    <vt:lpwstr>2012.3</vt:lpwstr>
  </property>
  <property fmtid="{D5CDD505-2E9C-101B-9397-08002B2CF9AE}" pid="18" name="PM_ProtectiveMarkingValue_Header">
    <vt:lpwstr>For Official Use Only</vt:lpwstr>
  </property>
  <property fmtid="{D5CDD505-2E9C-101B-9397-08002B2CF9AE}" pid="19" name="PM_ProtectiveMarkingValue_Footer">
    <vt:lpwstr>For Official Use Only</vt:lpwstr>
  </property>
  <property fmtid="{D5CDD505-2E9C-101B-9397-08002B2CF9AE}" pid="20" name="PM_ProtectiveMarkingImage_Footer">
    <vt:lpwstr>C:\Program Files (x86)\Common Files\janusNET Shared\janusSEAL\Images\DocumentSlashBlue.png</vt:lpwstr>
  </property>
  <property fmtid="{D5CDD505-2E9C-101B-9397-08002B2CF9AE}" pid="21" name="PM_Namespace">
    <vt:lpwstr>gov.au</vt:lpwstr>
  </property>
  <property fmtid="{D5CDD505-2E9C-101B-9397-08002B2CF9AE}" pid="22" name="PM_Originating_FileId">
    <vt:lpwstr>620598529DB249148845727AECC4BF55</vt:lpwstr>
  </property>
  <property fmtid="{D5CDD505-2E9C-101B-9397-08002B2CF9AE}" pid="23" name="PM_OriginationTimeStamp">
    <vt:lpwstr>2017-02-17T00:25:03Z</vt:lpwstr>
  </property>
</Properties>
</file>