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2.xml" ContentType="application/vnd.openxmlformats-officedocument.drawingml.chart+xml"/>
  <Override PartName="/ppt/notesSlides/notesSlide7.xml" ContentType="application/vnd.openxmlformats-officedocument.presentationml.notesSlide+xml"/>
  <Override PartName="/ppt/charts/chart3.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37" r:id="rId1"/>
  </p:sldMasterIdLst>
  <p:notesMasterIdLst>
    <p:notesMasterId r:id="rId21"/>
  </p:notesMasterIdLst>
  <p:handoutMasterIdLst>
    <p:handoutMasterId r:id="rId22"/>
  </p:handoutMasterIdLst>
  <p:sldIdLst>
    <p:sldId id="326" r:id="rId2"/>
    <p:sldId id="333" r:id="rId3"/>
    <p:sldId id="352" r:id="rId4"/>
    <p:sldId id="353" r:id="rId5"/>
    <p:sldId id="335" r:id="rId6"/>
    <p:sldId id="336" r:id="rId7"/>
    <p:sldId id="337" r:id="rId8"/>
    <p:sldId id="346" r:id="rId9"/>
    <p:sldId id="348" r:id="rId10"/>
    <p:sldId id="338" r:id="rId11"/>
    <p:sldId id="339" r:id="rId12"/>
    <p:sldId id="340" r:id="rId13"/>
    <p:sldId id="341" r:id="rId14"/>
    <p:sldId id="342" r:id="rId15"/>
    <p:sldId id="344" r:id="rId16"/>
    <p:sldId id="354" r:id="rId17"/>
    <p:sldId id="347" r:id="rId18"/>
    <p:sldId id="349" r:id="rId19"/>
    <p:sldId id="262" r:id="rId20"/>
  </p:sldIdLst>
  <p:sldSz cx="9144000" cy="6858000" type="screen4x3"/>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857" autoAdjust="0"/>
  </p:normalViewPr>
  <p:slideViewPr>
    <p:cSldViewPr>
      <p:cViewPr varScale="1">
        <p:scale>
          <a:sx n="87" d="100"/>
          <a:sy n="87" d="100"/>
        </p:scale>
        <p:origin x="-230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Paklina_N\AppData\Local\Microsoft\Windows\Temporary%20Internet%20Files\Content.Outlook\YOW3VTOI\Book1.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S-CH-1.main.oecd.org\Users3\Paklina_N\IOPS\Presentations\2017\Graphs%20Asset%20Allocation%202016.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S-CH-1.main.oecd.org\Users3\Paklina_N\IOPS\Presentations\2017\Graphs%20Asset%20Allocation%202016.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9506780402449689E-2"/>
          <c:y val="9.815950920245399E-2"/>
          <c:w val="0.89993766404199471"/>
          <c:h val="0.83392654139091504"/>
        </c:manualLayout>
      </c:layout>
      <c:lineChart>
        <c:grouping val="standard"/>
        <c:varyColors val="0"/>
        <c:ser>
          <c:idx val="0"/>
          <c:order val="0"/>
          <c:tx>
            <c:strRef>
              <c:f>'Fig4.1.10-yr gov bnds yields'!$V$6</c:f>
              <c:strCache>
                <c:ptCount val="1"/>
                <c:pt idx="0">
                  <c:v>France</c:v>
                </c:pt>
              </c:strCache>
            </c:strRef>
          </c:tx>
          <c:spPr>
            <a:ln w="19050" cap="rnd" cmpd="sng" algn="ctr">
              <a:solidFill>
                <a:srgbClr val="4F81BD"/>
              </a:solidFill>
              <a:prstDash val="solid"/>
              <a:round/>
            </a:ln>
            <a:effectLst/>
          </c:spPr>
          <c:marker>
            <c:symbol val="none"/>
          </c:marker>
          <c:cat>
            <c:numRef>
              <c:f>'Fig4.1.10-yr gov bnds yields'!$T$12:$T$56</c:f>
              <c:numCache>
                <c:formatCode>General</c:formatCode>
                <c:ptCount val="45"/>
                <c:pt idx="0">
                  <c:v>1970</c:v>
                </c:pt>
                <c:pt idx="1">
                  <c:v>1971</c:v>
                </c:pt>
                <c:pt idx="2">
                  <c:v>1972</c:v>
                </c:pt>
                <c:pt idx="3">
                  <c:v>1973</c:v>
                </c:pt>
                <c:pt idx="4">
                  <c:v>1974</c:v>
                </c:pt>
                <c:pt idx="5">
                  <c:v>1975</c:v>
                </c:pt>
                <c:pt idx="6">
                  <c:v>1976</c:v>
                </c:pt>
                <c:pt idx="7">
                  <c:v>1977</c:v>
                </c:pt>
                <c:pt idx="8">
                  <c:v>1978</c:v>
                </c:pt>
                <c:pt idx="9">
                  <c:v>1979</c:v>
                </c:pt>
                <c:pt idx="10">
                  <c:v>1980</c:v>
                </c:pt>
                <c:pt idx="11">
                  <c:v>1981</c:v>
                </c:pt>
                <c:pt idx="12">
                  <c:v>1982</c:v>
                </c:pt>
                <c:pt idx="13">
                  <c:v>1983</c:v>
                </c:pt>
                <c:pt idx="14">
                  <c:v>1984</c:v>
                </c:pt>
                <c:pt idx="15">
                  <c:v>1985</c:v>
                </c:pt>
                <c:pt idx="16">
                  <c:v>1986</c:v>
                </c:pt>
                <c:pt idx="17">
                  <c:v>1987</c:v>
                </c:pt>
                <c:pt idx="18">
                  <c:v>1988</c:v>
                </c:pt>
                <c:pt idx="19">
                  <c:v>1989</c:v>
                </c:pt>
                <c:pt idx="20">
                  <c:v>1990</c:v>
                </c:pt>
                <c:pt idx="21">
                  <c:v>1991</c:v>
                </c:pt>
                <c:pt idx="22">
                  <c:v>1992</c:v>
                </c:pt>
                <c:pt idx="23">
                  <c:v>1993</c:v>
                </c:pt>
                <c:pt idx="24">
                  <c:v>1994</c:v>
                </c:pt>
                <c:pt idx="25">
                  <c:v>1995</c:v>
                </c:pt>
                <c:pt idx="26">
                  <c:v>1996</c:v>
                </c:pt>
                <c:pt idx="27">
                  <c:v>1997</c:v>
                </c:pt>
                <c:pt idx="28">
                  <c:v>1998</c:v>
                </c:pt>
                <c:pt idx="29">
                  <c:v>1999</c:v>
                </c:pt>
                <c:pt idx="30">
                  <c:v>2000</c:v>
                </c:pt>
                <c:pt idx="31">
                  <c:v>2001</c:v>
                </c:pt>
                <c:pt idx="32">
                  <c:v>2002</c:v>
                </c:pt>
                <c:pt idx="33">
                  <c:v>2003</c:v>
                </c:pt>
                <c:pt idx="34">
                  <c:v>2004</c:v>
                </c:pt>
                <c:pt idx="35">
                  <c:v>2005</c:v>
                </c:pt>
                <c:pt idx="36">
                  <c:v>2006</c:v>
                </c:pt>
                <c:pt idx="37">
                  <c:v>2007</c:v>
                </c:pt>
                <c:pt idx="38">
                  <c:v>2008</c:v>
                </c:pt>
                <c:pt idx="39">
                  <c:v>2009</c:v>
                </c:pt>
                <c:pt idx="40">
                  <c:v>2010</c:v>
                </c:pt>
                <c:pt idx="41">
                  <c:v>2011</c:v>
                </c:pt>
                <c:pt idx="42">
                  <c:v>2012</c:v>
                </c:pt>
                <c:pt idx="43">
                  <c:v>2013</c:v>
                </c:pt>
                <c:pt idx="44">
                  <c:v>2014</c:v>
                </c:pt>
              </c:numCache>
            </c:numRef>
          </c:cat>
          <c:val>
            <c:numRef>
              <c:f>'Fig4.1.10-yr gov bnds yields'!$V$12:$V$56</c:f>
              <c:numCache>
                <c:formatCode>General</c:formatCode>
                <c:ptCount val="45"/>
                <c:pt idx="0">
                  <c:v>8.26</c:v>
                </c:pt>
                <c:pt idx="1">
                  <c:v>8.2799999999999994</c:v>
                </c:pt>
                <c:pt idx="2">
                  <c:v>8.2799999999999994</c:v>
                </c:pt>
                <c:pt idx="3">
                  <c:v>9.65</c:v>
                </c:pt>
                <c:pt idx="4">
                  <c:v>11.21</c:v>
                </c:pt>
                <c:pt idx="5">
                  <c:v>10.18</c:v>
                </c:pt>
                <c:pt idx="6">
                  <c:v>11.040000000000001</c:v>
                </c:pt>
                <c:pt idx="7">
                  <c:v>11.07</c:v>
                </c:pt>
                <c:pt idx="8">
                  <c:v>9.94</c:v>
                </c:pt>
                <c:pt idx="9">
                  <c:v>12.59</c:v>
                </c:pt>
                <c:pt idx="10">
                  <c:v>14.31</c:v>
                </c:pt>
                <c:pt idx="11">
                  <c:v>16.440000000000001</c:v>
                </c:pt>
                <c:pt idx="12">
                  <c:v>15.4</c:v>
                </c:pt>
                <c:pt idx="13">
                  <c:v>13.96</c:v>
                </c:pt>
                <c:pt idx="14">
                  <c:v>12.700000000000001</c:v>
                </c:pt>
                <c:pt idx="15">
                  <c:v>11.33</c:v>
                </c:pt>
                <c:pt idx="16">
                  <c:v>9.89</c:v>
                </c:pt>
                <c:pt idx="17">
                  <c:v>10</c:v>
                </c:pt>
                <c:pt idx="18">
                  <c:v>8.7000000000000011</c:v>
                </c:pt>
                <c:pt idx="19">
                  <c:v>9.120000000000001</c:v>
                </c:pt>
                <c:pt idx="20">
                  <c:v>9.92</c:v>
                </c:pt>
                <c:pt idx="21">
                  <c:v>8.8000000000000007</c:v>
                </c:pt>
                <c:pt idx="22">
                  <c:v>8.1999999999999993</c:v>
                </c:pt>
                <c:pt idx="23">
                  <c:v>5.8</c:v>
                </c:pt>
                <c:pt idx="24">
                  <c:v>8.02</c:v>
                </c:pt>
                <c:pt idx="25">
                  <c:v>6.75</c:v>
                </c:pt>
                <c:pt idx="26">
                  <c:v>5.74</c:v>
                </c:pt>
                <c:pt idx="27">
                  <c:v>5.32</c:v>
                </c:pt>
                <c:pt idx="28">
                  <c:v>3.91</c:v>
                </c:pt>
                <c:pt idx="29">
                  <c:v>5.2700000000000005</c:v>
                </c:pt>
                <c:pt idx="30">
                  <c:v>5.04</c:v>
                </c:pt>
                <c:pt idx="31">
                  <c:v>4.87</c:v>
                </c:pt>
                <c:pt idx="32">
                  <c:v>4.38</c:v>
                </c:pt>
                <c:pt idx="33">
                  <c:v>4.34</c:v>
                </c:pt>
                <c:pt idx="34">
                  <c:v>3.64</c:v>
                </c:pt>
                <c:pt idx="35">
                  <c:v>3.38</c:v>
                </c:pt>
                <c:pt idx="36">
                  <c:v>3.81</c:v>
                </c:pt>
                <c:pt idx="37">
                  <c:v>4.3500000000000005</c:v>
                </c:pt>
                <c:pt idx="38">
                  <c:v>3.54</c:v>
                </c:pt>
                <c:pt idx="39">
                  <c:v>3.48</c:v>
                </c:pt>
                <c:pt idx="40">
                  <c:v>3.34</c:v>
                </c:pt>
                <c:pt idx="41">
                  <c:v>3.16</c:v>
                </c:pt>
                <c:pt idx="42">
                  <c:v>2.0100000000000002</c:v>
                </c:pt>
                <c:pt idx="43">
                  <c:v>2.33</c:v>
                </c:pt>
                <c:pt idx="44">
                  <c:v>1.03</c:v>
                </c:pt>
              </c:numCache>
            </c:numRef>
          </c:val>
          <c:smooth val="0"/>
        </c:ser>
        <c:ser>
          <c:idx val="1"/>
          <c:order val="1"/>
          <c:tx>
            <c:strRef>
              <c:f>'Fig4.1.10-yr gov bnds yields'!$W$6</c:f>
              <c:strCache>
                <c:ptCount val="1"/>
                <c:pt idx="0">
                  <c:v>Japan</c:v>
                </c:pt>
              </c:strCache>
            </c:strRef>
          </c:tx>
          <c:spPr>
            <a:ln w="19050" cap="rnd" cmpd="sng" algn="ctr">
              <a:solidFill>
                <a:srgbClr val="4F81BD"/>
              </a:solidFill>
              <a:prstDash val="dash"/>
              <a:round/>
            </a:ln>
            <a:effectLst/>
          </c:spPr>
          <c:marker>
            <c:symbol val="none"/>
          </c:marker>
          <c:cat>
            <c:numRef>
              <c:f>'Fig4.1.10-yr gov bnds yields'!$T$12:$T$56</c:f>
              <c:numCache>
                <c:formatCode>General</c:formatCode>
                <c:ptCount val="45"/>
                <c:pt idx="0">
                  <c:v>1970</c:v>
                </c:pt>
                <c:pt idx="1">
                  <c:v>1971</c:v>
                </c:pt>
                <c:pt idx="2">
                  <c:v>1972</c:v>
                </c:pt>
                <c:pt idx="3">
                  <c:v>1973</c:v>
                </c:pt>
                <c:pt idx="4">
                  <c:v>1974</c:v>
                </c:pt>
                <c:pt idx="5">
                  <c:v>1975</c:v>
                </c:pt>
                <c:pt idx="6">
                  <c:v>1976</c:v>
                </c:pt>
                <c:pt idx="7">
                  <c:v>1977</c:v>
                </c:pt>
                <c:pt idx="8">
                  <c:v>1978</c:v>
                </c:pt>
                <c:pt idx="9">
                  <c:v>1979</c:v>
                </c:pt>
                <c:pt idx="10">
                  <c:v>1980</c:v>
                </c:pt>
                <c:pt idx="11">
                  <c:v>1981</c:v>
                </c:pt>
                <c:pt idx="12">
                  <c:v>1982</c:v>
                </c:pt>
                <c:pt idx="13">
                  <c:v>1983</c:v>
                </c:pt>
                <c:pt idx="14">
                  <c:v>1984</c:v>
                </c:pt>
                <c:pt idx="15">
                  <c:v>1985</c:v>
                </c:pt>
                <c:pt idx="16">
                  <c:v>1986</c:v>
                </c:pt>
                <c:pt idx="17">
                  <c:v>1987</c:v>
                </c:pt>
                <c:pt idx="18">
                  <c:v>1988</c:v>
                </c:pt>
                <c:pt idx="19">
                  <c:v>1989</c:v>
                </c:pt>
                <c:pt idx="20">
                  <c:v>1990</c:v>
                </c:pt>
                <c:pt idx="21">
                  <c:v>1991</c:v>
                </c:pt>
                <c:pt idx="22">
                  <c:v>1992</c:v>
                </c:pt>
                <c:pt idx="23">
                  <c:v>1993</c:v>
                </c:pt>
                <c:pt idx="24">
                  <c:v>1994</c:v>
                </c:pt>
                <c:pt idx="25">
                  <c:v>1995</c:v>
                </c:pt>
                <c:pt idx="26">
                  <c:v>1996</c:v>
                </c:pt>
                <c:pt idx="27">
                  <c:v>1997</c:v>
                </c:pt>
                <c:pt idx="28">
                  <c:v>1998</c:v>
                </c:pt>
                <c:pt idx="29">
                  <c:v>1999</c:v>
                </c:pt>
                <c:pt idx="30">
                  <c:v>2000</c:v>
                </c:pt>
                <c:pt idx="31">
                  <c:v>2001</c:v>
                </c:pt>
                <c:pt idx="32">
                  <c:v>2002</c:v>
                </c:pt>
                <c:pt idx="33">
                  <c:v>2003</c:v>
                </c:pt>
                <c:pt idx="34">
                  <c:v>2004</c:v>
                </c:pt>
                <c:pt idx="35">
                  <c:v>2005</c:v>
                </c:pt>
                <c:pt idx="36">
                  <c:v>2006</c:v>
                </c:pt>
                <c:pt idx="37">
                  <c:v>2007</c:v>
                </c:pt>
                <c:pt idx="38">
                  <c:v>2008</c:v>
                </c:pt>
                <c:pt idx="39">
                  <c:v>2009</c:v>
                </c:pt>
                <c:pt idx="40">
                  <c:v>2010</c:v>
                </c:pt>
                <c:pt idx="41">
                  <c:v>2011</c:v>
                </c:pt>
                <c:pt idx="42">
                  <c:v>2012</c:v>
                </c:pt>
                <c:pt idx="43">
                  <c:v>2013</c:v>
                </c:pt>
                <c:pt idx="44">
                  <c:v>2014</c:v>
                </c:pt>
              </c:numCache>
            </c:numRef>
          </c:cat>
          <c:val>
            <c:numRef>
              <c:f>'Fig4.1.10-yr gov bnds yields'!$W$12:$W$56</c:f>
              <c:numCache>
                <c:formatCode>General</c:formatCode>
                <c:ptCount val="45"/>
                <c:pt idx="0">
                  <c:v>7.05</c:v>
                </c:pt>
                <c:pt idx="1">
                  <c:v>7.09</c:v>
                </c:pt>
                <c:pt idx="2">
                  <c:v>6.72</c:v>
                </c:pt>
                <c:pt idx="3">
                  <c:v>7.94</c:v>
                </c:pt>
                <c:pt idx="4">
                  <c:v>8.43</c:v>
                </c:pt>
                <c:pt idx="5">
                  <c:v>8.5500000000000007</c:v>
                </c:pt>
                <c:pt idx="6">
                  <c:v>8.620000000000001</c:v>
                </c:pt>
                <c:pt idx="7">
                  <c:v>6.41</c:v>
                </c:pt>
                <c:pt idx="8">
                  <c:v>6.4</c:v>
                </c:pt>
                <c:pt idx="9">
                  <c:v>9.07</c:v>
                </c:pt>
                <c:pt idx="10">
                  <c:v>8.81</c:v>
                </c:pt>
                <c:pt idx="11">
                  <c:v>8.18</c:v>
                </c:pt>
                <c:pt idx="12">
                  <c:v>7.65</c:v>
                </c:pt>
                <c:pt idx="13">
                  <c:v>7.37</c:v>
                </c:pt>
                <c:pt idx="14">
                  <c:v>6.47</c:v>
                </c:pt>
                <c:pt idx="15">
                  <c:v>5.55</c:v>
                </c:pt>
                <c:pt idx="16">
                  <c:v>5.26</c:v>
                </c:pt>
                <c:pt idx="17">
                  <c:v>4.51</c:v>
                </c:pt>
                <c:pt idx="18">
                  <c:v>4.75</c:v>
                </c:pt>
                <c:pt idx="19">
                  <c:v>5.5200000000000005</c:v>
                </c:pt>
                <c:pt idx="20">
                  <c:v>6.45</c:v>
                </c:pt>
                <c:pt idx="21">
                  <c:v>5.72</c:v>
                </c:pt>
                <c:pt idx="22">
                  <c:v>4.8500000000000005</c:v>
                </c:pt>
                <c:pt idx="23">
                  <c:v>3.4</c:v>
                </c:pt>
                <c:pt idx="24">
                  <c:v>4.5600000000000005</c:v>
                </c:pt>
                <c:pt idx="25">
                  <c:v>2.98</c:v>
                </c:pt>
                <c:pt idx="26">
                  <c:v>2.6</c:v>
                </c:pt>
                <c:pt idx="27">
                  <c:v>1.94</c:v>
                </c:pt>
                <c:pt idx="28">
                  <c:v>1.49</c:v>
                </c:pt>
                <c:pt idx="29">
                  <c:v>1.77</c:v>
                </c:pt>
                <c:pt idx="30">
                  <c:v>1.62</c:v>
                </c:pt>
                <c:pt idx="31">
                  <c:v>1.33</c:v>
                </c:pt>
                <c:pt idx="32">
                  <c:v>0.98</c:v>
                </c:pt>
                <c:pt idx="33">
                  <c:v>1.33</c:v>
                </c:pt>
                <c:pt idx="34">
                  <c:v>1.4000000000000001</c:v>
                </c:pt>
                <c:pt idx="35">
                  <c:v>1.49</c:v>
                </c:pt>
                <c:pt idx="36">
                  <c:v>1.6500000000000001</c:v>
                </c:pt>
                <c:pt idx="37">
                  <c:v>1.53</c:v>
                </c:pt>
                <c:pt idx="38">
                  <c:v>1.21</c:v>
                </c:pt>
                <c:pt idx="39">
                  <c:v>1.27</c:v>
                </c:pt>
                <c:pt idx="40">
                  <c:v>1.1300000000000001</c:v>
                </c:pt>
                <c:pt idx="41">
                  <c:v>0.97</c:v>
                </c:pt>
                <c:pt idx="42">
                  <c:v>0.78</c:v>
                </c:pt>
                <c:pt idx="43">
                  <c:v>0.69000000000000006</c:v>
                </c:pt>
                <c:pt idx="44">
                  <c:v>#N/A</c:v>
                </c:pt>
              </c:numCache>
            </c:numRef>
          </c:val>
          <c:smooth val="0"/>
        </c:ser>
        <c:ser>
          <c:idx val="4"/>
          <c:order val="2"/>
          <c:tx>
            <c:strRef>
              <c:f>'Fig4.1.10-yr gov bnds yields'!$X$6</c:f>
              <c:strCache>
                <c:ptCount val="1"/>
                <c:pt idx="0">
                  <c:v>Netherlands</c:v>
                </c:pt>
              </c:strCache>
            </c:strRef>
          </c:tx>
          <c:spPr>
            <a:ln w="19050" cap="rnd" cmpd="sng" algn="ctr">
              <a:solidFill>
                <a:srgbClr val="4F81BD"/>
              </a:solidFill>
              <a:prstDash val="lgDashDot"/>
              <a:round/>
            </a:ln>
            <a:effectLst/>
          </c:spPr>
          <c:marker>
            <c:symbol val="none"/>
          </c:marker>
          <c:cat>
            <c:numRef>
              <c:f>'Fig4.1.10-yr gov bnds yields'!$T$12:$T$56</c:f>
              <c:numCache>
                <c:formatCode>General</c:formatCode>
                <c:ptCount val="45"/>
                <c:pt idx="0">
                  <c:v>1970</c:v>
                </c:pt>
                <c:pt idx="1">
                  <c:v>1971</c:v>
                </c:pt>
                <c:pt idx="2">
                  <c:v>1972</c:v>
                </c:pt>
                <c:pt idx="3">
                  <c:v>1973</c:v>
                </c:pt>
                <c:pt idx="4">
                  <c:v>1974</c:v>
                </c:pt>
                <c:pt idx="5">
                  <c:v>1975</c:v>
                </c:pt>
                <c:pt idx="6">
                  <c:v>1976</c:v>
                </c:pt>
                <c:pt idx="7">
                  <c:v>1977</c:v>
                </c:pt>
                <c:pt idx="8">
                  <c:v>1978</c:v>
                </c:pt>
                <c:pt idx="9">
                  <c:v>1979</c:v>
                </c:pt>
                <c:pt idx="10">
                  <c:v>1980</c:v>
                </c:pt>
                <c:pt idx="11">
                  <c:v>1981</c:v>
                </c:pt>
                <c:pt idx="12">
                  <c:v>1982</c:v>
                </c:pt>
                <c:pt idx="13">
                  <c:v>1983</c:v>
                </c:pt>
                <c:pt idx="14">
                  <c:v>1984</c:v>
                </c:pt>
                <c:pt idx="15">
                  <c:v>1985</c:v>
                </c:pt>
                <c:pt idx="16">
                  <c:v>1986</c:v>
                </c:pt>
                <c:pt idx="17">
                  <c:v>1987</c:v>
                </c:pt>
                <c:pt idx="18">
                  <c:v>1988</c:v>
                </c:pt>
                <c:pt idx="19">
                  <c:v>1989</c:v>
                </c:pt>
                <c:pt idx="20">
                  <c:v>1990</c:v>
                </c:pt>
                <c:pt idx="21">
                  <c:v>1991</c:v>
                </c:pt>
                <c:pt idx="22">
                  <c:v>1992</c:v>
                </c:pt>
                <c:pt idx="23">
                  <c:v>1993</c:v>
                </c:pt>
                <c:pt idx="24">
                  <c:v>1994</c:v>
                </c:pt>
                <c:pt idx="25">
                  <c:v>1995</c:v>
                </c:pt>
                <c:pt idx="26">
                  <c:v>1996</c:v>
                </c:pt>
                <c:pt idx="27">
                  <c:v>1997</c:v>
                </c:pt>
                <c:pt idx="28">
                  <c:v>1998</c:v>
                </c:pt>
                <c:pt idx="29">
                  <c:v>1999</c:v>
                </c:pt>
                <c:pt idx="30">
                  <c:v>2000</c:v>
                </c:pt>
                <c:pt idx="31">
                  <c:v>2001</c:v>
                </c:pt>
                <c:pt idx="32">
                  <c:v>2002</c:v>
                </c:pt>
                <c:pt idx="33">
                  <c:v>2003</c:v>
                </c:pt>
                <c:pt idx="34">
                  <c:v>2004</c:v>
                </c:pt>
                <c:pt idx="35">
                  <c:v>2005</c:v>
                </c:pt>
                <c:pt idx="36">
                  <c:v>2006</c:v>
                </c:pt>
                <c:pt idx="37">
                  <c:v>2007</c:v>
                </c:pt>
                <c:pt idx="38">
                  <c:v>2008</c:v>
                </c:pt>
                <c:pt idx="39">
                  <c:v>2009</c:v>
                </c:pt>
                <c:pt idx="40">
                  <c:v>2010</c:v>
                </c:pt>
                <c:pt idx="41">
                  <c:v>2011</c:v>
                </c:pt>
                <c:pt idx="42">
                  <c:v>2012</c:v>
                </c:pt>
                <c:pt idx="43">
                  <c:v>2013</c:v>
                </c:pt>
                <c:pt idx="44">
                  <c:v>2014</c:v>
                </c:pt>
              </c:numCache>
            </c:numRef>
          </c:cat>
          <c:val>
            <c:numRef>
              <c:f>'Fig4.1.10-yr gov bnds yields'!$X$12:$X$56</c:f>
              <c:numCache>
                <c:formatCode>General</c:formatCode>
                <c:ptCount val="45"/>
                <c:pt idx="0">
                  <c:v>7.7700000000000005</c:v>
                </c:pt>
                <c:pt idx="1">
                  <c:v>7.79</c:v>
                </c:pt>
                <c:pt idx="2">
                  <c:v>7.5</c:v>
                </c:pt>
                <c:pt idx="3">
                  <c:v>9.01</c:v>
                </c:pt>
                <c:pt idx="4">
                  <c:v>9.09</c:v>
                </c:pt>
                <c:pt idx="5">
                  <c:v>8.61</c:v>
                </c:pt>
                <c:pt idx="6">
                  <c:v>8.4</c:v>
                </c:pt>
                <c:pt idx="7">
                  <c:v>8.11</c:v>
                </c:pt>
                <c:pt idx="8">
                  <c:v>8.48</c:v>
                </c:pt>
                <c:pt idx="9">
                  <c:v>9.2900000000000009</c:v>
                </c:pt>
                <c:pt idx="10">
                  <c:v>10.48</c:v>
                </c:pt>
                <c:pt idx="11">
                  <c:v>11.28</c:v>
                </c:pt>
                <c:pt idx="12">
                  <c:v>8.4</c:v>
                </c:pt>
                <c:pt idx="13">
                  <c:v>8.58</c:v>
                </c:pt>
                <c:pt idx="14">
                  <c:v>7.72</c:v>
                </c:pt>
                <c:pt idx="15">
                  <c:v>6.96</c:v>
                </c:pt>
                <c:pt idx="16">
                  <c:v>6.2700000000000005</c:v>
                </c:pt>
                <c:pt idx="17">
                  <c:v>6.42</c:v>
                </c:pt>
                <c:pt idx="18">
                  <c:v>6.5</c:v>
                </c:pt>
                <c:pt idx="19">
                  <c:v>7.75</c:v>
                </c:pt>
                <c:pt idx="20">
                  <c:v>9.06</c:v>
                </c:pt>
                <c:pt idx="21">
                  <c:v>8.7200000000000006</c:v>
                </c:pt>
                <c:pt idx="22">
                  <c:v>7.4</c:v>
                </c:pt>
                <c:pt idx="23">
                  <c:v>5.68</c:v>
                </c:pt>
                <c:pt idx="24">
                  <c:v>7.59</c:v>
                </c:pt>
                <c:pt idx="25">
                  <c:v>6.09</c:v>
                </c:pt>
                <c:pt idx="26">
                  <c:v>5.72</c:v>
                </c:pt>
                <c:pt idx="27">
                  <c:v>5.29</c:v>
                </c:pt>
                <c:pt idx="28">
                  <c:v>3.95</c:v>
                </c:pt>
                <c:pt idx="29">
                  <c:v>5.28</c:v>
                </c:pt>
                <c:pt idx="30">
                  <c:v>5.03</c:v>
                </c:pt>
                <c:pt idx="31">
                  <c:v>4.8899999999999997</c:v>
                </c:pt>
                <c:pt idx="32">
                  <c:v>4.3600000000000003</c:v>
                </c:pt>
                <c:pt idx="33">
                  <c:v>4.33</c:v>
                </c:pt>
                <c:pt idx="34">
                  <c:v>3.63</c:v>
                </c:pt>
                <c:pt idx="35">
                  <c:v>3.35</c:v>
                </c:pt>
                <c:pt idx="36">
                  <c:v>3.81</c:v>
                </c:pt>
                <c:pt idx="37">
                  <c:v>4.34</c:v>
                </c:pt>
                <c:pt idx="38">
                  <c:v>3.65</c:v>
                </c:pt>
                <c:pt idx="39">
                  <c:v>3.44</c:v>
                </c:pt>
                <c:pt idx="40">
                  <c:v>3.16</c:v>
                </c:pt>
                <c:pt idx="41">
                  <c:v>2.38</c:v>
                </c:pt>
                <c:pt idx="42">
                  <c:v>1.56</c:v>
                </c:pt>
                <c:pt idx="43">
                  <c:v>2.16</c:v>
                </c:pt>
                <c:pt idx="44">
                  <c:v>0.78</c:v>
                </c:pt>
              </c:numCache>
            </c:numRef>
          </c:val>
          <c:smooth val="0"/>
        </c:ser>
        <c:ser>
          <c:idx val="2"/>
          <c:order val="3"/>
          <c:tx>
            <c:strRef>
              <c:f>'Fig4.1.10-yr gov bnds yields'!$Y$6</c:f>
              <c:strCache>
                <c:ptCount val="1"/>
                <c:pt idx="0">
                  <c:v>United Kingdom</c:v>
                </c:pt>
              </c:strCache>
            </c:strRef>
          </c:tx>
          <c:spPr>
            <a:ln w="19050" cap="rnd" cmpd="sng" algn="ctr">
              <a:solidFill>
                <a:schemeClr val="tx1"/>
              </a:solidFill>
              <a:prstDash val="sysDash"/>
              <a:round/>
            </a:ln>
            <a:effectLst/>
          </c:spPr>
          <c:marker>
            <c:symbol val="none"/>
          </c:marker>
          <c:cat>
            <c:numRef>
              <c:f>'Fig4.1.10-yr gov bnds yields'!$T$12:$T$56</c:f>
              <c:numCache>
                <c:formatCode>General</c:formatCode>
                <c:ptCount val="45"/>
                <c:pt idx="0">
                  <c:v>1970</c:v>
                </c:pt>
                <c:pt idx="1">
                  <c:v>1971</c:v>
                </c:pt>
                <c:pt idx="2">
                  <c:v>1972</c:v>
                </c:pt>
                <c:pt idx="3">
                  <c:v>1973</c:v>
                </c:pt>
                <c:pt idx="4">
                  <c:v>1974</c:v>
                </c:pt>
                <c:pt idx="5">
                  <c:v>1975</c:v>
                </c:pt>
                <c:pt idx="6">
                  <c:v>1976</c:v>
                </c:pt>
                <c:pt idx="7">
                  <c:v>1977</c:v>
                </c:pt>
                <c:pt idx="8">
                  <c:v>1978</c:v>
                </c:pt>
                <c:pt idx="9">
                  <c:v>1979</c:v>
                </c:pt>
                <c:pt idx="10">
                  <c:v>1980</c:v>
                </c:pt>
                <c:pt idx="11">
                  <c:v>1981</c:v>
                </c:pt>
                <c:pt idx="12">
                  <c:v>1982</c:v>
                </c:pt>
                <c:pt idx="13">
                  <c:v>1983</c:v>
                </c:pt>
                <c:pt idx="14">
                  <c:v>1984</c:v>
                </c:pt>
                <c:pt idx="15">
                  <c:v>1985</c:v>
                </c:pt>
                <c:pt idx="16">
                  <c:v>1986</c:v>
                </c:pt>
                <c:pt idx="17">
                  <c:v>1987</c:v>
                </c:pt>
                <c:pt idx="18">
                  <c:v>1988</c:v>
                </c:pt>
                <c:pt idx="19">
                  <c:v>1989</c:v>
                </c:pt>
                <c:pt idx="20">
                  <c:v>1990</c:v>
                </c:pt>
                <c:pt idx="21">
                  <c:v>1991</c:v>
                </c:pt>
                <c:pt idx="22">
                  <c:v>1992</c:v>
                </c:pt>
                <c:pt idx="23">
                  <c:v>1993</c:v>
                </c:pt>
                <c:pt idx="24">
                  <c:v>1994</c:v>
                </c:pt>
                <c:pt idx="25">
                  <c:v>1995</c:v>
                </c:pt>
                <c:pt idx="26">
                  <c:v>1996</c:v>
                </c:pt>
                <c:pt idx="27">
                  <c:v>1997</c:v>
                </c:pt>
                <c:pt idx="28">
                  <c:v>1998</c:v>
                </c:pt>
                <c:pt idx="29">
                  <c:v>1999</c:v>
                </c:pt>
                <c:pt idx="30">
                  <c:v>2000</c:v>
                </c:pt>
                <c:pt idx="31">
                  <c:v>2001</c:v>
                </c:pt>
                <c:pt idx="32">
                  <c:v>2002</c:v>
                </c:pt>
                <c:pt idx="33">
                  <c:v>2003</c:v>
                </c:pt>
                <c:pt idx="34">
                  <c:v>2004</c:v>
                </c:pt>
                <c:pt idx="35">
                  <c:v>2005</c:v>
                </c:pt>
                <c:pt idx="36">
                  <c:v>2006</c:v>
                </c:pt>
                <c:pt idx="37">
                  <c:v>2007</c:v>
                </c:pt>
                <c:pt idx="38">
                  <c:v>2008</c:v>
                </c:pt>
                <c:pt idx="39">
                  <c:v>2009</c:v>
                </c:pt>
                <c:pt idx="40">
                  <c:v>2010</c:v>
                </c:pt>
                <c:pt idx="41">
                  <c:v>2011</c:v>
                </c:pt>
                <c:pt idx="42">
                  <c:v>2012</c:v>
                </c:pt>
                <c:pt idx="43">
                  <c:v>2013</c:v>
                </c:pt>
                <c:pt idx="44">
                  <c:v>2014</c:v>
                </c:pt>
              </c:numCache>
            </c:numRef>
          </c:cat>
          <c:val>
            <c:numRef>
              <c:f>'Fig4.1.10-yr gov bnds yields'!$Y$12:$Y$56</c:f>
              <c:numCache>
                <c:formatCode>General</c:formatCode>
                <c:ptCount val="45"/>
                <c:pt idx="0">
                  <c:v>8.93</c:v>
                </c:pt>
                <c:pt idx="1">
                  <c:v>7.09</c:v>
                </c:pt>
                <c:pt idx="2">
                  <c:v>9.36</c:v>
                </c:pt>
                <c:pt idx="3">
                  <c:v>12.64</c:v>
                </c:pt>
                <c:pt idx="4">
                  <c:v>16.32</c:v>
                </c:pt>
                <c:pt idx="5">
                  <c:v>13.57</c:v>
                </c:pt>
                <c:pt idx="6">
                  <c:v>15.17</c:v>
                </c:pt>
                <c:pt idx="7">
                  <c:v>10.700000000000001</c:v>
                </c:pt>
                <c:pt idx="8">
                  <c:v>13.120000000000001</c:v>
                </c:pt>
                <c:pt idx="9">
                  <c:v>15.02</c:v>
                </c:pt>
                <c:pt idx="10">
                  <c:v>13.780000000000001</c:v>
                </c:pt>
                <c:pt idx="11">
                  <c:v>16</c:v>
                </c:pt>
                <c:pt idx="12">
                  <c:v>11.58</c:v>
                </c:pt>
                <c:pt idx="13">
                  <c:v>10.77</c:v>
                </c:pt>
                <c:pt idx="14">
                  <c:v>10.870000000000001</c:v>
                </c:pt>
                <c:pt idx="15">
                  <c:v>10.78</c:v>
                </c:pt>
                <c:pt idx="16">
                  <c:v>10.98</c:v>
                </c:pt>
                <c:pt idx="17">
                  <c:v>9.6300000000000008</c:v>
                </c:pt>
                <c:pt idx="18">
                  <c:v>10.14</c:v>
                </c:pt>
                <c:pt idx="19">
                  <c:v>10.56</c:v>
                </c:pt>
                <c:pt idx="20">
                  <c:v>10.84</c:v>
                </c:pt>
                <c:pt idx="21">
                  <c:v>9.66</c:v>
                </c:pt>
                <c:pt idx="22">
                  <c:v>8.32</c:v>
                </c:pt>
                <c:pt idx="23">
                  <c:v>6.43</c:v>
                </c:pt>
                <c:pt idx="24">
                  <c:v>8.58</c:v>
                </c:pt>
                <c:pt idx="25">
                  <c:v>7.49</c:v>
                </c:pt>
                <c:pt idx="26">
                  <c:v>7.57</c:v>
                </c:pt>
                <c:pt idx="27">
                  <c:v>6.37</c:v>
                </c:pt>
                <c:pt idx="28">
                  <c:v>4.5200000000000005</c:v>
                </c:pt>
                <c:pt idx="29">
                  <c:v>5.39</c:v>
                </c:pt>
                <c:pt idx="30">
                  <c:v>4.91</c:v>
                </c:pt>
                <c:pt idx="31">
                  <c:v>4.8899999999999997</c:v>
                </c:pt>
                <c:pt idx="32">
                  <c:v>4.5600000000000005</c:v>
                </c:pt>
                <c:pt idx="33">
                  <c:v>4.9000000000000004</c:v>
                </c:pt>
                <c:pt idx="34">
                  <c:v>4.53</c:v>
                </c:pt>
                <c:pt idx="35">
                  <c:v>4.22</c:v>
                </c:pt>
                <c:pt idx="36">
                  <c:v>4.62</c:v>
                </c:pt>
                <c:pt idx="37">
                  <c:v>4.6900000000000004</c:v>
                </c:pt>
                <c:pt idx="38">
                  <c:v>3.62</c:v>
                </c:pt>
                <c:pt idx="39">
                  <c:v>3.89</c:v>
                </c:pt>
                <c:pt idx="40">
                  <c:v>3.59</c:v>
                </c:pt>
                <c:pt idx="41">
                  <c:v>2.17</c:v>
                </c:pt>
                <c:pt idx="42">
                  <c:v>1.84</c:v>
                </c:pt>
                <c:pt idx="43">
                  <c:v>3.09</c:v>
                </c:pt>
                <c:pt idx="44">
                  <c:v>1.93</c:v>
                </c:pt>
              </c:numCache>
            </c:numRef>
          </c:val>
          <c:smooth val="0"/>
        </c:ser>
        <c:ser>
          <c:idx val="3"/>
          <c:order val="4"/>
          <c:tx>
            <c:strRef>
              <c:f>'Fig4.1.10-yr gov bnds yields'!$Z$6</c:f>
              <c:strCache>
                <c:ptCount val="1"/>
                <c:pt idx="0">
                  <c:v>United States</c:v>
                </c:pt>
              </c:strCache>
            </c:strRef>
          </c:tx>
          <c:spPr>
            <a:ln w="19050" cap="rnd" cmpd="sng" algn="ctr">
              <a:solidFill>
                <a:schemeClr val="tx1"/>
              </a:solidFill>
              <a:prstDash val="solid"/>
              <a:round/>
            </a:ln>
            <a:effectLst/>
          </c:spPr>
          <c:marker>
            <c:symbol val="none"/>
          </c:marker>
          <c:cat>
            <c:numRef>
              <c:f>'Fig4.1.10-yr gov bnds yields'!$T$12:$T$56</c:f>
              <c:numCache>
                <c:formatCode>General</c:formatCode>
                <c:ptCount val="45"/>
                <c:pt idx="0">
                  <c:v>1970</c:v>
                </c:pt>
                <c:pt idx="1">
                  <c:v>1971</c:v>
                </c:pt>
                <c:pt idx="2">
                  <c:v>1972</c:v>
                </c:pt>
                <c:pt idx="3">
                  <c:v>1973</c:v>
                </c:pt>
                <c:pt idx="4">
                  <c:v>1974</c:v>
                </c:pt>
                <c:pt idx="5">
                  <c:v>1975</c:v>
                </c:pt>
                <c:pt idx="6">
                  <c:v>1976</c:v>
                </c:pt>
                <c:pt idx="7">
                  <c:v>1977</c:v>
                </c:pt>
                <c:pt idx="8">
                  <c:v>1978</c:v>
                </c:pt>
                <c:pt idx="9">
                  <c:v>1979</c:v>
                </c:pt>
                <c:pt idx="10">
                  <c:v>1980</c:v>
                </c:pt>
                <c:pt idx="11">
                  <c:v>1981</c:v>
                </c:pt>
                <c:pt idx="12">
                  <c:v>1982</c:v>
                </c:pt>
                <c:pt idx="13">
                  <c:v>1983</c:v>
                </c:pt>
                <c:pt idx="14">
                  <c:v>1984</c:v>
                </c:pt>
                <c:pt idx="15">
                  <c:v>1985</c:v>
                </c:pt>
                <c:pt idx="16">
                  <c:v>1986</c:v>
                </c:pt>
                <c:pt idx="17">
                  <c:v>1987</c:v>
                </c:pt>
                <c:pt idx="18">
                  <c:v>1988</c:v>
                </c:pt>
                <c:pt idx="19">
                  <c:v>1989</c:v>
                </c:pt>
                <c:pt idx="20">
                  <c:v>1990</c:v>
                </c:pt>
                <c:pt idx="21">
                  <c:v>1991</c:v>
                </c:pt>
                <c:pt idx="22">
                  <c:v>1992</c:v>
                </c:pt>
                <c:pt idx="23">
                  <c:v>1993</c:v>
                </c:pt>
                <c:pt idx="24">
                  <c:v>1994</c:v>
                </c:pt>
                <c:pt idx="25">
                  <c:v>1995</c:v>
                </c:pt>
                <c:pt idx="26">
                  <c:v>1996</c:v>
                </c:pt>
                <c:pt idx="27">
                  <c:v>1997</c:v>
                </c:pt>
                <c:pt idx="28">
                  <c:v>1998</c:v>
                </c:pt>
                <c:pt idx="29">
                  <c:v>1999</c:v>
                </c:pt>
                <c:pt idx="30">
                  <c:v>2000</c:v>
                </c:pt>
                <c:pt idx="31">
                  <c:v>2001</c:v>
                </c:pt>
                <c:pt idx="32">
                  <c:v>2002</c:v>
                </c:pt>
                <c:pt idx="33">
                  <c:v>2003</c:v>
                </c:pt>
                <c:pt idx="34">
                  <c:v>2004</c:v>
                </c:pt>
                <c:pt idx="35">
                  <c:v>2005</c:v>
                </c:pt>
                <c:pt idx="36">
                  <c:v>2006</c:v>
                </c:pt>
                <c:pt idx="37">
                  <c:v>2007</c:v>
                </c:pt>
                <c:pt idx="38">
                  <c:v>2008</c:v>
                </c:pt>
                <c:pt idx="39">
                  <c:v>2009</c:v>
                </c:pt>
                <c:pt idx="40">
                  <c:v>2010</c:v>
                </c:pt>
                <c:pt idx="41">
                  <c:v>2011</c:v>
                </c:pt>
                <c:pt idx="42">
                  <c:v>2012</c:v>
                </c:pt>
                <c:pt idx="43">
                  <c:v>2013</c:v>
                </c:pt>
                <c:pt idx="44">
                  <c:v>2014</c:v>
                </c:pt>
              </c:numCache>
            </c:numRef>
          </c:cat>
          <c:val>
            <c:numRef>
              <c:f>'Fig4.1.10-yr gov bnds yields'!$Z$12:$Z$56</c:f>
              <c:numCache>
                <c:formatCode>General</c:formatCode>
                <c:ptCount val="45"/>
                <c:pt idx="0">
                  <c:v>6.3900000000000006</c:v>
                </c:pt>
                <c:pt idx="1">
                  <c:v>5.93</c:v>
                </c:pt>
                <c:pt idx="2">
                  <c:v>6.36</c:v>
                </c:pt>
                <c:pt idx="3">
                  <c:v>6.74</c:v>
                </c:pt>
                <c:pt idx="4">
                  <c:v>7.43</c:v>
                </c:pt>
                <c:pt idx="5">
                  <c:v>8</c:v>
                </c:pt>
                <c:pt idx="6">
                  <c:v>6.87</c:v>
                </c:pt>
                <c:pt idx="7">
                  <c:v>7.69</c:v>
                </c:pt>
                <c:pt idx="8">
                  <c:v>9.01</c:v>
                </c:pt>
                <c:pt idx="9">
                  <c:v>10.39</c:v>
                </c:pt>
                <c:pt idx="10">
                  <c:v>12.84</c:v>
                </c:pt>
                <c:pt idx="11">
                  <c:v>13.72</c:v>
                </c:pt>
                <c:pt idx="12">
                  <c:v>10.540000000000001</c:v>
                </c:pt>
                <c:pt idx="13">
                  <c:v>11.83</c:v>
                </c:pt>
                <c:pt idx="14">
                  <c:v>11.5</c:v>
                </c:pt>
                <c:pt idx="15">
                  <c:v>9.26</c:v>
                </c:pt>
                <c:pt idx="16">
                  <c:v>7.11</c:v>
                </c:pt>
                <c:pt idx="17">
                  <c:v>8.99</c:v>
                </c:pt>
                <c:pt idx="18">
                  <c:v>9.11</c:v>
                </c:pt>
                <c:pt idx="19">
                  <c:v>7.84</c:v>
                </c:pt>
                <c:pt idx="20">
                  <c:v>8.08</c:v>
                </c:pt>
                <c:pt idx="21">
                  <c:v>7.09</c:v>
                </c:pt>
                <c:pt idx="22">
                  <c:v>6.7700000000000005</c:v>
                </c:pt>
                <c:pt idx="23">
                  <c:v>5.7700000000000005</c:v>
                </c:pt>
                <c:pt idx="24">
                  <c:v>7.8100000000000005</c:v>
                </c:pt>
                <c:pt idx="25">
                  <c:v>5.71</c:v>
                </c:pt>
                <c:pt idx="26">
                  <c:v>6.3</c:v>
                </c:pt>
                <c:pt idx="27">
                  <c:v>5.8100000000000005</c:v>
                </c:pt>
                <c:pt idx="28">
                  <c:v>4.6500000000000004</c:v>
                </c:pt>
                <c:pt idx="29">
                  <c:v>6.28</c:v>
                </c:pt>
                <c:pt idx="30">
                  <c:v>5.24</c:v>
                </c:pt>
                <c:pt idx="31">
                  <c:v>5.09</c:v>
                </c:pt>
                <c:pt idx="32">
                  <c:v>4.03</c:v>
                </c:pt>
                <c:pt idx="33">
                  <c:v>4.2700000000000005</c:v>
                </c:pt>
                <c:pt idx="34">
                  <c:v>4.2300000000000004</c:v>
                </c:pt>
                <c:pt idx="35">
                  <c:v>4.47</c:v>
                </c:pt>
                <c:pt idx="36">
                  <c:v>4.5600000000000005</c:v>
                </c:pt>
                <c:pt idx="37">
                  <c:v>4.0999999999999996</c:v>
                </c:pt>
                <c:pt idx="38">
                  <c:v>2.42</c:v>
                </c:pt>
                <c:pt idx="39">
                  <c:v>3.59</c:v>
                </c:pt>
                <c:pt idx="40">
                  <c:v>3.29</c:v>
                </c:pt>
                <c:pt idx="41">
                  <c:v>1.98</c:v>
                </c:pt>
                <c:pt idx="42">
                  <c:v>1.72</c:v>
                </c:pt>
                <c:pt idx="43">
                  <c:v>2.9</c:v>
                </c:pt>
                <c:pt idx="44">
                  <c:v>2.21</c:v>
                </c:pt>
              </c:numCache>
            </c:numRef>
          </c:val>
          <c:smooth val="0"/>
        </c:ser>
        <c:dLbls>
          <c:showLegendKey val="0"/>
          <c:showVal val="0"/>
          <c:showCatName val="0"/>
          <c:showSerName val="0"/>
          <c:showPercent val="0"/>
          <c:showBubbleSize val="0"/>
        </c:dLbls>
        <c:marker val="1"/>
        <c:smooth val="0"/>
        <c:axId val="101997184"/>
        <c:axId val="102003072"/>
      </c:lineChart>
      <c:catAx>
        <c:axId val="101997184"/>
        <c:scaling>
          <c:orientation val="minMax"/>
        </c:scaling>
        <c:delete val="0"/>
        <c:axPos val="b"/>
        <c:majorGridlines>
          <c:spPr>
            <a:ln w="9525" cmpd="sng">
              <a:solidFill>
                <a:srgbClr val="FFFFFF"/>
              </a:solidFill>
              <a:prstDash val="solid"/>
            </a:ln>
          </c:spPr>
        </c:majorGridlines>
        <c:numFmt formatCode="General" sourceLinked="1"/>
        <c:majorTickMark val="in"/>
        <c:minorTickMark val="none"/>
        <c:tickLblPos val="low"/>
        <c:spPr>
          <a:noFill/>
          <a:ln w="9525">
            <a:solidFill>
              <a:srgbClr val="000000"/>
            </a:solidFill>
            <a:prstDash val="solid"/>
          </a:ln>
          <a:extLst>
            <a:ext uri="{909E8E84-426E-40DD-AFC4-6F175D3DCCD1}">
              <a14:hiddenFill xmlns:a14="http://schemas.microsoft.com/office/drawing/2010/main">
                <a:noFill/>
              </a14:hiddenFill>
            </a:ext>
          </a:extLst>
        </c:spPr>
        <c:txPr>
          <a:bodyPr rot="-60000000" vert="horz"/>
          <a:lstStyle/>
          <a:p>
            <a:pPr>
              <a:defRPr sz="750" b="0" i="0">
                <a:solidFill>
                  <a:srgbClr val="000000"/>
                </a:solidFill>
                <a:latin typeface="Arial Narrow"/>
                <a:ea typeface="Arial Narrow"/>
                <a:cs typeface="Arial Narrow"/>
              </a:defRPr>
            </a:pPr>
            <a:endParaRPr lang="en-US"/>
          </a:p>
        </c:txPr>
        <c:crossAx val="102003072"/>
        <c:crosses val="autoZero"/>
        <c:auto val="1"/>
        <c:lblAlgn val="ctr"/>
        <c:lblOffset val="0"/>
        <c:tickLblSkip val="2"/>
        <c:noMultiLvlLbl val="0"/>
      </c:catAx>
      <c:valAx>
        <c:axId val="102003072"/>
        <c:scaling>
          <c:orientation val="minMax"/>
        </c:scaling>
        <c:delete val="0"/>
        <c:axPos val="l"/>
        <c:majorGridlines>
          <c:spPr>
            <a:ln w="9525" cmpd="sng">
              <a:solidFill>
                <a:srgbClr val="FFFFFF"/>
              </a:solidFill>
              <a:prstDash val="solid"/>
            </a:ln>
          </c:spPr>
        </c:majorGridlines>
        <c:numFmt formatCode="General" sourceLinked="0"/>
        <c:majorTickMark val="in"/>
        <c:minorTickMark val="none"/>
        <c:tickLblPos val="nextTo"/>
        <c:spPr>
          <a:noFill/>
          <a:ln w="9525">
            <a:solidFill>
              <a:srgbClr val="000000"/>
            </a:solidFill>
            <a:prstDash val="solid"/>
          </a:ln>
          <a:extLst>
            <a:ext uri="{909E8E84-426E-40DD-AFC4-6F175D3DCCD1}">
              <a14:hiddenFill xmlns:a14="http://schemas.microsoft.com/office/drawing/2010/main">
                <a:noFill/>
              </a14:hiddenFill>
            </a:ext>
          </a:extLst>
        </c:spPr>
        <c:txPr>
          <a:bodyPr rot="-60000000" vert="horz"/>
          <a:lstStyle/>
          <a:p>
            <a:pPr>
              <a:defRPr sz="750" b="0" i="0">
                <a:solidFill>
                  <a:srgbClr val="000000"/>
                </a:solidFill>
                <a:latin typeface="Arial Narrow"/>
                <a:ea typeface="Arial Narrow"/>
                <a:cs typeface="Arial Narrow"/>
              </a:defRPr>
            </a:pPr>
            <a:endParaRPr lang="en-US"/>
          </a:p>
        </c:txPr>
        <c:crossAx val="101997184"/>
        <c:crossesAt val="1"/>
        <c:crossBetween val="midCat"/>
      </c:valAx>
      <c:spPr>
        <a:solidFill>
          <a:srgbClr val="F4FFFF"/>
        </a:solidFill>
        <a:ln w="9525">
          <a:solidFill>
            <a:srgbClr val="000000"/>
          </a:solidFill>
        </a:ln>
      </c:spPr>
    </c:plotArea>
    <c:legend>
      <c:legendPos val="r"/>
      <c:layout>
        <c:manualLayout>
          <c:xMode val="edge"/>
          <c:yMode val="edge"/>
          <c:x val="6.9436141591424513E-2"/>
          <c:y val="1.561737192832733E-2"/>
          <c:w val="0.89993774034059693"/>
          <c:h val="5.8565144731227488E-2"/>
        </c:manualLayout>
      </c:layout>
      <c:overlay val="1"/>
      <c:spPr>
        <a:solidFill>
          <a:srgbClr val="EAEAEA"/>
        </a:solidFill>
        <a:ln>
          <a:noFill/>
          <a:round/>
        </a:ln>
        <a:effectLst/>
        <a:extLst>
          <a:ext uri="{91240B29-F687-4F45-9708-019B960494DF}">
            <a14:hiddenLine xmlns:a14="http://schemas.microsoft.com/office/drawing/2010/main">
              <a:noFill/>
              <a:round/>
            </a14:hiddenLine>
          </a:ext>
        </a:extLst>
      </c:spPr>
      <c:txPr>
        <a:bodyPr/>
        <a:lstStyle/>
        <a:p>
          <a:pPr>
            <a:defRPr sz="900" b="0" i="0">
              <a:solidFill>
                <a:srgbClr val="000000"/>
              </a:solidFill>
              <a:latin typeface="Arial Narrow"/>
              <a:ea typeface="Arial Narrow"/>
              <a:cs typeface="Arial Narrow"/>
            </a:defRPr>
          </a:pPr>
          <a:endParaRPr lang="en-US"/>
        </a:p>
      </c:txPr>
    </c:legend>
    <c:plotVisOnly val="1"/>
    <c:dispBlanksAs val="gap"/>
    <c:showDLblsOverMax val="1"/>
  </c:chart>
  <c:spPr>
    <a:solidFill>
      <a:sysClr val="window" lastClr="FFFFFF"/>
    </a:solidFill>
    <a:ln w="9525" cap="flat" cmpd="sng" algn="ctr">
      <a:noFill/>
      <a:prstDash val="solid"/>
      <a:round/>
    </a:ln>
    <a:effectLst/>
    <a:extLst>
      <a:ext uri="{91240B29-F687-4F45-9708-019B960494DF}">
        <a14:hiddenLine xmlns:a14="http://schemas.microsoft.com/office/drawing/2010/main" w="9525" cap="flat" cmpd="sng" algn="ctr">
          <a:solidFill>
            <a:sysClr val="windowText" lastClr="000000">
              <a:tint val="75000"/>
              <a:shade val="95000"/>
              <a:satMod val="105000"/>
            </a:sysClr>
          </a:solidFill>
          <a:prstDash val="solid"/>
          <a:round/>
        </a14:hiddenLine>
      </a:ext>
    </a:ex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rgbClr val="002060"/>
                </a:solidFill>
                <a:latin typeface="+mn-lt"/>
                <a:ea typeface="+mn-ea"/>
                <a:cs typeface="+mn-cs"/>
              </a:defRPr>
            </a:pPr>
            <a:r>
              <a:rPr lang="fr-FR" dirty="0">
                <a:solidFill>
                  <a:srgbClr val="002060"/>
                </a:solidFill>
              </a:rPr>
              <a:t>A. Selected OECD countries</a:t>
            </a:r>
            <a:br>
              <a:rPr lang="fr-FR" dirty="0">
                <a:solidFill>
                  <a:srgbClr val="002060"/>
                </a:solidFill>
              </a:rPr>
            </a:br>
            <a:r>
              <a:rPr lang="fr-FR" dirty="0">
                <a:solidFill>
                  <a:srgbClr val="002060"/>
                </a:solidFill>
              </a:rPr>
              <a:t>as a percentage of total</a:t>
            </a:r>
            <a:r>
              <a:rPr lang="fr-FR" baseline="0" dirty="0">
                <a:solidFill>
                  <a:srgbClr val="002060"/>
                </a:solidFill>
              </a:rPr>
              <a:t> investment</a:t>
            </a:r>
            <a:endParaRPr lang="fr-FR" dirty="0">
              <a:solidFill>
                <a:srgbClr val="002060"/>
              </a:solidFill>
            </a:endParaRPr>
          </a:p>
        </c:rich>
      </c:tx>
      <c:layout>
        <c:manualLayout>
          <c:xMode val="edge"/>
          <c:yMode val="edge"/>
          <c:x val="0.30891063395852392"/>
          <c:y val="2.221625296751218E-2"/>
        </c:manualLayout>
      </c:layout>
      <c:overlay val="0"/>
      <c:spPr>
        <a:noFill/>
        <a:ln>
          <a:noFill/>
        </a:ln>
        <a:effectLst/>
      </c:spPr>
    </c:title>
    <c:autoTitleDeleted val="0"/>
    <c:plotArea>
      <c:layout>
        <c:manualLayout>
          <c:layoutTarget val="inner"/>
          <c:xMode val="edge"/>
          <c:yMode val="edge"/>
          <c:x val="6.7625083442770378E-2"/>
          <c:y val="0.15251916453727363"/>
          <c:w val="0.90714042219430524"/>
          <c:h val="0.6636999735072171"/>
        </c:manualLayout>
      </c:layout>
      <c:barChart>
        <c:barDir val="col"/>
        <c:grouping val="clustered"/>
        <c:varyColors val="0"/>
        <c:ser>
          <c:idx val="0"/>
          <c:order val="0"/>
          <c:tx>
            <c:strRef>
              <c:f>'Data F9'!$B$9</c:f>
              <c:strCache>
                <c:ptCount val="1"/>
                <c:pt idx="0">
                  <c:v>Traditional Assets</c:v>
                </c:pt>
              </c:strCache>
            </c:strRef>
          </c:tx>
          <c:spPr>
            <a:solidFill>
              <a:schemeClr val="accent1"/>
            </a:solidFill>
            <a:ln>
              <a:solidFill>
                <a:sysClr val="windowText" lastClr="000000"/>
              </a:solidFill>
            </a:ln>
            <a:effectLst/>
          </c:spPr>
          <c:invertIfNegative val="0"/>
          <c:dPt>
            <c:idx val="13"/>
            <c:invertIfNegative val="0"/>
            <c:bubble3D val="0"/>
            <c:spPr>
              <a:solidFill>
                <a:schemeClr val="accent6">
                  <a:lumMod val="75000"/>
                </a:schemeClr>
              </a:solidFill>
              <a:ln>
                <a:solidFill>
                  <a:sysClr val="windowText" lastClr="000000"/>
                </a:solidFill>
              </a:ln>
              <a:effectLst/>
            </c:spPr>
            <c:extLst xmlns:c16r2="http://schemas.microsoft.com/office/drawing/2015/06/chart">
              <c:ext xmlns:c16="http://schemas.microsoft.com/office/drawing/2014/chart" uri="{C3380CC4-5D6E-409C-BE32-E72D297353CC}">
                <c16:uniqueId val="{00000001-6895-4376-9E82-5E4925617E63}"/>
              </c:ext>
            </c:extLst>
          </c:dPt>
          <c:cat>
            <c:strRef>
              <c:f>'Data F9'!$A$10:$A$42</c:f>
              <c:strCache>
                <c:ptCount val="33"/>
                <c:pt idx="0">
                  <c:v>Japan</c:v>
                </c:pt>
                <c:pt idx="1">
                  <c:v>United Kingdom</c:v>
                </c:pt>
                <c:pt idx="2">
                  <c:v>Korea</c:v>
                </c:pt>
                <c:pt idx="3">
                  <c:v>Germany</c:v>
                </c:pt>
                <c:pt idx="4">
                  <c:v>Australia</c:v>
                </c:pt>
                <c:pt idx="5">
                  <c:v>Canada</c:v>
                </c:pt>
                <c:pt idx="6">
                  <c:v>Switzerland</c:v>
                </c:pt>
                <c:pt idx="7">
                  <c:v>Italy</c:v>
                </c:pt>
                <c:pt idx="8">
                  <c:v>Finland</c:v>
                </c:pt>
                <c:pt idx="9">
                  <c:v>Portugal</c:v>
                </c:pt>
                <c:pt idx="10">
                  <c:v>Denmark</c:v>
                </c:pt>
                <c:pt idx="11">
                  <c:v>United States</c:v>
                </c:pt>
                <c:pt idx="12">
                  <c:v>Israel</c:v>
                </c:pt>
                <c:pt idx="13">
                  <c:v>Average </c:v>
                </c:pt>
                <c:pt idx="14">
                  <c:v>Austria</c:v>
                </c:pt>
                <c:pt idx="15">
                  <c:v>Sweden</c:v>
                </c:pt>
                <c:pt idx="16">
                  <c:v>Netherlands</c:v>
                </c:pt>
                <c:pt idx="17">
                  <c:v>Iceland</c:v>
                </c:pt>
                <c:pt idx="18">
                  <c:v>Belgium</c:v>
                </c:pt>
                <c:pt idx="19">
                  <c:v>Spain</c:v>
                </c:pt>
                <c:pt idx="20">
                  <c:v>Turkey</c:v>
                </c:pt>
                <c:pt idx="21">
                  <c:v>Greece </c:v>
                </c:pt>
                <c:pt idx="22">
                  <c:v>Norway</c:v>
                </c:pt>
                <c:pt idx="23">
                  <c:v>Luxembourg</c:v>
                </c:pt>
                <c:pt idx="24">
                  <c:v>Hungary</c:v>
                </c:pt>
                <c:pt idx="25">
                  <c:v>Slovak Republic</c:v>
                </c:pt>
                <c:pt idx="26">
                  <c:v>Latvia</c:v>
                </c:pt>
                <c:pt idx="27">
                  <c:v>Czech Republic</c:v>
                </c:pt>
                <c:pt idx="28">
                  <c:v>Chile </c:v>
                </c:pt>
                <c:pt idx="29">
                  <c:v>Poland</c:v>
                </c:pt>
                <c:pt idx="30">
                  <c:v>Estonia</c:v>
                </c:pt>
                <c:pt idx="31">
                  <c:v>Slovenia</c:v>
                </c:pt>
                <c:pt idx="32">
                  <c:v>Mexico</c:v>
                </c:pt>
              </c:strCache>
            </c:strRef>
          </c:cat>
          <c:val>
            <c:numRef>
              <c:f>'Data F9'!$B$10:$B$42</c:f>
              <c:numCache>
                <c:formatCode>#,##0.0</c:formatCode>
                <c:ptCount val="33"/>
                <c:pt idx="0">
                  <c:v>50.884530311576619</c:v>
                </c:pt>
                <c:pt idx="1">
                  <c:v>56.954756533651711</c:v>
                </c:pt>
                <c:pt idx="2">
                  <c:v>61.706085753319392</c:v>
                </c:pt>
                <c:pt idx="3">
                  <c:v>62.243888909954521</c:v>
                </c:pt>
                <c:pt idx="4">
                  <c:v>63.934232682369796</c:v>
                </c:pt>
                <c:pt idx="5">
                  <c:v>67.187823860027805</c:v>
                </c:pt>
                <c:pt idx="6">
                  <c:v>67.99484055176859</c:v>
                </c:pt>
                <c:pt idx="7">
                  <c:v>73.269271796330543</c:v>
                </c:pt>
                <c:pt idx="8">
                  <c:v>74.431049830113508</c:v>
                </c:pt>
                <c:pt idx="9">
                  <c:v>81.238253649653004</c:v>
                </c:pt>
                <c:pt idx="10">
                  <c:v>81.252974451692594</c:v>
                </c:pt>
                <c:pt idx="11">
                  <c:v>82.132740098304325</c:v>
                </c:pt>
                <c:pt idx="12">
                  <c:v>84.284996004665345</c:v>
                </c:pt>
                <c:pt idx="13">
                  <c:v>84.387520711883113</c:v>
                </c:pt>
                <c:pt idx="14">
                  <c:v>85.596721544898557</c:v>
                </c:pt>
                <c:pt idx="15">
                  <c:v>87.155606061810133</c:v>
                </c:pt>
                <c:pt idx="16">
                  <c:v>87.480759236599212</c:v>
                </c:pt>
                <c:pt idx="17">
                  <c:v>88.21421871230676</c:v>
                </c:pt>
                <c:pt idx="18">
                  <c:v>90.070921842159052</c:v>
                </c:pt>
                <c:pt idx="19">
                  <c:v>90.59864084423613</c:v>
                </c:pt>
                <c:pt idx="20">
                  <c:v>92.088637802946522</c:v>
                </c:pt>
                <c:pt idx="21">
                  <c:v>94.247875139683089</c:v>
                </c:pt>
                <c:pt idx="22">
                  <c:v>94.259633656142668</c:v>
                </c:pt>
                <c:pt idx="23">
                  <c:v>94.707777143668508</c:v>
                </c:pt>
                <c:pt idx="24">
                  <c:v>96.671969299564523</c:v>
                </c:pt>
                <c:pt idx="25">
                  <c:v>97.552436047542443</c:v>
                </c:pt>
                <c:pt idx="26">
                  <c:v>97.769237101803938</c:v>
                </c:pt>
                <c:pt idx="27">
                  <c:v>98.01800470927553</c:v>
                </c:pt>
                <c:pt idx="28">
                  <c:v>99.471532673978771</c:v>
                </c:pt>
                <c:pt idx="29">
                  <c:v>99.547034998306145</c:v>
                </c:pt>
                <c:pt idx="30">
                  <c:v>99.651177033492814</c:v>
                </c:pt>
                <c:pt idx="31">
                  <c:v>99.868038195155961</c:v>
                </c:pt>
                <c:pt idx="32">
                  <c:v>99.914996303261475</c:v>
                </c:pt>
              </c:numCache>
            </c:numRef>
          </c:val>
          <c:extLst xmlns:c16r2="http://schemas.microsoft.com/office/drawing/2015/06/chart">
            <c:ext xmlns:c16="http://schemas.microsoft.com/office/drawing/2014/chart" uri="{C3380CC4-5D6E-409C-BE32-E72D297353CC}">
              <c16:uniqueId val="{00000002-6895-4376-9E82-5E4925617E63}"/>
            </c:ext>
          </c:extLst>
        </c:ser>
        <c:ser>
          <c:idx val="1"/>
          <c:order val="1"/>
          <c:tx>
            <c:strRef>
              <c:f>'Data F9'!$C$9</c:f>
              <c:strCache>
                <c:ptCount val="1"/>
                <c:pt idx="0">
                  <c:v>Equities</c:v>
                </c:pt>
              </c:strCache>
            </c:strRef>
          </c:tx>
          <c:spPr>
            <a:solidFill>
              <a:schemeClr val="accent2"/>
            </a:solidFill>
            <a:ln>
              <a:noFill/>
            </a:ln>
            <a:effectLst/>
          </c:spPr>
          <c:invertIfNegative val="0"/>
          <c:cat>
            <c:strRef>
              <c:f>'Data F9'!$A$10:$A$42</c:f>
              <c:strCache>
                <c:ptCount val="33"/>
                <c:pt idx="0">
                  <c:v>Japan</c:v>
                </c:pt>
                <c:pt idx="1">
                  <c:v>United Kingdom</c:v>
                </c:pt>
                <c:pt idx="2">
                  <c:v>Korea</c:v>
                </c:pt>
                <c:pt idx="3">
                  <c:v>Germany</c:v>
                </c:pt>
                <c:pt idx="4">
                  <c:v>Australia</c:v>
                </c:pt>
                <c:pt idx="5">
                  <c:v>Canada</c:v>
                </c:pt>
                <c:pt idx="6">
                  <c:v>Switzerland</c:v>
                </c:pt>
                <c:pt idx="7">
                  <c:v>Italy</c:v>
                </c:pt>
                <c:pt idx="8">
                  <c:v>Finland</c:v>
                </c:pt>
                <c:pt idx="9">
                  <c:v>Portugal</c:v>
                </c:pt>
                <c:pt idx="10">
                  <c:v>Denmark</c:v>
                </c:pt>
                <c:pt idx="11">
                  <c:v>United States</c:v>
                </c:pt>
                <c:pt idx="12">
                  <c:v>Israel</c:v>
                </c:pt>
                <c:pt idx="13">
                  <c:v>Average </c:v>
                </c:pt>
                <c:pt idx="14">
                  <c:v>Austria</c:v>
                </c:pt>
                <c:pt idx="15">
                  <c:v>Sweden</c:v>
                </c:pt>
                <c:pt idx="16">
                  <c:v>Netherlands</c:v>
                </c:pt>
                <c:pt idx="17">
                  <c:v>Iceland</c:v>
                </c:pt>
                <c:pt idx="18">
                  <c:v>Belgium</c:v>
                </c:pt>
                <c:pt idx="19">
                  <c:v>Spain</c:v>
                </c:pt>
                <c:pt idx="20">
                  <c:v>Turkey</c:v>
                </c:pt>
                <c:pt idx="21">
                  <c:v>Greece </c:v>
                </c:pt>
                <c:pt idx="22">
                  <c:v>Norway</c:v>
                </c:pt>
                <c:pt idx="23">
                  <c:v>Luxembourg</c:v>
                </c:pt>
                <c:pt idx="24">
                  <c:v>Hungary</c:v>
                </c:pt>
                <c:pt idx="25">
                  <c:v>Slovak Republic</c:v>
                </c:pt>
                <c:pt idx="26">
                  <c:v>Latvia</c:v>
                </c:pt>
                <c:pt idx="27">
                  <c:v>Czech Republic</c:v>
                </c:pt>
                <c:pt idx="28">
                  <c:v>Chile </c:v>
                </c:pt>
                <c:pt idx="29">
                  <c:v>Poland</c:v>
                </c:pt>
                <c:pt idx="30">
                  <c:v>Estonia</c:v>
                </c:pt>
                <c:pt idx="31">
                  <c:v>Slovenia</c:v>
                </c:pt>
                <c:pt idx="32">
                  <c:v>Mexico</c:v>
                </c:pt>
              </c:strCache>
            </c:strRef>
          </c:cat>
          <c:val>
            <c:numRef>
              <c:f>'Data F9'!$C$10:$C$42</c:f>
            </c:numRef>
          </c:val>
          <c:extLst xmlns:c16r2="http://schemas.microsoft.com/office/drawing/2015/06/chart">
            <c:ext xmlns:c16="http://schemas.microsoft.com/office/drawing/2014/chart" uri="{C3380CC4-5D6E-409C-BE32-E72D297353CC}">
              <c16:uniqueId val="{00000003-6895-4376-9E82-5E4925617E63}"/>
            </c:ext>
          </c:extLst>
        </c:ser>
        <c:ser>
          <c:idx val="2"/>
          <c:order val="2"/>
          <c:tx>
            <c:strRef>
              <c:f>'Data F9'!$D$9</c:f>
              <c:strCache>
                <c:ptCount val="1"/>
                <c:pt idx="0">
                  <c:v>Bills and bonds</c:v>
                </c:pt>
              </c:strCache>
            </c:strRef>
          </c:tx>
          <c:spPr>
            <a:solidFill>
              <a:schemeClr val="accent3"/>
            </a:solidFill>
            <a:ln>
              <a:noFill/>
            </a:ln>
            <a:effectLst/>
          </c:spPr>
          <c:invertIfNegative val="0"/>
          <c:cat>
            <c:strRef>
              <c:f>'Data F9'!$A$10:$A$42</c:f>
              <c:strCache>
                <c:ptCount val="33"/>
                <c:pt idx="0">
                  <c:v>Japan</c:v>
                </c:pt>
                <c:pt idx="1">
                  <c:v>United Kingdom</c:v>
                </c:pt>
                <c:pt idx="2">
                  <c:v>Korea</c:v>
                </c:pt>
                <c:pt idx="3">
                  <c:v>Germany</c:v>
                </c:pt>
                <c:pt idx="4">
                  <c:v>Australia</c:v>
                </c:pt>
                <c:pt idx="5">
                  <c:v>Canada</c:v>
                </c:pt>
                <c:pt idx="6">
                  <c:v>Switzerland</c:v>
                </c:pt>
                <c:pt idx="7">
                  <c:v>Italy</c:v>
                </c:pt>
                <c:pt idx="8">
                  <c:v>Finland</c:v>
                </c:pt>
                <c:pt idx="9">
                  <c:v>Portugal</c:v>
                </c:pt>
                <c:pt idx="10">
                  <c:v>Denmark</c:v>
                </c:pt>
                <c:pt idx="11">
                  <c:v>United States</c:v>
                </c:pt>
                <c:pt idx="12">
                  <c:v>Israel</c:v>
                </c:pt>
                <c:pt idx="13">
                  <c:v>Average </c:v>
                </c:pt>
                <c:pt idx="14">
                  <c:v>Austria</c:v>
                </c:pt>
                <c:pt idx="15">
                  <c:v>Sweden</c:v>
                </c:pt>
                <c:pt idx="16">
                  <c:v>Netherlands</c:v>
                </c:pt>
                <c:pt idx="17">
                  <c:v>Iceland</c:v>
                </c:pt>
                <c:pt idx="18">
                  <c:v>Belgium</c:v>
                </c:pt>
                <c:pt idx="19">
                  <c:v>Spain</c:v>
                </c:pt>
                <c:pt idx="20">
                  <c:v>Turkey</c:v>
                </c:pt>
                <c:pt idx="21">
                  <c:v>Greece </c:v>
                </c:pt>
                <c:pt idx="22">
                  <c:v>Norway</c:v>
                </c:pt>
                <c:pt idx="23">
                  <c:v>Luxembourg</c:v>
                </c:pt>
                <c:pt idx="24">
                  <c:v>Hungary</c:v>
                </c:pt>
                <c:pt idx="25">
                  <c:v>Slovak Republic</c:v>
                </c:pt>
                <c:pt idx="26">
                  <c:v>Latvia</c:v>
                </c:pt>
                <c:pt idx="27">
                  <c:v>Czech Republic</c:v>
                </c:pt>
                <c:pt idx="28">
                  <c:v>Chile </c:v>
                </c:pt>
                <c:pt idx="29">
                  <c:v>Poland</c:v>
                </c:pt>
                <c:pt idx="30">
                  <c:v>Estonia</c:v>
                </c:pt>
                <c:pt idx="31">
                  <c:v>Slovenia</c:v>
                </c:pt>
                <c:pt idx="32">
                  <c:v>Mexico</c:v>
                </c:pt>
              </c:strCache>
            </c:strRef>
          </c:cat>
          <c:val>
            <c:numRef>
              <c:f>'Data F9'!$D$10:$D$42</c:f>
            </c:numRef>
          </c:val>
          <c:extLst xmlns:c16r2="http://schemas.microsoft.com/office/drawing/2015/06/chart">
            <c:ext xmlns:c16="http://schemas.microsoft.com/office/drawing/2014/chart" uri="{C3380CC4-5D6E-409C-BE32-E72D297353CC}">
              <c16:uniqueId val="{00000004-6895-4376-9E82-5E4925617E63}"/>
            </c:ext>
          </c:extLst>
        </c:ser>
        <c:ser>
          <c:idx val="3"/>
          <c:order val="3"/>
          <c:tx>
            <c:strRef>
              <c:f>'Data F9'!$E$9</c:f>
              <c:strCache>
                <c:ptCount val="1"/>
                <c:pt idx="0">
                  <c:v>Cash and Deposits</c:v>
                </c:pt>
              </c:strCache>
            </c:strRef>
          </c:tx>
          <c:spPr>
            <a:solidFill>
              <a:schemeClr val="accent4"/>
            </a:solidFill>
            <a:ln>
              <a:noFill/>
            </a:ln>
            <a:effectLst/>
          </c:spPr>
          <c:invertIfNegative val="0"/>
          <c:cat>
            <c:strRef>
              <c:f>'Data F9'!$A$10:$A$42</c:f>
              <c:strCache>
                <c:ptCount val="33"/>
                <c:pt idx="0">
                  <c:v>Japan</c:v>
                </c:pt>
                <c:pt idx="1">
                  <c:v>United Kingdom</c:v>
                </c:pt>
                <c:pt idx="2">
                  <c:v>Korea</c:v>
                </c:pt>
                <c:pt idx="3">
                  <c:v>Germany</c:v>
                </c:pt>
                <c:pt idx="4">
                  <c:v>Australia</c:v>
                </c:pt>
                <c:pt idx="5">
                  <c:v>Canada</c:v>
                </c:pt>
                <c:pt idx="6">
                  <c:v>Switzerland</c:v>
                </c:pt>
                <c:pt idx="7">
                  <c:v>Italy</c:v>
                </c:pt>
                <c:pt idx="8">
                  <c:v>Finland</c:v>
                </c:pt>
                <c:pt idx="9">
                  <c:v>Portugal</c:v>
                </c:pt>
                <c:pt idx="10">
                  <c:v>Denmark</c:v>
                </c:pt>
                <c:pt idx="11">
                  <c:v>United States</c:v>
                </c:pt>
                <c:pt idx="12">
                  <c:v>Israel</c:v>
                </c:pt>
                <c:pt idx="13">
                  <c:v>Average </c:v>
                </c:pt>
                <c:pt idx="14">
                  <c:v>Austria</c:v>
                </c:pt>
                <c:pt idx="15">
                  <c:v>Sweden</c:v>
                </c:pt>
                <c:pt idx="16">
                  <c:v>Netherlands</c:v>
                </c:pt>
                <c:pt idx="17">
                  <c:v>Iceland</c:v>
                </c:pt>
                <c:pt idx="18">
                  <c:v>Belgium</c:v>
                </c:pt>
                <c:pt idx="19">
                  <c:v>Spain</c:v>
                </c:pt>
                <c:pt idx="20">
                  <c:v>Turkey</c:v>
                </c:pt>
                <c:pt idx="21">
                  <c:v>Greece </c:v>
                </c:pt>
                <c:pt idx="22">
                  <c:v>Norway</c:v>
                </c:pt>
                <c:pt idx="23">
                  <c:v>Luxembourg</c:v>
                </c:pt>
                <c:pt idx="24">
                  <c:v>Hungary</c:v>
                </c:pt>
                <c:pt idx="25">
                  <c:v>Slovak Republic</c:v>
                </c:pt>
                <c:pt idx="26">
                  <c:v>Latvia</c:v>
                </c:pt>
                <c:pt idx="27">
                  <c:v>Czech Republic</c:v>
                </c:pt>
                <c:pt idx="28">
                  <c:v>Chile </c:v>
                </c:pt>
                <c:pt idx="29">
                  <c:v>Poland</c:v>
                </c:pt>
                <c:pt idx="30">
                  <c:v>Estonia</c:v>
                </c:pt>
                <c:pt idx="31">
                  <c:v>Slovenia</c:v>
                </c:pt>
                <c:pt idx="32">
                  <c:v>Mexico</c:v>
                </c:pt>
              </c:strCache>
            </c:strRef>
          </c:cat>
          <c:val>
            <c:numRef>
              <c:f>'Data F9'!$E$10:$E$42</c:f>
            </c:numRef>
          </c:val>
          <c:extLst xmlns:c16r2="http://schemas.microsoft.com/office/drawing/2015/06/chart">
            <c:ext xmlns:c16="http://schemas.microsoft.com/office/drawing/2014/chart" uri="{C3380CC4-5D6E-409C-BE32-E72D297353CC}">
              <c16:uniqueId val="{00000005-6895-4376-9E82-5E4925617E63}"/>
            </c:ext>
          </c:extLst>
        </c:ser>
        <c:ser>
          <c:idx val="4"/>
          <c:order val="4"/>
          <c:tx>
            <c:strRef>
              <c:f>'Data F9'!$F$9</c:f>
              <c:strCache>
                <c:ptCount val="1"/>
                <c:pt idx="0">
                  <c:v>Other</c:v>
                </c:pt>
              </c:strCache>
            </c:strRef>
          </c:tx>
          <c:spPr>
            <a:solidFill>
              <a:srgbClr val="FF0000"/>
            </a:solidFill>
            <a:ln>
              <a:solidFill>
                <a:sysClr val="windowText" lastClr="000000"/>
              </a:solidFill>
            </a:ln>
            <a:effectLst/>
          </c:spPr>
          <c:invertIfNegative val="0"/>
          <c:cat>
            <c:strRef>
              <c:f>'Data F9'!$A$10:$A$42</c:f>
              <c:strCache>
                <c:ptCount val="33"/>
                <c:pt idx="0">
                  <c:v>Japan</c:v>
                </c:pt>
                <c:pt idx="1">
                  <c:v>United Kingdom</c:v>
                </c:pt>
                <c:pt idx="2">
                  <c:v>Korea</c:v>
                </c:pt>
                <c:pt idx="3">
                  <c:v>Germany</c:v>
                </c:pt>
                <c:pt idx="4">
                  <c:v>Australia</c:v>
                </c:pt>
                <c:pt idx="5">
                  <c:v>Canada</c:v>
                </c:pt>
                <c:pt idx="6">
                  <c:v>Switzerland</c:v>
                </c:pt>
                <c:pt idx="7">
                  <c:v>Italy</c:v>
                </c:pt>
                <c:pt idx="8">
                  <c:v>Finland</c:v>
                </c:pt>
                <c:pt idx="9">
                  <c:v>Portugal</c:v>
                </c:pt>
                <c:pt idx="10">
                  <c:v>Denmark</c:v>
                </c:pt>
                <c:pt idx="11">
                  <c:v>United States</c:v>
                </c:pt>
                <c:pt idx="12">
                  <c:v>Israel</c:v>
                </c:pt>
                <c:pt idx="13">
                  <c:v>Average </c:v>
                </c:pt>
                <c:pt idx="14">
                  <c:v>Austria</c:v>
                </c:pt>
                <c:pt idx="15">
                  <c:v>Sweden</c:v>
                </c:pt>
                <c:pt idx="16">
                  <c:v>Netherlands</c:v>
                </c:pt>
                <c:pt idx="17">
                  <c:v>Iceland</c:v>
                </c:pt>
                <c:pt idx="18">
                  <c:v>Belgium</c:v>
                </c:pt>
                <c:pt idx="19">
                  <c:v>Spain</c:v>
                </c:pt>
                <c:pt idx="20">
                  <c:v>Turkey</c:v>
                </c:pt>
                <c:pt idx="21">
                  <c:v>Greece </c:v>
                </c:pt>
                <c:pt idx="22">
                  <c:v>Norway</c:v>
                </c:pt>
                <c:pt idx="23">
                  <c:v>Luxembourg</c:v>
                </c:pt>
                <c:pt idx="24">
                  <c:v>Hungary</c:v>
                </c:pt>
                <c:pt idx="25">
                  <c:v>Slovak Republic</c:v>
                </c:pt>
                <c:pt idx="26">
                  <c:v>Latvia</c:v>
                </c:pt>
                <c:pt idx="27">
                  <c:v>Czech Republic</c:v>
                </c:pt>
                <c:pt idx="28">
                  <c:v>Chile </c:v>
                </c:pt>
                <c:pt idx="29">
                  <c:v>Poland</c:v>
                </c:pt>
                <c:pt idx="30">
                  <c:v>Estonia</c:v>
                </c:pt>
                <c:pt idx="31">
                  <c:v>Slovenia</c:v>
                </c:pt>
                <c:pt idx="32">
                  <c:v>Mexico</c:v>
                </c:pt>
              </c:strCache>
            </c:strRef>
          </c:cat>
          <c:val>
            <c:numRef>
              <c:f>'Data F9'!$F$10:$F$42</c:f>
              <c:numCache>
                <c:formatCode>#,##0.0</c:formatCode>
                <c:ptCount val="33"/>
                <c:pt idx="0">
                  <c:v>49.115469688423381</c:v>
                </c:pt>
                <c:pt idx="1">
                  <c:v>43.045243466348289</c:v>
                </c:pt>
                <c:pt idx="2">
                  <c:v>38.293914246680608</c:v>
                </c:pt>
                <c:pt idx="3">
                  <c:v>37.756111090045479</c:v>
                </c:pt>
                <c:pt idx="4">
                  <c:v>36.065767317630204</c:v>
                </c:pt>
                <c:pt idx="5">
                  <c:v>32.812176139972195</c:v>
                </c:pt>
                <c:pt idx="6">
                  <c:v>32.00515944823141</c:v>
                </c:pt>
                <c:pt idx="7">
                  <c:v>26.730728203669457</c:v>
                </c:pt>
                <c:pt idx="8">
                  <c:v>25.568950169886492</c:v>
                </c:pt>
                <c:pt idx="9">
                  <c:v>18.761746350346996</c:v>
                </c:pt>
                <c:pt idx="10">
                  <c:v>18.747025548307406</c:v>
                </c:pt>
                <c:pt idx="11">
                  <c:v>17.867259901695675</c:v>
                </c:pt>
                <c:pt idx="12">
                  <c:v>15.715003995334655</c:v>
                </c:pt>
                <c:pt idx="13">
                  <c:v>15.612479288116873</c:v>
                </c:pt>
                <c:pt idx="14">
                  <c:v>14.403278455101443</c:v>
                </c:pt>
                <c:pt idx="15">
                  <c:v>12.844393938189867</c:v>
                </c:pt>
                <c:pt idx="16">
                  <c:v>12.519240763400788</c:v>
                </c:pt>
                <c:pt idx="17">
                  <c:v>11.78578128769324</c:v>
                </c:pt>
                <c:pt idx="18">
                  <c:v>9.9290781578409479</c:v>
                </c:pt>
                <c:pt idx="19">
                  <c:v>9.4013591557638705</c:v>
                </c:pt>
                <c:pt idx="20">
                  <c:v>7.911362197053478</c:v>
                </c:pt>
                <c:pt idx="21">
                  <c:v>5.7521248603169113</c:v>
                </c:pt>
                <c:pt idx="22">
                  <c:v>5.7403663438573318</c:v>
                </c:pt>
                <c:pt idx="23">
                  <c:v>5.2922228563314917</c:v>
                </c:pt>
                <c:pt idx="24">
                  <c:v>3.3280307004354768</c:v>
                </c:pt>
                <c:pt idx="25">
                  <c:v>2.447563952457557</c:v>
                </c:pt>
                <c:pt idx="26">
                  <c:v>2.2307628981960619</c:v>
                </c:pt>
                <c:pt idx="27">
                  <c:v>1.9819952907244698</c:v>
                </c:pt>
                <c:pt idx="28">
                  <c:v>0.5284673260212287</c:v>
                </c:pt>
                <c:pt idx="29">
                  <c:v>0.45296500169385467</c:v>
                </c:pt>
                <c:pt idx="30">
                  <c:v>0.34882296650718558</c:v>
                </c:pt>
                <c:pt idx="31">
                  <c:v>0.13196180484403897</c:v>
                </c:pt>
                <c:pt idx="32">
                  <c:v>8.5003696738525036E-2</c:v>
                </c:pt>
              </c:numCache>
            </c:numRef>
          </c:val>
          <c:extLst xmlns:c16r2="http://schemas.microsoft.com/office/drawing/2015/06/chart">
            <c:ext xmlns:c16="http://schemas.microsoft.com/office/drawing/2014/chart" uri="{C3380CC4-5D6E-409C-BE32-E72D297353CC}">
              <c16:uniqueId val="{00000006-6895-4376-9E82-5E4925617E63}"/>
            </c:ext>
          </c:extLst>
        </c:ser>
        <c:dLbls>
          <c:showLegendKey val="0"/>
          <c:showVal val="0"/>
          <c:showCatName val="0"/>
          <c:showSerName val="0"/>
          <c:showPercent val="0"/>
          <c:showBubbleSize val="0"/>
        </c:dLbls>
        <c:gapWidth val="219"/>
        <c:overlap val="-27"/>
        <c:axId val="103516032"/>
        <c:axId val="103517568"/>
      </c:barChart>
      <c:catAx>
        <c:axId val="103516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rgbClr val="002060"/>
                </a:solidFill>
                <a:latin typeface="+mn-lt"/>
                <a:ea typeface="+mn-ea"/>
                <a:cs typeface="+mn-cs"/>
              </a:defRPr>
            </a:pPr>
            <a:endParaRPr lang="en-US"/>
          </a:p>
        </c:txPr>
        <c:crossAx val="103517568"/>
        <c:crosses val="autoZero"/>
        <c:auto val="1"/>
        <c:lblAlgn val="ctr"/>
        <c:lblOffset val="100"/>
        <c:noMultiLvlLbl val="0"/>
      </c:catAx>
      <c:valAx>
        <c:axId val="103517568"/>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002060"/>
                </a:solidFill>
                <a:latin typeface="+mn-lt"/>
                <a:ea typeface="+mn-ea"/>
                <a:cs typeface="+mn-cs"/>
              </a:defRPr>
            </a:pPr>
            <a:endParaRPr lang="en-US"/>
          </a:p>
        </c:txPr>
        <c:crossAx val="103516032"/>
        <c:crosses val="autoZero"/>
        <c:crossBetween val="between"/>
      </c:valAx>
      <c:spPr>
        <a:solidFill>
          <a:schemeClr val="accent1">
            <a:lumMod val="20000"/>
            <a:lumOff val="80000"/>
          </a:schemeClr>
        </a:solidFill>
        <a:ln>
          <a:noFill/>
        </a:ln>
        <a:effectLst/>
      </c:spPr>
    </c:plotArea>
    <c:legend>
      <c:legendPos val="b"/>
      <c:layout>
        <c:manualLayout>
          <c:xMode val="edge"/>
          <c:yMode val="edge"/>
          <c:x val="0.37529601994688289"/>
          <c:y val="0.11231377459029422"/>
          <c:w val="0.2389775209829712"/>
          <c:h val="4.0314359985034062E-2"/>
        </c:manualLayout>
      </c:layout>
      <c:overlay val="0"/>
      <c:spPr>
        <a:noFill/>
        <a:ln>
          <a:noFill/>
        </a:ln>
        <a:effectLst/>
      </c:spPr>
      <c:txPr>
        <a:bodyPr rot="0" spcFirstLastPara="1" vertOverflow="ellipsis" vert="horz" wrap="square" anchor="ctr" anchorCtr="1"/>
        <a:lstStyle/>
        <a:p>
          <a:pPr>
            <a:defRPr sz="900" b="0" i="0" u="none" strike="noStrike" kern="1200" baseline="0">
              <a:solidFill>
                <a:srgbClr val="002060"/>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rgbClr val="002060"/>
                </a:solidFill>
                <a:latin typeface="+mn-lt"/>
                <a:ea typeface="+mn-ea"/>
                <a:cs typeface="+mn-cs"/>
              </a:defRPr>
            </a:pPr>
            <a:r>
              <a:rPr lang="fr-FR" sz="1400" b="0" i="0" baseline="0" dirty="0">
                <a:solidFill>
                  <a:srgbClr val="002060"/>
                </a:solidFill>
                <a:effectLst/>
              </a:rPr>
              <a:t>B. Selected non-OECD countries</a:t>
            </a:r>
            <a:br>
              <a:rPr lang="fr-FR" sz="1400" b="0" i="0" baseline="0" dirty="0">
                <a:solidFill>
                  <a:srgbClr val="002060"/>
                </a:solidFill>
                <a:effectLst/>
              </a:rPr>
            </a:br>
            <a:r>
              <a:rPr lang="fr-FR" sz="1400" b="0" i="0" baseline="0" dirty="0">
                <a:solidFill>
                  <a:srgbClr val="002060"/>
                </a:solidFill>
                <a:effectLst/>
              </a:rPr>
              <a:t>as a percentage of total investment</a:t>
            </a:r>
            <a:endParaRPr lang="fr-FR" sz="1400" dirty="0">
              <a:solidFill>
                <a:srgbClr val="002060"/>
              </a:solidFill>
              <a:effectLst/>
            </a:endParaRPr>
          </a:p>
        </c:rich>
      </c:tx>
      <c:layout/>
      <c:overlay val="0"/>
      <c:spPr>
        <a:noFill/>
        <a:ln>
          <a:noFill/>
        </a:ln>
        <a:effectLst/>
      </c:spPr>
    </c:title>
    <c:autoTitleDeleted val="0"/>
    <c:plotArea>
      <c:layout>
        <c:manualLayout>
          <c:layoutTarget val="inner"/>
          <c:xMode val="edge"/>
          <c:yMode val="edge"/>
          <c:x val="5.190649710529243E-2"/>
          <c:y val="0.15659552320273593"/>
          <c:w val="0.93135701132230642"/>
          <c:h val="0.64549470348705218"/>
        </c:manualLayout>
      </c:layout>
      <c:barChart>
        <c:barDir val="col"/>
        <c:grouping val="clustered"/>
        <c:varyColors val="0"/>
        <c:ser>
          <c:idx val="0"/>
          <c:order val="0"/>
          <c:tx>
            <c:strRef>
              <c:f>'Data F9'!$I$9</c:f>
              <c:strCache>
                <c:ptCount val="1"/>
                <c:pt idx="0">
                  <c:v>Traditional Assets</c:v>
                </c:pt>
              </c:strCache>
            </c:strRef>
          </c:tx>
          <c:spPr>
            <a:solidFill>
              <a:schemeClr val="accent1"/>
            </a:solidFill>
            <a:ln>
              <a:solidFill>
                <a:sysClr val="windowText" lastClr="000000"/>
              </a:solidFill>
            </a:ln>
            <a:effectLst/>
          </c:spPr>
          <c:invertIfNegative val="0"/>
          <c:dPt>
            <c:idx val="10"/>
            <c:invertIfNegative val="0"/>
            <c:bubble3D val="0"/>
            <c:spPr>
              <a:solidFill>
                <a:schemeClr val="accent6">
                  <a:lumMod val="75000"/>
                </a:schemeClr>
              </a:solidFill>
              <a:ln>
                <a:solidFill>
                  <a:sysClr val="windowText" lastClr="000000"/>
                </a:solidFill>
              </a:ln>
              <a:effectLst/>
            </c:spPr>
            <c:extLst xmlns:c16r2="http://schemas.microsoft.com/office/drawing/2015/06/chart">
              <c:ext xmlns:c16="http://schemas.microsoft.com/office/drawing/2014/chart" uri="{C3380CC4-5D6E-409C-BE32-E72D297353CC}">
                <c16:uniqueId val="{00000001-A3C5-43EA-B2CC-92B1CC9CFE0D}"/>
              </c:ext>
            </c:extLst>
          </c:dPt>
          <c:cat>
            <c:strRef>
              <c:f>'Data F9'!$H$10:$H$44</c:f>
              <c:strCache>
                <c:ptCount val="35"/>
                <c:pt idx="0">
                  <c:v>South Africa</c:v>
                </c:pt>
                <c:pt idx="1">
                  <c:v>Malta</c:v>
                </c:pt>
                <c:pt idx="2">
                  <c:v>Zambia</c:v>
                </c:pt>
                <c:pt idx="3">
                  <c:v>Kenya </c:v>
                </c:pt>
                <c:pt idx="4">
                  <c:v>Guyana </c:v>
                </c:pt>
                <c:pt idx="5">
                  <c:v>Colombia</c:v>
                </c:pt>
                <c:pt idx="6">
                  <c:v>Malawi</c:v>
                </c:pt>
                <c:pt idx="7">
                  <c:v>Malaysia </c:v>
                </c:pt>
                <c:pt idx="8">
                  <c:v>Dominican Republic </c:v>
                </c:pt>
                <c:pt idx="9">
                  <c:v>Liechtenstein </c:v>
                </c:pt>
                <c:pt idx="10">
                  <c:v>Average</c:v>
                </c:pt>
                <c:pt idx="11">
                  <c:v>Brazil</c:v>
                </c:pt>
                <c:pt idx="12">
                  <c:v>Ghana</c:v>
                </c:pt>
                <c:pt idx="13">
                  <c:v>Jamaica</c:v>
                </c:pt>
                <c:pt idx="14">
                  <c:v>Gibraltar </c:v>
                </c:pt>
                <c:pt idx="15">
                  <c:v>Indonesia</c:v>
                </c:pt>
                <c:pt idx="16">
                  <c:v>Peru</c:v>
                </c:pt>
                <c:pt idx="17">
                  <c:v>Nigeria</c:v>
                </c:pt>
                <c:pt idx="18">
                  <c:v>Bulgaria</c:v>
                </c:pt>
                <c:pt idx="19">
                  <c:v>Hong Kong, China </c:v>
                </c:pt>
                <c:pt idx="20">
                  <c:v>Russia</c:v>
                </c:pt>
                <c:pt idx="21">
                  <c:v>Mauritius</c:v>
                </c:pt>
                <c:pt idx="22">
                  <c:v>Namibia</c:v>
                </c:pt>
                <c:pt idx="23">
                  <c:v>Pakistan </c:v>
                </c:pt>
                <c:pt idx="24">
                  <c:v>Albania</c:v>
                </c:pt>
                <c:pt idx="25">
                  <c:v>FYR of Macedonia</c:v>
                </c:pt>
                <c:pt idx="26">
                  <c:v>Lithuania</c:v>
                </c:pt>
                <c:pt idx="27">
                  <c:v>Costa Rica</c:v>
                </c:pt>
                <c:pt idx="28">
                  <c:v>Thailand</c:v>
                </c:pt>
                <c:pt idx="29">
                  <c:v>Croatia</c:v>
                </c:pt>
                <c:pt idx="30">
                  <c:v>Serbia</c:v>
                </c:pt>
                <c:pt idx="31">
                  <c:v>Armenia</c:v>
                </c:pt>
                <c:pt idx="32">
                  <c:v>Romania</c:v>
                </c:pt>
                <c:pt idx="33">
                  <c:v>Kosovo</c:v>
                </c:pt>
                <c:pt idx="34">
                  <c:v>Maldives</c:v>
                </c:pt>
              </c:strCache>
            </c:strRef>
          </c:cat>
          <c:val>
            <c:numRef>
              <c:f>'Data F9'!$I$10:$I$44</c:f>
              <c:numCache>
                <c:formatCode>#,##0.0</c:formatCode>
                <c:ptCount val="35"/>
                <c:pt idx="0">
                  <c:v>39.97406930968728</c:v>
                </c:pt>
                <c:pt idx="1">
                  <c:v>52.155901371808284</c:v>
                </c:pt>
                <c:pt idx="2">
                  <c:v>56.407015513364158</c:v>
                </c:pt>
                <c:pt idx="3">
                  <c:v>64.659334724520363</c:v>
                </c:pt>
                <c:pt idx="4">
                  <c:v>72.496214265085868</c:v>
                </c:pt>
                <c:pt idx="5">
                  <c:v>76.118843472421503</c:v>
                </c:pt>
                <c:pt idx="6">
                  <c:v>77.578328981723232</c:v>
                </c:pt>
                <c:pt idx="7">
                  <c:v>77.644878706199478</c:v>
                </c:pt>
                <c:pt idx="8">
                  <c:v>78.204914398957641</c:v>
                </c:pt>
                <c:pt idx="9">
                  <c:v>79.964494811013907</c:v>
                </c:pt>
                <c:pt idx="10">
                  <c:v>86.75675298871576</c:v>
                </c:pt>
                <c:pt idx="11">
                  <c:v>86.913513937606723</c:v>
                </c:pt>
                <c:pt idx="12">
                  <c:v>87.145298984926015</c:v>
                </c:pt>
                <c:pt idx="13">
                  <c:v>88.815534513465593</c:v>
                </c:pt>
                <c:pt idx="14">
                  <c:v>89.502355813383076</c:v>
                </c:pt>
                <c:pt idx="15">
                  <c:v>90.564254859677391</c:v>
                </c:pt>
                <c:pt idx="16">
                  <c:v>94.51242153722427</c:v>
                </c:pt>
                <c:pt idx="17">
                  <c:v>95.169881946443994</c:v>
                </c:pt>
                <c:pt idx="18">
                  <c:v>95.508356503444077</c:v>
                </c:pt>
                <c:pt idx="19">
                  <c:v>95.584639454124954</c:v>
                </c:pt>
                <c:pt idx="20">
                  <c:v>95.736629580109593</c:v>
                </c:pt>
                <c:pt idx="21">
                  <c:v>96.382095053568946</c:v>
                </c:pt>
                <c:pt idx="22">
                  <c:v>96.425622509193559</c:v>
                </c:pt>
                <c:pt idx="23">
                  <c:v>96.999623043228723</c:v>
                </c:pt>
                <c:pt idx="24">
                  <c:v>98.031871333844407</c:v>
                </c:pt>
                <c:pt idx="25">
                  <c:v>98.184259337714707</c:v>
                </c:pt>
                <c:pt idx="26">
                  <c:v>98.396711861766235</c:v>
                </c:pt>
                <c:pt idx="27">
                  <c:v>98.693629336686229</c:v>
                </c:pt>
                <c:pt idx="28">
                  <c:v>99.360737447292735</c:v>
                </c:pt>
                <c:pt idx="29">
                  <c:v>99.627410246403684</c:v>
                </c:pt>
                <c:pt idx="30">
                  <c:v>99.710053269635637</c:v>
                </c:pt>
                <c:pt idx="31">
                  <c:v>99.749396282358759</c:v>
                </c:pt>
                <c:pt idx="32">
                  <c:v>99.997803232023784</c:v>
                </c:pt>
                <c:pt idx="33">
                  <c:v>100</c:v>
                </c:pt>
                <c:pt idx="34">
                  <c:v>100</c:v>
                </c:pt>
              </c:numCache>
            </c:numRef>
          </c:val>
          <c:extLst xmlns:c16r2="http://schemas.microsoft.com/office/drawing/2015/06/chart">
            <c:ext xmlns:c16="http://schemas.microsoft.com/office/drawing/2014/chart" uri="{C3380CC4-5D6E-409C-BE32-E72D297353CC}">
              <c16:uniqueId val="{00000002-A3C5-43EA-B2CC-92B1CC9CFE0D}"/>
            </c:ext>
          </c:extLst>
        </c:ser>
        <c:ser>
          <c:idx val="1"/>
          <c:order val="1"/>
          <c:tx>
            <c:strRef>
              <c:f>'Data F9'!$J$9</c:f>
              <c:strCache>
                <c:ptCount val="1"/>
                <c:pt idx="0">
                  <c:v>Equities</c:v>
                </c:pt>
              </c:strCache>
            </c:strRef>
          </c:tx>
          <c:spPr>
            <a:solidFill>
              <a:schemeClr val="accent2"/>
            </a:solidFill>
            <a:ln>
              <a:noFill/>
            </a:ln>
            <a:effectLst/>
          </c:spPr>
          <c:invertIfNegative val="0"/>
          <c:cat>
            <c:strRef>
              <c:f>'Data F9'!$H$10:$H$44</c:f>
              <c:strCache>
                <c:ptCount val="35"/>
                <c:pt idx="0">
                  <c:v>South Africa</c:v>
                </c:pt>
                <c:pt idx="1">
                  <c:v>Malta</c:v>
                </c:pt>
                <c:pt idx="2">
                  <c:v>Zambia</c:v>
                </c:pt>
                <c:pt idx="3">
                  <c:v>Kenya </c:v>
                </c:pt>
                <c:pt idx="4">
                  <c:v>Guyana </c:v>
                </c:pt>
                <c:pt idx="5">
                  <c:v>Colombia</c:v>
                </c:pt>
                <c:pt idx="6">
                  <c:v>Malawi</c:v>
                </c:pt>
                <c:pt idx="7">
                  <c:v>Malaysia </c:v>
                </c:pt>
                <c:pt idx="8">
                  <c:v>Dominican Republic </c:v>
                </c:pt>
                <c:pt idx="9">
                  <c:v>Liechtenstein </c:v>
                </c:pt>
                <c:pt idx="10">
                  <c:v>Average</c:v>
                </c:pt>
                <c:pt idx="11">
                  <c:v>Brazil</c:v>
                </c:pt>
                <c:pt idx="12">
                  <c:v>Ghana</c:v>
                </c:pt>
                <c:pt idx="13">
                  <c:v>Jamaica</c:v>
                </c:pt>
                <c:pt idx="14">
                  <c:v>Gibraltar </c:v>
                </c:pt>
                <c:pt idx="15">
                  <c:v>Indonesia</c:v>
                </c:pt>
                <c:pt idx="16">
                  <c:v>Peru</c:v>
                </c:pt>
                <c:pt idx="17">
                  <c:v>Nigeria</c:v>
                </c:pt>
                <c:pt idx="18">
                  <c:v>Bulgaria</c:v>
                </c:pt>
                <c:pt idx="19">
                  <c:v>Hong Kong, China </c:v>
                </c:pt>
                <c:pt idx="20">
                  <c:v>Russia</c:v>
                </c:pt>
                <c:pt idx="21">
                  <c:v>Mauritius</c:v>
                </c:pt>
                <c:pt idx="22">
                  <c:v>Namibia</c:v>
                </c:pt>
                <c:pt idx="23">
                  <c:v>Pakistan </c:v>
                </c:pt>
                <c:pt idx="24">
                  <c:v>Albania</c:v>
                </c:pt>
                <c:pt idx="25">
                  <c:v>FYR of Macedonia</c:v>
                </c:pt>
                <c:pt idx="26">
                  <c:v>Lithuania</c:v>
                </c:pt>
                <c:pt idx="27">
                  <c:v>Costa Rica</c:v>
                </c:pt>
                <c:pt idx="28">
                  <c:v>Thailand</c:v>
                </c:pt>
                <c:pt idx="29">
                  <c:v>Croatia</c:v>
                </c:pt>
                <c:pt idx="30">
                  <c:v>Serbia</c:v>
                </c:pt>
                <c:pt idx="31">
                  <c:v>Armenia</c:v>
                </c:pt>
                <c:pt idx="32">
                  <c:v>Romania</c:v>
                </c:pt>
                <c:pt idx="33">
                  <c:v>Kosovo</c:v>
                </c:pt>
                <c:pt idx="34">
                  <c:v>Maldives</c:v>
                </c:pt>
              </c:strCache>
            </c:strRef>
          </c:cat>
          <c:val>
            <c:numRef>
              <c:f>'Data F9'!$J$10:$J$44</c:f>
            </c:numRef>
          </c:val>
          <c:extLst xmlns:c16r2="http://schemas.microsoft.com/office/drawing/2015/06/chart">
            <c:ext xmlns:c16="http://schemas.microsoft.com/office/drawing/2014/chart" uri="{C3380CC4-5D6E-409C-BE32-E72D297353CC}">
              <c16:uniqueId val="{00000003-A3C5-43EA-B2CC-92B1CC9CFE0D}"/>
            </c:ext>
          </c:extLst>
        </c:ser>
        <c:ser>
          <c:idx val="2"/>
          <c:order val="2"/>
          <c:tx>
            <c:strRef>
              <c:f>'Data F9'!$K$9</c:f>
              <c:strCache>
                <c:ptCount val="1"/>
                <c:pt idx="0">
                  <c:v>Bills and bonds</c:v>
                </c:pt>
              </c:strCache>
            </c:strRef>
          </c:tx>
          <c:spPr>
            <a:solidFill>
              <a:schemeClr val="accent3"/>
            </a:solidFill>
            <a:ln>
              <a:noFill/>
            </a:ln>
            <a:effectLst/>
          </c:spPr>
          <c:invertIfNegative val="0"/>
          <c:cat>
            <c:strRef>
              <c:f>'Data F9'!$H$10:$H$44</c:f>
              <c:strCache>
                <c:ptCount val="35"/>
                <c:pt idx="0">
                  <c:v>South Africa</c:v>
                </c:pt>
                <c:pt idx="1">
                  <c:v>Malta</c:v>
                </c:pt>
                <c:pt idx="2">
                  <c:v>Zambia</c:v>
                </c:pt>
                <c:pt idx="3">
                  <c:v>Kenya </c:v>
                </c:pt>
                <c:pt idx="4">
                  <c:v>Guyana </c:v>
                </c:pt>
                <c:pt idx="5">
                  <c:v>Colombia</c:v>
                </c:pt>
                <c:pt idx="6">
                  <c:v>Malawi</c:v>
                </c:pt>
                <c:pt idx="7">
                  <c:v>Malaysia </c:v>
                </c:pt>
                <c:pt idx="8">
                  <c:v>Dominican Republic </c:v>
                </c:pt>
                <c:pt idx="9">
                  <c:v>Liechtenstein </c:v>
                </c:pt>
                <c:pt idx="10">
                  <c:v>Average</c:v>
                </c:pt>
                <c:pt idx="11">
                  <c:v>Brazil</c:v>
                </c:pt>
                <c:pt idx="12">
                  <c:v>Ghana</c:v>
                </c:pt>
                <c:pt idx="13">
                  <c:v>Jamaica</c:v>
                </c:pt>
                <c:pt idx="14">
                  <c:v>Gibraltar </c:v>
                </c:pt>
                <c:pt idx="15">
                  <c:v>Indonesia</c:v>
                </c:pt>
                <c:pt idx="16">
                  <c:v>Peru</c:v>
                </c:pt>
                <c:pt idx="17">
                  <c:v>Nigeria</c:v>
                </c:pt>
                <c:pt idx="18">
                  <c:v>Bulgaria</c:v>
                </c:pt>
                <c:pt idx="19">
                  <c:v>Hong Kong, China </c:v>
                </c:pt>
                <c:pt idx="20">
                  <c:v>Russia</c:v>
                </c:pt>
                <c:pt idx="21">
                  <c:v>Mauritius</c:v>
                </c:pt>
                <c:pt idx="22">
                  <c:v>Namibia</c:v>
                </c:pt>
                <c:pt idx="23">
                  <c:v>Pakistan </c:v>
                </c:pt>
                <c:pt idx="24">
                  <c:v>Albania</c:v>
                </c:pt>
                <c:pt idx="25">
                  <c:v>FYR of Macedonia</c:v>
                </c:pt>
                <c:pt idx="26">
                  <c:v>Lithuania</c:v>
                </c:pt>
                <c:pt idx="27">
                  <c:v>Costa Rica</c:v>
                </c:pt>
                <c:pt idx="28">
                  <c:v>Thailand</c:v>
                </c:pt>
                <c:pt idx="29">
                  <c:v>Croatia</c:v>
                </c:pt>
                <c:pt idx="30">
                  <c:v>Serbia</c:v>
                </c:pt>
                <c:pt idx="31">
                  <c:v>Armenia</c:v>
                </c:pt>
                <c:pt idx="32">
                  <c:v>Romania</c:v>
                </c:pt>
                <c:pt idx="33">
                  <c:v>Kosovo</c:v>
                </c:pt>
                <c:pt idx="34">
                  <c:v>Maldives</c:v>
                </c:pt>
              </c:strCache>
            </c:strRef>
          </c:cat>
          <c:val>
            <c:numRef>
              <c:f>'Data F9'!$K$10:$K$44</c:f>
            </c:numRef>
          </c:val>
          <c:extLst xmlns:c16r2="http://schemas.microsoft.com/office/drawing/2015/06/chart">
            <c:ext xmlns:c16="http://schemas.microsoft.com/office/drawing/2014/chart" uri="{C3380CC4-5D6E-409C-BE32-E72D297353CC}">
              <c16:uniqueId val="{00000004-A3C5-43EA-B2CC-92B1CC9CFE0D}"/>
            </c:ext>
          </c:extLst>
        </c:ser>
        <c:ser>
          <c:idx val="3"/>
          <c:order val="3"/>
          <c:tx>
            <c:strRef>
              <c:f>'Data F9'!$L$9</c:f>
              <c:strCache>
                <c:ptCount val="1"/>
                <c:pt idx="0">
                  <c:v>Cash and Deposits</c:v>
                </c:pt>
              </c:strCache>
            </c:strRef>
          </c:tx>
          <c:spPr>
            <a:solidFill>
              <a:schemeClr val="accent4"/>
            </a:solidFill>
            <a:ln>
              <a:noFill/>
            </a:ln>
            <a:effectLst/>
          </c:spPr>
          <c:invertIfNegative val="0"/>
          <c:cat>
            <c:strRef>
              <c:f>'Data F9'!$H$10:$H$44</c:f>
              <c:strCache>
                <c:ptCount val="35"/>
                <c:pt idx="0">
                  <c:v>South Africa</c:v>
                </c:pt>
                <c:pt idx="1">
                  <c:v>Malta</c:v>
                </c:pt>
                <c:pt idx="2">
                  <c:v>Zambia</c:v>
                </c:pt>
                <c:pt idx="3">
                  <c:v>Kenya </c:v>
                </c:pt>
                <c:pt idx="4">
                  <c:v>Guyana </c:v>
                </c:pt>
                <c:pt idx="5">
                  <c:v>Colombia</c:v>
                </c:pt>
                <c:pt idx="6">
                  <c:v>Malawi</c:v>
                </c:pt>
                <c:pt idx="7">
                  <c:v>Malaysia </c:v>
                </c:pt>
                <c:pt idx="8">
                  <c:v>Dominican Republic </c:v>
                </c:pt>
                <c:pt idx="9">
                  <c:v>Liechtenstein </c:v>
                </c:pt>
                <c:pt idx="10">
                  <c:v>Average</c:v>
                </c:pt>
                <c:pt idx="11">
                  <c:v>Brazil</c:v>
                </c:pt>
                <c:pt idx="12">
                  <c:v>Ghana</c:v>
                </c:pt>
                <c:pt idx="13">
                  <c:v>Jamaica</c:v>
                </c:pt>
                <c:pt idx="14">
                  <c:v>Gibraltar </c:v>
                </c:pt>
                <c:pt idx="15">
                  <c:v>Indonesia</c:v>
                </c:pt>
                <c:pt idx="16">
                  <c:v>Peru</c:v>
                </c:pt>
                <c:pt idx="17">
                  <c:v>Nigeria</c:v>
                </c:pt>
                <c:pt idx="18">
                  <c:v>Bulgaria</c:v>
                </c:pt>
                <c:pt idx="19">
                  <c:v>Hong Kong, China </c:v>
                </c:pt>
                <c:pt idx="20">
                  <c:v>Russia</c:v>
                </c:pt>
                <c:pt idx="21">
                  <c:v>Mauritius</c:v>
                </c:pt>
                <c:pt idx="22">
                  <c:v>Namibia</c:v>
                </c:pt>
                <c:pt idx="23">
                  <c:v>Pakistan </c:v>
                </c:pt>
                <c:pt idx="24">
                  <c:v>Albania</c:v>
                </c:pt>
                <c:pt idx="25">
                  <c:v>FYR of Macedonia</c:v>
                </c:pt>
                <c:pt idx="26">
                  <c:v>Lithuania</c:v>
                </c:pt>
                <c:pt idx="27">
                  <c:v>Costa Rica</c:v>
                </c:pt>
                <c:pt idx="28">
                  <c:v>Thailand</c:v>
                </c:pt>
                <c:pt idx="29">
                  <c:v>Croatia</c:v>
                </c:pt>
                <c:pt idx="30">
                  <c:v>Serbia</c:v>
                </c:pt>
                <c:pt idx="31">
                  <c:v>Armenia</c:v>
                </c:pt>
                <c:pt idx="32">
                  <c:v>Romania</c:v>
                </c:pt>
                <c:pt idx="33">
                  <c:v>Kosovo</c:v>
                </c:pt>
                <c:pt idx="34">
                  <c:v>Maldives</c:v>
                </c:pt>
              </c:strCache>
            </c:strRef>
          </c:cat>
          <c:val>
            <c:numRef>
              <c:f>'Data F9'!$L$10:$L$44</c:f>
            </c:numRef>
          </c:val>
          <c:extLst xmlns:c16r2="http://schemas.microsoft.com/office/drawing/2015/06/chart">
            <c:ext xmlns:c16="http://schemas.microsoft.com/office/drawing/2014/chart" uri="{C3380CC4-5D6E-409C-BE32-E72D297353CC}">
              <c16:uniqueId val="{00000005-A3C5-43EA-B2CC-92B1CC9CFE0D}"/>
            </c:ext>
          </c:extLst>
        </c:ser>
        <c:ser>
          <c:idx val="4"/>
          <c:order val="4"/>
          <c:tx>
            <c:strRef>
              <c:f>'Data F9'!$M$9</c:f>
              <c:strCache>
                <c:ptCount val="1"/>
                <c:pt idx="0">
                  <c:v>Other</c:v>
                </c:pt>
              </c:strCache>
            </c:strRef>
          </c:tx>
          <c:spPr>
            <a:solidFill>
              <a:srgbClr val="FF0000"/>
            </a:solidFill>
            <a:ln>
              <a:solidFill>
                <a:schemeClr val="tx1"/>
              </a:solidFill>
            </a:ln>
            <a:effectLst/>
          </c:spPr>
          <c:invertIfNegative val="0"/>
          <c:cat>
            <c:strRef>
              <c:f>'Data F9'!$H$10:$H$44</c:f>
              <c:strCache>
                <c:ptCount val="35"/>
                <c:pt idx="0">
                  <c:v>South Africa</c:v>
                </c:pt>
                <c:pt idx="1">
                  <c:v>Malta</c:v>
                </c:pt>
                <c:pt idx="2">
                  <c:v>Zambia</c:v>
                </c:pt>
                <c:pt idx="3">
                  <c:v>Kenya </c:v>
                </c:pt>
                <c:pt idx="4">
                  <c:v>Guyana </c:v>
                </c:pt>
                <c:pt idx="5">
                  <c:v>Colombia</c:v>
                </c:pt>
                <c:pt idx="6">
                  <c:v>Malawi</c:v>
                </c:pt>
                <c:pt idx="7">
                  <c:v>Malaysia </c:v>
                </c:pt>
                <c:pt idx="8">
                  <c:v>Dominican Republic </c:v>
                </c:pt>
                <c:pt idx="9">
                  <c:v>Liechtenstein </c:v>
                </c:pt>
                <c:pt idx="10">
                  <c:v>Average</c:v>
                </c:pt>
                <c:pt idx="11">
                  <c:v>Brazil</c:v>
                </c:pt>
                <c:pt idx="12">
                  <c:v>Ghana</c:v>
                </c:pt>
                <c:pt idx="13">
                  <c:v>Jamaica</c:v>
                </c:pt>
                <c:pt idx="14">
                  <c:v>Gibraltar </c:v>
                </c:pt>
                <c:pt idx="15">
                  <c:v>Indonesia</c:v>
                </c:pt>
                <c:pt idx="16">
                  <c:v>Peru</c:v>
                </c:pt>
                <c:pt idx="17">
                  <c:v>Nigeria</c:v>
                </c:pt>
                <c:pt idx="18">
                  <c:v>Bulgaria</c:v>
                </c:pt>
                <c:pt idx="19">
                  <c:v>Hong Kong, China </c:v>
                </c:pt>
                <c:pt idx="20">
                  <c:v>Russia</c:v>
                </c:pt>
                <c:pt idx="21">
                  <c:v>Mauritius</c:v>
                </c:pt>
                <c:pt idx="22">
                  <c:v>Namibia</c:v>
                </c:pt>
                <c:pt idx="23">
                  <c:v>Pakistan </c:v>
                </c:pt>
                <c:pt idx="24">
                  <c:v>Albania</c:v>
                </c:pt>
                <c:pt idx="25">
                  <c:v>FYR of Macedonia</c:v>
                </c:pt>
                <c:pt idx="26">
                  <c:v>Lithuania</c:v>
                </c:pt>
                <c:pt idx="27">
                  <c:v>Costa Rica</c:v>
                </c:pt>
                <c:pt idx="28">
                  <c:v>Thailand</c:v>
                </c:pt>
                <c:pt idx="29">
                  <c:v>Croatia</c:v>
                </c:pt>
                <c:pt idx="30">
                  <c:v>Serbia</c:v>
                </c:pt>
                <c:pt idx="31">
                  <c:v>Armenia</c:v>
                </c:pt>
                <c:pt idx="32">
                  <c:v>Romania</c:v>
                </c:pt>
                <c:pt idx="33">
                  <c:v>Kosovo</c:v>
                </c:pt>
                <c:pt idx="34">
                  <c:v>Maldives</c:v>
                </c:pt>
              </c:strCache>
            </c:strRef>
          </c:cat>
          <c:val>
            <c:numRef>
              <c:f>'Data F9'!$M$10:$M$44</c:f>
              <c:numCache>
                <c:formatCode>#,##0.0</c:formatCode>
                <c:ptCount val="35"/>
                <c:pt idx="0">
                  <c:v>60.02593069031272</c:v>
                </c:pt>
                <c:pt idx="1">
                  <c:v>47.844098628191716</c:v>
                </c:pt>
                <c:pt idx="2">
                  <c:v>43.592984486635842</c:v>
                </c:pt>
                <c:pt idx="3">
                  <c:v>35.340665275479637</c:v>
                </c:pt>
                <c:pt idx="4">
                  <c:v>27.503785734914132</c:v>
                </c:pt>
                <c:pt idx="5">
                  <c:v>23.881156527578497</c:v>
                </c:pt>
                <c:pt idx="6">
                  <c:v>22.421671018276768</c:v>
                </c:pt>
                <c:pt idx="7">
                  <c:v>22.355121293800522</c:v>
                </c:pt>
                <c:pt idx="8">
                  <c:v>21.795085601042359</c:v>
                </c:pt>
                <c:pt idx="9">
                  <c:v>20.035505188986093</c:v>
                </c:pt>
                <c:pt idx="10">
                  <c:v>13.243247011284231</c:v>
                </c:pt>
                <c:pt idx="11">
                  <c:v>13.086486062393277</c:v>
                </c:pt>
                <c:pt idx="12">
                  <c:v>12.854701015073985</c:v>
                </c:pt>
                <c:pt idx="13">
                  <c:v>11.184465486534407</c:v>
                </c:pt>
                <c:pt idx="14">
                  <c:v>10.497644186616924</c:v>
                </c:pt>
                <c:pt idx="15">
                  <c:v>9.4357451403226094</c:v>
                </c:pt>
                <c:pt idx="16">
                  <c:v>5.4875784627757298</c:v>
                </c:pt>
                <c:pt idx="17">
                  <c:v>4.8301180535560064</c:v>
                </c:pt>
                <c:pt idx="18">
                  <c:v>4.4916434965559233</c:v>
                </c:pt>
                <c:pt idx="19">
                  <c:v>4.4153605458750462</c:v>
                </c:pt>
                <c:pt idx="20">
                  <c:v>4.263370419890407</c:v>
                </c:pt>
                <c:pt idx="21">
                  <c:v>3.6179049464310538</c:v>
                </c:pt>
                <c:pt idx="22">
                  <c:v>3.574377490806441</c:v>
                </c:pt>
                <c:pt idx="23">
                  <c:v>3.0003769567712766</c:v>
                </c:pt>
                <c:pt idx="24">
                  <c:v>1.968128666155593</c:v>
                </c:pt>
                <c:pt idx="25">
                  <c:v>1.8157406622852932</c:v>
                </c:pt>
                <c:pt idx="26">
                  <c:v>1.6032881382337649</c:v>
                </c:pt>
                <c:pt idx="27">
                  <c:v>1.3063706633137713</c:v>
                </c:pt>
                <c:pt idx="28">
                  <c:v>0.63926255270726529</c:v>
                </c:pt>
                <c:pt idx="29">
                  <c:v>0.37258975359631563</c:v>
                </c:pt>
                <c:pt idx="30">
                  <c:v>0.28994673036436325</c:v>
                </c:pt>
                <c:pt idx="31">
                  <c:v>0.25060371764124056</c:v>
                </c:pt>
                <c:pt idx="32">
                  <c:v>2.1967679762155967E-3</c:v>
                </c:pt>
                <c:pt idx="33">
                  <c:v>0</c:v>
                </c:pt>
                <c:pt idx="34">
                  <c:v>0</c:v>
                </c:pt>
              </c:numCache>
            </c:numRef>
          </c:val>
          <c:extLst xmlns:c16r2="http://schemas.microsoft.com/office/drawing/2015/06/chart">
            <c:ext xmlns:c16="http://schemas.microsoft.com/office/drawing/2014/chart" uri="{C3380CC4-5D6E-409C-BE32-E72D297353CC}">
              <c16:uniqueId val="{00000006-A3C5-43EA-B2CC-92B1CC9CFE0D}"/>
            </c:ext>
          </c:extLst>
        </c:ser>
        <c:dLbls>
          <c:showLegendKey val="0"/>
          <c:showVal val="0"/>
          <c:showCatName val="0"/>
          <c:showSerName val="0"/>
          <c:showPercent val="0"/>
          <c:showBubbleSize val="0"/>
        </c:dLbls>
        <c:gapWidth val="219"/>
        <c:overlap val="-27"/>
        <c:axId val="103608320"/>
        <c:axId val="103609856"/>
      </c:barChart>
      <c:catAx>
        <c:axId val="1036083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rgbClr val="002060"/>
                </a:solidFill>
                <a:latin typeface="+mn-lt"/>
                <a:ea typeface="+mn-ea"/>
                <a:cs typeface="+mn-cs"/>
              </a:defRPr>
            </a:pPr>
            <a:endParaRPr lang="en-US"/>
          </a:p>
        </c:txPr>
        <c:crossAx val="103609856"/>
        <c:crosses val="autoZero"/>
        <c:auto val="1"/>
        <c:lblAlgn val="ctr"/>
        <c:lblOffset val="100"/>
        <c:noMultiLvlLbl val="0"/>
      </c:catAx>
      <c:valAx>
        <c:axId val="103609856"/>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002060"/>
                </a:solidFill>
                <a:latin typeface="+mn-lt"/>
                <a:ea typeface="+mn-ea"/>
                <a:cs typeface="+mn-cs"/>
              </a:defRPr>
            </a:pPr>
            <a:endParaRPr lang="en-US"/>
          </a:p>
        </c:txPr>
        <c:crossAx val="103608320"/>
        <c:crosses val="autoZero"/>
        <c:crossBetween val="between"/>
      </c:valAx>
      <c:spPr>
        <a:solidFill>
          <a:schemeClr val="accent1">
            <a:lumMod val="20000"/>
            <a:lumOff val="80000"/>
          </a:schemeClr>
        </a:solidFill>
        <a:ln>
          <a:noFill/>
        </a:ln>
        <a:effectLst/>
      </c:spPr>
    </c:plotArea>
    <c:legend>
      <c:legendPos val="b"/>
      <c:layout>
        <c:manualLayout>
          <c:xMode val="edge"/>
          <c:yMode val="edge"/>
          <c:x val="0.37699289650073037"/>
          <c:y val="0.12544850023848858"/>
          <c:w val="0.23818746912594166"/>
          <c:h val="2.7526099600981117E-2"/>
        </c:manualLayout>
      </c:layout>
      <c:overlay val="0"/>
      <c:spPr>
        <a:noFill/>
        <a:ln>
          <a:noFill/>
        </a:ln>
        <a:effectLst/>
      </c:spPr>
      <c:txPr>
        <a:bodyPr rot="0" spcFirstLastPara="1" vertOverflow="ellipsis" vert="horz" wrap="square" anchor="ctr" anchorCtr="1"/>
        <a:lstStyle/>
        <a:p>
          <a:pPr>
            <a:defRPr sz="900" b="0" i="0" u="none" strike="noStrike" kern="1200" baseline="0">
              <a:solidFill>
                <a:srgbClr val="002060"/>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9629" cy="497205"/>
          </a:xfrm>
          <a:prstGeom prst="rect">
            <a:avLst/>
          </a:prstGeom>
        </p:spPr>
        <p:txBody>
          <a:bodyPr vert="horz" lIns="91705" tIns="45853" rIns="91705" bIns="45853" rtlCol="0"/>
          <a:lstStyle>
            <a:lvl1pPr algn="l">
              <a:defRPr sz="1200"/>
            </a:lvl1pPr>
          </a:lstStyle>
          <a:p>
            <a:endParaRPr lang="en-GB" dirty="0"/>
          </a:p>
        </p:txBody>
      </p:sp>
      <p:sp>
        <p:nvSpPr>
          <p:cNvPr id="3" name="Date Placeholder 2"/>
          <p:cNvSpPr>
            <a:spLocks noGrp="1"/>
          </p:cNvSpPr>
          <p:nvPr>
            <p:ph type="dt" sz="quarter" idx="1"/>
          </p:nvPr>
        </p:nvSpPr>
        <p:spPr>
          <a:xfrm>
            <a:off x="3854395" y="0"/>
            <a:ext cx="2949629" cy="497205"/>
          </a:xfrm>
          <a:prstGeom prst="rect">
            <a:avLst/>
          </a:prstGeom>
        </p:spPr>
        <p:txBody>
          <a:bodyPr vert="horz" lIns="91705" tIns="45853" rIns="91705" bIns="45853" rtlCol="0"/>
          <a:lstStyle>
            <a:lvl1pPr algn="r">
              <a:defRPr sz="1200"/>
            </a:lvl1pPr>
          </a:lstStyle>
          <a:p>
            <a:fld id="{C5B71D11-3A5C-4E9A-A69A-B8890CDA0EAC}" type="datetimeFigureOut">
              <a:rPr lang="en-GB" smtClean="0"/>
              <a:t>17/02/2017</a:t>
            </a:fld>
            <a:endParaRPr lang="en-GB" dirty="0"/>
          </a:p>
        </p:txBody>
      </p:sp>
      <p:sp>
        <p:nvSpPr>
          <p:cNvPr id="4" name="Footer Placeholder 3"/>
          <p:cNvSpPr>
            <a:spLocks noGrp="1"/>
          </p:cNvSpPr>
          <p:nvPr>
            <p:ph type="ftr" sz="quarter" idx="2"/>
          </p:nvPr>
        </p:nvSpPr>
        <p:spPr>
          <a:xfrm>
            <a:off x="1" y="9445302"/>
            <a:ext cx="2949629" cy="497205"/>
          </a:xfrm>
          <a:prstGeom prst="rect">
            <a:avLst/>
          </a:prstGeom>
        </p:spPr>
        <p:txBody>
          <a:bodyPr vert="horz" lIns="91705" tIns="45853" rIns="91705" bIns="45853"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4395" y="9445302"/>
            <a:ext cx="2949629" cy="497205"/>
          </a:xfrm>
          <a:prstGeom prst="rect">
            <a:avLst/>
          </a:prstGeom>
        </p:spPr>
        <p:txBody>
          <a:bodyPr vert="horz" lIns="91705" tIns="45853" rIns="91705" bIns="45853" rtlCol="0" anchor="b"/>
          <a:lstStyle>
            <a:lvl1pPr algn="r">
              <a:defRPr sz="1200"/>
            </a:lvl1pPr>
          </a:lstStyle>
          <a:p>
            <a:fld id="{0FA5F8A0-81D5-4A15-94B1-8192293DC767}" type="slidenum">
              <a:rPr lang="en-GB" smtClean="0"/>
              <a:t>‹#›</a:t>
            </a:fld>
            <a:endParaRPr lang="en-GB" dirty="0"/>
          </a:p>
        </p:txBody>
      </p:sp>
    </p:spTree>
    <p:extLst>
      <p:ext uri="{BB962C8B-B14F-4D97-AF65-F5344CB8AC3E}">
        <p14:creationId xmlns:p14="http://schemas.microsoft.com/office/powerpoint/2010/main" val="39472889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9099" cy="497205"/>
          </a:xfrm>
          <a:prstGeom prst="rect">
            <a:avLst/>
          </a:prstGeom>
        </p:spPr>
        <p:txBody>
          <a:bodyPr vert="horz" lIns="91430" tIns="45715" rIns="91430" bIns="45715" rtlCol="0"/>
          <a:lstStyle>
            <a:lvl1pPr algn="l">
              <a:defRPr sz="1200"/>
            </a:lvl1pPr>
          </a:lstStyle>
          <a:p>
            <a:endParaRPr lang="en-GB" dirty="0"/>
          </a:p>
        </p:txBody>
      </p:sp>
      <p:sp>
        <p:nvSpPr>
          <p:cNvPr id="3" name="Date Placeholder 2"/>
          <p:cNvSpPr>
            <a:spLocks noGrp="1"/>
          </p:cNvSpPr>
          <p:nvPr>
            <p:ph type="dt" idx="1"/>
          </p:nvPr>
        </p:nvSpPr>
        <p:spPr>
          <a:xfrm>
            <a:off x="3854940" y="0"/>
            <a:ext cx="2949099" cy="497205"/>
          </a:xfrm>
          <a:prstGeom prst="rect">
            <a:avLst/>
          </a:prstGeom>
        </p:spPr>
        <p:txBody>
          <a:bodyPr vert="horz" lIns="91430" tIns="45715" rIns="91430" bIns="45715" rtlCol="0"/>
          <a:lstStyle>
            <a:lvl1pPr algn="r">
              <a:defRPr sz="1200"/>
            </a:lvl1pPr>
          </a:lstStyle>
          <a:p>
            <a:fld id="{6FE798EB-1682-473C-B287-A39B292A644D}" type="datetimeFigureOut">
              <a:rPr lang="en-GB" smtClean="0"/>
              <a:t>17/02/2017</a:t>
            </a:fld>
            <a:endParaRPr lang="en-GB" dirty="0"/>
          </a:p>
        </p:txBody>
      </p:sp>
      <p:sp>
        <p:nvSpPr>
          <p:cNvPr id="4" name="Slide Image Placeholder 3"/>
          <p:cNvSpPr>
            <a:spLocks noGrp="1" noRot="1" noChangeAspect="1"/>
          </p:cNvSpPr>
          <p:nvPr>
            <p:ph type="sldImg" idx="2"/>
          </p:nvPr>
        </p:nvSpPr>
        <p:spPr>
          <a:xfrm>
            <a:off x="917575" y="746125"/>
            <a:ext cx="4972050" cy="3729038"/>
          </a:xfrm>
          <a:prstGeom prst="rect">
            <a:avLst/>
          </a:prstGeom>
          <a:noFill/>
          <a:ln w="12700">
            <a:solidFill>
              <a:prstClr val="black"/>
            </a:solidFill>
          </a:ln>
        </p:spPr>
        <p:txBody>
          <a:bodyPr vert="horz" lIns="91430" tIns="45715" rIns="91430" bIns="45715" rtlCol="0" anchor="ctr"/>
          <a:lstStyle/>
          <a:p>
            <a:endParaRPr lang="en-GB" dirty="0"/>
          </a:p>
        </p:txBody>
      </p:sp>
      <p:sp>
        <p:nvSpPr>
          <p:cNvPr id="5" name="Notes Placeholder 4"/>
          <p:cNvSpPr>
            <a:spLocks noGrp="1"/>
          </p:cNvSpPr>
          <p:nvPr>
            <p:ph type="body" sz="quarter" idx="3"/>
          </p:nvPr>
        </p:nvSpPr>
        <p:spPr>
          <a:xfrm>
            <a:off x="680562" y="4723449"/>
            <a:ext cx="5444490" cy="4474845"/>
          </a:xfrm>
          <a:prstGeom prst="rect">
            <a:avLst/>
          </a:prstGeom>
        </p:spPr>
        <p:txBody>
          <a:bodyPr vert="horz" lIns="91430" tIns="45715" rIns="91430" bIns="45715"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1" y="9445169"/>
            <a:ext cx="2949099" cy="497205"/>
          </a:xfrm>
          <a:prstGeom prst="rect">
            <a:avLst/>
          </a:prstGeom>
        </p:spPr>
        <p:txBody>
          <a:bodyPr vert="horz" lIns="91430" tIns="45715" rIns="91430" bIns="45715"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4940" y="9445169"/>
            <a:ext cx="2949099" cy="497205"/>
          </a:xfrm>
          <a:prstGeom prst="rect">
            <a:avLst/>
          </a:prstGeom>
        </p:spPr>
        <p:txBody>
          <a:bodyPr vert="horz" lIns="91430" tIns="45715" rIns="91430" bIns="45715" rtlCol="0" anchor="b"/>
          <a:lstStyle>
            <a:lvl1pPr algn="r">
              <a:defRPr sz="1200"/>
            </a:lvl1pPr>
          </a:lstStyle>
          <a:p>
            <a:fld id="{2E55A2BB-C077-4DE8-96F4-26B806451385}" type="slidenum">
              <a:rPr lang="en-GB" smtClean="0"/>
              <a:t>‹#›</a:t>
            </a:fld>
            <a:endParaRPr lang="en-GB" dirty="0"/>
          </a:p>
        </p:txBody>
      </p:sp>
    </p:spTree>
    <p:extLst>
      <p:ext uri="{BB962C8B-B14F-4D97-AF65-F5344CB8AC3E}">
        <p14:creationId xmlns:p14="http://schemas.microsoft.com/office/powerpoint/2010/main" val="14446155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Good</a:t>
            </a:r>
            <a:r>
              <a:rPr lang="en-GB" baseline="0" dirty="0" smtClean="0"/>
              <a:t> morning. </a:t>
            </a:r>
          </a:p>
          <a:p>
            <a:endParaRPr lang="en-GB" baseline="0" dirty="0" smtClean="0"/>
          </a:p>
          <a:p>
            <a:r>
              <a:rPr lang="en-GB" baseline="0" dirty="0" smtClean="0"/>
              <a:t>It is a great pleasure for me to </a:t>
            </a:r>
            <a:r>
              <a:rPr lang="en-GB" baseline="0" dirty="0" smtClean="0"/>
              <a:t>be again in Jamaica and </a:t>
            </a:r>
            <a:r>
              <a:rPr lang="en-GB" baseline="0" dirty="0" smtClean="0"/>
              <a:t>start the discussion in this session.</a:t>
            </a:r>
          </a:p>
          <a:p>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In my presentation, I will focus on the </a:t>
            </a:r>
            <a:r>
              <a:rPr lang="en-GB" b="1" dirty="0" smtClean="0"/>
              <a:t>investments by pension funds in (non-traditional) alternative asset classes</a:t>
            </a:r>
            <a:r>
              <a:rPr lang="en-GB" dirty="0" smtClean="0"/>
              <a:t>. I will</a:t>
            </a:r>
            <a:r>
              <a:rPr lang="en-GB" baseline="0" dirty="0" smtClean="0"/>
              <a:t> </a:t>
            </a:r>
            <a:r>
              <a:rPr lang="en-GB" b="1" baseline="0" dirty="0" smtClean="0"/>
              <a:t>offer</a:t>
            </a:r>
            <a:r>
              <a:rPr lang="en-GB" baseline="0" dirty="0" smtClean="0"/>
              <a:t> you a </a:t>
            </a:r>
            <a:r>
              <a:rPr lang="en-GB" b="1" baseline="0" dirty="0" smtClean="0"/>
              <a:t>broad picture </a:t>
            </a:r>
            <a:r>
              <a:rPr lang="en-GB" baseline="0" dirty="0" smtClean="0"/>
              <a:t>for </a:t>
            </a:r>
            <a:r>
              <a:rPr lang="en-GB" baseline="0" dirty="0" smtClean="0"/>
              <a:t>such investments in the OECD and IOPS jurisdictions. After my colleagues will present experiences of their jurisdictions.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r>
              <a:rPr lang="en-GB" baseline="0" dirty="0" smtClean="0"/>
              <a:t>In my presentation I will be using the </a:t>
            </a:r>
            <a:r>
              <a:rPr lang="en-GB" b="1" baseline="0" dirty="0" smtClean="0"/>
              <a:t>data </a:t>
            </a:r>
            <a:r>
              <a:rPr lang="en-GB" baseline="0" dirty="0" smtClean="0"/>
              <a:t>that </a:t>
            </a:r>
            <a:r>
              <a:rPr lang="en-GB" u="sng" baseline="0" dirty="0" smtClean="0"/>
              <a:t>comes</a:t>
            </a:r>
            <a:r>
              <a:rPr lang="en-GB" baseline="0" dirty="0" smtClean="0"/>
              <a:t> from the </a:t>
            </a:r>
            <a:r>
              <a:rPr lang="en-GB" b="1" baseline="0" dirty="0" smtClean="0"/>
              <a:t>Global Pension Statistics </a:t>
            </a:r>
            <a:r>
              <a:rPr lang="en-GB" baseline="0" dirty="0" smtClean="0"/>
              <a:t>collected jointly the OECD, IOPS and the World Bank. </a:t>
            </a:r>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I will be also refereeing to the </a:t>
            </a:r>
            <a:r>
              <a:rPr lang="en-GB" b="1" baseline="0" dirty="0" smtClean="0"/>
              <a:t>OECD annual surveys of Large Pension Funds </a:t>
            </a:r>
            <a:r>
              <a:rPr lang="en-GB" baseline="0" dirty="0" smtClean="0"/>
              <a:t>and Public Pension Reserve </a:t>
            </a:r>
            <a:r>
              <a:rPr lang="en-GB" baseline="0" dirty="0" smtClean="0"/>
              <a:t>Funds. </a:t>
            </a:r>
            <a:endParaRPr lang="en-GB" baseline="0" dirty="0" smtClean="0"/>
          </a:p>
          <a:p>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I wish to take this </a:t>
            </a:r>
            <a:r>
              <a:rPr lang="en-GB" b="1" baseline="0" dirty="0" smtClean="0"/>
              <a:t>opportunity to thank </a:t>
            </a:r>
            <a:r>
              <a:rPr lang="en-GB" baseline="0" dirty="0" smtClean="0"/>
              <a:t>all IOPS Members for their regular contributions to the Global Pension Statistics exercise and encourage present non-IOPS Members, supervisors and </a:t>
            </a:r>
            <a:r>
              <a:rPr lang="en-GB" baseline="0" dirty="0" smtClean="0"/>
              <a:t>regulators, </a:t>
            </a:r>
            <a:r>
              <a:rPr lang="en-GB" baseline="0" dirty="0" smtClean="0"/>
              <a:t>from the Caribbean region to join the exercise.</a:t>
            </a:r>
          </a:p>
          <a:p>
            <a:endParaRPr lang="en-GB" dirty="0" smtClean="0"/>
          </a:p>
          <a:p>
            <a:endParaRPr lang="en-GB" dirty="0" smtClean="0"/>
          </a:p>
        </p:txBody>
      </p:sp>
      <p:sp>
        <p:nvSpPr>
          <p:cNvPr id="4" name="Slide Number Placeholder 3"/>
          <p:cNvSpPr>
            <a:spLocks noGrp="1"/>
          </p:cNvSpPr>
          <p:nvPr>
            <p:ph type="sldNum" sz="quarter" idx="10"/>
          </p:nvPr>
        </p:nvSpPr>
        <p:spPr/>
        <p:txBody>
          <a:bodyPr/>
          <a:lstStyle/>
          <a:p>
            <a:fld id="{2E55A2BB-C077-4DE8-96F4-26B806451385}" type="slidenum">
              <a:rPr lang="en-GB" smtClean="0"/>
              <a:t>1</a:t>
            </a:fld>
            <a:endParaRPr lang="en-GB" dirty="0"/>
          </a:p>
        </p:txBody>
      </p:sp>
    </p:spTree>
    <p:extLst>
      <p:ext uri="{BB962C8B-B14F-4D97-AF65-F5344CB8AC3E}">
        <p14:creationId xmlns:p14="http://schemas.microsoft.com/office/powerpoint/2010/main" val="284776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Every year</a:t>
            </a:r>
            <a:r>
              <a:rPr lang="en-GB" baseline="0" dirty="0" smtClean="0"/>
              <a:t> since 2011, the OECD has carried out a survey of some of the largest institutional investors around the world.</a:t>
            </a:r>
          </a:p>
          <a:p>
            <a:endParaRPr lang="en-GB" baseline="0" dirty="0" smtClean="0"/>
          </a:p>
          <a:p>
            <a:r>
              <a:rPr lang="en-GB" b="1" dirty="0" smtClean="0"/>
              <a:t>Historical</a:t>
            </a:r>
            <a:r>
              <a:rPr lang="en-GB" b="1" baseline="0" dirty="0" smtClean="0"/>
              <a:t> data</a:t>
            </a:r>
            <a:r>
              <a:rPr lang="en-GB" baseline="0" dirty="0" smtClean="0"/>
              <a:t> for 34 LPFs shows that </a:t>
            </a:r>
            <a:r>
              <a:rPr lang="en-GB" b="1" baseline="0" dirty="0" smtClean="0"/>
              <a:t>allocation </a:t>
            </a:r>
            <a:r>
              <a:rPr lang="en-GB" b="1" baseline="0" dirty="0" smtClean="0"/>
              <a:t>to alternatives</a:t>
            </a:r>
            <a:r>
              <a:rPr lang="en-GB" baseline="0" dirty="0" smtClean="0"/>
              <a:t>, including infrastructure, to </a:t>
            </a:r>
            <a:r>
              <a:rPr lang="en-GB" b="1" baseline="0" dirty="0" smtClean="0"/>
              <a:t>15.4</a:t>
            </a:r>
            <a:r>
              <a:rPr lang="en-GB" baseline="0" dirty="0" smtClean="0"/>
              <a:t>% in 2014.</a:t>
            </a:r>
          </a:p>
          <a:p>
            <a:r>
              <a:rPr lang="en-GB" baseline="0" dirty="0" smtClean="0"/>
              <a:t>Allocations in real estate increased for all funds and unlisted infrastructure.</a:t>
            </a:r>
          </a:p>
          <a:p>
            <a:r>
              <a:rPr lang="en-GB" baseline="0" dirty="0" smtClean="0"/>
              <a:t>AU: Future Fund: increase in private equity and unlisted infrastructure.</a:t>
            </a:r>
          </a:p>
          <a:p>
            <a:endParaRPr lang="en-GB" baseline="0" dirty="0" smtClean="0"/>
          </a:p>
          <a:p>
            <a:r>
              <a:rPr lang="en-GB" baseline="0" dirty="0" smtClean="0"/>
              <a:t>On average </a:t>
            </a:r>
            <a:r>
              <a:rPr lang="en-GB" b="1" baseline="0" dirty="0" smtClean="0"/>
              <a:t>investment in infrastructure </a:t>
            </a:r>
            <a:r>
              <a:rPr lang="en-GB" baseline="0" dirty="0" smtClean="0"/>
              <a:t>remains </a:t>
            </a:r>
            <a:r>
              <a:rPr lang="en-GB" u="sng" baseline="0" dirty="0" smtClean="0"/>
              <a:t>quite low</a:t>
            </a:r>
            <a:r>
              <a:rPr lang="en-GB" baseline="0" dirty="0" smtClean="0"/>
              <a:t>: </a:t>
            </a:r>
          </a:p>
          <a:p>
            <a:r>
              <a:rPr lang="en-GB" baseline="0" dirty="0" smtClean="0"/>
              <a:t>In 2014, </a:t>
            </a:r>
            <a:r>
              <a:rPr lang="en-GB" b="1" baseline="0" dirty="0" smtClean="0"/>
              <a:t>historical data </a:t>
            </a:r>
            <a:r>
              <a:rPr lang="en-GB" baseline="0" dirty="0" smtClean="0"/>
              <a:t>for </a:t>
            </a:r>
            <a:r>
              <a:rPr lang="en-GB" b="1" baseline="0" dirty="0" smtClean="0"/>
              <a:t>23</a:t>
            </a:r>
            <a:r>
              <a:rPr lang="en-GB" baseline="0" dirty="0" smtClean="0"/>
              <a:t> LPFs shows that they invested about </a:t>
            </a:r>
            <a:r>
              <a:rPr lang="en-GB" b="1" baseline="0" dirty="0" smtClean="0"/>
              <a:t>3.5</a:t>
            </a:r>
            <a:r>
              <a:rPr lang="en-GB" baseline="0" dirty="0" smtClean="0"/>
              <a:t>%</a:t>
            </a:r>
          </a:p>
          <a:p>
            <a:r>
              <a:rPr lang="en-GB" u="sng" baseline="0" dirty="0" smtClean="0"/>
              <a:t>For </a:t>
            </a:r>
            <a:r>
              <a:rPr lang="en-GB" b="1" u="sng" baseline="0" dirty="0" smtClean="0"/>
              <a:t>a larger sample </a:t>
            </a:r>
            <a:r>
              <a:rPr lang="en-GB" b="1" baseline="0" dirty="0" smtClean="0"/>
              <a:t>of 77  LPFs</a:t>
            </a:r>
            <a:r>
              <a:rPr lang="en-GB" baseline="0" dirty="0" smtClean="0"/>
              <a:t>, investment in infrastructure was even lower – </a:t>
            </a:r>
            <a:r>
              <a:rPr lang="en-GB" b="1" baseline="0" dirty="0" smtClean="0"/>
              <a:t>1.1</a:t>
            </a:r>
            <a:r>
              <a:rPr lang="en-GB" baseline="0" dirty="0" smtClean="0"/>
              <a:t>%</a:t>
            </a:r>
          </a:p>
          <a:p>
            <a:r>
              <a:rPr lang="en-GB" baseline="0" dirty="0" smtClean="0"/>
              <a:t>Transportation and energy (among them renewable electricity projects -  solar power, wind energy) are the largest allocations among  LPFs surveyed.</a:t>
            </a:r>
          </a:p>
          <a:p>
            <a:endParaRPr lang="en-GB" baseline="0" dirty="0" smtClean="0"/>
          </a:p>
          <a:p>
            <a:r>
              <a:rPr lang="en-GB" b="1" u="none" baseline="0" dirty="0" smtClean="0"/>
              <a:t>High infrastructure investment</a:t>
            </a:r>
            <a:r>
              <a:rPr lang="en-GB" baseline="0" dirty="0" smtClean="0"/>
              <a:t> in </a:t>
            </a:r>
            <a:r>
              <a:rPr lang="en-GB" b="1" baseline="0" dirty="0" smtClean="0"/>
              <a:t>Canada</a:t>
            </a:r>
            <a:r>
              <a:rPr lang="en-GB" baseline="0" dirty="0" smtClean="0"/>
              <a:t> about </a:t>
            </a:r>
            <a:r>
              <a:rPr lang="en-GB" b="1" baseline="0" dirty="0" smtClean="0"/>
              <a:t>16%</a:t>
            </a:r>
            <a:r>
              <a:rPr lang="en-GB" baseline="0" dirty="0" smtClean="0"/>
              <a:t> and in </a:t>
            </a:r>
            <a:r>
              <a:rPr lang="en-GB" b="1" baseline="0" dirty="0" smtClean="0"/>
              <a:t>Australia</a:t>
            </a:r>
            <a:r>
              <a:rPr lang="en-GB" baseline="0" dirty="0" smtClean="0"/>
              <a:t> about </a:t>
            </a:r>
            <a:r>
              <a:rPr lang="en-GB" b="1" baseline="0" dirty="0" smtClean="0"/>
              <a:t>10-12%</a:t>
            </a:r>
            <a:r>
              <a:rPr lang="en-GB" baseline="0" dirty="0" smtClean="0"/>
              <a:t>.</a:t>
            </a:r>
          </a:p>
          <a:p>
            <a:endParaRPr lang="en-GB" baseline="0" dirty="0" smtClean="0"/>
          </a:p>
          <a:p>
            <a:r>
              <a:rPr lang="en-GB" baseline="0" dirty="0" smtClean="0"/>
              <a:t>Infrastructure – large physical long-term asset, - high initial capital costs, high entry barriers, have relatively low price elasticity</a:t>
            </a:r>
          </a:p>
          <a:p>
            <a:r>
              <a:rPr lang="en-GB" baseline="0" dirty="0" smtClean="0"/>
              <a:t>Investment in infrastructure produces stable and predictable cash flows with relatively low risk of technological obsolescence.</a:t>
            </a:r>
          </a:p>
          <a:p>
            <a:endParaRPr lang="en-GB" baseline="0" dirty="0" smtClean="0"/>
          </a:p>
          <a:p>
            <a:r>
              <a:rPr lang="en-GB" baseline="0" dirty="0" smtClean="0"/>
              <a:t>Nuance: All these figures can be influenced by changes in valuation of assets and not only by flow of new capital</a:t>
            </a:r>
            <a:endParaRPr lang="en-GB" dirty="0" smtClean="0"/>
          </a:p>
          <a:p>
            <a:endParaRPr lang="en-GB" dirty="0"/>
          </a:p>
        </p:txBody>
      </p:sp>
      <p:sp>
        <p:nvSpPr>
          <p:cNvPr id="4" name="Slide Number Placeholder 3"/>
          <p:cNvSpPr>
            <a:spLocks noGrp="1"/>
          </p:cNvSpPr>
          <p:nvPr>
            <p:ph type="sldNum" sz="quarter" idx="10"/>
          </p:nvPr>
        </p:nvSpPr>
        <p:spPr/>
        <p:txBody>
          <a:bodyPr/>
          <a:lstStyle/>
          <a:p>
            <a:fld id="{2E55A2BB-C077-4DE8-96F4-26B806451385}" type="slidenum">
              <a:rPr lang="en-GB" smtClean="0"/>
              <a:t>10</a:t>
            </a:fld>
            <a:endParaRPr lang="en-GB" dirty="0"/>
          </a:p>
        </p:txBody>
      </p:sp>
    </p:spTree>
    <p:extLst>
      <p:ext uri="{BB962C8B-B14F-4D97-AF65-F5344CB8AC3E}">
        <p14:creationId xmlns:p14="http://schemas.microsoft.com/office/powerpoint/2010/main" val="9346467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dirty="0" smtClean="0"/>
              <a:t>Why pension funds are investing in alternative</a:t>
            </a:r>
            <a:r>
              <a:rPr lang="en-GB" u="sng" baseline="0" dirty="0" smtClean="0"/>
              <a:t> investments?</a:t>
            </a:r>
          </a:p>
          <a:p>
            <a:endParaRPr lang="en-GB" baseline="0" dirty="0" smtClean="0"/>
          </a:p>
          <a:p>
            <a:r>
              <a:rPr lang="en-GB" b="1" baseline="0" dirty="0" smtClean="0"/>
              <a:t>Renewable electricity projects </a:t>
            </a:r>
            <a:r>
              <a:rPr lang="en-GB" baseline="0" dirty="0" smtClean="0"/>
              <a:t>become increasingly mainstream. Over the recent period, LPFs increased their investments in some renewable electricity projects, directly or through funds.</a:t>
            </a:r>
          </a:p>
          <a:p>
            <a:endParaRPr lang="en-GB" baseline="0" dirty="0" smtClean="0"/>
          </a:p>
          <a:p>
            <a:r>
              <a:rPr lang="en-US" dirty="0" smtClean="0"/>
              <a:t>Investors around the world no longer see renewable energy as a risky or low-yield investment sector. R</a:t>
            </a:r>
            <a:r>
              <a:rPr lang="en-US" baseline="0" dirty="0" smtClean="0"/>
              <a:t>ecognize </a:t>
            </a:r>
            <a:r>
              <a:rPr lang="en-US" b="1" baseline="0" dirty="0" smtClean="0"/>
              <a:t>infrastructure investment </a:t>
            </a:r>
            <a:r>
              <a:rPr lang="en-US" baseline="0" dirty="0" smtClean="0"/>
              <a:t>as a source of inflation linked, long-term and stable cash flows.</a:t>
            </a:r>
            <a:endParaRPr lang="en-US" dirty="0" smtClean="0"/>
          </a:p>
          <a:p>
            <a:r>
              <a:rPr lang="en-US" b="1" baseline="0" dirty="0" smtClean="0"/>
              <a:t>Wind energy sector in Europe </a:t>
            </a:r>
            <a:r>
              <a:rPr lang="en-US" baseline="0" dirty="0" smtClean="0"/>
              <a:t>– pension funds, insurance companies, private equity and infrastructure funds have become major equity investors in the European wind sector. </a:t>
            </a:r>
            <a:endParaRPr lang="en-GB" baseline="0" dirty="0" smtClean="0"/>
          </a:p>
          <a:p>
            <a:endParaRPr lang="en-GB" baseline="0" dirty="0" smtClean="0"/>
          </a:p>
          <a:p>
            <a:r>
              <a:rPr lang="en-GB" baseline="0" dirty="0" smtClean="0"/>
              <a:t>Solar power projects; onshore wind farms</a:t>
            </a:r>
          </a:p>
          <a:p>
            <a:r>
              <a:rPr lang="en-GB" baseline="0" dirty="0" smtClean="0"/>
              <a:t>A 25 years power purchase on a solar project, creates a </a:t>
            </a:r>
            <a:r>
              <a:rPr lang="en-GB" u="sng" baseline="0" dirty="0" smtClean="0"/>
              <a:t>predictable stream of cash flow</a:t>
            </a:r>
            <a:r>
              <a:rPr lang="en-GB" baseline="0" dirty="0" smtClean="0"/>
              <a:t>, providing a </a:t>
            </a:r>
            <a:r>
              <a:rPr lang="en-GB" u="sng" baseline="0" dirty="0" smtClean="0"/>
              <a:t>bond-like return profile</a:t>
            </a:r>
            <a:r>
              <a:rPr lang="en-GB" baseline="0" dirty="0" smtClean="0"/>
              <a:t>.</a:t>
            </a:r>
          </a:p>
          <a:p>
            <a:endParaRPr lang="en-GB" baseline="0" dirty="0" smtClean="0"/>
          </a:p>
          <a:p>
            <a:r>
              <a:rPr lang="en-GB" baseline="0" dirty="0" smtClean="0"/>
              <a:t>High way roads, airport, harbours, rail roads, water supply, agriculture, forestry projects</a:t>
            </a:r>
          </a:p>
          <a:p>
            <a:endParaRPr lang="en-GB" baseline="0" dirty="0" smtClean="0"/>
          </a:p>
          <a:p>
            <a:r>
              <a:rPr lang="en-GB" baseline="0" dirty="0" smtClean="0"/>
              <a:t>Not enough mature dials brought to the market offering risk-adjusted returns; some dials are over-priced.</a:t>
            </a:r>
          </a:p>
          <a:p>
            <a:endParaRPr lang="en-GB" baseline="0" dirty="0" smtClean="0"/>
          </a:p>
          <a:p>
            <a:endParaRPr lang="en-GB" baseline="0" dirty="0" smtClean="0"/>
          </a:p>
        </p:txBody>
      </p:sp>
      <p:sp>
        <p:nvSpPr>
          <p:cNvPr id="4" name="Slide Number Placeholder 3"/>
          <p:cNvSpPr>
            <a:spLocks noGrp="1"/>
          </p:cNvSpPr>
          <p:nvPr>
            <p:ph type="sldNum" sz="quarter" idx="10"/>
          </p:nvPr>
        </p:nvSpPr>
        <p:spPr/>
        <p:txBody>
          <a:bodyPr/>
          <a:lstStyle/>
          <a:p>
            <a:fld id="{2E55A2BB-C077-4DE8-96F4-26B806451385}" type="slidenum">
              <a:rPr lang="en-GB" smtClean="0"/>
              <a:t>11</a:t>
            </a:fld>
            <a:endParaRPr lang="en-GB" dirty="0"/>
          </a:p>
        </p:txBody>
      </p:sp>
    </p:spTree>
    <p:extLst>
      <p:ext uri="{BB962C8B-B14F-4D97-AF65-F5344CB8AC3E}">
        <p14:creationId xmlns:p14="http://schemas.microsoft.com/office/powerpoint/2010/main" val="7030895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Investments are </a:t>
            </a:r>
            <a:r>
              <a:rPr lang="en-GB" sz="1200" b="1" dirty="0" smtClean="0"/>
              <a:t>complex</a:t>
            </a:r>
            <a:r>
              <a:rPr lang="en-GB" sz="1200" dirty="0" smtClean="0"/>
              <a:t>, involving  </a:t>
            </a:r>
            <a:r>
              <a:rPr lang="en-GB" sz="1200" b="1" dirty="0" smtClean="0"/>
              <a:t>mu</a:t>
            </a:r>
            <a:r>
              <a:rPr lang="en-GB" sz="1200" b="1" baseline="0" dirty="0" smtClean="0"/>
              <a:t>ltiple management layers</a:t>
            </a:r>
            <a:r>
              <a:rPr lang="en-GB" sz="1200" baseline="0" dirty="0" smtClean="0"/>
              <a:t>, </a:t>
            </a:r>
            <a:r>
              <a:rPr lang="en-GB" sz="1200" b="1" baseline="0" dirty="0" smtClean="0"/>
              <a:t>illiquid</a:t>
            </a:r>
            <a:r>
              <a:rPr lang="en-GB" sz="1200" baseline="0" dirty="0" smtClean="0"/>
              <a:t>, and </a:t>
            </a:r>
            <a:r>
              <a:rPr lang="en-GB" sz="1200" b="1" baseline="0" dirty="0" smtClean="0"/>
              <a:t>underlying assets</a:t>
            </a:r>
            <a:r>
              <a:rPr lang="en-GB" sz="1200" baseline="0" dirty="0" smtClean="0"/>
              <a:t> are </a:t>
            </a:r>
            <a:r>
              <a:rPr lang="en-GB" sz="1200" b="1" baseline="0" dirty="0" smtClean="0"/>
              <a:t>opaque</a:t>
            </a:r>
            <a:r>
              <a:rPr lang="en-GB" sz="1200" baseline="0" dirty="0" smtClean="0"/>
              <a:t>.</a:t>
            </a:r>
            <a:endParaRPr lang="en-GB"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For some products, return</a:t>
            </a:r>
            <a:r>
              <a:rPr lang="en-GB" sz="1200" baseline="0" dirty="0" smtClean="0"/>
              <a:t> performance relies to a great extent on manager skills rather than asset classes.</a:t>
            </a:r>
            <a:endParaRPr lang="en-GB"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Main concerns </a:t>
            </a:r>
            <a:r>
              <a:rPr lang="en-GB" sz="1200" dirty="0" smtClean="0"/>
              <a:t>expressed:</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Whether the Governing Board has understanding</a:t>
            </a:r>
            <a:r>
              <a:rPr lang="en-GB" sz="1200" baseline="0" dirty="0" smtClean="0"/>
              <a:t> and responsible managers have knowledge and skills to invest in such instruments and manage additional risk.</a:t>
            </a:r>
            <a:endParaRPr lang="en-GB"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t>As part of joint OECD/IOPS Survey of Pension Funds Use of Alternative Investments and Derivatives, Regulators and Supervisors in OECD and IOPS jurisdictions raised concerns that pension fund managers don’t fully understand the products they invest in or may not have necessary risk management system in place. </a:t>
            </a:r>
          </a:p>
          <a:p>
            <a:endParaRPr lang="en-GB" dirty="0" smtClean="0"/>
          </a:p>
          <a:p>
            <a:r>
              <a:rPr lang="en-GB" b="1" dirty="0" smtClean="0"/>
              <a:t>Valuation and pricing issues: </a:t>
            </a:r>
          </a:p>
          <a:p>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Costs</a:t>
            </a:r>
            <a:r>
              <a:rPr lang="en-GB" dirty="0" smtClean="0"/>
              <a:t>: </a:t>
            </a:r>
            <a:r>
              <a:rPr lang="en-GB" sz="1200" baseline="0" dirty="0" smtClean="0"/>
              <a:t>LPFs insource investment management: hire skilled portfolio managers; hiring external managers.</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t>External fund managers are costly (???), as they usually charge annual commissions on AUM and returns obtained.</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t>(MX: hidden commissions, commissions on alternative investments are not very transparent).</a:t>
            </a:r>
          </a:p>
          <a:p>
            <a:r>
              <a:rPr lang="en-GB" u="sng" dirty="0" smtClean="0"/>
              <a:t>There</a:t>
            </a:r>
            <a:r>
              <a:rPr lang="en-GB" u="sng" baseline="0" dirty="0" smtClean="0"/>
              <a:t> is a need for an improved monitoring of expenses and fees paid by </a:t>
            </a:r>
            <a:r>
              <a:rPr lang="en-GB" u="sng" baseline="0" dirty="0" err="1" smtClean="0"/>
              <a:t>pfs</a:t>
            </a:r>
            <a:r>
              <a:rPr lang="en-GB" u="sng" baseline="0" dirty="0" smtClean="0"/>
              <a:t> in alternative investments. </a:t>
            </a:r>
            <a:endParaRPr lang="en-GB" u="sng" dirty="0" smtClean="0"/>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2E55A2BB-C077-4DE8-96F4-26B806451385}" type="slidenum">
              <a:rPr lang="en-GB" smtClean="0"/>
              <a:t>12</a:t>
            </a:fld>
            <a:endParaRPr lang="en-GB" dirty="0"/>
          </a:p>
        </p:txBody>
      </p:sp>
    </p:spTree>
    <p:extLst>
      <p:ext uri="{BB962C8B-B14F-4D97-AF65-F5344CB8AC3E}">
        <p14:creationId xmlns:p14="http://schemas.microsoft.com/office/powerpoint/2010/main" val="31140858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Most countries impose ceilings</a:t>
            </a:r>
            <a:r>
              <a:rPr lang="en-GB" baseline="0" dirty="0" smtClean="0"/>
              <a:t> for investment in alternative investments.</a:t>
            </a:r>
            <a:endParaRPr lang="en-GB" dirty="0" smtClean="0"/>
          </a:p>
          <a:p>
            <a:endParaRPr lang="en-GB" dirty="0" smtClean="0"/>
          </a:p>
          <a:p>
            <a:r>
              <a:rPr lang="en-GB" dirty="0" smtClean="0"/>
              <a:t>Most of the countries </a:t>
            </a:r>
            <a:r>
              <a:rPr lang="en-GB" b="1" dirty="0" smtClean="0"/>
              <a:t>limit investments</a:t>
            </a:r>
            <a:r>
              <a:rPr lang="en-GB" dirty="0" smtClean="0"/>
              <a:t> in  </a:t>
            </a:r>
            <a:r>
              <a:rPr lang="en-GB" b="1" dirty="0" smtClean="0"/>
              <a:t>real estate  </a:t>
            </a:r>
            <a:r>
              <a:rPr lang="en-GB" dirty="0" smtClean="0"/>
              <a:t>(23 OECD and 31 non-OECD) and </a:t>
            </a:r>
            <a:r>
              <a:rPr lang="en-GB" b="1" dirty="0" smtClean="0"/>
              <a:t>loans </a:t>
            </a:r>
            <a:r>
              <a:rPr lang="en-GB" dirty="0" smtClean="0"/>
              <a:t> (25 OECD and 26 non-OECD reporting countries). </a:t>
            </a:r>
          </a:p>
          <a:p>
            <a:endParaRPr lang="en-GB" dirty="0" smtClean="0"/>
          </a:p>
          <a:p>
            <a:r>
              <a:rPr lang="en-GB" dirty="0" smtClean="0"/>
              <a:t>Trend towards greater </a:t>
            </a:r>
            <a:r>
              <a:rPr lang="en-GB" dirty="0" smtClean="0"/>
              <a:t>flexibility, less </a:t>
            </a:r>
            <a:r>
              <a:rPr lang="en-GB" b="1" dirty="0" smtClean="0"/>
              <a:t>stringent limits </a:t>
            </a:r>
            <a:r>
              <a:rPr lang="en-GB" dirty="0" smtClean="0"/>
              <a:t>for some non-traditional</a:t>
            </a:r>
            <a:r>
              <a:rPr lang="en-GB" baseline="0" dirty="0" smtClean="0"/>
              <a:t> assets</a:t>
            </a:r>
            <a:r>
              <a:rPr lang="en-GB" dirty="0" smtClean="0"/>
              <a:t> </a:t>
            </a:r>
            <a:r>
              <a:rPr lang="en-GB" dirty="0" smtClean="0"/>
              <a:t>(for</a:t>
            </a:r>
            <a:r>
              <a:rPr lang="en-GB" baseline="0" dirty="0" smtClean="0"/>
              <a:t> the purpose of allowing greater diversification of portfolios and achieving better risk adjusted returns) </a:t>
            </a:r>
            <a:r>
              <a:rPr lang="en-GB" dirty="0" smtClean="0"/>
              <a:t>: development towards </a:t>
            </a:r>
            <a:r>
              <a:rPr lang="en-GB" b="1" dirty="0" smtClean="0"/>
              <a:t>prudent person</a:t>
            </a:r>
            <a:r>
              <a:rPr lang="en-GB" b="1" baseline="0" dirty="0" smtClean="0"/>
              <a:t> standards</a:t>
            </a:r>
            <a:r>
              <a:rPr lang="en-GB" baseline="0" dirty="0" smtClean="0"/>
              <a:t>, goes together with </a:t>
            </a:r>
            <a:r>
              <a:rPr lang="en-GB" b="1" baseline="0" dirty="0" smtClean="0"/>
              <a:t>RBS</a:t>
            </a:r>
            <a:r>
              <a:rPr lang="en-GB" baseline="0" dirty="0" smtClean="0"/>
              <a:t>. + </a:t>
            </a:r>
            <a:r>
              <a:rPr lang="en-GB" b="1" baseline="0" dirty="0" smtClean="0"/>
              <a:t>strong pension governance and due diligence</a:t>
            </a:r>
            <a:r>
              <a:rPr lang="en-GB" baseline="0" dirty="0" smtClean="0"/>
              <a:t>.</a:t>
            </a:r>
          </a:p>
          <a:p>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baseline="0" dirty="0" smtClean="0"/>
              <a:t>Germany</a:t>
            </a:r>
            <a:r>
              <a:rPr lang="en-GB" sz="1200" baseline="0" dirty="0" smtClean="0"/>
              <a:t> example: To remedy this situation, in some countries as Germany, the supervisor </a:t>
            </a:r>
            <a:r>
              <a:rPr lang="en-GB" sz="1200" b="1" baseline="0" dirty="0" err="1" smtClean="0"/>
              <a:t>BaFin</a:t>
            </a:r>
            <a:r>
              <a:rPr lang="en-GB" sz="1200" baseline="0" dirty="0" smtClean="0"/>
              <a:t> has introduced requirement to pension funds in Germany to increase their due diligence when choosing funds and also to up their risk management for their investments. Either understand each asset class themselves or ask for external help. This requirement will certainly make harder for small companies to invest in alternatives.</a:t>
            </a:r>
          </a:p>
          <a:p>
            <a:endParaRPr lang="en-US"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Chile: </a:t>
            </a:r>
            <a:r>
              <a:rPr lang="en-US" sz="1200" b="0" i="0" u="none" strike="noStrike" kern="1200" baseline="0" dirty="0" smtClean="0">
                <a:solidFill>
                  <a:schemeClr val="tx1"/>
                </a:solidFill>
                <a:latin typeface="+mn-lt"/>
                <a:ea typeface="+mn-ea"/>
                <a:cs typeface="+mn-cs"/>
              </a:rPr>
              <a:t>Law recently enacted in Chile authorizing </a:t>
            </a:r>
            <a:r>
              <a:rPr lang="en-US" sz="1200" b="0" i="0" u="sng" strike="noStrike" kern="1200" baseline="0" dirty="0" smtClean="0">
                <a:solidFill>
                  <a:schemeClr val="tx1"/>
                </a:solidFill>
                <a:latin typeface="+mn-lt"/>
                <a:ea typeface="+mn-ea"/>
                <a:cs typeface="+mn-cs"/>
              </a:rPr>
              <a:t>direct investment by pension funds in alternative assets </a:t>
            </a:r>
            <a:r>
              <a:rPr lang="en-US" sz="1200" b="0" i="0" u="none" strike="noStrike" kern="1200" baseline="0" dirty="0" smtClean="0">
                <a:solidFill>
                  <a:schemeClr val="tx1"/>
                </a:solidFill>
                <a:latin typeface="+mn-lt"/>
                <a:ea typeface="+mn-ea"/>
                <a:cs typeface="+mn-cs"/>
              </a:rPr>
              <a:t>both domestic and foreign between 5-15% of the value of each fund (will take effect on 1 November 2017). The law will allow pension funds (AFPs)  to invest directly in closely held companies, real estate and buying shares in infrastructure concessions. The exposure to Alternative assets will increase to at least 5% of portfolio.</a:t>
            </a:r>
          </a:p>
          <a:p>
            <a:endParaRPr lang="en-US" sz="1200" b="0" i="0" u="none" strike="noStrike" kern="1200" baseline="0" dirty="0" smtClean="0">
              <a:solidFill>
                <a:schemeClr val="tx1"/>
              </a:solidFill>
              <a:latin typeface="+mn-lt"/>
              <a:ea typeface="+mn-ea"/>
              <a:cs typeface="+mn-cs"/>
            </a:endParaRPr>
          </a:p>
          <a:p>
            <a:r>
              <a:rPr lang="en-GB" b="1" dirty="0" smtClean="0"/>
              <a:t>15 </a:t>
            </a:r>
            <a:r>
              <a:rPr lang="en-GB" b="1" dirty="0" smtClean="0"/>
              <a:t>(12+3) jurisdictions </a:t>
            </a:r>
            <a:r>
              <a:rPr lang="en-GB" dirty="0" smtClean="0"/>
              <a:t>reported less stringent limits on some non-traditional</a:t>
            </a:r>
            <a:r>
              <a:rPr lang="en-GB" baseline="0" dirty="0" smtClean="0"/>
              <a:t> asset classes </a:t>
            </a:r>
            <a:r>
              <a:rPr lang="en-GB" b="1" baseline="0" dirty="0" smtClean="0"/>
              <a:t>since 2004</a:t>
            </a:r>
            <a:r>
              <a:rPr lang="en-GB" baseline="0" dirty="0" smtClean="0"/>
              <a:t>.</a:t>
            </a:r>
          </a:p>
          <a:p>
            <a:r>
              <a:rPr lang="en-GB" b="1" baseline="0" dirty="0" smtClean="0"/>
              <a:t>7 </a:t>
            </a:r>
            <a:r>
              <a:rPr lang="en-GB" baseline="0" dirty="0" smtClean="0"/>
              <a:t>countries  </a:t>
            </a:r>
            <a:r>
              <a:rPr lang="en-GB" b="1" baseline="0" dirty="0" smtClean="0"/>
              <a:t>raised limits </a:t>
            </a:r>
            <a:r>
              <a:rPr lang="en-GB" baseline="0" dirty="0" smtClean="0"/>
              <a:t>on pension fund investments in </a:t>
            </a:r>
            <a:r>
              <a:rPr lang="en-GB" b="1" baseline="0" dirty="0" smtClean="0"/>
              <a:t>real estate</a:t>
            </a:r>
            <a:r>
              <a:rPr lang="en-GB" baseline="0" dirty="0" smtClean="0"/>
              <a:t>, and Canada removed limits on investment in real estate and resource property investment.</a:t>
            </a:r>
          </a:p>
          <a:p>
            <a:endParaRPr lang="en-GB" baseline="0" dirty="0" smtClean="0"/>
          </a:p>
          <a:p>
            <a:r>
              <a:rPr lang="en-GB" baseline="0" dirty="0" smtClean="0"/>
              <a:t>Derivatives are mainly used for hedging purposes. Vast majority prevent engagement in derivative transactions for leverage and speculation.</a:t>
            </a:r>
          </a:p>
          <a:p>
            <a:r>
              <a:rPr lang="en-GB" baseline="0" dirty="0" smtClean="0"/>
              <a:t>In </a:t>
            </a:r>
            <a:r>
              <a:rPr lang="en-GB" b="1" baseline="0" dirty="0" smtClean="0"/>
              <a:t>Denmark </a:t>
            </a:r>
            <a:r>
              <a:rPr lang="en-GB" baseline="0" dirty="0" smtClean="0"/>
              <a:t>there are no limits for the use of derivatives by pf.</a:t>
            </a:r>
            <a:endParaRPr lang="en-GB" dirty="0" smtClean="0"/>
          </a:p>
          <a:p>
            <a:endParaRPr lang="en-GB" dirty="0"/>
          </a:p>
        </p:txBody>
      </p:sp>
      <p:sp>
        <p:nvSpPr>
          <p:cNvPr id="4" name="Slide Number Placeholder 3"/>
          <p:cNvSpPr>
            <a:spLocks noGrp="1"/>
          </p:cNvSpPr>
          <p:nvPr>
            <p:ph type="sldNum" sz="quarter" idx="10"/>
          </p:nvPr>
        </p:nvSpPr>
        <p:spPr/>
        <p:txBody>
          <a:bodyPr/>
          <a:lstStyle/>
          <a:p>
            <a:fld id="{2E55A2BB-C077-4DE8-96F4-26B806451385}" type="slidenum">
              <a:rPr lang="en-GB" smtClean="0"/>
              <a:t>13</a:t>
            </a:fld>
            <a:endParaRPr lang="en-GB" dirty="0"/>
          </a:p>
        </p:txBody>
      </p:sp>
    </p:spTree>
    <p:extLst>
      <p:ext uri="{BB962C8B-B14F-4D97-AF65-F5344CB8AC3E}">
        <p14:creationId xmlns:p14="http://schemas.microsoft.com/office/powerpoint/2010/main" val="1023709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200" dirty="0" smtClean="0"/>
              <a:t>Financial crises </a:t>
            </a:r>
            <a:r>
              <a:rPr lang="en-GB" sz="1200" b="1" dirty="0" smtClean="0"/>
              <a:t>raised</a:t>
            </a:r>
            <a:r>
              <a:rPr lang="en-GB" sz="1200" b="1" baseline="0" dirty="0" smtClean="0"/>
              <a:t> bar </a:t>
            </a:r>
            <a:r>
              <a:rPr lang="en-GB" sz="1200" baseline="0" dirty="0" smtClean="0"/>
              <a:t>for the pension fund industry in terms of </a:t>
            </a:r>
            <a:r>
              <a:rPr lang="en-GB" sz="1200" b="1" baseline="0" dirty="0" smtClean="0"/>
              <a:t>thinking</a:t>
            </a:r>
            <a:r>
              <a:rPr lang="en-GB" sz="1200" baseline="0" dirty="0" smtClean="0"/>
              <a:t> about the risks and the </a:t>
            </a:r>
            <a:r>
              <a:rPr lang="en-GB" sz="1200" b="1" baseline="0" dirty="0" smtClean="0"/>
              <a:t>way to manage </a:t>
            </a:r>
            <a:r>
              <a:rPr lang="en-GB" sz="1200" baseline="0" dirty="0" smtClean="0"/>
              <a:t>risks.</a:t>
            </a:r>
            <a:endParaRPr lang="en-GB"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t>Main requirement - </a:t>
            </a:r>
            <a:r>
              <a:rPr lang="en-GB" sz="1200" b="1" dirty="0" smtClean="0"/>
              <a:t>appropriate risk</a:t>
            </a:r>
            <a:r>
              <a:rPr lang="en-GB" sz="1200" b="1" baseline="0" dirty="0" smtClean="0"/>
              <a:t> management strategies</a:t>
            </a:r>
            <a:r>
              <a:rPr lang="en-GB" sz="1200" baseline="0" dirty="0" smtClean="0"/>
              <a:t> and </a:t>
            </a:r>
            <a:r>
              <a:rPr lang="en-GB" sz="1200" u="sng" baseline="0" dirty="0" smtClean="0"/>
              <a:t>inclusion</a:t>
            </a:r>
            <a:r>
              <a:rPr lang="en-GB" sz="1200" baseline="0" dirty="0" smtClean="0"/>
              <a:t> of alternative investments in </a:t>
            </a:r>
            <a:r>
              <a:rPr lang="en-GB" sz="1200" u="sng" baseline="0" dirty="0" smtClean="0"/>
              <a:t>the written pension funds investment strategy</a:t>
            </a:r>
            <a:r>
              <a:rPr lang="en-GB" sz="1200" baseline="0" dirty="0" smtClean="0"/>
              <a:t>.</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GB" sz="120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GB" sz="1200" b="1" dirty="0" smtClean="0"/>
              <a:t>Written</a:t>
            </a:r>
            <a:r>
              <a:rPr lang="en-GB" sz="1200" dirty="0" smtClean="0"/>
              <a:t> </a:t>
            </a:r>
            <a:r>
              <a:rPr lang="en-GB" sz="1200" dirty="0" smtClean="0"/>
              <a:t>investment policy statement </a:t>
            </a:r>
            <a:r>
              <a:rPr lang="en-GB" sz="1200" b="1" dirty="0" smtClean="0"/>
              <a:t>should specify</a:t>
            </a:r>
            <a:r>
              <a:rPr lang="en-GB" sz="1200" dirty="0" smtClean="0"/>
              <a:t>: type of products that fund intends to invest in, inherent risks, expected volatility and liquidity, </a:t>
            </a:r>
            <a:r>
              <a:rPr lang="en-GB" sz="1200" b="1" dirty="0" smtClean="0"/>
              <a:t>valuation</a:t>
            </a:r>
            <a:r>
              <a:rPr lang="en-GB" sz="1200" dirty="0" smtClean="0"/>
              <a:t> methods (use of external valuation advisor). Long-term horizon: make risk assessment very difficult and challenging.</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GB" sz="1200" dirty="0" smtClean="0"/>
          </a:p>
          <a:p>
            <a:r>
              <a:rPr lang="en-GB" sz="1200" dirty="0" smtClean="0"/>
              <a:t>Written </a:t>
            </a:r>
            <a:r>
              <a:rPr lang="en-GB" sz="1200" dirty="0" smtClean="0"/>
              <a:t>investment policy</a:t>
            </a:r>
            <a:r>
              <a:rPr lang="en-GB" sz="1200" baseline="0" dirty="0" smtClean="0"/>
              <a:t> </a:t>
            </a:r>
            <a:r>
              <a:rPr lang="en-GB" sz="1200" baseline="0" dirty="0" smtClean="0"/>
              <a:t>statement, </a:t>
            </a:r>
            <a:r>
              <a:rPr lang="en-US" sz="1200" b="0" i="0" u="none" strike="noStrike" kern="1200" baseline="0" dirty="0" smtClean="0">
                <a:solidFill>
                  <a:schemeClr val="tx1"/>
                </a:solidFill>
                <a:latin typeface="+mn-lt"/>
                <a:ea typeface="+mn-ea"/>
                <a:cs typeface="+mn-cs"/>
              </a:rPr>
              <a:t>including investment risks, management of them and asset allocations </a:t>
            </a:r>
            <a:r>
              <a:rPr lang="en-GB" sz="1200" baseline="0" dirty="0" smtClean="0"/>
              <a:t> </a:t>
            </a:r>
            <a:r>
              <a:rPr lang="en-GB" sz="1200" baseline="0" dirty="0" smtClean="0"/>
              <a:t>should </a:t>
            </a:r>
            <a:r>
              <a:rPr lang="en-GB" sz="1200" b="1" baseline="0" dirty="0" smtClean="0"/>
              <a:t>be reviewed </a:t>
            </a:r>
            <a:r>
              <a:rPr lang="en-GB" sz="1200" baseline="0" dirty="0" smtClean="0"/>
              <a:t>regularly (annually in certain jurisdictions, every three years in line with </a:t>
            </a:r>
            <a:r>
              <a:rPr lang="en-GB" sz="1200" b="1" baseline="0" dirty="0" smtClean="0"/>
              <a:t>EU Directive</a:t>
            </a:r>
            <a:r>
              <a:rPr lang="en-GB" sz="1200" baseline="0" dirty="0" smtClean="0"/>
              <a:t> </a:t>
            </a:r>
            <a:r>
              <a:rPr lang="en-GB" sz="1200" b="1" baseline="0" dirty="0" smtClean="0"/>
              <a:t>on IORP</a:t>
            </a:r>
            <a:r>
              <a:rPr lang="en-GB" sz="1200" baseline="0" dirty="0" smtClean="0"/>
              <a:t> and immediately in case of </a:t>
            </a:r>
            <a:r>
              <a:rPr lang="en-GB" sz="1200" i="1" baseline="0" dirty="0" smtClean="0"/>
              <a:t>significant change </a:t>
            </a:r>
            <a:r>
              <a:rPr lang="en-GB" sz="1200" baseline="0" dirty="0" smtClean="0"/>
              <a:t>in the investment policy (Article 12).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Strong </a:t>
            </a:r>
            <a:r>
              <a:rPr lang="en-US" sz="1200" b="1" i="0" u="none" strike="noStrike" kern="1200" baseline="0" dirty="0" smtClean="0">
                <a:solidFill>
                  <a:schemeClr val="tx1"/>
                </a:solidFill>
                <a:latin typeface="+mn-lt"/>
                <a:ea typeface="+mn-ea"/>
                <a:cs typeface="+mn-cs"/>
              </a:rPr>
              <a:t>internal control procedures</a:t>
            </a:r>
            <a:r>
              <a:rPr lang="en-US" sz="1200" b="0" i="0" u="none" strike="noStrike" kern="1200" baseline="0" dirty="0" smtClean="0">
                <a:solidFill>
                  <a:schemeClr val="tx1"/>
                </a:solidFill>
                <a:latin typeface="+mn-lt"/>
                <a:ea typeface="+mn-ea"/>
                <a:cs typeface="+mn-cs"/>
              </a:rPr>
              <a:t>, that may be </a:t>
            </a:r>
            <a:r>
              <a:rPr lang="en-US" sz="1200" b="0" i="0" u="sng" strike="noStrike" kern="1200" baseline="0" dirty="0" smtClean="0">
                <a:solidFill>
                  <a:schemeClr val="tx1"/>
                </a:solidFill>
                <a:latin typeface="+mn-lt"/>
                <a:ea typeface="+mn-ea"/>
                <a:cs typeface="+mn-cs"/>
              </a:rPr>
              <a:t>prescribed by regulators</a:t>
            </a:r>
            <a:r>
              <a:rPr lang="en-US" sz="1200" b="0" i="0" u="none" strike="noStrike" kern="1200" baseline="0" dirty="0" smtClean="0">
                <a:solidFill>
                  <a:schemeClr val="tx1"/>
                </a:solidFill>
                <a:latin typeface="+mn-lt"/>
                <a:ea typeface="+mn-ea"/>
                <a:cs typeface="+mn-cs"/>
              </a:rPr>
              <a:t>. </a:t>
            </a:r>
            <a:r>
              <a:rPr lang="en-US" sz="1200" b="1" i="0" u="none" strike="noStrike" kern="1200" baseline="0" dirty="0" smtClean="0">
                <a:solidFill>
                  <a:schemeClr val="tx1"/>
                </a:solidFill>
                <a:latin typeface="+mn-lt"/>
                <a:ea typeface="+mn-ea"/>
                <a:cs typeface="+mn-cs"/>
              </a:rPr>
              <a:t>Internal audit function</a:t>
            </a:r>
            <a:r>
              <a:rPr lang="en-US" sz="1200" b="0" i="0" u="none" strike="noStrike" kern="1200" baseline="0" dirty="0" smtClean="0">
                <a:solidFill>
                  <a:schemeClr val="tx1"/>
                </a:solidFill>
                <a:latin typeface="+mn-lt"/>
                <a:ea typeface="+mn-ea"/>
                <a:cs typeface="+mn-cs"/>
              </a:rPr>
              <a:t>; RM system, financial management and valuation should be subject to internal audit.</a:t>
            </a:r>
          </a:p>
          <a:p>
            <a:endParaRPr lang="en-US" sz="1200" b="0" i="0" u="none" strike="noStrike" kern="1200" baseline="0" dirty="0" smtClean="0">
              <a:solidFill>
                <a:schemeClr val="tx1"/>
              </a:solidFill>
              <a:latin typeface="+mn-lt"/>
              <a:ea typeface="+mn-ea"/>
              <a:cs typeface="+mn-cs"/>
            </a:endParaRPr>
          </a:p>
          <a:p>
            <a:r>
              <a:rPr lang="en-GB" sz="1200" baseline="0" dirty="0" smtClean="0"/>
              <a:t>Even more important: </a:t>
            </a:r>
            <a:r>
              <a:rPr lang="en-GB" sz="1200" b="1" baseline="0" dirty="0" smtClean="0"/>
              <a:t>tracking and evaluating risks on regular (daily) basis </a:t>
            </a:r>
            <a:r>
              <a:rPr lang="en-GB" sz="1200" baseline="0" dirty="0" smtClean="0"/>
              <a:t>(asset allocation and risk allocation); constant </a:t>
            </a:r>
            <a:r>
              <a:rPr lang="en-GB" sz="1200" b="1" baseline="0" dirty="0" smtClean="0"/>
              <a:t>dialogue</a:t>
            </a:r>
            <a:r>
              <a:rPr lang="en-GB" sz="1200" baseline="0" dirty="0" smtClean="0"/>
              <a:t> between </a:t>
            </a:r>
            <a:r>
              <a:rPr lang="en-GB" sz="1200" b="1" baseline="0" dirty="0" smtClean="0"/>
              <a:t>risk side </a:t>
            </a:r>
            <a:r>
              <a:rPr lang="en-GB" sz="1200" baseline="0" dirty="0" smtClean="0"/>
              <a:t>and </a:t>
            </a:r>
            <a:r>
              <a:rPr lang="en-GB" sz="1200" b="1" baseline="0" dirty="0" smtClean="0"/>
              <a:t>asset side</a:t>
            </a:r>
            <a:r>
              <a:rPr lang="en-GB" sz="1200" baseline="0" dirty="0" smtClean="0"/>
              <a:t>. Actuaries seat with investment managers.</a:t>
            </a:r>
          </a:p>
          <a:p>
            <a:r>
              <a:rPr lang="en-GB" sz="1200" baseline="0" dirty="0" smtClean="0"/>
              <a:t>It is already happening in a number of EU and US pension funds.</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r>
              <a:rPr lang="en-GB" sz="1200" b="1" dirty="0" smtClean="0"/>
              <a:t>Strong internal </a:t>
            </a:r>
            <a:r>
              <a:rPr lang="en-GB" sz="1200" b="1" dirty="0" smtClean="0"/>
              <a:t>governance</a:t>
            </a:r>
            <a:r>
              <a:rPr lang="en-GB" sz="1200" dirty="0" smtClean="0"/>
              <a:t>:</a:t>
            </a:r>
            <a:endParaRPr lang="en-GB" sz="1200" dirty="0" smtClean="0"/>
          </a:p>
          <a:p>
            <a:r>
              <a:rPr lang="en-GB" sz="1200" dirty="0" smtClean="0"/>
              <a:t>GB sufficient</a:t>
            </a:r>
            <a:r>
              <a:rPr lang="en-GB" sz="1200" baseline="0" dirty="0" smtClean="0"/>
              <a:t> </a:t>
            </a:r>
            <a:r>
              <a:rPr lang="en-GB" sz="1200" b="1" baseline="0" dirty="0" smtClean="0"/>
              <a:t>understanding of investment strategy</a:t>
            </a:r>
            <a:r>
              <a:rPr lang="en-GB" sz="1200" baseline="0" dirty="0" smtClean="0"/>
              <a:t> and risks (at least one GB member + actuary), in a more complex business models more resources may be needed to help the GB to carry out its function such as risk management, the </a:t>
            </a:r>
            <a:r>
              <a:rPr lang="en-GB" sz="1200" u="sng" baseline="0" dirty="0" smtClean="0"/>
              <a:t>GB</a:t>
            </a:r>
            <a:r>
              <a:rPr lang="en-GB" sz="1200" baseline="0" dirty="0" smtClean="0"/>
              <a:t> may alternatively or in addition </a:t>
            </a:r>
            <a:r>
              <a:rPr lang="en-GB" sz="1200" u="sng" baseline="0" dirty="0" smtClean="0"/>
              <a:t>rely on a centralised Risk Management function, as a Chief Risk Officer</a:t>
            </a:r>
            <a:r>
              <a:rPr lang="en-GB" sz="1200" baseline="0" dirty="0" smtClean="0"/>
              <a:t>.</a:t>
            </a:r>
          </a:p>
          <a:p>
            <a:r>
              <a:rPr lang="en-GB" sz="1200" baseline="0" dirty="0" smtClean="0"/>
              <a:t>GB </a:t>
            </a:r>
            <a:r>
              <a:rPr lang="en-GB" sz="1200" baseline="0" dirty="0" smtClean="0"/>
              <a:t>have a responsibility to </a:t>
            </a:r>
            <a:r>
              <a:rPr lang="en-GB" sz="1200" b="1" u="none" baseline="0" dirty="0" smtClean="0"/>
              <a:t>approve, monitor and evaluate </a:t>
            </a:r>
            <a:r>
              <a:rPr lang="en-GB" sz="1200" b="1" u="none" baseline="0" dirty="0" smtClean="0"/>
              <a:t>investment and investment management </a:t>
            </a:r>
            <a:r>
              <a:rPr lang="en-GB" sz="1200" b="1" u="none" baseline="0" dirty="0" smtClean="0"/>
              <a:t>policies</a:t>
            </a:r>
            <a:r>
              <a:rPr lang="en-GB" sz="1200" b="0" u="none" baseline="0" dirty="0" smtClean="0"/>
              <a:t> </a:t>
            </a:r>
            <a:r>
              <a:rPr lang="en-GB" sz="1200" baseline="0" dirty="0" smtClean="0"/>
              <a:t>on </a:t>
            </a:r>
            <a:r>
              <a:rPr lang="en-GB" sz="1200" baseline="0" dirty="0" smtClean="0"/>
              <a:t>a periodical (ongoing) basis and if necessary take measures to </a:t>
            </a:r>
            <a:r>
              <a:rPr lang="en-GB" sz="1200" baseline="0" dirty="0" smtClean="0"/>
              <a:t>correct</a:t>
            </a:r>
            <a:endParaRPr lang="en-GB" sz="1200" baseline="0" dirty="0" smtClean="0"/>
          </a:p>
          <a:p>
            <a:endParaRPr lang="en-GB" sz="1200" baseline="0" dirty="0" smtClean="0"/>
          </a:p>
          <a:p>
            <a:r>
              <a:rPr lang="en-GB" sz="1200" dirty="0" smtClean="0"/>
              <a:t>OECD/IOPS</a:t>
            </a:r>
            <a:r>
              <a:rPr lang="en-GB" sz="1200" baseline="0" dirty="0" smtClean="0"/>
              <a:t> GPs underline that </a:t>
            </a:r>
            <a:r>
              <a:rPr lang="en-GB" sz="1200" b="1" baseline="0" dirty="0" smtClean="0"/>
              <a:t>due diligence investigation </a:t>
            </a:r>
            <a:r>
              <a:rPr lang="en-GB" sz="1200" baseline="0" dirty="0" smtClean="0"/>
              <a:t>is one of the most important  </a:t>
            </a:r>
            <a:r>
              <a:rPr lang="en-GB" sz="1200" b="1" baseline="0" dirty="0" smtClean="0"/>
              <a:t>processes</a:t>
            </a:r>
            <a:r>
              <a:rPr lang="en-GB" sz="1200" baseline="0" dirty="0" smtClean="0"/>
              <a:t> with regard to Alternative Investments. MX </a:t>
            </a:r>
            <a:r>
              <a:rPr lang="en-GB" sz="1200" baseline="0" dirty="0" err="1" smtClean="0"/>
              <a:t>Consar</a:t>
            </a:r>
            <a:r>
              <a:rPr lang="en-GB" sz="1200" baseline="0" dirty="0" smtClean="0"/>
              <a:t> President (Carlos Ramirez) – </a:t>
            </a:r>
            <a:r>
              <a:rPr lang="en-GB" sz="1200" b="1" baseline="0" dirty="0" smtClean="0"/>
              <a:t>analytical capacities </a:t>
            </a:r>
            <a:r>
              <a:rPr lang="en-GB" sz="1200" baseline="0" dirty="0" smtClean="0"/>
              <a:t>to properly </a:t>
            </a:r>
            <a:r>
              <a:rPr lang="en-GB" sz="1200" b="1" baseline="0" dirty="0" smtClean="0"/>
              <a:t>select instruments </a:t>
            </a:r>
            <a:r>
              <a:rPr lang="en-GB" sz="1200" baseline="0" dirty="0" smtClean="0"/>
              <a:t>and </a:t>
            </a:r>
            <a:r>
              <a:rPr lang="en-GB" sz="1200" b="1" baseline="0" dirty="0" smtClean="0"/>
              <a:t>make most appropriate investment decisions</a:t>
            </a:r>
            <a:r>
              <a:rPr lang="en-GB" sz="1200" baseline="0" dirty="0" smtClean="0"/>
              <a:t>; </a:t>
            </a:r>
          </a:p>
          <a:p>
            <a:endParaRPr lang="en-GB" sz="1200" baseline="0" dirty="0" smtClean="0"/>
          </a:p>
          <a:p>
            <a:pPr lvl="1"/>
            <a:r>
              <a:rPr lang="en-GB" sz="1200" b="1" baseline="0" dirty="0" smtClean="0"/>
              <a:t>GB </a:t>
            </a:r>
            <a:r>
              <a:rPr lang="en-GB" sz="1200" b="1" baseline="0" dirty="0" smtClean="0"/>
              <a:t>need to ensure that persons responsible for investment process </a:t>
            </a:r>
            <a:r>
              <a:rPr lang="en-GB" sz="1200" baseline="0" dirty="0" smtClean="0"/>
              <a:t>need to meet </a:t>
            </a:r>
            <a:r>
              <a:rPr lang="en-GB" sz="1200" b="1" baseline="0" dirty="0" smtClean="0"/>
              <a:t>fit and proper requirements</a:t>
            </a:r>
            <a:r>
              <a:rPr lang="en-GB" sz="1200" baseline="0" dirty="0" smtClean="0"/>
              <a:t>.</a:t>
            </a:r>
            <a:endParaRPr lang="en-GB" sz="1200" dirty="0" smtClean="0"/>
          </a:p>
          <a:p>
            <a:pPr lvl="1"/>
            <a:r>
              <a:rPr lang="en-GB" sz="1200" b="1" dirty="0" smtClean="0"/>
              <a:t>Operational</a:t>
            </a:r>
            <a:r>
              <a:rPr lang="en-GB" sz="1200" b="1" baseline="0" dirty="0" smtClean="0"/>
              <a:t> </a:t>
            </a:r>
            <a:r>
              <a:rPr lang="en-GB" sz="1200" b="1" baseline="0" dirty="0" smtClean="0"/>
              <a:t>infrastructure</a:t>
            </a:r>
            <a:endParaRPr lang="en-GB" sz="1200" b="1" dirty="0" smtClean="0"/>
          </a:p>
          <a:p>
            <a:pPr lvl="1"/>
            <a:r>
              <a:rPr lang="en-GB" sz="1200" b="1" dirty="0" smtClean="0"/>
              <a:t>Processes</a:t>
            </a:r>
            <a:r>
              <a:rPr lang="en-GB" sz="1200" dirty="0" smtClean="0"/>
              <a:t>: quality of RM, investment process, outsourcing</a:t>
            </a:r>
          </a:p>
          <a:p>
            <a:pPr lvl="1"/>
            <a:r>
              <a:rPr lang="en-GB" sz="1200" b="1" dirty="0" smtClean="0"/>
              <a:t>Performance: the way valuation is performed (</a:t>
            </a:r>
            <a:r>
              <a:rPr lang="en-GB" sz="1200" b="0" dirty="0" smtClean="0"/>
              <a:t>MX: valuation must</a:t>
            </a:r>
            <a:r>
              <a:rPr lang="en-GB" sz="1200" b="0" baseline="0" dirty="0" smtClean="0"/>
              <a:t> be performed by an independent third party, new rules</a:t>
            </a:r>
            <a:r>
              <a:rPr lang="en-GB" sz="1200" b="1" baseline="0" dirty="0" smtClean="0"/>
              <a:t>)</a:t>
            </a:r>
            <a:endParaRPr lang="en-GB" sz="1200" b="1" dirty="0" smtClean="0"/>
          </a:p>
          <a:p>
            <a:pPr lvl="1"/>
            <a:endParaRPr lang="en-GB" sz="1200" dirty="0" smtClean="0"/>
          </a:p>
          <a:p>
            <a:pPr lvl="1"/>
            <a:r>
              <a:rPr lang="en-GB" sz="1200" b="1" dirty="0" smtClean="0"/>
              <a:t>Communication</a:t>
            </a:r>
          </a:p>
          <a:p>
            <a:pPr lvl="1"/>
            <a:r>
              <a:rPr lang="en-GB" sz="1200" dirty="0" smtClean="0"/>
              <a:t>OECD/IOPS</a:t>
            </a:r>
            <a:r>
              <a:rPr lang="en-GB" sz="1200" baseline="0" dirty="0" smtClean="0"/>
              <a:t> GPs highlight importance to </a:t>
            </a:r>
            <a:r>
              <a:rPr lang="en-GB" sz="1200" b="1" u="sng" baseline="0" dirty="0" smtClean="0"/>
              <a:t>keep members informed</a:t>
            </a:r>
            <a:r>
              <a:rPr lang="en-GB" sz="1200" u="sng" baseline="0" dirty="0" smtClean="0"/>
              <a:t> about AI</a:t>
            </a:r>
            <a:r>
              <a:rPr lang="en-GB" sz="1200" baseline="0" dirty="0" smtClean="0"/>
              <a:t>.</a:t>
            </a:r>
          </a:p>
          <a:p>
            <a:pPr lvl="1"/>
            <a:r>
              <a:rPr lang="en-GB" sz="1200" dirty="0" smtClean="0"/>
              <a:t>At least annually inform members on exposure to alternative investments</a:t>
            </a:r>
          </a:p>
          <a:p>
            <a:pPr lvl="1"/>
            <a:r>
              <a:rPr lang="en-GB" sz="1200" dirty="0" smtClean="0"/>
              <a:t>Fees and charges </a:t>
            </a:r>
            <a:r>
              <a:rPr lang="en-GB" sz="1200" dirty="0" smtClean="0"/>
              <a:t>paid, profits and losses on alternative investments</a:t>
            </a:r>
            <a:endParaRPr lang="en-GB" sz="1200" dirty="0" smtClean="0"/>
          </a:p>
          <a:p>
            <a:pPr lvl="1"/>
            <a:endParaRPr lang="en-GB" sz="1200" dirty="0" smtClean="0"/>
          </a:p>
          <a:p>
            <a:endParaRPr lang="en-GB" sz="1200" baseline="0" dirty="0" smtClean="0"/>
          </a:p>
          <a:p>
            <a:endParaRPr lang="en-GB" sz="1200" baseline="0" dirty="0" smtClean="0"/>
          </a:p>
          <a:p>
            <a:endParaRPr lang="en-GB" sz="1200" baseline="0" dirty="0" smtClean="0"/>
          </a:p>
        </p:txBody>
      </p:sp>
      <p:sp>
        <p:nvSpPr>
          <p:cNvPr id="4" name="Slide Number Placeholder 3"/>
          <p:cNvSpPr>
            <a:spLocks noGrp="1"/>
          </p:cNvSpPr>
          <p:nvPr>
            <p:ph type="sldNum" sz="quarter" idx="10"/>
          </p:nvPr>
        </p:nvSpPr>
        <p:spPr/>
        <p:txBody>
          <a:bodyPr/>
          <a:lstStyle/>
          <a:p>
            <a:fld id="{2E55A2BB-C077-4DE8-96F4-26B806451385}" type="slidenum">
              <a:rPr lang="en-GB" smtClean="0"/>
              <a:t>14</a:t>
            </a:fld>
            <a:endParaRPr lang="en-GB" dirty="0"/>
          </a:p>
        </p:txBody>
      </p:sp>
    </p:spTree>
    <p:extLst>
      <p:ext uri="{BB962C8B-B14F-4D97-AF65-F5344CB8AC3E}">
        <p14:creationId xmlns:p14="http://schemas.microsoft.com/office/powerpoint/2010/main" val="19518876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smtClean="0"/>
              <a:t>IOPS project</a:t>
            </a:r>
            <a:r>
              <a:rPr lang="en-GB" sz="1200" baseline="0" dirty="0" smtClean="0"/>
              <a:t> on </a:t>
            </a:r>
            <a:r>
              <a:rPr lang="en-GB" sz="1200" b="1" baseline="0" dirty="0" smtClean="0"/>
              <a:t>supervision of investment management</a:t>
            </a:r>
            <a:r>
              <a:rPr lang="en-GB" sz="1200" b="0" baseline="0" dirty="0" smtClean="0"/>
              <a:t>: traditional and </a:t>
            </a:r>
            <a:r>
              <a:rPr lang="en-GB" sz="1200" baseline="0" dirty="0" smtClean="0"/>
              <a:t>non-traditional assets. (2015-2016 POW)</a:t>
            </a:r>
          </a:p>
          <a:p>
            <a:endParaRPr lang="en-GB" sz="1200" baseline="0" dirty="0" smtClean="0"/>
          </a:p>
          <a:p>
            <a:pPr marL="228600" indent="-228600">
              <a:buAutoNum type="arabicPeriod"/>
            </a:pPr>
            <a:r>
              <a:rPr lang="en-GB" sz="1200" baseline="0" dirty="0" smtClean="0"/>
              <a:t>One of the </a:t>
            </a:r>
            <a:r>
              <a:rPr lang="en-GB" sz="1200" b="1" baseline="0" dirty="0" smtClean="0"/>
              <a:t>conclusions</a:t>
            </a:r>
            <a:r>
              <a:rPr lang="en-GB" sz="1200" baseline="0" dirty="0" smtClean="0"/>
              <a:t>: in general, there are </a:t>
            </a:r>
            <a:r>
              <a:rPr lang="en-GB" sz="1200" b="1" baseline="0" dirty="0" smtClean="0"/>
              <a:t>no major differences </a:t>
            </a:r>
            <a:r>
              <a:rPr lang="en-GB" sz="1200" baseline="0" dirty="0" smtClean="0"/>
              <a:t>between supervisory actions taken with regards to traditional and non-traditional investments. </a:t>
            </a:r>
          </a:p>
          <a:p>
            <a:pPr marL="228600" indent="-228600">
              <a:buAutoNum type="arabicPeriod"/>
            </a:pPr>
            <a:endParaRPr lang="en-GB" sz="1200" baseline="0" dirty="0" smtClean="0"/>
          </a:p>
          <a:p>
            <a:r>
              <a:rPr lang="en-GB" sz="1200" b="1" baseline="0" dirty="0" smtClean="0"/>
              <a:t>Explanation</a:t>
            </a:r>
            <a:r>
              <a:rPr lang="en-GB" sz="1200" baseline="0" dirty="0" smtClean="0"/>
              <a:t> for </a:t>
            </a:r>
            <a:r>
              <a:rPr lang="en-GB" sz="1200" b="1" baseline="0" dirty="0" smtClean="0"/>
              <a:t>no major differences </a:t>
            </a:r>
            <a:r>
              <a:rPr lang="en-GB" sz="1200" baseline="0" dirty="0" smtClean="0"/>
              <a:t>–quantitative alternative investment limits set in regulation, limited exposure (</a:t>
            </a:r>
            <a:r>
              <a:rPr lang="en-GB" sz="1200" u="sng" baseline="0" dirty="0" smtClean="0"/>
              <a:t>this type of investment does not constitute an economically important element of the portfolio</a:t>
            </a:r>
            <a:r>
              <a:rPr lang="en-GB" sz="1200" baseline="0" dirty="0" smtClean="0"/>
              <a:t>),  due to reasons such as </a:t>
            </a:r>
            <a:r>
              <a:rPr lang="en-GB" sz="1200" u="sng" baseline="0" dirty="0" smtClean="0"/>
              <a:t>valuation requirements </a:t>
            </a:r>
            <a:r>
              <a:rPr lang="en-GB" sz="1200" baseline="0" dirty="0" smtClean="0"/>
              <a:t>, high costs, insufficient skill capacities.</a:t>
            </a:r>
          </a:p>
          <a:p>
            <a:endParaRPr lang="en-GB" sz="12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baseline="0" dirty="0" smtClean="0"/>
              <a:t>Main supervisory requirement </a:t>
            </a:r>
            <a:r>
              <a:rPr lang="en-GB" sz="1200" baseline="0" dirty="0" smtClean="0"/>
              <a:t>– is to have </a:t>
            </a:r>
            <a:r>
              <a:rPr lang="en-GB" sz="1200" b="1" baseline="0" dirty="0" smtClean="0"/>
              <a:t>full understanding </a:t>
            </a:r>
            <a:r>
              <a:rPr lang="en-GB" sz="1200" baseline="0" dirty="0" smtClean="0"/>
              <a:t>of the underlining </a:t>
            </a:r>
            <a:r>
              <a:rPr lang="en-GB" sz="1200" b="1" baseline="0" dirty="0" smtClean="0"/>
              <a:t>risks</a:t>
            </a:r>
            <a:r>
              <a:rPr lang="en-GB" sz="1200" baseline="0" dirty="0" smtClean="0"/>
              <a:t> of non-traditional investments and to have </a:t>
            </a:r>
            <a:r>
              <a:rPr lang="en-GB" sz="1200" b="1" baseline="0" dirty="0" smtClean="0"/>
              <a:t>appropriate RMS</a:t>
            </a:r>
            <a:r>
              <a:rPr lang="en-GB" sz="1200" baseline="0" dirty="0" smtClean="0"/>
              <a:t> in place. </a:t>
            </a:r>
          </a:p>
          <a:p>
            <a:endParaRPr lang="en-GB" sz="1200"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GB" sz="1200" dirty="0" smtClean="0"/>
              <a:t>Generally, no requirement for separate investment and risk management process for alternative investments: only </a:t>
            </a:r>
            <a:r>
              <a:rPr lang="en-GB" sz="1200" b="1" dirty="0" smtClean="0"/>
              <a:t>5</a:t>
            </a:r>
            <a:r>
              <a:rPr lang="en-GB" sz="1200" dirty="0" smtClean="0"/>
              <a:t> jurisdictions </a:t>
            </a:r>
          </a:p>
          <a:p>
            <a:pPr marL="0" marR="0" lvl="1"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t>No separate risk reporting and internal controls; only Austria, FMA reported risk reporting on derivatives (to hedge against foreign exchange rate or investment risks).</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r>
              <a:rPr lang="en-GB" sz="1200" u="sng" baseline="0" dirty="0" smtClean="0"/>
              <a:t>At the same time </a:t>
            </a:r>
            <a:r>
              <a:rPr lang="en-GB" sz="1200" baseline="0" dirty="0" smtClean="0"/>
              <a:t>it was observed </a:t>
            </a:r>
            <a:r>
              <a:rPr lang="en-GB" sz="1200" baseline="0" dirty="0" smtClean="0"/>
              <a:t>that </a:t>
            </a:r>
            <a:r>
              <a:rPr lang="en-GB" sz="1200" b="1" baseline="0" dirty="0" smtClean="0"/>
              <a:t>supervisors</a:t>
            </a:r>
            <a:r>
              <a:rPr lang="en-GB" sz="1200" baseline="0" dirty="0" smtClean="0"/>
              <a:t> are paying an </a:t>
            </a:r>
            <a:r>
              <a:rPr lang="en-GB" sz="1200" b="1" baseline="0" dirty="0" smtClean="0"/>
              <a:t>increased attention </a:t>
            </a:r>
            <a:r>
              <a:rPr lang="en-GB" sz="1200" baseline="0" dirty="0" smtClean="0"/>
              <a:t>on investments by pension funds in alternative assets classes due to their </a:t>
            </a:r>
            <a:r>
              <a:rPr lang="en-GB" sz="1200" b="1" baseline="0" dirty="0" smtClean="0"/>
              <a:t>complexity</a:t>
            </a:r>
            <a:r>
              <a:rPr lang="en-GB" sz="1200" baseline="0" dirty="0" smtClean="0"/>
              <a:t> and </a:t>
            </a:r>
            <a:r>
              <a:rPr lang="en-GB" sz="1200" b="1" baseline="0" dirty="0" smtClean="0"/>
              <a:t>inherent risks </a:t>
            </a:r>
            <a:r>
              <a:rPr lang="en-GB" sz="1200" baseline="0" dirty="0" smtClean="0"/>
              <a:t>that may affect in a negative way the achievement of pension fund members’ retirement goals (</a:t>
            </a:r>
            <a:r>
              <a:rPr lang="en-GB" sz="1200" b="1" baseline="0" dirty="0" smtClean="0"/>
              <a:t>losses</a:t>
            </a:r>
            <a:r>
              <a:rPr lang="en-GB" sz="1200" baseline="0" dirty="0" smtClean="0"/>
              <a:t> or shortfalls experienced during the recent </a:t>
            </a:r>
            <a:r>
              <a:rPr lang="en-GB" sz="1200" baseline="0" dirty="0" smtClean="0"/>
              <a:t>GFC). </a:t>
            </a:r>
            <a:endParaRPr lang="en-GB" sz="1200" baseline="0" dirty="0" smtClean="0"/>
          </a:p>
          <a:p>
            <a:endParaRPr lang="en-GB" sz="1200" baseline="0" dirty="0" smtClean="0"/>
          </a:p>
          <a:p>
            <a:r>
              <a:rPr lang="en-GB" sz="1200" baseline="0" dirty="0" smtClean="0"/>
              <a:t>SA  are just </a:t>
            </a:r>
            <a:r>
              <a:rPr lang="en-GB" sz="1200" u="sng" baseline="0" dirty="0" smtClean="0"/>
              <a:t>developing more adequate supervisory processes for alternative investments</a:t>
            </a:r>
          </a:p>
          <a:p>
            <a:r>
              <a:rPr lang="en-GB" sz="1200" baseline="0" dirty="0" smtClean="0"/>
              <a:t>SA </a:t>
            </a:r>
            <a:r>
              <a:rPr lang="en-GB" sz="1200" u="sng" baseline="0" dirty="0" smtClean="0"/>
              <a:t>content</a:t>
            </a:r>
            <a:r>
              <a:rPr lang="en-GB" sz="1200" baseline="0" dirty="0" smtClean="0"/>
              <a:t> and </a:t>
            </a:r>
            <a:r>
              <a:rPr lang="en-GB" sz="1200" u="sng" baseline="0" dirty="0" smtClean="0"/>
              <a:t>intensity</a:t>
            </a:r>
            <a:r>
              <a:rPr lang="en-GB" sz="1200" baseline="0" dirty="0" smtClean="0"/>
              <a:t> is different even within the alternatives.</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t>In </a:t>
            </a:r>
            <a:r>
              <a:rPr lang="en-GB" sz="1200" b="1" baseline="0" dirty="0" smtClean="0"/>
              <a:t>8 jurisdictions</a:t>
            </a:r>
            <a:r>
              <a:rPr lang="en-GB" sz="1200" baseline="0" dirty="0" smtClean="0"/>
              <a:t>,  there is some </a:t>
            </a:r>
            <a:r>
              <a:rPr lang="en-GB" sz="1200" baseline="0" dirty="0" smtClean="0"/>
              <a:t>difference</a:t>
            </a:r>
            <a:endParaRPr lang="en-GB" sz="1200" baseline="0" dirty="0" smtClean="0"/>
          </a:p>
          <a:p>
            <a:r>
              <a:rPr lang="en-GB" sz="1200" baseline="0" dirty="0" smtClean="0"/>
              <a:t>More </a:t>
            </a:r>
            <a:r>
              <a:rPr lang="en-GB" sz="1200" b="1" baseline="0" dirty="0" smtClean="0"/>
              <a:t>scrutiny</a:t>
            </a:r>
            <a:r>
              <a:rPr lang="en-GB" sz="1200" baseline="0" dirty="0" smtClean="0"/>
              <a:t> – As higher valuation risks,  multiple management layers, complex investment structures, underling assets are opaque. </a:t>
            </a:r>
          </a:p>
          <a:p>
            <a:r>
              <a:rPr lang="en-GB" sz="1200" baseline="0" dirty="0" smtClean="0"/>
              <a:t>AU: </a:t>
            </a:r>
            <a:r>
              <a:rPr lang="en-GB" sz="1200" b="1" baseline="0" dirty="0" smtClean="0"/>
              <a:t>APRA </a:t>
            </a:r>
            <a:r>
              <a:rPr lang="en-GB" sz="1200" baseline="0" dirty="0" smtClean="0"/>
              <a:t>expects greater scrutiny from trustees when investing in alternative classes. </a:t>
            </a:r>
          </a:p>
          <a:p>
            <a:endParaRPr lang="en-GB" sz="12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baseline="0" dirty="0" smtClean="0"/>
              <a:t>Standards or guidelines </a:t>
            </a:r>
            <a:r>
              <a:rPr lang="en-GB" sz="1200" b="0" baseline="0" dirty="0" smtClean="0"/>
              <a:t>regarding best practice of supervision of non-traditional investments.</a:t>
            </a:r>
            <a:endParaRPr lang="en-GB"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 investment in unlisted, real estate, other alternative investments</a:t>
            </a:r>
            <a:r>
              <a:rPr lang="en-GB" sz="1200"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t>Examples </a:t>
            </a:r>
            <a:r>
              <a:rPr lang="en-GB" sz="1200" b="1" baseline="0" dirty="0" smtClean="0"/>
              <a:t>APRA</a:t>
            </a:r>
            <a:r>
              <a:rPr lang="en-GB" sz="1200" baseline="0" dirty="0" smtClean="0"/>
              <a:t> issued Investment Governance guidelines – trustees deciding to invest in unlisted and illiquid investments must do it in considerable and prudent fashion (asset allocation, due diligence, stress testing) ;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baseline="0" dirty="0" smtClean="0"/>
              <a:t>CA</a:t>
            </a:r>
            <a:r>
              <a:rPr lang="en-GB" sz="1200" baseline="0" dirty="0" smtClean="0"/>
              <a:t> –  in some provinces, SA issued guidelines  regarding best practices for </a:t>
            </a:r>
            <a:r>
              <a:rPr lang="en-GB" sz="1200" b="1" baseline="0" dirty="0" smtClean="0"/>
              <a:t>investment of pension assets in derivatives</a:t>
            </a:r>
            <a:r>
              <a:rPr lang="en-GB" sz="1200" baseline="0" dirty="0" smtClean="0"/>
              <a:t>, </a:t>
            </a:r>
            <a:r>
              <a:rPr lang="en-GB" sz="1200" b="1" baseline="0" dirty="0" smtClean="0"/>
              <a:t>NL</a:t>
            </a:r>
            <a:r>
              <a:rPr lang="en-GB" sz="1200" baseline="0" dirty="0" smtClean="0"/>
              <a:t> –policy rule on key principles for assessing RM for alternative investments.</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baseline="0" dirty="0" smtClean="0"/>
              <a:t>SA</a:t>
            </a:r>
            <a:r>
              <a:rPr lang="en-GB" sz="1200" baseline="0" dirty="0" smtClean="0"/>
              <a:t> – guidance on relevant structures of hedge funds and private equity funds acceptable for retirement funds to invest.</a:t>
            </a:r>
          </a:p>
          <a:p>
            <a:endParaRPr lang="en-GB" sz="1200" baseline="0" dirty="0" smtClean="0"/>
          </a:p>
          <a:p>
            <a:endParaRPr lang="en-GB" sz="1200" dirty="0" smtClean="0"/>
          </a:p>
          <a:p>
            <a:endParaRPr lang="en-GB" sz="1200" dirty="0"/>
          </a:p>
        </p:txBody>
      </p:sp>
      <p:sp>
        <p:nvSpPr>
          <p:cNvPr id="4" name="Slide Number Placeholder 3"/>
          <p:cNvSpPr>
            <a:spLocks noGrp="1"/>
          </p:cNvSpPr>
          <p:nvPr>
            <p:ph type="sldNum" sz="quarter" idx="10"/>
          </p:nvPr>
        </p:nvSpPr>
        <p:spPr/>
        <p:txBody>
          <a:bodyPr/>
          <a:lstStyle/>
          <a:p>
            <a:fld id="{2E55A2BB-C077-4DE8-96F4-26B806451385}" type="slidenum">
              <a:rPr lang="en-GB" smtClean="0"/>
              <a:t>15</a:t>
            </a:fld>
            <a:endParaRPr lang="en-GB" dirty="0"/>
          </a:p>
        </p:txBody>
      </p:sp>
    </p:spTree>
    <p:extLst>
      <p:ext uri="{BB962C8B-B14F-4D97-AF65-F5344CB8AC3E}">
        <p14:creationId xmlns:p14="http://schemas.microsoft.com/office/powerpoint/2010/main" val="7255398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a:p>
            <a:r>
              <a:rPr lang="en-GB" baseline="0" dirty="0" smtClean="0"/>
              <a:t>APRA- inadequate due diligence and monitoring, particular for investments offshore and investments with multiple layers of management.</a:t>
            </a:r>
          </a:p>
          <a:p>
            <a:endParaRPr lang="en-GB" baseline="0" dirty="0" smtClean="0"/>
          </a:p>
          <a:p>
            <a:r>
              <a:rPr lang="en-GB" baseline="0" dirty="0" smtClean="0"/>
              <a:t>The Belgium FSMA:</a:t>
            </a:r>
          </a:p>
          <a:p>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Transparency of the underlining risks and actual investment, </a:t>
            </a:r>
            <a:r>
              <a:rPr lang="en-GB" dirty="0" smtClean="0"/>
              <a:t>if investments are pooled it makes it difficult to check if risk/return estimates are reliable. </a:t>
            </a:r>
          </a:p>
          <a:p>
            <a:endParaRPr lang="en-GB" b="1" dirty="0"/>
          </a:p>
        </p:txBody>
      </p:sp>
      <p:sp>
        <p:nvSpPr>
          <p:cNvPr id="4" name="Slide Number Placeholder 3"/>
          <p:cNvSpPr>
            <a:spLocks noGrp="1"/>
          </p:cNvSpPr>
          <p:nvPr>
            <p:ph type="sldNum" sz="quarter" idx="10"/>
          </p:nvPr>
        </p:nvSpPr>
        <p:spPr/>
        <p:txBody>
          <a:bodyPr/>
          <a:lstStyle/>
          <a:p>
            <a:fld id="{2E55A2BB-C077-4DE8-96F4-26B806451385}" type="slidenum">
              <a:rPr lang="en-GB" smtClean="0"/>
              <a:t>16</a:t>
            </a:fld>
            <a:endParaRPr lang="en-GB" dirty="0"/>
          </a:p>
        </p:txBody>
      </p:sp>
    </p:spTree>
    <p:extLst>
      <p:ext uri="{BB962C8B-B14F-4D97-AF65-F5344CB8AC3E}">
        <p14:creationId xmlns:p14="http://schemas.microsoft.com/office/powerpoint/2010/main" val="33645251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Regulators – drive</a:t>
            </a:r>
            <a:r>
              <a:rPr lang="en-GB" baseline="0" dirty="0" smtClean="0"/>
              <a:t> innovation</a:t>
            </a:r>
          </a:p>
          <a:p>
            <a:r>
              <a:rPr lang="en-GB" baseline="0" dirty="0" smtClean="0"/>
              <a:t>Danish regulator :  prudent person rule plus adoption of RBS approach</a:t>
            </a:r>
          </a:p>
          <a:p>
            <a:r>
              <a:rPr lang="en-GB" baseline="0" dirty="0" smtClean="0"/>
              <a:t>Established open dialogue with the pension fund industry.</a:t>
            </a:r>
          </a:p>
          <a:p>
            <a:endParaRPr lang="en-GB" baseline="0" dirty="0" smtClean="0"/>
          </a:p>
          <a:p>
            <a:r>
              <a:rPr lang="en-GB" dirty="0" smtClean="0"/>
              <a:t>Complexity of alternative investments justifies</a:t>
            </a:r>
            <a:r>
              <a:rPr lang="en-GB" baseline="0" dirty="0" smtClean="0"/>
              <a:t> an increased supervisory focus on pension funds investments in risky asset classes and the risk management systems put in place by </a:t>
            </a:r>
            <a:r>
              <a:rPr lang="en-GB" baseline="0" dirty="0" err="1" smtClean="0"/>
              <a:t>pfs</a:t>
            </a:r>
            <a:r>
              <a:rPr lang="en-GB" baseline="0" dirty="0" smtClean="0"/>
              <a:t>. </a:t>
            </a:r>
          </a:p>
          <a:p>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b="1" baseline="0" smtClean="0"/>
              <a:t>Supervisory action to depend more on qualitative </a:t>
            </a:r>
            <a:r>
              <a:rPr lang="en-GB" sz="1200" baseline="0" smtClean="0"/>
              <a:t>assessment due to the complexity of such investments.</a:t>
            </a:r>
          </a:p>
          <a:p>
            <a:endParaRPr lang="en-GB" dirty="0"/>
          </a:p>
        </p:txBody>
      </p:sp>
      <p:sp>
        <p:nvSpPr>
          <p:cNvPr id="4" name="Slide Number Placeholder 3"/>
          <p:cNvSpPr>
            <a:spLocks noGrp="1"/>
          </p:cNvSpPr>
          <p:nvPr>
            <p:ph type="sldNum" sz="quarter" idx="10"/>
          </p:nvPr>
        </p:nvSpPr>
        <p:spPr/>
        <p:txBody>
          <a:bodyPr/>
          <a:lstStyle/>
          <a:p>
            <a:fld id="{2E55A2BB-C077-4DE8-96F4-26B806451385}" type="slidenum">
              <a:rPr lang="en-GB" smtClean="0"/>
              <a:t>17</a:t>
            </a:fld>
            <a:endParaRPr lang="en-GB" dirty="0"/>
          </a:p>
        </p:txBody>
      </p:sp>
    </p:spTree>
    <p:extLst>
      <p:ext uri="{BB962C8B-B14F-4D97-AF65-F5344CB8AC3E}">
        <p14:creationId xmlns:p14="http://schemas.microsoft.com/office/powerpoint/2010/main" val="10686499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E55A2BB-C077-4DE8-96F4-26B806451385}" type="slidenum">
              <a:rPr lang="en-GB" smtClean="0"/>
              <a:t>18</a:t>
            </a:fld>
            <a:endParaRPr lang="en-GB" dirty="0"/>
          </a:p>
        </p:txBody>
      </p:sp>
    </p:spTree>
    <p:extLst>
      <p:ext uri="{BB962C8B-B14F-4D97-AF65-F5344CB8AC3E}">
        <p14:creationId xmlns:p14="http://schemas.microsoft.com/office/powerpoint/2010/main" val="33497990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E55A2BB-C077-4DE8-96F4-26B806451385}" type="slidenum">
              <a:rPr lang="en-GB" smtClean="0"/>
              <a:t>19</a:t>
            </a:fld>
            <a:endParaRPr lang="en-GB" dirty="0"/>
          </a:p>
        </p:txBody>
      </p:sp>
    </p:spTree>
    <p:extLst>
      <p:ext uri="{BB962C8B-B14F-4D97-AF65-F5344CB8AC3E}">
        <p14:creationId xmlns:p14="http://schemas.microsoft.com/office/powerpoint/2010/main" val="2763378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Discuss</a:t>
            </a:r>
            <a:r>
              <a:rPr lang="en-GB" dirty="0" smtClean="0"/>
              <a:t> briefly</a:t>
            </a:r>
            <a:r>
              <a:rPr lang="en-GB" baseline="0" dirty="0" smtClean="0"/>
              <a:t> the impact</a:t>
            </a:r>
          </a:p>
          <a:p>
            <a:r>
              <a:rPr lang="en-GB" b="1" baseline="0" dirty="0" smtClean="0"/>
              <a:t>Present</a:t>
            </a:r>
            <a:r>
              <a:rPr lang="en-GB" baseline="0" dirty="0" smtClean="0"/>
              <a:t> the trends</a:t>
            </a:r>
          </a:p>
          <a:p>
            <a:r>
              <a:rPr lang="en-GB" b="1" baseline="0" dirty="0" smtClean="0"/>
              <a:t>Elaborate</a:t>
            </a:r>
            <a:r>
              <a:rPr lang="en-GB" baseline="0" dirty="0" smtClean="0"/>
              <a:t> on key opportunities and risks</a:t>
            </a:r>
          </a:p>
          <a:p>
            <a:r>
              <a:rPr lang="en-GB" b="1" baseline="0" dirty="0" smtClean="0"/>
              <a:t>Cover</a:t>
            </a:r>
            <a:r>
              <a:rPr lang="en-GB" baseline="0" dirty="0" smtClean="0"/>
              <a:t> regulatory and supervisory developments with respect to alternative investments by pension funds and will briefly  present the OECD/IOPS Good Practices in this area.</a:t>
            </a:r>
          </a:p>
          <a:p>
            <a:endParaRPr lang="en-GB" baseline="0" dirty="0" smtClean="0"/>
          </a:p>
          <a:p>
            <a:r>
              <a:rPr lang="en-GB" b="1" dirty="0" smtClean="0"/>
              <a:t>Traditional asset classes </a:t>
            </a:r>
            <a:r>
              <a:rPr lang="en-GB" dirty="0" smtClean="0"/>
              <a:t>– we understand – equities, bills and bonds</a:t>
            </a:r>
            <a:r>
              <a:rPr lang="en-GB" baseline="0" dirty="0" smtClean="0"/>
              <a:t> and cash and deposit.</a:t>
            </a:r>
          </a:p>
          <a:p>
            <a:endParaRPr lang="en-GB" baseline="0" dirty="0" smtClean="0"/>
          </a:p>
          <a:p>
            <a:r>
              <a:rPr lang="en-GB" b="1" baseline="0" dirty="0" smtClean="0"/>
              <a:t>Non-traditional</a:t>
            </a:r>
            <a:r>
              <a:rPr lang="en-GB" baseline="0" dirty="0" smtClean="0"/>
              <a:t> (</a:t>
            </a:r>
            <a:r>
              <a:rPr lang="en-GB" b="1" baseline="0" dirty="0" smtClean="0"/>
              <a:t>other</a:t>
            </a:r>
            <a:r>
              <a:rPr lang="en-GB" baseline="0" dirty="0" smtClean="0"/>
              <a:t>) category includes – </a:t>
            </a:r>
            <a:r>
              <a:rPr lang="en-GB" b="1" baseline="0" dirty="0" smtClean="0"/>
              <a:t>loans, land and buildings, hedge funds, private equity funds, structured products, other mutual funds and other investment</a:t>
            </a:r>
            <a:r>
              <a:rPr lang="en-GB" baseline="0" dirty="0" smtClean="0"/>
              <a:t>.</a:t>
            </a:r>
            <a:endParaRPr lang="en-GB" dirty="0" smtClean="0"/>
          </a:p>
          <a:p>
            <a:endParaRPr lang="en-GB" dirty="0" smtClean="0"/>
          </a:p>
          <a:p>
            <a:r>
              <a:rPr lang="en-GB" dirty="0" smtClean="0"/>
              <a:t>I</a:t>
            </a:r>
            <a:r>
              <a:rPr lang="en-GB" baseline="0" dirty="0" smtClean="0"/>
              <a:t> will be using </a:t>
            </a:r>
            <a:r>
              <a:rPr lang="en-GB" b="1" baseline="0" dirty="0" smtClean="0"/>
              <a:t>non-traditional </a:t>
            </a:r>
            <a:r>
              <a:rPr lang="en-GB" b="0" baseline="0" dirty="0" smtClean="0"/>
              <a:t>and</a:t>
            </a:r>
            <a:r>
              <a:rPr lang="en-GB" b="1" baseline="0" dirty="0" smtClean="0"/>
              <a:t> alternative asset classes </a:t>
            </a:r>
            <a:r>
              <a:rPr lang="en-GB" b="0" baseline="0" dirty="0" smtClean="0"/>
              <a:t>as</a:t>
            </a:r>
            <a:r>
              <a:rPr lang="en-GB" b="1" baseline="0" dirty="0" smtClean="0"/>
              <a:t> interchangeable terms</a:t>
            </a:r>
            <a:r>
              <a:rPr lang="en-GB" baseline="0" dirty="0" smtClean="0"/>
              <a:t>.</a:t>
            </a:r>
            <a:endParaRPr lang="en-GB" dirty="0"/>
          </a:p>
        </p:txBody>
      </p:sp>
      <p:sp>
        <p:nvSpPr>
          <p:cNvPr id="4" name="Slide Number Placeholder 3"/>
          <p:cNvSpPr>
            <a:spLocks noGrp="1"/>
          </p:cNvSpPr>
          <p:nvPr>
            <p:ph type="sldNum" sz="quarter" idx="10"/>
          </p:nvPr>
        </p:nvSpPr>
        <p:spPr/>
        <p:txBody>
          <a:bodyPr/>
          <a:lstStyle/>
          <a:p>
            <a:fld id="{2E55A2BB-C077-4DE8-96F4-26B806451385}" type="slidenum">
              <a:rPr lang="en-GB" smtClean="0"/>
              <a:t>2</a:t>
            </a:fld>
            <a:endParaRPr lang="en-GB" dirty="0"/>
          </a:p>
        </p:txBody>
      </p:sp>
    </p:spTree>
    <p:extLst>
      <p:ext uri="{BB962C8B-B14F-4D97-AF65-F5344CB8AC3E}">
        <p14:creationId xmlns:p14="http://schemas.microsoft.com/office/powerpoint/2010/main" val="21134984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The OECD data shows that </a:t>
            </a:r>
            <a:r>
              <a:rPr lang="en-GB" b="1" u="sng" dirty="0" smtClean="0"/>
              <a:t>private </a:t>
            </a:r>
            <a:r>
              <a:rPr lang="en-GB" b="1" u="sng" dirty="0" smtClean="0"/>
              <a:t>pensions </a:t>
            </a:r>
            <a:r>
              <a:rPr lang="en-GB" b="1" u="sng" baseline="0" dirty="0" smtClean="0"/>
              <a:t>assets are growing </a:t>
            </a:r>
            <a:r>
              <a:rPr lang="en-GB" b="0" u="sng" baseline="0" dirty="0" smtClean="0"/>
              <a:t>world wide</a:t>
            </a:r>
            <a:r>
              <a:rPr lang="en-GB" b="0" u="none" baseline="0" dirty="0" smtClean="0"/>
              <a:t>. </a:t>
            </a:r>
            <a:r>
              <a:rPr lang="en-GB" b="1" u="none" baseline="0" dirty="0" smtClean="0"/>
              <a:t>Assets </a:t>
            </a:r>
            <a:r>
              <a:rPr lang="en-GB" b="0" u="none" baseline="0" dirty="0" smtClean="0"/>
              <a:t>invested through </a:t>
            </a:r>
            <a:r>
              <a:rPr lang="en-GB" b="1" u="none" baseline="0" dirty="0" smtClean="0"/>
              <a:t>all pension vehicles reached </a:t>
            </a:r>
            <a:r>
              <a:rPr lang="en-GB" b="1" dirty="0" smtClean="0"/>
              <a:t>USD 37</a:t>
            </a:r>
            <a:r>
              <a:rPr lang="en-GB" b="1" baseline="0" dirty="0" smtClean="0"/>
              <a:t> trillion </a:t>
            </a:r>
            <a:r>
              <a:rPr lang="en-GB" b="0" baseline="0" dirty="0" smtClean="0"/>
              <a:t>and</a:t>
            </a:r>
            <a:r>
              <a:rPr lang="en-GB" b="1" baseline="0" dirty="0" smtClean="0"/>
              <a:t> </a:t>
            </a:r>
            <a:r>
              <a:rPr lang="en-GB" b="0" baseline="0" dirty="0" smtClean="0"/>
              <a:t>about </a:t>
            </a:r>
            <a:r>
              <a:rPr lang="en-GB" b="1" baseline="0" dirty="0" smtClean="0"/>
              <a:t>USD 1.3 trillion in a sample </a:t>
            </a:r>
            <a:r>
              <a:rPr lang="en-GB" b="0" baseline="0" dirty="0" smtClean="0"/>
              <a:t>of 45 non-OECD countries</a:t>
            </a:r>
            <a:r>
              <a:rPr lang="en-GB" b="1" dirty="0" smtClean="0"/>
              <a:t>. </a:t>
            </a:r>
          </a:p>
          <a:p>
            <a:endParaRPr lang="en-GB" b="0" u="sng" baseline="0" dirty="0" smtClean="0"/>
          </a:p>
          <a:p>
            <a:endParaRPr lang="en-GB" b="0" u="sng" baseline="0" dirty="0" smtClean="0"/>
          </a:p>
          <a:p>
            <a:r>
              <a:rPr lang="en-GB" b="0" u="sng" baseline="0" dirty="0" smtClean="0"/>
              <a:t>This </a:t>
            </a:r>
            <a:r>
              <a:rPr lang="en-GB" b="1" u="sng" baseline="0" dirty="0" smtClean="0"/>
              <a:t>increase</a:t>
            </a:r>
            <a:r>
              <a:rPr lang="en-GB" b="0" u="sng" baseline="0" dirty="0" smtClean="0"/>
              <a:t> is partly due to</a:t>
            </a:r>
            <a:r>
              <a:rPr lang="en-GB" b="1" u="sng" baseline="0" dirty="0" smtClean="0"/>
              <a:t> positive net investment returns (performance) on </a:t>
            </a:r>
            <a:r>
              <a:rPr lang="en-GB" b="0" u="sng" baseline="0" dirty="0" smtClean="0"/>
              <a:t>average</a:t>
            </a:r>
            <a:r>
              <a:rPr lang="en-GB" b="1" u="sng" baseline="0" dirty="0" smtClean="0"/>
              <a:t> in most of the OECD and non-OECD countries </a:t>
            </a:r>
            <a:r>
              <a:rPr lang="en-GB" b="0" u="sng" baseline="0" dirty="0" smtClean="0"/>
              <a:t>over the last 5 and 10 years period</a:t>
            </a:r>
            <a:r>
              <a:rPr lang="en-GB" b="1" u="sng" baseline="0" dirty="0" smtClean="0"/>
              <a:t>.</a:t>
            </a:r>
            <a:r>
              <a:rPr lang="en-GB" b="1" u="none" baseline="0" dirty="0" smtClean="0"/>
              <a:t> </a:t>
            </a:r>
            <a:endParaRPr lang="en-GB" b="1" dirty="0" smtClean="0"/>
          </a:p>
          <a:p>
            <a:endParaRPr lang="en-GB" b="1" dirty="0" smtClean="0"/>
          </a:p>
          <a:p>
            <a:r>
              <a:rPr lang="en-GB" b="1" dirty="0" smtClean="0"/>
              <a:t>Real net investment returns</a:t>
            </a:r>
            <a:r>
              <a:rPr lang="en-GB" dirty="0" smtClean="0"/>
              <a:t> were </a:t>
            </a:r>
            <a:r>
              <a:rPr lang="en-GB" b="1" dirty="0" smtClean="0"/>
              <a:t>positive </a:t>
            </a:r>
            <a:r>
              <a:rPr lang="en-GB" dirty="0" smtClean="0"/>
              <a:t>in </a:t>
            </a:r>
            <a:r>
              <a:rPr lang="en-GB" u="sng" dirty="0" smtClean="0"/>
              <a:t>most</a:t>
            </a:r>
            <a:r>
              <a:rPr lang="en-GB" dirty="0" smtClean="0"/>
              <a:t> OECD and non-OECD countries, however</a:t>
            </a:r>
            <a:r>
              <a:rPr lang="en-GB" baseline="0" dirty="0" smtClean="0"/>
              <a:t> lower than in 2014 . 27 OECD countries recorded positive real net investment returns and only in 4 OECD countries experienced negative real net returns.</a:t>
            </a:r>
          </a:p>
          <a:p>
            <a:endParaRPr lang="en-GB" baseline="0" dirty="0" smtClean="0"/>
          </a:p>
          <a:p>
            <a:r>
              <a:rPr lang="en-GB" b="1" dirty="0" smtClean="0">
                <a:solidFill>
                  <a:schemeClr val="tx1"/>
                </a:solidFill>
              </a:rPr>
              <a:t>On average</a:t>
            </a:r>
            <a:r>
              <a:rPr lang="en-GB" dirty="0" smtClean="0">
                <a:solidFill>
                  <a:schemeClr val="tx1"/>
                </a:solidFill>
              </a:rPr>
              <a:t>,</a:t>
            </a:r>
            <a:r>
              <a:rPr lang="en-GB" baseline="0" dirty="0" smtClean="0">
                <a:solidFill>
                  <a:schemeClr val="tx1"/>
                </a:solidFill>
              </a:rPr>
              <a:t> in 2015 in the OECD countries real investment returns were about 2% with the </a:t>
            </a:r>
            <a:r>
              <a:rPr lang="en-GB" b="1" baseline="0" dirty="0" smtClean="0">
                <a:solidFill>
                  <a:schemeClr val="tx1"/>
                </a:solidFill>
              </a:rPr>
              <a:t>highest real investment returns </a:t>
            </a:r>
            <a:r>
              <a:rPr lang="en-GB" baseline="0" dirty="0" smtClean="0">
                <a:solidFill>
                  <a:schemeClr val="tx1"/>
                </a:solidFill>
              </a:rPr>
              <a:t>observed in </a:t>
            </a:r>
            <a:r>
              <a:rPr lang="en-GB" u="sng" baseline="0" dirty="0" smtClean="0">
                <a:solidFill>
                  <a:schemeClr val="tx1"/>
                </a:solidFill>
              </a:rPr>
              <a:t>Iceland, AU, Finland and CA</a:t>
            </a:r>
            <a:r>
              <a:rPr lang="en-GB" baseline="0" dirty="0" smtClean="0">
                <a:solidFill>
                  <a:schemeClr val="tx1"/>
                </a:solidFill>
              </a:rPr>
              <a:t>.</a:t>
            </a:r>
            <a:endParaRPr lang="en-GB" dirty="0" smtClean="0">
              <a:solidFill>
                <a:schemeClr val="tx1"/>
              </a:solidFill>
            </a:endParaRPr>
          </a:p>
          <a:p>
            <a:endParaRPr lang="en-GB" dirty="0" smtClean="0"/>
          </a:p>
          <a:p>
            <a:r>
              <a:rPr lang="en-GB" dirty="0" smtClean="0"/>
              <a:t>The data also shows us that </a:t>
            </a:r>
            <a:r>
              <a:rPr lang="en-GB" dirty="0" err="1" smtClean="0"/>
              <a:t>pfs</a:t>
            </a:r>
            <a:r>
              <a:rPr lang="en-GB" dirty="0" smtClean="0"/>
              <a:t> that experienced among</a:t>
            </a:r>
            <a:r>
              <a:rPr lang="en-GB" baseline="0" dirty="0" smtClean="0"/>
              <a:t> the </a:t>
            </a:r>
            <a:r>
              <a:rPr lang="en-GB" b="1" baseline="0" dirty="0" smtClean="0"/>
              <a:t>highest  real investment returns </a:t>
            </a:r>
            <a:r>
              <a:rPr lang="en-GB" baseline="0" dirty="0" smtClean="0"/>
              <a:t>for the </a:t>
            </a:r>
            <a:r>
              <a:rPr lang="en-GB" b="1" baseline="0" dirty="0" smtClean="0"/>
              <a:t>10 years </a:t>
            </a:r>
            <a:r>
              <a:rPr lang="en-GB" baseline="0" dirty="0" smtClean="0"/>
              <a:t>period in countries such AU, CA, DK, NT, UK invested a significant share of their portfolio in alternative asset classes.</a:t>
            </a:r>
            <a:endParaRPr lang="en-GB" dirty="0" smtClean="0"/>
          </a:p>
          <a:p>
            <a:endParaRPr lang="en-GB" dirty="0"/>
          </a:p>
        </p:txBody>
      </p:sp>
      <p:sp>
        <p:nvSpPr>
          <p:cNvPr id="4" name="Slide Number Placeholder 3"/>
          <p:cNvSpPr>
            <a:spLocks noGrp="1"/>
          </p:cNvSpPr>
          <p:nvPr>
            <p:ph type="sldNum" sz="quarter" idx="10"/>
          </p:nvPr>
        </p:nvSpPr>
        <p:spPr/>
        <p:txBody>
          <a:bodyPr/>
          <a:lstStyle/>
          <a:p>
            <a:fld id="{2E55A2BB-C077-4DE8-96F4-26B806451385}" type="slidenum">
              <a:rPr lang="en-GB" smtClean="0"/>
              <a:t>3</a:t>
            </a:fld>
            <a:endParaRPr lang="en-GB" dirty="0"/>
          </a:p>
        </p:txBody>
      </p:sp>
    </p:spTree>
    <p:extLst>
      <p:ext uri="{BB962C8B-B14F-4D97-AF65-F5344CB8AC3E}">
        <p14:creationId xmlns:p14="http://schemas.microsoft.com/office/powerpoint/2010/main" val="351254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….We all know that</a:t>
            </a: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	, pension funds and other institutional investors are currently operating in the </a:t>
            </a:r>
            <a:r>
              <a:rPr lang="en-GB" sz="1200" b="1" kern="1200" dirty="0" smtClean="0">
                <a:solidFill>
                  <a:schemeClr val="tx1"/>
                </a:solidFill>
                <a:effectLst/>
                <a:latin typeface="+mn-lt"/>
                <a:ea typeface="+mn-ea"/>
                <a:cs typeface="+mn-cs"/>
              </a:rPr>
              <a:t>environment of low interest rates</a:t>
            </a:r>
            <a:r>
              <a:rPr lang="en-GB" sz="1200" kern="1200" dirty="0" smtClean="0">
                <a:solidFill>
                  <a:schemeClr val="tx1"/>
                </a:solidFill>
                <a:effectLst/>
                <a:latin typeface="+mn-lt"/>
                <a:ea typeface="+mn-ea"/>
                <a:cs typeface="+mn-cs"/>
              </a:rPr>
              <a:t>, which is likely to </a:t>
            </a:r>
            <a:r>
              <a:rPr lang="en-GB" sz="1200" b="1" kern="1200" dirty="0" smtClean="0">
                <a:solidFill>
                  <a:schemeClr val="tx1"/>
                </a:solidFill>
                <a:effectLst/>
                <a:latin typeface="+mn-lt"/>
                <a:ea typeface="+mn-ea"/>
                <a:cs typeface="+mn-cs"/>
              </a:rPr>
              <a:t>persist</a:t>
            </a:r>
            <a:r>
              <a:rPr lang="en-GB" sz="1200" kern="1200" dirty="0" smtClean="0">
                <a:solidFill>
                  <a:schemeClr val="tx1"/>
                </a:solidFill>
                <a:effectLst/>
                <a:latin typeface="+mn-lt"/>
                <a:ea typeface="+mn-ea"/>
                <a:cs typeface="+mn-cs"/>
              </a:rPr>
              <a:t> for years to come.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Interest rates have been decreasing over the </a:t>
            </a:r>
            <a:r>
              <a:rPr lang="en-GB" sz="1200" b="1" kern="1200" dirty="0" smtClean="0">
                <a:solidFill>
                  <a:schemeClr val="tx1"/>
                </a:solidFill>
                <a:effectLst/>
                <a:latin typeface="+mn-lt"/>
                <a:ea typeface="+mn-ea"/>
                <a:cs typeface="+mn-cs"/>
              </a:rPr>
              <a:t>past four decades </a:t>
            </a:r>
            <a:r>
              <a:rPr lang="en-GB" sz="1200" kern="1200" dirty="0" smtClean="0">
                <a:solidFill>
                  <a:schemeClr val="tx1"/>
                </a:solidFill>
                <a:effectLst/>
                <a:latin typeface="+mn-lt"/>
                <a:ea typeface="+mn-ea"/>
                <a:cs typeface="+mn-cs"/>
              </a:rPr>
              <a:t>(</a:t>
            </a:r>
            <a:r>
              <a:rPr lang="en-GB" sz="1200" u="sng" kern="1200" dirty="0" smtClean="0">
                <a:solidFill>
                  <a:schemeClr val="tx1"/>
                </a:solidFill>
                <a:effectLst/>
                <a:latin typeface="+mn-lt"/>
                <a:ea typeface="+mn-ea"/>
                <a:cs typeface="+mn-cs"/>
              </a:rPr>
              <a:t>since</a:t>
            </a:r>
            <a:r>
              <a:rPr lang="en-GB" sz="1200" u="sng" kern="1200" baseline="0" dirty="0" smtClean="0">
                <a:solidFill>
                  <a:schemeClr val="tx1"/>
                </a:solidFill>
                <a:effectLst/>
                <a:latin typeface="+mn-lt"/>
                <a:ea typeface="+mn-ea"/>
                <a:cs typeface="+mn-cs"/>
              </a:rPr>
              <a:t> 1980s</a:t>
            </a:r>
            <a:r>
              <a:rPr lang="en-GB" sz="1200" kern="1200" baseline="0" dirty="0" smtClean="0">
                <a:solidFill>
                  <a:schemeClr val="tx1"/>
                </a:solidFill>
                <a:effectLst/>
                <a:latin typeface="+mn-lt"/>
                <a:ea typeface="+mn-ea"/>
                <a:cs typeface="+mn-cs"/>
              </a:rPr>
              <a:t>)</a:t>
            </a:r>
            <a:r>
              <a:rPr lang="en-GB" sz="1200" kern="1200" dirty="0" smtClean="0">
                <a:solidFill>
                  <a:schemeClr val="tx1"/>
                </a:solidFill>
                <a:effectLst/>
                <a:latin typeface="+mn-lt"/>
                <a:ea typeface="+mn-ea"/>
                <a:cs typeface="+mn-cs"/>
              </a:rPr>
              <a:t>. Interest</a:t>
            </a:r>
            <a:r>
              <a:rPr lang="en-GB" sz="1200" kern="1200" baseline="0" dirty="0" smtClean="0">
                <a:solidFill>
                  <a:schemeClr val="tx1"/>
                </a:solidFill>
                <a:effectLst/>
                <a:latin typeface="+mn-lt"/>
                <a:ea typeface="+mn-ea"/>
                <a:cs typeface="+mn-cs"/>
              </a:rPr>
              <a:t> rates were </a:t>
            </a:r>
            <a:r>
              <a:rPr lang="en-GB" sz="1200" b="1" kern="1200" baseline="0" dirty="0" smtClean="0">
                <a:solidFill>
                  <a:schemeClr val="tx1"/>
                </a:solidFill>
                <a:effectLst/>
                <a:latin typeface="+mn-lt"/>
                <a:ea typeface="+mn-ea"/>
                <a:cs typeface="+mn-cs"/>
              </a:rPr>
              <a:t>already</a:t>
            </a:r>
            <a:r>
              <a:rPr lang="en-GB" sz="1200" kern="1200" baseline="0" dirty="0" smtClean="0">
                <a:solidFill>
                  <a:schemeClr val="tx1"/>
                </a:solidFill>
                <a:effectLst/>
                <a:latin typeface="+mn-lt"/>
                <a:ea typeface="+mn-ea"/>
                <a:cs typeface="+mn-cs"/>
              </a:rPr>
              <a:t> at low levels </a:t>
            </a:r>
            <a:r>
              <a:rPr lang="en-GB" sz="1200" b="1" kern="1200" baseline="0" dirty="0" smtClean="0">
                <a:solidFill>
                  <a:schemeClr val="tx1"/>
                </a:solidFill>
                <a:effectLst/>
                <a:latin typeface="+mn-lt"/>
                <a:ea typeface="+mn-ea"/>
                <a:cs typeface="+mn-cs"/>
              </a:rPr>
              <a:t>before</a:t>
            </a:r>
            <a:r>
              <a:rPr lang="en-GB" sz="1200" kern="1200" baseline="0" dirty="0" smtClean="0">
                <a:solidFill>
                  <a:schemeClr val="tx1"/>
                </a:solidFill>
                <a:effectLst/>
                <a:latin typeface="+mn-lt"/>
                <a:ea typeface="+mn-ea"/>
                <a:cs typeface="+mn-cs"/>
              </a:rPr>
              <a:t> the 2008 Global Financial Crisis began, and the </a:t>
            </a:r>
            <a:r>
              <a:rPr lang="en-GB" sz="1200" b="1" kern="1200" baseline="0" dirty="0" smtClean="0">
                <a:solidFill>
                  <a:schemeClr val="tx1"/>
                </a:solidFill>
                <a:effectLst/>
                <a:latin typeface="+mn-lt"/>
                <a:ea typeface="+mn-ea"/>
                <a:cs typeface="+mn-cs"/>
              </a:rPr>
              <a:t>cyclical component led</a:t>
            </a:r>
            <a:r>
              <a:rPr lang="en-GB" sz="1200" kern="1200" baseline="0" dirty="0" smtClean="0">
                <a:solidFill>
                  <a:schemeClr val="tx1"/>
                </a:solidFill>
                <a:effectLst/>
                <a:latin typeface="+mn-lt"/>
                <a:ea typeface="+mn-ea"/>
                <a:cs typeface="+mn-cs"/>
              </a:rPr>
              <a:t> to the </a:t>
            </a:r>
            <a:r>
              <a:rPr lang="en-GB" sz="1200" u="sng" kern="1200" baseline="0" dirty="0" smtClean="0">
                <a:solidFill>
                  <a:schemeClr val="tx1"/>
                </a:solidFill>
                <a:effectLst/>
                <a:latin typeface="+mn-lt"/>
                <a:ea typeface="+mn-ea"/>
                <a:cs typeface="+mn-cs"/>
              </a:rPr>
              <a:t>extreme</a:t>
            </a:r>
            <a:r>
              <a:rPr lang="en-GB" sz="1200" kern="1200" baseline="0" dirty="0" smtClean="0">
                <a:solidFill>
                  <a:schemeClr val="tx1"/>
                </a:solidFill>
                <a:effectLst/>
                <a:latin typeface="+mn-lt"/>
                <a:ea typeface="+mn-ea"/>
                <a:cs typeface="+mn-cs"/>
              </a:rPr>
              <a:t> </a:t>
            </a:r>
            <a:r>
              <a:rPr lang="en-GB" sz="1200" b="1" kern="1200" baseline="0" dirty="0" smtClean="0">
                <a:solidFill>
                  <a:schemeClr val="tx1"/>
                </a:solidFill>
                <a:effectLst/>
                <a:latin typeface="+mn-lt"/>
                <a:ea typeface="+mn-ea"/>
                <a:cs typeface="+mn-cs"/>
              </a:rPr>
              <a:t>low levels </a:t>
            </a:r>
            <a:r>
              <a:rPr lang="en-GB" sz="1200" kern="1200" baseline="0" dirty="0" smtClean="0">
                <a:solidFill>
                  <a:schemeClr val="tx1"/>
                </a:solidFill>
                <a:effectLst/>
                <a:latin typeface="+mn-lt"/>
                <a:ea typeface="+mn-ea"/>
                <a:cs typeface="+mn-cs"/>
              </a:rPr>
              <a:t>that we have seen over the past few years. (cyclical component is the direct consequence of the financial and economic crisis itself). </a:t>
            </a:r>
            <a:r>
              <a:rPr lang="en-GB" sz="1200" b="1" kern="1200" dirty="0" smtClean="0">
                <a:solidFill>
                  <a:srgbClr val="002060"/>
                </a:solidFill>
                <a:effectLst/>
                <a:latin typeface="+mn-lt"/>
                <a:ea typeface="+mn-ea"/>
                <a:cs typeface="+mn-cs"/>
              </a:rPr>
              <a:t>Prolonged low interest rates are seen to reflect </a:t>
            </a:r>
            <a:r>
              <a:rPr lang="en-GB" sz="1200" kern="1200" dirty="0" smtClean="0">
                <a:solidFill>
                  <a:srgbClr val="002060"/>
                </a:solidFill>
                <a:effectLst/>
                <a:latin typeface="+mn-lt"/>
                <a:ea typeface="+mn-ea"/>
                <a:cs typeface="+mn-cs"/>
              </a:rPr>
              <a:t>economic conditions characterised by </a:t>
            </a:r>
            <a:r>
              <a:rPr lang="en-GB" sz="1200" b="1" kern="1200" dirty="0" smtClean="0">
                <a:solidFill>
                  <a:srgbClr val="002060"/>
                </a:solidFill>
                <a:effectLst/>
                <a:latin typeface="+mn-lt"/>
                <a:ea typeface="+mn-ea"/>
                <a:cs typeface="+mn-cs"/>
              </a:rPr>
              <a:t>low growth </a:t>
            </a:r>
            <a:r>
              <a:rPr lang="en-GB" sz="1200" kern="1200" dirty="0" smtClean="0">
                <a:solidFill>
                  <a:srgbClr val="002060"/>
                </a:solidFill>
                <a:effectLst/>
                <a:latin typeface="+mn-lt"/>
                <a:ea typeface="+mn-ea"/>
                <a:cs typeface="+mn-cs"/>
              </a:rPr>
              <a:t>(substantial slowdown of economic activity) and </a:t>
            </a:r>
            <a:r>
              <a:rPr lang="en-GB" sz="1200" b="1" kern="1200" dirty="0" smtClean="0">
                <a:solidFill>
                  <a:srgbClr val="002060"/>
                </a:solidFill>
                <a:effectLst/>
                <a:latin typeface="+mn-lt"/>
                <a:ea typeface="+mn-ea"/>
                <a:cs typeface="+mn-cs"/>
              </a:rPr>
              <a:t>low inflation </a:t>
            </a:r>
            <a:r>
              <a:rPr lang="en-GB" sz="1200" kern="1200" dirty="0" smtClean="0">
                <a:solidFill>
                  <a:srgbClr val="002060"/>
                </a:solidFill>
                <a:effectLst/>
                <a:latin typeface="+mn-lt"/>
                <a:ea typeface="+mn-ea"/>
                <a:cs typeface="+mn-cs"/>
              </a:rPr>
              <a:t>(both prices and salaries</a:t>
            </a:r>
            <a:r>
              <a:rPr lang="en-GB" sz="1200" kern="1200" dirty="0" smtClean="0">
                <a:solidFill>
                  <a:srgbClr val="002060"/>
                </a:solidFill>
                <a:effectLst/>
                <a:latin typeface="+mn-lt"/>
                <a:ea typeface="+mn-ea"/>
                <a:cs typeface="+mn-cs"/>
              </a:rPr>
              <a:t>) in OECD zone. </a:t>
            </a:r>
            <a:endParaRPr lang="en-GB" sz="1200" kern="1200" dirty="0" smtClean="0">
              <a:solidFill>
                <a:srgbClr val="002060"/>
              </a:solidFill>
              <a:effectLst/>
              <a:latin typeface="+mn-lt"/>
              <a:ea typeface="+mn-ea"/>
              <a:cs typeface="+mn-cs"/>
            </a:endParaRP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In 2014, nominal yields on long-term (10-year) governmental bonds in several OECD countries in 2014</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were below 2%. </a:t>
            </a:r>
            <a:endParaRPr lang="en-GB"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In </a:t>
            </a:r>
            <a:r>
              <a:rPr lang="en-GB" sz="1200" b="1" kern="1200" dirty="0" smtClean="0">
                <a:solidFill>
                  <a:schemeClr val="tx1"/>
                </a:solidFill>
                <a:effectLst/>
                <a:latin typeface="+mn-lt"/>
                <a:ea typeface="+mn-ea"/>
                <a:cs typeface="+mn-cs"/>
              </a:rPr>
              <a:t>real</a:t>
            </a:r>
            <a:r>
              <a:rPr lang="en-GB" sz="1200" b="1" kern="1200" baseline="0" dirty="0" smtClean="0">
                <a:solidFill>
                  <a:schemeClr val="tx1"/>
                </a:solidFill>
                <a:effectLst/>
                <a:latin typeface="+mn-lt"/>
                <a:ea typeface="+mn-ea"/>
                <a:cs typeface="+mn-cs"/>
              </a:rPr>
              <a:t> terms – Negative </a:t>
            </a:r>
            <a:r>
              <a:rPr lang="en-GB" sz="1200" b="1" kern="1200" baseline="0" dirty="0" smtClean="0">
                <a:solidFill>
                  <a:schemeClr val="tx1"/>
                </a:solidFill>
                <a:effectLst/>
                <a:latin typeface="+mn-lt"/>
                <a:ea typeface="+mn-ea"/>
                <a:cs typeface="+mn-cs"/>
              </a:rPr>
              <a:t>yields are already reality</a:t>
            </a:r>
            <a:r>
              <a:rPr lang="en-GB" sz="1200" kern="1200" baseline="0" dirty="0" smtClean="0">
                <a:solidFill>
                  <a:schemeClr val="tx1"/>
                </a:solidFill>
                <a:effectLst/>
                <a:latin typeface="+mn-lt"/>
                <a:ea typeface="+mn-ea"/>
                <a:cs typeface="+mn-cs"/>
              </a:rPr>
              <a:t>: </a:t>
            </a:r>
            <a:r>
              <a:rPr lang="en-GB" sz="1200" b="1" kern="1200" baseline="0" dirty="0" smtClean="0">
                <a:solidFill>
                  <a:schemeClr val="tx1"/>
                </a:solidFill>
                <a:effectLst/>
                <a:latin typeface="+mn-lt"/>
                <a:ea typeface="+mn-ea"/>
                <a:cs typeface="+mn-cs"/>
              </a:rPr>
              <a:t>Fitch Ratings </a:t>
            </a:r>
            <a:r>
              <a:rPr lang="en-GB" sz="1200" kern="1200" baseline="0" dirty="0" smtClean="0">
                <a:solidFill>
                  <a:schemeClr val="tx1"/>
                </a:solidFill>
                <a:effectLst/>
                <a:latin typeface="+mn-lt"/>
                <a:ea typeface="+mn-ea"/>
                <a:cs typeface="+mn-cs"/>
              </a:rPr>
              <a:t>gives numbers of more than USD </a:t>
            </a:r>
            <a:r>
              <a:rPr lang="en-GB" sz="1200" b="1" kern="1200" baseline="0" dirty="0" smtClean="0">
                <a:solidFill>
                  <a:schemeClr val="tx1"/>
                </a:solidFill>
                <a:effectLst/>
                <a:latin typeface="+mn-lt"/>
                <a:ea typeface="+mn-ea"/>
                <a:cs typeface="+mn-cs"/>
              </a:rPr>
              <a:t>10trn negative-yielding sovereign </a:t>
            </a:r>
            <a:r>
              <a:rPr lang="en-GB" sz="1200" b="1" kern="1200" baseline="0" dirty="0" smtClean="0">
                <a:solidFill>
                  <a:schemeClr val="tx1"/>
                </a:solidFill>
                <a:effectLst/>
                <a:latin typeface="+mn-lt"/>
                <a:ea typeface="+mn-ea"/>
                <a:cs typeface="+mn-cs"/>
              </a:rPr>
              <a:t>debt</a:t>
            </a:r>
            <a:r>
              <a:rPr lang="en-GB" sz="1200" kern="1200" baseline="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E55A2BB-C077-4DE8-96F4-26B806451385}" type="slidenum">
              <a:rPr lang="en-GB" smtClean="0"/>
              <a:t>4</a:t>
            </a:fld>
            <a:endParaRPr lang="en-GB" dirty="0"/>
          </a:p>
        </p:txBody>
      </p:sp>
    </p:spTree>
    <p:extLst>
      <p:ext uri="{BB962C8B-B14F-4D97-AF65-F5344CB8AC3E}">
        <p14:creationId xmlns:p14="http://schemas.microsoft.com/office/powerpoint/2010/main" val="20549734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In 2015 OECD</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published</a:t>
            </a:r>
            <a:r>
              <a:rPr lang="en-GB" sz="1200" kern="1200" baseline="0" dirty="0" smtClean="0">
                <a:solidFill>
                  <a:schemeClr val="tx1"/>
                </a:solidFill>
                <a:effectLst/>
                <a:latin typeface="+mn-lt"/>
                <a:ea typeface="+mn-ea"/>
                <a:cs typeface="+mn-cs"/>
              </a:rPr>
              <a:t> the</a:t>
            </a:r>
            <a:r>
              <a:rPr lang="en-GB" sz="1200" kern="1200" dirty="0" smtClean="0">
                <a:solidFill>
                  <a:schemeClr val="tx1"/>
                </a:solidFill>
                <a:effectLst/>
                <a:latin typeface="+mn-lt"/>
                <a:ea typeface="+mn-ea"/>
                <a:cs typeface="+mn-cs"/>
              </a:rPr>
              <a:t> OECD Business and Finance Outlook, in 2015</a:t>
            </a:r>
            <a:r>
              <a:rPr lang="en-GB" sz="1200" kern="1200" baseline="0" dirty="0" smtClean="0">
                <a:solidFill>
                  <a:schemeClr val="tx1"/>
                </a:solidFill>
                <a:effectLst/>
                <a:latin typeface="+mn-lt"/>
                <a:ea typeface="+mn-ea"/>
                <a:cs typeface="+mn-cs"/>
              </a:rPr>
              <a:t> to </a:t>
            </a:r>
            <a:r>
              <a:rPr lang="en-GB" sz="1200" b="1" kern="1200" baseline="0" dirty="0" smtClean="0">
                <a:solidFill>
                  <a:schemeClr val="tx1"/>
                </a:solidFill>
                <a:effectLst/>
                <a:latin typeface="+mn-lt"/>
                <a:ea typeface="+mn-ea"/>
                <a:cs typeface="+mn-cs"/>
              </a:rPr>
              <a:t>assess the impact  </a:t>
            </a:r>
            <a:r>
              <a:rPr lang="en-GB" sz="1200" kern="1200" baseline="0" dirty="0" smtClean="0">
                <a:solidFill>
                  <a:schemeClr val="tx1"/>
                </a:solidFill>
                <a:effectLst/>
                <a:latin typeface="+mn-lt"/>
                <a:ea typeface="+mn-ea"/>
                <a:cs typeface="+mn-cs"/>
              </a:rPr>
              <a:t>that an environment of low interest rate environment may have on pension funds and insurance companies.</a:t>
            </a:r>
            <a:endParaRPr lang="en-GB" sz="1200" kern="1200" dirty="0" smtClean="0">
              <a:solidFill>
                <a:schemeClr val="tx1"/>
              </a:solidFill>
              <a:effectLst/>
              <a:latin typeface="+mn-lt"/>
              <a:ea typeface="+mn-ea"/>
              <a:cs typeface="+mn-cs"/>
            </a:endParaRPr>
          </a:p>
          <a:p>
            <a:endParaRPr lang="en-GB" dirty="0" smtClean="0"/>
          </a:p>
          <a:p>
            <a:r>
              <a:rPr lang="en-GB" sz="1200" kern="1200" dirty="0" smtClean="0">
                <a:solidFill>
                  <a:schemeClr val="tx1"/>
                </a:solidFill>
                <a:effectLst/>
                <a:latin typeface="+mn-lt"/>
                <a:ea typeface="+mn-ea"/>
                <a:cs typeface="+mn-cs"/>
              </a:rPr>
              <a:t>It showed that low interest rate environment poses a serious challenge to solvency positions of  insurance companies and pension funds (DB). </a:t>
            </a:r>
            <a:endParaRPr lang="en-GB" dirty="0" smtClean="0"/>
          </a:p>
          <a:p>
            <a:endParaRPr lang="en-GB" baseline="0" dirty="0" smtClean="0"/>
          </a:p>
          <a:p>
            <a:r>
              <a:rPr lang="en-GB" baseline="0" dirty="0" smtClean="0"/>
              <a:t>DB:</a:t>
            </a:r>
          </a:p>
          <a:p>
            <a:r>
              <a:rPr lang="en-GB" baseline="0" dirty="0" smtClean="0"/>
              <a:t>The </a:t>
            </a:r>
            <a:r>
              <a:rPr lang="en-GB" b="1" baseline="0" dirty="0" smtClean="0"/>
              <a:t>outlook</a:t>
            </a:r>
            <a:r>
              <a:rPr lang="en-GB" baseline="0" dirty="0" smtClean="0"/>
              <a:t> of these institutions depends on the </a:t>
            </a:r>
            <a:r>
              <a:rPr lang="en-GB" b="1" baseline="0" dirty="0" smtClean="0"/>
              <a:t>nature of the promise </a:t>
            </a:r>
            <a:r>
              <a:rPr lang="en-GB" baseline="0" dirty="0" smtClean="0"/>
              <a:t>made by pension funds and insurance companies and </a:t>
            </a:r>
            <a:r>
              <a:rPr lang="en-GB" b="1" baseline="0" dirty="0" smtClean="0"/>
              <a:t>potential for adjustment</a:t>
            </a:r>
            <a:r>
              <a:rPr lang="en-GB" baseline="0" dirty="0" smtClean="0"/>
              <a:t>.  </a:t>
            </a:r>
          </a:p>
          <a:p>
            <a:r>
              <a:rPr lang="en-GB" baseline="0" dirty="0" smtClean="0"/>
              <a:t>The </a:t>
            </a:r>
            <a:r>
              <a:rPr lang="en-GB" b="1" baseline="0" dirty="0" smtClean="0"/>
              <a:t>adverse effect </a:t>
            </a:r>
            <a:r>
              <a:rPr lang="en-GB" baseline="0" dirty="0" smtClean="0"/>
              <a:t>of low interest rates is </a:t>
            </a:r>
            <a:r>
              <a:rPr lang="en-GB" u="sng" baseline="0" dirty="0" smtClean="0"/>
              <a:t>higher</a:t>
            </a:r>
            <a:r>
              <a:rPr lang="en-GB" baseline="0" dirty="0" smtClean="0"/>
              <a:t> when </a:t>
            </a:r>
            <a:r>
              <a:rPr lang="en-GB" b="1" baseline="0" dirty="0" smtClean="0"/>
              <a:t>liabilities</a:t>
            </a:r>
            <a:r>
              <a:rPr lang="en-GB" baseline="0" dirty="0" smtClean="0"/>
              <a:t> of these institutions consist of </a:t>
            </a:r>
            <a:r>
              <a:rPr lang="en-GB" b="1" baseline="0" dirty="0" smtClean="0"/>
              <a:t>fixed investment return guarantees </a:t>
            </a:r>
            <a:r>
              <a:rPr lang="en-GB" baseline="0" dirty="0" smtClean="0"/>
              <a:t>and </a:t>
            </a:r>
            <a:r>
              <a:rPr lang="en-GB" b="1" baseline="0" dirty="0" smtClean="0"/>
              <a:t>fixed benefit or pay-out promises</a:t>
            </a:r>
            <a:r>
              <a:rPr lang="en-GB" baseline="0" dirty="0" smtClean="0"/>
              <a:t>.    </a:t>
            </a:r>
            <a:r>
              <a:rPr lang="en-GB" dirty="0" smtClean="0"/>
              <a:t>Solvency</a:t>
            </a:r>
            <a:r>
              <a:rPr lang="en-GB" baseline="0" dirty="0" smtClean="0"/>
              <a:t> position – degree to which current assets cover current liabilities.</a:t>
            </a:r>
          </a:p>
          <a:p>
            <a:endParaRPr lang="en-GB" baseline="0" dirty="0" smtClean="0"/>
          </a:p>
          <a:p>
            <a:r>
              <a:rPr lang="en-GB" baseline="0" dirty="0" smtClean="0"/>
              <a:t>DC: low interest rate environment may affect their asset side, as they don’t have liabilities (unless they offer guarantees) – </a:t>
            </a:r>
          </a:p>
          <a:p>
            <a:r>
              <a:rPr lang="en-GB" baseline="0" dirty="0" smtClean="0"/>
              <a:t>Value of assets will be </a:t>
            </a:r>
            <a:r>
              <a:rPr lang="en-GB" b="1" baseline="0" dirty="0" smtClean="0"/>
              <a:t>growing slowly </a:t>
            </a:r>
            <a:r>
              <a:rPr lang="en-GB" baseline="0" dirty="0" smtClean="0"/>
              <a:t>because of </a:t>
            </a:r>
            <a:r>
              <a:rPr lang="en-GB" b="1" baseline="0" dirty="0" smtClean="0"/>
              <a:t>low rates of return on traditional assets</a:t>
            </a:r>
            <a:r>
              <a:rPr lang="en-GB" baseline="0" dirty="0" smtClean="0"/>
              <a:t>, as </a:t>
            </a:r>
            <a:r>
              <a:rPr lang="en-GB" b="1" baseline="0" dirty="0" smtClean="0"/>
              <a:t>fixed-income securities</a:t>
            </a:r>
            <a:r>
              <a:rPr lang="en-GB" baseline="0" dirty="0" smtClean="0"/>
              <a:t>, including long-term government bonds, often constitute a </a:t>
            </a:r>
            <a:r>
              <a:rPr lang="en-GB" b="1" baseline="0" dirty="0" smtClean="0"/>
              <a:t>large part of investment portfolio</a:t>
            </a:r>
            <a:r>
              <a:rPr lang="en-GB" b="0" baseline="0" dirty="0" smtClean="0"/>
              <a:t>.</a:t>
            </a:r>
            <a:endParaRPr lang="en-GB" baseline="0" dirty="0" smtClean="0"/>
          </a:p>
          <a:p>
            <a:endParaRPr lang="en-GB" baseline="0" dirty="0" smtClean="0"/>
          </a:p>
          <a:p>
            <a:r>
              <a:rPr lang="en-GB" baseline="0" dirty="0" smtClean="0"/>
              <a:t>OECD Outlook </a:t>
            </a:r>
            <a:r>
              <a:rPr lang="en-GB" b="1" u="sng" baseline="0" dirty="0" smtClean="0"/>
              <a:t>suggested</a:t>
            </a:r>
            <a:r>
              <a:rPr lang="en-GB" u="sng" baseline="0" dirty="0" smtClean="0"/>
              <a:t> </a:t>
            </a:r>
            <a:r>
              <a:rPr lang="en-GB" baseline="0" dirty="0" smtClean="0"/>
              <a:t>that …. A trend was observed that in order to </a:t>
            </a:r>
            <a:r>
              <a:rPr lang="en-GB" b="1" baseline="0" dirty="0" smtClean="0"/>
              <a:t>meet promises </a:t>
            </a:r>
            <a:r>
              <a:rPr lang="en-GB" baseline="0" dirty="0" smtClean="0"/>
              <a:t>that were made </a:t>
            </a:r>
            <a:r>
              <a:rPr lang="en-GB" b="1" baseline="0" dirty="0" smtClean="0"/>
              <a:t>when interest rates were higher</a:t>
            </a:r>
            <a:r>
              <a:rPr lang="en-GB" baseline="0" dirty="0" smtClean="0"/>
              <a:t> for DB plans and provide </a:t>
            </a:r>
            <a:r>
              <a:rPr lang="en-GB" b="1" baseline="0" dirty="0" smtClean="0"/>
              <a:t>sufficient</a:t>
            </a:r>
            <a:r>
              <a:rPr lang="en-GB" baseline="0" dirty="0" smtClean="0"/>
              <a:t> (adequate income), pension funds may be </a:t>
            </a:r>
          </a:p>
          <a:p>
            <a:r>
              <a:rPr lang="en-GB" baseline="0" dirty="0" smtClean="0"/>
              <a:t>involved in ‘</a:t>
            </a:r>
            <a:r>
              <a:rPr lang="en-GB" b="0" baseline="0" dirty="0" smtClean="0"/>
              <a:t>Search for yield</a:t>
            </a:r>
            <a:r>
              <a:rPr lang="en-GB" baseline="0" dirty="0" smtClean="0"/>
              <a:t>’ – </a:t>
            </a:r>
            <a:r>
              <a:rPr lang="en-GB" b="1" baseline="0" dirty="0" smtClean="0"/>
              <a:t>seeking higher returns </a:t>
            </a:r>
            <a:r>
              <a:rPr lang="en-GB" baseline="0" dirty="0" smtClean="0"/>
              <a:t>to meet the promises that were made when interest rates were higher, and provide adequate income for DC plans, could also </a:t>
            </a:r>
            <a:r>
              <a:rPr lang="en-GB" b="1" baseline="0" dirty="0" smtClean="0"/>
              <a:t>lead</a:t>
            </a:r>
            <a:r>
              <a:rPr lang="en-GB" baseline="0" dirty="0" smtClean="0"/>
              <a:t> in some cases to more </a:t>
            </a:r>
            <a:r>
              <a:rPr lang="en-GB" b="1" baseline="0" dirty="0" smtClean="0"/>
              <a:t>riskier investment strategies</a:t>
            </a:r>
            <a:r>
              <a:rPr lang="en-GB" baseline="0" dirty="0" smtClean="0"/>
              <a:t> ( </a:t>
            </a:r>
            <a:r>
              <a:rPr lang="en-GB" b="1" baseline="0" dirty="0" smtClean="0"/>
              <a:t>higher risk profile of the investment portfolio)</a:t>
            </a:r>
            <a:r>
              <a:rPr lang="en-GB" baseline="0" dirty="0" smtClean="0"/>
              <a:t>.</a:t>
            </a:r>
          </a:p>
          <a:p>
            <a:endParaRPr lang="en-GB" baseline="0" dirty="0" smtClean="0"/>
          </a:p>
          <a:p>
            <a:r>
              <a:rPr lang="en-GB" baseline="0" dirty="0" smtClean="0"/>
              <a:t>‘Search for yield ‘, OECD outlook did </a:t>
            </a:r>
            <a:r>
              <a:rPr lang="en-GB" b="1" baseline="0" dirty="0" smtClean="0"/>
              <a:t>not detect at the aggregate level</a:t>
            </a:r>
            <a:r>
              <a:rPr lang="en-GB" baseline="0" dirty="0" smtClean="0"/>
              <a:t>, but in some selected jurisdictions (UK).</a:t>
            </a:r>
            <a:endParaRPr lang="en-GB" dirty="0" smtClean="0"/>
          </a:p>
          <a:p>
            <a:endParaRPr lang="en-GB" dirty="0"/>
          </a:p>
        </p:txBody>
      </p:sp>
      <p:sp>
        <p:nvSpPr>
          <p:cNvPr id="4" name="Slide Number Placeholder 3"/>
          <p:cNvSpPr>
            <a:spLocks noGrp="1"/>
          </p:cNvSpPr>
          <p:nvPr>
            <p:ph type="sldNum" sz="quarter" idx="10"/>
          </p:nvPr>
        </p:nvSpPr>
        <p:spPr/>
        <p:txBody>
          <a:bodyPr/>
          <a:lstStyle/>
          <a:p>
            <a:fld id="{2E55A2BB-C077-4DE8-96F4-26B806451385}" type="slidenum">
              <a:rPr lang="en-GB" smtClean="0"/>
              <a:t>5</a:t>
            </a:fld>
            <a:endParaRPr lang="en-GB" dirty="0"/>
          </a:p>
        </p:txBody>
      </p:sp>
    </p:spTree>
    <p:extLst>
      <p:ext uri="{BB962C8B-B14F-4D97-AF65-F5344CB8AC3E}">
        <p14:creationId xmlns:p14="http://schemas.microsoft.com/office/powerpoint/2010/main" val="1652966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Next two slides show </a:t>
            </a:r>
            <a:r>
              <a:rPr lang="en-GB" dirty="0" smtClean="0"/>
              <a:t>that the</a:t>
            </a:r>
            <a:r>
              <a:rPr lang="en-GB" baseline="0" dirty="0" smtClean="0"/>
              <a:t> traditional asset classes – </a:t>
            </a:r>
            <a:r>
              <a:rPr lang="en-GB" b="1" baseline="0" dirty="0" smtClean="0"/>
              <a:t>equities, bills and bonds, cash and deposits </a:t>
            </a:r>
            <a:r>
              <a:rPr lang="en-GB" baseline="0" dirty="0" smtClean="0"/>
              <a:t>– still </a:t>
            </a:r>
            <a:r>
              <a:rPr lang="en-GB" u="sng" baseline="0" dirty="0" smtClean="0"/>
              <a:t>make up most of pension fund portfolios</a:t>
            </a:r>
            <a:r>
              <a:rPr lang="en-GB" baseline="0" dirty="0" smtClean="0"/>
              <a:t>. Traditionally,  most pension funds investments are directed to </a:t>
            </a:r>
            <a:r>
              <a:rPr lang="en-GB" b="1" baseline="0" dirty="0" smtClean="0"/>
              <a:t>equities</a:t>
            </a:r>
            <a:r>
              <a:rPr lang="en-GB" baseline="0" dirty="0" smtClean="0"/>
              <a:t> and </a:t>
            </a:r>
            <a:r>
              <a:rPr lang="en-GB" b="1" baseline="0" dirty="0" smtClean="0"/>
              <a:t>bonds</a:t>
            </a:r>
            <a:r>
              <a:rPr lang="en-GB" baseline="0" dirty="0" smtClean="0"/>
              <a:t>.   </a:t>
            </a:r>
          </a:p>
          <a:p>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In  2015, About </a:t>
            </a:r>
            <a:r>
              <a:rPr lang="en-GB" b="1" baseline="0" dirty="0" smtClean="0"/>
              <a:t>85%</a:t>
            </a:r>
            <a:r>
              <a:rPr lang="en-GB" baseline="0" dirty="0" smtClean="0"/>
              <a:t> were invested in traditional instruments and about </a:t>
            </a:r>
            <a:r>
              <a:rPr lang="en-GB" b="1" baseline="0" dirty="0" smtClean="0"/>
              <a:t>15</a:t>
            </a:r>
            <a:r>
              <a:rPr lang="en-GB" baseline="0" dirty="0" smtClean="0"/>
              <a:t>% in non-traditional (other – </a:t>
            </a:r>
            <a:r>
              <a:rPr lang="en-GB" b="1" baseline="0" dirty="0" smtClean="0"/>
              <a:t>loans, land and buildings, hedge funds, private equity funds, structured products, other mutual funds and other investments</a:t>
            </a:r>
            <a:r>
              <a:rPr lang="en-GB" baseline="0" dirty="0" smtClean="0"/>
              <a:t>). </a:t>
            </a:r>
            <a:r>
              <a:rPr lang="en-GB" b="1" baseline="0" dirty="0" smtClean="0"/>
              <a:t>Bonds</a:t>
            </a:r>
            <a:r>
              <a:rPr lang="en-GB" baseline="0" dirty="0" smtClean="0"/>
              <a:t> </a:t>
            </a:r>
            <a:r>
              <a:rPr lang="en-GB" baseline="0" dirty="0" smtClean="0"/>
              <a:t>accounted for more than half of portfolio of </a:t>
            </a:r>
            <a:r>
              <a:rPr lang="en-GB" baseline="0" dirty="0" err="1" smtClean="0"/>
              <a:t>pfs</a:t>
            </a:r>
            <a:r>
              <a:rPr lang="en-GB" baseline="0" dirty="0" smtClean="0"/>
              <a:t> in about half of OECD countries and 17 IOPS </a:t>
            </a:r>
            <a:r>
              <a:rPr lang="en-GB" baseline="0" dirty="0" smtClean="0"/>
              <a:t>jurisdictions. </a:t>
            </a:r>
            <a:r>
              <a:rPr lang="en-GB" b="1" baseline="0" dirty="0" smtClean="0"/>
              <a:t>51.3% in bills and bonds.</a:t>
            </a:r>
            <a:endParaRPr lang="en-GB" baseline="0" dirty="0" smtClean="0"/>
          </a:p>
          <a:p>
            <a:endParaRPr lang="en-GB" baseline="0" dirty="0" smtClean="0"/>
          </a:p>
          <a:p>
            <a:r>
              <a:rPr lang="en-GB" b="1" baseline="0" dirty="0" smtClean="0"/>
              <a:t>Equities</a:t>
            </a:r>
            <a:r>
              <a:rPr lang="en-GB" baseline="0" dirty="0" smtClean="0"/>
              <a:t> dominated pension fund portfolios in 6 jurisdictions: AU, HK, Kosovo, MU, NA and PL (more than 50% of their portfolio).</a:t>
            </a:r>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(MX, NO, PL) increased allocations in </a:t>
            </a:r>
            <a:r>
              <a:rPr lang="en-GB" u="sng" baseline="0" dirty="0" smtClean="0"/>
              <a:t>equities</a:t>
            </a:r>
            <a:r>
              <a:rPr lang="en-GB" baseline="0" dirty="0" smtClean="0"/>
              <a:t>, result of </a:t>
            </a:r>
            <a:r>
              <a:rPr lang="en-GB" b="1" baseline="0" dirty="0" smtClean="0"/>
              <a:t>relaxation</a:t>
            </a:r>
            <a:r>
              <a:rPr lang="en-GB" baseline="0" dirty="0" smtClean="0"/>
              <a:t> of regulatory limits and move towards </a:t>
            </a:r>
            <a:r>
              <a:rPr lang="en-GB" b="1" baseline="0" dirty="0" smtClean="0"/>
              <a:t>RBS </a:t>
            </a:r>
            <a:r>
              <a:rPr lang="en-GB" b="0" baseline="0" dirty="0" smtClean="0"/>
              <a:t>(risk is more important); </a:t>
            </a:r>
            <a:r>
              <a:rPr lang="en-GB" baseline="0" dirty="0" smtClean="0"/>
              <a:t>in </a:t>
            </a:r>
            <a:r>
              <a:rPr lang="en-GB" b="1" baseline="0" dirty="0" smtClean="0"/>
              <a:t>12 countries </a:t>
            </a:r>
            <a:r>
              <a:rPr lang="en-GB" baseline="0" dirty="0" smtClean="0"/>
              <a:t>– shift (partial) from bills and bonds to equities.</a:t>
            </a:r>
          </a:p>
          <a:p>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Pension funds in the OECD Members invested </a:t>
            </a:r>
            <a:r>
              <a:rPr lang="en-GB" b="1" baseline="0" dirty="0" smtClean="0"/>
              <a:t>23.8%</a:t>
            </a:r>
            <a:r>
              <a:rPr lang="en-GB" baseline="0" dirty="0" smtClean="0"/>
              <a:t> of their portfolio in </a:t>
            </a:r>
            <a:r>
              <a:rPr lang="en-GB" b="1" baseline="0" dirty="0" smtClean="0"/>
              <a:t>equities</a:t>
            </a:r>
            <a:r>
              <a:rPr lang="en-GB" baseline="0" dirty="0" smtClean="0"/>
              <a:t>, </a:t>
            </a:r>
            <a:r>
              <a:rPr lang="en-GB" baseline="0" dirty="0" smtClean="0"/>
              <a:t>and </a:t>
            </a:r>
            <a:r>
              <a:rPr lang="en-GB" b="1" baseline="0" dirty="0" smtClean="0"/>
              <a:t>9.6%</a:t>
            </a:r>
            <a:r>
              <a:rPr lang="en-GB" baseline="0" dirty="0" smtClean="0"/>
              <a:t> in </a:t>
            </a:r>
            <a:r>
              <a:rPr lang="en-GB" b="1" baseline="0" dirty="0" smtClean="0"/>
              <a:t>cash and deposits</a:t>
            </a:r>
            <a:r>
              <a:rPr lang="en-GB" baseline="0" dirty="0" smtClean="0"/>
              <a:t>. </a:t>
            </a:r>
          </a:p>
          <a:p>
            <a:endParaRPr lang="en-GB" baseline="0" dirty="0" smtClean="0"/>
          </a:p>
          <a:p>
            <a:r>
              <a:rPr lang="en-GB" baseline="0" dirty="0" smtClean="0"/>
              <a:t>However, </a:t>
            </a:r>
            <a:r>
              <a:rPr lang="en-GB" u="sng" baseline="0" dirty="0" smtClean="0"/>
              <a:t>given</a:t>
            </a:r>
            <a:r>
              <a:rPr lang="en-GB" baseline="0" dirty="0" smtClean="0"/>
              <a:t> the </a:t>
            </a:r>
            <a:r>
              <a:rPr lang="en-GB" b="1" baseline="0" dirty="0" smtClean="0"/>
              <a:t>current environment of low interest rates</a:t>
            </a:r>
            <a:r>
              <a:rPr lang="en-GB" baseline="0" dirty="0" smtClean="0"/>
              <a:t>, the allocation of pension fund assets may change over time and is already changing. </a:t>
            </a:r>
            <a:r>
              <a:rPr lang="en-GB" baseline="0" dirty="0" smtClean="0"/>
              <a:t> PFs are or will be looking for strategies to increase long-term returns:</a:t>
            </a:r>
            <a:endParaRPr lang="en-GB" baseline="0" dirty="0" smtClean="0"/>
          </a:p>
          <a:p>
            <a:endParaRPr lang="en-GB" baseline="0" dirty="0" smtClean="0"/>
          </a:p>
          <a:p>
            <a:r>
              <a:rPr lang="en-GB" baseline="0" dirty="0" smtClean="0"/>
              <a:t>The </a:t>
            </a:r>
            <a:r>
              <a:rPr lang="en-GB" baseline="0" dirty="0" smtClean="0"/>
              <a:t>GPS data shows us that in </a:t>
            </a:r>
            <a:r>
              <a:rPr lang="en-GB" b="1" baseline="0" dirty="0" smtClean="0"/>
              <a:t>most of the largest pension markets</a:t>
            </a:r>
            <a:r>
              <a:rPr lang="en-GB" baseline="0" dirty="0" smtClean="0"/>
              <a:t>: Pension funds are showing an interest for alternative investments, such as </a:t>
            </a:r>
            <a:r>
              <a:rPr lang="en-GB" b="1" baseline="0" dirty="0" smtClean="0"/>
              <a:t>private equity </a:t>
            </a:r>
            <a:r>
              <a:rPr lang="en-GB" baseline="0" dirty="0" smtClean="0"/>
              <a:t>in BR, </a:t>
            </a:r>
            <a:r>
              <a:rPr lang="en-GB" b="1" baseline="0" dirty="0" smtClean="0"/>
              <a:t>land and building in CA</a:t>
            </a:r>
            <a:r>
              <a:rPr lang="en-GB" baseline="0" dirty="0" smtClean="0"/>
              <a:t>, </a:t>
            </a:r>
            <a:r>
              <a:rPr lang="en-GB" b="1" baseline="0" dirty="0" smtClean="0"/>
              <a:t>derivatives in UK</a:t>
            </a:r>
            <a:r>
              <a:rPr lang="en-GB" baseline="0" dirty="0" smtClean="0"/>
              <a:t>, and </a:t>
            </a:r>
            <a:r>
              <a:rPr lang="en-GB" b="1" baseline="0" dirty="0" smtClean="0"/>
              <a:t>other investments in US</a:t>
            </a:r>
            <a:r>
              <a:rPr lang="en-GB" baseline="0" dirty="0" smtClean="0"/>
              <a:t>. </a:t>
            </a:r>
            <a:r>
              <a:rPr lang="en-GB" b="1" u="sng" baseline="0" dirty="0" smtClean="0"/>
              <a:t>Investment abroad </a:t>
            </a:r>
            <a:r>
              <a:rPr lang="en-GB" u="sng" baseline="0" dirty="0" smtClean="0"/>
              <a:t>(CL, Iceland) </a:t>
            </a:r>
            <a:r>
              <a:rPr lang="en-GB" baseline="0" dirty="0" smtClean="0"/>
              <a:t>is another way of searching for higher returns through </a:t>
            </a:r>
            <a:r>
              <a:rPr lang="en-GB" u="sng" baseline="0" dirty="0" smtClean="0"/>
              <a:t>international diversification</a:t>
            </a:r>
            <a:r>
              <a:rPr lang="en-GB" baseline="0" dirty="0" smtClean="0"/>
              <a:t>.</a:t>
            </a:r>
          </a:p>
          <a:p>
            <a:endParaRPr lang="en-GB" baseline="0" dirty="0" smtClean="0"/>
          </a:p>
          <a:p>
            <a:r>
              <a:rPr lang="en-GB" baseline="0" dirty="0" smtClean="0"/>
              <a:t> </a:t>
            </a:r>
          </a:p>
          <a:p>
            <a:endParaRPr lang="en-GB" baseline="0" dirty="0" smtClean="0"/>
          </a:p>
        </p:txBody>
      </p:sp>
      <p:sp>
        <p:nvSpPr>
          <p:cNvPr id="4" name="Slide Number Placeholder 3"/>
          <p:cNvSpPr>
            <a:spLocks noGrp="1"/>
          </p:cNvSpPr>
          <p:nvPr>
            <p:ph type="sldNum" sz="quarter" idx="10"/>
          </p:nvPr>
        </p:nvSpPr>
        <p:spPr/>
        <p:txBody>
          <a:bodyPr/>
          <a:lstStyle/>
          <a:p>
            <a:fld id="{2E55A2BB-C077-4DE8-96F4-26B806451385}" type="slidenum">
              <a:rPr lang="en-GB" smtClean="0"/>
              <a:t>6</a:t>
            </a:fld>
            <a:endParaRPr lang="en-GB" dirty="0"/>
          </a:p>
        </p:txBody>
      </p:sp>
    </p:spTree>
    <p:extLst>
      <p:ext uri="{BB962C8B-B14F-4D97-AF65-F5344CB8AC3E}">
        <p14:creationId xmlns:p14="http://schemas.microsoft.com/office/powerpoint/2010/main" val="21429523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In </a:t>
            </a:r>
            <a:r>
              <a:rPr lang="en-GB" baseline="0" dirty="0" smtClean="0"/>
              <a:t>IOPS jurisdictions, the </a:t>
            </a:r>
            <a:r>
              <a:rPr lang="en-GB" b="1" baseline="0" dirty="0" smtClean="0"/>
              <a:t>t</a:t>
            </a:r>
            <a:r>
              <a:rPr lang="en-GB" b="1" dirty="0" smtClean="0"/>
              <a:t>rend</a:t>
            </a:r>
            <a:r>
              <a:rPr lang="en-GB" b="1" baseline="0" dirty="0" smtClean="0"/>
              <a:t> to favour traditional </a:t>
            </a:r>
            <a:r>
              <a:rPr lang="en-GB" baseline="0" dirty="0" smtClean="0"/>
              <a:t>asset classes is slightly higher, almost </a:t>
            </a:r>
            <a:r>
              <a:rPr lang="en-GB" b="1" baseline="0" dirty="0" smtClean="0"/>
              <a:t>90</a:t>
            </a:r>
            <a:r>
              <a:rPr lang="en-GB" baseline="0" dirty="0" smtClean="0"/>
              <a:t>% and </a:t>
            </a:r>
            <a:r>
              <a:rPr lang="en-GB" b="1" baseline="0" dirty="0" smtClean="0"/>
              <a:t>10</a:t>
            </a:r>
            <a:r>
              <a:rPr lang="en-GB" baseline="0" dirty="0" smtClean="0"/>
              <a:t>% -’other’.</a:t>
            </a:r>
            <a:endParaRPr lang="en-GB" dirty="0" smtClean="0"/>
          </a:p>
          <a:p>
            <a:endParaRPr lang="en-GB" dirty="0"/>
          </a:p>
        </p:txBody>
      </p:sp>
      <p:sp>
        <p:nvSpPr>
          <p:cNvPr id="4" name="Slide Number Placeholder 3"/>
          <p:cNvSpPr>
            <a:spLocks noGrp="1"/>
          </p:cNvSpPr>
          <p:nvPr>
            <p:ph type="sldNum" sz="quarter" idx="10"/>
          </p:nvPr>
        </p:nvSpPr>
        <p:spPr/>
        <p:txBody>
          <a:bodyPr/>
          <a:lstStyle/>
          <a:p>
            <a:fld id="{2E55A2BB-C077-4DE8-96F4-26B806451385}" type="slidenum">
              <a:rPr lang="en-GB" smtClean="0"/>
              <a:t>7</a:t>
            </a:fld>
            <a:endParaRPr lang="en-GB" dirty="0"/>
          </a:p>
        </p:txBody>
      </p:sp>
    </p:spTree>
    <p:extLst>
      <p:ext uri="{BB962C8B-B14F-4D97-AF65-F5344CB8AC3E}">
        <p14:creationId xmlns:p14="http://schemas.microsoft.com/office/powerpoint/2010/main" val="5632952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Despite of gradual increase</a:t>
            </a:r>
            <a:r>
              <a:rPr lang="en-GB" baseline="0" dirty="0" smtClean="0"/>
              <a:t> of investments in these type of instruments, the </a:t>
            </a:r>
            <a:r>
              <a:rPr lang="en-GB" u="sng" baseline="0" dirty="0" smtClean="0"/>
              <a:t>volume of portfolio invested remain still quite limited</a:t>
            </a:r>
            <a:r>
              <a:rPr lang="en-GB" baseline="0" dirty="0" smtClean="0"/>
              <a:t>.</a:t>
            </a:r>
            <a:endParaRPr lang="en-GB" dirty="0" smtClean="0"/>
          </a:p>
          <a:p>
            <a:endParaRPr lang="en-GB" dirty="0" smtClean="0"/>
          </a:p>
          <a:p>
            <a:r>
              <a:rPr lang="en-GB" dirty="0" smtClean="0"/>
              <a:t>In a few OECD and non-OECD countries, pension funds increased their exposure to alternative investments</a:t>
            </a:r>
            <a:r>
              <a:rPr lang="en-GB" baseline="0" dirty="0" smtClean="0"/>
              <a:t> by more than 5pp between 2004 and 2014. These countries include the largest pension fund markets in the world.</a:t>
            </a:r>
            <a:endParaRPr lang="en-GB" dirty="0" smtClean="0"/>
          </a:p>
          <a:p>
            <a:endParaRPr lang="en-GB" dirty="0" smtClean="0"/>
          </a:p>
          <a:p>
            <a:pPr marL="457200" lvl="1" indent="0">
              <a:buNone/>
            </a:pPr>
            <a:r>
              <a:rPr lang="en-GB" sz="1200" dirty="0" smtClean="0"/>
              <a:t>US            </a:t>
            </a:r>
            <a:r>
              <a:rPr lang="en-GB" sz="1200" dirty="0" smtClean="0">
                <a:sym typeface="Wingdings"/>
              </a:rPr>
              <a:t> 4.5pp	from </a:t>
            </a:r>
            <a:r>
              <a:rPr lang="en-GB" sz="1200" b="1" dirty="0" smtClean="0">
                <a:sym typeface="Wingdings"/>
              </a:rPr>
              <a:t>11.5</a:t>
            </a:r>
            <a:r>
              <a:rPr lang="en-GB" sz="1200" dirty="0" smtClean="0">
                <a:sym typeface="Wingdings"/>
              </a:rPr>
              <a:t>% in 2004 to </a:t>
            </a:r>
            <a:r>
              <a:rPr lang="en-GB" sz="1200" b="1" dirty="0" smtClean="0">
                <a:sym typeface="Wingdings"/>
              </a:rPr>
              <a:t>16</a:t>
            </a:r>
            <a:r>
              <a:rPr lang="en-GB" sz="1200" dirty="0" smtClean="0">
                <a:sym typeface="Wingdings"/>
              </a:rPr>
              <a:t>% in 2014</a:t>
            </a:r>
          </a:p>
          <a:p>
            <a:pPr marL="457200" lvl="1" indent="0">
              <a:buNone/>
            </a:pPr>
            <a:r>
              <a:rPr lang="en-GB" sz="1200" dirty="0" smtClean="0">
                <a:sym typeface="Wingdings"/>
              </a:rPr>
              <a:t>Canada      8pp    from </a:t>
            </a:r>
            <a:r>
              <a:rPr lang="en-GB" sz="1200" b="1" dirty="0" smtClean="0">
                <a:sym typeface="Wingdings"/>
              </a:rPr>
              <a:t>22.5</a:t>
            </a:r>
            <a:r>
              <a:rPr lang="en-GB" sz="1200" dirty="0" smtClean="0">
                <a:sym typeface="Wingdings"/>
              </a:rPr>
              <a:t>% in 2004 to </a:t>
            </a:r>
            <a:r>
              <a:rPr lang="en-GB" sz="1200" b="1" dirty="0" smtClean="0">
                <a:sym typeface="Wingdings"/>
              </a:rPr>
              <a:t>30.4</a:t>
            </a:r>
            <a:r>
              <a:rPr lang="en-GB" sz="1200" dirty="0" smtClean="0">
                <a:sym typeface="Wingdings"/>
              </a:rPr>
              <a:t>% in 2014</a:t>
            </a:r>
          </a:p>
          <a:p>
            <a:pPr marL="457200" lvl="1" indent="0">
              <a:buNone/>
            </a:pPr>
            <a:r>
              <a:rPr lang="en-GB" sz="1200" dirty="0" smtClean="0">
                <a:sym typeface="Wingdings"/>
              </a:rPr>
              <a:t>Brazil         8.9pp   from </a:t>
            </a:r>
            <a:r>
              <a:rPr lang="en-GB" sz="1200" b="1" dirty="0" smtClean="0">
                <a:sym typeface="Wingdings"/>
              </a:rPr>
              <a:t>10.6</a:t>
            </a:r>
            <a:r>
              <a:rPr lang="en-GB" sz="1200" dirty="0" smtClean="0">
                <a:sym typeface="Wingdings"/>
              </a:rPr>
              <a:t>% in 2006 to </a:t>
            </a:r>
            <a:r>
              <a:rPr lang="en-GB" sz="1200" b="1" dirty="0" smtClean="0">
                <a:sym typeface="Wingdings"/>
              </a:rPr>
              <a:t>19.4</a:t>
            </a:r>
            <a:r>
              <a:rPr lang="en-GB" sz="1200" dirty="0" smtClean="0">
                <a:sym typeface="Wingdings"/>
              </a:rPr>
              <a:t> % in 2014</a:t>
            </a:r>
            <a:endParaRPr lang="en-GB" sz="1200" dirty="0" smtClean="0"/>
          </a:p>
          <a:p>
            <a:pPr marL="457200" lvl="1" indent="0">
              <a:buNone/>
            </a:pPr>
            <a:r>
              <a:rPr lang="en-GB" sz="1200" dirty="0" smtClean="0"/>
              <a:t>UK	      </a:t>
            </a:r>
            <a:r>
              <a:rPr lang="en-GB" sz="1200" dirty="0" smtClean="0">
                <a:sym typeface="Wingdings"/>
              </a:rPr>
              <a:t>12.8pp from </a:t>
            </a:r>
            <a:r>
              <a:rPr lang="en-GB" sz="1200" b="1" dirty="0" smtClean="0">
                <a:sym typeface="Wingdings"/>
              </a:rPr>
              <a:t>21.5 %</a:t>
            </a:r>
            <a:r>
              <a:rPr lang="en-GB" sz="1200" dirty="0" smtClean="0">
                <a:sym typeface="Wingdings"/>
              </a:rPr>
              <a:t> in 2004 to </a:t>
            </a:r>
            <a:r>
              <a:rPr lang="en-GB" sz="1200" b="1" dirty="0" smtClean="0">
                <a:sym typeface="Wingdings"/>
              </a:rPr>
              <a:t>37,9%</a:t>
            </a:r>
            <a:r>
              <a:rPr lang="en-GB" sz="1200" dirty="0" smtClean="0">
                <a:sym typeface="Wingdings"/>
              </a:rPr>
              <a:t> in 2014</a:t>
            </a:r>
          </a:p>
          <a:p>
            <a:pPr marL="457200" lvl="1" indent="0">
              <a:buNone/>
            </a:pPr>
            <a:r>
              <a:rPr lang="en-GB" sz="1200" dirty="0" smtClean="0">
                <a:sym typeface="Wingdings"/>
              </a:rPr>
              <a:t>IL	</a:t>
            </a:r>
            <a:r>
              <a:rPr lang="en-GB" sz="1200" baseline="0" dirty="0" smtClean="0">
                <a:sym typeface="Wingdings"/>
              </a:rPr>
              <a:t>      </a:t>
            </a:r>
            <a:r>
              <a:rPr lang="en-GB" sz="1200" dirty="0" smtClean="0">
                <a:sym typeface="Wingdings"/>
              </a:rPr>
              <a:t> 13.2pp from </a:t>
            </a:r>
            <a:r>
              <a:rPr lang="en-GB" sz="1200" b="1" dirty="0" smtClean="0">
                <a:sym typeface="Wingdings"/>
              </a:rPr>
              <a:t>3.1%</a:t>
            </a:r>
            <a:r>
              <a:rPr lang="en-GB" sz="1200" dirty="0" smtClean="0">
                <a:sym typeface="Wingdings"/>
              </a:rPr>
              <a:t> in</a:t>
            </a:r>
            <a:r>
              <a:rPr lang="en-GB" sz="1200" baseline="0" dirty="0" smtClean="0">
                <a:sym typeface="Wingdings"/>
              </a:rPr>
              <a:t> 2004 to </a:t>
            </a:r>
            <a:r>
              <a:rPr lang="en-GB" sz="1200" b="1" baseline="0" dirty="0" smtClean="0">
                <a:sym typeface="Wingdings"/>
              </a:rPr>
              <a:t>16.2%</a:t>
            </a:r>
            <a:r>
              <a:rPr lang="en-GB" sz="1200" baseline="0" dirty="0" smtClean="0">
                <a:sym typeface="Wingdings"/>
              </a:rPr>
              <a:t> in 2014</a:t>
            </a:r>
            <a:endParaRPr lang="en-GB" sz="1200" dirty="0" smtClean="0">
              <a:sym typeface="Wingdings"/>
            </a:endParaRPr>
          </a:p>
          <a:p>
            <a:pPr marL="457200" lvl="1" indent="0">
              <a:buNone/>
            </a:pPr>
            <a:r>
              <a:rPr lang="en-GB" sz="1200" dirty="0" smtClean="0">
                <a:sym typeface="Wingdings"/>
              </a:rPr>
              <a:t>CH             2.4 pp  from </a:t>
            </a:r>
            <a:r>
              <a:rPr lang="en-GB" sz="1200" b="1" dirty="0" smtClean="0">
                <a:sym typeface="Wingdings"/>
              </a:rPr>
              <a:t>26.8</a:t>
            </a:r>
            <a:r>
              <a:rPr lang="en-GB" sz="1200" dirty="0" smtClean="0">
                <a:sym typeface="Wingdings"/>
              </a:rPr>
              <a:t>% in 2004  to </a:t>
            </a:r>
            <a:r>
              <a:rPr lang="en-GB" sz="1200" b="1" dirty="0" smtClean="0">
                <a:sym typeface="Wingdings"/>
              </a:rPr>
              <a:t>29.2</a:t>
            </a:r>
            <a:r>
              <a:rPr lang="en-GB" sz="1200" dirty="0" smtClean="0">
                <a:sym typeface="Wingdings"/>
              </a:rPr>
              <a:t>% in  2014</a:t>
            </a:r>
            <a:endParaRPr lang="en-GB" sz="1200" dirty="0" smtClean="0"/>
          </a:p>
          <a:p>
            <a:endParaRPr lang="en-GB" dirty="0" smtClean="0"/>
          </a:p>
          <a:p>
            <a:r>
              <a:rPr lang="en-GB" dirty="0" smtClean="0"/>
              <a:t>In Switzerland, investments</a:t>
            </a:r>
            <a:r>
              <a:rPr lang="en-GB" baseline="0" dirty="0" smtClean="0"/>
              <a:t> in alternative classes have increased, but at a slower pace (2.4pp in decade).</a:t>
            </a:r>
          </a:p>
          <a:p>
            <a:endParaRPr lang="en-GB" baseline="0" dirty="0" smtClean="0"/>
          </a:p>
          <a:p>
            <a:r>
              <a:rPr lang="en-GB" baseline="0" dirty="0" smtClean="0"/>
              <a:t>In Chile, investment in alternatives is still very limited like 2% of AUM.</a:t>
            </a:r>
          </a:p>
          <a:p>
            <a:endParaRPr lang="en-GB" baseline="0" dirty="0" smtClean="0"/>
          </a:p>
          <a:p>
            <a:r>
              <a:rPr lang="en-GB" baseline="0" dirty="0" smtClean="0"/>
              <a:t>(At the other extreme) Over the last 10 years, the proportion of alternative investments in </a:t>
            </a:r>
            <a:r>
              <a:rPr lang="en-GB" baseline="0" dirty="0" err="1" smtClean="0"/>
              <a:t>pfs</a:t>
            </a:r>
            <a:r>
              <a:rPr lang="en-GB" baseline="0" dirty="0" smtClean="0"/>
              <a:t> portfolio decreased by 10pp in AU (from 33.5 to 23.5%)  and slightly in SA (from 62% to 61%).</a:t>
            </a:r>
          </a:p>
          <a:p>
            <a:endParaRPr lang="en-GB" dirty="0"/>
          </a:p>
        </p:txBody>
      </p:sp>
      <p:sp>
        <p:nvSpPr>
          <p:cNvPr id="4" name="Slide Number Placeholder 3"/>
          <p:cNvSpPr>
            <a:spLocks noGrp="1"/>
          </p:cNvSpPr>
          <p:nvPr>
            <p:ph type="sldNum" sz="quarter" idx="10"/>
          </p:nvPr>
        </p:nvSpPr>
        <p:spPr/>
        <p:txBody>
          <a:bodyPr/>
          <a:lstStyle/>
          <a:p>
            <a:fld id="{2E55A2BB-C077-4DE8-96F4-26B806451385}" type="slidenum">
              <a:rPr lang="en-GB" smtClean="0"/>
              <a:t>8</a:t>
            </a:fld>
            <a:endParaRPr lang="en-GB" dirty="0"/>
          </a:p>
        </p:txBody>
      </p:sp>
    </p:spTree>
    <p:extLst>
      <p:ext uri="{BB962C8B-B14F-4D97-AF65-F5344CB8AC3E}">
        <p14:creationId xmlns:p14="http://schemas.microsoft.com/office/powerpoint/2010/main" val="29846389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Pension funds in </a:t>
            </a:r>
            <a:r>
              <a:rPr lang="en-GB" b="1" baseline="0" dirty="0" smtClean="0"/>
              <a:t>large markets </a:t>
            </a:r>
            <a:r>
              <a:rPr lang="en-GB" baseline="0" dirty="0" smtClean="0"/>
              <a:t>invest in a relatively broad range of alternative products: </a:t>
            </a:r>
            <a:r>
              <a:rPr lang="en-GB" b="1" baseline="0" dirty="0" smtClean="0"/>
              <a:t>loans</a:t>
            </a:r>
            <a:r>
              <a:rPr lang="en-GB" baseline="0" dirty="0" smtClean="0"/>
              <a:t>, </a:t>
            </a:r>
            <a:r>
              <a:rPr lang="en-GB" b="1" baseline="0" dirty="0" smtClean="0"/>
              <a:t>land and buildings</a:t>
            </a:r>
            <a:r>
              <a:rPr lang="en-GB" baseline="0" dirty="0" smtClean="0"/>
              <a:t>, </a:t>
            </a:r>
            <a:r>
              <a:rPr lang="en-GB" b="1" baseline="0" dirty="0" smtClean="0"/>
              <a:t>real estate investment funds </a:t>
            </a:r>
            <a:r>
              <a:rPr lang="en-GB" baseline="0" dirty="0" smtClean="0"/>
              <a:t>(REITS), </a:t>
            </a:r>
            <a:r>
              <a:rPr lang="en-GB" b="1" baseline="0" dirty="0" smtClean="0"/>
              <a:t>various mutual funds</a:t>
            </a:r>
            <a:r>
              <a:rPr lang="en-GB" baseline="0" dirty="0" smtClean="0"/>
              <a:t>, </a:t>
            </a:r>
            <a:r>
              <a:rPr lang="en-GB" b="1" baseline="0" dirty="0" smtClean="0"/>
              <a:t>private equity funds</a:t>
            </a:r>
            <a:r>
              <a:rPr lang="en-GB" baseline="0" dirty="0" smtClean="0"/>
              <a:t>, </a:t>
            </a:r>
            <a:r>
              <a:rPr lang="en-GB" b="1" baseline="0" dirty="0" smtClean="0"/>
              <a:t>hedge funds</a:t>
            </a:r>
            <a:r>
              <a:rPr lang="en-GB" baseline="0" dirty="0" smtClean="0"/>
              <a:t>, </a:t>
            </a:r>
            <a:r>
              <a:rPr lang="en-GB" b="1" baseline="0" dirty="0" smtClean="0"/>
              <a:t>structured products</a:t>
            </a:r>
            <a:r>
              <a:rPr lang="en-GB" baseline="0" dirty="0" smtClean="0"/>
              <a:t>, and other investments (including derivatives).  </a:t>
            </a:r>
          </a:p>
          <a:p>
            <a:endParaRPr lang="en-GB" baseline="0" dirty="0" smtClean="0"/>
          </a:p>
          <a:p>
            <a:r>
              <a:rPr lang="en-GB" baseline="0" dirty="0" smtClean="0"/>
              <a:t>Also pension funds are showing </a:t>
            </a:r>
          </a:p>
          <a:p>
            <a:endParaRPr lang="en-GB" baseline="0" dirty="0" smtClean="0"/>
          </a:p>
        </p:txBody>
      </p:sp>
      <p:sp>
        <p:nvSpPr>
          <p:cNvPr id="4" name="Slide Number Placeholder 3"/>
          <p:cNvSpPr>
            <a:spLocks noGrp="1"/>
          </p:cNvSpPr>
          <p:nvPr>
            <p:ph type="sldNum" sz="quarter" idx="10"/>
          </p:nvPr>
        </p:nvSpPr>
        <p:spPr/>
        <p:txBody>
          <a:bodyPr/>
          <a:lstStyle/>
          <a:p>
            <a:fld id="{2E55A2BB-C077-4DE8-96F4-26B806451385}" type="slidenum">
              <a:rPr lang="en-GB" smtClean="0"/>
              <a:t>9</a:t>
            </a:fld>
            <a:endParaRPr lang="en-GB" dirty="0"/>
          </a:p>
        </p:txBody>
      </p:sp>
    </p:spTree>
    <p:extLst>
      <p:ext uri="{BB962C8B-B14F-4D97-AF65-F5344CB8AC3E}">
        <p14:creationId xmlns:p14="http://schemas.microsoft.com/office/powerpoint/2010/main" val="4875560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pic>
        <p:nvPicPr>
          <p:cNvPr id="38" name="Imag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6000" y="2628508"/>
            <a:ext cx="2628000" cy="4229631"/>
          </a:xfrm>
          <a:prstGeom prst="rect">
            <a:avLst/>
          </a:prstGeom>
        </p:spPr>
      </p:pic>
      <p:pic>
        <p:nvPicPr>
          <p:cNvPr id="36" name="Imag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0" y="508"/>
            <a:ext cx="2628000" cy="4229631"/>
          </a:xfrm>
          <a:prstGeom prst="rect">
            <a:avLst/>
          </a:prstGeom>
        </p:spPr>
      </p:pic>
      <p:sp>
        <p:nvSpPr>
          <p:cNvPr id="8" name="Title 7"/>
          <p:cNvSpPr>
            <a:spLocks noGrp="1"/>
          </p:cNvSpPr>
          <p:nvPr>
            <p:ph type="ctrTitle" hasCustomPrompt="1"/>
          </p:nvPr>
        </p:nvSpPr>
        <p:spPr>
          <a:xfrm>
            <a:off x="1368000" y="2480400"/>
            <a:ext cx="6300000" cy="1267200"/>
          </a:xfrm>
          <a:prstGeom prst="rect">
            <a:avLst/>
          </a:prstGeom>
        </p:spPr>
        <p:txBody>
          <a:bodyPr lIns="90000" rIns="90000" anchor="b">
            <a:spAutoFit/>
          </a:bodyPr>
          <a:lstStyle>
            <a:lvl1pPr>
              <a:lnSpc>
                <a:spcPts val="4500"/>
              </a:lnSpc>
              <a:defRPr sz="4500" cap="all" baseline="0">
                <a:solidFill>
                  <a:schemeClr val="bg1"/>
                </a:solidFill>
              </a:defRPr>
            </a:lvl1pPr>
          </a:lstStyle>
          <a:p>
            <a:r>
              <a:rPr kumimoji="0" lang="en-US" dirty="0" smtClean="0"/>
              <a:t>Click to edit Presentation title</a:t>
            </a:r>
            <a:endParaRPr kumimoji="0" lang="en-US" dirty="0"/>
          </a:p>
        </p:txBody>
      </p:sp>
      <p:sp>
        <p:nvSpPr>
          <p:cNvPr id="9" name="Subtitle 8"/>
          <p:cNvSpPr>
            <a:spLocks noGrp="1"/>
          </p:cNvSpPr>
          <p:nvPr>
            <p:ph type="subTitle" idx="1" hasCustomPrompt="1"/>
          </p:nvPr>
        </p:nvSpPr>
        <p:spPr>
          <a:xfrm>
            <a:off x="1368000" y="3805200"/>
            <a:ext cx="6300000" cy="352800"/>
          </a:xfrm>
        </p:spPr>
        <p:txBody>
          <a:bodyPr lIns="90000" rIns="90000">
            <a:spAutoFit/>
          </a:bodyPr>
          <a:lstStyle>
            <a:lvl1pPr marL="0" indent="0" algn="l">
              <a:lnSpc>
                <a:spcPts val="2000"/>
              </a:lnSpc>
              <a:spcBef>
                <a:spcPts val="0"/>
              </a:spcBef>
              <a:buNone/>
              <a:defRPr sz="1800" baseline="0">
                <a:solidFill>
                  <a:schemeClr val="bg1"/>
                </a:solidFill>
                <a:latin typeface="+mj-l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dirty="0" smtClean="0"/>
              <a:t>Click to </a:t>
            </a:r>
            <a:r>
              <a:rPr kumimoji="0" lang="fr-FR" dirty="0" err="1" smtClean="0"/>
              <a:t>edit</a:t>
            </a:r>
            <a:r>
              <a:rPr kumimoji="0" lang="fr-FR" dirty="0" smtClean="0"/>
              <a:t> </a:t>
            </a:r>
            <a:r>
              <a:rPr kumimoji="0" lang="fr-FR" dirty="0" err="1" smtClean="0"/>
              <a:t>Subtitle</a:t>
            </a:r>
            <a:endParaRPr kumimoji="0" lang="en-US" dirty="0"/>
          </a:p>
        </p:txBody>
      </p:sp>
      <p:pic>
        <p:nvPicPr>
          <p:cNvPr id="37" name="Image 11"/>
          <p:cNvPicPr>
            <a:picLocks noChangeAspect="1"/>
          </p:cNvPicPr>
          <p:nvPr/>
        </p:nvPicPr>
        <p:blipFill>
          <a:blip r:embed="rId3" cstate="print"/>
          <a:stretch>
            <a:fillRect/>
          </a:stretch>
        </p:blipFill>
        <p:spPr>
          <a:xfrm>
            <a:off x="511200" y="432000"/>
            <a:ext cx="692307" cy="1440000"/>
          </a:xfrm>
          <a:prstGeom prst="rect">
            <a:avLst/>
          </a:prstGeom>
        </p:spPr>
      </p:pic>
      <p:sp>
        <p:nvSpPr>
          <p:cNvPr id="12"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fld id="{DD748F6F-CE99-4F99-800A-2B4D6C111E74}" type="datetime1">
              <a:rPr lang="en-GB" smtClean="0"/>
              <a:t>17/02/2017</a:t>
            </a:fld>
            <a:endParaRPr lang="en-GB" dirty="0"/>
          </a:p>
        </p:txBody>
      </p:sp>
      <p:sp>
        <p:nvSpPr>
          <p:cNvPr id="13"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endParaRPr lang="en-GB" dirty="0"/>
          </a:p>
        </p:txBody>
      </p:sp>
      <p:pic>
        <p:nvPicPr>
          <p:cNvPr id="10" name="Imag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4000" y="6055200"/>
            <a:ext cx="1742400" cy="578821"/>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marL="342000" indent="-342000" eaLnBrk="1" latinLnBrk="0" hangingPunct="1">
              <a:buClr>
                <a:schemeClr val="tx2"/>
              </a:buClr>
              <a:buFont typeface="Wingdings" panose="05000000000000000000" pitchFamily="2" charset="2"/>
              <a:buChar char="§"/>
              <a:defRPr/>
            </a:lvl1pPr>
            <a:lvl2pPr marL="741600" indent="-284400" eaLnBrk="1" latinLnBrk="0" hangingPunct="1">
              <a:buClr>
                <a:schemeClr val="accent3">
                  <a:lumMod val="75000"/>
                </a:schemeClr>
              </a:buClr>
              <a:buFont typeface="Arial" panose="020B0604020202020204" pitchFamily="34" charset="0"/>
              <a:buChar char="•"/>
              <a:defRPr>
                <a:solidFill>
                  <a:schemeClr val="tx2"/>
                </a:solidFill>
              </a:defRPr>
            </a:lvl2pPr>
            <a:lvl3pPr marL="1144800" indent="-230400" eaLnBrk="1" latinLnBrk="0" hangingPunct="1">
              <a:buClr>
                <a:schemeClr val="tx2"/>
              </a:buClr>
              <a:buFont typeface="Georgia" panose="02040502050405020303" pitchFamily="18" charset="0"/>
              <a:buChar char="–"/>
              <a:defRPr/>
            </a:lvl3pPr>
            <a:lvl4pPr eaLnBrk="1" latinLnBrk="0" hangingPunct="1">
              <a:defRPr/>
            </a:lvl4pPr>
            <a:lvl5pPr eaLnBrk="1" latinLnBrk="0" hangingPunct="1">
              <a:defRPr/>
            </a:lvl5pPr>
            <a:lvl6pPr marL="1712214" indent="-285750">
              <a:buClr>
                <a:schemeClr val="accent3">
                  <a:lumMod val="75000"/>
                </a:schemeClr>
              </a:buClr>
              <a:buFont typeface="Wingdings" panose="05000000000000000000" pitchFamily="2" charset="2"/>
              <a:buChar char="Ø"/>
              <a:defRPr/>
            </a:lvl6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p>
          <a:p>
            <a:pPr lvl="0" eaLnBrk="1" latinLnBrk="0" hangingPunct="1"/>
            <a:endParaRPr lang="en-US" dirty="0" smtClean="0"/>
          </a:p>
          <a:p>
            <a:pPr lvl="4" eaLnBrk="1" latinLnBrk="0" hangingPunct="1"/>
            <a:endParaRPr lang="en-US" dirty="0" smtClean="0"/>
          </a:p>
        </p:txBody>
      </p:sp>
      <p:sp>
        <p:nvSpPr>
          <p:cNvPr id="8"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fld id="{995A3E17-D538-4B5C-A5F1-57398F997771}" type="datetime1">
              <a:rPr lang="en-GB" smtClean="0"/>
              <a:t>17/02/2017</a:t>
            </a:fld>
            <a:endParaRPr lang="en-GB" dirty="0"/>
          </a:p>
        </p:txBody>
      </p:sp>
      <p:sp>
        <p:nvSpPr>
          <p:cNvPr id="9"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endParaRPr lang="en-GB" dirty="0"/>
          </a:p>
        </p:txBody>
      </p:sp>
      <p:sp>
        <p:nvSpPr>
          <p:cNvPr id="10"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fld id="{8EAD1EA9-281A-4F59-ACE9-7004080B5EB5}" type="slidenum">
              <a:rPr lang="en-GB" smtClean="0"/>
              <a:t>‹#›</a:t>
            </a:fld>
            <a:endParaRPr lang="en-GB" dirty="0"/>
          </a:p>
        </p:txBody>
      </p:sp>
      <p:sp>
        <p:nvSpPr>
          <p:cNvPr id="11" name="Title Placeholder 1"/>
          <p:cNvSpPr>
            <a:spLocks noGrp="1"/>
          </p:cNvSpPr>
          <p:nvPr>
            <p:ph type="title" hasCustomPrompt="1"/>
          </p:nvPr>
        </p:nvSpPr>
        <p:spPr>
          <a:xfrm>
            <a:off x="1080000" y="237600"/>
            <a:ext cx="7416000" cy="1022400"/>
          </a:xfrm>
          <a:prstGeom prst="rect">
            <a:avLst/>
          </a:prstGeom>
        </p:spPr>
        <p:txBody>
          <a:bodyPr vert="horz" lIns="91440" tIns="45720" rIns="91440" bIns="45720" rtlCol="0" anchor="ctr">
            <a:noAutofit/>
          </a:bodyPr>
          <a:lstStyle>
            <a:lvl1pPr>
              <a:defRPr sz="2800"/>
            </a:lvl1pPr>
          </a:lstStyle>
          <a:p>
            <a:r>
              <a:rPr lang="en-US" dirty="0" smtClean="0"/>
              <a:t>Click to edit Slide title</a:t>
            </a:r>
            <a:br>
              <a:rPr lang="en-US" dirty="0" smtClean="0"/>
            </a:br>
            <a:r>
              <a:rPr lang="en-US" dirty="0" smtClean="0"/>
              <a:t>Slide title can be extended to two lines</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tx1"/>
        </a:solidFill>
        <a:effectLst/>
      </p:bgPr>
    </p:bg>
    <p:spTree>
      <p:nvGrpSpPr>
        <p:cNvPr id="1" name=""/>
        <p:cNvGrpSpPr/>
        <p:nvPr/>
      </p:nvGrpSpPr>
      <p:grpSpPr>
        <a:xfrm>
          <a:off x="0" y="0"/>
          <a:ext cx="0" cy="0"/>
          <a:chOff x="0" y="0"/>
          <a:chExt cx="0" cy="0"/>
        </a:xfrm>
      </p:grpSpPr>
      <p:pic>
        <p:nvPicPr>
          <p:cNvPr id="7" name="Image 6"/>
          <p:cNvPicPr>
            <a:picLocks noChangeAspect="1"/>
          </p:cNvPicPr>
          <p:nvPr/>
        </p:nvPicPr>
        <p:blipFill>
          <a:blip r:embed="rId2" cstate="print"/>
          <a:stretch>
            <a:fillRect/>
          </a:stretch>
        </p:blipFill>
        <p:spPr>
          <a:xfrm>
            <a:off x="8193600" y="5328000"/>
            <a:ext cx="950407" cy="1530000"/>
          </a:xfrm>
          <a:prstGeom prst="rect">
            <a:avLst/>
          </a:prstGeom>
        </p:spPr>
      </p:pic>
      <p:pic>
        <p:nvPicPr>
          <p:cNvPr id="8" name="Image 7"/>
          <p:cNvPicPr>
            <a:picLocks noChangeAspect="1"/>
          </p:cNvPicPr>
          <p:nvPr/>
        </p:nvPicPr>
        <p:blipFill>
          <a:blip r:embed="rId3" cstate="print"/>
          <a:stretch>
            <a:fillRect/>
          </a:stretch>
        </p:blipFill>
        <p:spPr>
          <a:xfrm>
            <a:off x="579600" y="468000"/>
            <a:ext cx="692308" cy="1440000"/>
          </a:xfrm>
          <a:prstGeom prst="rect">
            <a:avLst/>
          </a:prstGeom>
        </p:spPr>
      </p:pic>
      <p:sp>
        <p:nvSpPr>
          <p:cNvPr id="9" name="Title 1"/>
          <p:cNvSpPr>
            <a:spLocks noGrp="1"/>
          </p:cNvSpPr>
          <p:nvPr>
            <p:ph type="title" hasCustomPrompt="1"/>
          </p:nvPr>
        </p:nvSpPr>
        <p:spPr>
          <a:xfrm>
            <a:off x="1260000" y="2928144"/>
            <a:ext cx="6624000" cy="1041311"/>
          </a:xfrm>
        </p:spPr>
        <p:txBody>
          <a:bodyPr anchor="ctr" anchorCtr="0">
            <a:spAutoFit/>
          </a:bodyPr>
          <a:lstStyle>
            <a:lvl1pPr algn="ctr">
              <a:lnSpc>
                <a:spcPts val="3700"/>
              </a:lnSpc>
              <a:defRPr sz="3700" b="0" i="0" cap="all" baseline="0">
                <a:solidFill>
                  <a:schemeClr val="bg1"/>
                </a:solidFill>
              </a:defRPr>
            </a:lvl1pPr>
          </a:lstStyle>
          <a:p>
            <a:r>
              <a:rPr lang="en-US" dirty="0" smtClean="0"/>
              <a:t>Click to edit Section Header title</a:t>
            </a:r>
            <a:endParaRPr lang="en-US" dirty="0"/>
          </a:p>
        </p:txBody>
      </p:sp>
      <p:sp>
        <p:nvSpPr>
          <p:cNvPr id="10"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fld id="{CF799B79-CB71-422D-80A7-6E9E4CE5576E}" type="datetime1">
              <a:rPr lang="en-GB" smtClean="0"/>
              <a:t>17/02/2017</a:t>
            </a:fld>
            <a:endParaRPr lang="en-GB" dirty="0"/>
          </a:p>
        </p:txBody>
      </p:sp>
      <p:sp>
        <p:nvSpPr>
          <p:cNvPr id="11"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endParaRPr lang="en-GB" dirty="0"/>
          </a:p>
        </p:txBody>
      </p:sp>
      <p:sp>
        <p:nvSpPr>
          <p:cNvPr id="12"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tx2"/>
                </a:solidFill>
                <a:latin typeface="Arial"/>
              </a:defRPr>
            </a:lvl1pPr>
          </a:lstStyle>
          <a:p>
            <a:fld id="{8EAD1EA9-281A-4F59-ACE9-7004080B5EB5}" type="slidenum">
              <a:rPr lang="en-GB" smtClean="0"/>
              <a:t>‹#›</a:t>
            </a:fld>
            <a:endParaRPr lang="en-GB"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 name="Imag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93600" y="5328184"/>
            <a:ext cx="950407" cy="1529631"/>
          </a:xfrm>
          <a:prstGeom prst="rect">
            <a:avLst/>
          </a:prstGeom>
        </p:spPr>
      </p:pic>
      <p:sp>
        <p:nvSpPr>
          <p:cNvPr id="21" name="Rectangle 20"/>
          <p:cNvSpPr/>
          <p:nvPr/>
        </p:nvSpPr>
        <p:spPr bwMode="auto">
          <a:xfrm>
            <a:off x="504000" y="1306800"/>
            <a:ext cx="8154000" cy="0"/>
          </a:xfrm>
          <a:prstGeom prst="rect">
            <a:avLst/>
          </a:prstGeom>
          <a:noFill/>
          <a:ln w="6350" cap="flat" cmpd="sng" algn="ctr">
            <a:solidFill>
              <a:srgbClr val="727272"/>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fr-FR" sz="2000" b="0" i="0" u="none" strike="noStrike" cap="none" normalizeH="0" baseline="0" dirty="0" smtClean="0">
              <a:ln>
                <a:noFill/>
              </a:ln>
              <a:solidFill>
                <a:schemeClr val="tx1"/>
              </a:solidFill>
              <a:effectLst/>
              <a:latin typeface="Helvetica 65 Medium" pitchFamily="34" charset="0"/>
            </a:endParaRPr>
          </a:p>
        </p:txBody>
      </p:sp>
      <p:pic>
        <p:nvPicPr>
          <p:cNvPr id="24" name="Image 7"/>
          <p:cNvPicPr>
            <a:picLocks noChangeAspect="1"/>
          </p:cNvPicPr>
          <p:nvPr/>
        </p:nvPicPr>
        <p:blipFill>
          <a:blip r:embed="rId6" cstate="print"/>
          <a:stretch>
            <a:fillRect/>
          </a:stretch>
        </p:blipFill>
        <p:spPr>
          <a:xfrm>
            <a:off x="500400" y="288000"/>
            <a:ext cx="458653" cy="954000"/>
          </a:xfrm>
          <a:prstGeom prst="rect">
            <a:avLst/>
          </a:prstGeom>
        </p:spPr>
      </p:pic>
      <p:sp>
        <p:nvSpPr>
          <p:cNvPr id="13" name="Text Placeholder 12"/>
          <p:cNvSpPr>
            <a:spLocks noGrp="1"/>
          </p:cNvSpPr>
          <p:nvPr>
            <p:ph type="body" idx="1"/>
          </p:nvPr>
        </p:nvSpPr>
        <p:spPr>
          <a:xfrm>
            <a:off x="468000" y="1602000"/>
            <a:ext cx="8218800" cy="452520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25" name="Title Placeholder 1"/>
          <p:cNvSpPr>
            <a:spLocks noGrp="1"/>
          </p:cNvSpPr>
          <p:nvPr>
            <p:ph type="title"/>
          </p:nvPr>
        </p:nvSpPr>
        <p:spPr>
          <a:xfrm>
            <a:off x="1080000" y="237600"/>
            <a:ext cx="7416000" cy="1022400"/>
          </a:xfrm>
          <a:prstGeom prst="rect">
            <a:avLst/>
          </a:prstGeom>
        </p:spPr>
        <p:txBody>
          <a:bodyPr vert="horz" lIns="91440" tIns="45720" rIns="91440" bIns="45720" rtlCol="0" anchor="ctr">
            <a:noAutofit/>
          </a:bodyPr>
          <a:lstStyle/>
          <a:p>
            <a:r>
              <a:rPr lang="en-US" dirty="0" smtClean="0"/>
              <a:t>Click to edit Slide title</a:t>
            </a:r>
            <a:br>
              <a:rPr lang="en-US" dirty="0" smtClean="0"/>
            </a:br>
            <a:r>
              <a:rPr lang="en-US" dirty="0" smtClean="0"/>
              <a:t>Slide title can be extended to two lines</a:t>
            </a:r>
            <a:endParaRPr lang="en-US" dirty="0"/>
          </a:p>
        </p:txBody>
      </p:sp>
      <p:sp>
        <p:nvSpPr>
          <p:cNvPr id="26" name="Date Placeholder 3"/>
          <p:cNvSpPr>
            <a:spLocks noGrp="1"/>
          </p:cNvSpPr>
          <p:nvPr>
            <p:ph type="dt" sz="half" idx="2"/>
          </p:nvPr>
        </p:nvSpPr>
        <p:spPr>
          <a:xfrm>
            <a:off x="403200" y="6411600"/>
            <a:ext cx="9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fld id="{F97A8E11-37DF-4BA5-B2E7-1AA50046AEA3}" type="datetime1">
              <a:rPr lang="en-GB" smtClean="0"/>
              <a:t>17/02/2017</a:t>
            </a:fld>
            <a:endParaRPr lang="en-GB" dirty="0"/>
          </a:p>
        </p:txBody>
      </p:sp>
      <p:sp>
        <p:nvSpPr>
          <p:cNvPr id="27" name="Footer Placeholder 4"/>
          <p:cNvSpPr>
            <a:spLocks noGrp="1"/>
          </p:cNvSpPr>
          <p:nvPr>
            <p:ph type="ftr" sz="quarter" idx="3"/>
          </p:nvPr>
        </p:nvSpPr>
        <p:spPr>
          <a:xfrm>
            <a:off x="1368000" y="6411600"/>
            <a:ext cx="468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endParaRPr lang="en-GB" dirty="0"/>
          </a:p>
        </p:txBody>
      </p:sp>
      <p:sp>
        <p:nvSpPr>
          <p:cNvPr id="41" name="Slide Number Placeholder 5"/>
          <p:cNvSpPr>
            <a:spLocks noGrp="1"/>
          </p:cNvSpPr>
          <p:nvPr>
            <p:ph type="sldNum" sz="quarter" idx="4"/>
          </p:nvPr>
        </p:nvSpPr>
        <p:spPr>
          <a:xfrm>
            <a:off x="8640000" y="6411600"/>
            <a:ext cx="342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fld id="{8EAD1EA9-281A-4F59-ACE9-7004080B5EB5}" type="slidenum">
              <a:rPr lang="en-GB" smtClean="0"/>
              <a:t>‹#›</a:t>
            </a:fld>
            <a:endParaRPr lang="en-GB" dirty="0"/>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Lst>
  <p:hf hdr="0" ftr="0" dt="0"/>
  <p:txStyles>
    <p:titleStyle>
      <a:lvl1pPr algn="l" rtl="0" eaLnBrk="1" latinLnBrk="0" hangingPunct="1">
        <a:spcBef>
          <a:spcPct val="0"/>
        </a:spcBef>
        <a:buNone/>
        <a:defRPr kumimoji="0" sz="3200" kern="1200">
          <a:solidFill>
            <a:schemeClr val="tx1"/>
          </a:solidFill>
          <a:latin typeface="+mj-lt"/>
          <a:ea typeface="+mj-ea"/>
          <a:cs typeface="+mj-cs"/>
        </a:defRPr>
      </a:lvl1pPr>
    </p:titleStyle>
    <p:bodyStyle>
      <a:lvl1pPr marL="342000" indent="-342000" algn="l" rtl="0" eaLnBrk="1" latinLnBrk="0" hangingPunct="1">
        <a:spcBef>
          <a:spcPts val="768"/>
        </a:spcBef>
        <a:buClr>
          <a:schemeClr val="tx1"/>
        </a:buClr>
        <a:buFont typeface="Arial" pitchFamily="34" charset="0"/>
        <a:buChar char="•"/>
        <a:defRPr kumimoji="0" sz="3200" kern="1200">
          <a:solidFill>
            <a:schemeClr val="tx1"/>
          </a:solidFill>
          <a:latin typeface="+mn-lt"/>
          <a:ea typeface="+mn-ea"/>
          <a:cs typeface="+mn-cs"/>
        </a:defRPr>
      </a:lvl1pPr>
      <a:lvl2pPr marL="741600" indent="-284400" algn="l" rtl="0" eaLnBrk="1" latinLnBrk="0" hangingPunct="1">
        <a:spcBef>
          <a:spcPts val="672"/>
        </a:spcBef>
        <a:buClr>
          <a:schemeClr val="tx1"/>
        </a:buClr>
        <a:buFont typeface="Arial" pitchFamily="34" charset="0"/>
        <a:buChar char="–"/>
        <a:defRPr kumimoji="0" sz="2800" kern="1200">
          <a:solidFill>
            <a:schemeClr val="tx1"/>
          </a:solidFill>
          <a:latin typeface="+mn-lt"/>
          <a:ea typeface="+mn-ea"/>
          <a:cs typeface="+mn-cs"/>
        </a:defRPr>
      </a:lvl2pPr>
      <a:lvl3pPr marL="1144800" indent="-230400" algn="l" rtl="0" eaLnBrk="1" latinLnBrk="0" hangingPunct="1">
        <a:spcBef>
          <a:spcPts val="576"/>
        </a:spcBef>
        <a:buClr>
          <a:schemeClr val="tx1"/>
        </a:buClr>
        <a:buFont typeface="Arial" pitchFamily="34" charset="0"/>
        <a:buChar char="•"/>
        <a:defRPr kumimoji="0" sz="2400" kern="1200">
          <a:solidFill>
            <a:schemeClr val="tx1"/>
          </a:solidFill>
          <a:latin typeface="+mn-lt"/>
          <a:ea typeface="+mn-ea"/>
          <a:cs typeface="+mn-cs"/>
        </a:defRPr>
      </a:lvl3pPr>
      <a:lvl4pPr marL="16020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4pPr>
      <a:lvl5pPr marL="20592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oecd.org/finance/oecd-business-finance-outlook.htm" TargetMode="External"/><Relationship Id="rId7" Type="http://schemas.openxmlformats.org/officeDocument/2006/relationships/hyperlink" Target="http://www.iopsweb.org/"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www.oecd.org/finance/lti" TargetMode="External"/><Relationship Id="rId5" Type="http://schemas.openxmlformats.org/officeDocument/2006/relationships/hyperlink" Target="http://www.oecd.org/daf/fin/private-pensions/pensionmarketsinfocus.htm" TargetMode="External"/><Relationship Id="rId4" Type="http://schemas.openxmlformats.org/officeDocument/2006/relationships/hyperlink" Target="http://www.oecd.org/insurance/private-pensions"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oecd.org/pensions/pensionmarketsinfocus.ht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7624" y="620102"/>
            <a:ext cx="7416824" cy="3600986"/>
          </a:xfrm>
        </p:spPr>
        <p:txBody>
          <a:bodyPr/>
          <a:lstStyle/>
          <a:p>
            <a:pPr algn="ctr">
              <a:lnSpc>
                <a:spcPct val="100000"/>
              </a:lnSpc>
            </a:pPr>
            <a:r>
              <a:rPr lang="en-GB" sz="3800" dirty="0" smtClean="0"/>
              <a:t>investments by pension funds in non-traditional assets and their regulatory and supervisory frameworks</a:t>
            </a:r>
            <a:endParaRPr lang="en-GB" sz="3800" dirty="0"/>
          </a:p>
        </p:txBody>
      </p:sp>
      <p:sp>
        <p:nvSpPr>
          <p:cNvPr id="3" name="Subtitle 2"/>
          <p:cNvSpPr>
            <a:spLocks noGrp="1"/>
          </p:cNvSpPr>
          <p:nvPr>
            <p:ph type="subTitle" idx="1"/>
          </p:nvPr>
        </p:nvSpPr>
        <p:spPr>
          <a:xfrm>
            <a:off x="1691680" y="4581128"/>
            <a:ext cx="5400600" cy="2160240"/>
          </a:xfrm>
        </p:spPr>
        <p:txBody>
          <a:bodyPr>
            <a:noAutofit/>
          </a:bodyPr>
          <a:lstStyle/>
          <a:p>
            <a:endParaRPr lang="en-GB" dirty="0"/>
          </a:p>
          <a:p>
            <a:pPr algn="ctr"/>
            <a:r>
              <a:rPr lang="en-US" dirty="0"/>
              <a:t> </a:t>
            </a:r>
            <a:r>
              <a:rPr lang="en-US" b="1" dirty="0" smtClean="0"/>
              <a:t>IOPS/FSC International Seminar</a:t>
            </a:r>
          </a:p>
          <a:p>
            <a:pPr algn="ctr">
              <a:lnSpc>
                <a:spcPct val="100000"/>
              </a:lnSpc>
              <a:defRPr/>
            </a:pPr>
            <a:r>
              <a:rPr lang="en-GB" b="1" dirty="0" smtClean="0"/>
              <a:t>Runaway Bay, St. Ann, Jamaica</a:t>
            </a:r>
            <a:endParaRPr lang="en-GB" b="1" dirty="0"/>
          </a:p>
          <a:p>
            <a:pPr>
              <a:lnSpc>
                <a:spcPct val="100000"/>
              </a:lnSpc>
              <a:defRPr/>
            </a:pPr>
            <a:endParaRPr lang="en-GB" dirty="0" smtClean="0"/>
          </a:p>
          <a:p>
            <a:pPr algn="ctr">
              <a:lnSpc>
                <a:spcPct val="100000"/>
              </a:lnSpc>
              <a:defRPr/>
            </a:pPr>
            <a:r>
              <a:rPr lang="en-GB" dirty="0" smtClean="0"/>
              <a:t>Nina Paklina</a:t>
            </a:r>
          </a:p>
          <a:p>
            <a:pPr algn="ctr">
              <a:lnSpc>
                <a:spcPct val="100000"/>
              </a:lnSpc>
              <a:defRPr/>
            </a:pPr>
            <a:r>
              <a:rPr lang="en-GB" dirty="0" smtClean="0"/>
              <a:t>IOPS Secretariat</a:t>
            </a:r>
          </a:p>
        </p:txBody>
      </p:sp>
    </p:spTree>
    <p:extLst>
      <p:ext uri="{BB962C8B-B14F-4D97-AF65-F5344CB8AC3E}">
        <p14:creationId xmlns:p14="http://schemas.microsoft.com/office/powerpoint/2010/main" val="1581395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412776"/>
            <a:ext cx="8218800" cy="5328592"/>
          </a:xfrm>
        </p:spPr>
        <p:txBody>
          <a:bodyPr>
            <a:normAutofit fontScale="92500" lnSpcReduction="10000"/>
          </a:bodyPr>
          <a:lstStyle/>
          <a:p>
            <a:pPr marL="0" indent="0" algn="just">
              <a:buNone/>
            </a:pPr>
            <a:r>
              <a:rPr lang="en-GB" sz="3000" dirty="0" smtClean="0"/>
              <a:t>OECD 2015 Annual  Survey of LPFs and PPRFs:  increase in allocations in alternatives, including infrastructure</a:t>
            </a:r>
          </a:p>
          <a:p>
            <a:r>
              <a:rPr lang="en-GB" sz="3000" dirty="0" smtClean="0"/>
              <a:t>34 LPFs between 2010 and 2014: 14.3% to </a:t>
            </a:r>
            <a:r>
              <a:rPr lang="en-GB" sz="3000" b="1" dirty="0" smtClean="0"/>
              <a:t>15.4</a:t>
            </a:r>
            <a:r>
              <a:rPr lang="en-GB" sz="3000" dirty="0" smtClean="0"/>
              <a:t>% on average</a:t>
            </a:r>
          </a:p>
          <a:p>
            <a:r>
              <a:rPr lang="en-GB" sz="3000" dirty="0" smtClean="0"/>
              <a:t>23 LPFs invested in infrastructure about </a:t>
            </a:r>
            <a:r>
              <a:rPr lang="en-GB" sz="3000" b="1" dirty="0" smtClean="0"/>
              <a:t>3.5</a:t>
            </a:r>
            <a:r>
              <a:rPr lang="en-GB" sz="3000" dirty="0" smtClean="0"/>
              <a:t>% in 2014 (historical data)</a:t>
            </a:r>
          </a:p>
          <a:p>
            <a:r>
              <a:rPr lang="en-GB" sz="3000" dirty="0" smtClean="0"/>
              <a:t>77 LPFs investment in infrastructure – </a:t>
            </a:r>
            <a:r>
              <a:rPr lang="en-GB" sz="3000" b="1" dirty="0" smtClean="0"/>
              <a:t>1.1</a:t>
            </a:r>
            <a:r>
              <a:rPr lang="en-GB" sz="3000" dirty="0" smtClean="0"/>
              <a:t>% in 2014</a:t>
            </a:r>
          </a:p>
          <a:p>
            <a:r>
              <a:rPr lang="en-GB" sz="2800" dirty="0"/>
              <a:t>Transportation and </a:t>
            </a:r>
            <a:r>
              <a:rPr lang="en-GB" sz="2800" dirty="0" smtClean="0"/>
              <a:t>renewable </a:t>
            </a:r>
            <a:r>
              <a:rPr lang="en-GB" sz="2800" dirty="0"/>
              <a:t>electricity projects -  solar power, wind </a:t>
            </a:r>
            <a:r>
              <a:rPr lang="en-GB" sz="2800" dirty="0" smtClean="0"/>
              <a:t>energy - are </a:t>
            </a:r>
            <a:r>
              <a:rPr lang="en-GB" sz="2800" dirty="0"/>
              <a:t>the largest allocations among  LPFs </a:t>
            </a:r>
            <a:r>
              <a:rPr lang="en-GB" sz="2800" dirty="0" smtClean="0"/>
              <a:t>surveyed.</a:t>
            </a:r>
            <a:endParaRPr lang="en-GB" sz="3000" dirty="0" smtClean="0"/>
          </a:p>
          <a:p>
            <a:endParaRPr lang="en-GB" sz="3000" dirty="0" smtClean="0"/>
          </a:p>
          <a:p>
            <a:endParaRPr lang="en-GB" sz="2700" dirty="0" smtClean="0"/>
          </a:p>
          <a:p>
            <a:endParaRPr lang="en-GB" sz="2700" dirty="0" smtClean="0"/>
          </a:p>
        </p:txBody>
      </p:sp>
      <p:sp>
        <p:nvSpPr>
          <p:cNvPr id="3" name="Slide Number Placeholder 2"/>
          <p:cNvSpPr>
            <a:spLocks noGrp="1"/>
          </p:cNvSpPr>
          <p:nvPr>
            <p:ph type="sldNum" sz="quarter" idx="4"/>
          </p:nvPr>
        </p:nvSpPr>
        <p:spPr/>
        <p:txBody>
          <a:bodyPr/>
          <a:lstStyle/>
          <a:p>
            <a:fld id="{8EAD1EA9-281A-4F59-ACE9-7004080B5EB5}" type="slidenum">
              <a:rPr lang="en-GB" smtClean="0"/>
              <a:t>10</a:t>
            </a:fld>
            <a:endParaRPr lang="en-GB" dirty="0"/>
          </a:p>
        </p:txBody>
      </p:sp>
      <p:sp>
        <p:nvSpPr>
          <p:cNvPr id="4" name="Title 3"/>
          <p:cNvSpPr>
            <a:spLocks noGrp="1"/>
          </p:cNvSpPr>
          <p:nvPr>
            <p:ph type="title"/>
          </p:nvPr>
        </p:nvSpPr>
        <p:spPr/>
        <p:txBody>
          <a:bodyPr/>
          <a:lstStyle/>
          <a:p>
            <a:r>
              <a:rPr lang="en-GB" dirty="0" smtClean="0"/>
              <a:t>Allocation in alternative asset classes by large pension funds in OECD and IOPS</a:t>
            </a:r>
            <a:endParaRPr lang="en-GB" dirty="0"/>
          </a:p>
        </p:txBody>
      </p:sp>
    </p:spTree>
    <p:extLst>
      <p:ext uri="{BB962C8B-B14F-4D97-AF65-F5344CB8AC3E}">
        <p14:creationId xmlns:p14="http://schemas.microsoft.com/office/powerpoint/2010/main" val="25141506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8000" y="1412776"/>
            <a:ext cx="8218800" cy="4714424"/>
          </a:xfrm>
        </p:spPr>
        <p:txBody>
          <a:bodyPr>
            <a:normAutofit fontScale="92500" lnSpcReduction="10000"/>
          </a:bodyPr>
          <a:lstStyle/>
          <a:p>
            <a:pPr algn="just"/>
            <a:r>
              <a:rPr lang="en-GB" sz="2700" dirty="0" smtClean="0"/>
              <a:t>May allow </a:t>
            </a:r>
            <a:r>
              <a:rPr lang="en-GB" sz="2700" dirty="0"/>
              <a:t>pension funds to reach </a:t>
            </a:r>
            <a:r>
              <a:rPr lang="en-GB" sz="2700" b="1" dirty="0"/>
              <a:t>better risk-adjusted returns</a:t>
            </a:r>
          </a:p>
          <a:p>
            <a:pPr algn="just"/>
            <a:r>
              <a:rPr lang="en-GB" sz="2700" dirty="0" smtClean="0"/>
              <a:t>May allow for </a:t>
            </a:r>
            <a:r>
              <a:rPr lang="en-GB" sz="2700" b="1" dirty="0" smtClean="0"/>
              <a:t>better risk management </a:t>
            </a:r>
            <a:r>
              <a:rPr lang="en-GB" sz="2700" dirty="0" smtClean="0"/>
              <a:t>and control of the overall portfolio </a:t>
            </a:r>
            <a:r>
              <a:rPr lang="en-GB" sz="2700" dirty="0"/>
              <a:t>risk and </a:t>
            </a:r>
            <a:r>
              <a:rPr lang="en-US" sz="2700" dirty="0"/>
              <a:t>to achieve better asset/liability </a:t>
            </a:r>
            <a:r>
              <a:rPr lang="en-US" sz="2700" dirty="0" smtClean="0"/>
              <a:t>matching </a:t>
            </a:r>
            <a:r>
              <a:rPr lang="en-GB" sz="2700" dirty="0" smtClean="0"/>
              <a:t>through proper </a:t>
            </a:r>
            <a:r>
              <a:rPr lang="en-GB" sz="2700" b="1" dirty="0" smtClean="0"/>
              <a:t>diversification </a:t>
            </a:r>
            <a:r>
              <a:rPr lang="en-GB" sz="2700" dirty="0" smtClean="0"/>
              <a:t>of assets</a:t>
            </a:r>
          </a:p>
          <a:p>
            <a:pPr algn="just"/>
            <a:r>
              <a:rPr lang="en-GB" sz="2700" dirty="0" smtClean="0"/>
              <a:t>May allow pension funds, as long-term investors, to benefit from </a:t>
            </a:r>
            <a:r>
              <a:rPr lang="en-GB" sz="2700" b="1" dirty="0" smtClean="0"/>
              <a:t>illiquid premiums </a:t>
            </a:r>
            <a:r>
              <a:rPr lang="en-GB" sz="2700" dirty="0" smtClean="0"/>
              <a:t>associated with less liquid assets</a:t>
            </a:r>
          </a:p>
          <a:p>
            <a:pPr algn="just"/>
            <a:r>
              <a:rPr lang="en-GB" sz="2700" dirty="0" smtClean="0"/>
              <a:t>May allow exposure to other </a:t>
            </a:r>
            <a:r>
              <a:rPr lang="en-GB" sz="2700" b="1" dirty="0" smtClean="0"/>
              <a:t>innovative</a:t>
            </a:r>
            <a:r>
              <a:rPr lang="en-GB" sz="2700" dirty="0" smtClean="0"/>
              <a:t> </a:t>
            </a:r>
            <a:r>
              <a:rPr lang="en-GB" sz="2700" b="1" dirty="0" smtClean="0"/>
              <a:t>assets</a:t>
            </a:r>
            <a:r>
              <a:rPr lang="en-GB" sz="2700" dirty="0" smtClean="0"/>
              <a:t> with potentially stable long-term income (i.e. wind power farms or other infrastructure investment)</a:t>
            </a:r>
          </a:p>
        </p:txBody>
      </p:sp>
      <p:sp>
        <p:nvSpPr>
          <p:cNvPr id="3" name="Slide Number Placeholder 2"/>
          <p:cNvSpPr>
            <a:spLocks noGrp="1"/>
          </p:cNvSpPr>
          <p:nvPr>
            <p:ph type="sldNum" sz="quarter" idx="4"/>
          </p:nvPr>
        </p:nvSpPr>
        <p:spPr/>
        <p:txBody>
          <a:bodyPr/>
          <a:lstStyle/>
          <a:p>
            <a:fld id="{8EAD1EA9-281A-4F59-ACE9-7004080B5EB5}" type="slidenum">
              <a:rPr lang="en-GB" smtClean="0"/>
              <a:t>11</a:t>
            </a:fld>
            <a:endParaRPr lang="en-GB" dirty="0"/>
          </a:p>
        </p:txBody>
      </p:sp>
      <p:sp>
        <p:nvSpPr>
          <p:cNvPr id="4" name="Title 3"/>
          <p:cNvSpPr>
            <a:spLocks noGrp="1"/>
          </p:cNvSpPr>
          <p:nvPr>
            <p:ph type="title"/>
          </p:nvPr>
        </p:nvSpPr>
        <p:spPr/>
        <p:txBody>
          <a:bodyPr/>
          <a:lstStyle/>
          <a:p>
            <a:r>
              <a:rPr lang="en-GB" dirty="0" smtClean="0"/>
              <a:t>Alternative investments: key opportunities</a:t>
            </a:r>
            <a:endParaRPr lang="en-GB" dirty="0"/>
          </a:p>
        </p:txBody>
      </p:sp>
    </p:spTree>
    <p:extLst>
      <p:ext uri="{BB962C8B-B14F-4D97-AF65-F5344CB8AC3E}">
        <p14:creationId xmlns:p14="http://schemas.microsoft.com/office/powerpoint/2010/main" val="35353128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8000" y="1412776"/>
            <a:ext cx="8218800" cy="5040560"/>
          </a:xfrm>
        </p:spPr>
        <p:txBody>
          <a:bodyPr>
            <a:normAutofit fontScale="92500"/>
          </a:bodyPr>
          <a:lstStyle/>
          <a:p>
            <a:pPr algn="just"/>
            <a:r>
              <a:rPr lang="en-GB" sz="2700" dirty="0"/>
              <a:t>Some investments are complex, illiquid and opaque</a:t>
            </a:r>
          </a:p>
          <a:p>
            <a:pPr algn="just"/>
            <a:r>
              <a:rPr lang="en-GB" sz="2700" dirty="0" smtClean="0"/>
              <a:t>Use </a:t>
            </a:r>
            <a:r>
              <a:rPr lang="en-GB" sz="2700" dirty="0"/>
              <a:t>of </a:t>
            </a:r>
            <a:r>
              <a:rPr lang="en-GB" sz="2700" dirty="0" smtClean="0"/>
              <a:t>some non-traditional </a:t>
            </a:r>
            <a:r>
              <a:rPr lang="en-GB" sz="2700" dirty="0"/>
              <a:t>assets implies </a:t>
            </a:r>
            <a:r>
              <a:rPr lang="en-GB" sz="2700" dirty="0" smtClean="0">
                <a:solidFill>
                  <a:srgbClr val="0070C0"/>
                </a:solidFill>
              </a:rPr>
              <a:t>riskier </a:t>
            </a:r>
            <a:r>
              <a:rPr lang="en-GB" sz="2700" dirty="0">
                <a:solidFill>
                  <a:srgbClr val="0070C0"/>
                </a:solidFill>
              </a:rPr>
              <a:t>investment </a:t>
            </a:r>
            <a:r>
              <a:rPr lang="en-GB" sz="2700" dirty="0" smtClean="0">
                <a:solidFill>
                  <a:srgbClr val="0070C0"/>
                </a:solidFill>
              </a:rPr>
              <a:t>strategies </a:t>
            </a:r>
            <a:endParaRPr lang="en-GB" sz="2700" dirty="0" smtClean="0">
              <a:solidFill>
                <a:srgbClr val="0070C0"/>
              </a:solidFill>
            </a:endParaRPr>
          </a:p>
          <a:p>
            <a:pPr algn="just"/>
            <a:r>
              <a:rPr lang="en-GB" sz="2700" dirty="0" smtClean="0"/>
              <a:t>May </a:t>
            </a:r>
            <a:r>
              <a:rPr lang="en-GB" sz="2700" dirty="0" smtClean="0"/>
              <a:t>expose pension funds to </a:t>
            </a:r>
            <a:r>
              <a:rPr lang="en-GB" sz="2700" dirty="0">
                <a:solidFill>
                  <a:srgbClr val="0070C0"/>
                </a:solidFill>
              </a:rPr>
              <a:t>potential risks</a:t>
            </a:r>
            <a:r>
              <a:rPr lang="en-GB" sz="2700" dirty="0" smtClean="0"/>
              <a:t>:</a:t>
            </a:r>
          </a:p>
          <a:p>
            <a:pPr marL="0" indent="0" defTabSz="450850">
              <a:buNone/>
            </a:pPr>
            <a:r>
              <a:rPr lang="en-GB" sz="2700" dirty="0" smtClean="0">
                <a:solidFill>
                  <a:schemeClr val="tx2">
                    <a:lumMod val="75000"/>
                  </a:schemeClr>
                </a:solidFill>
              </a:rPr>
              <a:t>     Liquidity risks, refinancing risks, counterparty risks,   	operational risks, legal, outsourcing, valuation issues</a:t>
            </a:r>
          </a:p>
          <a:p>
            <a:pPr>
              <a:buFont typeface="Wingdings" panose="05000000000000000000" pitchFamily="2" charset="2"/>
              <a:buChar char="Ø"/>
            </a:pPr>
            <a:r>
              <a:rPr lang="en-GB" sz="2700" dirty="0" smtClean="0"/>
              <a:t> Require knowledge and skills to invest and manage additional financial &amp; operational &amp; legal risk</a:t>
            </a:r>
          </a:p>
          <a:p>
            <a:pPr>
              <a:buFont typeface="Wingdings" panose="05000000000000000000" pitchFamily="2" charset="2"/>
              <a:buChar char="Ø"/>
            </a:pPr>
            <a:r>
              <a:rPr lang="en-GB" sz="2700" dirty="0" smtClean="0"/>
              <a:t>Require developing appropriate RM strategies to analyse, assess, carefully monitor and control risks</a:t>
            </a:r>
          </a:p>
          <a:p>
            <a:pPr>
              <a:buFont typeface="Wingdings" panose="05000000000000000000" pitchFamily="2" charset="2"/>
              <a:buChar char="Ø"/>
            </a:pPr>
            <a:r>
              <a:rPr lang="en-GB" sz="2700" dirty="0" smtClean="0"/>
              <a:t>Cost considerations: more expensive to manage</a:t>
            </a:r>
            <a:endParaRPr lang="en-GB" sz="2700" dirty="0"/>
          </a:p>
        </p:txBody>
      </p:sp>
      <p:sp>
        <p:nvSpPr>
          <p:cNvPr id="3" name="Slide Number Placeholder 2"/>
          <p:cNvSpPr>
            <a:spLocks noGrp="1"/>
          </p:cNvSpPr>
          <p:nvPr>
            <p:ph type="sldNum" sz="quarter" idx="4"/>
          </p:nvPr>
        </p:nvSpPr>
        <p:spPr/>
        <p:txBody>
          <a:bodyPr/>
          <a:lstStyle/>
          <a:p>
            <a:fld id="{8EAD1EA9-281A-4F59-ACE9-7004080B5EB5}" type="slidenum">
              <a:rPr lang="en-GB" smtClean="0"/>
              <a:t>12</a:t>
            </a:fld>
            <a:endParaRPr lang="en-GB" dirty="0"/>
          </a:p>
        </p:txBody>
      </p:sp>
      <p:sp>
        <p:nvSpPr>
          <p:cNvPr id="4" name="Title 3"/>
          <p:cNvSpPr>
            <a:spLocks noGrp="1"/>
          </p:cNvSpPr>
          <p:nvPr>
            <p:ph type="title"/>
          </p:nvPr>
        </p:nvSpPr>
        <p:spPr/>
        <p:txBody>
          <a:bodyPr/>
          <a:lstStyle/>
          <a:p>
            <a:r>
              <a:rPr lang="en-GB" dirty="0" smtClean="0"/>
              <a:t>Alternative investments: key risks</a:t>
            </a:r>
            <a:endParaRPr lang="en-GB" dirty="0"/>
          </a:p>
        </p:txBody>
      </p:sp>
    </p:spTree>
    <p:extLst>
      <p:ext uri="{BB962C8B-B14F-4D97-AF65-F5344CB8AC3E}">
        <p14:creationId xmlns:p14="http://schemas.microsoft.com/office/powerpoint/2010/main" val="32199127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8000" y="1484784"/>
            <a:ext cx="8218800" cy="4968552"/>
          </a:xfrm>
        </p:spPr>
        <p:txBody>
          <a:bodyPr>
            <a:normAutofit fontScale="92500"/>
          </a:bodyPr>
          <a:lstStyle/>
          <a:p>
            <a:r>
              <a:rPr lang="en-GB" sz="2700" dirty="0" smtClean="0"/>
              <a:t>Most OECD and IOPS countries allow but limit pension funds’ investment in alternative instruments</a:t>
            </a:r>
          </a:p>
          <a:p>
            <a:pPr lvl="1"/>
            <a:r>
              <a:rPr lang="en-GB" sz="2300" dirty="0" smtClean="0"/>
              <a:t>Most countries limit investments in real estate, loans, retail investment funds, private investment funds</a:t>
            </a:r>
          </a:p>
          <a:p>
            <a:r>
              <a:rPr lang="en-GB" sz="2700" dirty="0" smtClean="0"/>
              <a:t>Trend towards greater investment flexibility, but with strong pension fund governance and due diligence</a:t>
            </a:r>
          </a:p>
          <a:p>
            <a:r>
              <a:rPr lang="en-GB" sz="2600" dirty="0" smtClean="0"/>
              <a:t>No restrictions: AU, AT, BE, CA, IE, NL, NZ, UK, US - some largest pension fund markets and MT, MW</a:t>
            </a:r>
          </a:p>
          <a:p>
            <a:pPr algn="just"/>
            <a:r>
              <a:rPr lang="en-GB" sz="2600" dirty="0" smtClean="0"/>
              <a:t>Derivatives: most countries authorise hedging, but limit or prohibit when used for investment</a:t>
            </a:r>
          </a:p>
          <a:p>
            <a:pPr algn="just"/>
            <a:r>
              <a:rPr lang="en-GB" sz="2600" dirty="0" smtClean="0"/>
              <a:t>DB: Adoption of risk based capital regime (shift to market consistent value for assets and liabilities)</a:t>
            </a:r>
          </a:p>
          <a:p>
            <a:endParaRPr lang="en-GB" sz="2700" dirty="0"/>
          </a:p>
        </p:txBody>
      </p:sp>
      <p:sp>
        <p:nvSpPr>
          <p:cNvPr id="3" name="Slide Number Placeholder 2"/>
          <p:cNvSpPr>
            <a:spLocks noGrp="1"/>
          </p:cNvSpPr>
          <p:nvPr>
            <p:ph type="sldNum" sz="quarter" idx="4"/>
          </p:nvPr>
        </p:nvSpPr>
        <p:spPr/>
        <p:txBody>
          <a:bodyPr/>
          <a:lstStyle/>
          <a:p>
            <a:fld id="{8EAD1EA9-281A-4F59-ACE9-7004080B5EB5}" type="slidenum">
              <a:rPr lang="en-GB" smtClean="0"/>
              <a:t>13</a:t>
            </a:fld>
            <a:endParaRPr lang="en-GB" dirty="0"/>
          </a:p>
        </p:txBody>
      </p:sp>
      <p:sp>
        <p:nvSpPr>
          <p:cNvPr id="4" name="Title 3"/>
          <p:cNvSpPr>
            <a:spLocks noGrp="1"/>
          </p:cNvSpPr>
          <p:nvPr>
            <p:ph type="title"/>
          </p:nvPr>
        </p:nvSpPr>
        <p:spPr/>
        <p:txBody>
          <a:bodyPr/>
          <a:lstStyle/>
          <a:p>
            <a:r>
              <a:rPr lang="en-GB" dirty="0" smtClean="0"/>
              <a:t>Evolving regulatory framework </a:t>
            </a:r>
            <a:endParaRPr lang="en-GB" dirty="0"/>
          </a:p>
        </p:txBody>
      </p:sp>
    </p:spTree>
    <p:extLst>
      <p:ext uri="{BB962C8B-B14F-4D97-AF65-F5344CB8AC3E}">
        <p14:creationId xmlns:p14="http://schemas.microsoft.com/office/powerpoint/2010/main" val="36293910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8000" y="1484784"/>
            <a:ext cx="8218800" cy="5184576"/>
          </a:xfrm>
        </p:spPr>
        <p:txBody>
          <a:bodyPr>
            <a:normAutofit fontScale="85000" lnSpcReduction="20000"/>
          </a:bodyPr>
          <a:lstStyle/>
          <a:p>
            <a:r>
              <a:rPr lang="en-GB" sz="2700" dirty="0" smtClean="0"/>
              <a:t>Appropriate investment policy and risk management strategy</a:t>
            </a:r>
          </a:p>
          <a:p>
            <a:pPr lvl="1"/>
            <a:r>
              <a:rPr lang="en-GB" sz="2000" dirty="0" smtClean="0"/>
              <a:t>Written investment policy statement: type </a:t>
            </a:r>
            <a:r>
              <a:rPr lang="en-GB" sz="2000" dirty="0"/>
              <a:t>of products</a:t>
            </a:r>
            <a:r>
              <a:rPr lang="en-GB" sz="2000" dirty="0" smtClean="0"/>
              <a:t>,  </a:t>
            </a:r>
            <a:r>
              <a:rPr lang="en-GB" sz="2000" u="sng" dirty="0"/>
              <a:t>inherent risks</a:t>
            </a:r>
            <a:r>
              <a:rPr lang="en-GB" sz="2000" dirty="0"/>
              <a:t>, expected volatility and liquidity, valuation methods (use of external valuation advisor) </a:t>
            </a:r>
            <a:endParaRPr lang="en-GB" sz="2000" dirty="0" smtClean="0"/>
          </a:p>
          <a:p>
            <a:pPr lvl="1"/>
            <a:r>
              <a:rPr lang="en-GB" sz="2000" dirty="0" smtClean="0"/>
              <a:t>Regular reviews (</a:t>
            </a:r>
            <a:r>
              <a:rPr lang="en-GB" sz="2000" dirty="0"/>
              <a:t>1-3 years</a:t>
            </a:r>
            <a:r>
              <a:rPr lang="en-GB" sz="2000" dirty="0" smtClean="0"/>
              <a:t>) of written policy statement that the diversification is adequate and undesirable concentration of risk is avoided</a:t>
            </a:r>
          </a:p>
          <a:p>
            <a:pPr lvl="1"/>
            <a:r>
              <a:rPr lang="en-GB" sz="2000" dirty="0" smtClean="0"/>
              <a:t>Strong internal control </a:t>
            </a:r>
            <a:r>
              <a:rPr lang="en-GB" sz="2000" dirty="0" smtClean="0"/>
              <a:t>procedures (internal audit function)</a:t>
            </a:r>
            <a:endParaRPr lang="en-GB" sz="2000" dirty="0" smtClean="0"/>
          </a:p>
          <a:p>
            <a:pPr lvl="1"/>
            <a:r>
              <a:rPr lang="en-GB" sz="2000" dirty="0" smtClean="0"/>
              <a:t>Monitoring and assessing risks on regular (e.g. daily basis) and adjusting</a:t>
            </a:r>
          </a:p>
          <a:p>
            <a:r>
              <a:rPr lang="en-GB" sz="2700" dirty="0" smtClean="0"/>
              <a:t>Strong internal governance</a:t>
            </a:r>
          </a:p>
          <a:p>
            <a:pPr lvl="1"/>
            <a:r>
              <a:rPr lang="en-GB" sz="2000" dirty="0" smtClean="0"/>
              <a:t>Clear asset selection process, written policies and procedures and documentation; Accountability to committees</a:t>
            </a:r>
          </a:p>
          <a:p>
            <a:pPr lvl="1"/>
            <a:r>
              <a:rPr lang="en-GB" sz="2000" dirty="0"/>
              <a:t>Independent risk control and audit </a:t>
            </a:r>
            <a:r>
              <a:rPr lang="en-GB" sz="2000" dirty="0" smtClean="0"/>
              <a:t>functions</a:t>
            </a:r>
          </a:p>
          <a:p>
            <a:r>
              <a:rPr lang="en-GB" sz="2700" dirty="0"/>
              <a:t>Due </a:t>
            </a:r>
            <a:r>
              <a:rPr lang="en-GB" sz="2700" dirty="0" smtClean="0"/>
              <a:t>diligence</a:t>
            </a:r>
            <a:endParaRPr lang="en-GB" sz="2700" dirty="0" smtClean="0">
              <a:solidFill>
                <a:srgbClr val="FFFF00"/>
              </a:solidFill>
            </a:endParaRPr>
          </a:p>
          <a:p>
            <a:pPr lvl="1"/>
            <a:r>
              <a:rPr lang="en-GB" sz="2000" dirty="0" smtClean="0"/>
              <a:t>Focus on people, process, operational infrastructure and performance, with a particular attention to valuation methods</a:t>
            </a:r>
          </a:p>
          <a:p>
            <a:r>
              <a:rPr lang="en-GB" sz="2700" dirty="0" smtClean="0"/>
              <a:t>Communication to members</a:t>
            </a:r>
          </a:p>
          <a:p>
            <a:pPr lvl="1"/>
            <a:endParaRPr lang="en-GB" sz="2300" dirty="0"/>
          </a:p>
        </p:txBody>
      </p:sp>
      <p:sp>
        <p:nvSpPr>
          <p:cNvPr id="3" name="Slide Number Placeholder 2"/>
          <p:cNvSpPr>
            <a:spLocks noGrp="1"/>
          </p:cNvSpPr>
          <p:nvPr>
            <p:ph type="sldNum" sz="quarter" idx="4"/>
          </p:nvPr>
        </p:nvSpPr>
        <p:spPr/>
        <p:txBody>
          <a:bodyPr/>
          <a:lstStyle/>
          <a:p>
            <a:fld id="{8EAD1EA9-281A-4F59-ACE9-7004080B5EB5}" type="slidenum">
              <a:rPr lang="en-GB" smtClean="0"/>
              <a:t>14</a:t>
            </a:fld>
            <a:endParaRPr lang="en-GB" dirty="0"/>
          </a:p>
        </p:txBody>
      </p:sp>
      <p:sp>
        <p:nvSpPr>
          <p:cNvPr id="4" name="Title 3"/>
          <p:cNvSpPr>
            <a:spLocks noGrp="1"/>
          </p:cNvSpPr>
          <p:nvPr>
            <p:ph type="title"/>
          </p:nvPr>
        </p:nvSpPr>
        <p:spPr/>
        <p:txBody>
          <a:bodyPr/>
          <a:lstStyle/>
          <a:p>
            <a:r>
              <a:rPr lang="en-GB" dirty="0" smtClean="0"/>
              <a:t>OECD/IOPS Good Practices on use of alternative investments and derivatives</a:t>
            </a:r>
            <a:endParaRPr lang="en-GB" dirty="0"/>
          </a:p>
        </p:txBody>
      </p:sp>
    </p:spTree>
    <p:extLst>
      <p:ext uri="{BB962C8B-B14F-4D97-AF65-F5344CB8AC3E}">
        <p14:creationId xmlns:p14="http://schemas.microsoft.com/office/powerpoint/2010/main" val="37462067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algn="just"/>
            <a:r>
              <a:rPr lang="en-GB" sz="2700" dirty="0" smtClean="0"/>
              <a:t>In majority of jurisdictions, no differences in supervisory approaches with regard to traditional and non-traditional investments</a:t>
            </a:r>
          </a:p>
          <a:p>
            <a:pPr lvl="1"/>
            <a:r>
              <a:rPr lang="en-GB" sz="2300" dirty="0" smtClean="0"/>
              <a:t>Appropriate Risk </a:t>
            </a:r>
            <a:r>
              <a:rPr lang="en-GB" sz="2300" dirty="0"/>
              <a:t>M</a:t>
            </a:r>
            <a:r>
              <a:rPr lang="en-GB" sz="2300" dirty="0" smtClean="0"/>
              <a:t>anagement Processes (same reqs.)</a:t>
            </a:r>
          </a:p>
          <a:p>
            <a:pPr lvl="1"/>
            <a:r>
              <a:rPr lang="en-GB" sz="2300" dirty="0" smtClean="0"/>
              <a:t>Generally, no requirement for separate </a:t>
            </a:r>
            <a:r>
              <a:rPr lang="en-GB" sz="2300" dirty="0"/>
              <a:t>risk </a:t>
            </a:r>
            <a:r>
              <a:rPr lang="en-GB" sz="2300" dirty="0" smtClean="0"/>
              <a:t>and investment management process for alternative investments</a:t>
            </a:r>
          </a:p>
          <a:p>
            <a:pPr lvl="1"/>
            <a:r>
              <a:rPr lang="en-GB" sz="2300" dirty="0" smtClean="0"/>
              <a:t>No separate risk reporting and internal control system</a:t>
            </a:r>
          </a:p>
          <a:p>
            <a:pPr algn="just"/>
            <a:r>
              <a:rPr lang="en-GB" sz="2700" dirty="0"/>
              <a:t>Increased supervisory attention on pension fund investments in non-traditional asset classes</a:t>
            </a:r>
          </a:p>
          <a:p>
            <a:pPr algn="just"/>
            <a:r>
              <a:rPr lang="en-GB" sz="2700" dirty="0" smtClean="0"/>
              <a:t>In 8 jurisdictions supervisors expect that pension funds will use more  scrutiny, linked to RBS</a:t>
            </a:r>
          </a:p>
          <a:p>
            <a:pPr algn="just"/>
            <a:r>
              <a:rPr lang="en-GB" sz="2700" dirty="0" smtClean="0"/>
              <a:t>Few supervisors issued  guidance /standards /key principles </a:t>
            </a:r>
            <a:endParaRPr lang="en-GB" sz="2700" dirty="0"/>
          </a:p>
          <a:p>
            <a:endParaRPr lang="en-GB" sz="2700" dirty="0"/>
          </a:p>
        </p:txBody>
      </p:sp>
      <p:sp>
        <p:nvSpPr>
          <p:cNvPr id="3" name="Slide Number Placeholder 2"/>
          <p:cNvSpPr>
            <a:spLocks noGrp="1"/>
          </p:cNvSpPr>
          <p:nvPr>
            <p:ph type="sldNum" sz="quarter" idx="4"/>
          </p:nvPr>
        </p:nvSpPr>
        <p:spPr/>
        <p:txBody>
          <a:bodyPr/>
          <a:lstStyle/>
          <a:p>
            <a:fld id="{8EAD1EA9-281A-4F59-ACE9-7004080B5EB5}" type="slidenum">
              <a:rPr lang="en-GB" smtClean="0"/>
              <a:t>15</a:t>
            </a:fld>
            <a:endParaRPr lang="en-GB" dirty="0"/>
          </a:p>
        </p:txBody>
      </p:sp>
      <p:sp>
        <p:nvSpPr>
          <p:cNvPr id="4" name="Title 3"/>
          <p:cNvSpPr>
            <a:spLocks noGrp="1"/>
          </p:cNvSpPr>
          <p:nvPr>
            <p:ph type="title"/>
          </p:nvPr>
        </p:nvSpPr>
        <p:spPr/>
        <p:txBody>
          <a:bodyPr/>
          <a:lstStyle/>
          <a:p>
            <a:r>
              <a:rPr lang="en-GB" dirty="0" smtClean="0"/>
              <a:t>Supervision of traditional and non-traditional assets (current IOPS project)</a:t>
            </a:r>
            <a:endParaRPr lang="en-GB" dirty="0"/>
          </a:p>
        </p:txBody>
      </p:sp>
    </p:spTree>
    <p:extLst>
      <p:ext uri="{BB962C8B-B14F-4D97-AF65-F5344CB8AC3E}">
        <p14:creationId xmlns:p14="http://schemas.microsoft.com/office/powerpoint/2010/main" val="6254485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9552" y="1052736"/>
            <a:ext cx="8218800" cy="5544616"/>
          </a:xfrm>
        </p:spPr>
        <p:txBody>
          <a:bodyPr>
            <a:noAutofit/>
          </a:bodyPr>
          <a:lstStyle/>
          <a:p>
            <a:pPr marL="0" indent="0">
              <a:buNone/>
            </a:pPr>
            <a:r>
              <a:rPr lang="en-GB" sz="1550" b="1" dirty="0" smtClean="0"/>
              <a:t>APRA</a:t>
            </a:r>
            <a:r>
              <a:rPr lang="en-GB" sz="1550" dirty="0" smtClean="0"/>
              <a:t>,  </a:t>
            </a:r>
            <a:r>
              <a:rPr lang="en-GB" sz="1550" b="1" dirty="0" smtClean="0"/>
              <a:t>Australia</a:t>
            </a:r>
            <a:r>
              <a:rPr lang="en-GB" sz="1550" dirty="0" smtClean="0"/>
              <a:t>: </a:t>
            </a:r>
          </a:p>
          <a:p>
            <a:pPr lvl="0"/>
            <a:r>
              <a:rPr lang="en-GB" sz="1600" dirty="0">
                <a:solidFill>
                  <a:schemeClr val="tx2"/>
                </a:solidFill>
              </a:rPr>
              <a:t>Risk involved may not be properly understood, quantified and managed; </a:t>
            </a:r>
          </a:p>
          <a:p>
            <a:pPr lvl="0"/>
            <a:r>
              <a:rPr lang="en-GB" sz="1600" dirty="0">
                <a:solidFill>
                  <a:schemeClr val="tx2"/>
                </a:solidFill>
              </a:rPr>
              <a:t>Inadequate due diligence and monitoring;</a:t>
            </a:r>
          </a:p>
          <a:p>
            <a:pPr lvl="0"/>
            <a:r>
              <a:rPr lang="en-GB" sz="1600" dirty="0">
                <a:solidFill>
                  <a:schemeClr val="tx2"/>
                </a:solidFill>
              </a:rPr>
              <a:t>Over-reliance on valuations provided by investment managers with inadequate independent analysis/assessment to verify the fairness of valuations;</a:t>
            </a:r>
          </a:p>
          <a:p>
            <a:pPr lvl="0"/>
            <a:r>
              <a:rPr lang="en-GB" sz="1600" dirty="0">
                <a:solidFill>
                  <a:schemeClr val="tx2"/>
                </a:solidFill>
              </a:rPr>
              <a:t>For smaller funds, the lack of internal resources and capabilities to identify, monitor, and manage the risks from non-traditional investments.</a:t>
            </a:r>
          </a:p>
          <a:p>
            <a:pPr marL="0" indent="0">
              <a:buNone/>
            </a:pPr>
            <a:r>
              <a:rPr lang="en-GB" sz="1550" b="1" dirty="0"/>
              <a:t>The</a:t>
            </a:r>
            <a:r>
              <a:rPr lang="en-GB" sz="1550" dirty="0"/>
              <a:t> </a:t>
            </a:r>
            <a:r>
              <a:rPr lang="en-GB" sz="1550" b="1" dirty="0" smtClean="0"/>
              <a:t>Belgian FSMA</a:t>
            </a:r>
            <a:r>
              <a:rPr lang="en-GB" sz="1550" dirty="0" smtClean="0"/>
              <a:t>:</a:t>
            </a:r>
          </a:p>
          <a:p>
            <a:pPr lvl="0"/>
            <a:r>
              <a:rPr lang="en-GB" sz="1600" dirty="0">
                <a:solidFill>
                  <a:schemeClr val="tx2"/>
                </a:solidFill>
              </a:rPr>
              <a:t>Valuation – there may be no market value available, not always independent valuation, counter party risk may not always be easy to assess;</a:t>
            </a:r>
          </a:p>
          <a:p>
            <a:pPr lvl="0"/>
            <a:r>
              <a:rPr lang="en-GB" sz="1600" dirty="0">
                <a:solidFill>
                  <a:schemeClr val="tx2"/>
                </a:solidFill>
              </a:rPr>
              <a:t>Liquidity: being assessed on the overall level of the pension fund and not on the level of individual investments;</a:t>
            </a:r>
          </a:p>
          <a:p>
            <a:pPr lvl="0"/>
            <a:r>
              <a:rPr lang="en-GB" sz="1600" dirty="0">
                <a:solidFill>
                  <a:schemeClr val="tx2"/>
                </a:solidFill>
              </a:rPr>
              <a:t>Transparency of the underlying risks and actual investments.</a:t>
            </a:r>
          </a:p>
          <a:p>
            <a:pPr marL="0" lvl="0" indent="0">
              <a:buNone/>
            </a:pPr>
            <a:r>
              <a:rPr lang="en-GB" sz="1550" b="1" dirty="0"/>
              <a:t>CAPSA, Canada</a:t>
            </a:r>
            <a:r>
              <a:rPr lang="en-GB" sz="1550" dirty="0" smtClean="0"/>
              <a:t>: </a:t>
            </a:r>
          </a:p>
          <a:p>
            <a:pPr lvl="0"/>
            <a:r>
              <a:rPr lang="en-GB" sz="1600" dirty="0">
                <a:solidFill>
                  <a:schemeClr val="tx2"/>
                </a:solidFill>
              </a:rPr>
              <a:t>The difficulty for Authorities to develop and retain the necessary internal expertise and experience to independently assess complex non-traditional transactions;</a:t>
            </a:r>
          </a:p>
          <a:p>
            <a:r>
              <a:rPr lang="en-GB" sz="1600" dirty="0">
                <a:solidFill>
                  <a:schemeClr val="tx2"/>
                </a:solidFill>
              </a:rPr>
              <a:t>In prosecution, it can be difficult to </a:t>
            </a:r>
            <a:r>
              <a:rPr lang="en-GB" sz="1600" dirty="0" smtClean="0">
                <a:solidFill>
                  <a:schemeClr val="tx2"/>
                </a:solidFill>
              </a:rPr>
              <a:t>make </a:t>
            </a:r>
            <a:r>
              <a:rPr lang="en-GB" sz="1600" dirty="0">
                <a:solidFill>
                  <a:schemeClr val="tx2"/>
                </a:solidFill>
              </a:rPr>
              <a:t>a case that the prudent standard was violated, when financial engineering is constantly evolving</a:t>
            </a:r>
            <a:r>
              <a:rPr lang="en-GB" sz="1550" dirty="0"/>
              <a:t>.</a:t>
            </a:r>
          </a:p>
        </p:txBody>
      </p:sp>
      <p:sp>
        <p:nvSpPr>
          <p:cNvPr id="3" name="Slide Number Placeholder 2"/>
          <p:cNvSpPr>
            <a:spLocks noGrp="1"/>
          </p:cNvSpPr>
          <p:nvPr>
            <p:ph type="sldNum" sz="quarter" idx="4"/>
          </p:nvPr>
        </p:nvSpPr>
        <p:spPr/>
        <p:txBody>
          <a:bodyPr/>
          <a:lstStyle/>
          <a:p>
            <a:fld id="{8EAD1EA9-281A-4F59-ACE9-7004080B5EB5}" type="slidenum">
              <a:rPr lang="en-GB" smtClean="0"/>
              <a:t>16</a:t>
            </a:fld>
            <a:endParaRPr lang="en-GB" dirty="0"/>
          </a:p>
        </p:txBody>
      </p:sp>
      <p:sp>
        <p:nvSpPr>
          <p:cNvPr id="4" name="Title 3"/>
          <p:cNvSpPr>
            <a:spLocks noGrp="1"/>
          </p:cNvSpPr>
          <p:nvPr>
            <p:ph type="title"/>
          </p:nvPr>
        </p:nvSpPr>
        <p:spPr>
          <a:xfrm>
            <a:off x="1080000" y="188640"/>
            <a:ext cx="7416000" cy="864096"/>
          </a:xfrm>
        </p:spPr>
        <p:txBody>
          <a:bodyPr/>
          <a:lstStyle/>
          <a:p>
            <a:pPr algn="just"/>
            <a:r>
              <a:rPr lang="en-GB" dirty="0" smtClean="0"/>
              <a:t>Main challenges encountered in the supervision of non-traditional investments</a:t>
            </a:r>
            <a:endParaRPr lang="en-GB" dirty="0"/>
          </a:p>
        </p:txBody>
      </p:sp>
    </p:spTree>
    <p:extLst>
      <p:ext uri="{BB962C8B-B14F-4D97-AF65-F5344CB8AC3E}">
        <p14:creationId xmlns:p14="http://schemas.microsoft.com/office/powerpoint/2010/main" val="42205711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8000" y="1484784"/>
            <a:ext cx="8218800" cy="4968552"/>
          </a:xfrm>
        </p:spPr>
        <p:txBody>
          <a:bodyPr>
            <a:normAutofit fontScale="92500" lnSpcReduction="10000"/>
          </a:bodyPr>
          <a:lstStyle/>
          <a:p>
            <a:pPr algn="just"/>
            <a:r>
              <a:rPr lang="en-GB" sz="2700" dirty="0" smtClean="0"/>
              <a:t>Low interest </a:t>
            </a:r>
            <a:r>
              <a:rPr lang="en-GB" sz="2700" dirty="0"/>
              <a:t>rate environment </a:t>
            </a:r>
            <a:r>
              <a:rPr lang="en-GB" sz="2700" dirty="0" smtClean="0"/>
              <a:t>can have a negative impact on pension funds and other institutional investors, which might be </a:t>
            </a:r>
            <a:r>
              <a:rPr lang="en-GB" sz="2700" dirty="0"/>
              <a:t>here for a long </a:t>
            </a:r>
            <a:r>
              <a:rPr lang="en-GB" sz="2700" dirty="0" smtClean="0"/>
              <a:t>time</a:t>
            </a:r>
          </a:p>
          <a:p>
            <a:pPr algn="just"/>
            <a:r>
              <a:rPr lang="en-GB" sz="2700" dirty="0" smtClean="0"/>
              <a:t>There was an increase of total assets invested in alternative investments, but on average pension funds invested about 10-15 % of total assets in 2014</a:t>
            </a:r>
          </a:p>
          <a:p>
            <a:pPr algn="just"/>
            <a:r>
              <a:rPr lang="en-GB" sz="2700" dirty="0" smtClean="0"/>
              <a:t>Alternative investments present opportunities and risks that need to be carefully considered and balanced  </a:t>
            </a:r>
          </a:p>
          <a:p>
            <a:pPr algn="just"/>
            <a:r>
              <a:rPr lang="en-GB" sz="2700" dirty="0" smtClean="0"/>
              <a:t>Regulatory and supervisory authorities need to follow the developments and adjust their regulatory and supervisory frameworks. </a:t>
            </a:r>
          </a:p>
          <a:p>
            <a:pPr algn="just"/>
            <a:r>
              <a:rPr lang="en-GB" sz="2700" dirty="0" smtClean="0"/>
              <a:t>Complexity of alternative investments justifies an increased supervisory focus </a:t>
            </a:r>
          </a:p>
          <a:p>
            <a:endParaRPr lang="en-GB" sz="2700" dirty="0"/>
          </a:p>
        </p:txBody>
      </p:sp>
      <p:sp>
        <p:nvSpPr>
          <p:cNvPr id="3" name="Slide Number Placeholder 2"/>
          <p:cNvSpPr>
            <a:spLocks noGrp="1"/>
          </p:cNvSpPr>
          <p:nvPr>
            <p:ph type="sldNum" sz="quarter" idx="4"/>
          </p:nvPr>
        </p:nvSpPr>
        <p:spPr/>
        <p:txBody>
          <a:bodyPr/>
          <a:lstStyle/>
          <a:p>
            <a:fld id="{8EAD1EA9-281A-4F59-ACE9-7004080B5EB5}" type="slidenum">
              <a:rPr lang="en-GB" smtClean="0"/>
              <a:t>17</a:t>
            </a:fld>
            <a:endParaRPr lang="en-GB" dirty="0"/>
          </a:p>
        </p:txBody>
      </p:sp>
      <p:sp>
        <p:nvSpPr>
          <p:cNvPr id="4" name="Title 3"/>
          <p:cNvSpPr>
            <a:spLocks noGrp="1"/>
          </p:cNvSpPr>
          <p:nvPr>
            <p:ph type="title"/>
          </p:nvPr>
        </p:nvSpPr>
        <p:spPr/>
        <p:txBody>
          <a:bodyPr/>
          <a:lstStyle/>
          <a:p>
            <a:r>
              <a:rPr lang="en-GB" dirty="0" smtClean="0"/>
              <a:t>Main points to take with you today</a:t>
            </a:r>
            <a:endParaRPr lang="en-GB" dirty="0"/>
          </a:p>
        </p:txBody>
      </p:sp>
    </p:spTree>
    <p:extLst>
      <p:ext uri="{BB962C8B-B14F-4D97-AF65-F5344CB8AC3E}">
        <p14:creationId xmlns:p14="http://schemas.microsoft.com/office/powerpoint/2010/main" val="16447013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8000" y="1412776"/>
            <a:ext cx="8218800" cy="5112568"/>
          </a:xfrm>
        </p:spPr>
        <p:txBody>
          <a:bodyPr>
            <a:normAutofit fontScale="47500" lnSpcReduction="20000"/>
          </a:bodyPr>
          <a:lstStyle/>
          <a:p>
            <a:pPr>
              <a:lnSpc>
                <a:spcPct val="100000"/>
              </a:lnSpc>
            </a:pPr>
            <a:r>
              <a:rPr lang="en-GB" sz="3800" dirty="0" smtClean="0"/>
              <a:t> </a:t>
            </a:r>
            <a:r>
              <a:rPr lang="en-GB" sz="5100" dirty="0"/>
              <a:t>OECD Business and Finance Outlook online</a:t>
            </a:r>
          </a:p>
          <a:p>
            <a:pPr>
              <a:lnSpc>
                <a:spcPct val="100000"/>
              </a:lnSpc>
            </a:pPr>
            <a:r>
              <a:rPr lang="en-GB" sz="3300" dirty="0">
                <a:hlinkClick r:id="rId3"/>
              </a:rPr>
              <a:t>www.oecd.org/finance/oecd-business-finance-outlook.htm</a:t>
            </a:r>
            <a:endParaRPr lang="en-GB" sz="3300" dirty="0"/>
          </a:p>
          <a:p>
            <a:pPr>
              <a:lnSpc>
                <a:spcPct val="100000"/>
              </a:lnSpc>
            </a:pPr>
            <a:endParaRPr lang="en-GB" sz="2800" dirty="0"/>
          </a:p>
          <a:p>
            <a:pPr>
              <a:lnSpc>
                <a:spcPct val="100000"/>
              </a:lnSpc>
            </a:pPr>
            <a:r>
              <a:rPr lang="en-GB" sz="5100" dirty="0" smtClean="0"/>
              <a:t>OECD </a:t>
            </a:r>
            <a:r>
              <a:rPr lang="en-GB" sz="5100" dirty="0"/>
              <a:t>work on pensions</a:t>
            </a:r>
          </a:p>
          <a:p>
            <a:pPr>
              <a:lnSpc>
                <a:spcPct val="100000"/>
              </a:lnSpc>
              <a:defRPr/>
            </a:pPr>
            <a:r>
              <a:rPr lang="en-GB" dirty="0">
                <a:hlinkClick r:id="rId4"/>
              </a:rPr>
              <a:t>www.oecd.org/insurance/private-pensions</a:t>
            </a:r>
            <a:r>
              <a:rPr lang="en-GB" dirty="0"/>
              <a:t> </a:t>
            </a:r>
            <a:endParaRPr lang="en-GB" dirty="0" smtClean="0"/>
          </a:p>
          <a:p>
            <a:pPr>
              <a:lnSpc>
                <a:spcPct val="100000"/>
              </a:lnSpc>
              <a:defRPr/>
            </a:pPr>
            <a:endParaRPr lang="en-GB" dirty="0"/>
          </a:p>
          <a:p>
            <a:pPr>
              <a:lnSpc>
                <a:spcPct val="100000"/>
              </a:lnSpc>
            </a:pPr>
            <a:r>
              <a:rPr lang="en-GB" sz="5100" dirty="0"/>
              <a:t>OECD Pension Markets in Focus</a:t>
            </a:r>
          </a:p>
          <a:p>
            <a:pPr>
              <a:lnSpc>
                <a:spcPct val="100000"/>
              </a:lnSpc>
            </a:pPr>
            <a:r>
              <a:rPr lang="en-GB" sz="3300" dirty="0">
                <a:hlinkClick r:id="rId5"/>
              </a:rPr>
              <a:t>http://www.oecd.org/daf/fin/private-pensions/pensionmarketsinfocus.htm</a:t>
            </a:r>
            <a:endParaRPr lang="en-GB" sz="3300" dirty="0"/>
          </a:p>
          <a:p>
            <a:pPr>
              <a:lnSpc>
                <a:spcPct val="100000"/>
              </a:lnSpc>
            </a:pPr>
            <a:endParaRPr lang="en-GB" dirty="0"/>
          </a:p>
          <a:p>
            <a:pPr>
              <a:lnSpc>
                <a:spcPct val="100000"/>
              </a:lnSpc>
            </a:pPr>
            <a:r>
              <a:rPr lang="en-GB" sz="5100" dirty="0"/>
              <a:t>OECD project on Institutional Investors and Long-Term Investment</a:t>
            </a:r>
          </a:p>
          <a:p>
            <a:pPr>
              <a:lnSpc>
                <a:spcPct val="100000"/>
              </a:lnSpc>
            </a:pPr>
            <a:r>
              <a:rPr lang="en-GB" sz="3300" dirty="0" smtClean="0">
                <a:hlinkClick r:id="rId6"/>
              </a:rPr>
              <a:t>www.oecd.org/finance/lti</a:t>
            </a:r>
            <a:endParaRPr lang="en-GB" sz="3300" dirty="0"/>
          </a:p>
          <a:p>
            <a:pPr>
              <a:lnSpc>
                <a:spcPct val="100000"/>
              </a:lnSpc>
              <a:defRPr/>
            </a:pPr>
            <a:endParaRPr lang="en-GB" dirty="0"/>
          </a:p>
          <a:p>
            <a:pPr>
              <a:defRPr/>
            </a:pPr>
            <a:r>
              <a:rPr lang="en-GB" sz="5100" dirty="0"/>
              <a:t>IOPS Principles and guidelines, IOPS Working Papers</a:t>
            </a:r>
          </a:p>
          <a:p>
            <a:pPr>
              <a:lnSpc>
                <a:spcPct val="100000"/>
              </a:lnSpc>
              <a:defRPr/>
            </a:pPr>
            <a:r>
              <a:rPr lang="en-GB" dirty="0">
                <a:hlinkClick r:id="rId7"/>
              </a:rPr>
              <a:t>http://</a:t>
            </a:r>
            <a:r>
              <a:rPr lang="en-GB" dirty="0" smtClean="0">
                <a:hlinkClick r:id="rId7"/>
              </a:rPr>
              <a:t>www.iopsweb.org</a:t>
            </a:r>
            <a:endParaRPr lang="en-GB" dirty="0"/>
          </a:p>
        </p:txBody>
      </p:sp>
      <p:sp>
        <p:nvSpPr>
          <p:cNvPr id="3" name="Slide Number Placeholder 2"/>
          <p:cNvSpPr>
            <a:spLocks noGrp="1"/>
          </p:cNvSpPr>
          <p:nvPr>
            <p:ph type="sldNum" sz="quarter" idx="4"/>
          </p:nvPr>
        </p:nvSpPr>
        <p:spPr/>
        <p:txBody>
          <a:bodyPr/>
          <a:lstStyle/>
          <a:p>
            <a:fld id="{8EAD1EA9-281A-4F59-ACE9-7004080B5EB5}" type="slidenum">
              <a:rPr lang="en-GB" smtClean="0"/>
              <a:t>18</a:t>
            </a:fld>
            <a:endParaRPr lang="en-GB" dirty="0"/>
          </a:p>
        </p:txBody>
      </p:sp>
      <p:sp>
        <p:nvSpPr>
          <p:cNvPr id="4" name="Title 3"/>
          <p:cNvSpPr>
            <a:spLocks noGrp="1"/>
          </p:cNvSpPr>
          <p:nvPr>
            <p:ph type="title"/>
          </p:nvPr>
        </p:nvSpPr>
        <p:spPr/>
        <p:txBody>
          <a:bodyPr/>
          <a:lstStyle/>
          <a:p>
            <a:r>
              <a:rPr lang="en-GB" dirty="0" smtClean="0"/>
              <a:t>References:</a:t>
            </a:r>
            <a:endParaRPr lang="en-GB" dirty="0"/>
          </a:p>
        </p:txBody>
      </p:sp>
    </p:spTree>
    <p:extLst>
      <p:ext uri="{BB962C8B-B14F-4D97-AF65-F5344CB8AC3E}">
        <p14:creationId xmlns:p14="http://schemas.microsoft.com/office/powerpoint/2010/main" val="396505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47664" y="1844824"/>
            <a:ext cx="6300000" cy="1938992"/>
          </a:xfrm>
        </p:spPr>
        <p:txBody>
          <a:bodyPr/>
          <a:lstStyle/>
          <a:p>
            <a:pPr algn="ctr">
              <a:lnSpc>
                <a:spcPct val="100000"/>
              </a:lnSpc>
            </a:pPr>
            <a:r>
              <a:rPr lang="en-GB" sz="6000" dirty="0" smtClean="0"/>
              <a:t>Thank You very Much!</a:t>
            </a:r>
            <a:endParaRPr lang="en-GB" sz="2800" dirty="0"/>
          </a:p>
        </p:txBody>
      </p:sp>
      <p:sp>
        <p:nvSpPr>
          <p:cNvPr id="3" name="Subtitle 2"/>
          <p:cNvSpPr>
            <a:spLocks noGrp="1"/>
          </p:cNvSpPr>
          <p:nvPr>
            <p:ph type="subTitle" idx="1"/>
          </p:nvPr>
        </p:nvSpPr>
        <p:spPr>
          <a:xfrm>
            <a:off x="0" y="4005064"/>
            <a:ext cx="7596336" cy="2715733"/>
          </a:xfrm>
        </p:spPr>
        <p:txBody>
          <a:bodyPr tIns="32653" bIns="32653">
            <a:normAutofit/>
          </a:bodyPr>
          <a:lstStyle/>
          <a:p>
            <a:pPr>
              <a:lnSpc>
                <a:spcPct val="100000"/>
              </a:lnSpc>
            </a:pPr>
            <a:endParaRPr lang="en-GB" sz="2000" dirty="0" smtClean="0"/>
          </a:p>
          <a:p>
            <a:pPr>
              <a:lnSpc>
                <a:spcPct val="100000"/>
              </a:lnSpc>
              <a:defRPr/>
            </a:pPr>
            <a:endParaRPr lang="en-GB" sz="2300" dirty="0" smtClean="0"/>
          </a:p>
          <a:p>
            <a:pPr>
              <a:lnSpc>
                <a:spcPct val="100000"/>
              </a:lnSpc>
              <a:defRPr/>
            </a:pPr>
            <a:endParaRPr lang="en-GB" sz="2300" dirty="0" smtClean="0"/>
          </a:p>
          <a:p>
            <a:pPr>
              <a:lnSpc>
                <a:spcPct val="100000"/>
              </a:lnSpc>
              <a:defRPr/>
            </a:pPr>
            <a:endParaRPr lang="en-GB" sz="2300" dirty="0"/>
          </a:p>
        </p:txBody>
      </p:sp>
    </p:spTree>
    <p:extLst>
      <p:ext uri="{BB962C8B-B14F-4D97-AF65-F5344CB8AC3E}">
        <p14:creationId xmlns:p14="http://schemas.microsoft.com/office/powerpoint/2010/main" val="8338941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buFont typeface="Wingdings" panose="05000000000000000000" pitchFamily="2" charset="2"/>
              <a:buChar char="Ø"/>
            </a:pPr>
            <a:r>
              <a:rPr lang="en-GB" sz="2700" dirty="0" smtClean="0"/>
              <a:t>Impact of low interest rate environment</a:t>
            </a:r>
          </a:p>
          <a:p>
            <a:pPr algn="just">
              <a:buFont typeface="Wingdings" panose="05000000000000000000" pitchFamily="2" charset="2"/>
              <a:buChar char="Ø"/>
            </a:pPr>
            <a:r>
              <a:rPr lang="en-GB" sz="2700" dirty="0" smtClean="0"/>
              <a:t>Trends in pension fund investments in non-traditional assets in OECD and IOPS jurisdictions</a:t>
            </a:r>
          </a:p>
          <a:p>
            <a:pPr algn="just">
              <a:buFont typeface="Wingdings" panose="05000000000000000000" pitchFamily="2" charset="2"/>
              <a:buChar char="Ø"/>
            </a:pPr>
            <a:r>
              <a:rPr lang="en-GB" sz="2700" dirty="0" smtClean="0"/>
              <a:t>Key opportunities and risks of alternative investments</a:t>
            </a:r>
          </a:p>
          <a:p>
            <a:pPr algn="just">
              <a:buFont typeface="Wingdings" panose="05000000000000000000" pitchFamily="2" charset="2"/>
              <a:buChar char="Ø"/>
            </a:pPr>
            <a:r>
              <a:rPr lang="en-GB" sz="2700" dirty="0" smtClean="0"/>
              <a:t>Regulatory and supervisory aspects of alternative investments by pension funds: OECD/IOPS good practices and key supervisory developments</a:t>
            </a:r>
            <a:endParaRPr lang="en-GB" sz="2700" dirty="0"/>
          </a:p>
        </p:txBody>
      </p:sp>
      <p:sp>
        <p:nvSpPr>
          <p:cNvPr id="3" name="Slide Number Placeholder 2"/>
          <p:cNvSpPr>
            <a:spLocks noGrp="1"/>
          </p:cNvSpPr>
          <p:nvPr>
            <p:ph type="sldNum" sz="quarter" idx="4"/>
          </p:nvPr>
        </p:nvSpPr>
        <p:spPr/>
        <p:txBody>
          <a:bodyPr/>
          <a:lstStyle/>
          <a:p>
            <a:fld id="{8EAD1EA9-281A-4F59-ACE9-7004080B5EB5}" type="slidenum">
              <a:rPr lang="en-GB" smtClean="0"/>
              <a:t>2</a:t>
            </a:fld>
            <a:endParaRPr lang="en-GB" dirty="0"/>
          </a:p>
        </p:txBody>
      </p:sp>
      <p:sp>
        <p:nvSpPr>
          <p:cNvPr id="4" name="Title 3"/>
          <p:cNvSpPr>
            <a:spLocks noGrp="1"/>
          </p:cNvSpPr>
          <p:nvPr>
            <p:ph type="title"/>
          </p:nvPr>
        </p:nvSpPr>
        <p:spPr/>
        <p:txBody>
          <a:bodyPr/>
          <a:lstStyle/>
          <a:p>
            <a:r>
              <a:rPr lang="en-GB" dirty="0" smtClean="0"/>
              <a:t>Structure of the presentation</a:t>
            </a:r>
            <a:endParaRPr lang="en-GB" dirty="0"/>
          </a:p>
        </p:txBody>
      </p:sp>
    </p:spTree>
    <p:extLst>
      <p:ext uri="{BB962C8B-B14F-4D97-AF65-F5344CB8AC3E}">
        <p14:creationId xmlns:p14="http://schemas.microsoft.com/office/powerpoint/2010/main" val="28626534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8000" y="1412776"/>
            <a:ext cx="8218800" cy="5256584"/>
          </a:xfrm>
          <a:ln>
            <a:solidFill>
              <a:schemeClr val="accent1"/>
            </a:solidFill>
          </a:ln>
        </p:spPr>
        <p:txBody>
          <a:bodyPr>
            <a:normAutofit fontScale="92500"/>
          </a:bodyPr>
          <a:lstStyle/>
          <a:p>
            <a:r>
              <a:rPr lang="en-GB" sz="2700" dirty="0" smtClean="0"/>
              <a:t>OECD/IOPS/WB </a:t>
            </a:r>
            <a:r>
              <a:rPr lang="en-GB" sz="2700" dirty="0"/>
              <a:t>Global Pension </a:t>
            </a:r>
            <a:r>
              <a:rPr lang="en-GB" sz="2700" dirty="0" smtClean="0"/>
              <a:t>Statistics (2016) </a:t>
            </a:r>
            <a:r>
              <a:rPr lang="en-GB" sz="2400" dirty="0" smtClean="0">
                <a:hlinkClick r:id="rId3"/>
              </a:rPr>
              <a:t>http</a:t>
            </a:r>
            <a:r>
              <a:rPr lang="en-GB" sz="2400" dirty="0">
                <a:hlinkClick r:id="rId3"/>
              </a:rPr>
              <a:t>://</a:t>
            </a:r>
            <a:r>
              <a:rPr lang="en-GB" sz="2400" dirty="0" smtClean="0">
                <a:hlinkClick r:id="rId3"/>
              </a:rPr>
              <a:t>www.oecd.org/pensions/pensionmarketsinfocus.htm</a:t>
            </a:r>
            <a:endParaRPr lang="en-GB" sz="2400" dirty="0" smtClean="0"/>
          </a:p>
          <a:p>
            <a:r>
              <a:rPr lang="en-GB" sz="2700" dirty="0" smtClean="0"/>
              <a:t>Private pension assets reached </a:t>
            </a:r>
            <a:r>
              <a:rPr lang="en-GB" sz="2700" b="1" dirty="0" smtClean="0"/>
              <a:t>USD 38 trn</a:t>
            </a:r>
          </a:p>
          <a:p>
            <a:pPr lvl="1">
              <a:tabLst>
                <a:tab pos="4752975" algn="l"/>
              </a:tabLst>
            </a:pPr>
            <a:r>
              <a:rPr lang="en-GB" sz="2300" dirty="0" smtClean="0"/>
              <a:t>35 OECD countries                           USD 36.9 trn</a:t>
            </a:r>
          </a:p>
          <a:p>
            <a:pPr lvl="1">
              <a:tabLst>
                <a:tab pos="4752975" algn="l"/>
              </a:tabLst>
            </a:pPr>
            <a:r>
              <a:rPr lang="en-GB" sz="2300" dirty="0" smtClean="0"/>
              <a:t>45</a:t>
            </a:r>
            <a:r>
              <a:rPr lang="en-GB" sz="2300" dirty="0"/>
              <a:t> non-OECD </a:t>
            </a:r>
            <a:r>
              <a:rPr lang="en-GB" sz="2300" dirty="0" smtClean="0"/>
              <a:t>countries	USD 1.3   trn</a:t>
            </a:r>
          </a:p>
          <a:p>
            <a:pPr algn="just"/>
            <a:r>
              <a:rPr lang="en-GB" sz="2700" b="1" dirty="0" smtClean="0"/>
              <a:t>Positive real investment returns </a:t>
            </a:r>
            <a:r>
              <a:rPr lang="en-GB" sz="2700" dirty="0" smtClean="0"/>
              <a:t>in most OECD and non-OECD countries in 2015 and over last 5 and 10-year periods</a:t>
            </a:r>
          </a:p>
          <a:p>
            <a:pPr algn="just"/>
            <a:r>
              <a:rPr lang="en-GB" sz="2700" dirty="0" smtClean="0"/>
              <a:t>Real investment rates of return averaged 2.1% in 2015</a:t>
            </a:r>
          </a:p>
          <a:p>
            <a:pPr algn="just"/>
            <a:r>
              <a:rPr lang="en-GB" sz="2700" dirty="0" smtClean="0"/>
              <a:t>Real investment rate of return around 4% (10 years average) for AU, CA, DK, NT, UK, i.e. the countries with important share of alternative asset classes </a:t>
            </a:r>
          </a:p>
        </p:txBody>
      </p:sp>
      <p:sp>
        <p:nvSpPr>
          <p:cNvPr id="3" name="Slide Number Placeholder 2"/>
          <p:cNvSpPr>
            <a:spLocks noGrp="1"/>
          </p:cNvSpPr>
          <p:nvPr>
            <p:ph type="sldNum" sz="quarter" idx="4"/>
          </p:nvPr>
        </p:nvSpPr>
        <p:spPr/>
        <p:txBody>
          <a:bodyPr/>
          <a:lstStyle/>
          <a:p>
            <a:fld id="{8EAD1EA9-281A-4F59-ACE9-7004080B5EB5}" type="slidenum">
              <a:rPr lang="en-GB" smtClean="0"/>
              <a:t>3</a:t>
            </a:fld>
            <a:endParaRPr lang="en-GB" dirty="0"/>
          </a:p>
        </p:txBody>
      </p:sp>
      <p:sp>
        <p:nvSpPr>
          <p:cNvPr id="4" name="Title 3"/>
          <p:cNvSpPr>
            <a:spLocks noGrp="1"/>
          </p:cNvSpPr>
          <p:nvPr>
            <p:ph type="title"/>
          </p:nvPr>
        </p:nvSpPr>
        <p:spPr/>
        <p:txBody>
          <a:bodyPr/>
          <a:lstStyle/>
          <a:p>
            <a:r>
              <a:rPr lang="en-GB" dirty="0" smtClean="0"/>
              <a:t>Private pension investments worldwide</a:t>
            </a:r>
            <a:endParaRPr lang="en-GB" dirty="0"/>
          </a:p>
        </p:txBody>
      </p:sp>
    </p:spTree>
    <p:extLst>
      <p:ext uri="{BB962C8B-B14F-4D97-AF65-F5344CB8AC3E}">
        <p14:creationId xmlns:p14="http://schemas.microsoft.com/office/powerpoint/2010/main" val="34129983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528" y="1268760"/>
            <a:ext cx="8363272" cy="5400600"/>
          </a:xfrm>
        </p:spPr>
        <p:txBody>
          <a:bodyPr>
            <a:normAutofit/>
          </a:bodyPr>
          <a:lstStyle/>
          <a:p>
            <a:pPr marL="0" indent="0">
              <a:buNone/>
            </a:pPr>
            <a:r>
              <a:rPr lang="en-GB" sz="2000" dirty="0" smtClean="0"/>
              <a:t>Low interest rates could persist for a long time:</a:t>
            </a:r>
          </a:p>
          <a:p>
            <a:pPr marL="0" indent="0" algn="ctr">
              <a:buNone/>
            </a:pPr>
            <a:r>
              <a:rPr lang="en-GB" sz="1800" dirty="0" smtClean="0"/>
              <a:t>Figure </a:t>
            </a:r>
            <a:r>
              <a:rPr lang="en-GB" sz="1800" dirty="0"/>
              <a:t>1: </a:t>
            </a:r>
            <a:r>
              <a:rPr lang="en-GB" sz="1800" dirty="0" smtClean="0"/>
              <a:t>Nominal yields </a:t>
            </a:r>
            <a:r>
              <a:rPr lang="en-GB" sz="1800" dirty="0"/>
              <a:t>of 10-year government bonds in selected OECD countries, </a:t>
            </a:r>
            <a:r>
              <a:rPr lang="en-GB" sz="1800" dirty="0" smtClean="0"/>
              <a:t>1970-2014 (</a:t>
            </a:r>
            <a:r>
              <a:rPr lang="en-GB" sz="1800" dirty="0" err="1" smtClean="0"/>
              <a:t>Datastream</a:t>
            </a:r>
            <a:r>
              <a:rPr lang="en-GB" sz="1800" dirty="0" smtClean="0"/>
              <a:t>)</a:t>
            </a:r>
          </a:p>
          <a:p>
            <a:pPr marL="0" indent="0" algn="ctr">
              <a:buNone/>
            </a:pPr>
            <a:endParaRPr lang="en-GB" sz="2100" dirty="0"/>
          </a:p>
          <a:p>
            <a:pPr marL="0" indent="0" algn="ctr">
              <a:buNone/>
            </a:pPr>
            <a:endParaRPr lang="en-GB" sz="2100" dirty="0" smtClean="0"/>
          </a:p>
          <a:p>
            <a:pPr marL="0" indent="0" algn="ctr">
              <a:buNone/>
            </a:pPr>
            <a:endParaRPr lang="en-GB" sz="2100" dirty="0"/>
          </a:p>
          <a:p>
            <a:pPr marL="0" indent="0" algn="ctr">
              <a:buNone/>
            </a:pPr>
            <a:endParaRPr lang="en-GB" sz="2100" dirty="0" smtClean="0"/>
          </a:p>
          <a:p>
            <a:pPr marL="0" indent="0" algn="ctr">
              <a:buNone/>
            </a:pPr>
            <a:endParaRPr lang="en-GB" sz="2100" dirty="0" smtClean="0"/>
          </a:p>
          <a:p>
            <a:pPr marL="0" indent="0" algn="ctr">
              <a:buNone/>
            </a:pPr>
            <a:endParaRPr lang="en-GB" sz="2100" dirty="0"/>
          </a:p>
          <a:p>
            <a:pPr marL="0" indent="0" algn="ctr">
              <a:buNone/>
            </a:pPr>
            <a:endParaRPr lang="en-GB" sz="2100" dirty="0" smtClean="0"/>
          </a:p>
          <a:p>
            <a:pPr marL="0" indent="0" algn="ctr">
              <a:buNone/>
            </a:pPr>
            <a:endParaRPr lang="en-GB" sz="2100" dirty="0"/>
          </a:p>
          <a:p>
            <a:pPr marL="0" indent="0" algn="ctr">
              <a:buNone/>
            </a:pPr>
            <a:endParaRPr lang="en-GB" sz="2100" dirty="0" smtClean="0"/>
          </a:p>
          <a:p>
            <a:pPr marL="0" indent="0">
              <a:buNone/>
            </a:pPr>
            <a:endParaRPr lang="en-GB" sz="2100" dirty="0" smtClean="0"/>
          </a:p>
          <a:p>
            <a:pPr marL="0" indent="0">
              <a:buNone/>
            </a:pPr>
            <a:endParaRPr lang="en-GB" sz="2100" dirty="0" smtClean="0"/>
          </a:p>
        </p:txBody>
      </p:sp>
      <p:sp>
        <p:nvSpPr>
          <p:cNvPr id="3" name="Slide Number Placeholder 2"/>
          <p:cNvSpPr>
            <a:spLocks noGrp="1"/>
          </p:cNvSpPr>
          <p:nvPr>
            <p:ph type="sldNum" sz="quarter" idx="4"/>
          </p:nvPr>
        </p:nvSpPr>
        <p:spPr/>
        <p:txBody>
          <a:bodyPr/>
          <a:lstStyle/>
          <a:p>
            <a:fld id="{8EAD1EA9-281A-4F59-ACE9-7004080B5EB5}" type="slidenum">
              <a:rPr lang="en-GB" smtClean="0"/>
              <a:t>4</a:t>
            </a:fld>
            <a:endParaRPr lang="en-GB" dirty="0"/>
          </a:p>
        </p:txBody>
      </p:sp>
      <p:sp>
        <p:nvSpPr>
          <p:cNvPr id="4" name="Title 3"/>
          <p:cNvSpPr>
            <a:spLocks noGrp="1"/>
          </p:cNvSpPr>
          <p:nvPr>
            <p:ph type="title"/>
          </p:nvPr>
        </p:nvSpPr>
        <p:spPr>
          <a:xfrm>
            <a:off x="1080000" y="116632"/>
            <a:ext cx="7416000" cy="936104"/>
          </a:xfrm>
        </p:spPr>
        <p:txBody>
          <a:bodyPr/>
          <a:lstStyle/>
          <a:p>
            <a:r>
              <a:rPr lang="en-GB" dirty="0"/>
              <a:t>Impact of low interest rates environment </a:t>
            </a:r>
            <a:br>
              <a:rPr lang="en-GB" dirty="0"/>
            </a:br>
            <a:r>
              <a:rPr lang="en-GB" dirty="0"/>
              <a:t>OECD Business and Finance Outlook 2015</a:t>
            </a:r>
          </a:p>
        </p:txBody>
      </p:sp>
      <p:graphicFrame>
        <p:nvGraphicFramePr>
          <p:cNvPr id="8" name="Chart 7"/>
          <p:cNvGraphicFramePr/>
          <p:nvPr>
            <p:extLst>
              <p:ext uri="{D42A27DB-BD31-4B8C-83A1-F6EECF244321}">
                <p14:modId xmlns:p14="http://schemas.microsoft.com/office/powerpoint/2010/main" val="906261439"/>
              </p:ext>
            </p:extLst>
          </p:nvPr>
        </p:nvGraphicFramePr>
        <p:xfrm>
          <a:off x="1259632" y="2276872"/>
          <a:ext cx="6840760" cy="458112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34662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342000" lvl="1" indent="-342000" algn="just">
              <a:spcBef>
                <a:spcPts val="768"/>
              </a:spcBef>
              <a:buClr>
                <a:schemeClr val="tx2"/>
              </a:buClr>
              <a:buFont typeface="Wingdings" panose="05000000000000000000" pitchFamily="2" charset="2"/>
              <a:buChar char="§"/>
            </a:pPr>
            <a:r>
              <a:rPr lang="en-GB" sz="2700" dirty="0" smtClean="0">
                <a:solidFill>
                  <a:schemeClr val="tx1"/>
                </a:solidFill>
              </a:rPr>
              <a:t>Low interest rates environment and low growth pose serious challenges to pension funds and insurance companies</a:t>
            </a:r>
            <a:endParaRPr lang="en-GB" sz="2700" dirty="0">
              <a:solidFill>
                <a:schemeClr val="tx1"/>
              </a:solidFill>
            </a:endParaRPr>
          </a:p>
          <a:p>
            <a:r>
              <a:rPr lang="en-GB" sz="2700" dirty="0" smtClean="0"/>
              <a:t>Potential impact:</a:t>
            </a:r>
          </a:p>
          <a:p>
            <a:pPr lvl="1"/>
            <a:r>
              <a:rPr lang="en-GB" sz="2400" dirty="0" smtClean="0"/>
              <a:t>DB and annuities providers: </a:t>
            </a:r>
            <a:r>
              <a:rPr lang="en-GB" sz="2400" dirty="0"/>
              <a:t>low interest rates affect </a:t>
            </a:r>
            <a:r>
              <a:rPr lang="en-GB" sz="2400" dirty="0" smtClean="0"/>
              <a:t>their asset and liability side, deteriorate solvency.</a:t>
            </a:r>
          </a:p>
          <a:p>
            <a:pPr lvl="1"/>
            <a:r>
              <a:rPr lang="en-GB" sz="2400" dirty="0" smtClean="0"/>
              <a:t>DC: low interest rates affect their asset side, as no </a:t>
            </a:r>
            <a:r>
              <a:rPr lang="en-GB" sz="2400" dirty="0"/>
              <a:t>liabilities (unless guarantees</a:t>
            </a:r>
            <a:r>
              <a:rPr lang="en-GB" sz="2400" dirty="0" smtClean="0"/>
              <a:t>), can result in reduced retirement income. Annuity prices will increase.</a:t>
            </a:r>
          </a:p>
          <a:p>
            <a:pPr algn="just"/>
            <a:r>
              <a:rPr lang="en-GB" sz="2700" dirty="0" smtClean="0"/>
              <a:t>Potential concern that pension funds may be involved in an excessive ‘</a:t>
            </a:r>
            <a:r>
              <a:rPr lang="en-GB" sz="2700" b="1" dirty="0" smtClean="0"/>
              <a:t>search for yield</a:t>
            </a:r>
            <a:r>
              <a:rPr lang="en-GB" sz="2700" dirty="0" smtClean="0"/>
              <a:t>’</a:t>
            </a:r>
          </a:p>
          <a:p>
            <a:endParaRPr lang="en-GB" dirty="0" smtClean="0"/>
          </a:p>
          <a:p>
            <a:pPr lvl="1"/>
            <a:endParaRPr lang="en-GB" dirty="0" smtClean="0"/>
          </a:p>
        </p:txBody>
      </p:sp>
      <p:sp>
        <p:nvSpPr>
          <p:cNvPr id="3" name="Slide Number Placeholder 2"/>
          <p:cNvSpPr>
            <a:spLocks noGrp="1"/>
          </p:cNvSpPr>
          <p:nvPr>
            <p:ph type="sldNum" sz="quarter" idx="4"/>
          </p:nvPr>
        </p:nvSpPr>
        <p:spPr/>
        <p:txBody>
          <a:bodyPr/>
          <a:lstStyle/>
          <a:p>
            <a:fld id="{8EAD1EA9-281A-4F59-ACE9-7004080B5EB5}" type="slidenum">
              <a:rPr lang="en-GB" smtClean="0"/>
              <a:t>5</a:t>
            </a:fld>
            <a:endParaRPr lang="en-GB" dirty="0"/>
          </a:p>
        </p:txBody>
      </p:sp>
      <p:sp>
        <p:nvSpPr>
          <p:cNvPr id="4" name="Title 3"/>
          <p:cNvSpPr>
            <a:spLocks noGrp="1"/>
          </p:cNvSpPr>
          <p:nvPr>
            <p:ph type="title"/>
          </p:nvPr>
        </p:nvSpPr>
        <p:spPr/>
        <p:txBody>
          <a:bodyPr/>
          <a:lstStyle/>
          <a:p>
            <a:r>
              <a:rPr lang="en-GB" dirty="0" smtClean="0"/>
              <a:t>Impact of low interest </a:t>
            </a:r>
            <a:r>
              <a:rPr lang="en-GB" dirty="0"/>
              <a:t>rates environment </a:t>
            </a:r>
            <a:br>
              <a:rPr lang="en-GB" dirty="0"/>
            </a:br>
            <a:r>
              <a:rPr lang="en-GB" dirty="0"/>
              <a:t>OECD Business and Finance </a:t>
            </a:r>
            <a:r>
              <a:rPr lang="en-GB" dirty="0" smtClean="0"/>
              <a:t>Outlook 2015</a:t>
            </a:r>
            <a:endParaRPr lang="en-GB" dirty="0"/>
          </a:p>
        </p:txBody>
      </p:sp>
    </p:spTree>
    <p:extLst>
      <p:ext uri="{BB962C8B-B14F-4D97-AF65-F5344CB8AC3E}">
        <p14:creationId xmlns:p14="http://schemas.microsoft.com/office/powerpoint/2010/main" val="1337160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8EAD1EA9-281A-4F59-ACE9-7004080B5EB5}" type="slidenum">
              <a:rPr lang="en-GB" smtClean="0"/>
              <a:pPr/>
              <a:t>6</a:t>
            </a:fld>
            <a:endParaRPr lang="en-GB" dirty="0"/>
          </a:p>
        </p:txBody>
      </p:sp>
      <p:sp>
        <p:nvSpPr>
          <p:cNvPr id="4" name="Title 3"/>
          <p:cNvSpPr>
            <a:spLocks noGrp="1"/>
          </p:cNvSpPr>
          <p:nvPr>
            <p:ph type="title"/>
          </p:nvPr>
        </p:nvSpPr>
        <p:spPr/>
        <p:txBody>
          <a:bodyPr/>
          <a:lstStyle/>
          <a:p>
            <a:r>
              <a:rPr lang="en-GB" dirty="0" smtClean="0">
                <a:solidFill>
                  <a:srgbClr val="002060"/>
                </a:solidFill>
              </a:rPr>
              <a:t>Pension Funds asset allocation in selected OECD countries, as of 2015, OECD (GPS)</a:t>
            </a:r>
            <a:endParaRPr lang="en-GB" dirty="0">
              <a:solidFill>
                <a:srgbClr val="002060"/>
              </a:solidFill>
            </a:endParaRPr>
          </a:p>
        </p:txBody>
      </p:sp>
      <p:graphicFrame>
        <p:nvGraphicFramePr>
          <p:cNvPr id="8" name="Graphique 1"/>
          <p:cNvGraphicFramePr>
            <a:graphicFrameLocks noGrp="1"/>
          </p:cNvGraphicFramePr>
          <p:nvPr>
            <p:ph idx="1"/>
            <p:extLst>
              <p:ext uri="{D42A27DB-BD31-4B8C-83A1-F6EECF244321}">
                <p14:modId xmlns:p14="http://schemas.microsoft.com/office/powerpoint/2010/main" val="1275114679"/>
              </p:ext>
            </p:extLst>
          </p:nvPr>
        </p:nvGraphicFramePr>
        <p:xfrm>
          <a:off x="179512" y="1484784"/>
          <a:ext cx="8640960" cy="48965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679999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8EAD1EA9-281A-4F59-ACE9-7004080B5EB5}" type="slidenum">
              <a:rPr lang="en-GB" smtClean="0"/>
              <a:t>7</a:t>
            </a:fld>
            <a:endParaRPr lang="en-GB" dirty="0"/>
          </a:p>
        </p:txBody>
      </p:sp>
      <p:sp>
        <p:nvSpPr>
          <p:cNvPr id="4" name="Title 3"/>
          <p:cNvSpPr>
            <a:spLocks noGrp="1"/>
          </p:cNvSpPr>
          <p:nvPr>
            <p:ph type="title"/>
          </p:nvPr>
        </p:nvSpPr>
        <p:spPr/>
        <p:txBody>
          <a:bodyPr/>
          <a:lstStyle/>
          <a:p>
            <a:r>
              <a:rPr lang="en-GB" dirty="0" smtClean="0">
                <a:solidFill>
                  <a:srgbClr val="002060"/>
                </a:solidFill>
              </a:rPr>
              <a:t>Pension funds asset allocation in selected IOPS jurisdictions</a:t>
            </a:r>
            <a:r>
              <a:rPr lang="en-GB" dirty="0">
                <a:solidFill>
                  <a:srgbClr val="002060"/>
                </a:solidFill>
              </a:rPr>
              <a:t>, </a:t>
            </a:r>
            <a:r>
              <a:rPr lang="en-GB" dirty="0" smtClean="0">
                <a:solidFill>
                  <a:srgbClr val="002060"/>
                </a:solidFill>
              </a:rPr>
              <a:t>as of 2015, </a:t>
            </a:r>
            <a:r>
              <a:rPr lang="en-GB" dirty="0">
                <a:solidFill>
                  <a:srgbClr val="002060"/>
                </a:solidFill>
              </a:rPr>
              <a:t>OECD (GPS)</a:t>
            </a:r>
          </a:p>
        </p:txBody>
      </p:sp>
      <p:sp>
        <p:nvSpPr>
          <p:cNvPr id="9" name="Content Placeholder 10"/>
          <p:cNvSpPr txBox="1">
            <a:spLocks/>
          </p:cNvSpPr>
          <p:nvPr/>
        </p:nvSpPr>
        <p:spPr>
          <a:xfrm>
            <a:off x="107504" y="6525344"/>
            <a:ext cx="7560840" cy="360040"/>
          </a:xfrm>
          <a:prstGeom prst="rect">
            <a:avLst/>
          </a:prstGeom>
        </p:spPr>
        <p:txBody>
          <a:bodyPr vert="horz">
            <a:normAutofit/>
          </a:bodyPr>
          <a:lstStyle>
            <a:lvl1pPr marL="342000" indent="-342000" algn="l" rtl="0" eaLnBrk="1" latinLnBrk="0" hangingPunct="1">
              <a:spcBef>
                <a:spcPts val="768"/>
              </a:spcBef>
              <a:buClr>
                <a:schemeClr val="tx2"/>
              </a:buClr>
              <a:buFont typeface="Wingdings" panose="05000000000000000000" pitchFamily="2" charset="2"/>
              <a:buChar char="§"/>
              <a:defRPr kumimoji="0" sz="3200" kern="1200">
                <a:solidFill>
                  <a:schemeClr val="tx1"/>
                </a:solidFill>
                <a:latin typeface="+mn-lt"/>
                <a:ea typeface="+mn-ea"/>
                <a:cs typeface="+mn-cs"/>
              </a:defRPr>
            </a:lvl1pPr>
            <a:lvl2pPr marL="741600" indent="-284400" algn="l" rtl="0" eaLnBrk="1" latinLnBrk="0" hangingPunct="1">
              <a:spcBef>
                <a:spcPts val="672"/>
              </a:spcBef>
              <a:buClr>
                <a:schemeClr val="accent3">
                  <a:lumMod val="75000"/>
                </a:schemeClr>
              </a:buClr>
              <a:buFont typeface="Arial" panose="020B0604020202020204" pitchFamily="34" charset="0"/>
              <a:buChar char="•"/>
              <a:defRPr kumimoji="0" sz="2800" kern="1200">
                <a:solidFill>
                  <a:schemeClr val="tx2"/>
                </a:solidFill>
                <a:latin typeface="+mn-lt"/>
                <a:ea typeface="+mn-ea"/>
                <a:cs typeface="+mn-cs"/>
              </a:defRPr>
            </a:lvl2pPr>
            <a:lvl3pPr marL="1144800" indent="-230400" algn="l" rtl="0" eaLnBrk="1" latinLnBrk="0" hangingPunct="1">
              <a:spcBef>
                <a:spcPts val="576"/>
              </a:spcBef>
              <a:buClr>
                <a:schemeClr val="tx2"/>
              </a:buClr>
              <a:buFont typeface="Georgia" panose="02040502050405020303" pitchFamily="18" charset="0"/>
              <a:buChar char="–"/>
              <a:defRPr kumimoji="0" sz="2400" kern="1200">
                <a:solidFill>
                  <a:schemeClr val="tx1"/>
                </a:solidFill>
                <a:latin typeface="+mn-lt"/>
                <a:ea typeface="+mn-ea"/>
                <a:cs typeface="+mn-cs"/>
              </a:defRPr>
            </a:lvl3pPr>
            <a:lvl4pPr marL="16020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4pPr>
            <a:lvl5pPr marL="20592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5pPr>
            <a:lvl6pPr marL="1712214" indent="-285750" algn="l" rtl="0" eaLnBrk="1" latinLnBrk="0" hangingPunct="1">
              <a:spcBef>
                <a:spcPts val="300"/>
              </a:spcBef>
              <a:buClr>
                <a:schemeClr val="accent3">
                  <a:lumMod val="75000"/>
                </a:schemeClr>
              </a:buClr>
              <a:buFont typeface="Wingdings" panose="05000000000000000000" pitchFamily="2" charset="2"/>
              <a:buChar char="Ø"/>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0" indent="0">
              <a:buFont typeface="Wingdings" panose="05000000000000000000" pitchFamily="2" charset="2"/>
              <a:buNone/>
            </a:pPr>
            <a:r>
              <a:rPr lang="en-GB" sz="1100" dirty="0" smtClean="0"/>
              <a:t>Note: Croatia– non-IOPS members:</a:t>
            </a:r>
          </a:p>
          <a:p>
            <a:pPr marL="0" indent="0" algn="ctr">
              <a:buFont typeface="Wingdings" panose="05000000000000000000" pitchFamily="2" charset="2"/>
              <a:buNone/>
            </a:pPr>
            <a:endParaRPr lang="en-GB" sz="1800" dirty="0"/>
          </a:p>
        </p:txBody>
      </p:sp>
      <p:graphicFrame>
        <p:nvGraphicFramePr>
          <p:cNvPr id="10" name="Graphique 2"/>
          <p:cNvGraphicFramePr>
            <a:graphicFrameLocks noGrp="1"/>
          </p:cNvGraphicFramePr>
          <p:nvPr>
            <p:ph idx="1"/>
            <p:extLst>
              <p:ext uri="{D42A27DB-BD31-4B8C-83A1-F6EECF244321}">
                <p14:modId xmlns:p14="http://schemas.microsoft.com/office/powerpoint/2010/main" val="2914459926"/>
              </p:ext>
            </p:extLst>
          </p:nvPr>
        </p:nvGraphicFramePr>
        <p:xfrm>
          <a:off x="468313" y="1412776"/>
          <a:ext cx="8424167" cy="496855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062602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8000" y="1484784"/>
            <a:ext cx="8218800" cy="5040560"/>
          </a:xfrm>
        </p:spPr>
        <p:txBody>
          <a:bodyPr>
            <a:normAutofit lnSpcReduction="10000"/>
          </a:bodyPr>
          <a:lstStyle/>
          <a:p>
            <a:pPr algn="just">
              <a:lnSpc>
                <a:spcPct val="80000"/>
              </a:lnSpc>
            </a:pPr>
            <a:r>
              <a:rPr lang="en-US" sz="2700" dirty="0"/>
              <a:t>The GPS </a:t>
            </a:r>
            <a:r>
              <a:rPr lang="en-US" sz="2700" dirty="0" smtClean="0"/>
              <a:t>data suggests a large </a:t>
            </a:r>
            <a:r>
              <a:rPr lang="en-US" sz="2700" dirty="0"/>
              <a:t>increase in the amount invested by pension funds in alternative assets (more than </a:t>
            </a:r>
            <a:r>
              <a:rPr lang="en-US" sz="2700" dirty="0">
                <a:solidFill>
                  <a:schemeClr val="tx2"/>
                </a:solidFill>
              </a:rPr>
              <a:t>7 trillion US$ end 2014</a:t>
            </a:r>
            <a:r>
              <a:rPr lang="en-US" sz="2700" dirty="0"/>
              <a:t> from just over 2 trillion end 2001).</a:t>
            </a:r>
          </a:p>
          <a:p>
            <a:pPr algn="just">
              <a:lnSpc>
                <a:spcPct val="80000"/>
              </a:lnSpc>
            </a:pPr>
            <a:r>
              <a:rPr lang="en-GB" sz="2700" dirty="0"/>
              <a:t>However, </a:t>
            </a:r>
            <a:r>
              <a:rPr lang="en-GB" sz="2700" dirty="0" smtClean="0"/>
              <a:t>the exposure </a:t>
            </a:r>
            <a:r>
              <a:rPr lang="en-GB" sz="2700" dirty="0"/>
              <a:t>by pension funds to alternative </a:t>
            </a:r>
            <a:r>
              <a:rPr lang="en-GB" sz="2700" dirty="0" smtClean="0"/>
              <a:t>investments represents on average              </a:t>
            </a:r>
            <a:r>
              <a:rPr lang="en-GB" sz="2700" dirty="0" smtClean="0">
                <a:solidFill>
                  <a:schemeClr val="tx2"/>
                </a:solidFill>
              </a:rPr>
              <a:t>10-15% of </a:t>
            </a:r>
            <a:r>
              <a:rPr lang="en-GB" sz="2700" dirty="0">
                <a:solidFill>
                  <a:schemeClr val="tx2"/>
                </a:solidFill>
              </a:rPr>
              <a:t>total assets</a:t>
            </a:r>
            <a:r>
              <a:rPr lang="en-GB" sz="2700" dirty="0"/>
              <a:t>.</a:t>
            </a:r>
          </a:p>
          <a:p>
            <a:pPr algn="just"/>
            <a:r>
              <a:rPr lang="en-GB" sz="2700" dirty="0" smtClean="0"/>
              <a:t>But in a few countries, </a:t>
            </a:r>
            <a:r>
              <a:rPr lang="en-GB" sz="2700" dirty="0"/>
              <a:t>pension funds expanded their allocation to alternative </a:t>
            </a:r>
            <a:r>
              <a:rPr lang="en-GB" sz="2700" dirty="0" smtClean="0"/>
              <a:t>investments over </a:t>
            </a:r>
            <a:r>
              <a:rPr lang="en-GB" sz="2700" dirty="0"/>
              <a:t>the last 10 years by more than </a:t>
            </a:r>
            <a:r>
              <a:rPr lang="en-GB" sz="2700" dirty="0" smtClean="0"/>
              <a:t>5pp. </a:t>
            </a:r>
          </a:p>
          <a:p>
            <a:r>
              <a:rPr lang="en-GB" sz="2700" dirty="0"/>
              <a:t>End 2014 </a:t>
            </a:r>
            <a:r>
              <a:rPr lang="en-GB" sz="2700" dirty="0" smtClean="0"/>
              <a:t>% of total assets invested in alternatives: US </a:t>
            </a:r>
            <a:r>
              <a:rPr lang="en-GB" sz="2700" b="1" dirty="0">
                <a:sym typeface="Wingdings"/>
              </a:rPr>
              <a:t>16</a:t>
            </a:r>
            <a:r>
              <a:rPr lang="en-GB" sz="2700" dirty="0">
                <a:sym typeface="Wingdings"/>
              </a:rPr>
              <a:t>%, IL </a:t>
            </a:r>
            <a:r>
              <a:rPr lang="en-GB" sz="2700" b="1" dirty="0">
                <a:sym typeface="Wingdings"/>
              </a:rPr>
              <a:t>16</a:t>
            </a:r>
            <a:r>
              <a:rPr lang="en-GB" sz="2700" dirty="0">
                <a:sym typeface="Wingdings"/>
              </a:rPr>
              <a:t>%,  </a:t>
            </a:r>
            <a:r>
              <a:rPr lang="en-GB" sz="2700" dirty="0"/>
              <a:t>BR </a:t>
            </a:r>
            <a:r>
              <a:rPr lang="en-GB" sz="2700" b="1" dirty="0">
                <a:sym typeface="Wingdings"/>
              </a:rPr>
              <a:t>19.4</a:t>
            </a:r>
            <a:r>
              <a:rPr lang="en-GB" sz="2700" dirty="0">
                <a:sym typeface="Wingdings"/>
              </a:rPr>
              <a:t> %</a:t>
            </a:r>
            <a:r>
              <a:rPr lang="en-GB" sz="2700" dirty="0"/>
              <a:t>,</a:t>
            </a:r>
            <a:r>
              <a:rPr lang="en-GB" sz="2700" dirty="0">
                <a:sym typeface="Wingdings"/>
              </a:rPr>
              <a:t> CH </a:t>
            </a:r>
            <a:r>
              <a:rPr lang="en-GB" sz="2700" b="1" dirty="0">
                <a:sym typeface="Wingdings"/>
              </a:rPr>
              <a:t>29</a:t>
            </a:r>
            <a:r>
              <a:rPr lang="en-GB" sz="2700" dirty="0">
                <a:sym typeface="Wingdings"/>
              </a:rPr>
              <a:t>%, </a:t>
            </a:r>
            <a:r>
              <a:rPr lang="en-GB" sz="2700" dirty="0" smtClean="0"/>
              <a:t>CA </a:t>
            </a:r>
            <a:r>
              <a:rPr lang="en-GB" sz="2700" b="1" dirty="0">
                <a:sym typeface="Wingdings"/>
              </a:rPr>
              <a:t>30.4</a:t>
            </a:r>
            <a:r>
              <a:rPr lang="en-GB" sz="2700" dirty="0">
                <a:sym typeface="Wingdings"/>
              </a:rPr>
              <a:t>%</a:t>
            </a:r>
            <a:r>
              <a:rPr lang="en-GB" sz="2700" dirty="0"/>
              <a:t>, UK </a:t>
            </a:r>
            <a:r>
              <a:rPr lang="en-GB" sz="2700" b="1" dirty="0">
                <a:sym typeface="Wingdings"/>
              </a:rPr>
              <a:t>37,9</a:t>
            </a:r>
            <a:r>
              <a:rPr lang="en-GB" sz="2700" dirty="0" smtClean="0">
                <a:sym typeface="Wingdings"/>
              </a:rPr>
              <a:t>%, AU </a:t>
            </a:r>
            <a:r>
              <a:rPr lang="en-GB" sz="2700" b="1" dirty="0" smtClean="0">
                <a:sym typeface="Wingdings"/>
              </a:rPr>
              <a:t>23.5</a:t>
            </a:r>
            <a:r>
              <a:rPr lang="en-GB" sz="2700" dirty="0" smtClean="0">
                <a:sym typeface="Wingdings"/>
              </a:rPr>
              <a:t>%, SA </a:t>
            </a:r>
            <a:r>
              <a:rPr lang="en-GB" sz="2700" b="1" dirty="0" smtClean="0">
                <a:sym typeface="Wingdings"/>
              </a:rPr>
              <a:t>61%</a:t>
            </a:r>
          </a:p>
          <a:p>
            <a:endParaRPr lang="en-GB" sz="2700" dirty="0">
              <a:solidFill>
                <a:schemeClr val="accent6">
                  <a:lumMod val="75000"/>
                </a:schemeClr>
              </a:solidFill>
            </a:endParaRPr>
          </a:p>
          <a:p>
            <a:endParaRPr lang="en-GB" dirty="0"/>
          </a:p>
        </p:txBody>
      </p:sp>
      <p:sp>
        <p:nvSpPr>
          <p:cNvPr id="3" name="Slide Number Placeholder 2"/>
          <p:cNvSpPr>
            <a:spLocks noGrp="1"/>
          </p:cNvSpPr>
          <p:nvPr>
            <p:ph type="sldNum" sz="quarter" idx="4"/>
          </p:nvPr>
        </p:nvSpPr>
        <p:spPr/>
        <p:txBody>
          <a:bodyPr/>
          <a:lstStyle/>
          <a:p>
            <a:fld id="{8EAD1EA9-281A-4F59-ACE9-7004080B5EB5}" type="slidenum">
              <a:rPr lang="en-GB" smtClean="0"/>
              <a:t>8</a:t>
            </a:fld>
            <a:endParaRPr lang="en-GB" dirty="0"/>
          </a:p>
        </p:txBody>
      </p:sp>
      <p:sp>
        <p:nvSpPr>
          <p:cNvPr id="4" name="Title 3"/>
          <p:cNvSpPr>
            <a:spLocks noGrp="1"/>
          </p:cNvSpPr>
          <p:nvPr>
            <p:ph type="title"/>
          </p:nvPr>
        </p:nvSpPr>
        <p:spPr/>
        <p:txBody>
          <a:bodyPr/>
          <a:lstStyle/>
          <a:p>
            <a:r>
              <a:rPr lang="en-GB" dirty="0"/>
              <a:t>Allocation in </a:t>
            </a:r>
            <a:r>
              <a:rPr lang="en-GB" dirty="0" smtClean="0"/>
              <a:t>alternative asset </a:t>
            </a:r>
            <a:r>
              <a:rPr lang="en-GB" dirty="0"/>
              <a:t>classes in OECD and </a:t>
            </a:r>
            <a:r>
              <a:rPr lang="en-GB" dirty="0" smtClean="0"/>
              <a:t>IOPS Member jurisdictions</a:t>
            </a:r>
            <a:endParaRPr lang="en-GB" dirty="0"/>
          </a:p>
        </p:txBody>
      </p:sp>
    </p:spTree>
    <p:extLst>
      <p:ext uri="{BB962C8B-B14F-4D97-AF65-F5344CB8AC3E}">
        <p14:creationId xmlns:p14="http://schemas.microsoft.com/office/powerpoint/2010/main" val="10470181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8000" y="1412776"/>
            <a:ext cx="8218800" cy="4714424"/>
          </a:xfrm>
        </p:spPr>
        <p:txBody>
          <a:bodyPr>
            <a:normAutofit fontScale="92500" lnSpcReduction="10000"/>
          </a:bodyPr>
          <a:lstStyle/>
          <a:p>
            <a:r>
              <a:rPr lang="en-GB" sz="2700" dirty="0"/>
              <a:t>Pension funds </a:t>
            </a:r>
            <a:r>
              <a:rPr lang="en-GB" sz="2700" dirty="0" smtClean="0"/>
              <a:t>of large pension markets </a:t>
            </a:r>
            <a:r>
              <a:rPr lang="en-GB" sz="2700" dirty="0"/>
              <a:t>invest in </a:t>
            </a:r>
            <a:r>
              <a:rPr lang="en-GB" sz="2700" dirty="0" smtClean="0"/>
              <a:t>a relatively </a:t>
            </a:r>
            <a:r>
              <a:rPr lang="en-GB" sz="2700" dirty="0"/>
              <a:t>broad range of alternative </a:t>
            </a:r>
            <a:r>
              <a:rPr lang="en-GB" sz="2700" dirty="0" smtClean="0"/>
              <a:t>products</a:t>
            </a:r>
          </a:p>
          <a:p>
            <a:r>
              <a:rPr lang="en-GB" sz="2700" dirty="0" smtClean="0"/>
              <a:t>Highest </a:t>
            </a:r>
            <a:r>
              <a:rPr lang="en-GB" sz="2700" dirty="0"/>
              <a:t>increase in </a:t>
            </a:r>
            <a:r>
              <a:rPr lang="en-GB" sz="2700" dirty="0" smtClean="0"/>
              <a:t>pfs investment was </a:t>
            </a:r>
            <a:r>
              <a:rPr lang="en-GB" sz="2700" dirty="0"/>
              <a:t>observed in specific mutual funds (collective investment schemes) and other investments (derivatives, commodities, trade credits).</a:t>
            </a:r>
          </a:p>
          <a:p>
            <a:r>
              <a:rPr lang="en-GB" sz="2700" dirty="0" smtClean="0"/>
              <a:t>Also, pension funds are showing </a:t>
            </a:r>
            <a:r>
              <a:rPr lang="en-GB" sz="2700" dirty="0"/>
              <a:t>to invest in assets </a:t>
            </a:r>
            <a:r>
              <a:rPr lang="en-GB" sz="2700" dirty="0" smtClean="0"/>
              <a:t>such as:  </a:t>
            </a:r>
          </a:p>
          <a:p>
            <a:pPr lvl="1"/>
            <a:r>
              <a:rPr lang="en-GB" sz="2300" dirty="0" smtClean="0"/>
              <a:t>  </a:t>
            </a:r>
            <a:r>
              <a:rPr lang="en-GB" sz="2300" u="sng" dirty="0" smtClean="0"/>
              <a:t>land </a:t>
            </a:r>
            <a:r>
              <a:rPr lang="en-GB" sz="2300" u="sng" dirty="0"/>
              <a:t>and </a:t>
            </a:r>
            <a:r>
              <a:rPr lang="en-GB" sz="2300" u="sng" dirty="0" smtClean="0"/>
              <a:t>buildings</a:t>
            </a:r>
            <a:r>
              <a:rPr lang="en-GB" sz="2300" dirty="0" smtClean="0"/>
              <a:t>, </a:t>
            </a:r>
            <a:r>
              <a:rPr lang="en-GB" sz="2300" dirty="0"/>
              <a:t>either directly or through collective investment </a:t>
            </a:r>
            <a:r>
              <a:rPr lang="en-GB" sz="2300" dirty="0" smtClean="0"/>
              <a:t>funds: AU, CA</a:t>
            </a:r>
            <a:r>
              <a:rPr lang="en-GB" sz="2300" dirty="0"/>
              <a:t>, CH, </a:t>
            </a:r>
            <a:r>
              <a:rPr lang="en-GB" sz="2300" dirty="0" smtClean="0"/>
              <a:t>US</a:t>
            </a:r>
          </a:p>
          <a:p>
            <a:pPr lvl="1"/>
            <a:r>
              <a:rPr lang="en-GB" sz="2300" dirty="0" smtClean="0"/>
              <a:t>  investments in </a:t>
            </a:r>
            <a:r>
              <a:rPr lang="en-GB" sz="2300" u="sng" dirty="0" smtClean="0"/>
              <a:t>private equity</a:t>
            </a:r>
            <a:r>
              <a:rPr lang="en-GB" sz="2300" dirty="0" smtClean="0"/>
              <a:t>: BR, DE, IL, CH, but still below 5%</a:t>
            </a:r>
          </a:p>
          <a:p>
            <a:endParaRPr lang="en-GB" sz="2700" dirty="0"/>
          </a:p>
          <a:p>
            <a:endParaRPr lang="en-GB" dirty="0"/>
          </a:p>
        </p:txBody>
      </p:sp>
      <p:sp>
        <p:nvSpPr>
          <p:cNvPr id="3" name="Slide Number Placeholder 2"/>
          <p:cNvSpPr>
            <a:spLocks noGrp="1"/>
          </p:cNvSpPr>
          <p:nvPr>
            <p:ph type="sldNum" sz="quarter" idx="4"/>
          </p:nvPr>
        </p:nvSpPr>
        <p:spPr/>
        <p:txBody>
          <a:bodyPr/>
          <a:lstStyle/>
          <a:p>
            <a:fld id="{8EAD1EA9-281A-4F59-ACE9-7004080B5EB5}" type="slidenum">
              <a:rPr lang="en-GB" smtClean="0"/>
              <a:t>9</a:t>
            </a:fld>
            <a:endParaRPr lang="en-GB" dirty="0"/>
          </a:p>
        </p:txBody>
      </p:sp>
      <p:sp>
        <p:nvSpPr>
          <p:cNvPr id="4" name="Title 3"/>
          <p:cNvSpPr>
            <a:spLocks noGrp="1"/>
          </p:cNvSpPr>
          <p:nvPr>
            <p:ph type="title"/>
          </p:nvPr>
        </p:nvSpPr>
        <p:spPr/>
        <p:txBody>
          <a:bodyPr/>
          <a:lstStyle/>
          <a:p>
            <a:r>
              <a:rPr lang="en-GB" dirty="0"/>
              <a:t>Allocation in alternative asset classes in OECD and IOPS </a:t>
            </a:r>
            <a:r>
              <a:rPr lang="en-GB" dirty="0" smtClean="0"/>
              <a:t>Member jurisdictions (cont.)</a:t>
            </a:r>
            <a:endParaRPr lang="en-GB" dirty="0"/>
          </a:p>
        </p:txBody>
      </p:sp>
    </p:spTree>
    <p:extLst>
      <p:ext uri="{BB962C8B-B14F-4D97-AF65-F5344CB8AC3E}">
        <p14:creationId xmlns:p14="http://schemas.microsoft.com/office/powerpoint/2010/main" val="204822345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ECD_English_white">
  <a:themeElements>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ECD">
      <a:majorFont>
        <a:latin typeface="Arial"/>
        <a:ea typeface=""/>
        <a:cs typeface=""/>
      </a:majorFont>
      <a:minorFont>
        <a:latin typeface="Georgia"/>
        <a:ea typeface=""/>
        <a:cs typeface=""/>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34052</TotalTime>
  <Words>4436</Words>
  <Application>Microsoft Office PowerPoint</Application>
  <PresentationFormat>On-screen Show (4:3)</PresentationFormat>
  <Paragraphs>390</Paragraphs>
  <Slides>19</Slides>
  <Notes>19</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OECD_English_white</vt:lpstr>
      <vt:lpstr>investments by pension funds in non-traditional assets and their regulatory and supervisory frameworks</vt:lpstr>
      <vt:lpstr>Structure of the presentation</vt:lpstr>
      <vt:lpstr>Private pension investments worldwide</vt:lpstr>
      <vt:lpstr>Impact of low interest rates environment  OECD Business and Finance Outlook 2015</vt:lpstr>
      <vt:lpstr>Impact of low interest rates environment  OECD Business and Finance Outlook 2015</vt:lpstr>
      <vt:lpstr>Pension Funds asset allocation in selected OECD countries, as of 2015, OECD (GPS)</vt:lpstr>
      <vt:lpstr>Pension funds asset allocation in selected IOPS jurisdictions, as of 2015, OECD (GPS)</vt:lpstr>
      <vt:lpstr>Allocation in alternative asset classes in OECD and IOPS Member jurisdictions</vt:lpstr>
      <vt:lpstr>Allocation in alternative asset classes in OECD and IOPS Member jurisdictions (cont.)</vt:lpstr>
      <vt:lpstr>Allocation in alternative asset classes by large pension funds in OECD and IOPS</vt:lpstr>
      <vt:lpstr>Alternative investments: key opportunities</vt:lpstr>
      <vt:lpstr>Alternative investments: key risks</vt:lpstr>
      <vt:lpstr>Evolving regulatory framework </vt:lpstr>
      <vt:lpstr>OECD/IOPS Good Practices on use of alternative investments and derivatives</vt:lpstr>
      <vt:lpstr>Supervision of traditional and non-traditional assets (current IOPS project)</vt:lpstr>
      <vt:lpstr>Main challenges encountered in the supervision of non-traditional investments</vt:lpstr>
      <vt:lpstr>Main points to take with you today</vt:lpstr>
      <vt:lpstr>References:</vt:lpstr>
      <vt:lpstr>Thank You very Much!</vt:lpstr>
    </vt:vector>
  </TitlesOfParts>
  <Company>OECD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Investment by pfs in non-traditional</dc:title>
  <dc:creator>Nina PAKLINA</dc:creator>
  <cp:lastModifiedBy>PAKLINA Nina</cp:lastModifiedBy>
  <cp:revision>713</cp:revision>
  <cp:lastPrinted>2017-02-10T08:32:30Z</cp:lastPrinted>
  <dcterms:created xsi:type="dcterms:W3CDTF">2013-11-22T09:30:20Z</dcterms:created>
  <dcterms:modified xsi:type="dcterms:W3CDTF">2017-02-17T14:39:22Z</dcterms:modified>
</cp:coreProperties>
</file>