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37" r:id="rId1"/>
  </p:sldMasterIdLst>
  <p:notesMasterIdLst>
    <p:notesMasterId r:id="rId14"/>
  </p:notesMasterIdLst>
  <p:handoutMasterIdLst>
    <p:handoutMasterId r:id="rId15"/>
  </p:handoutMasterIdLst>
  <p:sldIdLst>
    <p:sldId id="353" r:id="rId2"/>
    <p:sldId id="354" r:id="rId3"/>
    <p:sldId id="356" r:id="rId4"/>
    <p:sldId id="357" r:id="rId5"/>
    <p:sldId id="366" r:id="rId6"/>
    <p:sldId id="367" r:id="rId7"/>
    <p:sldId id="368" r:id="rId8"/>
    <p:sldId id="369" r:id="rId9"/>
    <p:sldId id="370" r:id="rId10"/>
    <p:sldId id="372" r:id="rId11"/>
    <p:sldId id="373" r:id="rId12"/>
    <p:sldId id="374" r:id="rId13"/>
  </p:sldIdLst>
  <p:sldSz cx="9144000" cy="6858000" type="screen4x3"/>
  <p:notesSz cx="6805613" cy="9944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9619" autoAdjust="0"/>
    <p:restoredTop sz="89040" autoAdjust="0"/>
  </p:normalViewPr>
  <p:slideViewPr>
    <p:cSldViewPr>
      <p:cViewPr>
        <p:scale>
          <a:sx n="64" d="100"/>
          <a:sy n="64" d="100"/>
        </p:scale>
        <p:origin x="1140" y="496"/>
      </p:cViewPr>
      <p:guideLst>
        <p:guide orient="horz" pos="2160"/>
        <p:guide pos="2880"/>
      </p:guideLst>
    </p:cSldViewPr>
  </p:slideViewPr>
  <p:notesTextViewPr>
    <p:cViewPr>
      <p:scale>
        <a:sx n="150" d="100"/>
        <a:sy n="150" d="100"/>
      </p:scale>
      <p:origin x="0" y="0"/>
    </p:cViewPr>
  </p:notesTextViewPr>
  <p:sorterViewPr>
    <p:cViewPr>
      <p:scale>
        <a:sx n="2139" d="1250"/>
        <a:sy n="2139" d="1250"/>
      </p:scale>
      <p:origin x="0" y="-454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9629" cy="497205"/>
          </a:xfrm>
          <a:prstGeom prst="rect">
            <a:avLst/>
          </a:prstGeom>
        </p:spPr>
        <p:txBody>
          <a:bodyPr vert="horz" lIns="91705" tIns="45853" rIns="91705" bIns="45853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4395" y="0"/>
            <a:ext cx="2949629" cy="497205"/>
          </a:xfrm>
          <a:prstGeom prst="rect">
            <a:avLst/>
          </a:prstGeom>
        </p:spPr>
        <p:txBody>
          <a:bodyPr vert="horz" lIns="91705" tIns="45853" rIns="91705" bIns="45853" rtlCol="0"/>
          <a:lstStyle>
            <a:lvl1pPr algn="r">
              <a:defRPr sz="1200"/>
            </a:lvl1pPr>
          </a:lstStyle>
          <a:p>
            <a:fld id="{C5B71D11-3A5C-4E9A-A69A-B8890CDA0EAC}" type="datetimeFigureOut">
              <a:rPr lang="en-GB" smtClean="0"/>
              <a:t>23/02/2017</a:t>
            </a:fld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9445302"/>
            <a:ext cx="2949629" cy="497205"/>
          </a:xfrm>
          <a:prstGeom prst="rect">
            <a:avLst/>
          </a:prstGeom>
        </p:spPr>
        <p:txBody>
          <a:bodyPr vert="horz" lIns="91705" tIns="45853" rIns="91705" bIns="45853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4395" y="9445302"/>
            <a:ext cx="2949629" cy="497205"/>
          </a:xfrm>
          <a:prstGeom prst="rect">
            <a:avLst/>
          </a:prstGeom>
        </p:spPr>
        <p:txBody>
          <a:bodyPr vert="horz" lIns="91705" tIns="45853" rIns="91705" bIns="45853" rtlCol="0" anchor="b"/>
          <a:lstStyle>
            <a:lvl1pPr algn="r">
              <a:defRPr sz="1200"/>
            </a:lvl1pPr>
          </a:lstStyle>
          <a:p>
            <a:fld id="{0FA5F8A0-81D5-4A15-94B1-8192293DC767}" type="slidenum">
              <a:rPr lang="en-GB" smtClean="0"/>
              <a:t>‹N›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472889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9099" cy="497205"/>
          </a:xfrm>
          <a:prstGeom prst="rect">
            <a:avLst/>
          </a:prstGeom>
        </p:spPr>
        <p:txBody>
          <a:bodyPr vert="horz" lIns="91430" tIns="45715" rIns="91430" bIns="45715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4940" y="0"/>
            <a:ext cx="2949099" cy="497205"/>
          </a:xfrm>
          <a:prstGeom prst="rect">
            <a:avLst/>
          </a:prstGeom>
        </p:spPr>
        <p:txBody>
          <a:bodyPr vert="horz" lIns="91430" tIns="45715" rIns="91430" bIns="45715" rtlCol="0"/>
          <a:lstStyle>
            <a:lvl1pPr algn="r">
              <a:defRPr sz="1200"/>
            </a:lvl1pPr>
          </a:lstStyle>
          <a:p>
            <a:fld id="{6FE798EB-1682-473C-B287-A39B292A644D}" type="datetimeFigureOut">
              <a:rPr lang="en-GB" smtClean="0"/>
              <a:t>23/02/2017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6125"/>
            <a:ext cx="4972050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0" tIns="45715" rIns="91430" bIns="45715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0562" y="4723449"/>
            <a:ext cx="5444490" cy="4474845"/>
          </a:xfrm>
          <a:prstGeom prst="rect">
            <a:avLst/>
          </a:prstGeom>
        </p:spPr>
        <p:txBody>
          <a:bodyPr vert="horz" lIns="91430" tIns="45715" rIns="91430" bIns="45715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445169"/>
            <a:ext cx="2949099" cy="497205"/>
          </a:xfrm>
          <a:prstGeom prst="rect">
            <a:avLst/>
          </a:prstGeom>
        </p:spPr>
        <p:txBody>
          <a:bodyPr vert="horz" lIns="91430" tIns="45715" rIns="91430" bIns="45715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4940" y="9445169"/>
            <a:ext cx="2949099" cy="497205"/>
          </a:xfrm>
          <a:prstGeom prst="rect">
            <a:avLst/>
          </a:prstGeom>
        </p:spPr>
        <p:txBody>
          <a:bodyPr vert="horz" lIns="91430" tIns="45715" rIns="91430" bIns="45715" rtlCol="0" anchor="b"/>
          <a:lstStyle>
            <a:lvl1pPr algn="r">
              <a:defRPr sz="1200"/>
            </a:lvl1pPr>
          </a:lstStyle>
          <a:p>
            <a:fld id="{2E55A2BB-C077-4DE8-96F4-26B806451385}" type="slidenum">
              <a:rPr lang="en-GB" smtClean="0"/>
              <a:t>‹N›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446155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5A2BB-C077-4DE8-96F4-26B806451385}" type="slidenum">
              <a:rPr lang="en-GB" smtClean="0"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170461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5A2BB-C077-4DE8-96F4-26B806451385}" type="slidenum">
              <a:rPr lang="en-GB" smtClean="0"/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160919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5A2BB-C077-4DE8-96F4-26B806451385}" type="slidenum">
              <a:rPr lang="en-GB" smtClean="0"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9947472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5A2BB-C077-4DE8-96F4-26B806451385}" type="slidenum">
              <a:rPr lang="en-GB" smtClean="0"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429592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5A2BB-C077-4DE8-96F4-26B806451385}" type="slidenum">
              <a:rPr lang="en-GB" smtClean="0"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04313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5A2BB-C077-4DE8-96F4-26B806451385}" type="slidenum">
              <a:rPr lang="en-GB" smtClean="0"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536236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5A2BB-C077-4DE8-96F4-26B806451385}" type="slidenum">
              <a:rPr lang="en-GB" smtClean="0"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636669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5A2BB-C077-4DE8-96F4-26B806451385}" type="slidenum">
              <a:rPr lang="en-GB" smtClean="0"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57593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5A2BB-C077-4DE8-96F4-26B806451385}" type="slidenum">
              <a:rPr lang="en-GB" smtClean="0"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807214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5A2BB-C077-4DE8-96F4-26B806451385}" type="slidenum">
              <a:rPr lang="en-GB" smtClean="0"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280294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 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5A2BB-C077-4DE8-96F4-26B806451385}" type="slidenum">
              <a:rPr lang="en-GB" smtClean="0"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2673468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5A2BB-C077-4DE8-96F4-26B806451385}" type="slidenum">
              <a:rPr lang="en-GB" smtClean="0"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856423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Image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000" y="2628508"/>
            <a:ext cx="2628000" cy="4229631"/>
          </a:xfrm>
          <a:prstGeom prst="rect">
            <a:avLst/>
          </a:prstGeom>
        </p:spPr>
      </p:pic>
      <p:pic>
        <p:nvPicPr>
          <p:cNvPr id="36" name="Imag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508"/>
            <a:ext cx="2628000" cy="4229631"/>
          </a:xfrm>
          <a:prstGeom prst="rect">
            <a:avLst/>
          </a:prstGeom>
        </p:spPr>
      </p:pic>
      <p:sp>
        <p:nvSpPr>
          <p:cNvPr id="8" name="Title 7"/>
          <p:cNvSpPr>
            <a:spLocks noGrp="1"/>
          </p:cNvSpPr>
          <p:nvPr>
            <p:ph type="ctrTitle" hasCustomPrompt="1"/>
          </p:nvPr>
        </p:nvSpPr>
        <p:spPr>
          <a:xfrm>
            <a:off x="1368000" y="2480400"/>
            <a:ext cx="6300000" cy="1267200"/>
          </a:xfrm>
          <a:prstGeom prst="rect">
            <a:avLst/>
          </a:prstGeom>
        </p:spPr>
        <p:txBody>
          <a:bodyPr lIns="90000" rIns="90000" anchor="b">
            <a:spAutoFit/>
          </a:bodyPr>
          <a:lstStyle>
            <a:lvl1pPr>
              <a:lnSpc>
                <a:spcPts val="4500"/>
              </a:lnSpc>
              <a:defRPr sz="4500" cap="all" baseline="0">
                <a:solidFill>
                  <a:schemeClr val="bg1"/>
                </a:solidFill>
              </a:defRPr>
            </a:lvl1pPr>
          </a:lstStyle>
          <a:p>
            <a:r>
              <a:rPr kumimoji="0" lang="en-US" dirty="0" smtClean="0"/>
              <a:t>Click to edit Presentation title</a:t>
            </a:r>
            <a:endParaRPr kumimoji="0"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 hasCustomPrompt="1"/>
          </p:nvPr>
        </p:nvSpPr>
        <p:spPr>
          <a:xfrm>
            <a:off x="1368000" y="3805200"/>
            <a:ext cx="6300000" cy="352800"/>
          </a:xfrm>
        </p:spPr>
        <p:txBody>
          <a:bodyPr lIns="90000" rIns="90000">
            <a:spAutoFit/>
          </a:bodyPr>
          <a:lstStyle>
            <a:lvl1pPr marL="0" indent="0" algn="l">
              <a:lnSpc>
                <a:spcPts val="2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 dirty="0" smtClean="0"/>
              <a:t>Click to </a:t>
            </a:r>
            <a:r>
              <a:rPr kumimoji="0" lang="fr-FR" dirty="0" err="1" smtClean="0"/>
              <a:t>edit</a:t>
            </a:r>
            <a:r>
              <a:rPr kumimoji="0" lang="fr-FR" dirty="0" smtClean="0"/>
              <a:t> </a:t>
            </a:r>
            <a:r>
              <a:rPr kumimoji="0" lang="fr-FR" dirty="0" err="1" smtClean="0"/>
              <a:t>Subtitle</a:t>
            </a:r>
            <a:endParaRPr kumimoji="0" lang="en-US" dirty="0"/>
          </a:p>
        </p:txBody>
      </p:sp>
      <p:pic>
        <p:nvPicPr>
          <p:cNvPr id="37" name="Image 1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1200" y="432000"/>
            <a:ext cx="692307" cy="1440000"/>
          </a:xfrm>
          <a:prstGeom prst="rect">
            <a:avLst/>
          </a:prstGeom>
        </p:spPr>
      </p:pic>
      <p:sp>
        <p:nvSpPr>
          <p:cNvPr id="12" name="Date Placeholder 3"/>
          <p:cNvSpPr>
            <a:spLocks noGrp="1"/>
          </p:cNvSpPr>
          <p:nvPr>
            <p:ph type="dt" sz="half" idx="2"/>
          </p:nvPr>
        </p:nvSpPr>
        <p:spPr>
          <a:xfrm>
            <a:off x="403200" y="6411600"/>
            <a:ext cx="900000" cy="244800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l">
              <a:defRPr sz="1000" baseline="0">
                <a:solidFill>
                  <a:schemeClr val="bg1"/>
                </a:solidFill>
                <a:latin typeface="Arial"/>
              </a:defRPr>
            </a:lvl1pPr>
          </a:lstStyle>
          <a:p>
            <a:fld id="{3C9090EB-8325-4214-900A-C28CAB2F0CA0}" type="datetime1">
              <a:rPr lang="en-GB" smtClean="0"/>
              <a:t>23/02/2017</a:t>
            </a:fld>
            <a:endParaRPr lang="en-GB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368000" y="6411600"/>
            <a:ext cx="4680000" cy="244800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l">
              <a:defRPr sz="1000" kern="1200" baseline="0">
                <a:solidFill>
                  <a:schemeClr val="bg1"/>
                </a:solidFill>
                <a:latin typeface="Arial"/>
              </a:defRPr>
            </a:lvl1pPr>
          </a:lstStyle>
          <a:p>
            <a:endParaRPr lang="en-GB" dirty="0"/>
          </a:p>
        </p:txBody>
      </p:sp>
      <p:pic>
        <p:nvPicPr>
          <p:cNvPr id="10" name="Imag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000" y="6055200"/>
            <a:ext cx="1742400" cy="57882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000" indent="-342000" eaLnBrk="1" latinLnBrk="0" hangingPunct="1">
              <a:buClr>
                <a:schemeClr val="tx2"/>
              </a:buClr>
              <a:buFont typeface="Wingdings" panose="05000000000000000000" pitchFamily="2" charset="2"/>
              <a:buChar char="§"/>
              <a:defRPr/>
            </a:lvl1pPr>
            <a:lvl2pPr marL="741600" indent="-284400" eaLnBrk="1" latinLnBrk="0" hangingPunct="1">
              <a:buClr>
                <a:schemeClr val="accent3">
                  <a:lumMod val="75000"/>
                </a:schemeClr>
              </a:buClr>
              <a:buFont typeface="Arial" panose="020B0604020202020204" pitchFamily="34" charset="0"/>
              <a:buChar char="•"/>
              <a:defRPr>
                <a:solidFill>
                  <a:schemeClr val="tx2"/>
                </a:solidFill>
              </a:defRPr>
            </a:lvl2pPr>
            <a:lvl3pPr marL="1144800" indent="-230400" eaLnBrk="1" latinLnBrk="0" hangingPunct="1">
              <a:buClr>
                <a:schemeClr val="tx2"/>
              </a:buClr>
              <a:buFont typeface="Georgia" panose="02040502050405020303" pitchFamily="18" charset="0"/>
              <a:buChar char="–"/>
              <a:defRPr/>
            </a:lvl3pPr>
            <a:lvl4pPr eaLnBrk="1" latinLnBrk="0" hangingPunct="1">
              <a:defRPr/>
            </a:lvl4pPr>
            <a:lvl5pPr eaLnBrk="1" latinLnBrk="0" hangingPunct="1">
              <a:defRPr/>
            </a:lvl5pPr>
            <a:lvl6pPr marL="1712214" indent="-285750"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Ø"/>
              <a:defRPr/>
            </a:lvl6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</a:p>
          <a:p>
            <a:pPr lvl="0" eaLnBrk="1" latinLnBrk="0" hangingPunct="1"/>
            <a:endParaRPr lang="en-US" dirty="0" smtClean="0"/>
          </a:p>
          <a:p>
            <a:pPr lvl="4" eaLnBrk="1" latinLnBrk="0" hangingPunct="1"/>
            <a:endParaRPr lang="en-US" dirty="0" smtClean="0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403200" y="6411600"/>
            <a:ext cx="900000" cy="244800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l">
              <a:defRPr sz="1000" baseline="0">
                <a:solidFill>
                  <a:srgbClr val="727272"/>
                </a:solidFill>
                <a:latin typeface="Arial"/>
              </a:defRPr>
            </a:lvl1pPr>
          </a:lstStyle>
          <a:p>
            <a:fld id="{0A25F708-D198-437F-B647-1BF9FE9204BE}" type="datetime1">
              <a:rPr lang="en-GB" smtClean="0"/>
              <a:t>23/02/2017</a:t>
            </a:fld>
            <a:endParaRPr lang="en-GB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368000" y="6411600"/>
            <a:ext cx="4680000" cy="244800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l">
              <a:defRPr sz="1000" kern="1200" baseline="0">
                <a:solidFill>
                  <a:srgbClr val="727272"/>
                </a:solidFill>
                <a:latin typeface="Arial"/>
              </a:defRPr>
            </a:lvl1pPr>
          </a:lstStyle>
          <a:p>
            <a:endParaRPr lang="en-GB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40000" y="6411600"/>
            <a:ext cx="342000" cy="244800"/>
          </a:xfrm>
          <a:prstGeom prst="rect">
            <a:avLst/>
          </a:prstGeom>
        </p:spPr>
        <p:txBody>
          <a:bodyPr vert="horz" wrap="none" lIns="91440" tIns="45720" rIns="91440" bIns="45720" rtlCol="0" anchor="t" anchorCtr="0"/>
          <a:lstStyle>
            <a:lvl1pPr algn="r">
              <a:defRPr sz="1000" baseline="0">
                <a:solidFill>
                  <a:schemeClr val="bg1"/>
                </a:solidFill>
                <a:latin typeface="Arial"/>
              </a:defRPr>
            </a:lvl1pPr>
          </a:lstStyle>
          <a:p>
            <a:fld id="{8EAD1EA9-281A-4F59-ACE9-7004080B5EB5}" type="slidenum">
              <a:rPr lang="en-GB" smtClean="0"/>
              <a:t>‹N›</a:t>
            </a:fld>
            <a:endParaRPr lang="en-GB" dirty="0"/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1080000" y="237600"/>
            <a:ext cx="7416000" cy="1022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 sz="2800"/>
            </a:lvl1pPr>
          </a:lstStyle>
          <a:p>
            <a:r>
              <a:rPr lang="en-US" dirty="0" smtClean="0"/>
              <a:t>Click to edit Slide title</a:t>
            </a:r>
            <a:br>
              <a:rPr lang="en-US" dirty="0" smtClean="0"/>
            </a:br>
            <a:r>
              <a:rPr lang="en-US" dirty="0" smtClean="0"/>
              <a:t>Slide title can be extended to two lines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Header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193600" y="5328000"/>
            <a:ext cx="950407" cy="1530000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9600" y="468000"/>
            <a:ext cx="692308" cy="1440000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1260000" y="2928144"/>
            <a:ext cx="6624000" cy="1041311"/>
          </a:xfrm>
        </p:spPr>
        <p:txBody>
          <a:bodyPr anchor="ctr" anchorCtr="0">
            <a:spAutoFit/>
          </a:bodyPr>
          <a:lstStyle>
            <a:lvl1pPr algn="ctr">
              <a:lnSpc>
                <a:spcPts val="3700"/>
              </a:lnSpc>
              <a:defRPr sz="3700" b="0" i="0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Section Header title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403200" y="6411600"/>
            <a:ext cx="900000" cy="244800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l">
              <a:defRPr sz="1000" baseline="0">
                <a:solidFill>
                  <a:schemeClr val="bg1"/>
                </a:solidFill>
                <a:latin typeface="Arial"/>
              </a:defRPr>
            </a:lvl1pPr>
          </a:lstStyle>
          <a:p>
            <a:fld id="{85B8AE52-1F04-4575-BE50-C3C1791986E7}" type="datetime1">
              <a:rPr lang="en-GB" smtClean="0"/>
              <a:t>23/02/2017</a:t>
            </a:fld>
            <a:endParaRPr lang="en-GB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368000" y="6411600"/>
            <a:ext cx="4680000" cy="244800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l">
              <a:defRPr sz="1000" kern="1200" baseline="0">
                <a:solidFill>
                  <a:schemeClr val="bg1"/>
                </a:solidFill>
                <a:latin typeface="Arial"/>
              </a:defRPr>
            </a:lvl1pPr>
          </a:lstStyle>
          <a:p>
            <a:endParaRPr lang="en-GB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40000" y="6411600"/>
            <a:ext cx="342000" cy="244800"/>
          </a:xfrm>
          <a:prstGeom prst="rect">
            <a:avLst/>
          </a:prstGeom>
        </p:spPr>
        <p:txBody>
          <a:bodyPr vert="horz" wrap="none" lIns="91440" tIns="45720" rIns="91440" bIns="45720" rtlCol="0" anchor="t" anchorCtr="0"/>
          <a:lstStyle>
            <a:lvl1pPr algn="r">
              <a:defRPr sz="1000" baseline="0">
                <a:solidFill>
                  <a:schemeClr val="tx2"/>
                </a:solidFill>
                <a:latin typeface="Arial"/>
              </a:defRPr>
            </a:lvl1pPr>
          </a:lstStyle>
          <a:p>
            <a:fld id="{8EAD1EA9-281A-4F59-ACE9-7004080B5EB5}" type="slidenum">
              <a:rPr lang="en-GB" smtClean="0"/>
              <a:t>‹N›</a:t>
            </a:fld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emf"/><Relationship Id="rId5" Type="http://schemas.openxmlformats.org/officeDocument/2006/relationships/image" Target="../media/image2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Imag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3600" y="5328184"/>
            <a:ext cx="950407" cy="1529631"/>
          </a:xfrm>
          <a:prstGeom prst="rect">
            <a:avLst/>
          </a:prstGeom>
        </p:spPr>
      </p:pic>
      <p:sp>
        <p:nvSpPr>
          <p:cNvPr id="21" name="Rectangle 20"/>
          <p:cNvSpPr/>
          <p:nvPr/>
        </p:nvSpPr>
        <p:spPr bwMode="auto">
          <a:xfrm>
            <a:off x="504000" y="1306800"/>
            <a:ext cx="8154000" cy="0"/>
          </a:xfrm>
          <a:prstGeom prst="rect">
            <a:avLst/>
          </a:prstGeom>
          <a:noFill/>
          <a:ln w="6350" cap="flat" cmpd="sng" algn="ctr">
            <a:solidFill>
              <a:srgbClr val="727272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fr-F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Helvetica 65 Medium" pitchFamily="34" charset="0"/>
            </a:endParaRPr>
          </a:p>
        </p:txBody>
      </p:sp>
      <p:pic>
        <p:nvPicPr>
          <p:cNvPr id="24" name="Image 7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00400" y="288000"/>
            <a:ext cx="458653" cy="954000"/>
          </a:xfrm>
          <a:prstGeom prst="rect">
            <a:avLst/>
          </a:prstGeom>
        </p:spPr>
      </p:pic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68000" y="1602000"/>
            <a:ext cx="8218800" cy="45252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 dirty="0"/>
          </a:p>
        </p:txBody>
      </p:sp>
      <p:sp>
        <p:nvSpPr>
          <p:cNvPr id="25" name="Title Placeholder 1"/>
          <p:cNvSpPr>
            <a:spLocks noGrp="1"/>
          </p:cNvSpPr>
          <p:nvPr>
            <p:ph type="title"/>
          </p:nvPr>
        </p:nvSpPr>
        <p:spPr>
          <a:xfrm>
            <a:off x="1080000" y="237600"/>
            <a:ext cx="7416000" cy="10224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smtClean="0"/>
              <a:t>Click to edit Slide title</a:t>
            </a:r>
            <a:br>
              <a:rPr lang="en-US" dirty="0" smtClean="0"/>
            </a:br>
            <a:r>
              <a:rPr lang="en-US" dirty="0" smtClean="0"/>
              <a:t>Slide title can be extended to two lines</a:t>
            </a:r>
            <a:endParaRPr lang="en-US" dirty="0"/>
          </a:p>
        </p:txBody>
      </p:sp>
      <p:sp>
        <p:nvSpPr>
          <p:cNvPr id="26" name="Date Placeholder 3"/>
          <p:cNvSpPr>
            <a:spLocks noGrp="1"/>
          </p:cNvSpPr>
          <p:nvPr>
            <p:ph type="dt" sz="half" idx="2"/>
          </p:nvPr>
        </p:nvSpPr>
        <p:spPr>
          <a:xfrm>
            <a:off x="403200" y="6411600"/>
            <a:ext cx="900000" cy="244800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l">
              <a:defRPr sz="1000" baseline="0">
                <a:solidFill>
                  <a:srgbClr val="727272"/>
                </a:solidFill>
                <a:latin typeface="Arial"/>
              </a:defRPr>
            </a:lvl1pPr>
          </a:lstStyle>
          <a:p>
            <a:fld id="{3AFECA91-B85A-4B20-B4EB-D8B24E4C1CA6}" type="datetime1">
              <a:rPr lang="en-GB" smtClean="0"/>
              <a:t>23/02/2017</a:t>
            </a:fld>
            <a:endParaRPr lang="en-GB" dirty="0"/>
          </a:p>
        </p:txBody>
      </p:sp>
      <p:sp>
        <p:nvSpPr>
          <p:cNvPr id="2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368000" y="6411600"/>
            <a:ext cx="4680000" cy="244800"/>
          </a:xfrm>
          <a:prstGeom prst="rect">
            <a:avLst/>
          </a:prstGeom>
        </p:spPr>
        <p:txBody>
          <a:bodyPr vert="horz" lIns="91440" tIns="45720" rIns="91440" bIns="45720" rtlCol="0" anchor="t" anchorCtr="0"/>
          <a:lstStyle>
            <a:lvl1pPr algn="l">
              <a:defRPr sz="1000" kern="1200" baseline="0">
                <a:solidFill>
                  <a:srgbClr val="727272"/>
                </a:solidFill>
                <a:latin typeface="Arial"/>
              </a:defRPr>
            </a:lvl1pPr>
          </a:lstStyle>
          <a:p>
            <a:endParaRPr lang="en-GB" dirty="0"/>
          </a:p>
        </p:txBody>
      </p:sp>
      <p:sp>
        <p:nvSpPr>
          <p:cNvPr id="4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40000" y="6411600"/>
            <a:ext cx="342000" cy="244800"/>
          </a:xfrm>
          <a:prstGeom prst="rect">
            <a:avLst/>
          </a:prstGeom>
        </p:spPr>
        <p:txBody>
          <a:bodyPr vert="horz" wrap="none" lIns="91440" tIns="45720" rIns="91440" bIns="45720" rtlCol="0" anchor="t" anchorCtr="0"/>
          <a:lstStyle>
            <a:lvl1pPr algn="r">
              <a:defRPr sz="1000" baseline="0">
                <a:solidFill>
                  <a:schemeClr val="bg1"/>
                </a:solidFill>
                <a:latin typeface="Arial"/>
              </a:defRPr>
            </a:lvl1pPr>
          </a:lstStyle>
          <a:p>
            <a:fld id="{8EAD1EA9-281A-4F59-ACE9-7004080B5EB5}" type="slidenum">
              <a:rPr lang="en-GB" smtClean="0"/>
              <a:t>‹N›</a:t>
            </a:fld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000" indent="-342000" algn="l" rtl="0" eaLnBrk="1" latinLnBrk="0" hangingPunct="1">
        <a:spcBef>
          <a:spcPts val="768"/>
        </a:spcBef>
        <a:buClr>
          <a:schemeClr val="tx1"/>
        </a:buClr>
        <a:buFont typeface="Arial" pitchFamily="34" charset="0"/>
        <a:buChar char="•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1600" indent="-284400" algn="l" rtl="0" eaLnBrk="1" latinLnBrk="0" hangingPunct="1">
        <a:spcBef>
          <a:spcPts val="672"/>
        </a:spcBef>
        <a:buClr>
          <a:schemeClr val="tx1"/>
        </a:buClr>
        <a:buFont typeface="Arial" pitchFamily="34" charset="0"/>
        <a:buChar char="–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4800" indent="-230400" algn="l" rtl="0" eaLnBrk="1" latinLnBrk="0" hangingPunct="1">
        <a:spcBef>
          <a:spcPts val="576"/>
        </a:spcBef>
        <a:buClr>
          <a:schemeClr val="tx1"/>
        </a:buClr>
        <a:buFont typeface="Arial" pitchFamily="34" charset="0"/>
        <a:buChar char="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2000" indent="-230400" algn="l" rtl="0" eaLnBrk="1" latinLnBrk="0" hangingPunct="1">
        <a:spcBef>
          <a:spcPts val="480"/>
        </a:spcBef>
        <a:buClr>
          <a:schemeClr val="tx1"/>
        </a:buClr>
        <a:buFont typeface="Arial" pitchFamily="34" charset="0"/>
        <a:buChar char="–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9200" indent="-230400" algn="l" rtl="0" eaLnBrk="1" latinLnBrk="0" hangingPunct="1">
        <a:spcBef>
          <a:spcPts val="480"/>
        </a:spcBef>
        <a:buClr>
          <a:schemeClr val="tx1"/>
        </a:buClr>
        <a:buFont typeface="Arial" pitchFamily="34" charset="0"/>
        <a:buChar char="»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EAD1EA9-281A-4F59-ACE9-7004080B5EB5}" type="slidenum">
              <a:rPr lang="en-GB" smtClean="0"/>
              <a:t>1</a:t>
            </a:fld>
            <a:endParaRPr lang="en-GB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endParaRPr lang="en-GB" dirty="0"/>
          </a:p>
        </p:txBody>
      </p:sp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0511" y="345542"/>
            <a:ext cx="1325489" cy="806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ttangolo 5"/>
          <p:cNvSpPr/>
          <p:nvPr/>
        </p:nvSpPr>
        <p:spPr>
          <a:xfrm>
            <a:off x="2502000" y="5103674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00000"/>
              </a:lnSpc>
              <a:defRPr/>
            </a:pPr>
            <a:endParaRPr lang="en-GB" b="1" dirty="0"/>
          </a:p>
          <a:p>
            <a:pPr algn="ctr"/>
            <a:r>
              <a:rPr lang="en-US" dirty="0"/>
              <a:t> </a:t>
            </a:r>
            <a:endParaRPr lang="en-GB" dirty="0"/>
          </a:p>
          <a:p>
            <a:pPr>
              <a:lnSpc>
                <a:spcPct val="100000"/>
              </a:lnSpc>
              <a:defRPr/>
            </a:pPr>
            <a:endParaRPr lang="en-GB" dirty="0"/>
          </a:p>
        </p:txBody>
      </p:sp>
      <p:sp>
        <p:nvSpPr>
          <p:cNvPr id="7" name="CasellaDiTesto 6"/>
          <p:cNvSpPr txBox="1"/>
          <p:nvPr/>
        </p:nvSpPr>
        <p:spPr>
          <a:xfrm flipH="1">
            <a:off x="539552" y="1412776"/>
            <a:ext cx="7776864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 </a:t>
            </a:r>
            <a:endParaRPr lang="en-GB" dirty="0" smtClean="0"/>
          </a:p>
          <a:p>
            <a:pPr algn="ctr"/>
            <a:endParaRPr lang="en-GB" sz="2800" b="1" dirty="0"/>
          </a:p>
          <a:p>
            <a:pPr algn="ctr"/>
            <a:endParaRPr lang="en-GB" sz="2800" b="1" dirty="0" smtClean="0"/>
          </a:p>
          <a:p>
            <a:pPr algn="ctr"/>
            <a:r>
              <a:rPr lang="en-GB" sz="3200" b="1" dirty="0" smtClean="0"/>
              <a:t>Session </a:t>
            </a:r>
            <a:r>
              <a:rPr lang="en-GB" sz="3200" b="1" dirty="0"/>
              <a:t>2: </a:t>
            </a:r>
            <a:endParaRPr lang="en-GB" sz="3200" b="1" dirty="0" smtClean="0"/>
          </a:p>
          <a:p>
            <a:pPr algn="ctr"/>
            <a:r>
              <a:rPr lang="en-GB" sz="3200" b="1" dirty="0"/>
              <a:t/>
            </a:r>
            <a:br>
              <a:rPr lang="en-GB" sz="3200" b="1" dirty="0"/>
            </a:br>
            <a:r>
              <a:rPr lang="en-GB" sz="3600" b="1" dirty="0"/>
              <a:t>Pension Funds </a:t>
            </a:r>
            <a:endParaRPr lang="en-GB" sz="3600" b="1" dirty="0" smtClean="0"/>
          </a:p>
          <a:p>
            <a:pPr algn="ctr"/>
            <a:r>
              <a:rPr lang="en-GB" sz="3600" b="1" dirty="0" smtClean="0"/>
              <a:t>&amp; </a:t>
            </a:r>
            <a:r>
              <a:rPr lang="en-GB" sz="3600" b="1" dirty="0"/>
              <a:t>Financial Stability</a:t>
            </a:r>
            <a:endParaRPr lang="en-GB" sz="3600" dirty="0"/>
          </a:p>
          <a:p>
            <a:pPr lvl="0"/>
            <a:endParaRPr lang="it-IT" sz="2000" dirty="0" smtClean="0"/>
          </a:p>
          <a:p>
            <a:pPr lvl="0"/>
            <a:endParaRPr lang="it-IT" sz="2000" dirty="0"/>
          </a:p>
          <a:p>
            <a:pPr lvl="0"/>
            <a:endParaRPr lang="it-IT" sz="2000" dirty="0" smtClean="0"/>
          </a:p>
          <a:p>
            <a:pPr algn="ctr"/>
            <a:endParaRPr lang="en-US" b="1" dirty="0" smtClean="0"/>
          </a:p>
          <a:p>
            <a:pPr algn="ctr"/>
            <a:r>
              <a:rPr lang="en-US" b="1" dirty="0" smtClean="0"/>
              <a:t>IOPS/FSC </a:t>
            </a:r>
            <a:r>
              <a:rPr lang="en-US" b="1" dirty="0"/>
              <a:t>International Seminar</a:t>
            </a:r>
            <a:br>
              <a:rPr lang="en-US" b="1" dirty="0"/>
            </a:br>
            <a:r>
              <a:rPr lang="en-GB" b="1" dirty="0"/>
              <a:t>Runaway Bay, St. Ann, </a:t>
            </a:r>
            <a:r>
              <a:rPr lang="en-GB" b="1" dirty="0" smtClean="0"/>
              <a:t>Jamaica</a:t>
            </a:r>
          </a:p>
          <a:p>
            <a:pPr algn="ctr"/>
            <a:r>
              <a:rPr lang="en-GB" b="1" dirty="0" smtClean="0"/>
              <a:t>23-24 February 2017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477218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EAD1EA9-281A-4F59-ACE9-7004080B5EB5}" type="slidenum">
              <a:rPr lang="en-GB" smtClean="0"/>
              <a:t>10</a:t>
            </a:fld>
            <a:endParaRPr lang="en-GB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080000" y="237600"/>
            <a:ext cx="7812480" cy="1022400"/>
          </a:xfrm>
        </p:spPr>
        <p:txBody>
          <a:bodyPr/>
          <a:lstStyle/>
          <a:p>
            <a:pPr algn="ctr"/>
            <a:r>
              <a:rPr lang="en-GB" sz="2000" b="1" dirty="0">
                <a:solidFill>
                  <a:schemeClr val="bg1">
                    <a:lumMod val="75000"/>
                  </a:schemeClr>
                </a:solidFill>
              </a:rPr>
              <a:t>Session 2: </a:t>
            </a:r>
            <a:r>
              <a:rPr lang="en-GB" sz="2000" b="1" dirty="0" smtClean="0">
                <a:solidFill>
                  <a:schemeClr val="bg1">
                    <a:lumMod val="75000"/>
                  </a:schemeClr>
                </a:solidFill>
              </a:rPr>
              <a:t>Pension </a:t>
            </a:r>
            <a:r>
              <a:rPr lang="en-GB" sz="2000" b="1" dirty="0">
                <a:solidFill>
                  <a:schemeClr val="bg1">
                    <a:lumMod val="75000"/>
                  </a:schemeClr>
                </a:solidFill>
              </a:rPr>
              <a:t>Funds &amp; Financial Stability</a:t>
            </a:r>
            <a:br>
              <a:rPr lang="en-GB" sz="2000" b="1" dirty="0">
                <a:solidFill>
                  <a:schemeClr val="bg1">
                    <a:lumMod val="75000"/>
                  </a:schemeClr>
                </a:solidFill>
              </a:rPr>
            </a:br>
            <a:r>
              <a:rPr lang="en-GB" sz="2400" b="1" dirty="0">
                <a:solidFill>
                  <a:schemeClr val="bg2">
                    <a:lumMod val="10000"/>
                  </a:schemeClr>
                </a:solidFill>
              </a:rPr>
              <a:t>…discussing PF vulnerabilities identified by the FSB</a:t>
            </a:r>
            <a:endParaRPr lang="en-GB" sz="3600" dirty="0"/>
          </a:p>
        </p:txBody>
      </p:sp>
      <p:sp>
        <p:nvSpPr>
          <p:cNvPr id="6" name="Rettangolo 5"/>
          <p:cNvSpPr/>
          <p:nvPr/>
        </p:nvSpPr>
        <p:spPr>
          <a:xfrm>
            <a:off x="2502000" y="5103674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00000"/>
              </a:lnSpc>
              <a:defRPr/>
            </a:pPr>
            <a:endParaRPr lang="en-GB" b="1" dirty="0"/>
          </a:p>
          <a:p>
            <a:pPr algn="ctr"/>
            <a:r>
              <a:rPr lang="en-US" dirty="0"/>
              <a:t> </a:t>
            </a:r>
            <a:endParaRPr lang="en-GB" dirty="0"/>
          </a:p>
          <a:p>
            <a:pPr>
              <a:lnSpc>
                <a:spcPct val="100000"/>
              </a:lnSpc>
              <a:defRPr/>
            </a:pPr>
            <a:endParaRPr lang="en-GB" dirty="0"/>
          </a:p>
        </p:txBody>
      </p:sp>
      <p:sp>
        <p:nvSpPr>
          <p:cNvPr id="7" name="CasellaDiTesto 6"/>
          <p:cNvSpPr txBox="1"/>
          <p:nvPr/>
        </p:nvSpPr>
        <p:spPr>
          <a:xfrm flipH="1">
            <a:off x="395536" y="1260000"/>
            <a:ext cx="8496944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endParaRPr lang="en-GB" sz="2800" dirty="0" smtClean="0">
              <a:solidFill>
                <a:schemeClr val="bg2">
                  <a:lumMod val="10000"/>
                </a:schemeClr>
              </a:solidFill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sz="2800" dirty="0" smtClean="0">
                <a:solidFill>
                  <a:srgbClr val="0070C0"/>
                </a:solidFill>
              </a:rPr>
              <a:t>4.1 Use of derivatives 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Georgia" panose="02040502050405020303" pitchFamily="18" charset="0"/>
              <a:buChar char="−"/>
            </a:pPr>
            <a:r>
              <a:rPr lang="en-GB" sz="2000" dirty="0" smtClean="0">
                <a:solidFill>
                  <a:schemeClr val="bg2">
                    <a:lumMod val="10000"/>
                  </a:schemeClr>
                </a:solidFill>
              </a:rPr>
              <a:t>In principle, no reason to consider the use of derivatives as a vulnerability, if appropriate risk management is in place &amp; derivatives are used for hedging or for taking synthetic positions at lower cost and with no significant increase in leverage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Georgia" panose="02040502050405020303" pitchFamily="18" charset="0"/>
              <a:buChar char="−"/>
            </a:pPr>
            <a:r>
              <a:rPr lang="en-GB" sz="2000" dirty="0" smtClean="0">
                <a:solidFill>
                  <a:schemeClr val="bg2">
                    <a:lumMod val="10000"/>
                  </a:schemeClr>
                </a:solidFill>
              </a:rPr>
              <a:t>Not clear that there is any material issue regarding an increase of counterparty risk in the system that comes from the activity of PFs  </a:t>
            </a:r>
          </a:p>
          <a:p>
            <a:pPr marL="800100" lvl="1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GB" sz="2000" dirty="0" smtClean="0">
                <a:solidFill>
                  <a:schemeClr val="bg2">
                    <a:lumMod val="10000"/>
                  </a:schemeClr>
                </a:solidFill>
              </a:rPr>
              <a:t>at most, an issue for micro-prudential supervision, no clear effect for financial stability 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n-GB" sz="2000" dirty="0" smtClean="0">
              <a:solidFill>
                <a:schemeClr val="bg2">
                  <a:lumMod val="10000"/>
                </a:schemeClr>
              </a:solidFill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Georgia" panose="02040502050405020303" pitchFamily="18" charset="0"/>
              <a:buChar char="−"/>
            </a:pPr>
            <a:endParaRPr lang="en-US" sz="2400" b="1" dirty="0" smtClean="0"/>
          </a:p>
        </p:txBody>
      </p:sp>
    </p:spTree>
    <p:extLst>
      <p:ext uri="{BB962C8B-B14F-4D97-AF65-F5344CB8AC3E}">
        <p14:creationId xmlns:p14="http://schemas.microsoft.com/office/powerpoint/2010/main" val="2865546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EAD1EA9-281A-4F59-ACE9-7004080B5EB5}" type="slidenum">
              <a:rPr lang="en-GB" smtClean="0"/>
              <a:t>11</a:t>
            </a:fld>
            <a:endParaRPr lang="en-GB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080000" y="237600"/>
            <a:ext cx="7812480" cy="1022400"/>
          </a:xfrm>
        </p:spPr>
        <p:txBody>
          <a:bodyPr/>
          <a:lstStyle/>
          <a:p>
            <a:pPr algn="ctr"/>
            <a:r>
              <a:rPr lang="en-GB" sz="2000" b="1" dirty="0">
                <a:solidFill>
                  <a:schemeClr val="bg1">
                    <a:lumMod val="75000"/>
                  </a:schemeClr>
                </a:solidFill>
              </a:rPr>
              <a:t>Session 2: </a:t>
            </a:r>
            <a:r>
              <a:rPr lang="en-GB" sz="2000" b="1" dirty="0" smtClean="0">
                <a:solidFill>
                  <a:schemeClr val="bg1">
                    <a:lumMod val="75000"/>
                  </a:schemeClr>
                </a:solidFill>
              </a:rPr>
              <a:t>Pension </a:t>
            </a:r>
            <a:r>
              <a:rPr lang="en-GB" sz="2000" b="1" dirty="0">
                <a:solidFill>
                  <a:schemeClr val="bg1">
                    <a:lumMod val="75000"/>
                  </a:schemeClr>
                </a:solidFill>
              </a:rPr>
              <a:t>Funds &amp; Financial Stability</a:t>
            </a:r>
            <a:br>
              <a:rPr lang="en-GB" sz="2000" b="1" dirty="0">
                <a:solidFill>
                  <a:schemeClr val="bg1">
                    <a:lumMod val="75000"/>
                  </a:schemeClr>
                </a:solidFill>
              </a:rPr>
            </a:br>
            <a:r>
              <a:rPr lang="en-GB" sz="2400" b="1" dirty="0">
                <a:solidFill>
                  <a:schemeClr val="bg2">
                    <a:lumMod val="10000"/>
                  </a:schemeClr>
                </a:solidFill>
              </a:rPr>
              <a:t>…discussing PF vulnerabilities identified by the FSB</a:t>
            </a:r>
            <a:endParaRPr lang="en-GB" sz="3600" dirty="0"/>
          </a:p>
        </p:txBody>
      </p:sp>
      <p:sp>
        <p:nvSpPr>
          <p:cNvPr id="6" name="Rettangolo 5"/>
          <p:cNvSpPr/>
          <p:nvPr/>
        </p:nvSpPr>
        <p:spPr>
          <a:xfrm>
            <a:off x="2502000" y="5103674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00000"/>
              </a:lnSpc>
              <a:defRPr/>
            </a:pPr>
            <a:endParaRPr lang="en-GB" b="1" dirty="0"/>
          </a:p>
          <a:p>
            <a:pPr algn="ctr"/>
            <a:r>
              <a:rPr lang="en-US" dirty="0"/>
              <a:t> </a:t>
            </a:r>
            <a:endParaRPr lang="en-GB" dirty="0"/>
          </a:p>
          <a:p>
            <a:pPr>
              <a:lnSpc>
                <a:spcPct val="100000"/>
              </a:lnSpc>
              <a:defRPr/>
            </a:pPr>
            <a:endParaRPr lang="en-GB" dirty="0"/>
          </a:p>
        </p:txBody>
      </p:sp>
      <p:sp>
        <p:nvSpPr>
          <p:cNvPr id="7" name="CasellaDiTesto 6"/>
          <p:cNvSpPr txBox="1"/>
          <p:nvPr/>
        </p:nvSpPr>
        <p:spPr>
          <a:xfrm flipH="1">
            <a:off x="539552" y="1260000"/>
            <a:ext cx="8352928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endParaRPr lang="en-GB" sz="2800" dirty="0" smtClean="0">
              <a:solidFill>
                <a:schemeClr val="bg2">
                  <a:lumMod val="10000"/>
                </a:schemeClr>
              </a:solidFill>
            </a:endParaRP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sz="2800" dirty="0" smtClean="0">
                <a:solidFill>
                  <a:srgbClr val="0070C0"/>
                </a:solidFill>
              </a:rPr>
              <a:t>4.2 Transfer of longevity risk 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Georgia" panose="02040502050405020303" pitchFamily="18" charset="0"/>
              <a:buChar char="−"/>
            </a:pPr>
            <a:r>
              <a:rPr lang="en-GB" sz="2000" dirty="0" smtClean="0">
                <a:solidFill>
                  <a:schemeClr val="bg2">
                    <a:lumMod val="10000"/>
                  </a:schemeClr>
                </a:solidFill>
              </a:rPr>
              <a:t>In principle, the current trend for developing a market for longevity risk transfers contributes to better allocation and better pricing of risk.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Georgia" panose="02040502050405020303" pitchFamily="18" charset="0"/>
              <a:buChar char="−"/>
            </a:pPr>
            <a:r>
              <a:rPr lang="en-GB" sz="2000" dirty="0" smtClean="0">
                <a:solidFill>
                  <a:schemeClr val="bg2">
                    <a:lumMod val="10000"/>
                  </a:schemeClr>
                </a:solidFill>
              </a:rPr>
              <a:t>However, as few players are active as risk takers in this market, an issue of concentration of counterparty risk may arise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GB" sz="2000" dirty="0" smtClean="0">
                <a:solidFill>
                  <a:schemeClr val="bg2">
                    <a:lumMod val="10000"/>
                  </a:schemeClr>
                </a:solidFill>
              </a:rPr>
              <a:t>Increased interconnectedness btw PF and insurance sectors warrants attention.  Need to monitor the market and collect data on a regular basis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GB" sz="2000" dirty="0" smtClean="0">
                <a:solidFill>
                  <a:schemeClr val="bg2">
                    <a:lumMod val="10000"/>
                  </a:schemeClr>
                </a:solidFill>
              </a:rPr>
              <a:t>Current trend from DB to DC will mitigate this source of systemic risk over time </a:t>
            </a:r>
            <a:endParaRPr lang="en-US" sz="2400" b="1" dirty="0" smtClean="0"/>
          </a:p>
        </p:txBody>
      </p:sp>
    </p:spTree>
    <p:extLst>
      <p:ext uri="{BB962C8B-B14F-4D97-AF65-F5344CB8AC3E}">
        <p14:creationId xmlns:p14="http://schemas.microsoft.com/office/powerpoint/2010/main" val="3693015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EAD1EA9-281A-4F59-ACE9-7004080B5EB5}" type="slidenum">
              <a:rPr lang="en-GB" smtClean="0"/>
              <a:t>12</a:t>
            </a:fld>
            <a:endParaRPr lang="en-GB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080000" y="237600"/>
            <a:ext cx="7812480" cy="1022400"/>
          </a:xfrm>
        </p:spPr>
        <p:txBody>
          <a:bodyPr/>
          <a:lstStyle/>
          <a:p>
            <a:pPr algn="ctr"/>
            <a:r>
              <a:rPr lang="en-GB" sz="2000" b="1" dirty="0">
                <a:solidFill>
                  <a:schemeClr val="bg1">
                    <a:lumMod val="75000"/>
                  </a:schemeClr>
                </a:solidFill>
              </a:rPr>
              <a:t>Session 2: </a:t>
            </a:r>
            <a:r>
              <a:rPr lang="en-GB" sz="2000" b="1" dirty="0" smtClean="0">
                <a:solidFill>
                  <a:schemeClr val="bg1">
                    <a:lumMod val="75000"/>
                  </a:schemeClr>
                </a:solidFill>
              </a:rPr>
              <a:t>Pension </a:t>
            </a:r>
            <a:r>
              <a:rPr lang="en-GB" sz="2000" b="1" dirty="0">
                <a:solidFill>
                  <a:schemeClr val="bg1">
                    <a:lumMod val="75000"/>
                  </a:schemeClr>
                </a:solidFill>
              </a:rPr>
              <a:t>Funds &amp; Financial Stability</a:t>
            </a:r>
            <a:br>
              <a:rPr lang="en-GB" sz="2000" b="1" dirty="0">
                <a:solidFill>
                  <a:schemeClr val="bg1">
                    <a:lumMod val="75000"/>
                  </a:schemeClr>
                </a:solidFill>
              </a:rPr>
            </a:br>
            <a:r>
              <a:rPr lang="en-GB" sz="2400" b="1" dirty="0">
                <a:solidFill>
                  <a:schemeClr val="bg2">
                    <a:lumMod val="10000"/>
                  </a:schemeClr>
                </a:solidFill>
              </a:rPr>
              <a:t>…discussing PF vulnerabilities identified by the FSB</a:t>
            </a:r>
            <a:endParaRPr lang="en-GB" sz="4000" dirty="0"/>
          </a:p>
        </p:txBody>
      </p:sp>
      <p:sp>
        <p:nvSpPr>
          <p:cNvPr id="6" name="Rettangolo 5"/>
          <p:cNvSpPr/>
          <p:nvPr/>
        </p:nvSpPr>
        <p:spPr>
          <a:xfrm>
            <a:off x="2502000" y="5103674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00000"/>
              </a:lnSpc>
              <a:defRPr/>
            </a:pPr>
            <a:endParaRPr lang="en-GB" b="1" dirty="0"/>
          </a:p>
          <a:p>
            <a:pPr algn="ctr"/>
            <a:r>
              <a:rPr lang="en-US" dirty="0"/>
              <a:t> </a:t>
            </a:r>
            <a:endParaRPr lang="en-GB" dirty="0"/>
          </a:p>
          <a:p>
            <a:pPr>
              <a:lnSpc>
                <a:spcPct val="100000"/>
              </a:lnSpc>
              <a:defRPr/>
            </a:pPr>
            <a:endParaRPr lang="en-GB" dirty="0"/>
          </a:p>
        </p:txBody>
      </p:sp>
      <p:sp>
        <p:nvSpPr>
          <p:cNvPr id="7" name="CasellaDiTesto 6"/>
          <p:cNvSpPr txBox="1"/>
          <p:nvPr/>
        </p:nvSpPr>
        <p:spPr>
          <a:xfrm flipH="1">
            <a:off x="683568" y="1562698"/>
            <a:ext cx="7925208" cy="5109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u="sng" dirty="0" smtClean="0"/>
              <a:t>Personal </a:t>
            </a:r>
            <a:r>
              <a:rPr lang="en-GB" sz="2400" u="sng" dirty="0" smtClean="0"/>
              <a:t>assessment </a:t>
            </a:r>
            <a:r>
              <a:rPr lang="en-GB" sz="2400" dirty="0" smtClean="0"/>
              <a:t>on the </a:t>
            </a:r>
            <a:r>
              <a:rPr lang="en-GB" sz="2400" dirty="0" smtClean="0"/>
              <a:t>relevance of potential </a:t>
            </a:r>
            <a:r>
              <a:rPr lang="en-GB" sz="2400" dirty="0"/>
              <a:t>vulnerabilities of </a:t>
            </a:r>
            <a:r>
              <a:rPr lang="en-GB" sz="2400" dirty="0" smtClean="0"/>
              <a:t>PFs identified by FSB:</a:t>
            </a:r>
          </a:p>
          <a:p>
            <a:endParaRPr lang="en-GB" sz="2200" dirty="0" smtClean="0"/>
          </a:p>
          <a:p>
            <a:pPr marL="914400" lvl="1" indent="-4572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200" dirty="0" smtClean="0">
                <a:solidFill>
                  <a:srgbClr val="0070C0"/>
                </a:solidFill>
              </a:rPr>
              <a:t>Liquidity </a:t>
            </a:r>
            <a:r>
              <a:rPr lang="en-GB" sz="2200" dirty="0">
                <a:solidFill>
                  <a:srgbClr val="0070C0"/>
                </a:solidFill>
              </a:rPr>
              <a:t>risk in some types of </a:t>
            </a:r>
            <a:r>
              <a:rPr lang="en-GB" sz="2200" dirty="0" smtClean="0">
                <a:solidFill>
                  <a:srgbClr val="0070C0"/>
                </a:solidFill>
              </a:rPr>
              <a:t>DC PFs</a:t>
            </a:r>
            <a:endParaRPr lang="en-GB" sz="2200" dirty="0">
              <a:solidFill>
                <a:srgbClr val="0070C0"/>
              </a:solidFill>
            </a:endParaRPr>
          </a:p>
          <a:p>
            <a:pPr marL="914400" lvl="1" indent="-4572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200" dirty="0" smtClean="0">
                <a:solidFill>
                  <a:srgbClr val="0070C0"/>
                </a:solidFill>
              </a:rPr>
              <a:t>Transfer of </a:t>
            </a:r>
            <a:r>
              <a:rPr lang="en-GB" sz="2200" dirty="0">
                <a:solidFill>
                  <a:srgbClr val="0070C0"/>
                </a:solidFill>
              </a:rPr>
              <a:t>longevity </a:t>
            </a:r>
            <a:r>
              <a:rPr lang="en-GB" sz="2200" dirty="0" smtClean="0">
                <a:solidFill>
                  <a:srgbClr val="0070C0"/>
                </a:solidFill>
              </a:rPr>
              <a:t>risks</a:t>
            </a:r>
          </a:p>
          <a:p>
            <a:pPr marL="1371600" lvl="2" indent="-45720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GB" sz="2200" dirty="0" smtClean="0">
                <a:solidFill>
                  <a:schemeClr val="bg2">
                    <a:lumMod val="10000"/>
                  </a:schemeClr>
                </a:solidFill>
              </a:rPr>
              <a:t>Worth exploring !</a:t>
            </a:r>
            <a:endParaRPr lang="en-GB" sz="2200" dirty="0">
              <a:solidFill>
                <a:schemeClr val="bg2">
                  <a:lumMod val="10000"/>
                </a:schemeClr>
              </a:solidFill>
            </a:endParaRPr>
          </a:p>
          <a:p>
            <a:pPr marL="914400" lvl="1" indent="-457200">
              <a:spcAft>
                <a:spcPts val="600"/>
              </a:spcAft>
              <a:buFont typeface="+mj-lt"/>
              <a:buAutoNum type="arabicPeriod"/>
            </a:pPr>
            <a:endParaRPr lang="en-GB" sz="2200" dirty="0">
              <a:solidFill>
                <a:srgbClr val="0070C0"/>
              </a:solidFill>
            </a:endParaRPr>
          </a:p>
          <a:p>
            <a:pPr marL="914400" lvl="1" indent="-4572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200" dirty="0" smtClean="0">
                <a:solidFill>
                  <a:srgbClr val="0070C0"/>
                </a:solidFill>
              </a:rPr>
              <a:t>Reach for yield and portfolio rebalancing risk</a:t>
            </a:r>
          </a:p>
          <a:p>
            <a:pPr marL="914400" lvl="1" indent="-4572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2200" dirty="0" smtClean="0">
                <a:solidFill>
                  <a:srgbClr val="0070C0"/>
                </a:solidFill>
              </a:rPr>
              <a:t>Potential build-up of leverage</a:t>
            </a:r>
          </a:p>
          <a:p>
            <a:pPr marL="914400" lvl="1" indent="-4572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200" dirty="0" smtClean="0">
                <a:solidFill>
                  <a:srgbClr val="0070C0"/>
                </a:solidFill>
              </a:rPr>
              <a:t>Use </a:t>
            </a:r>
            <a:r>
              <a:rPr lang="en-GB" sz="2200" dirty="0">
                <a:solidFill>
                  <a:srgbClr val="0070C0"/>
                </a:solidFill>
              </a:rPr>
              <a:t>of derivatives </a:t>
            </a:r>
            <a:endParaRPr lang="en-GB" sz="2200" dirty="0" smtClean="0">
              <a:solidFill>
                <a:srgbClr val="0070C0"/>
              </a:solidFill>
            </a:endParaRPr>
          </a:p>
          <a:p>
            <a:pPr marL="1200150" lvl="2" indent="-285750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sz="2200" dirty="0" smtClean="0">
                <a:solidFill>
                  <a:schemeClr val="bg2">
                    <a:lumMod val="10000"/>
                  </a:schemeClr>
                </a:solidFill>
              </a:rPr>
              <a:t>Relevant for micro-prudential supervision. Relevance for Systemic Stability unlikely</a:t>
            </a:r>
          </a:p>
          <a:p>
            <a:pPr marL="914400" lvl="1" indent="-457200">
              <a:spcAft>
                <a:spcPts val="600"/>
              </a:spcAft>
              <a:buFont typeface="+mj-lt"/>
              <a:buAutoNum type="arabicPeriod"/>
            </a:pPr>
            <a:endParaRPr lang="en-US" b="1" dirty="0" smtClean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79797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EAD1EA9-281A-4F59-ACE9-7004080B5EB5}" type="slidenum">
              <a:rPr lang="en-GB" smtClean="0"/>
              <a:t>2</a:t>
            </a:fld>
            <a:endParaRPr lang="en-GB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99592" y="260648"/>
            <a:ext cx="7416000" cy="1022400"/>
          </a:xfrm>
        </p:spPr>
        <p:txBody>
          <a:bodyPr/>
          <a:lstStyle/>
          <a:p>
            <a:pPr algn="ctr"/>
            <a:r>
              <a:rPr lang="en-GB" sz="2000" b="1" dirty="0">
                <a:solidFill>
                  <a:schemeClr val="bg1">
                    <a:lumMod val="75000"/>
                  </a:schemeClr>
                </a:solidFill>
              </a:rPr>
              <a:t>Session 2: </a:t>
            </a:r>
            <a:r>
              <a:rPr lang="en-GB" sz="2000" b="1" dirty="0" smtClean="0">
                <a:solidFill>
                  <a:schemeClr val="bg1">
                    <a:lumMod val="75000"/>
                  </a:schemeClr>
                </a:solidFill>
              </a:rPr>
              <a:t>Pension Funds &amp; Financial Stability</a:t>
            </a:r>
            <a:br>
              <a:rPr lang="en-GB" sz="2000" b="1" dirty="0" smtClean="0">
                <a:solidFill>
                  <a:schemeClr val="bg1">
                    <a:lumMod val="75000"/>
                  </a:schemeClr>
                </a:solidFill>
              </a:rPr>
            </a:br>
            <a:r>
              <a:rPr lang="en-GB" sz="2400" b="1" dirty="0" smtClean="0"/>
              <a:t> </a:t>
            </a:r>
            <a:r>
              <a:rPr lang="en-GB" b="1" dirty="0" smtClean="0"/>
              <a:t>Background / General Introduction</a:t>
            </a:r>
            <a:endParaRPr lang="en-GB" sz="3200" dirty="0"/>
          </a:p>
        </p:txBody>
      </p:sp>
      <p:sp>
        <p:nvSpPr>
          <p:cNvPr id="6" name="Rettangolo 5"/>
          <p:cNvSpPr/>
          <p:nvPr/>
        </p:nvSpPr>
        <p:spPr>
          <a:xfrm>
            <a:off x="2502000" y="5103674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00000"/>
              </a:lnSpc>
              <a:defRPr/>
            </a:pPr>
            <a:endParaRPr lang="en-GB" b="1" dirty="0"/>
          </a:p>
          <a:p>
            <a:pPr algn="ctr"/>
            <a:r>
              <a:rPr lang="en-US" dirty="0"/>
              <a:t> </a:t>
            </a:r>
            <a:endParaRPr lang="en-GB" dirty="0"/>
          </a:p>
          <a:p>
            <a:pPr>
              <a:lnSpc>
                <a:spcPct val="100000"/>
              </a:lnSpc>
              <a:defRPr/>
            </a:pPr>
            <a:endParaRPr lang="en-GB" dirty="0"/>
          </a:p>
        </p:txBody>
      </p:sp>
      <p:sp>
        <p:nvSpPr>
          <p:cNvPr id="7" name="CasellaDiTesto 6"/>
          <p:cNvSpPr txBox="1"/>
          <p:nvPr/>
        </p:nvSpPr>
        <p:spPr>
          <a:xfrm flipH="1">
            <a:off x="295260" y="1316564"/>
            <a:ext cx="8892480" cy="56630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 </a:t>
            </a:r>
            <a:r>
              <a:rPr lang="en-GB" sz="2200" b="1" u="sng" dirty="0" smtClean="0">
                <a:solidFill>
                  <a:srgbClr val="0070C0"/>
                </a:solidFill>
              </a:rPr>
              <a:t>Background:  The Great Financial Crisis (GFC) of 2008-09</a:t>
            </a:r>
            <a:endParaRPr lang="it-IT" sz="2200" b="1" u="sng" dirty="0">
              <a:solidFill>
                <a:srgbClr val="0070C0"/>
              </a:solidFill>
            </a:endParaRPr>
          </a:p>
          <a:p>
            <a:pPr lvl="0"/>
            <a:endParaRPr lang="en-GB" sz="2000" dirty="0" smtClean="0"/>
          </a:p>
          <a:p>
            <a:pPr marL="285750" indent="-285750">
              <a:buFontTx/>
              <a:buChar char="-"/>
            </a:pPr>
            <a:r>
              <a:rPr lang="en-GB" sz="2000" dirty="0" smtClean="0"/>
              <a:t>“</a:t>
            </a:r>
            <a:r>
              <a:rPr lang="en-GB" sz="2000" u="sng" dirty="0" smtClean="0"/>
              <a:t>Micro” approach to prudential supervision is not enough for Financial Stability (FS)</a:t>
            </a:r>
            <a:r>
              <a:rPr lang="en-GB" sz="2000" dirty="0" smtClean="0"/>
              <a:t>.  Failure of one institution, if it is “</a:t>
            </a:r>
            <a:r>
              <a:rPr lang="en-GB" sz="2000" u="sng" dirty="0" smtClean="0"/>
              <a:t>systemically relevant</a:t>
            </a:r>
            <a:r>
              <a:rPr lang="en-GB" sz="2000" dirty="0" smtClean="0"/>
              <a:t>”,  may have significant impact on stability </a:t>
            </a:r>
            <a:r>
              <a:rPr lang="en-GB" sz="2000" u="sng" dirty="0" smtClean="0"/>
              <a:t>of financial markets &amp; the economy</a:t>
            </a:r>
          </a:p>
          <a:p>
            <a:pPr marL="285750" indent="-285750">
              <a:buFontTx/>
              <a:buChar char="-"/>
            </a:pPr>
            <a:endParaRPr lang="en-GB" sz="2000" dirty="0"/>
          </a:p>
          <a:p>
            <a:pPr marL="285750" indent="-285750">
              <a:buFontTx/>
              <a:buChar char="-"/>
            </a:pPr>
            <a:r>
              <a:rPr lang="en-GB" sz="2000" dirty="0" smtClean="0"/>
              <a:t>Regulators &amp; Supervisors have to deal with “</a:t>
            </a:r>
            <a:r>
              <a:rPr lang="en-GB" sz="2000" u="sng" dirty="0" smtClean="0"/>
              <a:t>macro-prudential</a:t>
            </a:r>
            <a:r>
              <a:rPr lang="en-GB" sz="2000" dirty="0" smtClean="0"/>
              <a:t>” dimension of financial regulation &amp; supervision</a:t>
            </a:r>
          </a:p>
          <a:p>
            <a:pPr marL="285750" indent="-285750">
              <a:buFontTx/>
              <a:buChar char="-"/>
            </a:pPr>
            <a:endParaRPr lang="en-GB" sz="2000" dirty="0"/>
          </a:p>
          <a:p>
            <a:pPr marL="285750" indent="-285750">
              <a:buFontTx/>
              <a:buChar char="-"/>
            </a:pPr>
            <a:r>
              <a:rPr lang="en-GB" sz="2000" u="sng" dirty="0" smtClean="0"/>
              <a:t>GFC was a global event</a:t>
            </a:r>
            <a:r>
              <a:rPr lang="en-GB" sz="2000" dirty="0" smtClean="0"/>
              <a:t>: focus on </a:t>
            </a:r>
            <a:r>
              <a:rPr lang="en-GB" sz="2000" u="sng" dirty="0" smtClean="0"/>
              <a:t>very large financial institutions w. relevant international business</a:t>
            </a:r>
            <a:r>
              <a:rPr lang="en-GB" sz="2000" dirty="0" smtClean="0"/>
              <a:t> – and on </a:t>
            </a:r>
            <a:r>
              <a:rPr lang="en-GB" sz="2000" u="sng" dirty="0" smtClean="0"/>
              <a:t>international cooperation </a:t>
            </a:r>
            <a:r>
              <a:rPr lang="en-GB" sz="2000" dirty="0" smtClean="0"/>
              <a:t>btw Regulators &amp; Supervisors</a:t>
            </a:r>
          </a:p>
          <a:p>
            <a:pPr marL="742950" lvl="1" indent="-285750">
              <a:buFontTx/>
              <a:buChar char="-"/>
            </a:pPr>
            <a:r>
              <a:rPr lang="en-GB" sz="2000" dirty="0" smtClean="0"/>
              <a:t>But: </a:t>
            </a:r>
            <a:r>
              <a:rPr lang="en-GB" sz="2000" u="sng" dirty="0" smtClean="0"/>
              <a:t>domestic</a:t>
            </a:r>
            <a:r>
              <a:rPr lang="en-GB" sz="2000" dirty="0" smtClean="0"/>
              <a:t> dimension of financial stability may be relevant as well ! </a:t>
            </a:r>
            <a:endParaRPr lang="en-GB" sz="2000" dirty="0"/>
          </a:p>
          <a:p>
            <a:pPr marL="285750" indent="-285750">
              <a:buFontTx/>
              <a:buChar char="-"/>
            </a:pPr>
            <a:endParaRPr lang="en-GB" sz="2000" dirty="0"/>
          </a:p>
          <a:p>
            <a:pPr marL="285750" indent="-285750">
              <a:buFontTx/>
              <a:buChar char="-"/>
            </a:pPr>
            <a:r>
              <a:rPr lang="en-GB" sz="2000" u="sng" dirty="0" smtClean="0"/>
              <a:t>Banks</a:t>
            </a:r>
            <a:r>
              <a:rPr lang="en-GB" sz="2000" dirty="0" smtClean="0"/>
              <a:t> were the most immediate financial institutions to focus on. </a:t>
            </a:r>
            <a:r>
              <a:rPr lang="en-GB" sz="2000" u="sng" dirty="0"/>
              <a:t>Insurance Companies</a:t>
            </a:r>
            <a:r>
              <a:rPr lang="en-GB" sz="2000" dirty="0" smtClean="0"/>
              <a:t> followed second. What about other financial institutions ?</a:t>
            </a:r>
            <a:endParaRPr lang="en-GB" u="sng" dirty="0"/>
          </a:p>
        </p:txBody>
      </p:sp>
    </p:spTree>
    <p:extLst>
      <p:ext uri="{BB962C8B-B14F-4D97-AF65-F5344CB8AC3E}">
        <p14:creationId xmlns:p14="http://schemas.microsoft.com/office/powerpoint/2010/main" val="1964668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EAD1EA9-281A-4F59-ACE9-7004080B5EB5}" type="slidenum">
              <a:rPr lang="en-GB" smtClean="0"/>
              <a:t>3</a:t>
            </a:fld>
            <a:endParaRPr lang="en-GB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sz="2000" b="1" dirty="0">
                <a:solidFill>
                  <a:schemeClr val="bg1">
                    <a:lumMod val="75000"/>
                  </a:schemeClr>
                </a:solidFill>
              </a:rPr>
              <a:t>Session 2: </a:t>
            </a:r>
            <a:r>
              <a:rPr lang="en-GB" sz="2000" b="1" dirty="0" smtClean="0">
                <a:solidFill>
                  <a:schemeClr val="bg1">
                    <a:lumMod val="75000"/>
                  </a:schemeClr>
                </a:solidFill>
              </a:rPr>
              <a:t>Pension </a:t>
            </a:r>
            <a:r>
              <a:rPr lang="en-GB" sz="2000" b="1" dirty="0">
                <a:solidFill>
                  <a:schemeClr val="bg1">
                    <a:lumMod val="75000"/>
                  </a:schemeClr>
                </a:solidFill>
              </a:rPr>
              <a:t>Funds &amp; Financial Stability</a:t>
            </a:r>
            <a:r>
              <a:rPr lang="en-GB" sz="2000" b="1" dirty="0"/>
              <a:t/>
            </a:r>
            <a:br>
              <a:rPr lang="en-GB" sz="2000" b="1" dirty="0"/>
            </a:br>
            <a:r>
              <a:rPr lang="en-GB" sz="3200" b="1" dirty="0" err="1" smtClean="0"/>
              <a:t>Panelists</a:t>
            </a:r>
            <a:endParaRPr lang="en-GB" sz="4000" dirty="0"/>
          </a:p>
        </p:txBody>
      </p:sp>
      <p:sp>
        <p:nvSpPr>
          <p:cNvPr id="6" name="Rettangolo 5"/>
          <p:cNvSpPr/>
          <p:nvPr/>
        </p:nvSpPr>
        <p:spPr>
          <a:xfrm>
            <a:off x="2502000" y="5103674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00000"/>
              </a:lnSpc>
              <a:defRPr/>
            </a:pPr>
            <a:endParaRPr lang="en-GB" b="1" dirty="0"/>
          </a:p>
          <a:p>
            <a:pPr algn="ctr"/>
            <a:r>
              <a:rPr lang="en-US" dirty="0"/>
              <a:t> </a:t>
            </a:r>
            <a:endParaRPr lang="en-GB" dirty="0"/>
          </a:p>
          <a:p>
            <a:pPr>
              <a:lnSpc>
                <a:spcPct val="100000"/>
              </a:lnSpc>
              <a:defRPr/>
            </a:pPr>
            <a:endParaRPr lang="en-GB" dirty="0"/>
          </a:p>
        </p:txBody>
      </p:sp>
      <p:sp>
        <p:nvSpPr>
          <p:cNvPr id="7" name="CasellaDiTesto 6"/>
          <p:cNvSpPr txBox="1"/>
          <p:nvPr/>
        </p:nvSpPr>
        <p:spPr>
          <a:xfrm flipH="1">
            <a:off x="20980" y="1515581"/>
            <a:ext cx="8982204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Georgia" panose="02040502050405020303" pitchFamily="18" charset="0"/>
              <a:buChar char="−"/>
            </a:pPr>
            <a:r>
              <a:rPr lang="en-GB" sz="2000" b="1" dirty="0" err="1" smtClean="0"/>
              <a:t>Dariusz</a:t>
            </a:r>
            <a:r>
              <a:rPr lang="en-GB" sz="2000" b="1" dirty="0" smtClean="0"/>
              <a:t> </a:t>
            </a:r>
            <a:r>
              <a:rPr lang="en-GB" sz="2000" b="1" dirty="0" err="1" smtClean="0"/>
              <a:t>Stańko</a:t>
            </a:r>
            <a:r>
              <a:rPr lang="en-GB" sz="2000" b="1" dirty="0" smtClean="0"/>
              <a:t>, </a:t>
            </a:r>
            <a:r>
              <a:rPr lang="en-GB" sz="2000" dirty="0" smtClean="0"/>
              <a:t>IOPS Secretariat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en-GB" sz="2000" dirty="0" smtClean="0"/>
              <a:t>General discussion on Pension Funds in the context of Financial Stability (IOPS work)</a:t>
            </a:r>
            <a:endParaRPr lang="it-IT" sz="2000" dirty="0"/>
          </a:p>
          <a:p>
            <a:pPr marL="342900" lvl="0" indent="-342900">
              <a:buFont typeface="Georgia" panose="02040502050405020303" pitchFamily="18" charset="0"/>
              <a:buChar char="−"/>
            </a:pPr>
            <a:endParaRPr lang="en-GB" sz="2000" dirty="0" smtClean="0"/>
          </a:p>
          <a:p>
            <a:pPr marL="342900" lvl="0" indent="-342900">
              <a:buFont typeface="Georgia" panose="02040502050405020303" pitchFamily="18" charset="0"/>
              <a:buChar char="−"/>
            </a:pPr>
            <a:r>
              <a:rPr lang="en-GB" sz="2000" b="1" dirty="0" smtClean="0"/>
              <a:t>Peter </a:t>
            </a:r>
            <a:r>
              <a:rPr lang="en-GB" sz="2000" b="1" dirty="0" err="1"/>
              <a:t>Braumüller</a:t>
            </a:r>
            <a:r>
              <a:rPr lang="en-GB" sz="2000" dirty="0"/>
              <a:t>, </a:t>
            </a:r>
            <a:r>
              <a:rPr lang="en-GB" sz="2000" dirty="0" smtClean="0"/>
              <a:t>Financial </a:t>
            </a:r>
            <a:r>
              <a:rPr lang="en-GB" sz="2000" dirty="0"/>
              <a:t>Market Authority, </a:t>
            </a:r>
            <a:r>
              <a:rPr lang="en-GB" sz="2000" dirty="0" smtClean="0"/>
              <a:t>Austria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en-GB" sz="2000" dirty="0" smtClean="0"/>
              <a:t>Experience w. banks &amp; (mainly) insurance companies (IAIS work)</a:t>
            </a:r>
            <a:endParaRPr lang="it-IT" sz="2000" dirty="0"/>
          </a:p>
          <a:p>
            <a:pPr marL="342900" indent="-342900">
              <a:buFont typeface="Georgia" panose="02040502050405020303" pitchFamily="18" charset="0"/>
              <a:buChar char="−"/>
            </a:pPr>
            <a:endParaRPr lang="en-GB" sz="2000" dirty="0" smtClean="0"/>
          </a:p>
          <a:p>
            <a:pPr marL="342900" indent="-342900">
              <a:buFont typeface="Georgia" panose="02040502050405020303" pitchFamily="18" charset="0"/>
              <a:buChar char="−"/>
            </a:pPr>
            <a:r>
              <a:rPr lang="en-GB" sz="2000" b="1" dirty="0" smtClean="0"/>
              <a:t>Andy </a:t>
            </a:r>
            <a:r>
              <a:rPr lang="en-GB" sz="2000" b="1" dirty="0"/>
              <a:t>Sloan</a:t>
            </a:r>
            <a:r>
              <a:rPr lang="en-GB" sz="2000" dirty="0"/>
              <a:t>, </a:t>
            </a:r>
            <a:r>
              <a:rPr lang="en-GB" sz="2000" dirty="0" smtClean="0"/>
              <a:t>Guernsey </a:t>
            </a:r>
            <a:r>
              <a:rPr lang="en-GB" sz="2000" dirty="0"/>
              <a:t>Financial Services </a:t>
            </a:r>
            <a:r>
              <a:rPr lang="en-GB" sz="2000" dirty="0" smtClean="0"/>
              <a:t>Commission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en-GB" sz="2000" dirty="0" smtClean="0"/>
              <a:t>Starting to look at Asset Managers (FSB, IOSCO)…and pension funds…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en-GB" sz="2000" dirty="0" smtClean="0"/>
              <a:t>View from a Small Jurisdiction – domestic dimension of Financial Stability</a:t>
            </a:r>
          </a:p>
          <a:p>
            <a:pPr marL="342900" indent="-342900">
              <a:buFont typeface="Georgia" panose="02040502050405020303" pitchFamily="18" charset="0"/>
              <a:buChar char="−"/>
            </a:pPr>
            <a:endParaRPr lang="en-GB" sz="2000" b="1" dirty="0"/>
          </a:p>
          <a:p>
            <a:pPr marL="342900" indent="-342900">
              <a:buFont typeface="Georgia" panose="02040502050405020303" pitchFamily="18" charset="0"/>
              <a:buChar char="−"/>
            </a:pPr>
            <a:r>
              <a:rPr lang="en-GB" sz="2000" b="1" dirty="0" smtClean="0"/>
              <a:t>Ambrogio </a:t>
            </a:r>
            <a:r>
              <a:rPr lang="en-GB" sz="2000" b="1" dirty="0"/>
              <a:t>Rinaldi</a:t>
            </a:r>
            <a:r>
              <a:rPr lang="en-GB" sz="2000" dirty="0"/>
              <a:t>, </a:t>
            </a:r>
            <a:r>
              <a:rPr lang="en-GB" sz="2000" dirty="0" smtClean="0"/>
              <a:t>Pensions </a:t>
            </a:r>
            <a:r>
              <a:rPr lang="en-GB" sz="2000" dirty="0"/>
              <a:t>Fund Supervision </a:t>
            </a:r>
            <a:r>
              <a:rPr lang="en-GB" sz="2000" dirty="0" smtClean="0"/>
              <a:t>Commission, Italy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en-GB" sz="2000" dirty="0" smtClean="0"/>
              <a:t>Discussing recently issued FSB preliminary findings on Pension Funds</a:t>
            </a:r>
          </a:p>
          <a:p>
            <a:pPr marL="342900" indent="-342900">
              <a:buFont typeface="Georgia" panose="02040502050405020303" pitchFamily="18" charset="0"/>
              <a:buChar char="−"/>
            </a:pPr>
            <a:endParaRPr lang="en-GB" sz="2000" dirty="0"/>
          </a:p>
          <a:p>
            <a:pPr marL="342900" indent="-342900">
              <a:buFont typeface="Georgia" panose="02040502050405020303" pitchFamily="18" charset="0"/>
              <a:buChar char="−"/>
            </a:pPr>
            <a:r>
              <a:rPr lang="en-GB" sz="2000" b="1" dirty="0" smtClean="0"/>
              <a:t>Interaction w. the </a:t>
            </a:r>
            <a:r>
              <a:rPr lang="en-GB" sz="2000" b="1" dirty="0"/>
              <a:t>A</a:t>
            </a:r>
            <a:r>
              <a:rPr lang="en-GB" sz="2000" b="1" dirty="0" smtClean="0"/>
              <a:t>udience, Round-Table Discussion btw </a:t>
            </a:r>
            <a:r>
              <a:rPr lang="en-GB" sz="2000" b="1" dirty="0" err="1" smtClean="0"/>
              <a:t>panelists</a:t>
            </a:r>
            <a:endParaRPr lang="en-US" sz="2000" b="1" dirty="0" smtClean="0"/>
          </a:p>
        </p:txBody>
      </p:sp>
    </p:spTree>
    <p:extLst>
      <p:ext uri="{BB962C8B-B14F-4D97-AF65-F5344CB8AC3E}">
        <p14:creationId xmlns:p14="http://schemas.microsoft.com/office/powerpoint/2010/main" val="3759728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EAD1EA9-281A-4F59-ACE9-7004080B5EB5}" type="slidenum">
              <a:rPr lang="en-GB" smtClean="0"/>
              <a:t>4</a:t>
            </a:fld>
            <a:endParaRPr lang="en-GB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sz="2000" b="1" dirty="0">
                <a:solidFill>
                  <a:schemeClr val="bg1">
                    <a:lumMod val="75000"/>
                  </a:schemeClr>
                </a:solidFill>
              </a:rPr>
              <a:t>Session 2: </a:t>
            </a:r>
            <a:r>
              <a:rPr lang="en-GB" sz="2000" b="1" dirty="0" smtClean="0">
                <a:solidFill>
                  <a:schemeClr val="bg1">
                    <a:lumMod val="75000"/>
                  </a:schemeClr>
                </a:solidFill>
              </a:rPr>
              <a:t>Pension </a:t>
            </a:r>
            <a:r>
              <a:rPr lang="en-GB" sz="2000" b="1" dirty="0">
                <a:solidFill>
                  <a:schemeClr val="bg1">
                    <a:lumMod val="75000"/>
                  </a:schemeClr>
                </a:solidFill>
              </a:rPr>
              <a:t>Funds &amp; Financial </a:t>
            </a:r>
            <a:r>
              <a:rPr lang="en-GB" sz="2000" b="1" dirty="0" smtClean="0">
                <a:solidFill>
                  <a:schemeClr val="bg1">
                    <a:lumMod val="75000"/>
                  </a:schemeClr>
                </a:solidFill>
              </a:rPr>
              <a:t>Stability</a:t>
            </a:r>
            <a:endParaRPr lang="en-GB" sz="4000" dirty="0"/>
          </a:p>
        </p:txBody>
      </p:sp>
      <p:sp>
        <p:nvSpPr>
          <p:cNvPr id="6" name="Rettangolo 5"/>
          <p:cNvSpPr/>
          <p:nvPr/>
        </p:nvSpPr>
        <p:spPr>
          <a:xfrm>
            <a:off x="2502000" y="5103674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00000"/>
              </a:lnSpc>
              <a:defRPr/>
            </a:pPr>
            <a:endParaRPr lang="en-GB" b="1" dirty="0"/>
          </a:p>
          <a:p>
            <a:pPr algn="ctr"/>
            <a:r>
              <a:rPr lang="en-US" dirty="0"/>
              <a:t> </a:t>
            </a:r>
            <a:endParaRPr lang="en-GB" dirty="0"/>
          </a:p>
          <a:p>
            <a:pPr>
              <a:lnSpc>
                <a:spcPct val="100000"/>
              </a:lnSpc>
              <a:defRPr/>
            </a:pPr>
            <a:endParaRPr lang="en-GB" dirty="0"/>
          </a:p>
        </p:txBody>
      </p:sp>
      <p:sp>
        <p:nvSpPr>
          <p:cNvPr id="7" name="CasellaDiTesto 6"/>
          <p:cNvSpPr txBox="1"/>
          <p:nvPr/>
        </p:nvSpPr>
        <p:spPr>
          <a:xfrm flipH="1">
            <a:off x="1092928" y="2132856"/>
            <a:ext cx="67323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……………</a:t>
            </a:r>
          </a:p>
          <a:p>
            <a:r>
              <a:rPr lang="en-US" sz="2400" b="1" dirty="0" smtClean="0"/>
              <a:t>…slides follow to be shown after presentations of other panelists…</a:t>
            </a:r>
          </a:p>
          <a:p>
            <a:r>
              <a:rPr lang="en-US" sz="2400" b="1" dirty="0" smtClean="0"/>
              <a:t>……………..</a:t>
            </a:r>
          </a:p>
        </p:txBody>
      </p:sp>
    </p:spTree>
    <p:extLst>
      <p:ext uri="{BB962C8B-B14F-4D97-AF65-F5344CB8AC3E}">
        <p14:creationId xmlns:p14="http://schemas.microsoft.com/office/powerpoint/2010/main" val="1511424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EAD1EA9-281A-4F59-ACE9-7004080B5EB5}" type="slidenum">
              <a:rPr lang="en-GB" smtClean="0"/>
              <a:t>5</a:t>
            </a:fld>
            <a:endParaRPr lang="en-GB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sz="2000" b="1" dirty="0">
                <a:solidFill>
                  <a:schemeClr val="bg1">
                    <a:lumMod val="75000"/>
                  </a:schemeClr>
                </a:solidFill>
              </a:rPr>
              <a:t>Session 2: </a:t>
            </a:r>
            <a:r>
              <a:rPr lang="en-GB" sz="2000" b="1" dirty="0" smtClean="0">
                <a:solidFill>
                  <a:schemeClr val="bg1">
                    <a:lumMod val="75000"/>
                  </a:schemeClr>
                </a:solidFill>
              </a:rPr>
              <a:t>Pension </a:t>
            </a:r>
            <a:r>
              <a:rPr lang="en-GB" sz="2000" b="1" dirty="0">
                <a:solidFill>
                  <a:schemeClr val="bg1">
                    <a:lumMod val="75000"/>
                  </a:schemeClr>
                </a:solidFill>
              </a:rPr>
              <a:t>Funds &amp; Financial Stability</a:t>
            </a:r>
            <a:br>
              <a:rPr lang="en-GB" sz="2000" b="1" dirty="0">
                <a:solidFill>
                  <a:schemeClr val="bg1">
                    <a:lumMod val="75000"/>
                  </a:schemeClr>
                </a:solidFill>
              </a:rPr>
            </a:br>
            <a:r>
              <a:rPr lang="en-GB" b="1" dirty="0" smtClean="0">
                <a:solidFill>
                  <a:schemeClr val="bg2">
                    <a:lumMod val="10000"/>
                  </a:schemeClr>
                </a:solidFill>
              </a:rPr>
              <a:t>FSB views on PFs &amp; FS</a:t>
            </a:r>
            <a:endParaRPr lang="en-GB" sz="4000" dirty="0"/>
          </a:p>
        </p:txBody>
      </p:sp>
      <p:sp>
        <p:nvSpPr>
          <p:cNvPr id="6" name="Rettangolo 5"/>
          <p:cNvSpPr/>
          <p:nvPr/>
        </p:nvSpPr>
        <p:spPr>
          <a:xfrm>
            <a:off x="2502000" y="5103674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00000"/>
              </a:lnSpc>
              <a:defRPr/>
            </a:pPr>
            <a:endParaRPr lang="en-GB" b="1" dirty="0"/>
          </a:p>
          <a:p>
            <a:pPr algn="ctr"/>
            <a:r>
              <a:rPr lang="en-US" dirty="0"/>
              <a:t> </a:t>
            </a:r>
            <a:endParaRPr lang="en-GB" dirty="0"/>
          </a:p>
          <a:p>
            <a:pPr>
              <a:lnSpc>
                <a:spcPct val="100000"/>
              </a:lnSpc>
              <a:defRPr/>
            </a:pPr>
            <a:endParaRPr lang="en-GB" dirty="0"/>
          </a:p>
        </p:txBody>
      </p:sp>
      <p:sp>
        <p:nvSpPr>
          <p:cNvPr id="7" name="CasellaDiTesto 6"/>
          <p:cNvSpPr txBox="1"/>
          <p:nvPr/>
        </p:nvSpPr>
        <p:spPr>
          <a:xfrm flipH="1">
            <a:off x="183840" y="1562698"/>
            <a:ext cx="8424936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GB" sz="2000" dirty="0" smtClean="0"/>
          </a:p>
          <a:p>
            <a:r>
              <a:rPr lang="en-GB" sz="2400" dirty="0" smtClean="0"/>
              <a:t>FSB identifies the following </a:t>
            </a:r>
            <a:r>
              <a:rPr lang="en-GB" sz="2400" u="sng" dirty="0" smtClean="0"/>
              <a:t>potential vulnerabilities </a:t>
            </a:r>
            <a:r>
              <a:rPr lang="en-GB" sz="2400" dirty="0" smtClean="0"/>
              <a:t>of PF:</a:t>
            </a:r>
          </a:p>
          <a:p>
            <a:endParaRPr lang="en-GB" sz="2800" dirty="0" smtClean="0"/>
          </a:p>
          <a:p>
            <a:pPr marL="914400" lvl="1" indent="-457200">
              <a:spcBef>
                <a:spcPts val="12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GB" sz="2800" dirty="0" smtClean="0">
                <a:solidFill>
                  <a:srgbClr val="0070C0"/>
                </a:solidFill>
              </a:rPr>
              <a:t>Liquidity </a:t>
            </a:r>
            <a:r>
              <a:rPr lang="en-GB" sz="2800" dirty="0">
                <a:solidFill>
                  <a:srgbClr val="0070C0"/>
                </a:solidFill>
              </a:rPr>
              <a:t>risk in some types of </a:t>
            </a:r>
            <a:r>
              <a:rPr lang="en-GB" sz="2800" dirty="0" smtClean="0">
                <a:solidFill>
                  <a:srgbClr val="0070C0"/>
                </a:solidFill>
              </a:rPr>
              <a:t>DC PFs</a:t>
            </a:r>
            <a:endParaRPr lang="en-GB" sz="2800" dirty="0">
              <a:solidFill>
                <a:srgbClr val="0070C0"/>
              </a:solidFill>
            </a:endParaRPr>
          </a:p>
          <a:p>
            <a:pPr marL="914400" lvl="1" indent="-457200">
              <a:spcBef>
                <a:spcPts val="12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GB" sz="2800" dirty="0">
                <a:solidFill>
                  <a:srgbClr val="0070C0"/>
                </a:solidFill>
              </a:rPr>
              <a:t>Reach for yield and portfolio rebalancing risk</a:t>
            </a:r>
          </a:p>
          <a:p>
            <a:pPr marL="914400" lvl="1" indent="-457200">
              <a:spcBef>
                <a:spcPts val="12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2800" dirty="0">
                <a:solidFill>
                  <a:srgbClr val="0070C0"/>
                </a:solidFill>
              </a:rPr>
              <a:t>Potential build-up of leverage</a:t>
            </a:r>
          </a:p>
          <a:p>
            <a:pPr marL="914400" lvl="1" indent="-457200">
              <a:spcBef>
                <a:spcPts val="12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GB" sz="2800" dirty="0">
                <a:solidFill>
                  <a:srgbClr val="0070C0"/>
                </a:solidFill>
              </a:rPr>
              <a:t>Use of derivatives and longevity </a:t>
            </a:r>
            <a:r>
              <a:rPr lang="en-GB" sz="2800" dirty="0" smtClean="0">
                <a:solidFill>
                  <a:srgbClr val="0070C0"/>
                </a:solidFill>
              </a:rPr>
              <a:t>risks</a:t>
            </a:r>
            <a:endParaRPr lang="en-US" sz="2400" b="1" dirty="0" smtClean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021988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EAD1EA9-281A-4F59-ACE9-7004080B5EB5}" type="slidenum">
              <a:rPr lang="en-GB" smtClean="0"/>
              <a:t>6</a:t>
            </a:fld>
            <a:endParaRPr lang="en-GB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073908" y="116632"/>
            <a:ext cx="7902000" cy="1022400"/>
          </a:xfrm>
        </p:spPr>
        <p:txBody>
          <a:bodyPr/>
          <a:lstStyle/>
          <a:p>
            <a:pPr algn="ctr"/>
            <a:r>
              <a:rPr lang="en-GB" sz="2000" b="1" dirty="0">
                <a:solidFill>
                  <a:schemeClr val="bg1">
                    <a:lumMod val="75000"/>
                  </a:schemeClr>
                </a:solidFill>
              </a:rPr>
              <a:t>Session 2: </a:t>
            </a:r>
            <a:r>
              <a:rPr lang="en-GB" sz="2000" b="1" dirty="0" smtClean="0">
                <a:solidFill>
                  <a:schemeClr val="bg1">
                    <a:lumMod val="75000"/>
                  </a:schemeClr>
                </a:solidFill>
              </a:rPr>
              <a:t>Pension </a:t>
            </a:r>
            <a:r>
              <a:rPr lang="en-GB" sz="2000" b="1" dirty="0">
                <a:solidFill>
                  <a:schemeClr val="bg1">
                    <a:lumMod val="75000"/>
                  </a:schemeClr>
                </a:solidFill>
              </a:rPr>
              <a:t>Funds &amp; Financial Stability</a:t>
            </a:r>
            <a:br>
              <a:rPr lang="en-GB" sz="2000" b="1" dirty="0">
                <a:solidFill>
                  <a:schemeClr val="bg1">
                    <a:lumMod val="75000"/>
                  </a:schemeClr>
                </a:solidFill>
              </a:rPr>
            </a:br>
            <a:r>
              <a:rPr lang="en-GB" sz="2400" b="1" dirty="0" smtClean="0">
                <a:solidFill>
                  <a:schemeClr val="bg2">
                    <a:lumMod val="10000"/>
                  </a:schemeClr>
                </a:solidFill>
              </a:rPr>
              <a:t>…discussing PF vulnerabilities identified by the FSB</a:t>
            </a:r>
            <a:endParaRPr lang="en-GB" sz="3600" dirty="0"/>
          </a:p>
        </p:txBody>
      </p:sp>
      <p:sp>
        <p:nvSpPr>
          <p:cNvPr id="6" name="Rettangolo 5"/>
          <p:cNvSpPr/>
          <p:nvPr/>
        </p:nvSpPr>
        <p:spPr>
          <a:xfrm>
            <a:off x="2502000" y="5103674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00000"/>
              </a:lnSpc>
              <a:defRPr/>
            </a:pPr>
            <a:endParaRPr lang="en-GB" b="1" dirty="0"/>
          </a:p>
          <a:p>
            <a:pPr algn="ctr"/>
            <a:r>
              <a:rPr lang="en-US" dirty="0"/>
              <a:t> </a:t>
            </a:r>
            <a:endParaRPr lang="en-GB" dirty="0"/>
          </a:p>
          <a:p>
            <a:pPr>
              <a:lnSpc>
                <a:spcPct val="100000"/>
              </a:lnSpc>
              <a:defRPr/>
            </a:pPr>
            <a:endParaRPr lang="en-GB" dirty="0"/>
          </a:p>
        </p:txBody>
      </p:sp>
      <p:sp>
        <p:nvSpPr>
          <p:cNvPr id="7" name="CasellaDiTesto 6"/>
          <p:cNvSpPr txBox="1"/>
          <p:nvPr/>
        </p:nvSpPr>
        <p:spPr>
          <a:xfrm flipH="1">
            <a:off x="170696" y="1340768"/>
            <a:ext cx="9234608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GB" sz="2800" dirty="0" smtClean="0">
                <a:solidFill>
                  <a:srgbClr val="0070C0"/>
                </a:solidFill>
              </a:rPr>
              <a:t>Liquidity </a:t>
            </a:r>
            <a:r>
              <a:rPr lang="en-GB" sz="2800" dirty="0">
                <a:solidFill>
                  <a:srgbClr val="0070C0"/>
                </a:solidFill>
              </a:rPr>
              <a:t>risk in some types of </a:t>
            </a:r>
            <a:r>
              <a:rPr lang="en-GB" sz="2800" dirty="0" smtClean="0">
                <a:solidFill>
                  <a:srgbClr val="0070C0"/>
                </a:solidFill>
              </a:rPr>
              <a:t>DC </a:t>
            </a:r>
            <a:r>
              <a:rPr lang="en-GB" sz="2800" dirty="0" smtClean="0">
                <a:solidFill>
                  <a:srgbClr val="0070C0"/>
                </a:solidFill>
              </a:rPr>
              <a:t>PFs</a:t>
            </a:r>
            <a:endParaRPr lang="en-GB" dirty="0"/>
          </a:p>
          <a:p>
            <a:pPr marL="342900" indent="-342900">
              <a:buFont typeface="Georgia" panose="02040502050405020303" pitchFamily="18" charset="0"/>
              <a:buChar char="−"/>
            </a:pPr>
            <a:r>
              <a:rPr lang="en-GB" sz="2000" dirty="0" smtClean="0"/>
              <a:t>Comes from the possibility for individual members of </a:t>
            </a:r>
            <a:r>
              <a:rPr lang="en-GB" sz="2000" u="sng" dirty="0" smtClean="0"/>
              <a:t>switching between funds and/or investment options </a:t>
            </a:r>
            <a:r>
              <a:rPr lang="en-GB" sz="2000" dirty="0" smtClean="0"/>
              <a:t>- sometimes with no limit to respect (</a:t>
            </a:r>
            <a:r>
              <a:rPr lang="en-GB" sz="2000" dirty="0" err="1" smtClean="0"/>
              <a:t>frequence</a:t>
            </a:r>
            <a:r>
              <a:rPr lang="en-GB" sz="2000" dirty="0" smtClean="0"/>
              <a:t>, amount…)</a:t>
            </a:r>
          </a:p>
          <a:p>
            <a:pPr marL="342900" indent="-342900">
              <a:buFont typeface="Georgia" panose="02040502050405020303" pitchFamily="18" charset="0"/>
              <a:buChar char="−"/>
            </a:pPr>
            <a:r>
              <a:rPr lang="en-GB" sz="2000" dirty="0" smtClean="0"/>
              <a:t>Switching received already attention from the side of </a:t>
            </a:r>
            <a:r>
              <a:rPr lang="en-GB" sz="2000" u="sng" dirty="0" smtClean="0"/>
              <a:t>consumer protection </a:t>
            </a:r>
            <a:r>
              <a:rPr lang="en-GB" sz="2000" dirty="0" smtClean="0"/>
              <a:t>and for determining </a:t>
            </a:r>
            <a:r>
              <a:rPr lang="en-GB" sz="2000" u="sng" dirty="0" smtClean="0"/>
              <a:t>sub-optimal investment allocation </a:t>
            </a:r>
            <a:r>
              <a:rPr lang="en-GB" sz="2000" dirty="0" smtClean="0"/>
              <a:t>(short-termism)</a:t>
            </a:r>
          </a:p>
          <a:p>
            <a:pPr marL="342900" indent="-342900">
              <a:buFont typeface="Georgia" panose="02040502050405020303" pitchFamily="18" charset="0"/>
              <a:buChar char="−"/>
            </a:pPr>
            <a:endParaRPr lang="en-GB" sz="2000" dirty="0"/>
          </a:p>
          <a:p>
            <a:pPr marL="342900" indent="-342900">
              <a:buFont typeface="Georgia" panose="02040502050405020303" pitchFamily="18" charset="0"/>
              <a:buChar char="−"/>
            </a:pPr>
            <a:r>
              <a:rPr lang="en-GB" sz="2000" u="sng" dirty="0" smtClean="0"/>
              <a:t>From FS perspective: pro-cyclical herding behaviour possible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2000" u="sng" dirty="0" smtClean="0"/>
              <a:t>liquidity issues </a:t>
            </a:r>
            <a:r>
              <a:rPr lang="en-GB" sz="2000" dirty="0" smtClean="0"/>
              <a:t>– may spread in financial system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2000" dirty="0" smtClean="0"/>
              <a:t>impact on </a:t>
            </a:r>
            <a:r>
              <a:rPr lang="en-GB" sz="2000" u="sng" dirty="0" smtClean="0"/>
              <a:t>asset prices </a:t>
            </a:r>
            <a:r>
              <a:rPr lang="en-GB" sz="2000" dirty="0" smtClean="0"/>
              <a:t>– possible increase in volatility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GB" sz="2000" dirty="0" smtClean="0"/>
              <a:t>uneven effects btw first movers and “inert” members (additional “consumer protection” issues)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GB" sz="2000" dirty="0" smtClean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GB" sz="2000" dirty="0" smtClean="0"/>
              <a:t>Indeed relevant for FS, worth </a:t>
            </a:r>
            <a:r>
              <a:rPr lang="en-GB" sz="2000" dirty="0"/>
              <a:t>further </a:t>
            </a:r>
            <a:r>
              <a:rPr lang="en-GB" sz="2000" dirty="0" smtClean="0"/>
              <a:t>analysis (IOPS </a:t>
            </a:r>
            <a:r>
              <a:rPr lang="en-GB" sz="2000" dirty="0"/>
              <a:t>may want to play a </a:t>
            </a:r>
            <a:r>
              <a:rPr lang="en-GB" sz="2000" dirty="0" smtClean="0"/>
              <a:t>role)</a:t>
            </a:r>
            <a:endParaRPr lang="en-US" sz="2000" b="1" dirty="0"/>
          </a:p>
          <a:p>
            <a:pPr marL="800100" lvl="1" indent="-342900">
              <a:buFont typeface="Georgia" panose="02040502050405020303" pitchFamily="18" charset="0"/>
              <a:buChar char="−"/>
            </a:pPr>
            <a:r>
              <a:rPr lang="en-GB" sz="2000" dirty="0" smtClean="0"/>
              <a:t>Reconsider experience and analysis already made on switching </a:t>
            </a:r>
          </a:p>
          <a:p>
            <a:pPr lvl="1"/>
            <a:r>
              <a:rPr lang="en-GB" sz="2000" dirty="0"/>
              <a:t>	</a:t>
            </a:r>
            <a:r>
              <a:rPr lang="en-GB" sz="2000" dirty="0" smtClean="0"/>
              <a:t>from a FS perspective (case studies)</a:t>
            </a:r>
          </a:p>
          <a:p>
            <a:pPr marL="800100" lvl="1" indent="-342900">
              <a:buFont typeface="Georgia" panose="02040502050405020303" pitchFamily="18" charset="0"/>
              <a:buChar char="−"/>
            </a:pPr>
            <a:r>
              <a:rPr lang="en-GB" sz="2000" dirty="0" smtClean="0"/>
              <a:t>Stress testing on (</a:t>
            </a:r>
            <a:r>
              <a:rPr lang="en-GB" sz="2000" dirty="0" err="1" smtClean="0"/>
              <a:t>il</a:t>
            </a:r>
            <a:r>
              <a:rPr lang="en-GB" sz="2000" dirty="0" smtClean="0"/>
              <a:t>-)liquidity risk?</a:t>
            </a:r>
          </a:p>
        </p:txBody>
      </p:sp>
    </p:spTree>
    <p:extLst>
      <p:ext uri="{BB962C8B-B14F-4D97-AF65-F5344CB8AC3E}">
        <p14:creationId xmlns:p14="http://schemas.microsoft.com/office/powerpoint/2010/main" val="45461213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EAD1EA9-281A-4F59-ACE9-7004080B5EB5}" type="slidenum">
              <a:rPr lang="en-GB" smtClean="0"/>
              <a:t>7</a:t>
            </a:fld>
            <a:endParaRPr lang="en-GB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080000" y="237600"/>
            <a:ext cx="7812480" cy="1022400"/>
          </a:xfrm>
        </p:spPr>
        <p:txBody>
          <a:bodyPr/>
          <a:lstStyle/>
          <a:p>
            <a:pPr algn="ctr"/>
            <a:r>
              <a:rPr lang="en-GB" sz="2000" b="1" dirty="0">
                <a:solidFill>
                  <a:schemeClr val="bg1">
                    <a:lumMod val="75000"/>
                  </a:schemeClr>
                </a:solidFill>
              </a:rPr>
              <a:t>Session 2: </a:t>
            </a:r>
            <a:r>
              <a:rPr lang="en-GB" sz="2000" b="1" dirty="0" smtClean="0">
                <a:solidFill>
                  <a:schemeClr val="bg1">
                    <a:lumMod val="75000"/>
                  </a:schemeClr>
                </a:solidFill>
              </a:rPr>
              <a:t>Pension </a:t>
            </a:r>
            <a:r>
              <a:rPr lang="en-GB" sz="2000" b="1" dirty="0">
                <a:solidFill>
                  <a:schemeClr val="bg1">
                    <a:lumMod val="75000"/>
                  </a:schemeClr>
                </a:solidFill>
              </a:rPr>
              <a:t>Funds &amp; Financial Stability</a:t>
            </a:r>
            <a:br>
              <a:rPr lang="en-GB" sz="2000" b="1" dirty="0">
                <a:solidFill>
                  <a:schemeClr val="bg1">
                    <a:lumMod val="75000"/>
                  </a:schemeClr>
                </a:solidFill>
              </a:rPr>
            </a:br>
            <a:r>
              <a:rPr lang="en-GB" sz="2400" b="1" dirty="0">
                <a:solidFill>
                  <a:schemeClr val="bg2">
                    <a:lumMod val="10000"/>
                  </a:schemeClr>
                </a:solidFill>
              </a:rPr>
              <a:t>…discussing PF vulnerabilities identified by the FSB</a:t>
            </a:r>
            <a:endParaRPr lang="en-GB" sz="3600" dirty="0"/>
          </a:p>
        </p:txBody>
      </p:sp>
      <p:sp>
        <p:nvSpPr>
          <p:cNvPr id="6" name="Rettangolo 5"/>
          <p:cNvSpPr/>
          <p:nvPr/>
        </p:nvSpPr>
        <p:spPr>
          <a:xfrm>
            <a:off x="2502000" y="5103674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00000"/>
              </a:lnSpc>
              <a:defRPr/>
            </a:pPr>
            <a:endParaRPr lang="en-GB" b="1" dirty="0"/>
          </a:p>
          <a:p>
            <a:pPr algn="ctr"/>
            <a:r>
              <a:rPr lang="en-US" dirty="0"/>
              <a:t> </a:t>
            </a:r>
            <a:endParaRPr lang="en-GB" dirty="0"/>
          </a:p>
          <a:p>
            <a:pPr>
              <a:lnSpc>
                <a:spcPct val="100000"/>
              </a:lnSpc>
              <a:defRPr/>
            </a:pPr>
            <a:endParaRPr lang="en-GB" dirty="0"/>
          </a:p>
        </p:txBody>
      </p:sp>
      <p:sp>
        <p:nvSpPr>
          <p:cNvPr id="7" name="CasellaDiTesto 6"/>
          <p:cNvSpPr txBox="1"/>
          <p:nvPr/>
        </p:nvSpPr>
        <p:spPr>
          <a:xfrm flipH="1">
            <a:off x="310972" y="1412776"/>
            <a:ext cx="8658472" cy="4985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Bef>
                <a:spcPts val="1200"/>
              </a:spcBef>
              <a:spcAft>
                <a:spcPts val="1200"/>
              </a:spcAft>
              <a:buFont typeface="+mj-lt"/>
              <a:buAutoNum type="arabicPeriod" startAt="2"/>
            </a:pPr>
            <a:r>
              <a:rPr lang="en-GB" sz="2800" dirty="0" smtClean="0">
                <a:solidFill>
                  <a:srgbClr val="0070C0"/>
                </a:solidFill>
              </a:rPr>
              <a:t>Reach </a:t>
            </a:r>
            <a:r>
              <a:rPr lang="en-GB" sz="2800" dirty="0">
                <a:solidFill>
                  <a:srgbClr val="0070C0"/>
                </a:solidFill>
              </a:rPr>
              <a:t>for yield and portfolio rebalancing risk</a:t>
            </a:r>
          </a:p>
          <a:p>
            <a:pPr marL="342900" indent="-342900">
              <a:buFont typeface="Georgia" panose="02040502050405020303" pitchFamily="18" charset="0"/>
              <a:buChar char="−"/>
            </a:pPr>
            <a:r>
              <a:rPr lang="en-US" sz="2000" dirty="0" smtClean="0"/>
              <a:t>Generated by the Low interest rate environment (LIRE)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Deteriorates solvency position of DB PFs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Puts pressure on DC PFs in order to match returns members may expect</a:t>
            </a:r>
          </a:p>
          <a:p>
            <a:pPr marL="342900" indent="-342900">
              <a:buFont typeface="Georgia" panose="02040502050405020303" pitchFamily="18" charset="0"/>
              <a:buChar char="−"/>
            </a:pPr>
            <a:r>
              <a:rPr lang="en-US" sz="2000" dirty="0" smtClean="0"/>
              <a:t>Some evidence of PF search </a:t>
            </a:r>
            <a:r>
              <a:rPr lang="en-US" sz="2000" dirty="0" err="1" smtClean="0"/>
              <a:t>fo</a:t>
            </a:r>
            <a:r>
              <a:rPr lang="en-US" sz="2000" dirty="0" smtClean="0"/>
              <a:t> yield does exist</a:t>
            </a:r>
          </a:p>
          <a:p>
            <a:pPr marL="800100" lvl="1" indent="-342900">
              <a:buFont typeface="Georgia" panose="02040502050405020303" pitchFamily="18" charset="0"/>
              <a:buChar char="−"/>
            </a:pPr>
            <a:endParaRPr lang="en-US" sz="2000" dirty="0" smtClean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000" dirty="0" smtClean="0"/>
              <a:t>Certainly an issue for stability / resilience of </a:t>
            </a:r>
            <a:r>
              <a:rPr lang="en-US" sz="2000" u="sng" dirty="0" smtClean="0"/>
              <a:t>individual PFs,</a:t>
            </a:r>
            <a:r>
              <a:rPr lang="en-US" sz="2000" dirty="0" smtClean="0"/>
              <a:t>  if investment governance / risk management systems are inadequate  </a:t>
            </a:r>
          </a:p>
          <a:p>
            <a:pPr marL="342900" indent="-342900">
              <a:buFont typeface="Georgia" panose="02040502050405020303" pitchFamily="18" charset="0"/>
              <a:buChar char="−"/>
            </a:pPr>
            <a:endParaRPr lang="en-US" sz="2000" dirty="0" smtClean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000" dirty="0" smtClean="0"/>
              <a:t>Is it a source of systemic risk for the financial system as a whole?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 smtClean="0"/>
              <a:t>Diversification into alternative asset classes may be beneficial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sz="2000" dirty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000" dirty="0" smtClean="0"/>
              <a:t>Monitoring developments, collecting data is needed.  Any other initiative is needed/appropriate ?</a:t>
            </a: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29702637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EAD1EA9-281A-4F59-ACE9-7004080B5EB5}" type="slidenum">
              <a:rPr lang="en-GB" smtClean="0"/>
              <a:t>8</a:t>
            </a:fld>
            <a:endParaRPr lang="en-GB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080000" y="237600"/>
            <a:ext cx="7812480" cy="1022400"/>
          </a:xfrm>
        </p:spPr>
        <p:txBody>
          <a:bodyPr/>
          <a:lstStyle/>
          <a:p>
            <a:pPr algn="ctr"/>
            <a:r>
              <a:rPr lang="en-GB" sz="2000" b="1" dirty="0">
                <a:solidFill>
                  <a:schemeClr val="bg1">
                    <a:lumMod val="75000"/>
                  </a:schemeClr>
                </a:solidFill>
              </a:rPr>
              <a:t>Session 2: </a:t>
            </a:r>
            <a:r>
              <a:rPr lang="en-GB" sz="2000" b="1" dirty="0" smtClean="0">
                <a:solidFill>
                  <a:schemeClr val="bg1">
                    <a:lumMod val="75000"/>
                  </a:schemeClr>
                </a:solidFill>
              </a:rPr>
              <a:t>Pension </a:t>
            </a:r>
            <a:r>
              <a:rPr lang="en-GB" sz="2000" b="1" dirty="0">
                <a:solidFill>
                  <a:schemeClr val="bg1">
                    <a:lumMod val="75000"/>
                  </a:schemeClr>
                </a:solidFill>
              </a:rPr>
              <a:t>Funds &amp; Financial Stability</a:t>
            </a:r>
            <a:br>
              <a:rPr lang="en-GB" sz="2000" b="1" dirty="0">
                <a:solidFill>
                  <a:schemeClr val="bg1">
                    <a:lumMod val="75000"/>
                  </a:schemeClr>
                </a:solidFill>
              </a:rPr>
            </a:br>
            <a:r>
              <a:rPr lang="en-GB" sz="2400" b="1" dirty="0">
                <a:solidFill>
                  <a:schemeClr val="bg2">
                    <a:lumMod val="10000"/>
                  </a:schemeClr>
                </a:solidFill>
              </a:rPr>
              <a:t>…discussing PF vulnerabilities identified by the FSB</a:t>
            </a:r>
            <a:endParaRPr lang="en-GB" sz="3600" dirty="0"/>
          </a:p>
        </p:txBody>
      </p:sp>
      <p:sp>
        <p:nvSpPr>
          <p:cNvPr id="6" name="Rettangolo 5"/>
          <p:cNvSpPr/>
          <p:nvPr/>
        </p:nvSpPr>
        <p:spPr>
          <a:xfrm>
            <a:off x="2502000" y="5103674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00000"/>
              </a:lnSpc>
              <a:defRPr/>
            </a:pPr>
            <a:endParaRPr lang="en-GB" b="1" dirty="0"/>
          </a:p>
          <a:p>
            <a:pPr algn="ctr"/>
            <a:r>
              <a:rPr lang="en-US" dirty="0"/>
              <a:t> </a:t>
            </a:r>
            <a:endParaRPr lang="en-GB" dirty="0"/>
          </a:p>
          <a:p>
            <a:pPr>
              <a:lnSpc>
                <a:spcPct val="100000"/>
              </a:lnSpc>
              <a:defRPr/>
            </a:pPr>
            <a:endParaRPr lang="en-GB" dirty="0"/>
          </a:p>
        </p:txBody>
      </p:sp>
      <p:sp>
        <p:nvSpPr>
          <p:cNvPr id="7" name="CasellaDiTesto 6"/>
          <p:cNvSpPr txBox="1"/>
          <p:nvPr/>
        </p:nvSpPr>
        <p:spPr>
          <a:xfrm flipH="1">
            <a:off x="539551" y="1654269"/>
            <a:ext cx="8480472" cy="4985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spcBef>
                <a:spcPts val="1200"/>
              </a:spcBef>
              <a:spcAft>
                <a:spcPts val="1200"/>
              </a:spcAft>
              <a:buFont typeface="+mj-lt"/>
              <a:buAutoNum type="arabicPeriod" startAt="3"/>
            </a:pPr>
            <a:r>
              <a:rPr lang="en-US" sz="2800" dirty="0" smtClean="0">
                <a:solidFill>
                  <a:srgbClr val="0070C0"/>
                </a:solidFill>
              </a:rPr>
              <a:t>Potential </a:t>
            </a:r>
            <a:r>
              <a:rPr lang="en-US" sz="2800" dirty="0">
                <a:solidFill>
                  <a:srgbClr val="0070C0"/>
                </a:solidFill>
              </a:rPr>
              <a:t>build-up of </a:t>
            </a:r>
            <a:r>
              <a:rPr lang="en-US" sz="2800" dirty="0" smtClean="0">
                <a:solidFill>
                  <a:srgbClr val="0070C0"/>
                </a:solidFill>
              </a:rPr>
              <a:t>leverage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2000" dirty="0" smtClean="0">
                <a:solidFill>
                  <a:schemeClr val="tx1">
                    <a:lumMod val="50000"/>
                  </a:schemeClr>
                </a:solidFill>
              </a:rPr>
              <a:t>FSB does recognize that “</a:t>
            </a:r>
            <a:r>
              <a:rPr lang="en-US" sz="2000" dirty="0">
                <a:solidFill>
                  <a:srgbClr val="0070C0"/>
                </a:solidFill>
              </a:rPr>
              <a:t>PFs generally to not take on significant financial leverage</a:t>
            </a:r>
            <a:r>
              <a:rPr lang="en-US" sz="2000" dirty="0" smtClean="0">
                <a:solidFill>
                  <a:schemeClr val="tx1">
                    <a:lumMod val="50000"/>
                  </a:schemeClr>
                </a:solidFill>
              </a:rPr>
              <a:t>”.  However, FSB document mentions that “</a:t>
            </a:r>
            <a:r>
              <a:rPr lang="en-US" sz="2000" dirty="0" smtClean="0">
                <a:solidFill>
                  <a:srgbClr val="0070C0"/>
                </a:solidFill>
              </a:rPr>
              <a:t>PFs may engage in leveraged strategies (for example through the use of derivatives) as part of liability-driven investment strategies to enable reduced portfolio risk through better matching of the sensitivity of liabilities and assets to interest rate changes</a:t>
            </a:r>
            <a:r>
              <a:rPr lang="en-US" sz="2000" dirty="0" smtClean="0">
                <a:solidFill>
                  <a:schemeClr val="tx1">
                    <a:lumMod val="50000"/>
                  </a:schemeClr>
                </a:solidFill>
              </a:rPr>
              <a:t>”.</a:t>
            </a:r>
          </a:p>
          <a:p>
            <a:pPr marL="342900" indent="-342900">
              <a:buFont typeface="Georgia" panose="02040502050405020303" pitchFamily="18" charset="0"/>
              <a:buChar char="−"/>
            </a:pPr>
            <a:endParaRPr lang="en-US" sz="2000" b="1" dirty="0">
              <a:solidFill>
                <a:schemeClr val="tx1">
                  <a:lumMod val="50000"/>
                </a:schemeClr>
              </a:solidFill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sz="2000" dirty="0" smtClean="0">
                <a:solidFill>
                  <a:schemeClr val="tx1">
                    <a:lumMod val="50000"/>
                  </a:schemeClr>
                </a:solidFill>
              </a:rPr>
              <a:t>Unclear whether this issue is material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tx1">
                    <a:lumMod val="50000"/>
                  </a:schemeClr>
                </a:solidFill>
              </a:rPr>
              <a:t>No evidence of significant leverage at the level of individual PFs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tx1">
                    <a:lumMod val="50000"/>
                  </a:schemeClr>
                </a:solidFill>
              </a:rPr>
              <a:t>The more so, reducing </a:t>
            </a:r>
            <a:r>
              <a:rPr lang="en-US" sz="2000" dirty="0" err="1" smtClean="0">
                <a:solidFill>
                  <a:schemeClr val="tx1">
                    <a:lumMod val="50000"/>
                  </a:schemeClr>
                </a:solidFill>
              </a:rPr>
              <a:t>mis</a:t>
            </a:r>
            <a:r>
              <a:rPr lang="en-US" sz="2000" dirty="0" smtClean="0">
                <a:solidFill>
                  <a:schemeClr val="tx1">
                    <a:lumMod val="50000"/>
                  </a:schemeClr>
                </a:solidFill>
              </a:rPr>
              <a:t>-match btw assets and liabilities to interest rate exposure improves resilience of individual PFs – why </a:t>
            </a:r>
            <a:r>
              <a:rPr lang="en-US" sz="2000" dirty="0" smtClean="0">
                <a:solidFill>
                  <a:schemeClr val="tx1">
                    <a:lumMod val="50000"/>
                  </a:schemeClr>
                </a:solidFill>
              </a:rPr>
              <a:t>should </a:t>
            </a:r>
            <a:r>
              <a:rPr lang="en-US" sz="2000" dirty="0" smtClean="0">
                <a:solidFill>
                  <a:schemeClr val="tx1">
                    <a:lumMod val="50000"/>
                  </a:schemeClr>
                </a:solidFill>
              </a:rPr>
              <a:t>it be a vulnerability?</a:t>
            </a:r>
          </a:p>
          <a:p>
            <a:pPr lvl="1"/>
            <a:r>
              <a:rPr lang="en-US" sz="2000" dirty="0" smtClean="0">
                <a:solidFill>
                  <a:schemeClr val="tx1">
                    <a:lumMod val="50000"/>
                  </a:schemeClr>
                </a:solidFill>
              </a:rPr>
              <a:t>  </a:t>
            </a:r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247468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EAD1EA9-281A-4F59-ACE9-7004080B5EB5}" type="slidenum">
              <a:rPr lang="en-GB" smtClean="0"/>
              <a:t>9</a:t>
            </a:fld>
            <a:endParaRPr lang="en-GB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027100" y="237600"/>
            <a:ext cx="7812480" cy="1022400"/>
          </a:xfrm>
        </p:spPr>
        <p:txBody>
          <a:bodyPr/>
          <a:lstStyle/>
          <a:p>
            <a:pPr algn="ctr"/>
            <a:r>
              <a:rPr lang="en-GB" sz="2000" b="1" dirty="0">
                <a:solidFill>
                  <a:schemeClr val="bg1">
                    <a:lumMod val="75000"/>
                  </a:schemeClr>
                </a:solidFill>
              </a:rPr>
              <a:t>Session 2: </a:t>
            </a:r>
            <a:r>
              <a:rPr lang="en-GB" sz="2000" b="1" dirty="0" smtClean="0">
                <a:solidFill>
                  <a:schemeClr val="bg1">
                    <a:lumMod val="75000"/>
                  </a:schemeClr>
                </a:solidFill>
              </a:rPr>
              <a:t>Pension </a:t>
            </a:r>
            <a:r>
              <a:rPr lang="en-GB" sz="2000" b="1" dirty="0">
                <a:solidFill>
                  <a:schemeClr val="bg1">
                    <a:lumMod val="75000"/>
                  </a:schemeClr>
                </a:solidFill>
              </a:rPr>
              <a:t>Funds &amp; Financial Stability</a:t>
            </a:r>
            <a:br>
              <a:rPr lang="en-GB" sz="2000" b="1" dirty="0">
                <a:solidFill>
                  <a:schemeClr val="bg1">
                    <a:lumMod val="75000"/>
                  </a:schemeClr>
                </a:solidFill>
              </a:rPr>
            </a:br>
            <a:r>
              <a:rPr lang="en-GB" sz="2400" b="1" dirty="0">
                <a:solidFill>
                  <a:schemeClr val="bg2">
                    <a:lumMod val="10000"/>
                  </a:schemeClr>
                </a:solidFill>
              </a:rPr>
              <a:t>…discussing PF vulnerabilities identified by the FSB</a:t>
            </a:r>
            <a:endParaRPr lang="en-GB" sz="3600" dirty="0"/>
          </a:p>
        </p:txBody>
      </p:sp>
      <p:sp>
        <p:nvSpPr>
          <p:cNvPr id="6" name="Rettangolo 5"/>
          <p:cNvSpPr/>
          <p:nvPr/>
        </p:nvSpPr>
        <p:spPr>
          <a:xfrm>
            <a:off x="2502000" y="5103674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00000"/>
              </a:lnSpc>
              <a:defRPr/>
            </a:pPr>
            <a:endParaRPr lang="en-GB" b="1" dirty="0"/>
          </a:p>
          <a:p>
            <a:pPr algn="ctr"/>
            <a:r>
              <a:rPr lang="en-US" dirty="0"/>
              <a:t> </a:t>
            </a:r>
            <a:endParaRPr lang="en-GB" dirty="0"/>
          </a:p>
          <a:p>
            <a:pPr>
              <a:lnSpc>
                <a:spcPct val="100000"/>
              </a:lnSpc>
              <a:defRPr/>
            </a:pPr>
            <a:endParaRPr lang="en-GB" dirty="0"/>
          </a:p>
        </p:txBody>
      </p:sp>
      <p:sp>
        <p:nvSpPr>
          <p:cNvPr id="7" name="CasellaDiTesto 6"/>
          <p:cNvSpPr txBox="1"/>
          <p:nvPr/>
        </p:nvSpPr>
        <p:spPr>
          <a:xfrm flipH="1">
            <a:off x="575104" y="1635832"/>
            <a:ext cx="8064896" cy="4493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Bef>
                <a:spcPts val="600"/>
              </a:spcBef>
              <a:spcAft>
                <a:spcPts val="600"/>
              </a:spcAft>
              <a:buFont typeface="+mj-lt"/>
              <a:buAutoNum type="arabicPeriod" startAt="4"/>
            </a:pPr>
            <a:r>
              <a:rPr lang="en-GB" sz="2800" dirty="0" smtClean="0">
                <a:solidFill>
                  <a:srgbClr val="0070C0"/>
                </a:solidFill>
              </a:rPr>
              <a:t>Use </a:t>
            </a:r>
            <a:r>
              <a:rPr lang="en-GB" sz="2800" dirty="0">
                <a:solidFill>
                  <a:srgbClr val="0070C0"/>
                </a:solidFill>
              </a:rPr>
              <a:t>of derivatives and longevity </a:t>
            </a:r>
            <a:r>
              <a:rPr lang="en-GB" sz="2800" dirty="0" smtClean="0">
                <a:solidFill>
                  <a:srgbClr val="0070C0"/>
                </a:solidFill>
              </a:rPr>
              <a:t>risks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GB" sz="2000" dirty="0" smtClean="0">
                <a:solidFill>
                  <a:schemeClr val="bg2">
                    <a:lumMod val="10000"/>
                  </a:schemeClr>
                </a:solidFill>
              </a:rPr>
              <a:t>Relevant FSB remarks: “</a:t>
            </a:r>
            <a:r>
              <a:rPr lang="en-GB" sz="2000" dirty="0" smtClean="0">
                <a:solidFill>
                  <a:srgbClr val="0070C0"/>
                </a:solidFill>
              </a:rPr>
              <a:t>DB PFs sometimes engage in derivatives for enhancing returns obtaining synthetic exposures, and hedging risks, including longevity risks. Longevity risk transfers protect DB PFs from the longevity risk that plan beneficiaries </a:t>
            </a:r>
            <a:r>
              <a:rPr lang="en-GB" sz="2000" dirty="0" err="1" smtClean="0">
                <a:solidFill>
                  <a:srgbClr val="0070C0"/>
                </a:solidFill>
              </a:rPr>
              <a:t>livelonger</a:t>
            </a:r>
            <a:r>
              <a:rPr lang="en-GB" sz="2000" dirty="0" smtClean="0">
                <a:solidFill>
                  <a:srgbClr val="0070C0"/>
                </a:solidFill>
              </a:rPr>
              <a:t> than expected. Though the global market for hedging longevity risk is fairly small, as the number of PFs employing </a:t>
            </a:r>
            <a:r>
              <a:rPr lang="en-GB" sz="2000" dirty="0" err="1" smtClean="0">
                <a:solidFill>
                  <a:srgbClr val="0070C0"/>
                </a:solidFill>
              </a:rPr>
              <a:t>suh</a:t>
            </a:r>
            <a:r>
              <a:rPr lang="en-GB" sz="2000" dirty="0" smtClean="0">
                <a:solidFill>
                  <a:srgbClr val="0070C0"/>
                </a:solidFill>
              </a:rPr>
              <a:t> hedging increases, the extent of longevity risk borne directly </a:t>
            </a:r>
            <a:r>
              <a:rPr lang="en-GB" sz="2000" dirty="0" err="1" smtClean="0">
                <a:solidFill>
                  <a:srgbClr val="0070C0"/>
                </a:solidFill>
              </a:rPr>
              <a:t>py</a:t>
            </a:r>
            <a:r>
              <a:rPr lang="en-GB" sz="2000" dirty="0" smtClean="0">
                <a:solidFill>
                  <a:srgbClr val="0070C0"/>
                </a:solidFill>
              </a:rPr>
              <a:t> the PFs decreases. This may, at the same time, imply a need for better management of counterparty risk and interconnectedness in the financial system …” </a:t>
            </a:r>
            <a:endParaRPr lang="en-GB" sz="2000" dirty="0" smtClean="0">
              <a:solidFill>
                <a:srgbClr val="0070C0"/>
              </a:solidFill>
            </a:endParaRP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GB" sz="2400" dirty="0" smtClean="0">
                <a:solidFill>
                  <a:schemeClr val="bg2">
                    <a:lumMod val="10000"/>
                  </a:schemeClr>
                </a:solidFill>
              </a:rPr>
              <a:t>Two </a:t>
            </a:r>
            <a:r>
              <a:rPr lang="en-GB" sz="2400" dirty="0" smtClean="0">
                <a:solidFill>
                  <a:schemeClr val="bg2">
                    <a:lumMod val="10000"/>
                  </a:schemeClr>
                </a:solidFill>
              </a:rPr>
              <a:t>distinct issues: use of derivatives and longevity risk</a:t>
            </a:r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Georgia" panose="02040502050405020303" pitchFamily="18" charset="0"/>
              <a:buChar char="−"/>
            </a:pPr>
            <a:endParaRPr lang="en-US" sz="2400" b="1" dirty="0" smtClean="0"/>
          </a:p>
        </p:txBody>
      </p:sp>
    </p:spTree>
    <p:extLst>
      <p:ext uri="{BB962C8B-B14F-4D97-AF65-F5344CB8AC3E}">
        <p14:creationId xmlns:p14="http://schemas.microsoft.com/office/powerpoint/2010/main" val="4258031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ECD_English_white">
  <a:themeElements>
    <a:clrScheme name="OECD white">
      <a:dk1>
        <a:srgbClr val="727272"/>
      </a:dk1>
      <a:lt1>
        <a:sysClr val="window" lastClr="FFFFFF"/>
      </a:lt1>
      <a:dk2>
        <a:srgbClr val="006299"/>
      </a:dk2>
      <a:lt2>
        <a:srgbClr val="E6E6E6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ECD">
      <a:majorFont>
        <a:latin typeface="Arial"/>
        <a:ea typeface=""/>
        <a:cs typeface=""/>
      </a:majorFont>
      <a:minorFont>
        <a:latin typeface="Georgia"/>
        <a:ea typeface=""/>
        <a:cs typeface=""/>
      </a:minorFont>
    </a:fontScheme>
    <a:fmtScheme name="Urban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ECD white">
    <a:dk1>
      <a:srgbClr val="727272"/>
    </a:dk1>
    <a:lt1>
      <a:sysClr val="window" lastClr="FFFFFF"/>
    </a:lt1>
    <a:dk2>
      <a:srgbClr val="006299"/>
    </a:dk2>
    <a:lt2>
      <a:srgbClr val="E6E6E6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OECD white">
    <a:dk1>
      <a:srgbClr val="727272"/>
    </a:dk1>
    <a:lt1>
      <a:sysClr val="window" lastClr="FFFFFF"/>
    </a:lt1>
    <a:dk2>
      <a:srgbClr val="006299"/>
    </a:dk2>
    <a:lt2>
      <a:srgbClr val="E6E6E6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3.xml><?xml version="1.0" encoding="utf-8"?>
<a:themeOverride xmlns:a="http://schemas.openxmlformats.org/drawingml/2006/main">
  <a:clrScheme name="OECD white">
    <a:dk1>
      <a:srgbClr val="727272"/>
    </a:dk1>
    <a:lt1>
      <a:sysClr val="window" lastClr="FFFFFF"/>
    </a:lt1>
    <a:dk2>
      <a:srgbClr val="006299"/>
    </a:dk2>
    <a:lt2>
      <a:srgbClr val="E6E6E6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4.xml><?xml version="1.0" encoding="utf-8"?>
<a:themeOverride xmlns:a="http://schemas.openxmlformats.org/drawingml/2006/main">
  <a:clrScheme name="OECD white">
    <a:dk1>
      <a:srgbClr val="727272"/>
    </a:dk1>
    <a:lt1>
      <a:sysClr val="window" lastClr="FFFFFF"/>
    </a:lt1>
    <a:dk2>
      <a:srgbClr val="006299"/>
    </a:dk2>
    <a:lt2>
      <a:srgbClr val="E6E6E6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34410</TotalTime>
  <Words>956</Words>
  <Application>Microsoft Office PowerPoint</Application>
  <PresentationFormat>Presentazione su schermo (4:3)</PresentationFormat>
  <Paragraphs>162</Paragraphs>
  <Slides>12</Slides>
  <Notes>12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5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12</vt:i4>
      </vt:variant>
    </vt:vector>
  </HeadingPairs>
  <TitlesOfParts>
    <vt:vector size="18" baseType="lpstr">
      <vt:lpstr>Arial</vt:lpstr>
      <vt:lpstr>Calibri</vt:lpstr>
      <vt:lpstr>Georgia</vt:lpstr>
      <vt:lpstr>Helvetica 65 Medium</vt:lpstr>
      <vt:lpstr>Wingdings</vt:lpstr>
      <vt:lpstr>OECD_English_white</vt:lpstr>
      <vt:lpstr>Presentazione standard di PowerPoint</vt:lpstr>
      <vt:lpstr>Session 2: Pension Funds &amp; Financial Stability  Background / General Introduction</vt:lpstr>
      <vt:lpstr>Session 2: Pension Funds &amp; Financial Stability Panelists</vt:lpstr>
      <vt:lpstr>Session 2: Pension Funds &amp; Financial Stability</vt:lpstr>
      <vt:lpstr>Session 2: Pension Funds &amp; Financial Stability FSB views on PFs &amp; FS</vt:lpstr>
      <vt:lpstr>Session 2: Pension Funds &amp; Financial Stability …discussing PF vulnerabilities identified by the FSB</vt:lpstr>
      <vt:lpstr>Session 2: Pension Funds &amp; Financial Stability …discussing PF vulnerabilities identified by the FSB</vt:lpstr>
      <vt:lpstr>Session 2: Pension Funds &amp; Financial Stability …discussing PF vulnerabilities identified by the FSB</vt:lpstr>
      <vt:lpstr>Session 2: Pension Funds &amp; Financial Stability …discussing PF vulnerabilities identified by the FSB</vt:lpstr>
      <vt:lpstr>Session 2: Pension Funds &amp; Financial Stability …discussing PF vulnerabilities identified by the FSB</vt:lpstr>
      <vt:lpstr>Session 2: Pension Funds &amp; Financial Stability …discussing PF vulnerabilities identified by the FSB</vt:lpstr>
      <vt:lpstr>Session 2: Pension Funds &amp; Financial Stability …discussing PF vulnerabilities identified by the FSB</vt:lpstr>
    </vt:vector>
  </TitlesOfParts>
  <Company>OECD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PFs &amp; FinStab</dc:title>
  <dc:creator>Ambrogio Rinaldi</dc:creator>
  <cp:lastModifiedBy>Rinaldi Ambrogio</cp:lastModifiedBy>
  <cp:revision>755</cp:revision>
  <cp:lastPrinted>2017-02-10T08:32:30Z</cp:lastPrinted>
  <dcterms:created xsi:type="dcterms:W3CDTF">2013-11-22T09:30:20Z</dcterms:created>
  <dcterms:modified xsi:type="dcterms:W3CDTF">2017-02-23T15:37:59Z</dcterms:modified>
</cp:coreProperties>
</file>