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6"/>
  </p:sldMasterIdLst>
  <p:notesMasterIdLst>
    <p:notesMasterId r:id="rId21"/>
  </p:notesMasterIdLst>
  <p:handoutMasterIdLst>
    <p:handoutMasterId r:id="rId22"/>
  </p:handoutMasterIdLst>
  <p:sldIdLst>
    <p:sldId id="356" r:id="rId7"/>
    <p:sldId id="428" r:id="rId8"/>
    <p:sldId id="427" r:id="rId9"/>
    <p:sldId id="430" r:id="rId10"/>
    <p:sldId id="429" r:id="rId11"/>
    <p:sldId id="431" r:id="rId12"/>
    <p:sldId id="436" r:id="rId13"/>
    <p:sldId id="433" r:id="rId14"/>
    <p:sldId id="434" r:id="rId15"/>
    <p:sldId id="437" r:id="rId16"/>
    <p:sldId id="435" r:id="rId17"/>
    <p:sldId id="438" r:id="rId18"/>
    <p:sldId id="439" r:id="rId19"/>
    <p:sldId id="426" r:id="rId20"/>
  </p:sldIdLst>
  <p:sldSz cx="9144000" cy="6858000" type="screen4x3"/>
  <p:notesSz cx="6864350" cy="9996488"/>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Arial" charset="0"/>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Arial" charset="0"/>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Arial" charset="0"/>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Arial" charset="0"/>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Arial" charset="0"/>
      </a:defRPr>
    </a:lvl5pPr>
    <a:lvl6pPr marL="2286000" algn="l" defTabSz="914400" rtl="0" eaLnBrk="1" latinLnBrk="0" hangingPunct="1">
      <a:defRPr sz="2400" kern="1200">
        <a:solidFill>
          <a:schemeClr val="tx1"/>
        </a:solidFill>
        <a:latin typeface="Arial" charset="0"/>
        <a:ea typeface="ＭＳ Ｐゴシック" pitchFamily="34" charset="-128"/>
        <a:cs typeface="Arial" charset="0"/>
      </a:defRPr>
    </a:lvl6pPr>
    <a:lvl7pPr marL="2743200" algn="l" defTabSz="914400" rtl="0" eaLnBrk="1" latinLnBrk="0" hangingPunct="1">
      <a:defRPr sz="2400" kern="1200">
        <a:solidFill>
          <a:schemeClr val="tx1"/>
        </a:solidFill>
        <a:latin typeface="Arial" charset="0"/>
        <a:ea typeface="ＭＳ Ｐゴシック" pitchFamily="34" charset="-128"/>
        <a:cs typeface="Arial" charset="0"/>
      </a:defRPr>
    </a:lvl7pPr>
    <a:lvl8pPr marL="3200400" algn="l" defTabSz="914400" rtl="0" eaLnBrk="1" latinLnBrk="0" hangingPunct="1">
      <a:defRPr sz="2400" kern="1200">
        <a:solidFill>
          <a:schemeClr val="tx1"/>
        </a:solidFill>
        <a:latin typeface="Arial" charset="0"/>
        <a:ea typeface="ＭＳ Ｐゴシック" pitchFamily="34" charset="-128"/>
        <a:cs typeface="Arial" charset="0"/>
      </a:defRPr>
    </a:lvl8pPr>
    <a:lvl9pPr marL="3657600" algn="l" defTabSz="914400" rtl="0" eaLnBrk="1" latinLnBrk="0" hangingPunct="1">
      <a:defRPr sz="2400" kern="1200">
        <a:solidFill>
          <a:schemeClr val="tx1"/>
        </a:solidFill>
        <a:latin typeface="Arial" charset="0"/>
        <a:ea typeface="ＭＳ Ｐゴシック" pitchFamily="34" charset="-128"/>
        <a:cs typeface="Arial" charset="0"/>
      </a:defRPr>
    </a:lvl9pPr>
  </p:defaultTextStyle>
  <p:extLst>
    <p:ext uri="{EFAFB233-063F-42B5-8137-9DF3F51BA10A}">
      <p15:sldGuideLst xmlns:p15="http://schemas.microsoft.com/office/powerpoint/2012/main">
        <p15:guide id="1" orient="horz" pos="4319">
          <p15:clr>
            <a:srgbClr val="A4A3A4"/>
          </p15:clr>
        </p15:guide>
        <p15:guide id="2">
          <p15:clr>
            <a:srgbClr val="A4A3A4"/>
          </p15:clr>
        </p15:guide>
      </p15:sldGuideLst>
    </p:ext>
    <p:ext uri="{2D200454-40CA-4A62-9FC3-DE9A4176ACB9}">
      <p15:notesGuideLst xmlns:p15="http://schemas.microsoft.com/office/powerpoint/2012/main">
        <p15:guide id="1" orient="horz" pos="3149" userDrawn="1">
          <p15:clr>
            <a:srgbClr val="A4A3A4"/>
          </p15:clr>
        </p15:guide>
        <p15:guide id="2" pos="2163" userDrawn="1">
          <p15:clr>
            <a:srgbClr val="A4A3A4"/>
          </p15:clr>
        </p15:guide>
        <p15:guide id="3" pos="2162">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William Mason" initials="WM"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8002E"/>
    <a:srgbClr val="A50021"/>
    <a:srgbClr val="B3199D"/>
    <a:srgbClr val="0066FF"/>
    <a:srgbClr val="FF9933"/>
    <a:srgbClr val="008000"/>
    <a:srgbClr val="E8E8E8"/>
    <a:srgbClr val="59595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66" autoAdjust="0"/>
    <p:restoredTop sz="90123" autoAdjust="0"/>
  </p:normalViewPr>
  <p:slideViewPr>
    <p:cSldViewPr showGuides="1">
      <p:cViewPr varScale="1">
        <p:scale>
          <a:sx n="96" d="100"/>
          <a:sy n="96" d="100"/>
        </p:scale>
        <p:origin x="324" y="78"/>
      </p:cViewPr>
      <p:guideLst>
        <p:guide orient="horz" pos="4319"/>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howGuides="1">
      <p:cViewPr varScale="1">
        <p:scale>
          <a:sx n="79" d="100"/>
          <a:sy n="79" d="100"/>
        </p:scale>
        <p:origin x="-3930" y="-78"/>
      </p:cViewPr>
      <p:guideLst>
        <p:guide orient="horz" pos="3149"/>
        <p:guide pos="2163"/>
        <p:guide pos="216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commentAuthors" Target="commentAuthor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1" y="2"/>
            <a:ext cx="2974768" cy="499180"/>
          </a:xfrm>
          <a:prstGeom prst="rect">
            <a:avLst/>
          </a:prstGeom>
          <a:noFill/>
          <a:ln w="9525">
            <a:noFill/>
            <a:miter lim="800000"/>
            <a:headEnd/>
            <a:tailEnd/>
          </a:ln>
        </p:spPr>
        <p:txBody>
          <a:bodyPr vert="horz" wrap="square" lIns="92026" tIns="46016" rIns="92026" bIns="46016" numCol="1" anchor="t" anchorCtr="0" compatLnSpc="1">
            <a:prstTxWarp prst="textNoShape">
              <a:avLst/>
            </a:prstTxWarp>
          </a:bodyPr>
          <a:lstStyle>
            <a:lvl1pPr eaLnBrk="0" hangingPunct="0">
              <a:defRPr sz="1200">
                <a:solidFill>
                  <a:srgbClr val="595959"/>
                </a:solidFill>
                <a:latin typeface="Lucida Sans" pitchFamily="1" charset="0"/>
                <a:ea typeface="ＭＳ Ｐゴシック" pitchFamily="1" charset="-128"/>
                <a:cs typeface="+mn-cs"/>
              </a:defRPr>
            </a:lvl1pPr>
          </a:lstStyle>
          <a:p>
            <a:pPr>
              <a:defRPr/>
            </a:pPr>
            <a:r>
              <a:rPr lang="en-US"/>
              <a:t>www.gfsc.gg</a:t>
            </a:r>
          </a:p>
        </p:txBody>
      </p:sp>
      <p:sp>
        <p:nvSpPr>
          <p:cNvPr id="5123" name="Rectangle 3"/>
          <p:cNvSpPr>
            <a:spLocks noGrp="1" noChangeArrowheads="1"/>
          </p:cNvSpPr>
          <p:nvPr>
            <p:ph type="dt" sz="quarter" idx="1"/>
          </p:nvPr>
        </p:nvSpPr>
        <p:spPr bwMode="auto">
          <a:xfrm>
            <a:off x="3889584" y="2"/>
            <a:ext cx="2974768" cy="499180"/>
          </a:xfrm>
          <a:prstGeom prst="rect">
            <a:avLst/>
          </a:prstGeom>
          <a:noFill/>
          <a:ln w="9525">
            <a:noFill/>
            <a:miter lim="800000"/>
            <a:headEnd/>
            <a:tailEnd/>
          </a:ln>
        </p:spPr>
        <p:txBody>
          <a:bodyPr vert="horz" wrap="square" lIns="92026" tIns="46016" rIns="92026" bIns="46016" numCol="1" anchor="t" anchorCtr="0" compatLnSpc="1">
            <a:prstTxWarp prst="textNoShape">
              <a:avLst/>
            </a:prstTxWarp>
          </a:bodyPr>
          <a:lstStyle>
            <a:lvl1pPr algn="r" eaLnBrk="0" hangingPunct="0">
              <a:defRPr sz="1200">
                <a:solidFill>
                  <a:srgbClr val="595959"/>
                </a:solidFill>
                <a:latin typeface="Lucida Sans" pitchFamily="1" charset="0"/>
                <a:ea typeface="ＭＳ Ｐゴシック" pitchFamily="1" charset="-128"/>
                <a:cs typeface="+mn-cs"/>
              </a:defRPr>
            </a:lvl1pPr>
          </a:lstStyle>
          <a:p>
            <a:pPr>
              <a:defRPr/>
            </a:pPr>
            <a:fld id="{2BD90CB0-0E29-4091-9DB3-101978461616}" type="datetime1">
              <a:rPr lang="en-US"/>
              <a:pPr>
                <a:defRPr/>
              </a:pPr>
              <a:t>2/17/2017</a:t>
            </a:fld>
            <a:endParaRPr lang="en-US" dirty="0"/>
          </a:p>
        </p:txBody>
      </p:sp>
      <p:sp>
        <p:nvSpPr>
          <p:cNvPr id="5124" name="Rectangle 4"/>
          <p:cNvSpPr>
            <a:spLocks noGrp="1" noChangeArrowheads="1"/>
          </p:cNvSpPr>
          <p:nvPr>
            <p:ph type="ftr" sz="quarter" idx="2"/>
          </p:nvPr>
        </p:nvSpPr>
        <p:spPr bwMode="auto">
          <a:xfrm>
            <a:off x="1" y="9497309"/>
            <a:ext cx="2974768" cy="499180"/>
          </a:xfrm>
          <a:prstGeom prst="rect">
            <a:avLst/>
          </a:prstGeom>
          <a:noFill/>
          <a:ln w="9525">
            <a:noFill/>
            <a:miter lim="800000"/>
            <a:headEnd/>
            <a:tailEnd/>
          </a:ln>
        </p:spPr>
        <p:txBody>
          <a:bodyPr vert="horz" wrap="square" lIns="92026" tIns="46016" rIns="92026" bIns="46016" numCol="1" anchor="b" anchorCtr="0" compatLnSpc="1">
            <a:prstTxWarp prst="textNoShape">
              <a:avLst/>
            </a:prstTxWarp>
          </a:bodyPr>
          <a:lstStyle>
            <a:lvl1pPr eaLnBrk="0" hangingPunct="0">
              <a:defRPr sz="1200">
                <a:solidFill>
                  <a:srgbClr val="595959"/>
                </a:solidFill>
                <a:latin typeface="Lucida Sans" pitchFamily="1" charset="0"/>
                <a:ea typeface="ＭＳ Ｐゴシック" pitchFamily="1" charset="-128"/>
                <a:cs typeface="+mn-cs"/>
              </a:defRPr>
            </a:lvl1pPr>
          </a:lstStyle>
          <a:p>
            <a:pPr>
              <a:defRPr/>
            </a:pPr>
            <a:r>
              <a:rPr lang="en-US"/>
              <a:t>Guernsey Financial Services Commission</a:t>
            </a:r>
          </a:p>
        </p:txBody>
      </p:sp>
      <p:sp>
        <p:nvSpPr>
          <p:cNvPr id="5125" name="Rectangle 5"/>
          <p:cNvSpPr>
            <a:spLocks noGrp="1" noChangeArrowheads="1"/>
          </p:cNvSpPr>
          <p:nvPr>
            <p:ph type="sldNum" sz="quarter" idx="3"/>
          </p:nvPr>
        </p:nvSpPr>
        <p:spPr bwMode="auto">
          <a:xfrm>
            <a:off x="3889584" y="9497309"/>
            <a:ext cx="2974768" cy="499180"/>
          </a:xfrm>
          <a:prstGeom prst="rect">
            <a:avLst/>
          </a:prstGeom>
          <a:noFill/>
          <a:ln w="9525">
            <a:noFill/>
            <a:miter lim="800000"/>
            <a:headEnd/>
            <a:tailEnd/>
          </a:ln>
        </p:spPr>
        <p:txBody>
          <a:bodyPr vert="horz" wrap="square" lIns="92026" tIns="46016" rIns="92026" bIns="46016" numCol="1" anchor="b" anchorCtr="0" compatLnSpc="1">
            <a:prstTxWarp prst="textNoShape">
              <a:avLst/>
            </a:prstTxWarp>
          </a:bodyPr>
          <a:lstStyle>
            <a:lvl1pPr algn="r" eaLnBrk="0" hangingPunct="0">
              <a:defRPr sz="1200">
                <a:solidFill>
                  <a:srgbClr val="595959"/>
                </a:solidFill>
                <a:latin typeface="Lucida Sans" pitchFamily="1" charset="0"/>
                <a:ea typeface="ＭＳ Ｐゴシック" pitchFamily="1" charset="-128"/>
                <a:cs typeface="+mn-cs"/>
              </a:defRPr>
            </a:lvl1pPr>
          </a:lstStyle>
          <a:p>
            <a:pPr>
              <a:defRPr/>
            </a:pPr>
            <a:fld id="{A3FE8FD4-6972-4423-BBE7-C6D42AEF47A6}" type="slidenum">
              <a:rPr lang="en-US"/>
              <a:pPr>
                <a:defRPr/>
              </a:pPr>
              <a:t>‹#›</a:t>
            </a:fld>
            <a:endParaRPr lang="en-US" dirty="0"/>
          </a:p>
        </p:txBody>
      </p:sp>
    </p:spTree>
    <p:extLst>
      <p:ext uri="{BB962C8B-B14F-4D97-AF65-F5344CB8AC3E}">
        <p14:creationId xmlns:p14="http://schemas.microsoft.com/office/powerpoint/2010/main" val="362915677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1026"/>
          <p:cNvSpPr>
            <a:spLocks noGrp="1" noChangeArrowheads="1"/>
          </p:cNvSpPr>
          <p:nvPr>
            <p:ph type="hdr" sz="quarter"/>
          </p:nvPr>
        </p:nvSpPr>
        <p:spPr bwMode="auto">
          <a:xfrm>
            <a:off x="1" y="2"/>
            <a:ext cx="2974768" cy="499180"/>
          </a:xfrm>
          <a:prstGeom prst="rect">
            <a:avLst/>
          </a:prstGeom>
          <a:noFill/>
          <a:ln w="9525">
            <a:noFill/>
            <a:miter lim="800000"/>
            <a:headEnd/>
            <a:tailEnd/>
          </a:ln>
        </p:spPr>
        <p:txBody>
          <a:bodyPr vert="horz" wrap="square" lIns="92026" tIns="46016" rIns="92026" bIns="46016" numCol="1" anchor="t" anchorCtr="0" compatLnSpc="1">
            <a:prstTxWarp prst="textNoShape">
              <a:avLst/>
            </a:prstTxWarp>
          </a:bodyPr>
          <a:lstStyle>
            <a:lvl1pPr eaLnBrk="0" hangingPunct="0">
              <a:defRPr sz="1200">
                <a:solidFill>
                  <a:srgbClr val="595959"/>
                </a:solidFill>
                <a:latin typeface="Lucida Sans" pitchFamily="1" charset="0"/>
                <a:ea typeface="ＭＳ Ｐゴシック" pitchFamily="1" charset="-128"/>
                <a:cs typeface="+mn-cs"/>
              </a:defRPr>
            </a:lvl1pPr>
          </a:lstStyle>
          <a:p>
            <a:pPr>
              <a:defRPr/>
            </a:pPr>
            <a:r>
              <a:rPr lang="en-US"/>
              <a:t>www.gfsc.gg</a:t>
            </a:r>
          </a:p>
        </p:txBody>
      </p:sp>
      <p:sp>
        <p:nvSpPr>
          <p:cNvPr id="7171" name="Rectangle 1027"/>
          <p:cNvSpPr>
            <a:spLocks noGrp="1" noChangeArrowheads="1"/>
          </p:cNvSpPr>
          <p:nvPr>
            <p:ph type="dt" idx="1"/>
          </p:nvPr>
        </p:nvSpPr>
        <p:spPr bwMode="auto">
          <a:xfrm>
            <a:off x="3889584" y="2"/>
            <a:ext cx="2974768" cy="499180"/>
          </a:xfrm>
          <a:prstGeom prst="rect">
            <a:avLst/>
          </a:prstGeom>
          <a:noFill/>
          <a:ln w="9525">
            <a:noFill/>
            <a:miter lim="800000"/>
            <a:headEnd/>
            <a:tailEnd/>
          </a:ln>
        </p:spPr>
        <p:txBody>
          <a:bodyPr vert="horz" wrap="square" lIns="92026" tIns="46016" rIns="92026" bIns="46016" numCol="1" anchor="t" anchorCtr="0" compatLnSpc="1">
            <a:prstTxWarp prst="textNoShape">
              <a:avLst/>
            </a:prstTxWarp>
          </a:bodyPr>
          <a:lstStyle>
            <a:lvl1pPr algn="r" eaLnBrk="0" hangingPunct="0">
              <a:defRPr sz="1200">
                <a:solidFill>
                  <a:srgbClr val="595959"/>
                </a:solidFill>
                <a:latin typeface="Lucida Sans" pitchFamily="1" charset="0"/>
                <a:ea typeface="ＭＳ Ｐゴシック" pitchFamily="1" charset="-128"/>
                <a:cs typeface="+mn-cs"/>
              </a:defRPr>
            </a:lvl1pPr>
          </a:lstStyle>
          <a:p>
            <a:pPr>
              <a:defRPr/>
            </a:pPr>
            <a:fld id="{1598AEA5-28C7-4E8F-8C2E-FC3D18F1F89D}" type="datetime1">
              <a:rPr lang="en-US"/>
              <a:pPr>
                <a:defRPr/>
              </a:pPr>
              <a:t>2/17/2017</a:t>
            </a:fld>
            <a:endParaRPr lang="en-US" dirty="0"/>
          </a:p>
        </p:txBody>
      </p:sp>
      <p:sp>
        <p:nvSpPr>
          <p:cNvPr id="33796" name="Rectangle 1028"/>
          <p:cNvSpPr>
            <a:spLocks noGrp="1" noRot="1" noChangeAspect="1" noChangeArrowheads="1" noTextEdit="1"/>
          </p:cNvSpPr>
          <p:nvPr>
            <p:ph type="sldImg" idx="2"/>
          </p:nvPr>
        </p:nvSpPr>
        <p:spPr bwMode="auto">
          <a:xfrm>
            <a:off x="935038" y="750888"/>
            <a:ext cx="4994275" cy="37465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173" name="Rectangle 1029"/>
          <p:cNvSpPr>
            <a:spLocks noGrp="1" noChangeArrowheads="1"/>
          </p:cNvSpPr>
          <p:nvPr>
            <p:ph type="body" sz="quarter" idx="3"/>
          </p:nvPr>
        </p:nvSpPr>
        <p:spPr bwMode="auto">
          <a:xfrm>
            <a:off x="916437" y="4748657"/>
            <a:ext cx="5031478" cy="4497453"/>
          </a:xfrm>
          <a:prstGeom prst="rect">
            <a:avLst/>
          </a:prstGeom>
          <a:noFill/>
          <a:ln w="9525">
            <a:noFill/>
            <a:miter lim="800000"/>
            <a:headEnd/>
            <a:tailEnd/>
          </a:ln>
        </p:spPr>
        <p:txBody>
          <a:bodyPr vert="horz" wrap="square" lIns="92026" tIns="46016" rIns="92026" bIns="46016"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7174" name="Rectangle 1030"/>
          <p:cNvSpPr>
            <a:spLocks noGrp="1" noChangeArrowheads="1"/>
          </p:cNvSpPr>
          <p:nvPr>
            <p:ph type="ftr" sz="quarter" idx="4"/>
          </p:nvPr>
        </p:nvSpPr>
        <p:spPr bwMode="auto">
          <a:xfrm>
            <a:off x="1" y="9497309"/>
            <a:ext cx="2974768" cy="499180"/>
          </a:xfrm>
          <a:prstGeom prst="rect">
            <a:avLst/>
          </a:prstGeom>
          <a:noFill/>
          <a:ln w="9525">
            <a:noFill/>
            <a:miter lim="800000"/>
            <a:headEnd/>
            <a:tailEnd/>
          </a:ln>
        </p:spPr>
        <p:txBody>
          <a:bodyPr vert="horz" wrap="square" lIns="92026" tIns="46016" rIns="92026" bIns="46016" numCol="1" anchor="b" anchorCtr="0" compatLnSpc="1">
            <a:prstTxWarp prst="textNoShape">
              <a:avLst/>
            </a:prstTxWarp>
          </a:bodyPr>
          <a:lstStyle>
            <a:lvl1pPr eaLnBrk="0" hangingPunct="0">
              <a:defRPr sz="1200">
                <a:solidFill>
                  <a:srgbClr val="595959"/>
                </a:solidFill>
                <a:latin typeface="Lucida Sans" pitchFamily="1" charset="0"/>
                <a:ea typeface="ＭＳ Ｐゴシック" pitchFamily="1" charset="-128"/>
                <a:cs typeface="+mn-cs"/>
              </a:defRPr>
            </a:lvl1pPr>
          </a:lstStyle>
          <a:p>
            <a:pPr>
              <a:defRPr/>
            </a:pPr>
            <a:r>
              <a:rPr lang="en-US"/>
              <a:t>Guernsey Financial Services Commission</a:t>
            </a:r>
          </a:p>
        </p:txBody>
      </p:sp>
      <p:sp>
        <p:nvSpPr>
          <p:cNvPr id="7175" name="Rectangle 1031"/>
          <p:cNvSpPr>
            <a:spLocks noGrp="1" noChangeArrowheads="1"/>
          </p:cNvSpPr>
          <p:nvPr>
            <p:ph type="sldNum" sz="quarter" idx="5"/>
          </p:nvPr>
        </p:nvSpPr>
        <p:spPr bwMode="auto">
          <a:xfrm>
            <a:off x="3889584" y="9497309"/>
            <a:ext cx="2974768" cy="499180"/>
          </a:xfrm>
          <a:prstGeom prst="rect">
            <a:avLst/>
          </a:prstGeom>
          <a:noFill/>
          <a:ln w="9525">
            <a:noFill/>
            <a:miter lim="800000"/>
            <a:headEnd/>
            <a:tailEnd/>
          </a:ln>
        </p:spPr>
        <p:txBody>
          <a:bodyPr vert="horz" wrap="square" lIns="92026" tIns="46016" rIns="92026" bIns="46016" numCol="1" anchor="b" anchorCtr="0" compatLnSpc="1">
            <a:prstTxWarp prst="textNoShape">
              <a:avLst/>
            </a:prstTxWarp>
          </a:bodyPr>
          <a:lstStyle>
            <a:lvl1pPr algn="r" eaLnBrk="0" hangingPunct="0">
              <a:defRPr sz="1200">
                <a:solidFill>
                  <a:srgbClr val="595959"/>
                </a:solidFill>
                <a:latin typeface="Lucida Sans" pitchFamily="1" charset="0"/>
                <a:ea typeface="ＭＳ Ｐゴシック" pitchFamily="1" charset="-128"/>
                <a:cs typeface="+mn-cs"/>
              </a:defRPr>
            </a:lvl1pPr>
          </a:lstStyle>
          <a:p>
            <a:pPr>
              <a:defRPr/>
            </a:pPr>
            <a:fld id="{271D6D0B-A786-47D8-AF5F-3A219A6E7A53}" type="slidenum">
              <a:rPr lang="en-US"/>
              <a:pPr>
                <a:defRPr/>
              </a:pPr>
              <a:t>‹#›</a:t>
            </a:fld>
            <a:endParaRPr lang="en-US" dirty="0"/>
          </a:p>
        </p:txBody>
      </p:sp>
    </p:spTree>
    <p:extLst>
      <p:ext uri="{BB962C8B-B14F-4D97-AF65-F5344CB8AC3E}">
        <p14:creationId xmlns:p14="http://schemas.microsoft.com/office/powerpoint/2010/main" val="2341106667"/>
      </p:ext>
    </p:extLst>
  </p:cSld>
  <p:clrMap bg1="lt1" tx1="dk1" bg2="lt2" tx2="dk2" accent1="accent1" accent2="accent2" accent3="accent3" accent4="accent4" accent5="accent5" accent6="accent6" hlink="hlink" folHlink="folHlink"/>
  <p:hf/>
  <p:notesStyle>
    <a:lvl1pPr algn="l" rtl="0" eaLnBrk="0" fontAlgn="base" hangingPunct="0">
      <a:spcBef>
        <a:spcPct val="30000"/>
      </a:spcBef>
      <a:spcAft>
        <a:spcPct val="0"/>
      </a:spcAft>
      <a:defRPr sz="1200" kern="1200">
        <a:solidFill>
          <a:schemeClr val="tx1"/>
        </a:solidFill>
        <a:latin typeface="Lucida Sans" pitchFamily="1" charset="0"/>
        <a:ea typeface="ＭＳ Ｐゴシック" pitchFamily="1" charset="-128"/>
        <a:cs typeface="ＭＳ Ｐゴシック"/>
      </a:defRPr>
    </a:lvl1pPr>
    <a:lvl2pPr marL="457200" algn="l" rtl="0" eaLnBrk="0" fontAlgn="base" hangingPunct="0">
      <a:spcBef>
        <a:spcPct val="30000"/>
      </a:spcBef>
      <a:spcAft>
        <a:spcPct val="0"/>
      </a:spcAft>
      <a:defRPr sz="1200" kern="1200">
        <a:solidFill>
          <a:schemeClr val="tx1"/>
        </a:solidFill>
        <a:latin typeface="Lucida Sans" pitchFamily="1" charset="0"/>
        <a:ea typeface="ＭＳ Ｐゴシック" pitchFamily="1" charset="-128"/>
        <a:cs typeface="ＭＳ Ｐゴシック"/>
      </a:defRPr>
    </a:lvl2pPr>
    <a:lvl3pPr marL="914400" algn="l" rtl="0" eaLnBrk="0" fontAlgn="base" hangingPunct="0">
      <a:spcBef>
        <a:spcPct val="30000"/>
      </a:spcBef>
      <a:spcAft>
        <a:spcPct val="0"/>
      </a:spcAft>
      <a:defRPr sz="1200" kern="1200">
        <a:solidFill>
          <a:schemeClr val="tx1"/>
        </a:solidFill>
        <a:latin typeface="Lucida Sans" pitchFamily="1" charset="0"/>
        <a:ea typeface="ＭＳ Ｐゴシック" pitchFamily="1" charset="-128"/>
        <a:cs typeface="ＭＳ Ｐゴシック"/>
      </a:defRPr>
    </a:lvl3pPr>
    <a:lvl4pPr marL="1371600" algn="l" rtl="0" eaLnBrk="0" fontAlgn="base" hangingPunct="0">
      <a:spcBef>
        <a:spcPct val="30000"/>
      </a:spcBef>
      <a:spcAft>
        <a:spcPct val="0"/>
      </a:spcAft>
      <a:defRPr sz="1200" kern="1200">
        <a:solidFill>
          <a:schemeClr val="tx1"/>
        </a:solidFill>
        <a:latin typeface="Lucida Sans" pitchFamily="1" charset="0"/>
        <a:ea typeface="ＭＳ Ｐゴシック" pitchFamily="1" charset="-128"/>
        <a:cs typeface="ＭＳ Ｐゴシック"/>
      </a:defRPr>
    </a:lvl4pPr>
    <a:lvl5pPr marL="1828800" algn="l" rtl="0" eaLnBrk="0" fontAlgn="base" hangingPunct="0">
      <a:spcBef>
        <a:spcPct val="30000"/>
      </a:spcBef>
      <a:spcAft>
        <a:spcPct val="0"/>
      </a:spcAft>
      <a:defRPr sz="1200" kern="1200">
        <a:solidFill>
          <a:schemeClr val="tx1"/>
        </a:solidFill>
        <a:latin typeface="Lucida Sans" pitchFamily="1" charset="0"/>
        <a:ea typeface="ＭＳ Ｐゴシック" pitchFamily="1"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7" descr="GFSC-logo-50-RGB"/>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705600" y="457200"/>
            <a:ext cx="1801813"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8" name="Rectangle 2"/>
          <p:cNvSpPr>
            <a:spLocks noGrp="1" noChangeArrowheads="1"/>
          </p:cNvSpPr>
          <p:nvPr>
            <p:ph type="ctrTitle"/>
          </p:nvPr>
        </p:nvSpPr>
        <p:spPr>
          <a:xfrm>
            <a:off x="685800" y="2286000"/>
            <a:ext cx="7772400" cy="671513"/>
          </a:xfrm>
        </p:spPr>
        <p:txBody>
          <a:bodyPr anchor="b">
            <a:spAutoFit/>
          </a:bodyPr>
          <a:lstStyle>
            <a:lvl1pPr algn="r">
              <a:defRPr sz="3800"/>
            </a:lvl1pPr>
          </a:lstStyle>
          <a:p>
            <a:r>
              <a:rPr lang="en-US" dirty="0" smtClean="0"/>
              <a:t>Click to edit Master title style</a:t>
            </a:r>
            <a:endParaRPr lang="en-US" dirty="0"/>
          </a:p>
        </p:txBody>
      </p:sp>
      <p:sp>
        <p:nvSpPr>
          <p:cNvPr id="4099" name="Rectangle 3"/>
          <p:cNvSpPr>
            <a:spLocks noGrp="1" noChangeArrowheads="1"/>
          </p:cNvSpPr>
          <p:nvPr>
            <p:ph type="subTitle" idx="1"/>
          </p:nvPr>
        </p:nvSpPr>
        <p:spPr>
          <a:xfrm>
            <a:off x="685800" y="3276600"/>
            <a:ext cx="7772400" cy="1828800"/>
          </a:xfrm>
        </p:spPr>
        <p:txBody>
          <a:bodyPr/>
          <a:lstStyle>
            <a:lvl1pPr marL="0" indent="0" algn="r">
              <a:buFontTx/>
              <a:buNone/>
              <a:defRPr sz="3000"/>
            </a:lvl1pPr>
          </a:lstStyle>
          <a:p>
            <a:r>
              <a:rPr lang="en-US" dirty="0" smtClean="0"/>
              <a:t>Click to edit Master subtitle style</a:t>
            </a:r>
            <a:endParaRPr lang="en-US" dirty="0"/>
          </a:p>
        </p:txBody>
      </p:sp>
      <p:sp>
        <p:nvSpPr>
          <p:cNvPr id="5" name="Rectangle 4"/>
          <p:cNvSpPr>
            <a:spLocks noGrp="1" noChangeArrowheads="1"/>
          </p:cNvSpPr>
          <p:nvPr>
            <p:ph type="dt" sz="half" idx="10"/>
          </p:nvPr>
        </p:nvSpPr>
        <p:spPr/>
        <p:txBody>
          <a:bodyPr/>
          <a:lstStyle>
            <a:lvl1pPr>
              <a:defRPr sz="1000">
                <a:solidFill>
                  <a:schemeClr val="bg2">
                    <a:lumMod val="75000"/>
                  </a:schemeClr>
                </a:solidFill>
              </a:defRPr>
            </a:lvl1pPr>
          </a:lstStyle>
          <a:p>
            <a:pPr>
              <a:defRPr/>
            </a:pPr>
            <a:r>
              <a:rPr lang="en-US" smtClean="0"/>
              <a:t>21 September 2015</a:t>
            </a:r>
            <a:endParaRPr lang="en-US" sz="1400" dirty="0">
              <a:latin typeface="Arial" charset="0"/>
            </a:endParaRPr>
          </a:p>
        </p:txBody>
      </p:sp>
      <p:sp>
        <p:nvSpPr>
          <p:cNvPr id="6" name="Rectangle 5"/>
          <p:cNvSpPr>
            <a:spLocks noGrp="1" noChangeArrowheads="1"/>
          </p:cNvSpPr>
          <p:nvPr>
            <p:ph type="ftr" sz="quarter" idx="11"/>
          </p:nvPr>
        </p:nvSpPr>
        <p:spPr>
          <a:xfrm>
            <a:off x="2916238" y="6237288"/>
            <a:ext cx="3455987" cy="468312"/>
          </a:xfrm>
        </p:spPr>
        <p:txBody>
          <a:bodyPr/>
          <a:lstStyle>
            <a:lvl1pPr>
              <a:defRPr/>
            </a:lvl1pPr>
          </a:lstStyle>
          <a:p>
            <a:pPr>
              <a:defRPr/>
            </a:pPr>
            <a:r>
              <a:rPr lang="en-GB"/>
              <a:t>Copyright of Guernsey Financial Services Commission</a:t>
            </a:r>
            <a:endParaRPr lang="en-US" sz="1000">
              <a:solidFill>
                <a:schemeClr val="tx1"/>
              </a:solidFill>
              <a:latin typeface="Arial" charset="0"/>
            </a:endParaRPr>
          </a:p>
        </p:txBody>
      </p:sp>
      <p:sp>
        <p:nvSpPr>
          <p:cNvPr id="7" name="Rectangle 6"/>
          <p:cNvSpPr>
            <a:spLocks noGrp="1" noChangeArrowheads="1"/>
          </p:cNvSpPr>
          <p:nvPr>
            <p:ph type="sldNum" sz="quarter" idx="12"/>
          </p:nvPr>
        </p:nvSpPr>
        <p:spPr/>
        <p:txBody>
          <a:bodyPr/>
          <a:lstStyle>
            <a:lvl1pPr>
              <a:defRPr sz="1000"/>
            </a:lvl1pPr>
          </a:lstStyle>
          <a:p>
            <a:pPr>
              <a:defRPr/>
            </a:pPr>
            <a:fld id="{36843174-19A2-43A5-BBF3-DD28AC66EC16}" type="slidenum">
              <a:rPr lang="en-US"/>
              <a:pPr>
                <a:defRPr/>
              </a:pPr>
              <a:t>‹#›</a:t>
            </a:fld>
            <a:endParaRPr lang="en-US" sz="1400" dirty="0">
              <a:solidFill>
                <a:schemeClr val="tx1"/>
              </a:solidFill>
              <a:latin typeface="Arial" charset="0"/>
            </a:endParaRPr>
          </a:p>
        </p:txBody>
      </p:sp>
    </p:spTree>
    <p:extLst>
      <p:ext uri="{BB962C8B-B14F-4D97-AF65-F5344CB8AC3E}">
        <p14:creationId xmlns:p14="http://schemas.microsoft.com/office/powerpoint/2010/main" val="2503225324"/>
      </p:ext>
    </p:extLst>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21 September 2015</a:t>
            </a:r>
            <a:endParaRPr lang="en-US" sz="1400" dirty="0">
              <a:solidFill>
                <a:schemeClr val="tx1"/>
              </a:solidFill>
              <a:latin typeface="Arial" charset="0"/>
            </a:endParaRPr>
          </a:p>
        </p:txBody>
      </p:sp>
      <p:sp>
        <p:nvSpPr>
          <p:cNvPr id="5" name="Footer Placeholder 4"/>
          <p:cNvSpPr>
            <a:spLocks noGrp="1"/>
          </p:cNvSpPr>
          <p:nvPr>
            <p:ph type="ftr" sz="quarter" idx="11"/>
          </p:nvPr>
        </p:nvSpPr>
        <p:spPr/>
        <p:txBody>
          <a:bodyPr/>
          <a:lstStyle>
            <a:lvl1pPr>
              <a:defRPr/>
            </a:lvl1pPr>
          </a:lstStyle>
          <a:p>
            <a:pPr>
              <a:defRPr/>
            </a:pPr>
            <a:r>
              <a:rPr lang="en-GB"/>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lvl1pPr>
              <a:defRPr/>
            </a:lvl1pPr>
          </a:lstStyle>
          <a:p>
            <a:pPr>
              <a:defRPr/>
            </a:pPr>
            <a:fld id="{BFEB50C3-6C95-4FA2-A126-D58A823D4939}" type="slidenum">
              <a:rPr lang="en-US"/>
              <a:pPr>
                <a:defRPr/>
              </a:pPr>
              <a:t>‹#›</a:t>
            </a:fld>
            <a:endParaRPr lang="en-US" sz="1400" dirty="0">
              <a:solidFill>
                <a:schemeClr val="tx1"/>
              </a:solidFill>
              <a:latin typeface="Arial" charset="0"/>
            </a:endParaRPr>
          </a:p>
        </p:txBody>
      </p:sp>
    </p:spTree>
    <p:extLst>
      <p:ext uri="{BB962C8B-B14F-4D97-AF65-F5344CB8AC3E}">
        <p14:creationId xmlns:p14="http://schemas.microsoft.com/office/powerpoint/2010/main" val="3415713402"/>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r>
              <a:rPr lang="en-US" smtClean="0"/>
              <a:t>21 September 2015</a:t>
            </a:r>
            <a:endParaRPr lang="en-US" sz="1400" dirty="0">
              <a:solidFill>
                <a:schemeClr val="tx1"/>
              </a:solidFill>
              <a:latin typeface="Arial" charset="0"/>
            </a:endParaRPr>
          </a:p>
        </p:txBody>
      </p:sp>
      <p:sp>
        <p:nvSpPr>
          <p:cNvPr id="5" name="Footer Placeholder 4"/>
          <p:cNvSpPr>
            <a:spLocks noGrp="1"/>
          </p:cNvSpPr>
          <p:nvPr>
            <p:ph type="ftr" sz="quarter" idx="11"/>
          </p:nvPr>
        </p:nvSpPr>
        <p:spPr/>
        <p:txBody>
          <a:bodyPr/>
          <a:lstStyle>
            <a:lvl1pPr>
              <a:defRPr/>
            </a:lvl1pPr>
          </a:lstStyle>
          <a:p>
            <a:pPr>
              <a:defRPr/>
            </a:pPr>
            <a:r>
              <a:rPr lang="en-GB"/>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lvl1pPr>
              <a:defRPr/>
            </a:lvl1pPr>
          </a:lstStyle>
          <a:p>
            <a:pPr>
              <a:defRPr/>
            </a:pPr>
            <a:fld id="{0DA30079-D477-40BA-9F1D-67CE98F9F7DC}" type="slidenum">
              <a:rPr lang="en-US"/>
              <a:pPr>
                <a:defRPr/>
              </a:pPr>
              <a:t>‹#›</a:t>
            </a:fld>
            <a:endParaRPr lang="en-US" sz="1400" dirty="0">
              <a:solidFill>
                <a:schemeClr val="tx1"/>
              </a:solidFill>
              <a:latin typeface="Arial" charset="0"/>
            </a:endParaRPr>
          </a:p>
        </p:txBody>
      </p:sp>
    </p:spTree>
    <p:extLst>
      <p:ext uri="{BB962C8B-B14F-4D97-AF65-F5344CB8AC3E}">
        <p14:creationId xmlns:p14="http://schemas.microsoft.com/office/powerpoint/2010/main" val="275282987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dirty="0" smtClean="0"/>
              <a:t>Click to edit Master title style</a:t>
            </a:r>
            <a:endParaRPr lang="en-GB" dirty="0"/>
          </a:p>
        </p:txBody>
      </p:sp>
      <p:sp>
        <p:nvSpPr>
          <p:cNvPr id="3" name="Content Placeholder 2"/>
          <p:cNvSpPr>
            <a:spLocks noGrp="1"/>
          </p:cNvSpPr>
          <p:nvPr>
            <p:ph idx="1"/>
          </p:nvPr>
        </p:nvSpPr>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lvl1pPr>
              <a:defRPr/>
            </a:lvl1pPr>
          </a:lstStyle>
          <a:p>
            <a:pPr>
              <a:defRPr/>
            </a:pPr>
            <a:r>
              <a:rPr lang="en-US" smtClean="0"/>
              <a:t>21 September 2015</a:t>
            </a:r>
            <a:endParaRPr lang="en-US" sz="1400">
              <a:solidFill>
                <a:schemeClr val="tx1"/>
              </a:solidFill>
              <a:latin typeface="Arial" charset="0"/>
            </a:endParaRPr>
          </a:p>
        </p:txBody>
      </p:sp>
      <p:sp>
        <p:nvSpPr>
          <p:cNvPr id="5" name="Footer Placeholder 4"/>
          <p:cNvSpPr>
            <a:spLocks noGrp="1"/>
          </p:cNvSpPr>
          <p:nvPr>
            <p:ph type="ftr" sz="quarter" idx="11"/>
          </p:nvPr>
        </p:nvSpPr>
        <p:spPr/>
        <p:txBody>
          <a:bodyPr/>
          <a:lstStyle>
            <a:lvl1pPr>
              <a:defRPr/>
            </a:lvl1pPr>
          </a:lstStyle>
          <a:p>
            <a:pPr>
              <a:defRPr/>
            </a:pPr>
            <a:r>
              <a:rPr lang="en-US"/>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lvl1pPr>
              <a:defRPr/>
            </a:lvl1pPr>
          </a:lstStyle>
          <a:p>
            <a:pPr>
              <a:defRPr/>
            </a:pPr>
            <a:fld id="{46EA085F-1406-477E-AB3A-7F947470C505}" type="slidenum">
              <a:rPr lang="en-US"/>
              <a:pPr>
                <a:defRPr/>
              </a:pPr>
              <a:t>‹#›</a:t>
            </a:fld>
            <a:endParaRPr lang="en-US" sz="1400" dirty="0">
              <a:solidFill>
                <a:schemeClr val="tx1"/>
              </a:solidFill>
              <a:latin typeface="Arial" charset="0"/>
            </a:endParaRPr>
          </a:p>
        </p:txBody>
      </p:sp>
      <p:sp>
        <p:nvSpPr>
          <p:cNvPr id="7" name="Rectangle 6"/>
          <p:cNvSpPr/>
          <p:nvPr userDrawn="1"/>
        </p:nvSpPr>
        <p:spPr bwMode="auto">
          <a:xfrm>
            <a:off x="539552" y="6093296"/>
            <a:ext cx="8208912" cy="144016"/>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Arial" charset="0"/>
              <a:ea typeface="ＭＳ Ｐゴシック" pitchFamily="1" charset="-128"/>
            </a:endParaRPr>
          </a:p>
        </p:txBody>
      </p:sp>
      <p:cxnSp>
        <p:nvCxnSpPr>
          <p:cNvPr id="8" name="Straight Connector 7"/>
          <p:cNvCxnSpPr/>
          <p:nvPr userDrawn="1"/>
        </p:nvCxnSpPr>
        <p:spPr bwMode="auto">
          <a:xfrm>
            <a:off x="684213" y="1052736"/>
            <a:ext cx="8064500"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Tree>
    <p:extLst>
      <p:ext uri="{BB962C8B-B14F-4D97-AF65-F5344CB8AC3E}">
        <p14:creationId xmlns:p14="http://schemas.microsoft.com/office/powerpoint/2010/main" val="1512821065"/>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r>
              <a:rPr lang="en-US" smtClean="0"/>
              <a:t>21 September 2015</a:t>
            </a:r>
            <a:endParaRPr lang="en-US" sz="1400" dirty="0">
              <a:solidFill>
                <a:schemeClr val="tx1"/>
              </a:solidFill>
              <a:latin typeface="Arial" charset="0"/>
            </a:endParaRPr>
          </a:p>
        </p:txBody>
      </p:sp>
      <p:sp>
        <p:nvSpPr>
          <p:cNvPr id="5" name="Footer Placeholder 4"/>
          <p:cNvSpPr>
            <a:spLocks noGrp="1"/>
          </p:cNvSpPr>
          <p:nvPr>
            <p:ph type="ftr" sz="quarter" idx="11"/>
          </p:nvPr>
        </p:nvSpPr>
        <p:spPr/>
        <p:txBody>
          <a:bodyPr/>
          <a:lstStyle>
            <a:lvl1pPr>
              <a:defRPr/>
            </a:lvl1pPr>
          </a:lstStyle>
          <a:p>
            <a:pPr>
              <a:defRPr/>
            </a:pPr>
            <a:r>
              <a:rPr lang="en-GB"/>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lvl1pPr>
              <a:defRPr/>
            </a:lvl1pPr>
          </a:lstStyle>
          <a:p>
            <a:pPr>
              <a:defRPr/>
            </a:pPr>
            <a:fld id="{F26D60A5-CA76-428B-B9B7-7626608A687B}" type="slidenum">
              <a:rPr lang="en-US"/>
              <a:pPr>
                <a:defRPr/>
              </a:pPr>
              <a:t>‹#›</a:t>
            </a:fld>
            <a:endParaRPr lang="en-US" sz="1400" dirty="0">
              <a:solidFill>
                <a:schemeClr val="tx1"/>
              </a:solidFill>
              <a:latin typeface="Arial" charset="0"/>
            </a:endParaRPr>
          </a:p>
        </p:txBody>
      </p:sp>
    </p:spTree>
    <p:extLst>
      <p:ext uri="{BB962C8B-B14F-4D97-AF65-F5344CB8AC3E}">
        <p14:creationId xmlns:p14="http://schemas.microsoft.com/office/powerpoint/2010/main" val="2008999856"/>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447800"/>
            <a:ext cx="38100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447800"/>
            <a:ext cx="3810000"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lvl1pPr>
              <a:defRPr/>
            </a:lvl1pPr>
          </a:lstStyle>
          <a:p>
            <a:pPr>
              <a:defRPr/>
            </a:pPr>
            <a:r>
              <a:rPr lang="en-US" smtClean="0"/>
              <a:t>21 September 2015</a:t>
            </a:r>
            <a:endParaRPr lang="en-US" sz="1400" dirty="0">
              <a:solidFill>
                <a:schemeClr val="tx1"/>
              </a:solidFill>
              <a:latin typeface="Arial" charset="0"/>
            </a:endParaRPr>
          </a:p>
        </p:txBody>
      </p:sp>
      <p:sp>
        <p:nvSpPr>
          <p:cNvPr id="6" name="Footer Placeholder 5"/>
          <p:cNvSpPr>
            <a:spLocks noGrp="1"/>
          </p:cNvSpPr>
          <p:nvPr>
            <p:ph type="ftr" sz="quarter" idx="11"/>
          </p:nvPr>
        </p:nvSpPr>
        <p:spPr/>
        <p:txBody>
          <a:bodyPr/>
          <a:lstStyle>
            <a:lvl1pPr>
              <a:defRPr/>
            </a:lvl1pPr>
          </a:lstStyle>
          <a:p>
            <a:pPr>
              <a:defRPr/>
            </a:pPr>
            <a:r>
              <a:rPr lang="en-GB"/>
              <a:t>Copyright of Guernsey Financial Services Commission</a:t>
            </a:r>
            <a:endParaRPr lang="en-US" sz="1400">
              <a:solidFill>
                <a:schemeClr val="tx1"/>
              </a:solidFill>
              <a:latin typeface="Arial" charset="0"/>
            </a:endParaRPr>
          </a:p>
        </p:txBody>
      </p:sp>
      <p:sp>
        <p:nvSpPr>
          <p:cNvPr id="7" name="Slide Number Placeholder 6"/>
          <p:cNvSpPr>
            <a:spLocks noGrp="1"/>
          </p:cNvSpPr>
          <p:nvPr>
            <p:ph type="sldNum" sz="quarter" idx="12"/>
          </p:nvPr>
        </p:nvSpPr>
        <p:spPr/>
        <p:txBody>
          <a:bodyPr/>
          <a:lstStyle>
            <a:lvl1pPr>
              <a:defRPr/>
            </a:lvl1pPr>
          </a:lstStyle>
          <a:p>
            <a:pPr>
              <a:defRPr/>
            </a:pPr>
            <a:fld id="{A803CA11-38B2-4C52-83B6-BE0AB53866F7}" type="slidenum">
              <a:rPr lang="en-US"/>
              <a:pPr>
                <a:defRPr/>
              </a:pPr>
              <a:t>‹#›</a:t>
            </a:fld>
            <a:endParaRPr lang="en-US" sz="1400" dirty="0">
              <a:solidFill>
                <a:schemeClr val="tx1"/>
              </a:solidFill>
              <a:latin typeface="Arial" charset="0"/>
            </a:endParaRPr>
          </a:p>
        </p:txBody>
      </p:sp>
    </p:spTree>
    <p:extLst>
      <p:ext uri="{BB962C8B-B14F-4D97-AF65-F5344CB8AC3E}">
        <p14:creationId xmlns:p14="http://schemas.microsoft.com/office/powerpoint/2010/main" val="2429368848"/>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lvl1pPr>
              <a:defRPr/>
            </a:lvl1pPr>
          </a:lstStyle>
          <a:p>
            <a:pPr>
              <a:defRPr/>
            </a:pPr>
            <a:r>
              <a:rPr lang="en-US" smtClean="0"/>
              <a:t>21 September 2015</a:t>
            </a:r>
            <a:endParaRPr lang="en-US" sz="1400" dirty="0">
              <a:solidFill>
                <a:schemeClr val="tx1"/>
              </a:solidFill>
              <a:latin typeface="Arial" charset="0"/>
            </a:endParaRPr>
          </a:p>
        </p:txBody>
      </p:sp>
      <p:sp>
        <p:nvSpPr>
          <p:cNvPr id="8" name="Footer Placeholder 7"/>
          <p:cNvSpPr>
            <a:spLocks noGrp="1"/>
          </p:cNvSpPr>
          <p:nvPr>
            <p:ph type="ftr" sz="quarter" idx="11"/>
          </p:nvPr>
        </p:nvSpPr>
        <p:spPr/>
        <p:txBody>
          <a:bodyPr/>
          <a:lstStyle>
            <a:lvl1pPr>
              <a:defRPr/>
            </a:lvl1pPr>
          </a:lstStyle>
          <a:p>
            <a:pPr>
              <a:defRPr/>
            </a:pPr>
            <a:r>
              <a:rPr lang="en-GB"/>
              <a:t>Copyright of Guernsey Financial Services Commission</a:t>
            </a:r>
            <a:endParaRPr lang="en-US" sz="1400">
              <a:solidFill>
                <a:schemeClr val="tx1"/>
              </a:solidFill>
              <a:latin typeface="Arial" charset="0"/>
            </a:endParaRPr>
          </a:p>
        </p:txBody>
      </p:sp>
      <p:sp>
        <p:nvSpPr>
          <p:cNvPr id="9" name="Slide Number Placeholder 8"/>
          <p:cNvSpPr>
            <a:spLocks noGrp="1"/>
          </p:cNvSpPr>
          <p:nvPr>
            <p:ph type="sldNum" sz="quarter" idx="12"/>
          </p:nvPr>
        </p:nvSpPr>
        <p:spPr/>
        <p:txBody>
          <a:bodyPr/>
          <a:lstStyle>
            <a:lvl1pPr>
              <a:defRPr/>
            </a:lvl1pPr>
          </a:lstStyle>
          <a:p>
            <a:pPr>
              <a:defRPr/>
            </a:pPr>
            <a:fld id="{6127F96A-23B5-489D-ABEF-7BE42F4ED7F2}" type="slidenum">
              <a:rPr lang="en-US"/>
              <a:pPr>
                <a:defRPr/>
              </a:pPr>
              <a:t>‹#›</a:t>
            </a:fld>
            <a:endParaRPr lang="en-US" sz="1400" dirty="0">
              <a:solidFill>
                <a:schemeClr val="tx1"/>
              </a:solidFill>
              <a:latin typeface="Arial" charset="0"/>
            </a:endParaRPr>
          </a:p>
        </p:txBody>
      </p:sp>
    </p:spTree>
    <p:extLst>
      <p:ext uri="{BB962C8B-B14F-4D97-AF65-F5344CB8AC3E}">
        <p14:creationId xmlns:p14="http://schemas.microsoft.com/office/powerpoint/2010/main" val="94894162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7"/>
          <p:cNvSpPr>
            <a:spLocks noChangeArrowheads="1"/>
          </p:cNvSpPr>
          <p:nvPr userDrawn="1"/>
        </p:nvSpPr>
        <p:spPr bwMode="auto">
          <a:xfrm>
            <a:off x="539750" y="6092825"/>
            <a:ext cx="7993063" cy="144463"/>
          </a:xfrm>
          <a:prstGeom prst="rect">
            <a:avLst/>
          </a:prstGeom>
          <a:solidFill>
            <a:schemeClr val="bg1"/>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eaLnBrk="0" hangingPunct="0"/>
            <a:endParaRPr lang="en-GB"/>
          </a:p>
        </p:txBody>
      </p:sp>
      <p:sp>
        <p:nvSpPr>
          <p:cNvPr id="2" name="Title 1"/>
          <p:cNvSpPr>
            <a:spLocks noGrp="1"/>
          </p:cNvSpPr>
          <p:nvPr>
            <p:ph type="title"/>
          </p:nvPr>
        </p:nvSpPr>
        <p:spPr/>
        <p:txBody>
          <a:bodyPr/>
          <a:lstStyle/>
          <a:p>
            <a:r>
              <a:rPr lang="en-US" smtClean="0"/>
              <a:t>Click to edit Master title style</a:t>
            </a:r>
            <a:endParaRPr lang="en-GB"/>
          </a:p>
        </p:txBody>
      </p:sp>
      <p:sp>
        <p:nvSpPr>
          <p:cNvPr id="4" name="Slide Number Placeholder 4"/>
          <p:cNvSpPr>
            <a:spLocks noGrp="1"/>
          </p:cNvSpPr>
          <p:nvPr>
            <p:ph type="sldNum" sz="quarter" idx="10"/>
          </p:nvPr>
        </p:nvSpPr>
        <p:spPr/>
        <p:txBody>
          <a:bodyPr/>
          <a:lstStyle>
            <a:lvl1pPr>
              <a:defRPr/>
            </a:lvl1pPr>
          </a:lstStyle>
          <a:p>
            <a:pPr>
              <a:defRPr/>
            </a:pPr>
            <a:fld id="{B25EEC98-4110-4C23-A179-63F4F537D3D5}" type="slidenum">
              <a:rPr lang="en-US"/>
              <a:pPr>
                <a:defRPr/>
              </a:pPr>
              <a:t>‹#›</a:t>
            </a:fld>
            <a:endParaRPr lang="en-US" sz="1400" dirty="0">
              <a:solidFill>
                <a:schemeClr val="tx1"/>
              </a:solidFill>
              <a:latin typeface="Arial" charset="0"/>
            </a:endParaRPr>
          </a:p>
        </p:txBody>
      </p:sp>
    </p:spTree>
    <p:extLst>
      <p:ext uri="{BB962C8B-B14F-4D97-AF65-F5344CB8AC3E}">
        <p14:creationId xmlns:p14="http://schemas.microsoft.com/office/powerpoint/2010/main" val="2994857894"/>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r>
              <a:rPr lang="en-US" smtClean="0"/>
              <a:t>21 September 2015</a:t>
            </a:r>
            <a:endParaRPr lang="en-US" sz="1400" dirty="0">
              <a:solidFill>
                <a:schemeClr val="tx1"/>
              </a:solidFill>
              <a:latin typeface="Arial" charset="0"/>
            </a:endParaRPr>
          </a:p>
        </p:txBody>
      </p:sp>
      <p:sp>
        <p:nvSpPr>
          <p:cNvPr id="3" name="Footer Placeholder 2"/>
          <p:cNvSpPr>
            <a:spLocks noGrp="1"/>
          </p:cNvSpPr>
          <p:nvPr>
            <p:ph type="ftr" sz="quarter" idx="11"/>
          </p:nvPr>
        </p:nvSpPr>
        <p:spPr/>
        <p:txBody>
          <a:bodyPr/>
          <a:lstStyle>
            <a:lvl1pPr>
              <a:defRPr/>
            </a:lvl1pPr>
          </a:lstStyle>
          <a:p>
            <a:pPr>
              <a:defRPr/>
            </a:pPr>
            <a:r>
              <a:rPr lang="en-GB"/>
              <a:t>Copyright of Guernsey Financial Services Commission</a:t>
            </a:r>
            <a:endParaRPr lang="en-US" sz="1400">
              <a:solidFill>
                <a:schemeClr val="tx1"/>
              </a:solidFill>
              <a:latin typeface="Arial" charset="0"/>
            </a:endParaRPr>
          </a:p>
        </p:txBody>
      </p:sp>
      <p:sp>
        <p:nvSpPr>
          <p:cNvPr id="4" name="Slide Number Placeholder 3"/>
          <p:cNvSpPr>
            <a:spLocks noGrp="1"/>
          </p:cNvSpPr>
          <p:nvPr>
            <p:ph type="sldNum" sz="quarter" idx="12"/>
          </p:nvPr>
        </p:nvSpPr>
        <p:spPr/>
        <p:txBody>
          <a:bodyPr/>
          <a:lstStyle>
            <a:lvl1pPr>
              <a:defRPr/>
            </a:lvl1pPr>
          </a:lstStyle>
          <a:p>
            <a:pPr>
              <a:defRPr/>
            </a:pPr>
            <a:fld id="{42DBB4B8-1FF2-4AE0-97FF-0B527B923BFC}" type="slidenum">
              <a:rPr lang="en-US"/>
              <a:pPr>
                <a:defRPr/>
              </a:pPr>
              <a:t>‹#›</a:t>
            </a:fld>
            <a:endParaRPr lang="en-US" sz="1400" dirty="0">
              <a:solidFill>
                <a:schemeClr val="tx1"/>
              </a:solidFill>
              <a:latin typeface="Arial" charset="0"/>
            </a:endParaRPr>
          </a:p>
        </p:txBody>
      </p:sp>
    </p:spTree>
    <p:extLst>
      <p:ext uri="{BB962C8B-B14F-4D97-AF65-F5344CB8AC3E}">
        <p14:creationId xmlns:p14="http://schemas.microsoft.com/office/powerpoint/2010/main" val="1647910942"/>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21 September 2015</a:t>
            </a:r>
            <a:endParaRPr lang="en-US" sz="1400" dirty="0">
              <a:solidFill>
                <a:schemeClr val="tx1"/>
              </a:solidFill>
              <a:latin typeface="Arial" charset="0"/>
            </a:endParaRPr>
          </a:p>
        </p:txBody>
      </p:sp>
      <p:sp>
        <p:nvSpPr>
          <p:cNvPr id="6" name="Footer Placeholder 5"/>
          <p:cNvSpPr>
            <a:spLocks noGrp="1"/>
          </p:cNvSpPr>
          <p:nvPr>
            <p:ph type="ftr" sz="quarter" idx="11"/>
          </p:nvPr>
        </p:nvSpPr>
        <p:spPr/>
        <p:txBody>
          <a:bodyPr/>
          <a:lstStyle>
            <a:lvl1pPr>
              <a:defRPr/>
            </a:lvl1pPr>
          </a:lstStyle>
          <a:p>
            <a:pPr>
              <a:defRPr/>
            </a:pPr>
            <a:r>
              <a:rPr lang="en-GB"/>
              <a:t>Copyright of Guernsey Financial Services Commission</a:t>
            </a:r>
            <a:endParaRPr lang="en-US" sz="1400">
              <a:solidFill>
                <a:schemeClr val="tx1"/>
              </a:solidFill>
              <a:latin typeface="Arial" charset="0"/>
            </a:endParaRPr>
          </a:p>
        </p:txBody>
      </p:sp>
      <p:sp>
        <p:nvSpPr>
          <p:cNvPr id="7" name="Slide Number Placeholder 6"/>
          <p:cNvSpPr>
            <a:spLocks noGrp="1"/>
          </p:cNvSpPr>
          <p:nvPr>
            <p:ph type="sldNum" sz="quarter" idx="12"/>
          </p:nvPr>
        </p:nvSpPr>
        <p:spPr/>
        <p:txBody>
          <a:bodyPr/>
          <a:lstStyle>
            <a:lvl1pPr>
              <a:defRPr/>
            </a:lvl1pPr>
          </a:lstStyle>
          <a:p>
            <a:pPr>
              <a:defRPr/>
            </a:pPr>
            <a:fld id="{E627013B-125B-44F8-A7B4-576187B1D0FC}" type="slidenum">
              <a:rPr lang="en-US"/>
              <a:pPr>
                <a:defRPr/>
              </a:pPr>
              <a:t>‹#›</a:t>
            </a:fld>
            <a:endParaRPr lang="en-US" sz="1400" dirty="0">
              <a:solidFill>
                <a:schemeClr val="tx1"/>
              </a:solidFill>
              <a:latin typeface="Arial" charset="0"/>
            </a:endParaRPr>
          </a:p>
        </p:txBody>
      </p:sp>
    </p:spTree>
    <p:extLst>
      <p:ext uri="{BB962C8B-B14F-4D97-AF65-F5344CB8AC3E}">
        <p14:creationId xmlns:p14="http://schemas.microsoft.com/office/powerpoint/2010/main" val="804499584"/>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r>
              <a:rPr lang="en-US" smtClean="0"/>
              <a:t>21 September 2015</a:t>
            </a:r>
            <a:endParaRPr lang="en-US" sz="1400" dirty="0">
              <a:solidFill>
                <a:schemeClr val="tx1"/>
              </a:solidFill>
              <a:latin typeface="Arial" charset="0"/>
            </a:endParaRPr>
          </a:p>
        </p:txBody>
      </p:sp>
      <p:sp>
        <p:nvSpPr>
          <p:cNvPr id="6" name="Footer Placeholder 5"/>
          <p:cNvSpPr>
            <a:spLocks noGrp="1"/>
          </p:cNvSpPr>
          <p:nvPr>
            <p:ph type="ftr" sz="quarter" idx="11"/>
          </p:nvPr>
        </p:nvSpPr>
        <p:spPr/>
        <p:txBody>
          <a:bodyPr/>
          <a:lstStyle>
            <a:lvl1pPr>
              <a:defRPr/>
            </a:lvl1pPr>
          </a:lstStyle>
          <a:p>
            <a:pPr>
              <a:defRPr/>
            </a:pPr>
            <a:r>
              <a:rPr lang="en-GB"/>
              <a:t>Copyright of Guernsey Financial Services Commission</a:t>
            </a:r>
            <a:endParaRPr lang="en-US" sz="1400">
              <a:solidFill>
                <a:schemeClr val="tx1"/>
              </a:solidFill>
              <a:latin typeface="Arial" charset="0"/>
            </a:endParaRPr>
          </a:p>
        </p:txBody>
      </p:sp>
      <p:sp>
        <p:nvSpPr>
          <p:cNvPr id="7" name="Slide Number Placeholder 6"/>
          <p:cNvSpPr>
            <a:spLocks noGrp="1"/>
          </p:cNvSpPr>
          <p:nvPr>
            <p:ph type="sldNum" sz="quarter" idx="12"/>
          </p:nvPr>
        </p:nvSpPr>
        <p:spPr/>
        <p:txBody>
          <a:bodyPr/>
          <a:lstStyle>
            <a:lvl1pPr>
              <a:defRPr/>
            </a:lvl1pPr>
          </a:lstStyle>
          <a:p>
            <a:pPr>
              <a:defRPr/>
            </a:pPr>
            <a:fld id="{0688FAE8-CF13-4145-AD68-DEF85FE09344}" type="slidenum">
              <a:rPr lang="en-US"/>
              <a:pPr>
                <a:defRPr/>
              </a:pPr>
              <a:t>‹#›</a:t>
            </a:fld>
            <a:endParaRPr lang="en-US" sz="1400" dirty="0">
              <a:solidFill>
                <a:schemeClr val="tx1"/>
              </a:solidFill>
              <a:latin typeface="Arial" charset="0"/>
            </a:endParaRPr>
          </a:p>
        </p:txBody>
      </p:sp>
    </p:spTree>
    <p:extLst>
      <p:ext uri="{BB962C8B-B14F-4D97-AF65-F5344CB8AC3E}">
        <p14:creationId xmlns:p14="http://schemas.microsoft.com/office/powerpoint/2010/main" val="3666066266"/>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447800"/>
            <a:ext cx="7772400"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eaLnBrk="0" hangingPunct="0">
              <a:defRPr sz="900">
                <a:solidFill>
                  <a:schemeClr val="bg2">
                    <a:lumMod val="75000"/>
                  </a:schemeClr>
                </a:solidFill>
                <a:latin typeface="+mn-lt"/>
                <a:ea typeface="ＭＳ Ｐゴシック" pitchFamily="1" charset="-128"/>
                <a:cs typeface="+mn-cs"/>
              </a:defRPr>
            </a:lvl1pPr>
          </a:lstStyle>
          <a:p>
            <a:pPr>
              <a:defRPr/>
            </a:pPr>
            <a:r>
              <a:rPr lang="en-US" smtClean="0"/>
              <a:t>21 September 2015</a:t>
            </a:r>
            <a:endParaRPr lang="en-US" sz="1400"/>
          </a:p>
        </p:txBody>
      </p:sp>
      <p:sp>
        <p:nvSpPr>
          <p:cNvPr id="1029" name="Rectangle 5"/>
          <p:cNvSpPr>
            <a:spLocks noGrp="1" noChangeArrowheads="1"/>
          </p:cNvSpPr>
          <p:nvPr>
            <p:ph type="ftr" sz="quarter" idx="3"/>
          </p:nvPr>
        </p:nvSpPr>
        <p:spPr bwMode="auto">
          <a:xfrm>
            <a:off x="2916238" y="6248400"/>
            <a:ext cx="3248025"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eaLnBrk="0" hangingPunct="0">
              <a:defRPr sz="900">
                <a:solidFill>
                  <a:srgbClr val="595959"/>
                </a:solidFill>
                <a:latin typeface="+mn-lt"/>
                <a:ea typeface="ＭＳ Ｐゴシック" pitchFamily="1" charset="-128"/>
                <a:cs typeface="+mn-cs"/>
              </a:defRPr>
            </a:lvl1pPr>
          </a:lstStyle>
          <a:p>
            <a:pPr>
              <a:defRPr/>
            </a:pPr>
            <a:r>
              <a:rPr lang="en-US"/>
              <a:t>Copyright of Guernsey Financial Services Commission</a:t>
            </a:r>
            <a:endParaRPr lang="en-US" sz="1400"/>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solidFill>
                  <a:srgbClr val="595959"/>
                </a:solidFill>
                <a:latin typeface="+mn-lt"/>
                <a:ea typeface="ＭＳ Ｐゴシック" pitchFamily="1" charset="-128"/>
                <a:cs typeface="+mn-cs"/>
              </a:defRPr>
            </a:lvl1pPr>
          </a:lstStyle>
          <a:p>
            <a:pPr>
              <a:defRPr/>
            </a:pPr>
            <a:fld id="{F35ECFF7-D505-41D0-AF85-62D5145DE9EF}" type="slidenum">
              <a:rPr lang="en-US"/>
              <a:pPr>
                <a:defRPr/>
              </a:pPr>
              <a:t>‹#›</a:t>
            </a:fld>
            <a:endParaRPr lang="en-US" sz="1400" dirty="0"/>
          </a:p>
        </p:txBody>
      </p:sp>
      <p:sp>
        <p:nvSpPr>
          <p:cNvPr id="1031" name="Line 7"/>
          <p:cNvSpPr>
            <a:spLocks noChangeShapeType="1"/>
          </p:cNvSpPr>
          <p:nvPr/>
        </p:nvSpPr>
        <p:spPr bwMode="auto">
          <a:xfrm>
            <a:off x="685800" y="6172200"/>
            <a:ext cx="7772400" cy="0"/>
          </a:xfrm>
          <a:prstGeom prst="line">
            <a:avLst/>
          </a:prstGeom>
          <a:noFill/>
          <a:ln w="9525">
            <a:solidFill>
              <a:schemeClr val="bg2"/>
            </a:solidFill>
            <a:round/>
            <a:headEnd/>
            <a:tailEnd/>
          </a:ln>
          <a:extLst>
            <a:ext uri="{909E8E84-426E-40DD-AFC4-6F175D3DCCD1}">
              <a14:hiddenFill xmlns:a14="http://schemas.microsoft.com/office/drawing/2010/main">
                <a:noFill/>
              </a14:hiddenFill>
            </a:ext>
          </a:extLst>
        </p:spPr>
        <p:txBody>
          <a:bodyPr wrap="none" anchor="ctr"/>
          <a:lstStyle/>
          <a:p>
            <a:endParaRPr lang="en-GB"/>
          </a:p>
        </p:txBody>
      </p:sp>
      <p:cxnSp>
        <p:nvCxnSpPr>
          <p:cNvPr id="8" name="Straight Connector 7"/>
          <p:cNvCxnSpPr/>
          <p:nvPr userDrawn="1"/>
        </p:nvCxnSpPr>
        <p:spPr bwMode="auto">
          <a:xfrm>
            <a:off x="684213" y="1052736"/>
            <a:ext cx="8064500" cy="0"/>
          </a:xfrm>
          <a:prstGeom prst="line">
            <a:avLst/>
          </a:prstGeom>
          <a:solidFill>
            <a:schemeClr val="accent1"/>
          </a:solidFill>
          <a:ln w="19050" cap="flat" cmpd="sng" algn="ctr">
            <a:solidFill>
              <a:schemeClr val="bg1">
                <a:lumMod val="65000"/>
              </a:schemeClr>
            </a:solidFill>
            <a:prstDash val="solid"/>
            <a:round/>
            <a:headEnd type="none" w="med" len="med"/>
            <a:tailEnd type="none" w="med" len="med"/>
          </a:ln>
          <a:effectLst/>
        </p:spPr>
      </p:cxnSp>
    </p:spTree>
  </p:cSld>
  <p:clrMap bg1="lt1" tx1="dk1" bg2="lt2" tx2="dk2" accent1="accent1" accent2="accent2" accent3="accent3" accent4="accent4" accent5="accent5" accent6="accent6" hlink="hlink" folHlink="folHlink"/>
  <p:sldLayoutIdLst>
    <p:sldLayoutId id="2147485123" r:id="rId1"/>
    <p:sldLayoutId id="2147485124" r:id="rId2"/>
    <p:sldLayoutId id="2147485125" r:id="rId3"/>
    <p:sldLayoutId id="2147485126" r:id="rId4"/>
    <p:sldLayoutId id="2147485127" r:id="rId5"/>
    <p:sldLayoutId id="2147485128" r:id="rId6"/>
    <p:sldLayoutId id="2147485129" r:id="rId7"/>
    <p:sldLayoutId id="2147485130" r:id="rId8"/>
    <p:sldLayoutId id="2147485131" r:id="rId9"/>
    <p:sldLayoutId id="2147485132" r:id="rId10"/>
    <p:sldLayoutId id="2147485133" r:id="rId11"/>
  </p:sldLayoutIdLst>
  <p:transition>
    <p:fade/>
  </p:transition>
  <p:timing>
    <p:tnLst>
      <p:par>
        <p:cTn id="1" dur="indefinite" restart="never" nodeType="tmRoot"/>
      </p:par>
    </p:tnLst>
  </p:timing>
  <p:hf hdr="0"/>
  <p:txStyles>
    <p:titleStyle>
      <a:lvl1pPr algn="l" rtl="0" eaLnBrk="0" fontAlgn="base" hangingPunct="0">
        <a:spcBef>
          <a:spcPct val="0"/>
        </a:spcBef>
        <a:spcAft>
          <a:spcPct val="0"/>
        </a:spcAft>
        <a:defRPr sz="3600">
          <a:solidFill>
            <a:srgbClr val="98002E"/>
          </a:solidFill>
          <a:latin typeface="Times New Roman" panose="02020603050405020304" pitchFamily="18" charset="0"/>
          <a:ea typeface="+mj-ea"/>
          <a:cs typeface="Times New Roman" panose="02020603050405020304" pitchFamily="18" charset="0"/>
        </a:defRPr>
      </a:lvl1pPr>
      <a:lvl2pPr algn="l" rtl="0" eaLnBrk="0" fontAlgn="base" hangingPunct="0">
        <a:spcBef>
          <a:spcPct val="0"/>
        </a:spcBef>
        <a:spcAft>
          <a:spcPct val="0"/>
        </a:spcAft>
        <a:defRPr sz="3600">
          <a:solidFill>
            <a:srgbClr val="98002E"/>
          </a:solidFill>
          <a:latin typeface="Times New Roman" pitchFamily="18" charset="0"/>
          <a:ea typeface="ＭＳ Ｐゴシック" pitchFamily="1" charset="-128"/>
          <a:cs typeface="Times New Roman" pitchFamily="18" charset="0"/>
        </a:defRPr>
      </a:lvl2pPr>
      <a:lvl3pPr algn="l" rtl="0" eaLnBrk="0" fontAlgn="base" hangingPunct="0">
        <a:spcBef>
          <a:spcPct val="0"/>
        </a:spcBef>
        <a:spcAft>
          <a:spcPct val="0"/>
        </a:spcAft>
        <a:defRPr sz="3600">
          <a:solidFill>
            <a:srgbClr val="98002E"/>
          </a:solidFill>
          <a:latin typeface="Times New Roman" pitchFamily="18" charset="0"/>
          <a:ea typeface="ＭＳ Ｐゴシック" pitchFamily="1" charset="-128"/>
          <a:cs typeface="Times New Roman" pitchFamily="18" charset="0"/>
        </a:defRPr>
      </a:lvl3pPr>
      <a:lvl4pPr algn="l" rtl="0" eaLnBrk="0" fontAlgn="base" hangingPunct="0">
        <a:spcBef>
          <a:spcPct val="0"/>
        </a:spcBef>
        <a:spcAft>
          <a:spcPct val="0"/>
        </a:spcAft>
        <a:defRPr sz="3600">
          <a:solidFill>
            <a:srgbClr val="98002E"/>
          </a:solidFill>
          <a:latin typeface="Times New Roman" pitchFamily="18" charset="0"/>
          <a:ea typeface="ＭＳ Ｐゴシック" pitchFamily="1" charset="-128"/>
          <a:cs typeface="Times New Roman" pitchFamily="18" charset="0"/>
        </a:defRPr>
      </a:lvl4pPr>
      <a:lvl5pPr algn="l" rtl="0" eaLnBrk="0" fontAlgn="base" hangingPunct="0">
        <a:spcBef>
          <a:spcPct val="0"/>
        </a:spcBef>
        <a:spcAft>
          <a:spcPct val="0"/>
        </a:spcAft>
        <a:defRPr sz="3600">
          <a:solidFill>
            <a:srgbClr val="98002E"/>
          </a:solidFill>
          <a:latin typeface="Times New Roman" pitchFamily="18" charset="0"/>
          <a:ea typeface="ＭＳ Ｐゴシック" pitchFamily="1" charset="-128"/>
          <a:cs typeface="Times New Roman" pitchFamily="18" charset="0"/>
        </a:defRPr>
      </a:lvl5pPr>
      <a:lvl6pPr marL="457200" algn="l" rtl="0" eaLnBrk="1" fontAlgn="base" hangingPunct="1">
        <a:spcBef>
          <a:spcPct val="0"/>
        </a:spcBef>
        <a:spcAft>
          <a:spcPct val="0"/>
        </a:spcAft>
        <a:defRPr sz="3600">
          <a:solidFill>
            <a:srgbClr val="98002E"/>
          </a:solidFill>
          <a:latin typeface="Georgia" pitchFamily="1" charset="0"/>
          <a:ea typeface="ＭＳ Ｐゴシック" pitchFamily="1" charset="-128"/>
        </a:defRPr>
      </a:lvl6pPr>
      <a:lvl7pPr marL="914400" algn="l" rtl="0" eaLnBrk="1" fontAlgn="base" hangingPunct="1">
        <a:spcBef>
          <a:spcPct val="0"/>
        </a:spcBef>
        <a:spcAft>
          <a:spcPct val="0"/>
        </a:spcAft>
        <a:defRPr sz="3600">
          <a:solidFill>
            <a:srgbClr val="98002E"/>
          </a:solidFill>
          <a:latin typeface="Georgia" pitchFamily="1" charset="0"/>
          <a:ea typeface="ＭＳ Ｐゴシック" pitchFamily="1" charset="-128"/>
        </a:defRPr>
      </a:lvl7pPr>
      <a:lvl8pPr marL="1371600" algn="l" rtl="0" eaLnBrk="1" fontAlgn="base" hangingPunct="1">
        <a:spcBef>
          <a:spcPct val="0"/>
        </a:spcBef>
        <a:spcAft>
          <a:spcPct val="0"/>
        </a:spcAft>
        <a:defRPr sz="3600">
          <a:solidFill>
            <a:srgbClr val="98002E"/>
          </a:solidFill>
          <a:latin typeface="Georgia" pitchFamily="1" charset="0"/>
          <a:ea typeface="ＭＳ Ｐゴシック" pitchFamily="1" charset="-128"/>
        </a:defRPr>
      </a:lvl8pPr>
      <a:lvl9pPr marL="1828800" algn="l" rtl="0" eaLnBrk="1" fontAlgn="base" hangingPunct="1">
        <a:spcBef>
          <a:spcPct val="0"/>
        </a:spcBef>
        <a:spcAft>
          <a:spcPct val="0"/>
        </a:spcAft>
        <a:defRPr sz="3600">
          <a:solidFill>
            <a:srgbClr val="98002E"/>
          </a:solidFill>
          <a:latin typeface="Georgia" pitchFamily="1" charset="0"/>
          <a:ea typeface="ＭＳ Ｐゴシック" pitchFamily="1" charset="-128"/>
        </a:defRPr>
      </a:lvl9pPr>
    </p:titleStyle>
    <p:bodyStyle>
      <a:lvl1pPr marL="342900" indent="-342900" algn="l" rtl="0" eaLnBrk="0" fontAlgn="base" hangingPunct="0">
        <a:spcBef>
          <a:spcPct val="20000"/>
        </a:spcBef>
        <a:spcAft>
          <a:spcPct val="0"/>
        </a:spcAft>
        <a:buChar char="•"/>
        <a:defRPr sz="3200">
          <a:solidFill>
            <a:schemeClr val="tx1"/>
          </a:solidFill>
          <a:latin typeface="Times New Roman" panose="02020603050405020304" pitchFamily="18" charset="0"/>
          <a:ea typeface="+mn-ea"/>
          <a:cs typeface="Times New Roman" panose="02020603050405020304" pitchFamily="18" charset="0"/>
        </a:defRPr>
      </a:lvl1pPr>
      <a:lvl2pPr marL="742950" indent="-285750" algn="l" rtl="0" eaLnBrk="0" fontAlgn="base" hangingPunct="0">
        <a:spcBef>
          <a:spcPct val="20000"/>
        </a:spcBef>
        <a:spcAft>
          <a:spcPct val="0"/>
        </a:spcAft>
        <a:buChar char="–"/>
        <a:defRPr sz="2800">
          <a:solidFill>
            <a:schemeClr val="tx1"/>
          </a:solidFill>
          <a:latin typeface="Times New Roman" panose="02020603050405020304" pitchFamily="18" charset="0"/>
          <a:ea typeface="+mn-ea"/>
          <a:cs typeface="Times New Roman" panose="02020603050405020304" pitchFamily="18" charset="0"/>
        </a:defRPr>
      </a:lvl2pPr>
      <a:lvl3pPr marL="1143000" indent="-228600" algn="l" rtl="0" eaLnBrk="0" fontAlgn="base" hangingPunct="0">
        <a:spcBef>
          <a:spcPct val="20000"/>
        </a:spcBef>
        <a:spcAft>
          <a:spcPct val="0"/>
        </a:spcAft>
        <a:buChar char="•"/>
        <a:defRPr sz="2400">
          <a:solidFill>
            <a:schemeClr val="tx1"/>
          </a:solidFill>
          <a:latin typeface="Times New Roman" panose="02020603050405020304" pitchFamily="18" charset="0"/>
          <a:ea typeface="+mn-ea"/>
          <a:cs typeface="Times New Roman" panose="02020603050405020304" pitchFamily="18" charset="0"/>
        </a:defRPr>
      </a:lvl3pPr>
      <a:lvl4pPr marL="1600200" indent="-228600" algn="l" rtl="0" eaLnBrk="0" fontAlgn="base" hangingPunct="0">
        <a:spcBef>
          <a:spcPct val="20000"/>
        </a:spcBef>
        <a:spcAft>
          <a:spcPct val="0"/>
        </a:spcAft>
        <a:buChar char="–"/>
        <a:defRPr sz="2000">
          <a:solidFill>
            <a:schemeClr val="tx1"/>
          </a:solidFill>
          <a:latin typeface="Times New Roman" panose="02020603050405020304" pitchFamily="18" charset="0"/>
          <a:ea typeface="+mn-ea"/>
          <a:cs typeface="Times New Roman" panose="02020603050405020304" pitchFamily="18" charset="0"/>
        </a:defRPr>
      </a:lvl4pPr>
      <a:lvl5pPr marL="2057400" indent="-228600" algn="l" rtl="0" eaLnBrk="0" fontAlgn="base" hangingPunct="0">
        <a:spcBef>
          <a:spcPct val="20000"/>
        </a:spcBef>
        <a:spcAft>
          <a:spcPct val="0"/>
        </a:spcAft>
        <a:buChar char="»"/>
        <a:defRPr sz="2000">
          <a:solidFill>
            <a:schemeClr val="tx1"/>
          </a:solidFill>
          <a:latin typeface="Times New Roman" panose="02020603050405020304" pitchFamily="18" charset="0"/>
          <a:ea typeface="+mn-ea"/>
          <a:cs typeface="Times New Roman" panose="02020603050405020304" pitchFamily="18" charset="0"/>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980728"/>
            <a:ext cx="7772400" cy="4320480"/>
          </a:xfrm>
        </p:spPr>
        <p:txBody>
          <a:bodyPr/>
          <a:lstStyle/>
          <a:p>
            <a:r>
              <a:rPr lang="en-GB" sz="3200" dirty="0" smtClean="0"/>
              <a:t/>
            </a:r>
            <a:br>
              <a:rPr lang="en-GB" sz="3200" dirty="0" smtClean="0"/>
            </a:br>
            <a:r>
              <a:rPr lang="en-GB" sz="3200" dirty="0" smtClean="0"/>
              <a:t/>
            </a:r>
            <a:br>
              <a:rPr lang="en-GB" sz="3200" dirty="0" smtClean="0"/>
            </a:br>
            <a:r>
              <a:rPr lang="en-GB" sz="3200" dirty="0"/>
              <a:t/>
            </a:r>
            <a:br>
              <a:rPr lang="en-GB" sz="3200" dirty="0"/>
            </a:br>
            <a:r>
              <a:rPr lang="en-GB" sz="3200" dirty="0" smtClean="0"/>
              <a:t/>
            </a:r>
            <a:br>
              <a:rPr lang="en-GB" sz="3200" dirty="0" smtClean="0"/>
            </a:br>
            <a:r>
              <a:rPr lang="en-GB" sz="3200" dirty="0" smtClean="0"/>
              <a:t>Pension </a:t>
            </a:r>
            <a:r>
              <a:rPr lang="en-GB" sz="3200" dirty="0"/>
              <a:t>funds in the context of </a:t>
            </a:r>
            <a:r>
              <a:rPr lang="en-GB" sz="3200" dirty="0" smtClean="0"/>
              <a:t/>
            </a:r>
            <a:br>
              <a:rPr lang="en-GB" sz="3200" dirty="0" smtClean="0"/>
            </a:br>
            <a:r>
              <a:rPr lang="en-GB" sz="3200" dirty="0" smtClean="0"/>
              <a:t>Financial </a:t>
            </a:r>
            <a:r>
              <a:rPr lang="en-GB" sz="3200" dirty="0" smtClean="0"/>
              <a:t>Stability</a:t>
            </a:r>
            <a:br>
              <a:rPr lang="en-GB" sz="3200" dirty="0" smtClean="0"/>
            </a:br>
            <a:r>
              <a:rPr lang="en-GB" sz="3200" dirty="0" smtClean="0"/>
              <a:t/>
            </a:r>
            <a:br>
              <a:rPr lang="en-GB" sz="3200" dirty="0" smtClean="0"/>
            </a:br>
            <a:r>
              <a:rPr lang="en-GB" sz="2000" i="1" dirty="0" smtClean="0"/>
              <a:t>A perspective from a small international finance centre</a:t>
            </a:r>
            <a:r>
              <a:rPr lang="en-GB" sz="3200" i="1" dirty="0" smtClean="0"/>
              <a:t/>
            </a:r>
            <a:br>
              <a:rPr lang="en-GB" sz="3200" i="1" dirty="0" smtClean="0"/>
            </a:br>
            <a:r>
              <a:rPr lang="en-US" sz="2000" dirty="0" smtClean="0"/>
              <a:t> </a:t>
            </a:r>
            <a:br>
              <a:rPr lang="en-US" sz="2000" dirty="0" smtClean="0"/>
            </a:br>
            <a:r>
              <a:rPr lang="en-US" sz="2000" b="1" dirty="0" smtClean="0"/>
              <a:t>IOPS/FSC </a:t>
            </a:r>
            <a:r>
              <a:rPr lang="en-US" sz="2000" b="1" dirty="0"/>
              <a:t>International Seminar</a:t>
            </a:r>
            <a:br>
              <a:rPr lang="en-US" sz="2000" b="1" dirty="0"/>
            </a:br>
            <a:r>
              <a:rPr lang="en-GB" sz="2000" b="1" dirty="0"/>
              <a:t>Runaway Bay, St. Ann, Jamaica</a:t>
            </a:r>
            <a:br>
              <a:rPr lang="en-GB" sz="2000" b="1" dirty="0"/>
            </a:br>
            <a:r>
              <a:rPr lang="en-GB" sz="2000" dirty="0" smtClean="0"/>
              <a:t/>
            </a:r>
            <a:br>
              <a:rPr lang="en-GB" sz="2000" dirty="0" smtClean="0"/>
            </a:br>
            <a:r>
              <a:rPr lang="en-GB" sz="2000" dirty="0" smtClean="0"/>
              <a:t>Dr Andy Sloan, Director, Financial Stability</a:t>
            </a:r>
            <a:br>
              <a:rPr lang="en-GB" sz="2000" dirty="0" smtClean="0"/>
            </a:br>
            <a:endParaRPr lang="en-GB" sz="1800" dirty="0"/>
          </a:p>
        </p:txBody>
      </p:sp>
      <p:sp>
        <p:nvSpPr>
          <p:cNvPr id="3" name="Subtitle 2"/>
          <p:cNvSpPr>
            <a:spLocks noGrp="1"/>
          </p:cNvSpPr>
          <p:nvPr>
            <p:ph type="subTitle" idx="1"/>
          </p:nvPr>
        </p:nvSpPr>
        <p:spPr>
          <a:xfrm>
            <a:off x="661865" y="5157192"/>
            <a:ext cx="7772400" cy="1036712"/>
          </a:xfrm>
        </p:spPr>
        <p:txBody>
          <a:bodyPr/>
          <a:lstStyle/>
          <a:p>
            <a:r>
              <a:rPr lang="en-GB" sz="1600" b="1" dirty="0" smtClean="0"/>
              <a:t>DISCLAIMER</a:t>
            </a:r>
            <a:r>
              <a:rPr lang="en-GB" sz="1600" b="1" dirty="0"/>
              <a:t>: The views and opinions expressed in this presentation are those of the </a:t>
            </a:r>
            <a:r>
              <a:rPr lang="en-GB" sz="1600" b="1" dirty="0" smtClean="0"/>
              <a:t>author </a:t>
            </a:r>
            <a:r>
              <a:rPr lang="en-GB" sz="1600" b="1" dirty="0"/>
              <a:t>and do not necessarily represent official policy or position of the GFSC</a:t>
            </a:r>
            <a:endParaRPr lang="en-GB" sz="1600" dirty="0"/>
          </a:p>
          <a:p>
            <a:endParaRPr lang="en-GB" sz="1600" dirty="0"/>
          </a:p>
          <a:p>
            <a:r>
              <a:rPr lang="en-GB" sz="1600" dirty="0"/>
              <a:t> </a:t>
            </a:r>
          </a:p>
        </p:txBody>
      </p:sp>
      <p:sp>
        <p:nvSpPr>
          <p:cNvPr id="6" name="Slide Number Placeholder 5"/>
          <p:cNvSpPr>
            <a:spLocks noGrp="1"/>
          </p:cNvSpPr>
          <p:nvPr>
            <p:ph type="sldNum" sz="quarter" idx="12"/>
          </p:nvPr>
        </p:nvSpPr>
        <p:spPr/>
        <p:txBody>
          <a:bodyPr/>
          <a:lstStyle/>
          <a:p>
            <a:pPr>
              <a:defRPr/>
            </a:pPr>
            <a:fld id="{36843174-19A2-43A5-BBF3-DD28AC66EC16}" type="slidenum">
              <a:rPr lang="en-US" smtClean="0"/>
              <a:pPr>
                <a:defRPr/>
              </a:pPr>
              <a:t>1</a:t>
            </a:fld>
            <a:endParaRPr lang="en-US" sz="1400" dirty="0">
              <a:solidFill>
                <a:schemeClr val="tx1"/>
              </a:solidFill>
              <a:latin typeface="Arial" charset="0"/>
            </a:endParaRPr>
          </a:p>
        </p:txBody>
      </p:sp>
    </p:spTree>
    <p:extLst>
      <p:ext uri="{BB962C8B-B14F-4D97-AF65-F5344CB8AC3E}">
        <p14:creationId xmlns:p14="http://schemas.microsoft.com/office/powerpoint/2010/main" val="367643000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60702"/>
            <a:ext cx="7772400" cy="762000"/>
          </a:xfrm>
        </p:spPr>
        <p:txBody>
          <a:bodyPr/>
          <a:lstStyle/>
          <a:p>
            <a:r>
              <a:rPr lang="en-GB" sz="3200" dirty="0" smtClean="0"/>
              <a:t>Of </a:t>
            </a:r>
            <a:r>
              <a:rPr lang="en-GB" sz="3200" dirty="0"/>
              <a:t>14 policy recommendations </a:t>
            </a:r>
            <a:r>
              <a:rPr lang="en-GB" sz="3200" dirty="0" smtClean="0"/>
              <a:t>for asset managers ….</a:t>
            </a:r>
            <a:r>
              <a:rPr lang="en-GB" sz="3200" i="1" dirty="0"/>
              <a:t/>
            </a:r>
            <a:br>
              <a:rPr lang="en-GB" sz="3200" i="1" dirty="0"/>
            </a:br>
            <a:endParaRPr lang="en-GB" sz="3200" dirty="0"/>
          </a:p>
        </p:txBody>
      </p:sp>
      <p:sp>
        <p:nvSpPr>
          <p:cNvPr id="3" name="Content Placeholder 2"/>
          <p:cNvSpPr>
            <a:spLocks noGrp="1"/>
          </p:cNvSpPr>
          <p:nvPr>
            <p:ph idx="1"/>
          </p:nvPr>
        </p:nvSpPr>
        <p:spPr>
          <a:xfrm>
            <a:off x="685800" y="2057400"/>
            <a:ext cx="8062664" cy="4648200"/>
          </a:xfrm>
        </p:spPr>
        <p:txBody>
          <a:bodyPr/>
          <a:lstStyle/>
          <a:p>
            <a:r>
              <a:rPr lang="en-GB" sz="2400" dirty="0" smtClean="0"/>
              <a:t>Stress testing at the fund and aggregate level</a:t>
            </a:r>
          </a:p>
          <a:p>
            <a:r>
              <a:rPr lang="en-GB" sz="2400" dirty="0" smtClean="0"/>
              <a:t>Leverage and securities lending limits </a:t>
            </a:r>
          </a:p>
          <a:p>
            <a:r>
              <a:rPr lang="en-GB" sz="2400" dirty="0" smtClean="0"/>
              <a:t>Reviewing standard rules for mitigation of residual risks</a:t>
            </a:r>
          </a:p>
          <a:p>
            <a:pPr lvl="2"/>
            <a:r>
              <a:rPr lang="en-GB" sz="2000" dirty="0" smtClean="0"/>
              <a:t>Risk management framework requirements </a:t>
            </a:r>
          </a:p>
          <a:p>
            <a:pPr lvl="2"/>
            <a:r>
              <a:rPr lang="en-GB" sz="2000" dirty="0" smtClean="0"/>
              <a:t>Conflicts of interest &amp; governance rules</a:t>
            </a:r>
          </a:p>
          <a:p>
            <a:pPr lvl="2"/>
            <a:r>
              <a:rPr lang="en-GB" sz="2000" dirty="0" smtClean="0"/>
              <a:t>Custody, administration and other prescribed activities</a:t>
            </a:r>
          </a:p>
        </p:txBody>
      </p:sp>
      <p:sp>
        <p:nvSpPr>
          <p:cNvPr id="4" name="Date Placeholder 3"/>
          <p:cNvSpPr>
            <a:spLocks noGrp="1"/>
          </p:cNvSpPr>
          <p:nvPr>
            <p:ph type="dt" sz="half" idx="10"/>
          </p:nvPr>
        </p:nvSpPr>
        <p:spPr/>
        <p:txBody>
          <a:bodyPr/>
          <a:lstStyle/>
          <a:p>
            <a:pPr>
              <a:defRPr/>
            </a:pPr>
            <a:r>
              <a:rPr lang="en-US" smtClean="0"/>
              <a:t>21 September 2015</a:t>
            </a:r>
            <a:endParaRPr lang="en-US" sz="1400">
              <a:solidFill>
                <a:schemeClr val="tx1"/>
              </a:solidFill>
              <a:latin typeface="Arial" charset="0"/>
            </a:endParaRPr>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10</a:t>
            </a:fld>
            <a:endParaRPr lang="en-US" sz="1400" dirty="0">
              <a:solidFill>
                <a:schemeClr val="tx1"/>
              </a:solidFill>
              <a:latin typeface="Arial" charset="0"/>
            </a:endParaRPr>
          </a:p>
        </p:txBody>
      </p:sp>
      <p:sp>
        <p:nvSpPr>
          <p:cNvPr id="8" name="Rectangle 7"/>
          <p:cNvSpPr/>
          <p:nvPr/>
        </p:nvSpPr>
        <p:spPr>
          <a:xfrm>
            <a:off x="653143" y="1295400"/>
            <a:ext cx="5853462" cy="523220"/>
          </a:xfrm>
          <a:prstGeom prst="rect">
            <a:avLst/>
          </a:prstGeom>
        </p:spPr>
        <p:txBody>
          <a:bodyPr wrap="none">
            <a:spAutoFit/>
          </a:bodyPr>
          <a:lstStyle/>
          <a:p>
            <a:r>
              <a:rPr lang="en-GB" sz="2800" i="1" dirty="0">
                <a:solidFill>
                  <a:srgbClr val="98002E"/>
                </a:solidFill>
                <a:latin typeface="Times New Roman" panose="02020603050405020304" pitchFamily="18" charset="0"/>
                <a:ea typeface="+mj-ea"/>
                <a:cs typeface="Times New Roman" panose="02020603050405020304" pitchFamily="18" charset="0"/>
              </a:rPr>
              <a:t>… </a:t>
            </a:r>
            <a:r>
              <a:rPr lang="en-GB" sz="2800" i="1" dirty="0" smtClean="0">
                <a:solidFill>
                  <a:srgbClr val="98002E"/>
                </a:solidFill>
                <a:latin typeface="Times New Roman" panose="02020603050405020304" pitchFamily="18" charset="0"/>
                <a:ea typeface="+mj-ea"/>
                <a:cs typeface="Times New Roman" panose="02020603050405020304" pitchFamily="18" charset="0"/>
              </a:rPr>
              <a:t>we are exploring the following areas</a:t>
            </a:r>
            <a:endParaRPr lang="en-GB" sz="2800" i="1" dirty="0">
              <a:solidFill>
                <a:srgbClr val="98002E"/>
              </a:solidFill>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3588720291"/>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32048"/>
            <a:ext cx="7772400" cy="762000"/>
          </a:xfrm>
        </p:spPr>
        <p:txBody>
          <a:bodyPr/>
          <a:lstStyle/>
          <a:p>
            <a:r>
              <a:rPr lang="en-US" sz="3200" dirty="0" smtClean="0"/>
              <a:t>And finally… systemic risks from a small country perspective..….. </a:t>
            </a:r>
            <a:endParaRPr lang="en-US" sz="3200" dirty="0"/>
          </a:p>
        </p:txBody>
      </p:sp>
      <p:sp>
        <p:nvSpPr>
          <p:cNvPr id="3" name="Content Placeholder 2"/>
          <p:cNvSpPr>
            <a:spLocks noGrp="1"/>
          </p:cNvSpPr>
          <p:nvPr>
            <p:ph idx="1"/>
          </p:nvPr>
        </p:nvSpPr>
        <p:spPr>
          <a:xfrm>
            <a:off x="827584" y="1878496"/>
            <a:ext cx="7772400" cy="4648200"/>
          </a:xfrm>
        </p:spPr>
        <p:txBody>
          <a:bodyPr/>
          <a:lstStyle/>
          <a:p>
            <a:endParaRPr lang="en-US" dirty="0" smtClean="0"/>
          </a:p>
          <a:p>
            <a:r>
              <a:rPr lang="en-US" sz="2400" dirty="0"/>
              <a:t>60,000 </a:t>
            </a:r>
            <a:r>
              <a:rPr lang="en-US" sz="2400" dirty="0" smtClean="0"/>
              <a:t>population, 32,000 workforce</a:t>
            </a:r>
          </a:p>
          <a:p>
            <a:r>
              <a:rPr lang="en-US" sz="2400" dirty="0"/>
              <a:t>Single unitary financial services </a:t>
            </a:r>
            <a:r>
              <a:rPr lang="en-US" sz="2400" dirty="0" smtClean="0"/>
              <a:t>regulator</a:t>
            </a:r>
          </a:p>
          <a:p>
            <a:r>
              <a:rPr lang="en-US" sz="2400" dirty="0" smtClean="0"/>
              <a:t>2000 licensees</a:t>
            </a:r>
            <a:endParaRPr lang="en-US" sz="2400" dirty="0"/>
          </a:p>
          <a:p>
            <a:r>
              <a:rPr lang="en-US" sz="2400" dirty="0" smtClean="0"/>
              <a:t>28 banking groups, £115bn assets</a:t>
            </a:r>
          </a:p>
          <a:p>
            <a:r>
              <a:rPr lang="en-US" sz="2400" dirty="0" smtClean="0"/>
              <a:t>£250bn investment funds under administration</a:t>
            </a:r>
          </a:p>
          <a:p>
            <a:r>
              <a:rPr lang="en-US" sz="2400" dirty="0" smtClean="0"/>
              <a:t>£10bn in pension scheme assets administered</a:t>
            </a:r>
          </a:p>
          <a:p>
            <a:endParaRPr lang="en-US" dirty="0" smtClean="0"/>
          </a:p>
          <a:p>
            <a:endParaRPr lang="en-US" dirty="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11</a:t>
            </a:fld>
            <a:endParaRPr lang="en-US" sz="1400" dirty="0">
              <a:solidFill>
                <a:schemeClr val="tx1"/>
              </a:solidFill>
              <a:latin typeface="Arial" charset="0"/>
            </a:endParaRPr>
          </a:p>
        </p:txBody>
      </p:sp>
      <p:sp>
        <p:nvSpPr>
          <p:cNvPr id="8" name="Rectangle 7"/>
          <p:cNvSpPr/>
          <p:nvPr/>
        </p:nvSpPr>
        <p:spPr>
          <a:xfrm>
            <a:off x="827584" y="1268760"/>
            <a:ext cx="8270213" cy="523220"/>
          </a:xfrm>
          <a:prstGeom prst="rect">
            <a:avLst/>
          </a:prstGeom>
        </p:spPr>
        <p:txBody>
          <a:bodyPr wrap="none">
            <a:spAutoFit/>
          </a:bodyPr>
          <a:lstStyle/>
          <a:p>
            <a:r>
              <a:rPr lang="en-GB" sz="2800" i="1" dirty="0">
                <a:solidFill>
                  <a:srgbClr val="98002E"/>
                </a:solidFill>
                <a:latin typeface="Times New Roman" panose="02020603050405020304" pitchFamily="18" charset="0"/>
                <a:ea typeface="+mj-ea"/>
                <a:cs typeface="Times New Roman" panose="02020603050405020304" pitchFamily="18" charset="0"/>
              </a:rPr>
              <a:t>… </a:t>
            </a:r>
            <a:r>
              <a:rPr lang="en-GB" sz="2800" i="1" dirty="0" smtClean="0">
                <a:solidFill>
                  <a:srgbClr val="98002E"/>
                </a:solidFill>
                <a:latin typeface="Times New Roman" panose="02020603050405020304" pitchFamily="18" charset="0"/>
                <a:ea typeface="+mj-ea"/>
                <a:cs typeface="Times New Roman" panose="02020603050405020304" pitchFamily="18" charset="0"/>
              </a:rPr>
              <a:t>to first give context, some facts about our jurisdiction</a:t>
            </a:r>
            <a:endParaRPr lang="en-GB" sz="2800" i="1" dirty="0">
              <a:solidFill>
                <a:srgbClr val="98002E"/>
              </a:solidFill>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244396950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9817"/>
            <a:ext cx="7772400" cy="762000"/>
          </a:xfrm>
        </p:spPr>
        <p:txBody>
          <a:bodyPr/>
          <a:lstStyle/>
          <a:p>
            <a:r>
              <a:rPr lang="en-GB" dirty="0" smtClean="0"/>
              <a:t>Presence of ‘systemically important institutions’…</a:t>
            </a:r>
            <a:endParaRPr lang="en-GB" dirty="0"/>
          </a:p>
        </p:txBody>
      </p:sp>
      <p:sp>
        <p:nvSpPr>
          <p:cNvPr id="3" name="Content Placeholder 2"/>
          <p:cNvSpPr>
            <a:spLocks noGrp="1"/>
          </p:cNvSpPr>
          <p:nvPr>
            <p:ph idx="1"/>
          </p:nvPr>
        </p:nvSpPr>
        <p:spPr>
          <a:xfrm>
            <a:off x="654050" y="2276872"/>
            <a:ext cx="8489950" cy="3686606"/>
          </a:xfrm>
        </p:spPr>
        <p:txBody>
          <a:bodyPr/>
          <a:lstStyle/>
          <a:p>
            <a:r>
              <a:rPr lang="en-GB" sz="2400" dirty="0" smtClean="0"/>
              <a:t>Single largest financial services group employs 400</a:t>
            </a:r>
          </a:p>
          <a:p>
            <a:r>
              <a:rPr lang="en-GB" sz="2400" dirty="0" smtClean="0"/>
              <a:t>Domestic banking providers - all part of UK SIFIs </a:t>
            </a:r>
          </a:p>
          <a:p>
            <a:r>
              <a:rPr lang="en-GB" sz="2400" dirty="0" smtClean="0"/>
              <a:t>Insurance - mainly foreign capital exposures</a:t>
            </a:r>
          </a:p>
          <a:p>
            <a:r>
              <a:rPr lang="en-GB" sz="2400" dirty="0" smtClean="0"/>
              <a:t>Pension managers of small economic value added scale - exposure is of funds to global volatility and risks</a:t>
            </a:r>
          </a:p>
          <a:p>
            <a:endParaRPr lang="en-GB" sz="2400" dirty="0"/>
          </a:p>
          <a:p>
            <a:pPr marL="457200" lvl="1" indent="0">
              <a:buNone/>
            </a:pPr>
            <a:r>
              <a:rPr lang="en-GB" sz="2400" dirty="0" smtClean="0"/>
              <a:t>Risk mitigation through diversification of provision of domestic services albeit as much economic as regulatory strategy</a:t>
            </a:r>
          </a:p>
          <a:p>
            <a:endParaRPr lang="en-GB" sz="2400" dirty="0"/>
          </a:p>
          <a:p>
            <a:endParaRPr lang="en-GB" sz="2400" dirty="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12</a:t>
            </a:fld>
            <a:endParaRPr lang="en-US" sz="1400" dirty="0">
              <a:solidFill>
                <a:schemeClr val="tx1"/>
              </a:solidFill>
              <a:latin typeface="Arial" charset="0"/>
            </a:endParaRPr>
          </a:p>
        </p:txBody>
      </p:sp>
      <p:sp>
        <p:nvSpPr>
          <p:cNvPr id="7" name="Rectangle 6"/>
          <p:cNvSpPr/>
          <p:nvPr/>
        </p:nvSpPr>
        <p:spPr>
          <a:xfrm>
            <a:off x="827584" y="1268760"/>
            <a:ext cx="7062639" cy="523220"/>
          </a:xfrm>
          <a:prstGeom prst="rect">
            <a:avLst/>
          </a:prstGeom>
        </p:spPr>
        <p:txBody>
          <a:bodyPr wrap="none">
            <a:spAutoFit/>
          </a:bodyPr>
          <a:lstStyle/>
          <a:p>
            <a:r>
              <a:rPr lang="en-GB" sz="2800" i="1" dirty="0">
                <a:solidFill>
                  <a:srgbClr val="98002E"/>
                </a:solidFill>
                <a:latin typeface="Times New Roman" panose="02020603050405020304" pitchFamily="18" charset="0"/>
                <a:ea typeface="+mj-ea"/>
                <a:cs typeface="Times New Roman" panose="02020603050405020304" pitchFamily="18" charset="0"/>
              </a:rPr>
              <a:t>… </a:t>
            </a:r>
            <a:r>
              <a:rPr lang="en-GB" sz="2800" i="1" dirty="0" smtClean="0">
                <a:solidFill>
                  <a:srgbClr val="98002E"/>
                </a:solidFill>
                <a:latin typeface="Times New Roman" panose="02020603050405020304" pitchFamily="18" charset="0"/>
                <a:ea typeface="+mj-ea"/>
                <a:cs typeface="Times New Roman" panose="02020603050405020304" pitchFamily="18" charset="0"/>
              </a:rPr>
              <a:t>would arise as a result of concentration risk</a:t>
            </a:r>
            <a:endParaRPr lang="en-GB" sz="2800" i="1" dirty="0">
              <a:solidFill>
                <a:srgbClr val="98002E"/>
              </a:solidFill>
              <a:latin typeface="Times New Roman" panose="02020603050405020304" pitchFamily="18" charset="0"/>
              <a:ea typeface="+mj-ea"/>
              <a:cs typeface="Times New Roman" panose="02020603050405020304" pitchFamily="18" charset="0"/>
            </a:endParaRPr>
          </a:p>
        </p:txBody>
      </p:sp>
      <p:sp>
        <p:nvSpPr>
          <p:cNvPr id="10" name="Pentagon 9"/>
          <p:cNvSpPr/>
          <p:nvPr/>
        </p:nvSpPr>
        <p:spPr bwMode="auto">
          <a:xfrm>
            <a:off x="685800" y="4941168"/>
            <a:ext cx="432048" cy="576064"/>
          </a:xfrm>
          <a:prstGeom prst="homePlat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2529255606"/>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32656"/>
            <a:ext cx="7772400" cy="762000"/>
          </a:xfrm>
        </p:spPr>
        <p:txBody>
          <a:bodyPr/>
          <a:lstStyle/>
          <a:p>
            <a:r>
              <a:rPr lang="en-GB" dirty="0" smtClean="0"/>
              <a:t>In </a:t>
            </a:r>
            <a:r>
              <a:rPr lang="en-GB" dirty="0"/>
              <a:t>conclusion debate centres on …</a:t>
            </a:r>
            <a:endParaRPr lang="en-GB" dirty="0"/>
          </a:p>
        </p:txBody>
      </p:sp>
      <p:sp>
        <p:nvSpPr>
          <p:cNvPr id="3" name="Content Placeholder 2"/>
          <p:cNvSpPr>
            <a:spLocks noGrp="1"/>
          </p:cNvSpPr>
          <p:nvPr>
            <p:ph idx="1"/>
          </p:nvPr>
        </p:nvSpPr>
        <p:spPr>
          <a:xfrm>
            <a:off x="685800" y="2057400"/>
            <a:ext cx="7772400" cy="4648200"/>
          </a:xfrm>
        </p:spPr>
        <p:txBody>
          <a:bodyPr/>
          <a:lstStyle/>
          <a:p>
            <a:pPr lvl="1" indent="-342900">
              <a:buFont typeface="Arial" panose="020B0604020202020204" pitchFamily="34" charset="0"/>
              <a:buChar char="•"/>
            </a:pPr>
            <a:r>
              <a:rPr lang="en-GB" sz="2400" dirty="0"/>
              <a:t>What are the actual risks </a:t>
            </a:r>
            <a:r>
              <a:rPr lang="en-GB" sz="2400" dirty="0" smtClean="0"/>
              <a:t>from/to </a:t>
            </a:r>
            <a:r>
              <a:rPr lang="en-GB" sz="2400" dirty="0"/>
              <a:t>pension funds?</a:t>
            </a:r>
          </a:p>
          <a:p>
            <a:pPr lvl="2" indent="-342900">
              <a:buFont typeface="Arial" panose="020B0604020202020204" pitchFamily="34" charset="0"/>
              <a:buChar char="•"/>
            </a:pPr>
            <a:r>
              <a:rPr lang="en-GB" sz="2000" dirty="0" smtClean="0"/>
              <a:t>Prudential treatment </a:t>
            </a:r>
            <a:r>
              <a:rPr lang="en-GB" sz="2000" dirty="0"/>
              <a:t>as SIFI vs specific risk mitigation</a:t>
            </a:r>
          </a:p>
          <a:p>
            <a:pPr lvl="1">
              <a:buFont typeface="Arial" panose="020B0604020202020204" pitchFamily="34" charset="0"/>
              <a:buChar char="•"/>
            </a:pPr>
            <a:r>
              <a:rPr lang="en-GB" sz="2400" dirty="0" smtClean="0"/>
              <a:t>Leverage, lending are structural risks to funds; residual risks remain</a:t>
            </a:r>
          </a:p>
          <a:p>
            <a:pPr lvl="1">
              <a:buFont typeface="Arial" panose="020B0604020202020204" pitchFamily="34" charset="0"/>
              <a:buChar char="•"/>
            </a:pPr>
            <a:r>
              <a:rPr lang="en-GB" sz="2400" dirty="0" smtClean="0"/>
              <a:t>Monitoring</a:t>
            </a:r>
            <a:r>
              <a:rPr lang="en-GB" sz="2400" dirty="0"/>
              <a:t>, testing and measurement as risk mitigation </a:t>
            </a:r>
            <a:r>
              <a:rPr lang="en-GB" sz="2400" dirty="0" smtClean="0"/>
              <a:t>strategy</a:t>
            </a:r>
          </a:p>
          <a:p>
            <a:pPr lvl="1">
              <a:buFont typeface="Arial" panose="020B0604020202020204" pitchFamily="34" charset="0"/>
              <a:buChar char="•"/>
            </a:pPr>
            <a:r>
              <a:rPr lang="en-GB" sz="2400" dirty="0" smtClean="0"/>
              <a:t>Concentration risk greatest to small economies, diversification of economic/sector base key mitigation</a:t>
            </a:r>
          </a:p>
          <a:p>
            <a:pPr lvl="1">
              <a:buFont typeface="Arial" panose="020B0604020202020204" pitchFamily="34" charset="0"/>
              <a:buChar char="•"/>
            </a:pPr>
            <a:endParaRPr lang="en-GB" sz="2400" dirty="0"/>
          </a:p>
          <a:p>
            <a:pPr lvl="1">
              <a:buFont typeface="Arial" panose="020B0604020202020204" pitchFamily="34" charset="0"/>
              <a:buChar char="•"/>
            </a:pPr>
            <a:endParaRPr lang="en-GB" sz="2400" dirty="0" smtClean="0"/>
          </a:p>
          <a:p>
            <a:pPr lvl="2"/>
            <a:endParaRPr lang="en-GB" sz="2000" dirty="0"/>
          </a:p>
          <a:p>
            <a:pPr lvl="1" indent="-342900"/>
            <a:endParaRPr lang="en-GB" sz="2400" dirty="0" smtClean="0"/>
          </a:p>
          <a:p>
            <a:pPr marL="0" indent="0">
              <a:buNone/>
            </a:pPr>
            <a:endParaRPr lang="en-GB" sz="2400" dirty="0" smtClean="0"/>
          </a:p>
        </p:txBody>
      </p:sp>
      <p:sp>
        <p:nvSpPr>
          <p:cNvPr id="5" name="Footer Placeholder 4"/>
          <p:cNvSpPr>
            <a:spLocks noGrp="1"/>
          </p:cNvSpPr>
          <p:nvPr>
            <p:ph type="ftr" sz="quarter" idx="11"/>
          </p:nvPr>
        </p:nvSpPr>
        <p:spPr/>
        <p:txBody>
          <a:bodyPr/>
          <a:lstStyle/>
          <a:p>
            <a:pPr>
              <a:defRPr/>
            </a:pPr>
            <a:r>
              <a:rPr lang="en-US" dirty="0" smtClean="0"/>
              <a:t>Copyright of Guernsey Financial Services Commission</a:t>
            </a:r>
            <a:endParaRPr lang="en-US" sz="1400" dirty="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13</a:t>
            </a:fld>
            <a:endParaRPr lang="en-US" sz="1400" dirty="0">
              <a:solidFill>
                <a:schemeClr val="tx1"/>
              </a:solidFill>
              <a:latin typeface="Arial" charset="0"/>
            </a:endParaRPr>
          </a:p>
        </p:txBody>
      </p:sp>
      <p:sp>
        <p:nvSpPr>
          <p:cNvPr id="7" name="Rectangle 6"/>
          <p:cNvSpPr/>
          <p:nvPr/>
        </p:nvSpPr>
        <p:spPr>
          <a:xfrm>
            <a:off x="643081" y="1314418"/>
            <a:ext cx="8843062" cy="523220"/>
          </a:xfrm>
          <a:prstGeom prst="rect">
            <a:avLst/>
          </a:prstGeom>
        </p:spPr>
        <p:txBody>
          <a:bodyPr wrap="none">
            <a:spAutoFit/>
          </a:bodyPr>
          <a:lstStyle/>
          <a:p>
            <a:r>
              <a:rPr lang="en-GB" sz="2800" i="1" dirty="0">
                <a:solidFill>
                  <a:srgbClr val="98002E"/>
                </a:solidFill>
                <a:latin typeface="Times New Roman" panose="02020603050405020304" pitchFamily="18" charset="0"/>
                <a:ea typeface="+mj-ea"/>
                <a:cs typeface="Times New Roman" panose="02020603050405020304" pitchFamily="18" charset="0"/>
              </a:rPr>
              <a:t>… </a:t>
            </a:r>
            <a:r>
              <a:rPr lang="en-GB" sz="2800" i="1" dirty="0" smtClean="0">
                <a:solidFill>
                  <a:srgbClr val="98002E"/>
                </a:solidFill>
                <a:latin typeface="Times New Roman" panose="02020603050405020304" pitchFamily="18" charset="0"/>
                <a:ea typeface="+mj-ea"/>
                <a:cs typeface="Times New Roman" panose="02020603050405020304" pitchFamily="18" charset="0"/>
              </a:rPr>
              <a:t>the appropriate route to risk identification &amp; mitigation</a:t>
            </a:r>
            <a:endParaRPr lang="en-GB" sz="2800" i="1" dirty="0">
              <a:solidFill>
                <a:srgbClr val="98002E"/>
              </a:solidFill>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2463357699"/>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8802"/>
            <a:ext cx="7772400" cy="762000"/>
          </a:xfrm>
        </p:spPr>
        <p:txBody>
          <a:bodyPr/>
          <a:lstStyle/>
          <a:p>
            <a:endParaRPr lang="en-GB"/>
          </a:p>
        </p:txBody>
      </p:sp>
      <p:sp>
        <p:nvSpPr>
          <p:cNvPr id="3" name="Content Placeholder 2"/>
          <p:cNvSpPr>
            <a:spLocks noGrp="1"/>
          </p:cNvSpPr>
          <p:nvPr>
            <p:ph idx="1"/>
          </p:nvPr>
        </p:nvSpPr>
        <p:spPr/>
        <p:txBody>
          <a:bodyPr/>
          <a:lstStyle/>
          <a:p>
            <a:pPr algn="ctr"/>
            <a:endParaRPr lang="en-GB" dirty="0" smtClean="0"/>
          </a:p>
          <a:p>
            <a:pPr algn="ctr"/>
            <a:endParaRPr lang="en-GB" dirty="0"/>
          </a:p>
          <a:p>
            <a:pPr marL="0" indent="0" algn="ctr">
              <a:buNone/>
            </a:pPr>
            <a:endParaRPr lang="en-GB" b="1" i="1" dirty="0" smtClean="0"/>
          </a:p>
          <a:p>
            <a:pPr marL="0" indent="0" algn="ctr">
              <a:buNone/>
            </a:pPr>
            <a:r>
              <a:rPr lang="en-GB" b="1" i="1" dirty="0" smtClean="0"/>
              <a:t>- </a:t>
            </a:r>
            <a:r>
              <a:rPr lang="en-GB" b="1" i="1" dirty="0" smtClean="0"/>
              <a:t>ends -</a:t>
            </a:r>
            <a:endParaRPr lang="en-GB" b="1" i="1" dirty="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14</a:t>
            </a:fld>
            <a:endParaRPr lang="en-US" sz="1400" dirty="0">
              <a:solidFill>
                <a:schemeClr val="tx1"/>
              </a:solidFill>
              <a:latin typeface="Arial" charset="0"/>
            </a:endParaRPr>
          </a:p>
        </p:txBody>
      </p:sp>
    </p:spTree>
    <p:extLst>
      <p:ext uri="{BB962C8B-B14F-4D97-AF65-F5344CB8AC3E}">
        <p14:creationId xmlns:p14="http://schemas.microsoft.com/office/powerpoint/2010/main" val="154172960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04664"/>
            <a:ext cx="7772400" cy="762000"/>
          </a:xfrm>
        </p:spPr>
        <p:txBody>
          <a:bodyPr/>
          <a:lstStyle/>
          <a:p>
            <a:r>
              <a:rPr lang="en-GB" sz="3200" i="1" dirty="0" smtClean="0"/>
              <a:t>The </a:t>
            </a:r>
            <a:r>
              <a:rPr lang="en-GB" sz="3200" i="1" dirty="0" smtClean="0"/>
              <a:t>Brief…</a:t>
            </a:r>
            <a:endParaRPr lang="en-GB" sz="3200" i="1" dirty="0"/>
          </a:p>
        </p:txBody>
      </p:sp>
      <p:sp>
        <p:nvSpPr>
          <p:cNvPr id="3" name="Content Placeholder 2"/>
          <p:cNvSpPr>
            <a:spLocks noGrp="1"/>
          </p:cNvSpPr>
          <p:nvPr>
            <p:ph idx="1"/>
          </p:nvPr>
        </p:nvSpPr>
        <p:spPr>
          <a:xfrm>
            <a:off x="685800" y="1772816"/>
            <a:ext cx="7772400" cy="2917304"/>
          </a:xfrm>
        </p:spPr>
        <p:txBody>
          <a:bodyPr/>
          <a:lstStyle/>
          <a:p>
            <a:pPr marL="0" indent="0" algn="ctr">
              <a:buNone/>
            </a:pPr>
            <a:r>
              <a:rPr lang="en-GB" sz="2000" i="1" dirty="0" smtClean="0"/>
              <a:t>“The session will discuss the possible sources of systemic risks in pension systems and what potential impact private pension funds may have on financial stability.  What can we learn from the abundant discussion on banking and insurance financial stability issues?  Are pension funds distinct from insurance and banking institution in this respect?  What is the role of </a:t>
            </a:r>
            <a:r>
              <a:rPr lang="en-GB" sz="2000" i="1" dirty="0" smtClean="0"/>
              <a:t>the largest </a:t>
            </a:r>
            <a:r>
              <a:rPr lang="en-GB" sz="2000" i="1" dirty="0" smtClean="0"/>
              <a:t>pension funds?  The panellists will also share their views on the role and challenges that pension supervisory authorities have in the area of financial stability.”</a:t>
            </a:r>
            <a:endParaRPr lang="en-GB" sz="2000" i="1" dirty="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2</a:t>
            </a:fld>
            <a:endParaRPr lang="en-US" sz="1400" dirty="0">
              <a:solidFill>
                <a:schemeClr val="tx1"/>
              </a:solidFill>
              <a:latin typeface="Arial" charset="0"/>
            </a:endParaRPr>
          </a:p>
        </p:txBody>
      </p:sp>
    </p:spTree>
    <p:extLst>
      <p:ext uri="{BB962C8B-B14F-4D97-AF65-F5344CB8AC3E}">
        <p14:creationId xmlns:p14="http://schemas.microsoft.com/office/powerpoint/2010/main" val="116087007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96367"/>
            <a:ext cx="7772400" cy="762000"/>
          </a:xfrm>
        </p:spPr>
        <p:txBody>
          <a:bodyPr/>
          <a:lstStyle/>
          <a:p>
            <a:r>
              <a:rPr lang="en-GB" sz="3200" dirty="0" smtClean="0"/>
              <a:t>Agenda </a:t>
            </a:r>
            <a:endParaRPr lang="en-GB" sz="3200" dirty="0"/>
          </a:p>
        </p:txBody>
      </p:sp>
      <p:sp>
        <p:nvSpPr>
          <p:cNvPr id="3" name="Content Placeholder 2"/>
          <p:cNvSpPr>
            <a:spLocks noGrp="1"/>
          </p:cNvSpPr>
          <p:nvPr>
            <p:ph idx="1"/>
          </p:nvPr>
        </p:nvSpPr>
        <p:spPr/>
        <p:txBody>
          <a:bodyPr/>
          <a:lstStyle/>
          <a:p>
            <a:r>
              <a:rPr lang="en-GB" sz="2400" dirty="0" smtClean="0"/>
              <a:t>The ‘macro-prudential’ rationale by sector</a:t>
            </a:r>
          </a:p>
          <a:p>
            <a:r>
              <a:rPr lang="en-GB" sz="2400" dirty="0" smtClean="0"/>
              <a:t>The FSB/IOSCO approach to ‘structural vulnerabilities’ for asset managers</a:t>
            </a:r>
          </a:p>
          <a:p>
            <a:r>
              <a:rPr lang="en-GB" sz="2400" dirty="0" smtClean="0"/>
              <a:t>A </a:t>
            </a:r>
            <a:r>
              <a:rPr lang="en-GB" sz="2400" i="1" dirty="0" smtClean="0"/>
              <a:t>‘read across’ </a:t>
            </a:r>
            <a:r>
              <a:rPr lang="en-GB" sz="2400" dirty="0" smtClean="0"/>
              <a:t>for pension funds</a:t>
            </a:r>
          </a:p>
          <a:p>
            <a:r>
              <a:rPr lang="en-GB" sz="2400" dirty="0" smtClean="0"/>
              <a:t>ST </a:t>
            </a:r>
            <a:r>
              <a:rPr lang="en-GB" sz="2400" i="1" dirty="0" smtClean="0"/>
              <a:t>‘exposure’ </a:t>
            </a:r>
            <a:r>
              <a:rPr lang="en-GB" sz="2400" dirty="0" smtClean="0"/>
              <a:t>and LT </a:t>
            </a:r>
            <a:r>
              <a:rPr lang="en-GB" sz="2400" i="1" dirty="0" smtClean="0"/>
              <a:t>‘contribution’ </a:t>
            </a:r>
            <a:r>
              <a:rPr lang="en-GB" sz="2400" dirty="0" smtClean="0"/>
              <a:t>to global FS risks from pension funds</a:t>
            </a:r>
          </a:p>
          <a:p>
            <a:r>
              <a:rPr lang="en-GB" sz="2400" dirty="0" smtClean="0"/>
              <a:t>Risks in context of small country perspective</a:t>
            </a:r>
            <a:endParaRPr lang="en-GB" sz="2400" dirty="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3</a:t>
            </a:fld>
            <a:endParaRPr lang="en-US" sz="1400" dirty="0">
              <a:solidFill>
                <a:schemeClr val="tx1"/>
              </a:solidFill>
              <a:latin typeface="Arial" charset="0"/>
            </a:endParaRPr>
          </a:p>
        </p:txBody>
      </p:sp>
    </p:spTree>
    <p:extLst>
      <p:ext uri="{BB962C8B-B14F-4D97-AF65-F5344CB8AC3E}">
        <p14:creationId xmlns:p14="http://schemas.microsoft.com/office/powerpoint/2010/main" val="145378555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53616"/>
            <a:ext cx="8206680" cy="762000"/>
          </a:xfrm>
        </p:spPr>
        <p:txBody>
          <a:bodyPr/>
          <a:lstStyle/>
          <a:p>
            <a:r>
              <a:rPr lang="en-GB" sz="3200" dirty="0" smtClean="0"/>
              <a:t>Recalling the macro-prudential rationale…</a:t>
            </a:r>
            <a:endParaRPr lang="en-GB" sz="3200" dirty="0"/>
          </a:p>
        </p:txBody>
      </p:sp>
      <p:sp>
        <p:nvSpPr>
          <p:cNvPr id="3" name="Content Placeholder 2"/>
          <p:cNvSpPr>
            <a:spLocks noGrp="1"/>
          </p:cNvSpPr>
          <p:nvPr>
            <p:ph idx="1"/>
          </p:nvPr>
        </p:nvSpPr>
        <p:spPr>
          <a:xfrm>
            <a:off x="699795" y="1167408"/>
            <a:ext cx="8422704" cy="4648200"/>
          </a:xfrm>
        </p:spPr>
        <p:txBody>
          <a:bodyPr/>
          <a:lstStyle/>
          <a:p>
            <a:pPr marL="0" indent="0">
              <a:spcBef>
                <a:spcPct val="0"/>
              </a:spcBef>
              <a:buNone/>
            </a:pPr>
            <a:r>
              <a:rPr lang="en-GB" sz="2800" dirty="0" smtClean="0">
                <a:solidFill>
                  <a:srgbClr val="98002E"/>
                </a:solidFill>
                <a:ea typeface="+mj-ea"/>
              </a:rPr>
              <a:t>..</a:t>
            </a:r>
            <a:r>
              <a:rPr lang="en-GB" sz="2800" i="1" dirty="0" smtClean="0">
                <a:solidFill>
                  <a:srgbClr val="98002E"/>
                </a:solidFill>
                <a:ea typeface="+mj-ea"/>
              </a:rPr>
              <a:t>of banks</a:t>
            </a:r>
            <a:r>
              <a:rPr lang="en-GB" sz="2800" i="1" dirty="0">
                <a:solidFill>
                  <a:srgbClr val="98002E"/>
                </a:solidFill>
                <a:ea typeface="+mj-ea"/>
              </a:rPr>
              <a:t>, insurers, asset managers</a:t>
            </a:r>
          </a:p>
          <a:p>
            <a:r>
              <a:rPr lang="en-GB" sz="2400" b="1" dirty="0" smtClean="0"/>
              <a:t>Banks</a:t>
            </a:r>
            <a:r>
              <a:rPr lang="en-GB" sz="2400" b="1" dirty="0" smtClean="0"/>
              <a:t>’ prudential concerns</a:t>
            </a:r>
          </a:p>
          <a:p>
            <a:pPr lvl="1"/>
            <a:r>
              <a:rPr lang="en-GB" sz="2400" dirty="0" smtClean="0"/>
              <a:t>capital standards for immediate stability of institution and its lending</a:t>
            </a:r>
          </a:p>
          <a:p>
            <a:r>
              <a:rPr lang="en-GB" sz="2400" b="1" dirty="0" smtClean="0"/>
              <a:t>Insurers’ prudential concerns</a:t>
            </a:r>
          </a:p>
          <a:p>
            <a:pPr lvl="1"/>
            <a:r>
              <a:rPr lang="en-GB" sz="2400" dirty="0" smtClean="0"/>
              <a:t>capital standards (provisioning) for long term solvency of institution and </a:t>
            </a:r>
            <a:r>
              <a:rPr lang="en-GB" sz="2400" dirty="0" smtClean="0"/>
              <a:t>its funding of </a:t>
            </a:r>
            <a:r>
              <a:rPr lang="en-GB" sz="2400" dirty="0" smtClean="0"/>
              <a:t>pay outs</a:t>
            </a:r>
          </a:p>
          <a:p>
            <a:r>
              <a:rPr lang="en-GB" sz="2400" b="1" dirty="0"/>
              <a:t>Asset managers’ prudential concerns</a:t>
            </a:r>
          </a:p>
          <a:p>
            <a:pPr lvl="1"/>
            <a:r>
              <a:rPr lang="en-GB" sz="2400" dirty="0" smtClean="0"/>
              <a:t>Subject to</a:t>
            </a:r>
            <a:r>
              <a:rPr lang="en-GB" sz="3200" dirty="0" smtClean="0"/>
              <a:t> </a:t>
            </a:r>
            <a:r>
              <a:rPr lang="en-GB" sz="2400" dirty="0" smtClean="0"/>
              <a:t>properly implemented client monies </a:t>
            </a:r>
            <a:r>
              <a:rPr lang="en-GB" sz="2400" dirty="0" smtClean="0"/>
              <a:t>rules, capital </a:t>
            </a:r>
            <a:r>
              <a:rPr lang="en-GB" sz="2400" dirty="0" smtClean="0"/>
              <a:t>standards </a:t>
            </a:r>
            <a:r>
              <a:rPr lang="en-GB" sz="2400" dirty="0" smtClean="0"/>
              <a:t>facilitate </a:t>
            </a:r>
            <a:r>
              <a:rPr lang="en-GB" sz="2400" dirty="0" smtClean="0"/>
              <a:t>orderly wind-down of institution</a:t>
            </a:r>
          </a:p>
          <a:p>
            <a:pPr lvl="1"/>
            <a:endParaRPr lang="en-GB" dirty="0"/>
          </a:p>
          <a:p>
            <a:pPr lvl="1"/>
            <a:endParaRPr lang="en-GB" dirty="0" smtClean="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4</a:t>
            </a:fld>
            <a:endParaRPr lang="en-US" sz="1400" dirty="0">
              <a:solidFill>
                <a:schemeClr val="tx1"/>
              </a:solidFill>
              <a:latin typeface="Arial" charset="0"/>
            </a:endParaRPr>
          </a:p>
        </p:txBody>
      </p:sp>
    </p:spTree>
    <p:extLst>
      <p:ext uri="{BB962C8B-B14F-4D97-AF65-F5344CB8AC3E}">
        <p14:creationId xmlns:p14="http://schemas.microsoft.com/office/powerpoint/2010/main" val="299511242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609"/>
            <a:ext cx="8422704" cy="762000"/>
          </a:xfrm>
        </p:spPr>
        <p:txBody>
          <a:bodyPr/>
          <a:lstStyle/>
          <a:p>
            <a:r>
              <a:rPr lang="en-GB" sz="3200" dirty="0" smtClean="0"/>
              <a:t>Provides a context for </a:t>
            </a:r>
            <a:r>
              <a:rPr lang="en-GB" sz="3200" dirty="0"/>
              <a:t>macro prudential </a:t>
            </a:r>
            <a:r>
              <a:rPr lang="en-GB" sz="3200" dirty="0" smtClean="0"/>
              <a:t>policy development </a:t>
            </a:r>
            <a:r>
              <a:rPr lang="en-GB" sz="3200" dirty="0" smtClean="0"/>
              <a:t>… </a:t>
            </a:r>
            <a:endParaRPr lang="en-GB" sz="3200" dirty="0"/>
          </a:p>
        </p:txBody>
      </p:sp>
      <p:sp>
        <p:nvSpPr>
          <p:cNvPr id="3" name="Content Placeholder 2"/>
          <p:cNvSpPr>
            <a:spLocks noGrp="1"/>
          </p:cNvSpPr>
          <p:nvPr>
            <p:ph idx="1"/>
          </p:nvPr>
        </p:nvSpPr>
        <p:spPr>
          <a:xfrm>
            <a:off x="654050" y="1916832"/>
            <a:ext cx="7772400" cy="4648200"/>
          </a:xfrm>
        </p:spPr>
        <p:txBody>
          <a:bodyPr/>
          <a:lstStyle/>
          <a:p>
            <a:pPr lvl="0"/>
            <a:r>
              <a:rPr lang="en-GB" sz="2400" dirty="0"/>
              <a:t>March 2015, FSB and IOSCO suggested identification frameworks for Non-Banking Non-Insurance Global Systemically Important Financial Institution </a:t>
            </a:r>
            <a:br>
              <a:rPr lang="en-GB" sz="2400" dirty="0"/>
            </a:br>
            <a:r>
              <a:rPr lang="en-GB" sz="2400" dirty="0"/>
              <a:t>(NBNI G-SIFI) in three business sectors:</a:t>
            </a:r>
          </a:p>
          <a:p>
            <a:pPr lvl="1"/>
            <a:r>
              <a:rPr lang="en-GB" sz="2000" dirty="0"/>
              <a:t>financial companies, </a:t>
            </a:r>
          </a:p>
          <a:p>
            <a:pPr lvl="1"/>
            <a:r>
              <a:rPr lang="en-GB" sz="2000" dirty="0"/>
              <a:t>market intermediaries (securities broker-dealer), </a:t>
            </a:r>
          </a:p>
          <a:p>
            <a:pPr lvl="1"/>
            <a:r>
              <a:rPr lang="en-GB" sz="2000" dirty="0"/>
              <a:t>investment funds.</a:t>
            </a:r>
          </a:p>
          <a:p>
            <a:r>
              <a:rPr lang="en-GB" sz="2400" dirty="0"/>
              <a:t>January 2017, the FSB </a:t>
            </a:r>
            <a:r>
              <a:rPr lang="en-GB" sz="2400" i="1" dirty="0"/>
              <a:t>Policy Recommendations to Address Structural Vulnerabilities from Asset Management Activities</a:t>
            </a:r>
          </a:p>
          <a:p>
            <a:pPr marL="457200" lvl="1" indent="0">
              <a:buNone/>
            </a:pPr>
            <a:endParaRPr lang="en-GB" sz="2000" dirty="0"/>
          </a:p>
          <a:p>
            <a:endParaRPr lang="en-GB" sz="2400" dirty="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5</a:t>
            </a:fld>
            <a:endParaRPr lang="en-US" sz="1400" dirty="0">
              <a:solidFill>
                <a:schemeClr val="tx1"/>
              </a:solidFill>
              <a:latin typeface="Arial" charset="0"/>
            </a:endParaRPr>
          </a:p>
        </p:txBody>
      </p:sp>
      <p:sp>
        <p:nvSpPr>
          <p:cNvPr id="7" name="Rectangle 6"/>
          <p:cNvSpPr/>
          <p:nvPr/>
        </p:nvSpPr>
        <p:spPr>
          <a:xfrm>
            <a:off x="688031" y="1314599"/>
            <a:ext cx="5569153" cy="523220"/>
          </a:xfrm>
          <a:prstGeom prst="rect">
            <a:avLst/>
          </a:prstGeom>
        </p:spPr>
        <p:txBody>
          <a:bodyPr wrap="none">
            <a:spAutoFit/>
          </a:bodyPr>
          <a:lstStyle/>
          <a:p>
            <a:r>
              <a:rPr lang="en-GB" sz="2800" dirty="0" smtClean="0">
                <a:solidFill>
                  <a:srgbClr val="98002E"/>
                </a:solidFill>
                <a:latin typeface="Times New Roman" panose="02020603050405020304" pitchFamily="18" charset="0"/>
                <a:ea typeface="+mj-ea"/>
                <a:cs typeface="Times New Roman" panose="02020603050405020304" pitchFamily="18" charset="0"/>
              </a:rPr>
              <a:t>…</a:t>
            </a:r>
            <a:r>
              <a:rPr lang="en-GB" sz="2800" i="1" dirty="0" smtClean="0">
                <a:solidFill>
                  <a:srgbClr val="98002E"/>
                </a:solidFill>
                <a:latin typeface="Times New Roman" panose="02020603050405020304" pitchFamily="18" charset="0"/>
                <a:ea typeface="+mj-ea"/>
                <a:cs typeface="Times New Roman" panose="02020603050405020304" pitchFamily="18" charset="0"/>
              </a:rPr>
              <a:t>for asset managers by </a:t>
            </a:r>
            <a:r>
              <a:rPr lang="en-GB" sz="2800" i="1" dirty="0">
                <a:solidFill>
                  <a:srgbClr val="98002E"/>
                </a:solidFill>
                <a:latin typeface="Times New Roman" panose="02020603050405020304" pitchFamily="18" charset="0"/>
                <a:ea typeface="+mj-ea"/>
                <a:cs typeface="Times New Roman" panose="02020603050405020304" pitchFamily="18" charset="0"/>
              </a:rPr>
              <a:t>FSB/IOSCO</a:t>
            </a:r>
            <a:endParaRPr lang="en-GB" sz="2800" i="1" dirty="0">
              <a:solidFill>
                <a:srgbClr val="98002E"/>
              </a:solidFill>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414058713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3718"/>
            <a:ext cx="8422704" cy="762000"/>
          </a:xfrm>
        </p:spPr>
        <p:txBody>
          <a:bodyPr/>
          <a:lstStyle/>
          <a:p>
            <a:r>
              <a:rPr lang="en-US" sz="3200" dirty="0" smtClean="0"/>
              <a:t>Leading to an alternate approach to SIFI identification….</a:t>
            </a:r>
            <a:endParaRPr lang="en-US" sz="3200" dirty="0"/>
          </a:p>
        </p:txBody>
      </p:sp>
      <p:sp>
        <p:nvSpPr>
          <p:cNvPr id="3" name="Content Placeholder 2"/>
          <p:cNvSpPr>
            <a:spLocks noGrp="1"/>
          </p:cNvSpPr>
          <p:nvPr>
            <p:ph idx="1"/>
          </p:nvPr>
        </p:nvSpPr>
        <p:spPr>
          <a:xfrm>
            <a:off x="685800" y="2209800"/>
            <a:ext cx="8206680" cy="4648200"/>
          </a:xfrm>
        </p:spPr>
        <p:txBody>
          <a:bodyPr/>
          <a:lstStyle/>
          <a:p>
            <a:r>
              <a:rPr lang="en-GB" sz="2400" dirty="0" smtClean="0"/>
              <a:t>Liquidity </a:t>
            </a:r>
            <a:r>
              <a:rPr lang="en-GB" sz="2400" dirty="0"/>
              <a:t>mismatch between fund investments and redemption terms and conditions for open-ended fund units;</a:t>
            </a:r>
          </a:p>
          <a:p>
            <a:r>
              <a:rPr lang="en-GB" sz="2400" dirty="0" smtClean="0"/>
              <a:t>Leverage </a:t>
            </a:r>
            <a:r>
              <a:rPr lang="en-GB" sz="2400" dirty="0"/>
              <a:t>within investment funds;</a:t>
            </a:r>
          </a:p>
          <a:p>
            <a:r>
              <a:rPr lang="en-GB" sz="2400" dirty="0" smtClean="0"/>
              <a:t>Operational </a:t>
            </a:r>
            <a:r>
              <a:rPr lang="en-GB" sz="2400" dirty="0"/>
              <a:t>risk and challenges </a:t>
            </a:r>
            <a:r>
              <a:rPr lang="en-GB" sz="2400" dirty="0" smtClean="0"/>
              <a:t>for </a:t>
            </a:r>
            <a:r>
              <a:rPr lang="en-GB" sz="2400" dirty="0"/>
              <a:t>asset managers in stressed conditions; and</a:t>
            </a:r>
          </a:p>
          <a:p>
            <a:r>
              <a:rPr lang="en-GB" sz="2400" dirty="0" smtClean="0"/>
              <a:t>Securities </a:t>
            </a:r>
            <a:r>
              <a:rPr lang="en-GB" sz="2400" dirty="0"/>
              <a:t>lending activities of asset managers and funds.</a:t>
            </a:r>
          </a:p>
          <a:p>
            <a:endParaRPr lang="en-US" dirty="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6</a:t>
            </a:fld>
            <a:endParaRPr lang="en-US" sz="1400" dirty="0">
              <a:solidFill>
                <a:schemeClr val="tx1"/>
              </a:solidFill>
              <a:latin typeface="Arial" charset="0"/>
            </a:endParaRPr>
          </a:p>
        </p:txBody>
      </p:sp>
      <p:sp>
        <p:nvSpPr>
          <p:cNvPr id="7" name="Rectangle 6"/>
          <p:cNvSpPr/>
          <p:nvPr/>
        </p:nvSpPr>
        <p:spPr>
          <a:xfrm>
            <a:off x="685800" y="1231711"/>
            <a:ext cx="8854752" cy="1384995"/>
          </a:xfrm>
          <a:prstGeom prst="rect">
            <a:avLst/>
          </a:prstGeom>
        </p:spPr>
        <p:txBody>
          <a:bodyPr wrap="square">
            <a:spAutoFit/>
          </a:bodyPr>
          <a:lstStyle/>
          <a:p>
            <a:r>
              <a:rPr lang="en-GB" sz="2800" i="1" dirty="0" smtClean="0">
                <a:solidFill>
                  <a:srgbClr val="98002E"/>
                </a:solidFill>
                <a:latin typeface="Times New Roman" panose="02020603050405020304" pitchFamily="18" charset="0"/>
                <a:ea typeface="+mj-ea"/>
                <a:cs typeface="Times New Roman" panose="02020603050405020304" pitchFamily="18" charset="0"/>
              </a:rPr>
              <a:t>…of 14 </a:t>
            </a:r>
            <a:r>
              <a:rPr lang="en-GB" sz="2800" i="1" dirty="0">
                <a:solidFill>
                  <a:srgbClr val="98002E"/>
                </a:solidFill>
                <a:latin typeface="Times New Roman" panose="02020603050405020304" pitchFamily="18" charset="0"/>
                <a:ea typeface="+mj-ea"/>
                <a:cs typeface="Times New Roman" panose="02020603050405020304" pitchFamily="18" charset="0"/>
              </a:rPr>
              <a:t>policy recommendations </a:t>
            </a:r>
            <a:r>
              <a:rPr lang="en-GB" sz="2800" i="1" dirty="0" smtClean="0">
                <a:solidFill>
                  <a:srgbClr val="98002E"/>
                </a:solidFill>
                <a:latin typeface="Times New Roman" panose="02020603050405020304" pitchFamily="18" charset="0"/>
                <a:ea typeface="+mj-ea"/>
                <a:cs typeface="Times New Roman" panose="02020603050405020304" pitchFamily="18" charset="0"/>
              </a:rPr>
              <a:t>to address </a:t>
            </a:r>
            <a:r>
              <a:rPr lang="en-GB" sz="2800" i="1" dirty="0">
                <a:solidFill>
                  <a:srgbClr val="98002E"/>
                </a:solidFill>
                <a:latin typeface="Times New Roman" panose="02020603050405020304" pitchFamily="18" charset="0"/>
                <a:ea typeface="+mj-ea"/>
                <a:cs typeface="Times New Roman" panose="02020603050405020304" pitchFamily="18" charset="0"/>
              </a:rPr>
              <a:t>four structural </a:t>
            </a:r>
            <a:r>
              <a:rPr lang="en-GB" sz="2800" i="1" dirty="0" smtClean="0">
                <a:solidFill>
                  <a:srgbClr val="98002E"/>
                </a:solidFill>
                <a:latin typeface="Times New Roman" panose="02020603050405020304" pitchFamily="18" charset="0"/>
                <a:ea typeface="+mj-ea"/>
                <a:cs typeface="Times New Roman" panose="02020603050405020304" pitchFamily="18" charset="0"/>
              </a:rPr>
              <a:t>vulnerabilities</a:t>
            </a:r>
          </a:p>
          <a:p>
            <a:endParaRPr lang="en-US" sz="2800" i="1" dirty="0">
              <a:solidFill>
                <a:srgbClr val="98002E"/>
              </a:solidFill>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340727718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4050" y="32048"/>
            <a:ext cx="7772400" cy="762000"/>
          </a:xfrm>
        </p:spPr>
        <p:txBody>
          <a:bodyPr/>
          <a:lstStyle/>
          <a:p>
            <a:r>
              <a:rPr lang="en-GB" sz="3200" dirty="0" smtClean="0"/>
              <a:t>FSB/IOSCO suggest potential </a:t>
            </a:r>
            <a:r>
              <a:rPr lang="en-GB" sz="3200" dirty="0" smtClean="0"/>
              <a:t>read across for pension funds…</a:t>
            </a:r>
            <a:endParaRPr lang="en-US" sz="3200" dirty="0"/>
          </a:p>
        </p:txBody>
      </p:sp>
      <p:sp>
        <p:nvSpPr>
          <p:cNvPr id="3" name="Content Placeholder 2"/>
          <p:cNvSpPr>
            <a:spLocks noGrp="1"/>
          </p:cNvSpPr>
          <p:nvPr>
            <p:ph idx="1"/>
          </p:nvPr>
        </p:nvSpPr>
        <p:spPr>
          <a:xfrm>
            <a:off x="685800" y="2201280"/>
            <a:ext cx="7772400" cy="4648200"/>
          </a:xfrm>
        </p:spPr>
        <p:txBody>
          <a:bodyPr/>
          <a:lstStyle/>
          <a:p>
            <a:r>
              <a:rPr lang="en-GB" sz="2400" dirty="0"/>
              <a:t>Potential for liquidity risk in some types of defined contribution pension </a:t>
            </a:r>
            <a:r>
              <a:rPr lang="en-GB" sz="2400" dirty="0"/>
              <a:t>funds</a:t>
            </a:r>
          </a:p>
          <a:p>
            <a:r>
              <a:rPr lang="en-GB" sz="2400" dirty="0"/>
              <a:t>Reach for yield and portfolio rebalancing </a:t>
            </a:r>
            <a:r>
              <a:rPr lang="en-GB" sz="2400" dirty="0"/>
              <a:t>risk</a:t>
            </a:r>
          </a:p>
          <a:p>
            <a:r>
              <a:rPr lang="en-US" sz="2400" dirty="0"/>
              <a:t>Potential build-up of </a:t>
            </a:r>
            <a:r>
              <a:rPr lang="en-US" sz="2400" dirty="0"/>
              <a:t>leverage</a:t>
            </a:r>
          </a:p>
          <a:p>
            <a:r>
              <a:rPr lang="en-GB" sz="2400" dirty="0"/>
              <a:t>Use of derivatives and longevity risks</a:t>
            </a:r>
            <a:endParaRPr lang="en-GB" sz="2400" dirty="0"/>
          </a:p>
          <a:p>
            <a:endParaRPr lang="en-US" dirty="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7</a:t>
            </a:fld>
            <a:endParaRPr lang="en-US" sz="1400" dirty="0">
              <a:solidFill>
                <a:schemeClr val="tx1"/>
              </a:solidFill>
              <a:latin typeface="Arial" charset="0"/>
            </a:endParaRPr>
          </a:p>
        </p:txBody>
      </p:sp>
      <p:sp>
        <p:nvSpPr>
          <p:cNvPr id="7" name="Rectangle 6"/>
          <p:cNvSpPr/>
          <p:nvPr/>
        </p:nvSpPr>
        <p:spPr>
          <a:xfrm>
            <a:off x="685800" y="1268760"/>
            <a:ext cx="3560526" cy="523220"/>
          </a:xfrm>
          <a:prstGeom prst="rect">
            <a:avLst/>
          </a:prstGeom>
        </p:spPr>
        <p:txBody>
          <a:bodyPr wrap="none">
            <a:spAutoFit/>
          </a:bodyPr>
          <a:lstStyle/>
          <a:p>
            <a:r>
              <a:rPr lang="en-GB" sz="2800" i="1" dirty="0" smtClean="0">
                <a:solidFill>
                  <a:srgbClr val="98002E"/>
                </a:solidFill>
                <a:latin typeface="Times New Roman" panose="02020603050405020304" pitchFamily="18" charset="0"/>
                <a:ea typeface="+mj-ea"/>
                <a:cs typeface="Times New Roman" panose="02020603050405020304" pitchFamily="18" charset="0"/>
              </a:rPr>
              <a:t>… as set out in Annex</a:t>
            </a:r>
            <a:r>
              <a:rPr lang="en-GB" dirty="0" smtClean="0"/>
              <a:t> </a:t>
            </a:r>
            <a:r>
              <a:rPr lang="en-GB" sz="2800" i="1" dirty="0">
                <a:solidFill>
                  <a:srgbClr val="98002E"/>
                </a:solidFill>
                <a:latin typeface="Times New Roman" panose="02020603050405020304" pitchFamily="18" charset="0"/>
                <a:ea typeface="+mj-ea"/>
                <a:cs typeface="Times New Roman" panose="02020603050405020304" pitchFamily="18" charset="0"/>
              </a:rPr>
              <a:t>2</a:t>
            </a:r>
          </a:p>
        </p:txBody>
      </p:sp>
    </p:spTree>
    <p:extLst>
      <p:ext uri="{BB962C8B-B14F-4D97-AF65-F5344CB8AC3E}">
        <p14:creationId xmlns:p14="http://schemas.microsoft.com/office/powerpoint/2010/main" val="603628681"/>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93696"/>
            <a:ext cx="7772400" cy="762000"/>
          </a:xfrm>
        </p:spPr>
        <p:txBody>
          <a:bodyPr/>
          <a:lstStyle/>
          <a:p>
            <a:r>
              <a:rPr lang="en-GB" sz="3200" dirty="0" smtClean="0"/>
              <a:t>Our view is that secular forces demonstrate that </a:t>
            </a:r>
            <a:r>
              <a:rPr lang="en-GB" sz="3200" dirty="0"/>
              <a:t>pension funds </a:t>
            </a:r>
            <a:r>
              <a:rPr lang="en-GB" sz="3200" dirty="0" smtClean="0"/>
              <a:t>….</a:t>
            </a:r>
            <a:br>
              <a:rPr lang="en-GB" sz="3200" dirty="0" smtClean="0"/>
            </a:br>
            <a:endParaRPr lang="en-US" sz="3200" dirty="0"/>
          </a:p>
        </p:txBody>
      </p:sp>
      <p:sp>
        <p:nvSpPr>
          <p:cNvPr id="3" name="Content Placeholder 2"/>
          <p:cNvSpPr>
            <a:spLocks noGrp="1"/>
          </p:cNvSpPr>
          <p:nvPr>
            <p:ph idx="1"/>
          </p:nvPr>
        </p:nvSpPr>
        <p:spPr>
          <a:xfrm>
            <a:off x="712574" y="1905000"/>
            <a:ext cx="8035889" cy="4648200"/>
          </a:xfrm>
        </p:spPr>
        <p:txBody>
          <a:bodyPr/>
          <a:lstStyle/>
          <a:p>
            <a:r>
              <a:rPr lang="en-GB" sz="2400" dirty="0" smtClean="0"/>
              <a:t>Holders of riskier asset classes driven by search for yield</a:t>
            </a:r>
          </a:p>
          <a:p>
            <a:r>
              <a:rPr lang="en-GB" sz="2400" dirty="0" smtClean="0"/>
              <a:t>Overweight stance in bonds </a:t>
            </a:r>
            <a:r>
              <a:rPr lang="en-GB" sz="2400" dirty="0" smtClean="0"/>
              <a:t>driven by accounting and/or central bank policies</a:t>
            </a:r>
          </a:p>
          <a:p>
            <a:r>
              <a:rPr lang="en-GB" sz="2400" dirty="0" smtClean="0"/>
              <a:t>Herding behaviour and scale to catalyse a market event</a:t>
            </a:r>
          </a:p>
          <a:p>
            <a:endParaRPr lang="en-GB" sz="2400" dirty="0"/>
          </a:p>
          <a:p>
            <a:pPr marL="914400" lvl="2" indent="0">
              <a:buNone/>
            </a:pPr>
            <a:r>
              <a:rPr lang="en-GB" dirty="0" smtClean="0"/>
              <a:t>Monitoring, testing </a:t>
            </a:r>
            <a:r>
              <a:rPr lang="en-GB" dirty="0" smtClean="0"/>
              <a:t>and measurement as </a:t>
            </a:r>
            <a:r>
              <a:rPr lang="en-GB" dirty="0" smtClean="0"/>
              <a:t>risk mitigation strategy</a:t>
            </a:r>
            <a:endParaRPr lang="en-GB" dirty="0" smtClean="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8</a:t>
            </a:fld>
            <a:endParaRPr lang="en-US" sz="1400" dirty="0">
              <a:solidFill>
                <a:schemeClr val="tx1"/>
              </a:solidFill>
              <a:latin typeface="Arial" charset="0"/>
            </a:endParaRPr>
          </a:p>
        </p:txBody>
      </p:sp>
      <p:sp>
        <p:nvSpPr>
          <p:cNvPr id="7" name="Pentagon 6"/>
          <p:cNvSpPr/>
          <p:nvPr/>
        </p:nvSpPr>
        <p:spPr bwMode="auto">
          <a:xfrm>
            <a:off x="1043608" y="3941068"/>
            <a:ext cx="432048" cy="576064"/>
          </a:xfrm>
          <a:prstGeom prst="homePlat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 charset="-128"/>
            </a:endParaRPr>
          </a:p>
        </p:txBody>
      </p:sp>
      <p:sp>
        <p:nvSpPr>
          <p:cNvPr id="8" name="Rectangle 7"/>
          <p:cNvSpPr/>
          <p:nvPr/>
        </p:nvSpPr>
        <p:spPr>
          <a:xfrm>
            <a:off x="656489" y="1229380"/>
            <a:ext cx="6906058" cy="523220"/>
          </a:xfrm>
          <a:prstGeom prst="rect">
            <a:avLst/>
          </a:prstGeom>
        </p:spPr>
        <p:txBody>
          <a:bodyPr wrap="none">
            <a:spAutoFit/>
          </a:bodyPr>
          <a:lstStyle/>
          <a:p>
            <a:r>
              <a:rPr lang="en-GB" sz="2800" dirty="0" smtClean="0">
                <a:solidFill>
                  <a:srgbClr val="98002E"/>
                </a:solidFill>
                <a:latin typeface="Times New Roman" panose="02020603050405020304" pitchFamily="18" charset="0"/>
                <a:ea typeface="+mj-ea"/>
                <a:cs typeface="Times New Roman" panose="02020603050405020304" pitchFamily="18" charset="0"/>
              </a:rPr>
              <a:t>…</a:t>
            </a:r>
            <a:r>
              <a:rPr lang="en-GB" sz="2800" i="1" dirty="0" smtClean="0">
                <a:solidFill>
                  <a:srgbClr val="98002E"/>
                </a:solidFill>
                <a:latin typeface="Times New Roman" panose="02020603050405020304" pitchFamily="18" charset="0"/>
                <a:ea typeface="+mj-ea"/>
                <a:cs typeface="Times New Roman" panose="02020603050405020304" pitchFamily="18" charset="0"/>
              </a:rPr>
              <a:t>may drive </a:t>
            </a:r>
            <a:r>
              <a:rPr lang="en-GB" sz="2800" i="1" dirty="0">
                <a:solidFill>
                  <a:srgbClr val="98002E"/>
                </a:solidFill>
                <a:latin typeface="Times New Roman" panose="02020603050405020304" pitchFamily="18" charset="0"/>
                <a:ea typeface="+mj-ea"/>
                <a:cs typeface="Times New Roman" panose="02020603050405020304" pitchFamily="18" charset="0"/>
              </a:rPr>
              <a:t>long term </a:t>
            </a:r>
            <a:r>
              <a:rPr lang="en-GB" sz="2800" i="1" dirty="0">
                <a:solidFill>
                  <a:srgbClr val="98002E"/>
                </a:solidFill>
                <a:latin typeface="Times New Roman" panose="02020603050405020304" pitchFamily="18" charset="0"/>
                <a:ea typeface="+mj-ea"/>
                <a:cs typeface="Times New Roman" panose="02020603050405020304" pitchFamily="18" charset="0"/>
              </a:rPr>
              <a:t>financial </a:t>
            </a:r>
            <a:r>
              <a:rPr lang="en-GB" sz="2800" i="1" dirty="0" smtClean="0">
                <a:solidFill>
                  <a:srgbClr val="98002E"/>
                </a:solidFill>
                <a:latin typeface="Times New Roman" panose="02020603050405020304" pitchFamily="18" charset="0"/>
                <a:ea typeface="+mj-ea"/>
                <a:cs typeface="Times New Roman" panose="02020603050405020304" pitchFamily="18" charset="0"/>
              </a:rPr>
              <a:t>stability risks.</a:t>
            </a:r>
            <a:endParaRPr lang="en-GB" sz="2800" i="1" dirty="0">
              <a:solidFill>
                <a:srgbClr val="98002E"/>
              </a:solidFill>
              <a:latin typeface="Times New Roman" panose="02020603050405020304" pitchFamily="18" charset="0"/>
              <a:ea typeface="+mj-ea"/>
              <a:cs typeface="Times New Roman" panose="02020603050405020304" pitchFamily="18" charset="0"/>
            </a:endParaRPr>
          </a:p>
        </p:txBody>
      </p:sp>
    </p:spTree>
    <p:extLst>
      <p:ext uri="{BB962C8B-B14F-4D97-AF65-F5344CB8AC3E}">
        <p14:creationId xmlns:p14="http://schemas.microsoft.com/office/powerpoint/2010/main" val="2051075822"/>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3143" y="381000"/>
            <a:ext cx="8414388" cy="762000"/>
          </a:xfrm>
        </p:spPr>
        <p:txBody>
          <a:bodyPr/>
          <a:lstStyle/>
          <a:p>
            <a:r>
              <a:rPr lang="en-GB" sz="3200" dirty="0" smtClean="0"/>
              <a:t>But in short term pension </a:t>
            </a:r>
            <a:r>
              <a:rPr lang="en-GB" sz="3200" dirty="0" smtClean="0"/>
              <a:t>funds </a:t>
            </a:r>
            <a:r>
              <a:rPr lang="en-GB" sz="3200" dirty="0" smtClean="0"/>
              <a:t>are exposed …</a:t>
            </a:r>
            <a:r>
              <a:rPr lang="en-GB" dirty="0" smtClean="0"/>
              <a:t>.</a:t>
            </a:r>
            <a:endParaRPr lang="en-US" dirty="0"/>
          </a:p>
        </p:txBody>
      </p:sp>
      <p:sp>
        <p:nvSpPr>
          <p:cNvPr id="3" name="Content Placeholder 2"/>
          <p:cNvSpPr>
            <a:spLocks noGrp="1"/>
          </p:cNvSpPr>
          <p:nvPr>
            <p:ph idx="1"/>
          </p:nvPr>
        </p:nvSpPr>
        <p:spPr>
          <a:xfrm>
            <a:off x="685800" y="1447800"/>
            <a:ext cx="8134672" cy="4648200"/>
          </a:xfrm>
        </p:spPr>
        <p:txBody>
          <a:bodyPr/>
          <a:lstStyle/>
          <a:p>
            <a:endParaRPr lang="en-GB" dirty="0" smtClean="0"/>
          </a:p>
          <a:p>
            <a:r>
              <a:rPr lang="en-GB" sz="2400" dirty="0"/>
              <a:t>Excessive exposure in aggregate to specific asset </a:t>
            </a:r>
            <a:r>
              <a:rPr lang="en-GB" sz="2400" dirty="0" smtClean="0"/>
              <a:t>classes</a:t>
            </a:r>
          </a:p>
          <a:p>
            <a:r>
              <a:rPr lang="en-GB" sz="2400" dirty="0" smtClean="0"/>
              <a:t>Direct exposure to loss for the ‘man on street’</a:t>
            </a:r>
          </a:p>
          <a:p>
            <a:endParaRPr lang="en-GB" sz="2400" dirty="0" smtClean="0"/>
          </a:p>
          <a:p>
            <a:pPr marL="457200" lvl="1" indent="0">
              <a:buNone/>
            </a:pPr>
            <a:r>
              <a:rPr lang="en-GB" sz="2000" dirty="0" smtClean="0"/>
              <a:t>	</a:t>
            </a:r>
            <a:r>
              <a:rPr lang="en-GB" sz="2400" dirty="0" smtClean="0"/>
              <a:t>Monitoring, testing and </a:t>
            </a:r>
            <a:r>
              <a:rPr lang="en-GB" sz="2400" dirty="0"/>
              <a:t>measurement as risk mitigation </a:t>
            </a:r>
            <a:r>
              <a:rPr lang="en-GB" sz="2400" dirty="0" smtClean="0"/>
              <a:t>	strategy</a:t>
            </a:r>
            <a:endParaRPr lang="en-GB" sz="2400" dirty="0"/>
          </a:p>
          <a:p>
            <a:endParaRPr lang="en-GB" sz="2400" dirty="0"/>
          </a:p>
          <a:p>
            <a:endParaRPr lang="en-US" dirty="0"/>
          </a:p>
        </p:txBody>
      </p:sp>
      <p:sp>
        <p:nvSpPr>
          <p:cNvPr id="5" name="Footer Placeholder 4"/>
          <p:cNvSpPr>
            <a:spLocks noGrp="1"/>
          </p:cNvSpPr>
          <p:nvPr>
            <p:ph type="ftr" sz="quarter" idx="11"/>
          </p:nvPr>
        </p:nvSpPr>
        <p:spPr/>
        <p:txBody>
          <a:bodyPr/>
          <a:lstStyle/>
          <a:p>
            <a:pPr>
              <a:defRPr/>
            </a:pPr>
            <a:r>
              <a:rPr lang="en-US" smtClean="0"/>
              <a:t>Copyright of Guernsey Financial Services Commission</a:t>
            </a:r>
            <a:endParaRPr lang="en-US" sz="1400">
              <a:solidFill>
                <a:schemeClr val="tx1"/>
              </a:solidFill>
              <a:latin typeface="Arial" charset="0"/>
            </a:endParaRPr>
          </a:p>
        </p:txBody>
      </p:sp>
      <p:sp>
        <p:nvSpPr>
          <p:cNvPr id="6" name="Slide Number Placeholder 5"/>
          <p:cNvSpPr>
            <a:spLocks noGrp="1"/>
          </p:cNvSpPr>
          <p:nvPr>
            <p:ph type="sldNum" sz="quarter" idx="12"/>
          </p:nvPr>
        </p:nvSpPr>
        <p:spPr/>
        <p:txBody>
          <a:bodyPr/>
          <a:lstStyle/>
          <a:p>
            <a:pPr>
              <a:defRPr/>
            </a:pPr>
            <a:fld id="{46EA085F-1406-477E-AB3A-7F947470C505}" type="slidenum">
              <a:rPr lang="en-US" smtClean="0"/>
              <a:pPr>
                <a:defRPr/>
              </a:pPr>
              <a:t>9</a:t>
            </a:fld>
            <a:endParaRPr lang="en-US" sz="1400" dirty="0">
              <a:solidFill>
                <a:schemeClr val="tx1"/>
              </a:solidFill>
              <a:latin typeface="Arial" charset="0"/>
            </a:endParaRPr>
          </a:p>
        </p:txBody>
      </p:sp>
      <p:sp>
        <p:nvSpPr>
          <p:cNvPr id="7" name="Rectangle 6"/>
          <p:cNvSpPr/>
          <p:nvPr/>
        </p:nvSpPr>
        <p:spPr>
          <a:xfrm>
            <a:off x="653143" y="1295400"/>
            <a:ext cx="5835252" cy="523220"/>
          </a:xfrm>
          <a:prstGeom prst="rect">
            <a:avLst/>
          </a:prstGeom>
        </p:spPr>
        <p:txBody>
          <a:bodyPr wrap="none">
            <a:spAutoFit/>
          </a:bodyPr>
          <a:lstStyle/>
          <a:p>
            <a:r>
              <a:rPr lang="en-GB" sz="2800" i="1" dirty="0">
                <a:solidFill>
                  <a:srgbClr val="98002E"/>
                </a:solidFill>
                <a:latin typeface="Times New Roman" panose="02020603050405020304" pitchFamily="18" charset="0"/>
                <a:ea typeface="+mj-ea"/>
                <a:cs typeface="Times New Roman" panose="02020603050405020304" pitchFamily="18" charset="0"/>
              </a:rPr>
              <a:t>… </a:t>
            </a:r>
            <a:r>
              <a:rPr lang="en-GB" sz="2800" i="1" dirty="0">
                <a:solidFill>
                  <a:srgbClr val="98002E"/>
                </a:solidFill>
                <a:latin typeface="Times New Roman" panose="02020603050405020304" pitchFamily="18" charset="0"/>
                <a:ea typeface="+mj-ea"/>
                <a:cs typeface="Times New Roman" panose="02020603050405020304" pitchFamily="18" charset="0"/>
              </a:rPr>
              <a:t>to impact of </a:t>
            </a:r>
            <a:r>
              <a:rPr lang="en-GB" sz="2800" i="1" dirty="0" smtClean="0">
                <a:solidFill>
                  <a:srgbClr val="98002E"/>
                </a:solidFill>
                <a:latin typeface="Times New Roman" panose="02020603050405020304" pitchFamily="18" charset="0"/>
                <a:ea typeface="+mj-ea"/>
                <a:cs typeface="Times New Roman" panose="02020603050405020304" pitchFamily="18" charset="0"/>
              </a:rPr>
              <a:t>financial </a:t>
            </a:r>
            <a:r>
              <a:rPr lang="en-GB" sz="2800" i="1" dirty="0">
                <a:solidFill>
                  <a:srgbClr val="98002E"/>
                </a:solidFill>
                <a:latin typeface="Times New Roman" panose="02020603050405020304" pitchFamily="18" charset="0"/>
                <a:ea typeface="+mj-ea"/>
                <a:cs typeface="Times New Roman" panose="02020603050405020304" pitchFamily="18" charset="0"/>
              </a:rPr>
              <a:t>stability risks</a:t>
            </a:r>
            <a:endParaRPr lang="en-GB" sz="2800" i="1" dirty="0">
              <a:solidFill>
                <a:srgbClr val="98002E"/>
              </a:solidFill>
              <a:latin typeface="Times New Roman" panose="02020603050405020304" pitchFamily="18" charset="0"/>
              <a:ea typeface="+mj-ea"/>
              <a:cs typeface="Times New Roman" panose="02020603050405020304" pitchFamily="18" charset="0"/>
            </a:endParaRPr>
          </a:p>
        </p:txBody>
      </p:sp>
      <p:sp>
        <p:nvSpPr>
          <p:cNvPr id="9" name="Pentagon 8"/>
          <p:cNvSpPr/>
          <p:nvPr/>
        </p:nvSpPr>
        <p:spPr bwMode="auto">
          <a:xfrm>
            <a:off x="1043608" y="3284984"/>
            <a:ext cx="432048" cy="576064"/>
          </a:xfrm>
          <a:prstGeom prst="homePlat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Arial" charset="0"/>
              <a:ea typeface="ＭＳ Ｐゴシック" pitchFamily="1" charset="-128"/>
            </a:endParaRPr>
          </a:p>
        </p:txBody>
      </p:sp>
    </p:spTree>
    <p:extLst>
      <p:ext uri="{BB962C8B-B14F-4D97-AF65-F5344CB8AC3E}">
        <p14:creationId xmlns:p14="http://schemas.microsoft.com/office/powerpoint/2010/main" val="378172707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GFSC-powerpoint">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GFSC">
      <a:majorFont>
        <a:latin typeface="Times New Roman"/>
        <a:ea typeface=""/>
        <a:cs typeface=""/>
      </a:majorFont>
      <a:minorFont>
        <a:latin typeface="Times New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EC1C0"/>
      </a:accent1>
      <a:accent2>
        <a:srgbClr val="665E74"/>
      </a:accent2>
      <a:accent3>
        <a:srgbClr val="FFFFFF"/>
      </a:accent3>
      <a:accent4>
        <a:srgbClr val="000000"/>
      </a:accent4>
      <a:accent5>
        <a:srgbClr val="DBDDDC"/>
      </a:accent5>
      <a:accent6>
        <a:srgbClr val="5C5468"/>
      </a:accent6>
      <a:hlink>
        <a:srgbClr val="604362"/>
      </a:hlink>
      <a:folHlink>
        <a:srgbClr val="BA645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Assembly>Microsoft.Office.DocumentManagement, Version=14.0.0.0, Culture=neutral, PublicKeyToken=71e9bce111e9429c</Assembly>
    <Class>Microsoft.Office.DocumentManagement.Internal.DocIdHandler</Class>
    <Data/>
    <Filter/>
  </Receiver>
</spe:Receivers>
</file>

<file path=customXml/item2.xml><?xml version="1.0" encoding="utf-8"?>
<LongProperties xmlns="http://schemas.microsoft.com/office/2006/metadata/long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ct:contentTypeSchema xmlns:ct="http://schemas.microsoft.com/office/2006/metadata/contentType" xmlns:ma="http://schemas.microsoft.com/office/2006/metadata/properties/metaAttributes" ct:_="" ma:_="" ma:contentTypeName="Document" ma:contentTypeID="0x0101007A311530BC251248BCF695B08834D48C" ma:contentTypeVersion="1" ma:contentTypeDescription="Create a new document." ma:contentTypeScope="" ma:versionID="59d40493f6c1a7caf3c3b11dd56d81be">
  <xsd:schema xmlns:xsd="http://www.w3.org/2001/XMLSchema" xmlns:xs="http://www.w3.org/2001/XMLSchema" xmlns:p="http://schemas.microsoft.com/office/2006/metadata/properties" xmlns:ns1="http://schemas.microsoft.com/sharepoint/v3" xmlns:ns2="c2414744-8861-431a-9863-eb4c0d5384c4" targetNamespace="http://schemas.microsoft.com/office/2006/metadata/properties" ma:root="true" ma:fieldsID="ec23787bc05cd1e68a19982d8cce55f2" ns1:_="" ns2:_="">
    <xsd:import namespace="http://schemas.microsoft.com/sharepoint/v3"/>
    <xsd:import namespace="c2414744-8861-431a-9863-eb4c0d5384c4"/>
    <xsd:element name="properties">
      <xsd:complexType>
        <xsd:sequence>
          <xsd:element name="documentManagement">
            <xsd:complexType>
              <xsd:all>
                <xsd:element ref="ns2:_dlc_DocId" minOccurs="0"/>
                <xsd:element ref="ns2:_dlc_DocIdUrl" minOccurs="0"/>
                <xsd:element ref="ns2:_dlc_DocIdPersistId" minOccurs="0"/>
                <xsd:element ref="ns1:PublishingStartDate" minOccurs="0"/>
                <xsd:element ref="ns1:PublishingExpirationDat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StartDate" ma:index="11" nillable="true" ma:displayName="Scheduling Start Date" ma:description="" ma:hidden="true" ma:internalName="PublishingStartDate">
      <xsd:simpleType>
        <xsd:restriction base="dms:Unknown"/>
      </xsd:simpleType>
    </xsd:element>
    <xsd:element name="PublishingExpirationDate" ma:index="12" nillable="true" ma:displayName="Scheduling End Date" ma:description="" ma:hidden="true" ma:internalName="PublishingExpirationDat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2414744-8861-431a-9863-eb4c0d5384c4"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78D3800F-3774-4041-B26E-49A364DA1D65}">
  <ds:schemaRefs>
    <ds:schemaRef ds:uri="http://schemas.microsoft.com/sharepoint/events"/>
  </ds:schemaRefs>
</ds:datastoreItem>
</file>

<file path=customXml/itemProps2.xml><?xml version="1.0" encoding="utf-8"?>
<ds:datastoreItem xmlns:ds="http://schemas.openxmlformats.org/officeDocument/2006/customXml" ds:itemID="{91B9E88C-4D36-4108-9C42-E757D4D7AA95}">
  <ds:schemaRefs>
    <ds:schemaRef ds:uri="http://schemas.microsoft.com/office/2006/metadata/longProperties"/>
  </ds:schemaRefs>
</ds:datastoreItem>
</file>

<file path=customXml/itemProps3.xml><?xml version="1.0" encoding="utf-8"?>
<ds:datastoreItem xmlns:ds="http://schemas.openxmlformats.org/officeDocument/2006/customXml" ds:itemID="{F83DD3E7-7AE1-4BED-B699-38E2A54D60E0}">
  <ds:schemaRefs>
    <ds:schemaRef ds:uri="http://schemas.microsoft.com/sharepoint/v3/contenttype/forms"/>
  </ds:schemaRefs>
</ds:datastoreItem>
</file>

<file path=customXml/itemProps4.xml><?xml version="1.0" encoding="utf-8"?>
<ds:datastoreItem xmlns:ds="http://schemas.openxmlformats.org/officeDocument/2006/customXml" ds:itemID="{2CDF42F1-7D03-4B96-9F93-A55D5FA7706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c2414744-8861-431a-9863-eb4c0d5384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5.xml><?xml version="1.0" encoding="utf-8"?>
<ds:datastoreItem xmlns:ds="http://schemas.openxmlformats.org/officeDocument/2006/customXml" ds:itemID="{93C0E56F-C856-46AC-AB4E-ADC8DFB9C385}">
  <ds:schemaRefs>
    <ds:schemaRef ds:uri="http://schemas.microsoft.com/sharepoint/v3"/>
    <ds:schemaRef ds:uri="c2414744-8861-431a-9863-eb4c0d5384c4"/>
    <ds:schemaRef ds:uri="http://purl.org/dc/terms/"/>
    <ds:schemaRef ds:uri="http://schemas.microsoft.com/office/2006/documentManagement/types"/>
    <ds:schemaRef ds:uri="http://schemas.microsoft.com/office/infopath/2007/PartnerControls"/>
    <ds:schemaRef ds:uri="http://purl.org/dc/dcmitype/"/>
    <ds:schemaRef ds:uri="http://purl.org/dc/elements/1.1/"/>
    <ds:schemaRef ds:uri="http://schemas.microsoft.com/office/2006/metadata/propertie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GFSC-powerpoint</Template>
  <TotalTime>9183</TotalTime>
  <Words>813</Words>
  <Application>Microsoft Office PowerPoint</Application>
  <PresentationFormat>On-screen Show (4:3)</PresentationFormat>
  <Paragraphs>120</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ＭＳ Ｐゴシック</vt:lpstr>
      <vt:lpstr>Arial</vt:lpstr>
      <vt:lpstr>Georgia</vt:lpstr>
      <vt:lpstr>Lucida Sans</vt:lpstr>
      <vt:lpstr>Times New Roman</vt:lpstr>
      <vt:lpstr>GFSC-powerpoint</vt:lpstr>
      <vt:lpstr>    Pension funds in the context of  Financial Stability  A perspective from a small international finance centre   IOPS/FSC International Seminar Runaway Bay, St. Ann, Jamaica  Dr Andy Sloan, Director, Financial Stability </vt:lpstr>
      <vt:lpstr>The Brief…</vt:lpstr>
      <vt:lpstr>Agenda </vt:lpstr>
      <vt:lpstr>Recalling the macro-prudential rationale…</vt:lpstr>
      <vt:lpstr>Provides a context for macro prudential policy development … </vt:lpstr>
      <vt:lpstr>Leading to an alternate approach to SIFI identification….</vt:lpstr>
      <vt:lpstr>FSB/IOSCO suggest potential read across for pension funds…</vt:lpstr>
      <vt:lpstr>Our view is that secular forces demonstrate that pension funds …. </vt:lpstr>
      <vt:lpstr>But in short term pension funds are exposed ….</vt:lpstr>
      <vt:lpstr>Of 14 policy recommendations for asset managers …. </vt:lpstr>
      <vt:lpstr>And finally… systemic risks from a small country perspective..….. </vt:lpstr>
      <vt:lpstr>Presence of ‘systemically important institutions’…</vt:lpstr>
      <vt:lpstr>In conclusion debate centres on …</vt:lpstr>
      <vt:lpstr>PowerPoint Presentation</vt:lpstr>
    </vt:vector>
  </TitlesOfParts>
  <Company>GFSC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rgallienne</dc:creator>
  <cp:lastModifiedBy>Andy Sloan</cp:lastModifiedBy>
  <cp:revision>523</cp:revision>
  <cp:lastPrinted>2017-02-17T16:02:21Z</cp:lastPrinted>
  <dcterms:created xsi:type="dcterms:W3CDTF">2010-10-20T13:07:00Z</dcterms:created>
  <dcterms:modified xsi:type="dcterms:W3CDTF">2017-02-17T16:39:12Z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0x0101007A311530BC251248BCF695B08834D48C</vt:lpwstr>
  </property>
  <property fmtid="{D5CDD505-2E9C-101B-9397-08002B2CF9AE}" pid="3" name="_dlc_DocId">
    <vt:lpwstr>IDOC-80-3786</vt:lpwstr>
  </property>
  <property fmtid="{D5CDD505-2E9C-101B-9397-08002B2CF9AE}" pid="4" name="_dlc_DocIdItemGuid">
    <vt:lpwstr>e2b35f06-b89d-4b92-b612-1159436ce463</vt:lpwstr>
  </property>
  <property fmtid="{D5CDD505-2E9C-101B-9397-08002B2CF9AE}" pid="5" name="_dlc_DocIdUrl">
    <vt:lpwstr>http://intranet/Projects/rbs/_layouts/DocIdRedir.aspx?ID=IDOC-80-3786, IDOC-80-3786</vt:lpwstr>
  </property>
</Properties>
</file>