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7" r:id="rId1"/>
  </p:sldMasterIdLst>
  <p:notesMasterIdLst>
    <p:notesMasterId r:id="rId18"/>
  </p:notesMasterIdLst>
  <p:handoutMasterIdLst>
    <p:handoutMasterId r:id="rId19"/>
  </p:handoutMasterIdLst>
  <p:sldIdLst>
    <p:sldId id="334" r:id="rId2"/>
    <p:sldId id="350" r:id="rId3"/>
    <p:sldId id="349" r:id="rId4"/>
    <p:sldId id="351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8" r:id="rId15"/>
    <p:sldId id="352" r:id="rId16"/>
    <p:sldId id="347" r:id="rId17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040" autoAdjust="0"/>
  </p:normalViewPr>
  <p:slideViewPr>
    <p:cSldViewPr>
      <p:cViewPr>
        <p:scale>
          <a:sx n="125" d="100"/>
          <a:sy n="125" d="100"/>
        </p:scale>
        <p:origin x="-1140" y="720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395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r">
              <a:defRPr sz="1200"/>
            </a:lvl1pPr>
          </a:lstStyle>
          <a:p>
            <a:fld id="{C5B71D11-3A5C-4E9A-A69A-B8890CDA0EAC}" type="datetimeFigureOut">
              <a:rPr lang="en-GB" smtClean="0"/>
              <a:t>16/02/2017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395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r">
              <a:defRPr sz="1200"/>
            </a:lvl1pPr>
          </a:lstStyle>
          <a:p>
            <a:fld id="{0FA5F8A0-81D5-4A15-94B1-8192293DC767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288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6FE798EB-1682-473C-B287-A39B292A644D}" type="datetimeFigureOut">
              <a:rPr lang="en-GB" smtClean="0"/>
              <a:t>16/02/2017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9"/>
            <a:ext cx="5444490" cy="4474845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5169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0" y="9445169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2E55A2BB-C077-4DE8-96F4-26B806451385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461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561066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947" indent="-17194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947" indent="-171947"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5050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88955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67250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84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noProof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7052">
              <a:defRPr/>
            </a:pPr>
            <a:endParaRPr lang="en-GB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E4C47-8E9F-4495-8B89-4EBEB261911C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3427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to edit Presentation title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Click to </a:t>
            </a:r>
            <a:r>
              <a:rPr kumimoji="0" lang="fr-FR" dirty="0" err="1" smtClean="0"/>
              <a:t>edit</a:t>
            </a:r>
            <a:r>
              <a:rPr kumimoji="0" lang="fr-FR" dirty="0" smtClean="0"/>
              <a:t> </a:t>
            </a:r>
            <a:r>
              <a:rPr kumimoji="0" lang="fr-FR" dirty="0" err="1" smtClean="0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DD748F6F-CE99-4F99-800A-2B4D6C111E74}" type="datetime1">
              <a:rPr lang="en-GB" smtClean="0"/>
              <a:t>16/02/2017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000" indent="-342000" eaLnBrk="1" latinLnBrk="0" hangingPunct="1">
              <a:buClr>
                <a:schemeClr val="tx2"/>
              </a:buClr>
              <a:buFont typeface="Wingdings" panose="05000000000000000000" pitchFamily="2" charset="2"/>
              <a:buChar char="§"/>
              <a:defRPr/>
            </a:lvl1pPr>
            <a:lvl2pPr marL="741600" indent="-284400" eaLnBrk="1" latinLnBrk="0" hangingPunct="1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2pPr>
            <a:lvl3pPr marL="1144800" indent="-230400" eaLnBrk="1" latinLnBrk="0" hangingPunct="1">
              <a:buClr>
                <a:schemeClr val="tx2"/>
              </a:buClr>
              <a:buFont typeface="Georgia" panose="02040502050405020303" pitchFamily="18" charset="0"/>
              <a:buChar char="–"/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  <a:lvl6pPr marL="1712214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lvl6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</a:p>
          <a:p>
            <a:pPr lvl="0" eaLnBrk="1" latinLnBrk="0" hangingPunct="1"/>
            <a:endParaRPr lang="en-US" dirty="0" smtClean="0"/>
          </a:p>
          <a:p>
            <a:pPr lvl="4" eaLnBrk="1" latinLnBrk="0" hangingPunct="1"/>
            <a:endParaRPr lang="en-US" dirty="0" smtClean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995A3E17-D538-4B5C-A5F1-57398F997771}" type="datetime1">
              <a:rPr lang="en-GB" smtClean="0"/>
              <a:t>16/02/2017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CF799B79-CB71-422D-80A7-6E9E4CE5576E}" type="datetime1">
              <a:rPr lang="en-GB" smtClean="0"/>
              <a:t>16/02/2017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F97A8E11-37DF-4BA5-B2E7-1AA50046AEA3}" type="datetime1">
              <a:rPr lang="en-GB" smtClean="0"/>
              <a:t>16/02/2017</a:t>
            </a:fld>
            <a:endParaRPr lang="en-GB" dirty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vip.it/?cat=35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0008" y="1635992"/>
            <a:ext cx="7308456" cy="1823576"/>
          </a:xfrm>
        </p:spPr>
        <p:txBody>
          <a:bodyPr/>
          <a:lstStyle/>
          <a:p>
            <a:r>
              <a:rPr lang="en-GB" sz="3600" dirty="0" smtClean="0"/>
              <a:t>pension funds in the context of financial stability</a:t>
            </a:r>
            <a:endParaRPr lang="en-GB" sz="3600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ubtitle 6"/>
          <p:cNvSpPr>
            <a:spLocks noGrp="1"/>
          </p:cNvSpPr>
          <p:nvPr>
            <p:ph type="subTitle" idx="1"/>
          </p:nvPr>
        </p:nvSpPr>
        <p:spPr>
          <a:xfrm>
            <a:off x="1403648" y="4365104"/>
            <a:ext cx="6300000" cy="1713290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b="1" dirty="0"/>
              <a:t>IOPS/FSC International Seminar</a:t>
            </a:r>
          </a:p>
          <a:p>
            <a:pPr algn="ctr">
              <a:lnSpc>
                <a:spcPct val="100000"/>
              </a:lnSpc>
              <a:defRPr/>
            </a:pPr>
            <a:r>
              <a:rPr lang="en-GB" b="1" dirty="0"/>
              <a:t>Runaway Bay, St. Ann, Jamaica</a:t>
            </a:r>
          </a:p>
          <a:p>
            <a:pPr>
              <a:lnSpc>
                <a:spcPct val="100000"/>
              </a:lnSpc>
              <a:defRPr/>
            </a:pPr>
            <a:endParaRPr lang="en-GB" dirty="0"/>
          </a:p>
          <a:p>
            <a:pPr algn="ctr">
              <a:lnSpc>
                <a:spcPct val="100000"/>
              </a:lnSpc>
              <a:defRPr/>
            </a:pPr>
            <a:r>
              <a:rPr lang="en-GB" dirty="0" smtClean="0"/>
              <a:t>Dariusz </a:t>
            </a:r>
            <a:r>
              <a:rPr lang="pl-PL" dirty="0" smtClean="0"/>
              <a:t>Stańko</a:t>
            </a:r>
          </a:p>
          <a:p>
            <a:pPr algn="ctr">
              <a:lnSpc>
                <a:spcPct val="100000"/>
              </a:lnSpc>
              <a:defRPr/>
            </a:pPr>
            <a:r>
              <a:rPr lang="en-GB" dirty="0" smtClean="0"/>
              <a:t>IOPS </a:t>
            </a:r>
            <a:r>
              <a:rPr lang="en-GB" dirty="0"/>
              <a:t>Secretariat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68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spcBef>
                <a:spcPts val="768"/>
              </a:spcBef>
            </a:pPr>
            <a:r>
              <a:rPr lang="en-GB" sz="3200" dirty="0">
                <a:solidFill>
                  <a:srgbClr val="727272"/>
                </a:solidFill>
                <a:ea typeface="+mn-ea"/>
                <a:cs typeface="+mn-cs"/>
              </a:rPr>
              <a:t>4. Investment </a:t>
            </a:r>
            <a:r>
              <a:rPr lang="en-GB" sz="3200" dirty="0" smtClean="0">
                <a:solidFill>
                  <a:srgbClr val="727272"/>
                </a:solidFill>
                <a:ea typeface="+mn-ea"/>
                <a:cs typeface="+mn-cs"/>
              </a:rPr>
              <a:t>behaviour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84784"/>
            <a:ext cx="8686800" cy="5400600"/>
          </a:xfrm>
        </p:spPr>
        <p:txBody>
          <a:bodyPr>
            <a:normAutofit fontScale="92500" lnSpcReduction="20000"/>
          </a:bodyPr>
          <a:lstStyle/>
          <a:p>
            <a:r>
              <a:rPr lang="en-GB" dirty="0" smtClean="0"/>
              <a:t>“traditional” activities not risky to financial stability but traditional pattern is changing</a:t>
            </a:r>
          </a:p>
          <a:p>
            <a:r>
              <a:rPr lang="en-GB" dirty="0" smtClean="0"/>
              <a:t>long-term investment possible yet regulation important</a:t>
            </a:r>
          </a:p>
          <a:p>
            <a:r>
              <a:rPr lang="en-GB" dirty="0" smtClean="0"/>
              <a:t>herding, agency issues like other investors</a:t>
            </a:r>
          </a:p>
          <a:p>
            <a:r>
              <a:rPr lang="en-GB" dirty="0" smtClean="0"/>
              <a:t>contrarian vs momentum</a:t>
            </a:r>
          </a:p>
          <a:p>
            <a:r>
              <a:rPr lang="en-GB" dirty="0" smtClean="0"/>
              <a:t>possible search for yield (shadow banking, non-traditional investment) – low interest rates (OECD, 2015) plus passive investment and hedging</a:t>
            </a:r>
          </a:p>
          <a:p>
            <a:pPr lvl="1"/>
            <a:r>
              <a:rPr lang="en-GB" dirty="0" smtClean="0"/>
              <a:t>investment risks can potentially increase</a:t>
            </a:r>
          </a:p>
          <a:p>
            <a:pPr lvl="1"/>
            <a:r>
              <a:rPr lang="en-GB" dirty="0" smtClean="0"/>
              <a:t>possible increase of counterparty risks in derivative markets?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9541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8448" y="462384"/>
            <a:ext cx="7416000" cy="1022400"/>
          </a:xfrm>
        </p:spPr>
        <p:txBody>
          <a:bodyPr>
            <a:noAutofit/>
          </a:bodyPr>
          <a:lstStyle/>
          <a:p>
            <a:pPr lvl="0"/>
            <a:r>
              <a:rPr lang="en-GB" sz="3200" dirty="0" smtClean="0"/>
              <a:t>5</a:t>
            </a:r>
            <a:r>
              <a:rPr lang="en-GB" sz="3200" dirty="0"/>
              <a:t>. Pension funds’ risks</a:t>
            </a:r>
            <a:br>
              <a:rPr lang="en-GB" sz="3200" dirty="0"/>
            </a:b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84784"/>
            <a:ext cx="8229600" cy="4925144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operational and financial </a:t>
            </a:r>
            <a:r>
              <a:rPr lang="en-GB" dirty="0"/>
              <a:t>market risks that relate to the “traditional” assets</a:t>
            </a:r>
          </a:p>
          <a:p>
            <a:r>
              <a:rPr lang="en-GB" dirty="0" smtClean="0"/>
              <a:t>credit risk not so substantial (unless more involved in shadow banking)</a:t>
            </a:r>
          </a:p>
          <a:p>
            <a:r>
              <a:rPr lang="en-GB" dirty="0" smtClean="0"/>
              <a:t>longevity risk</a:t>
            </a:r>
          </a:p>
          <a:p>
            <a:r>
              <a:rPr lang="en-GB" dirty="0" smtClean="0"/>
              <a:t>low interest rates creating pressure both on assets and liabilities sides </a:t>
            </a:r>
          </a:p>
          <a:p>
            <a:r>
              <a:rPr lang="en-GB" dirty="0" smtClean="0"/>
              <a:t>stranded assets risk?</a:t>
            </a:r>
          </a:p>
          <a:p>
            <a:r>
              <a:rPr lang="en-GB" dirty="0" smtClean="0"/>
              <a:t>leverage risk?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11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6719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318368"/>
            <a:ext cx="7416000" cy="1022400"/>
          </a:xfrm>
        </p:spPr>
        <p:txBody>
          <a:bodyPr>
            <a:normAutofit/>
          </a:bodyPr>
          <a:lstStyle/>
          <a:p>
            <a:pPr marL="0" lvl="0" indent="0"/>
            <a:r>
              <a:rPr lang="en-GB" sz="3200" dirty="0"/>
              <a:t>6. Pension regulation and supervision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en-GB" dirty="0" smtClean="0"/>
              <a:t>pro-cyclical or counter-cyclical</a:t>
            </a:r>
          </a:p>
          <a:p>
            <a:r>
              <a:rPr lang="en-GB" dirty="0"/>
              <a:t>r</a:t>
            </a:r>
            <a:r>
              <a:rPr lang="en-GB" dirty="0" smtClean="0"/>
              <a:t>isk-based supervision</a:t>
            </a:r>
          </a:p>
          <a:p>
            <a:endParaRPr lang="en-GB" dirty="0" smtClean="0"/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12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19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97768"/>
            <a:ext cx="6696744" cy="1143000"/>
          </a:xfrm>
        </p:spPr>
        <p:txBody>
          <a:bodyPr>
            <a:noAutofit/>
          </a:bodyPr>
          <a:lstStyle/>
          <a:p>
            <a:pPr lvl="0"/>
            <a:r>
              <a:rPr lang="en-GB" sz="3200" dirty="0" smtClean="0"/>
              <a:t>Empirical literature on pension funds impact on financial markets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4525963"/>
          </a:xfrm>
        </p:spPr>
        <p:txBody>
          <a:bodyPr/>
          <a:lstStyle/>
          <a:p>
            <a:pPr lvl="0"/>
            <a:r>
              <a:rPr lang="en-GB" dirty="0" smtClean="0"/>
              <a:t>To the best of our knowledge, no author considered pension funds as an independent source of systemic shocks</a:t>
            </a:r>
          </a:p>
          <a:p>
            <a:pPr lvl="0"/>
            <a:r>
              <a:rPr lang="en-GB" dirty="0" smtClean="0"/>
              <a:t>Limited literature on the reaction of pension funds to external shocks and transmitting mechanisms</a:t>
            </a:r>
          </a:p>
          <a:p>
            <a:pPr lvl="0"/>
            <a:r>
              <a:rPr lang="en-GB" dirty="0" smtClean="0"/>
              <a:t>IOPS to undertake a quantitative study for a number of jurisdictions</a:t>
            </a:r>
          </a:p>
          <a:p>
            <a:pPr marL="0" lvl="0" indent="0">
              <a:buNone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13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41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197768"/>
            <a:ext cx="6696744" cy="1143000"/>
          </a:xfrm>
        </p:spPr>
        <p:txBody>
          <a:bodyPr>
            <a:noAutofit/>
          </a:bodyPr>
          <a:lstStyle/>
          <a:p>
            <a:pPr lvl="0"/>
            <a:r>
              <a:rPr lang="en-GB" sz="3200" dirty="0" smtClean="0"/>
              <a:t>Empirical literature on pension funds impact on financial markets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14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369347"/>
              </p:ext>
            </p:extLst>
          </p:nvPr>
        </p:nvGraphicFramePr>
        <p:xfrm>
          <a:off x="107504" y="1480145"/>
          <a:ext cx="8640960" cy="49731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72208"/>
                <a:gridCol w="1800200"/>
                <a:gridCol w="2376264"/>
                <a:gridCol w="2592288"/>
              </a:tblGrid>
              <a:tr h="26424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Authors (year)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Country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Data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Findings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2447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COVIP (2009)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Italy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Large 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4078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Bank of England (2014)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UK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DB 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4078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Gorter and Bikker (2013)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Netherlands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DB 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40786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De Haan and Kakes (2011)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Netherlands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pension funds, life insurers, 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and non-life insurers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(insurers are not counter-cyclical)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3452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Bikker et al. (2010)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Netherlands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3522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Bams et al. (2016)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US, Canada, Europe, 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Australia, and New Zealand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978 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3522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 smtClean="0">
                          <a:effectLst/>
                          <a:latin typeface="+mn-lt"/>
                        </a:rPr>
                        <a:t>Jones (</a:t>
                      </a:r>
                      <a:r>
                        <a:rPr lang="en-GB" sz="1200" spc="-50" baseline="0" dirty="0">
                          <a:effectLst/>
                          <a:latin typeface="+mn-lt"/>
                        </a:rPr>
                        <a:t>2016)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U.S., Canada, Europe, 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Australia, and New Zealand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pension funds and other 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institutional investors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pro-cyclical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35226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Papaioannou et al. (2013)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U.S.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pension funds and other 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institutional investors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pro-cyclical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517926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Duijm and Bisschops (2015)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the 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Netherlands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pension funds and insurers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 smtClean="0">
                          <a:effectLst/>
                          <a:latin typeface="+mn-lt"/>
                        </a:rPr>
                        <a:t>mixed (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 on equity,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>
                          <a:effectLst/>
                          <a:latin typeface="+mn-lt"/>
                        </a:rPr>
                        <a:t> pro-cyclical on sovereign bonds)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466531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Blake et al. (2015)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UK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DB 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 smtClean="0">
                          <a:effectLst/>
                          <a:latin typeface="+mn-lt"/>
                        </a:rPr>
                        <a:t>mixed (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 mechanical rebalancing,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pro-cyclical 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herding behavior)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  <a:tr h="48943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OECD (2010)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s</a:t>
                      </a:r>
                      <a:r>
                        <a:rPr lang="en-GB" sz="1200" spc="-50" baseline="0" dirty="0" smtClean="0">
                          <a:effectLst/>
                          <a:latin typeface="+mn-lt"/>
                        </a:rPr>
                        <a:t>elected </a:t>
                      </a:r>
                      <a:r>
                        <a:rPr lang="en-GB" sz="1200" spc="-50" baseline="0" dirty="0">
                          <a:effectLst/>
                          <a:latin typeface="+mn-lt"/>
                        </a:rPr>
                        <a:t>OECD countries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pension funds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US" sz="1200" spc="-50" baseline="0" dirty="0" smtClean="0">
                          <a:effectLst/>
                          <a:latin typeface="+mn-lt"/>
                        </a:rPr>
                        <a:t>mixed (</a:t>
                      </a:r>
                      <a:r>
                        <a:rPr lang="en-US" sz="1200" spc="-50" baseline="0" dirty="0">
                          <a:effectLst/>
                          <a:latin typeface="+mn-lt"/>
                        </a:rPr>
                        <a:t>counter-cyclical in </a:t>
                      </a:r>
                      <a:r>
                        <a:rPr lang="en-GB" sz="1200" spc="-50" baseline="0" dirty="0">
                          <a:effectLst/>
                          <a:latin typeface="+mn-lt"/>
                        </a:rPr>
                        <a:t>Italy, </a:t>
                      </a:r>
                      <a:r>
                        <a:rPr lang="en-GB" sz="1200" spc="-50" baseline="0" dirty="0" smtClean="0">
                          <a:effectLst/>
                          <a:latin typeface="+mn-lt"/>
                        </a:rPr>
                        <a:t>Norway</a:t>
                      </a:r>
                      <a:r>
                        <a:rPr lang="en-GB" sz="1200" spc="-50" baseline="0" dirty="0">
                          <a:effectLst/>
                          <a:latin typeface="+mn-lt"/>
                        </a:rPr>
                        <a:t>, Poland, </a:t>
                      </a:r>
                      <a:r>
                        <a:rPr lang="en-GB" sz="1200" spc="-50" baseline="0" dirty="0" smtClean="0">
                          <a:effectLst/>
                          <a:latin typeface="+mn-lt"/>
                        </a:rPr>
                        <a:t>Turkey,</a:t>
                      </a:r>
                      <a:endParaRPr lang="ko-KR" sz="1200" spc="-50" baseline="0" dirty="0">
                        <a:effectLst/>
                        <a:latin typeface="+mn-lt"/>
                      </a:endParaRP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539750" algn="l"/>
                          <a:tab pos="756285" algn="l"/>
                          <a:tab pos="972185" algn="l"/>
                          <a:tab pos="508000" algn="l"/>
                        </a:tabLst>
                      </a:pPr>
                      <a:r>
                        <a:rPr lang="en-GB" sz="1200" spc="-50" baseline="0" dirty="0">
                          <a:effectLst/>
                          <a:latin typeface="+mn-lt"/>
                        </a:rPr>
                        <a:t>pro-cyclical in Spain, the U.S., </a:t>
                      </a:r>
                      <a:r>
                        <a:rPr lang="en-GB" sz="1200" spc="-50" baseline="0" dirty="0" smtClean="0">
                          <a:effectLst/>
                          <a:latin typeface="+mn-lt"/>
                        </a:rPr>
                        <a:t>Finland</a:t>
                      </a:r>
                      <a:r>
                        <a:rPr lang="en-GB" sz="1200" spc="-50" baseline="0" dirty="0">
                          <a:effectLst/>
                          <a:latin typeface="+mn-lt"/>
                        </a:rPr>
                        <a:t>, and Portugal)</a:t>
                      </a:r>
                      <a:endParaRPr lang="ko-KR" sz="1200" spc="-50" baseline="0" dirty="0">
                        <a:effectLst/>
                        <a:latin typeface="+mn-lt"/>
                        <a:ea typeface="Malgun Gothic"/>
                      </a:endParaRPr>
                    </a:p>
                  </a:txBody>
                  <a:tcPr marL="55216" marR="55216" marT="0" marB="0" anchor="ctr"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79512" y="6516052"/>
            <a:ext cx="5544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 smtClean="0"/>
              <a:t>Source: IOPS working paper (forthcoming)/ </a:t>
            </a:r>
            <a:endParaRPr lang="en-GB" sz="1400" dirty="0"/>
          </a:p>
        </p:txBody>
      </p:sp>
    </p:spTree>
    <p:extLst>
      <p:ext uri="{BB962C8B-B14F-4D97-AF65-F5344CB8AC3E}">
        <p14:creationId xmlns:p14="http://schemas.microsoft.com/office/powerpoint/2010/main" val="299578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1484784"/>
            <a:ext cx="8218800" cy="4995352"/>
          </a:xfrm>
        </p:spPr>
        <p:txBody>
          <a:bodyPr>
            <a:normAutofit/>
          </a:bodyPr>
          <a:lstStyle/>
          <a:p>
            <a:pPr lvl="0"/>
            <a:r>
              <a:rPr lang="en-GB" sz="3100" dirty="0" smtClean="0"/>
              <a:t>Pension funds quite distinct from other institutional investors</a:t>
            </a:r>
          </a:p>
          <a:p>
            <a:pPr lvl="0"/>
            <a:r>
              <a:rPr lang="en-GB" sz="3100" dirty="0" smtClean="0"/>
              <a:t>Pension funds tend not to be seen as a source of systemic risk yet there may some risks that call for pension supervisory attention</a:t>
            </a:r>
          </a:p>
          <a:p>
            <a:pPr lvl="0"/>
            <a:r>
              <a:rPr lang="en-GB" sz="3100" dirty="0" smtClean="0"/>
              <a:t>IOPS work in this area can contribute to the dialogue between IOs on the role of pension funds for financial stability</a:t>
            </a:r>
            <a:endParaRPr lang="en-GB" sz="31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15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/>
              <a:t>Conclusions</a:t>
            </a:r>
            <a:endParaRPr lang="en-GB" sz="320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649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632" y="31440"/>
            <a:ext cx="3826768" cy="1143000"/>
          </a:xfrm>
        </p:spPr>
        <p:txBody>
          <a:bodyPr>
            <a:normAutofit/>
          </a:bodyPr>
          <a:lstStyle/>
          <a:p>
            <a:r>
              <a:rPr lang="en-GB" sz="3200" dirty="0" smtClean="0">
                <a:latin typeface="Arial" panose="020B0604020202020204" pitchFamily="34" charset="0"/>
                <a:cs typeface="Arial" panose="020B0604020202020204" pitchFamily="34" charset="0"/>
              </a:rPr>
              <a:t>References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368152"/>
            <a:ext cx="8568952" cy="5733256"/>
          </a:xfrm>
        </p:spPr>
        <p:txBody>
          <a:bodyPr>
            <a:noAutofit/>
          </a:bodyPr>
          <a:lstStyle/>
          <a:p>
            <a:r>
              <a:rPr lang="en-GB" sz="1100" dirty="0"/>
              <a:t>Blake, </a:t>
            </a:r>
            <a:r>
              <a:rPr lang="en-GB" sz="1100" dirty="0" smtClean="0"/>
              <a:t>David</a:t>
            </a:r>
            <a:r>
              <a:rPr lang="en-GB" sz="1100" dirty="0"/>
              <a:t>, Lucio Sarno, and Gabriele </a:t>
            </a:r>
            <a:r>
              <a:rPr lang="en-GB" sz="1100" dirty="0" err="1"/>
              <a:t>Zinna</a:t>
            </a:r>
            <a:r>
              <a:rPr lang="en-GB" sz="1100" dirty="0"/>
              <a:t>, “The Market for Lemmings: The Investment </a:t>
            </a:r>
            <a:r>
              <a:rPr lang="en-GB" sz="1100" dirty="0" err="1"/>
              <a:t>Behavior</a:t>
            </a:r>
            <a:r>
              <a:rPr lang="en-GB" sz="1100" dirty="0"/>
              <a:t> of Pension Funds”, Pension Institution Discussion </a:t>
            </a:r>
            <a:r>
              <a:rPr lang="en-GB" sz="1100" dirty="0" smtClean="0"/>
              <a:t>Paper</a:t>
            </a:r>
            <a:r>
              <a:rPr lang="en-GB" sz="1100" dirty="0"/>
              <a:t>, August 2015.</a:t>
            </a:r>
          </a:p>
          <a:p>
            <a:r>
              <a:rPr lang="en-GB" sz="1100" dirty="0"/>
              <a:t>Bams, Dennis, Peter </a:t>
            </a:r>
            <a:r>
              <a:rPr lang="en-GB" sz="1100" dirty="0" err="1"/>
              <a:t>Schotman</a:t>
            </a:r>
            <a:r>
              <a:rPr lang="en-GB" sz="1100" dirty="0"/>
              <a:t> and </a:t>
            </a:r>
            <a:r>
              <a:rPr lang="en-GB" sz="1100" dirty="0" err="1"/>
              <a:t>Mukul</a:t>
            </a:r>
            <a:r>
              <a:rPr lang="en-GB" sz="1100" dirty="0"/>
              <a:t> </a:t>
            </a:r>
            <a:r>
              <a:rPr lang="en-GB" sz="1100" dirty="0" err="1"/>
              <a:t>Tyagi</a:t>
            </a:r>
            <a:r>
              <a:rPr lang="en-GB" sz="1100" dirty="0"/>
              <a:t>, “Asset Allocation Dynamics of Pension Funds,” NETSPAR Academic Series, DP 03/2016-016, March 2016.</a:t>
            </a:r>
          </a:p>
          <a:p>
            <a:r>
              <a:rPr lang="en-GB" sz="1100" dirty="0"/>
              <a:t>Bank of England, “</a:t>
            </a:r>
            <a:r>
              <a:rPr lang="en-GB" sz="1100" dirty="0" err="1"/>
              <a:t>Procyclicality</a:t>
            </a:r>
            <a:r>
              <a:rPr lang="en-GB" sz="1100" dirty="0"/>
              <a:t> and structural trends in investment allocation by insurance companies and pension funds,” Discussion Paper, 2014</a:t>
            </a:r>
          </a:p>
          <a:p>
            <a:r>
              <a:rPr lang="en-GB" sz="1100" dirty="0"/>
              <a:t>Bikker, J.A., D.W.G.A. </a:t>
            </a:r>
            <a:r>
              <a:rPr lang="en-GB" sz="1100" dirty="0" err="1"/>
              <a:t>Broeders</a:t>
            </a:r>
            <a:r>
              <a:rPr lang="en-GB" sz="1100" dirty="0"/>
              <a:t> and J De </a:t>
            </a:r>
            <a:r>
              <a:rPr lang="en-GB" sz="1100" dirty="0" err="1"/>
              <a:t>Dreu</a:t>
            </a:r>
            <a:r>
              <a:rPr lang="en-GB" sz="1100" dirty="0"/>
              <a:t>, “Stock market performance and pension fund investment policy: rebalancing, free float, or market timing?,” International Journal of Central Banking 6, 163-184, 2010.</a:t>
            </a:r>
          </a:p>
          <a:p>
            <a:r>
              <a:rPr lang="en-GB" sz="1100" dirty="0"/>
              <a:t>COVIP (</a:t>
            </a:r>
            <a:r>
              <a:rPr lang="en-GB" sz="1100" dirty="0" err="1"/>
              <a:t>Commissione</a:t>
            </a:r>
            <a:r>
              <a:rPr lang="en-GB" sz="1100" dirty="0"/>
              <a:t> Di </a:t>
            </a:r>
            <a:r>
              <a:rPr lang="en-GB" sz="1100" dirty="0" err="1"/>
              <a:t>Vigilanza</a:t>
            </a:r>
            <a:r>
              <a:rPr lang="en-GB" sz="1100" dirty="0"/>
              <a:t> Sui </a:t>
            </a:r>
            <a:r>
              <a:rPr lang="en-GB" sz="1100" dirty="0" err="1"/>
              <a:t>Fondi</a:t>
            </a:r>
            <a:r>
              <a:rPr lang="en-GB" sz="1100" dirty="0"/>
              <a:t> </a:t>
            </a:r>
            <a:r>
              <a:rPr lang="en-GB" sz="1100" dirty="0" err="1"/>
              <a:t>Pensione</a:t>
            </a:r>
            <a:r>
              <a:rPr lang="en-GB" sz="1100" dirty="0"/>
              <a:t>), </a:t>
            </a:r>
            <a:r>
              <a:rPr lang="en-GB" sz="1100" dirty="0" err="1"/>
              <a:t>Relazione</a:t>
            </a:r>
            <a:r>
              <a:rPr lang="en-GB" sz="1100" dirty="0"/>
              <a:t> Per </a:t>
            </a:r>
            <a:r>
              <a:rPr lang="en-GB" sz="1100" dirty="0" err="1"/>
              <a:t>L’Anno</a:t>
            </a:r>
            <a:r>
              <a:rPr lang="en-GB" sz="1100" dirty="0"/>
              <a:t> 2008 and 2009, </a:t>
            </a:r>
            <a:r>
              <a:rPr lang="en-GB" sz="1100" u="sng" dirty="0">
                <a:hlinkClick r:id="rId3"/>
              </a:rPr>
              <a:t>http://www.covip.it/?cat=35</a:t>
            </a:r>
            <a:r>
              <a:rPr lang="en-GB" sz="1100" dirty="0"/>
              <a:t>.</a:t>
            </a:r>
          </a:p>
          <a:p>
            <a:r>
              <a:rPr lang="en-GB" sz="1100" dirty="0"/>
              <a:t>De Haan, L. and J. Kakes, “Momentum or contrarian investment strategies: Evidence from Dutch institutional investors”, Journal of Banking &amp; Finance, 34, pp. 2245-51, January 2011.</a:t>
            </a:r>
          </a:p>
          <a:p>
            <a:r>
              <a:rPr lang="en-GB" sz="1100" dirty="0"/>
              <a:t>Duijm, Patty, and Steins Bisschops, “Short-termism of long-term investors? The investment behaviour of </a:t>
            </a:r>
            <a:r>
              <a:rPr lang="en-GB" sz="1100" dirty="0" err="1"/>
              <a:t>Duch</a:t>
            </a:r>
            <a:r>
              <a:rPr lang="en-GB" sz="1100" dirty="0"/>
              <a:t> insurance companies and pension funds”, DNB Working paper No. 489, December 2015.</a:t>
            </a:r>
          </a:p>
          <a:p>
            <a:r>
              <a:rPr lang="en-GB" sz="1100" dirty="0"/>
              <a:t>Gorter, J. and J. Bikker, “Investment risk taking by institutional investors”, </a:t>
            </a:r>
            <a:r>
              <a:rPr lang="en-GB" sz="1100" i="1" dirty="0"/>
              <a:t>Applied Economics</a:t>
            </a:r>
            <a:r>
              <a:rPr lang="en-GB" sz="1100" dirty="0"/>
              <a:t> Vol.45, No.33, pp. 4629-4640, May 2013.</a:t>
            </a:r>
          </a:p>
          <a:p>
            <a:r>
              <a:rPr lang="en-GB" sz="1100" dirty="0"/>
              <a:t>Houwen S. (2011). “Are pension funds too important to fail? Or too big to save?”, Master Thesis, Tilburg University, </a:t>
            </a:r>
            <a:r>
              <a:rPr lang="en-GB" sz="1100" dirty="0" err="1"/>
              <a:t>Netspar</a:t>
            </a:r>
            <a:r>
              <a:rPr lang="en-GB" sz="1100" dirty="0"/>
              <a:t> MSC thesis 2011-057.</a:t>
            </a:r>
          </a:p>
          <a:p>
            <a:r>
              <a:rPr lang="en-GB" sz="1100" dirty="0"/>
              <a:t>Jones, Bradley A., “Internationalizing countercyclical investment: A framework for Long-term Asset Owners”, IMF Working Papers 16/38, February 2016.</a:t>
            </a:r>
          </a:p>
          <a:p>
            <a:r>
              <a:rPr lang="en-GB" sz="1100" dirty="0"/>
              <a:t>Papaioannou, Michael G., </a:t>
            </a:r>
            <a:r>
              <a:rPr lang="en-GB" sz="1100" dirty="0" err="1"/>
              <a:t>Joonkyu</a:t>
            </a:r>
            <a:r>
              <a:rPr lang="en-GB" sz="1100" dirty="0"/>
              <a:t> Park, </a:t>
            </a:r>
            <a:r>
              <a:rPr lang="en-GB" sz="1100" dirty="0" err="1"/>
              <a:t>Jukka</a:t>
            </a:r>
            <a:r>
              <a:rPr lang="en-GB" sz="1100" dirty="0"/>
              <a:t> </a:t>
            </a:r>
            <a:r>
              <a:rPr lang="en-GB" sz="1100" dirty="0" err="1"/>
              <a:t>Pihlman</a:t>
            </a:r>
            <a:r>
              <a:rPr lang="en-GB" sz="1100" dirty="0"/>
              <a:t>, and Han van der Hoorn, “</a:t>
            </a:r>
            <a:r>
              <a:rPr lang="en-GB" sz="1100" dirty="0" err="1"/>
              <a:t>Procyclical</a:t>
            </a:r>
            <a:r>
              <a:rPr lang="en-GB" sz="1100" dirty="0"/>
              <a:t> </a:t>
            </a:r>
            <a:r>
              <a:rPr lang="en-GB" sz="1100" dirty="0" err="1"/>
              <a:t>bahavior</a:t>
            </a:r>
            <a:r>
              <a:rPr lang="en-GB" sz="1100" dirty="0"/>
              <a:t> of institutional investors during the recent financial crisis: causes, impacts, and challenges,” IMF Working paper, September 2013</a:t>
            </a:r>
            <a:r>
              <a:rPr lang="en-GB" sz="1100" dirty="0" smtClean="0"/>
              <a:t>.</a:t>
            </a:r>
            <a:r>
              <a:rPr lang="en-GB" sz="1100" dirty="0"/>
              <a:t> </a:t>
            </a:r>
            <a:endParaRPr lang="en-GB" sz="1100" dirty="0" smtClean="0"/>
          </a:p>
          <a:p>
            <a:r>
              <a:rPr lang="en-GB" sz="1100" dirty="0"/>
              <a:t>Yuksel, Mustafa, “Identifying Global Systemically Important Financial Institutions”, Reserve bank of Australia, 2014.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52789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 smtClean="0"/>
              <a:t>FSB method of identification of G-SIFIs</a:t>
            </a:r>
          </a:p>
          <a:p>
            <a:pPr lvl="0"/>
            <a:r>
              <a:rPr lang="en-GB" dirty="0" smtClean="0"/>
              <a:t>IOPS and OECD work</a:t>
            </a:r>
          </a:p>
          <a:p>
            <a:pPr lvl="0"/>
            <a:r>
              <a:rPr lang="en-GB" dirty="0" smtClean="0"/>
              <a:t>Distinct features of pension funds</a:t>
            </a:r>
          </a:p>
          <a:p>
            <a:pPr lvl="0"/>
            <a:r>
              <a:rPr lang="en-GB" dirty="0" smtClean="0"/>
              <a:t>Some selected empirical literature on pension funds investment behaviour</a:t>
            </a:r>
          </a:p>
          <a:p>
            <a:pPr lvl="0"/>
            <a:r>
              <a:rPr lang="en-GB" dirty="0" smtClean="0"/>
              <a:t>Conclusions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2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Agenda of this presentation</a:t>
            </a:r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765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518457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sz="3400" dirty="0" smtClean="0"/>
              <a:t>After the global financial crisis, Financial </a:t>
            </a:r>
            <a:r>
              <a:rPr lang="en-GB" sz="3400" dirty="0"/>
              <a:t>Stability Board (</a:t>
            </a:r>
            <a:r>
              <a:rPr lang="en-GB" sz="3400" dirty="0" smtClean="0"/>
              <a:t>FSB) &amp; international </a:t>
            </a:r>
            <a:r>
              <a:rPr lang="en-GB" sz="3400" dirty="0"/>
              <a:t>financial supervisory </a:t>
            </a:r>
            <a:r>
              <a:rPr lang="en-GB" sz="3400" dirty="0" smtClean="0"/>
              <a:t>bodies (BCBS, IAIS, IOSCO) undertook work for rules on identifying G-SIFI.</a:t>
            </a:r>
          </a:p>
          <a:p>
            <a:pPr lvl="0"/>
            <a:r>
              <a:rPr lang="en-GB" sz="3400" dirty="0" smtClean="0"/>
              <a:t>The method:</a:t>
            </a:r>
          </a:p>
          <a:p>
            <a:pPr lvl="1"/>
            <a:r>
              <a:rPr lang="en-GB" dirty="0" smtClean="0"/>
              <a:t>Selected </a:t>
            </a:r>
            <a:r>
              <a:rPr lang="en-GB" dirty="0"/>
              <a:t>indicators of systemic importance </a:t>
            </a:r>
            <a:r>
              <a:rPr lang="en-GB" dirty="0" smtClean="0"/>
              <a:t>are classified into </a:t>
            </a:r>
            <a:r>
              <a:rPr lang="en-GB" b="1" dirty="0" smtClean="0"/>
              <a:t>five categories</a:t>
            </a:r>
            <a:r>
              <a:rPr lang="en-GB" dirty="0" smtClean="0"/>
              <a:t>: size</a:t>
            </a:r>
            <a:r>
              <a:rPr lang="en-GB" dirty="0"/>
              <a:t>, interconnectedness, substitutability, complexity (for insurers, non-traditional and non-insurance activities), and cross-jurisdictional activities (for insurers, global activities).</a:t>
            </a:r>
            <a:r>
              <a:rPr lang="en-GB" dirty="0" smtClean="0"/>
              <a:t> </a:t>
            </a:r>
          </a:p>
          <a:p>
            <a:pPr lvl="1"/>
            <a:r>
              <a:rPr lang="en-GB" dirty="0"/>
              <a:t>E</a:t>
            </a:r>
            <a:r>
              <a:rPr lang="en-GB" dirty="0" smtClean="0"/>
              <a:t>ach category has one to seven </a:t>
            </a:r>
            <a:r>
              <a:rPr lang="en-GB" b="1" dirty="0" smtClean="0"/>
              <a:t>indicators.</a:t>
            </a:r>
          </a:p>
          <a:p>
            <a:pPr lvl="1"/>
            <a:r>
              <a:rPr lang="en-GB" dirty="0" smtClean="0"/>
              <a:t>The indicators differ depending on financial sector analysed (</a:t>
            </a:r>
            <a:r>
              <a:rPr lang="en-GB" dirty="0"/>
              <a:t>Mustafa Yuksel, 2014, </a:t>
            </a:r>
            <a:r>
              <a:rPr lang="en-GB" dirty="0" smtClean="0"/>
              <a:t>Table A1)</a:t>
            </a:r>
          </a:p>
          <a:p>
            <a:pPr lvl="1"/>
            <a:r>
              <a:rPr lang="en-GB" dirty="0" smtClean="0"/>
              <a:t>The </a:t>
            </a:r>
            <a:r>
              <a:rPr lang="en-GB" dirty="0"/>
              <a:t>indicators are summarised by their assigned weights into </a:t>
            </a:r>
            <a:r>
              <a:rPr lang="en-GB" b="1" dirty="0"/>
              <a:t>a final score</a:t>
            </a:r>
            <a:r>
              <a:rPr lang="en-GB" dirty="0"/>
              <a:t> upon which G-SIFI are identified.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3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FSB approach to identification of Global Systemically Important Financial Institutions (G-SIFIs)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289306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000" y="1484784"/>
            <a:ext cx="8218800" cy="4642416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GB" dirty="0" smtClean="0"/>
              <a:t>March </a:t>
            </a:r>
            <a:r>
              <a:rPr lang="en-GB" dirty="0"/>
              <a:t>2015, FSB and IOSCO suggested identification frameworks for Non-Banking Non-Insurance Global Systemically Important Financial Institution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(NBNI </a:t>
            </a:r>
            <a:r>
              <a:rPr lang="en-GB" dirty="0"/>
              <a:t>G-SIFI) in three business </a:t>
            </a:r>
            <a:r>
              <a:rPr lang="en-GB" dirty="0" smtClean="0"/>
              <a:t>sectors:</a:t>
            </a:r>
          </a:p>
          <a:p>
            <a:pPr lvl="1"/>
            <a:r>
              <a:rPr lang="en-GB" dirty="0" smtClean="0"/>
              <a:t>financial companies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dirty="0" smtClean="0"/>
              <a:t>market </a:t>
            </a:r>
            <a:r>
              <a:rPr lang="en-GB" dirty="0"/>
              <a:t>intermediaries (securities broker-dealer), </a:t>
            </a:r>
            <a:endParaRPr lang="en-GB" dirty="0" smtClean="0"/>
          </a:p>
          <a:p>
            <a:pPr lvl="1"/>
            <a:r>
              <a:rPr lang="en-GB" dirty="0" smtClean="0"/>
              <a:t>investment funds</a:t>
            </a:r>
            <a:r>
              <a:rPr lang="en-GB" dirty="0"/>
              <a:t>.</a:t>
            </a:r>
            <a:endParaRPr lang="en-GB" dirty="0" smtClean="0"/>
          </a:p>
          <a:p>
            <a:r>
              <a:rPr lang="en-GB" dirty="0" smtClean="0"/>
              <a:t>January </a:t>
            </a:r>
            <a:r>
              <a:rPr lang="en-GB" dirty="0"/>
              <a:t>2017, the FSB </a:t>
            </a:r>
            <a:r>
              <a:rPr lang="en-GB" i="1" dirty="0"/>
              <a:t>Policy Recommendations to Address Structural Vulnerabilities from Asset Management </a:t>
            </a:r>
            <a:r>
              <a:rPr lang="en-GB" i="1" dirty="0" smtClean="0"/>
              <a:t>Activities</a:t>
            </a:r>
          </a:p>
          <a:p>
            <a:pPr lvl="1"/>
            <a:r>
              <a:rPr lang="en-GB" dirty="0" smtClean="0"/>
              <a:t>pension funds and potential relevant risks </a:t>
            </a:r>
            <a:r>
              <a:rPr lang="en-GB" b="1" dirty="0" smtClean="0"/>
              <a:t>explicitly mentioned </a:t>
            </a:r>
            <a:r>
              <a:rPr lang="en-GB" dirty="0" smtClean="0"/>
              <a:t>in the paper (Annex 2)</a:t>
            </a:r>
            <a:endParaRPr lang="en-GB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4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2400" dirty="0" smtClean="0"/>
              <a:t>What about pension funds?</a:t>
            </a:r>
            <a:endParaRPr lang="en-GB" sz="2400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063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5616" y="125760"/>
            <a:ext cx="7488832" cy="1143000"/>
          </a:xfrm>
        </p:spPr>
        <p:txBody>
          <a:bodyPr>
            <a:noAutofit/>
          </a:bodyPr>
          <a:lstStyle/>
          <a:p>
            <a:r>
              <a:rPr lang="en-GB" dirty="0" smtClean="0"/>
              <a:t>IOPS and OECD research activity in the area of possible interactions between pension systems and financial systems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en-GB" sz="2800" dirty="0" smtClean="0"/>
              <a:t>Historical and future reactions of pension systems to external shocks and their potential impact on financial stability is a subject of attention both in the IOPS and the OECD</a:t>
            </a:r>
          </a:p>
          <a:p>
            <a:pPr lvl="0"/>
            <a:r>
              <a:rPr lang="en-GB" sz="2800" dirty="0" smtClean="0"/>
              <a:t>IOPS forthcoming paper on Macro and micro-dimensions of supervision of large pension funds</a:t>
            </a:r>
          </a:p>
          <a:p>
            <a:pPr lvl="0"/>
            <a:r>
              <a:rPr lang="en-GB" sz="2800" dirty="0" smtClean="0"/>
              <a:t>OECD </a:t>
            </a:r>
            <a:r>
              <a:rPr lang="en-GB" sz="2800" i="1" dirty="0" smtClean="0"/>
              <a:t>Business </a:t>
            </a:r>
            <a:r>
              <a:rPr lang="en-GB" sz="2800" i="1" dirty="0"/>
              <a:t>and Finance Outlook</a:t>
            </a:r>
            <a:r>
              <a:rPr lang="en-GB" sz="2800" dirty="0"/>
              <a:t>, OECD </a:t>
            </a:r>
            <a:r>
              <a:rPr lang="en-GB" sz="2800" dirty="0" smtClean="0"/>
              <a:t>Publishing, 201</a:t>
            </a:r>
            <a:r>
              <a:rPr lang="pl-PL" sz="2800" dirty="0" smtClean="0"/>
              <a:t>5</a:t>
            </a:r>
            <a:r>
              <a:rPr lang="en-GB" sz="2800" dirty="0" smtClean="0"/>
              <a:t>.</a:t>
            </a:r>
          </a:p>
          <a:p>
            <a:pPr lvl="0"/>
            <a:endParaRPr lang="en-GB" sz="28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5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603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Distinct features of pension funds </a:t>
            </a:r>
            <a:endParaRPr lang="en-GB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AutoNum type="arabicPeriod"/>
            </a:pPr>
            <a:r>
              <a:rPr lang="en-GB" dirty="0" smtClean="0"/>
              <a:t>Socio-economic dimension</a:t>
            </a:r>
          </a:p>
          <a:p>
            <a:pPr marL="514350" lvl="0" indent="-514350">
              <a:buAutoNum type="arabicPeriod"/>
            </a:pPr>
            <a:r>
              <a:rPr lang="en-GB" dirty="0" smtClean="0"/>
              <a:t>Governance</a:t>
            </a:r>
          </a:p>
          <a:p>
            <a:pPr marL="514350" lvl="0" indent="-514350">
              <a:buAutoNum type="arabicPeriod"/>
            </a:pPr>
            <a:r>
              <a:rPr lang="en-GB" dirty="0" smtClean="0"/>
              <a:t>Nature of liabilities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en-GB" dirty="0" smtClean="0"/>
              <a:t>Investment behaviour</a:t>
            </a:r>
          </a:p>
          <a:p>
            <a:pPr marL="514350" lvl="0" indent="-514350">
              <a:buAutoNum type="arabicPeriod"/>
            </a:pPr>
            <a:r>
              <a:rPr lang="en-GB" dirty="0" smtClean="0"/>
              <a:t>Pension funds’ risks</a:t>
            </a:r>
          </a:p>
          <a:p>
            <a:pPr marL="514350" lvl="0" indent="-514350">
              <a:buAutoNum type="arabicPeriod"/>
            </a:pPr>
            <a:r>
              <a:rPr lang="en-GB" dirty="0" smtClean="0"/>
              <a:t>Pension regulation and supervision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6</a:t>
            </a:fld>
            <a:endParaRPr lang="en-GB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5445224"/>
            <a:ext cx="57606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Source: </a:t>
            </a:r>
            <a:r>
              <a:rPr lang="en-GB" dirty="0">
                <a:cs typeface="Arial" panose="020B0604020202020204" pitchFamily="34" charset="0"/>
              </a:rPr>
              <a:t>Houwen </a:t>
            </a:r>
            <a:r>
              <a:rPr lang="en-GB" dirty="0" smtClean="0">
                <a:cs typeface="Arial" panose="020B0604020202020204" pitchFamily="34" charset="0"/>
              </a:rPr>
              <a:t>(2011) and own elaboration.</a:t>
            </a:r>
            <a:endParaRPr lang="en-GB" dirty="0"/>
          </a:p>
        </p:txBody>
      </p:sp>
      <p:pic>
        <p:nvPicPr>
          <p:cNvPr id="6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9660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514350" lvl="0" indent="-514350"/>
            <a:r>
              <a:rPr lang="pl-PL" sz="3200" dirty="0" smtClean="0"/>
              <a:t>1. </a:t>
            </a:r>
            <a:r>
              <a:rPr lang="en-GB" sz="3200" dirty="0" smtClean="0"/>
              <a:t>Socio-economic </a:t>
            </a:r>
            <a:r>
              <a:rPr lang="en-GB" sz="3200" dirty="0"/>
              <a:t>dimension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social security, labour law</a:t>
            </a:r>
          </a:p>
          <a:p>
            <a:r>
              <a:rPr lang="en-GB" dirty="0" smtClean="0"/>
              <a:t>deferred salary, special type of asset</a:t>
            </a:r>
          </a:p>
          <a:p>
            <a:r>
              <a:rPr lang="en-GB" dirty="0" smtClean="0"/>
              <a:t>no immediate bankruptcy</a:t>
            </a:r>
          </a:p>
          <a:p>
            <a:r>
              <a:rPr lang="en-GB" dirty="0" smtClean="0"/>
              <a:t>no global interconnectedness</a:t>
            </a:r>
          </a:p>
          <a:p>
            <a:r>
              <a:rPr lang="en-GB" dirty="0" smtClean="0"/>
              <a:t>guarantee funds 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7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1705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dirty="0" smtClean="0"/>
              <a:t>2. Governance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best interests of members</a:t>
            </a:r>
          </a:p>
          <a:p>
            <a:r>
              <a:rPr lang="en-GB" dirty="0" smtClean="0"/>
              <a:t>often representation of stakeholders</a:t>
            </a:r>
          </a:p>
          <a:p>
            <a:r>
              <a:rPr lang="en-GB" dirty="0" smtClean="0"/>
              <a:t>some schemes redistribution or risk sharing mechanisms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8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1028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0" lvl="0" indent="0"/>
            <a:r>
              <a:rPr lang="en-GB" sz="3200" dirty="0"/>
              <a:t>3. Nature of liabilities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no issue for DC</a:t>
            </a:r>
          </a:p>
          <a:p>
            <a:r>
              <a:rPr lang="en-GB" dirty="0" smtClean="0"/>
              <a:t>long-term character with highly predictable future cash flows</a:t>
            </a:r>
          </a:p>
          <a:p>
            <a:pPr lvl="1"/>
            <a:r>
              <a:rPr lang="en-GB" dirty="0" smtClean="0"/>
              <a:t>no fire sales</a:t>
            </a:r>
          </a:p>
          <a:p>
            <a:pPr lvl="1"/>
            <a:r>
              <a:rPr lang="en-GB" dirty="0"/>
              <a:t>n</a:t>
            </a:r>
            <a:r>
              <a:rPr lang="en-GB" dirty="0" smtClean="0"/>
              <a:t>o first-mover problem</a:t>
            </a:r>
          </a:p>
          <a:p>
            <a:pPr lvl="1"/>
            <a:r>
              <a:rPr lang="en-GB" dirty="0"/>
              <a:t>l</a:t>
            </a:r>
            <a:r>
              <a:rPr lang="en-GB" dirty="0" smtClean="0"/>
              <a:t>iquidity rather not an issue</a:t>
            </a:r>
          </a:p>
          <a:p>
            <a:r>
              <a:rPr lang="en-GB" dirty="0" smtClean="0"/>
              <a:t>Possibility to renegotiate pension contract</a:t>
            </a:r>
          </a:p>
          <a:p>
            <a:pPr marL="0" indent="0">
              <a:buNone/>
            </a:pPr>
            <a:endParaRPr lang="en-GB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6B7957-E6BD-42C1-8E54-61C5469EACC7}" type="slidenum">
              <a:rPr lang="en-GB" smtClean="0"/>
              <a:t>9</a:t>
            </a:fld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934853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0299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33711</TotalTime>
  <Words>1237</Words>
  <Application>Microsoft Office PowerPoint</Application>
  <PresentationFormat>On-screen Show (4:3)</PresentationFormat>
  <Paragraphs>182</Paragraphs>
  <Slides>16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OECD_English_white</vt:lpstr>
      <vt:lpstr>pension funds in the context of financial stability</vt:lpstr>
      <vt:lpstr>Agenda of this presentation</vt:lpstr>
      <vt:lpstr>FSB approach to identification of Global Systemically Important Financial Institutions (G-SIFIs)</vt:lpstr>
      <vt:lpstr>What about pension funds?</vt:lpstr>
      <vt:lpstr>IOPS and OECD research activity in the area of possible interactions between pension systems and financial systems</vt:lpstr>
      <vt:lpstr>Distinct features of pension funds </vt:lpstr>
      <vt:lpstr>1. Socio-economic dimension</vt:lpstr>
      <vt:lpstr>2. Governance</vt:lpstr>
      <vt:lpstr>3. Nature of liabilities</vt:lpstr>
      <vt:lpstr>4. Investment behaviour</vt:lpstr>
      <vt:lpstr>5. Pension funds’ risks </vt:lpstr>
      <vt:lpstr>6. Pension regulation and supervision</vt:lpstr>
      <vt:lpstr>Empirical literature on pension funds impact on financial markets</vt:lpstr>
      <vt:lpstr>Empirical literature on pension funds impact on financial markets</vt:lpstr>
      <vt:lpstr>Conclusions</vt:lpstr>
      <vt:lpstr>References</vt:lpstr>
    </vt:vector>
  </TitlesOfParts>
  <Company>OECD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Pension funds and financial stability</dc:title>
  <dc:creator>Dariusz Stańko</dc:creator>
  <cp:lastModifiedBy>STAŃKO Dariusz</cp:lastModifiedBy>
  <cp:revision>706</cp:revision>
  <cp:lastPrinted>2017-02-10T08:32:30Z</cp:lastPrinted>
  <dcterms:created xsi:type="dcterms:W3CDTF">2013-11-22T09:30:20Z</dcterms:created>
  <dcterms:modified xsi:type="dcterms:W3CDTF">2017-02-16T15:35:33Z</dcterms:modified>
</cp:coreProperties>
</file>