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2"/>
  </p:sldMasterIdLst>
  <p:notesMasterIdLst>
    <p:notesMasterId r:id="rId21"/>
  </p:notesMasterIdLst>
  <p:handoutMasterIdLst>
    <p:handoutMasterId r:id="rId22"/>
  </p:handoutMasterIdLst>
  <p:sldIdLst>
    <p:sldId id="256" r:id="rId3"/>
    <p:sldId id="260" r:id="rId4"/>
    <p:sldId id="268" r:id="rId5"/>
    <p:sldId id="261" r:id="rId6"/>
    <p:sldId id="269" r:id="rId7"/>
    <p:sldId id="270" r:id="rId8"/>
    <p:sldId id="279" r:id="rId9"/>
    <p:sldId id="284" r:id="rId10"/>
    <p:sldId id="273" r:id="rId11"/>
    <p:sldId id="275" r:id="rId12"/>
    <p:sldId id="266" r:id="rId13"/>
    <p:sldId id="278" r:id="rId14"/>
    <p:sldId id="265" r:id="rId15"/>
    <p:sldId id="267" r:id="rId16"/>
    <p:sldId id="282" r:id="rId17"/>
    <p:sldId id="280" r:id="rId18"/>
    <p:sldId id="277" r:id="rId19"/>
    <p:sldId id="285" r:id="rId20"/>
  </p:sldIdLst>
  <p:sldSz cx="10693400" cy="7561263"/>
  <p:notesSz cx="6781800" cy="9918700"/>
  <p:defaultTextStyle>
    <a:defPPr>
      <a:defRPr lang="de-AT"/>
    </a:defPPr>
    <a:lvl1pPr algn="l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1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1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1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1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1">
          <p15:clr>
            <a:srgbClr val="A4A3A4"/>
          </p15:clr>
        </p15:guide>
        <p15:guide id="2" orient="horz" pos="249">
          <p15:clr>
            <a:srgbClr val="A4A3A4"/>
          </p15:clr>
        </p15:guide>
        <p15:guide id="3" pos="3368">
          <p15:clr>
            <a:srgbClr val="A4A3A4"/>
          </p15:clr>
        </p15:guide>
        <p15:guide id="4" pos="6271">
          <p15:clr>
            <a:srgbClr val="A4A3A4"/>
          </p15:clr>
        </p15:guide>
        <p15:guide id="5" pos="46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ED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924" y="78"/>
      </p:cViewPr>
      <p:guideLst>
        <p:guide orient="horz" pos="2381"/>
        <p:guide orient="horz" pos="249"/>
        <p:guide pos="3368"/>
        <p:guide pos="6271"/>
        <p:guide pos="46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8463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41750" y="0"/>
            <a:ext cx="2938463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15F621-2624-4242-8213-FD922D742C1A}" type="datetimeFigureOut">
              <a:rPr lang="de-DE" smtClean="0"/>
              <a:t>18.02.2017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9421813"/>
            <a:ext cx="2938463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41750" y="9421813"/>
            <a:ext cx="2938463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F858F3-372C-4B54-927E-A371F371223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263733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38463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2" tIns="45716" rIns="91432" bIns="45716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de-AT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1750" y="0"/>
            <a:ext cx="2938463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2" tIns="45716" rIns="91432" bIns="45716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de-AT"/>
          </a:p>
        </p:txBody>
      </p:sp>
      <p:sp>
        <p:nvSpPr>
          <p:cNvPr id="71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60413" y="744538"/>
            <a:ext cx="5260975" cy="37195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7863" y="4711700"/>
            <a:ext cx="5426075" cy="446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2" tIns="45716" rIns="91432" bIns="4571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AT" noProof="0" smtClean="0"/>
              <a:t>Textmasterformate durch Klicken bearbeiten</a:t>
            </a:r>
          </a:p>
          <a:p>
            <a:pPr lvl="1"/>
            <a:r>
              <a:rPr lang="de-AT" noProof="0" smtClean="0"/>
              <a:t>Zweite Ebene</a:t>
            </a:r>
          </a:p>
          <a:p>
            <a:pPr lvl="2"/>
            <a:r>
              <a:rPr lang="de-AT" noProof="0" smtClean="0"/>
              <a:t>Dritte Ebene</a:t>
            </a:r>
          </a:p>
          <a:p>
            <a:pPr lvl="3"/>
            <a:r>
              <a:rPr lang="de-AT" noProof="0" smtClean="0"/>
              <a:t>Vierte Ebene</a:t>
            </a:r>
          </a:p>
          <a:p>
            <a:pPr lvl="4"/>
            <a:r>
              <a:rPr lang="de-AT" noProof="0" smtClean="0"/>
              <a:t>Fünfte Ebene</a:t>
            </a:r>
          </a:p>
        </p:txBody>
      </p:sp>
      <p:sp>
        <p:nvSpPr>
          <p:cNvPr id="1536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1813"/>
            <a:ext cx="2938463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2" tIns="45716" rIns="91432" bIns="45716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de-AT"/>
          </a:p>
        </p:txBody>
      </p:sp>
      <p:sp>
        <p:nvSpPr>
          <p:cNvPr id="1536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1750" y="9421813"/>
            <a:ext cx="2938463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32" tIns="45716" rIns="91432" bIns="45716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D82FBFD0-5CBB-443B-B210-B3AB2A47B5FC}" type="slidenum">
              <a:rPr lang="de-AT"/>
              <a:pPr>
                <a:defRPr/>
              </a:pPr>
              <a:t>‹Nr.›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8330771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9" descr="FMA+Adler_fuÌˆrpps_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3263" y="395288"/>
            <a:ext cx="9285287" cy="71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41363" y="1692275"/>
            <a:ext cx="9213850" cy="4533900"/>
          </a:xfrm>
          <a:solidFill>
            <a:srgbClr val="EDEDED"/>
          </a:solidFill>
        </p:spPr>
        <p:txBody>
          <a:bodyPr anchor="ctr"/>
          <a:lstStyle>
            <a:lvl1pPr algn="ctr">
              <a:defRPr sz="4800"/>
            </a:lvl1pPr>
          </a:lstStyle>
          <a:p>
            <a:r>
              <a:rPr lang="de-AT"/>
              <a:t>Titelmasterformat durch Klicken bearbeiten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AT"/>
              <a:t>Forename Surname, FMA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AT"/>
              <a:t>Place, Date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D1C241B-E8E2-4446-BDC7-FEF947F3C42F}" type="slidenum">
              <a:rPr lang="de-AT"/>
              <a:pPr/>
              <a:t>‹Nr.›</a:t>
            </a:fld>
            <a:endParaRPr lang="de-A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7705725" y="395288"/>
            <a:ext cx="2320925" cy="648017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738188" y="395288"/>
            <a:ext cx="6815137" cy="6480175"/>
          </a:xfrm>
        </p:spPr>
        <p:txBody>
          <a:bodyPr vert="eaVert"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AT"/>
              <a:t>Forename Surname, FMA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AT"/>
              <a:t>Place, Date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404A1F9-7684-4205-A0A0-B8EF120E0D5B}" type="slidenum">
              <a:rPr lang="de-AT"/>
              <a:pPr/>
              <a:t>‹Nr.›</a:t>
            </a:fld>
            <a:endParaRPr lang="de-A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AT"/>
              <a:t>Forename Surname, FMA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AT"/>
              <a:t>Place, Date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FEDD95E-3D5B-4BB2-A276-7B3B1805A326}" type="slidenum">
              <a:rPr lang="de-AT"/>
              <a:pPr/>
              <a:t>‹Nr.›</a:t>
            </a:fld>
            <a:endParaRPr lang="de-A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44550" y="4859338"/>
            <a:ext cx="9090025" cy="15017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44550" y="3205163"/>
            <a:ext cx="9090025" cy="16541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AT"/>
              <a:t>Forename Surname, FMA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AT"/>
              <a:t>Place, Date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9714EF5-8B41-4A1A-9971-11E247749BCE}" type="slidenum">
              <a:rPr lang="de-AT"/>
              <a:pPr/>
              <a:t>‹Nr.›</a:t>
            </a:fld>
            <a:endParaRPr lang="de-A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738188" y="1476375"/>
            <a:ext cx="4567237" cy="5399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5457825" y="1476375"/>
            <a:ext cx="4568825" cy="53990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AT"/>
              <a:t>Forename Surname, FMA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AT"/>
              <a:t>Place, Date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BC8E7EC-AFE8-4762-AF03-6DCFF86CF22E}" type="slidenum">
              <a:rPr lang="de-AT"/>
              <a:pPr/>
              <a:t>‹Nr.›</a:t>
            </a:fld>
            <a:endParaRPr lang="de-A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4988" y="303213"/>
            <a:ext cx="9623425" cy="1260475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534988" y="1692275"/>
            <a:ext cx="4724400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534988" y="2397125"/>
            <a:ext cx="4724400" cy="43576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5432425" y="1692275"/>
            <a:ext cx="4725988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5432425" y="2397125"/>
            <a:ext cx="4725988" cy="43576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AT"/>
              <a:t>Forename Surname, FMA</a:t>
            </a: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AT"/>
              <a:t>Place, Date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5027D79-BD37-4DEE-8BF0-CFA832978C72}" type="slidenum">
              <a:rPr lang="de-AT"/>
              <a:pPr/>
              <a:t>‹Nr.›</a:t>
            </a:fld>
            <a:endParaRPr lang="de-A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AT"/>
              <a:t>Forename Surname, FMA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AT"/>
              <a:t>Place, Date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52BF15F-09F1-4044-883F-495C4BDD0A0A}" type="slidenum">
              <a:rPr lang="de-AT"/>
              <a:pPr/>
              <a:t>‹Nr.›</a:t>
            </a:fld>
            <a:endParaRPr lang="de-A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AT"/>
              <a:t>Forename Surname, FMA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AT"/>
              <a:t>Place, Date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B92A1A9-F3F6-4AAA-9D81-D8C8D335E067}" type="slidenum">
              <a:rPr lang="de-AT"/>
              <a:pPr/>
              <a:t>‹Nr.›</a:t>
            </a:fld>
            <a:endParaRPr lang="de-A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4988" y="301625"/>
            <a:ext cx="3517900" cy="1281113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181475" y="301625"/>
            <a:ext cx="5976938" cy="645318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AT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534988" y="1582738"/>
            <a:ext cx="3517900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AT"/>
              <a:t>Forename Surname, FMA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AT"/>
              <a:t>Place, Date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544CEF-A50C-4AA5-BE0E-E168244EA6A2}" type="slidenum">
              <a:rPr lang="de-AT"/>
              <a:pPr/>
              <a:t>‹Nr.›</a:t>
            </a:fld>
            <a:endParaRPr lang="de-A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095500" y="5292725"/>
            <a:ext cx="6416675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AT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2095500" y="676275"/>
            <a:ext cx="6416675" cy="453548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AT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2095500" y="5918200"/>
            <a:ext cx="6416675" cy="88741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Textmasterformate durch Klicken bearbeiten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AT"/>
              <a:t>Forename Surname, FMA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de-AT"/>
              <a:t>Place, Date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4E21BED-994C-4BC4-BE3C-68A9274219D9}" type="slidenum">
              <a:rPr lang="de-AT"/>
              <a:pPr/>
              <a:t>‹Nr.›</a:t>
            </a:fld>
            <a:endParaRPr lang="de-A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962150" y="395288"/>
            <a:ext cx="8064500" cy="1081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306" tIns="52153" rIns="104306" bIns="5215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AT" smtClean="0"/>
              <a:t>Titelmasterformat durch Klicken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38188" y="1476375"/>
            <a:ext cx="9288462" cy="5399088"/>
          </a:xfrm>
          <a:prstGeom prst="rect">
            <a:avLst/>
          </a:prstGeom>
          <a:solidFill>
            <a:srgbClr val="EDEDED"/>
          </a:solidFill>
          <a:ln w="9525">
            <a:noFill/>
            <a:miter lim="800000"/>
            <a:headEnd/>
            <a:tailEnd/>
          </a:ln>
        </p:spPr>
        <p:txBody>
          <a:bodyPr vert="horz" wrap="square" lIns="104306" tIns="52153" rIns="104306" bIns="5215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AT" smtClean="0"/>
              <a:t>Textmasterformate durch Klicken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66750" y="6919913"/>
            <a:ext cx="2951163" cy="38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4306" tIns="52153" rIns="104306" bIns="52153" numCol="1" anchor="ctr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r>
              <a:rPr lang="de-AT"/>
              <a:t>Forename Surname, FMA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27425" y="6950075"/>
            <a:ext cx="3638550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4306" tIns="52153" rIns="104306" bIns="52153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r>
              <a:rPr lang="de-AT"/>
              <a:t>Place, Date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531100" y="6919913"/>
            <a:ext cx="2495550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04306" tIns="52153" rIns="104306" bIns="52153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4D38BEBA-5E8F-48E5-B308-A7AED570D432}" type="slidenum">
              <a:rPr lang="de-AT"/>
              <a:pPr/>
              <a:t>‹Nr.›</a:t>
            </a:fld>
            <a:endParaRPr lang="de-AT"/>
          </a:p>
        </p:txBody>
      </p:sp>
      <p:pic>
        <p:nvPicPr>
          <p:cNvPr id="1031" name="Picture 8" descr="FMA_klein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738188" y="395288"/>
            <a:ext cx="820737" cy="46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hf hdr="0"/>
  <p:txStyles>
    <p:titleStyle>
      <a:lvl1pPr algn="r" defTabSz="1042988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r" defTabSz="1042988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2pPr>
      <a:lvl3pPr algn="r" defTabSz="1042988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3pPr>
      <a:lvl4pPr algn="r" defTabSz="1042988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4pPr>
      <a:lvl5pPr algn="r" defTabSz="1042988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5pPr>
      <a:lvl6pPr marL="457200" algn="r" defTabSz="1042988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6pPr>
      <a:lvl7pPr marL="914400" algn="r" defTabSz="1042988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7pPr>
      <a:lvl8pPr marL="1371600" algn="r" defTabSz="1042988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8pPr>
      <a:lvl9pPr marL="1828800" algn="r" defTabSz="1042988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9pPr>
    </p:titleStyle>
    <p:bodyStyle>
      <a:lvl1pPr marL="390525" indent="-390525" algn="l" defTabSz="1042988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Blip>
          <a:blip r:embed="rId14"/>
        </a:buBlip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847725" indent="-325438" algn="l" defTabSz="1042988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Blip>
          <a:blip r:embed="rId15"/>
        </a:buBlip>
        <a:defRPr sz="2000">
          <a:solidFill>
            <a:schemeClr val="tx1"/>
          </a:solidFill>
          <a:latin typeface="+mn-lt"/>
        </a:defRPr>
      </a:lvl2pPr>
      <a:lvl3pPr marL="1303338" indent="-260350" algn="l" defTabSz="1042988" rtl="0" eaLnBrk="0" fontAlgn="base" hangingPunct="0">
        <a:lnSpc>
          <a:spcPct val="120000"/>
        </a:lnSpc>
        <a:spcBef>
          <a:spcPct val="20000"/>
        </a:spcBef>
        <a:spcAft>
          <a:spcPct val="0"/>
        </a:spcAft>
        <a:buChar char="-"/>
        <a:defRPr>
          <a:solidFill>
            <a:schemeClr val="tx1"/>
          </a:solidFill>
          <a:latin typeface="+mn-lt"/>
        </a:defRPr>
      </a:lvl3pPr>
      <a:lvl4pPr marL="1825625" indent="-260350" algn="l" defTabSz="1042988" rtl="0" eaLnBrk="0" fontAlgn="base" hangingPunct="0">
        <a:spcBef>
          <a:spcPct val="20000"/>
        </a:spcBef>
        <a:spcAft>
          <a:spcPct val="0"/>
        </a:spcAft>
        <a:buChar char="–"/>
        <a:defRPr sz="2300">
          <a:solidFill>
            <a:schemeClr val="tx1"/>
          </a:solidFill>
          <a:latin typeface="+mn-lt"/>
        </a:defRPr>
      </a:lvl4pPr>
      <a:lvl5pPr marL="2346325" indent="-260350" algn="l" defTabSz="1042988" rtl="0" eaLnBrk="0" fontAlgn="base" hangingPunct="0">
        <a:spcBef>
          <a:spcPct val="20000"/>
        </a:spcBef>
        <a:spcAft>
          <a:spcPct val="0"/>
        </a:spcAft>
        <a:buChar char="»"/>
        <a:defRPr sz="2300">
          <a:solidFill>
            <a:schemeClr val="tx1"/>
          </a:solidFill>
          <a:latin typeface="+mn-lt"/>
        </a:defRPr>
      </a:lvl5pPr>
      <a:lvl6pPr marL="2803525" indent="-260350" algn="l" defTabSz="1042988" rtl="0" fontAlgn="base">
        <a:spcBef>
          <a:spcPct val="20000"/>
        </a:spcBef>
        <a:spcAft>
          <a:spcPct val="0"/>
        </a:spcAft>
        <a:buChar char="»"/>
        <a:defRPr sz="2300">
          <a:solidFill>
            <a:schemeClr val="tx1"/>
          </a:solidFill>
          <a:latin typeface="+mn-lt"/>
        </a:defRPr>
      </a:lvl6pPr>
      <a:lvl7pPr marL="3260725" indent="-260350" algn="l" defTabSz="1042988" rtl="0" fontAlgn="base">
        <a:spcBef>
          <a:spcPct val="20000"/>
        </a:spcBef>
        <a:spcAft>
          <a:spcPct val="0"/>
        </a:spcAft>
        <a:buChar char="»"/>
        <a:defRPr sz="2300">
          <a:solidFill>
            <a:schemeClr val="tx1"/>
          </a:solidFill>
          <a:latin typeface="+mn-lt"/>
        </a:defRPr>
      </a:lvl7pPr>
      <a:lvl8pPr marL="3717925" indent="-260350" algn="l" defTabSz="1042988" rtl="0" fontAlgn="base">
        <a:spcBef>
          <a:spcPct val="20000"/>
        </a:spcBef>
        <a:spcAft>
          <a:spcPct val="0"/>
        </a:spcAft>
        <a:buChar char="»"/>
        <a:defRPr sz="2300">
          <a:solidFill>
            <a:schemeClr val="tx1"/>
          </a:solidFill>
          <a:latin typeface="+mn-lt"/>
        </a:defRPr>
      </a:lvl8pPr>
      <a:lvl9pPr marL="4175125" indent="-260350" algn="l" defTabSz="1042988" rtl="0" fontAlgn="base">
        <a:spcBef>
          <a:spcPct val="20000"/>
        </a:spcBef>
        <a:spcAft>
          <a:spcPct val="0"/>
        </a:spcAft>
        <a:buChar char="»"/>
        <a:defRPr sz="23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4"/>
          <p:cNvSpPr txBox="1">
            <a:spLocks noChangeArrowheads="1"/>
          </p:cNvSpPr>
          <p:nvPr/>
        </p:nvSpPr>
        <p:spPr bwMode="auto">
          <a:xfrm>
            <a:off x="666750" y="6372225"/>
            <a:ext cx="4608513" cy="824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>
              <a:lnSpc>
                <a:spcPct val="80000"/>
              </a:lnSpc>
              <a:spcBef>
                <a:spcPct val="50000"/>
              </a:spcBef>
            </a:pPr>
            <a:r>
              <a:rPr lang="en-GB" sz="1400" dirty="0" smtClean="0"/>
              <a:t>Peter </a:t>
            </a:r>
            <a:r>
              <a:rPr lang="en-GB" sz="1400" dirty="0" err="1" smtClean="0"/>
              <a:t>Braumüller</a:t>
            </a:r>
            <a:endParaRPr lang="en-GB" sz="1400" dirty="0" smtClean="0"/>
          </a:p>
          <a:p>
            <a:pPr defTabSz="1042988">
              <a:lnSpc>
                <a:spcPct val="80000"/>
              </a:lnSpc>
              <a:spcBef>
                <a:spcPct val="50000"/>
              </a:spcBef>
            </a:pPr>
            <a:r>
              <a:rPr lang="en-GB" sz="1400" dirty="0" smtClean="0"/>
              <a:t>Insurance and Pension </a:t>
            </a:r>
            <a:r>
              <a:rPr lang="en-GB" sz="1400" dirty="0" smtClean="0"/>
              <a:t>Supervision</a:t>
            </a:r>
          </a:p>
          <a:p>
            <a:pPr defTabSz="1042988">
              <a:lnSpc>
                <a:spcPct val="80000"/>
              </a:lnSpc>
              <a:spcBef>
                <a:spcPct val="50000"/>
              </a:spcBef>
            </a:pPr>
            <a:r>
              <a:rPr lang="en-GB" sz="1400" dirty="0" err="1" smtClean="0"/>
              <a:t>Austrían</a:t>
            </a:r>
            <a:r>
              <a:rPr lang="en-GB" sz="1400" dirty="0" smtClean="0"/>
              <a:t> FMA</a:t>
            </a:r>
            <a:endParaRPr lang="en-GB" sz="1400" dirty="0"/>
          </a:p>
        </p:txBody>
      </p:sp>
      <p:sp>
        <p:nvSpPr>
          <p:cNvPr id="3075" name="Text Box 7"/>
          <p:cNvSpPr txBox="1">
            <a:spLocks noChangeArrowheads="1"/>
          </p:cNvSpPr>
          <p:nvPr/>
        </p:nvSpPr>
        <p:spPr bwMode="auto">
          <a:xfrm>
            <a:off x="5418138" y="6372225"/>
            <a:ext cx="4608512" cy="824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defTabSz="1042988">
              <a:lnSpc>
                <a:spcPct val="80000"/>
              </a:lnSpc>
              <a:spcBef>
                <a:spcPct val="50000"/>
              </a:spcBef>
            </a:pPr>
            <a:r>
              <a:rPr lang="en-GB" sz="1400" dirty="0" smtClean="0"/>
              <a:t>IOPS/FSC International Seminar</a:t>
            </a:r>
            <a:endParaRPr lang="en-GB" sz="1400" i="1" dirty="0"/>
          </a:p>
          <a:p>
            <a:pPr algn="r" defTabSz="1042988">
              <a:lnSpc>
                <a:spcPct val="80000"/>
              </a:lnSpc>
              <a:spcBef>
                <a:spcPct val="50000"/>
              </a:spcBef>
            </a:pPr>
            <a:r>
              <a:rPr lang="en-GB" sz="1400" dirty="0" smtClean="0"/>
              <a:t>Runaway Bay, </a:t>
            </a:r>
            <a:r>
              <a:rPr lang="en-GB" sz="1400" dirty="0" smtClean="0"/>
              <a:t>St. Ann, Jamaica</a:t>
            </a:r>
          </a:p>
          <a:p>
            <a:pPr algn="r" defTabSz="1042988">
              <a:lnSpc>
                <a:spcPct val="80000"/>
              </a:lnSpc>
              <a:spcBef>
                <a:spcPct val="50000"/>
              </a:spcBef>
            </a:pPr>
            <a:r>
              <a:rPr lang="en-GB" sz="1400" dirty="0" smtClean="0"/>
              <a:t>23 February 2017</a:t>
            </a:r>
            <a:endParaRPr lang="en-GB" sz="1400" dirty="0" smtClean="0"/>
          </a:p>
        </p:txBody>
      </p:sp>
      <p:sp>
        <p:nvSpPr>
          <p:cNvPr id="3076" name="Rectangle 8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GB" dirty="0" smtClean="0"/>
              <a:t>Systemic risk –</a:t>
            </a:r>
            <a:r>
              <a:rPr lang="en-GB" dirty="0"/>
              <a:t/>
            </a:r>
            <a:br>
              <a:rPr lang="en-GB" dirty="0"/>
            </a:br>
            <a:r>
              <a:rPr lang="en-GB" dirty="0" smtClean="0"/>
              <a:t>experience from banking and insurance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IAIS G-SII </a:t>
            </a:r>
            <a:r>
              <a:rPr lang="de-AT" dirty="0" err="1" smtClean="0"/>
              <a:t>methodology</a:t>
            </a:r>
            <a:r>
              <a:rPr lang="de-AT" dirty="0" smtClean="0"/>
              <a:t> (2) </a:t>
            </a:r>
            <a:endParaRPr lang="de-AT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AT" dirty="0" err="1" smtClean="0"/>
              <a:t>Weighting</a:t>
            </a:r>
            <a:r>
              <a:rPr lang="de-AT" dirty="0" smtClean="0"/>
              <a:t> </a:t>
            </a:r>
            <a:r>
              <a:rPr lang="de-AT" dirty="0" err="1" smtClean="0"/>
              <a:t>of</a:t>
            </a:r>
            <a:r>
              <a:rPr lang="de-AT" dirty="0" smtClean="0"/>
              <a:t> </a:t>
            </a:r>
            <a:r>
              <a:rPr lang="de-AT" dirty="0" err="1" smtClean="0"/>
              <a:t>categories</a:t>
            </a:r>
            <a:r>
              <a:rPr lang="de-AT" dirty="0" smtClean="0"/>
              <a:t> </a:t>
            </a:r>
            <a:r>
              <a:rPr lang="de-AT" dirty="0" err="1" smtClean="0"/>
              <a:t>is</a:t>
            </a:r>
            <a:r>
              <a:rPr lang="de-AT" dirty="0" smtClean="0"/>
              <a:t> different:</a:t>
            </a:r>
          </a:p>
          <a:p>
            <a:pPr lvl="1"/>
            <a:r>
              <a:rPr lang="de-AT" sz="2400" dirty="0" err="1" smtClean="0"/>
              <a:t>Interconnectedness</a:t>
            </a:r>
            <a:r>
              <a:rPr lang="de-AT" sz="2400" dirty="0" smtClean="0"/>
              <a:t> </a:t>
            </a:r>
            <a:r>
              <a:rPr lang="de-AT" sz="2400" dirty="0" smtClean="0"/>
              <a:t>– 49.2%</a:t>
            </a:r>
          </a:p>
          <a:p>
            <a:pPr lvl="1"/>
            <a:r>
              <a:rPr lang="de-AT" sz="2400" dirty="0" smtClean="0"/>
              <a:t>Asset </a:t>
            </a:r>
            <a:r>
              <a:rPr lang="de-AT" sz="2400" dirty="0" err="1" smtClean="0"/>
              <a:t>liquidation</a:t>
            </a:r>
            <a:r>
              <a:rPr lang="de-AT" sz="2400" dirty="0" smtClean="0"/>
              <a:t> – </a:t>
            </a:r>
            <a:r>
              <a:rPr lang="de-AT" sz="2400" dirty="0" smtClean="0"/>
              <a:t>35.8%</a:t>
            </a:r>
          </a:p>
          <a:p>
            <a:pPr lvl="1"/>
            <a:r>
              <a:rPr lang="de-AT" sz="2400" dirty="0" smtClean="0"/>
              <a:t>Size </a:t>
            </a:r>
            <a:r>
              <a:rPr lang="de-AT" sz="2400" dirty="0"/>
              <a:t>– 5</a:t>
            </a:r>
            <a:r>
              <a:rPr lang="de-AT" sz="2400" dirty="0" smtClean="0"/>
              <a:t>%</a:t>
            </a:r>
          </a:p>
          <a:p>
            <a:pPr lvl="1"/>
            <a:r>
              <a:rPr lang="de-AT" sz="2400" dirty="0"/>
              <a:t>Global </a:t>
            </a:r>
            <a:r>
              <a:rPr lang="de-AT" sz="2400" dirty="0" err="1"/>
              <a:t>Activity</a:t>
            </a:r>
            <a:r>
              <a:rPr lang="de-AT" sz="2400" dirty="0"/>
              <a:t> – 5</a:t>
            </a:r>
            <a:r>
              <a:rPr lang="de-AT" sz="2400" dirty="0" smtClean="0"/>
              <a:t>%</a:t>
            </a:r>
          </a:p>
          <a:p>
            <a:pPr lvl="1"/>
            <a:r>
              <a:rPr lang="de-AT" sz="2400" dirty="0" err="1" smtClean="0"/>
              <a:t>Substitutability</a:t>
            </a:r>
            <a:r>
              <a:rPr lang="de-AT" sz="2400" dirty="0" smtClean="0"/>
              <a:t> – 5%</a:t>
            </a:r>
            <a:endParaRPr lang="de-AT" sz="2400" dirty="0" smtClean="0"/>
          </a:p>
          <a:p>
            <a:r>
              <a:rPr lang="de-AT" dirty="0" smtClean="0"/>
              <a:t>The </a:t>
            </a:r>
            <a:r>
              <a:rPr lang="de-AT" dirty="0" err="1" smtClean="0"/>
              <a:t>indicator</a:t>
            </a:r>
            <a:r>
              <a:rPr lang="de-AT" dirty="0" smtClean="0"/>
              <a:t> </a:t>
            </a:r>
            <a:r>
              <a:rPr lang="de-AT" dirty="0" err="1" smtClean="0"/>
              <a:t>weighting</a:t>
            </a:r>
            <a:r>
              <a:rPr lang="de-AT" dirty="0" smtClean="0"/>
              <a:t> </a:t>
            </a:r>
            <a:r>
              <a:rPr lang="de-AT" dirty="0" err="1" smtClean="0"/>
              <a:t>is</a:t>
            </a:r>
            <a:r>
              <a:rPr lang="de-AT" dirty="0" smtClean="0"/>
              <a:t> different </a:t>
            </a:r>
            <a:r>
              <a:rPr lang="de-AT" dirty="0" err="1" smtClean="0"/>
              <a:t>for</a:t>
            </a:r>
            <a:r>
              <a:rPr lang="de-AT" dirty="0" smtClean="0"/>
              <a:t> </a:t>
            </a:r>
            <a:r>
              <a:rPr lang="de-AT" dirty="0" err="1" smtClean="0"/>
              <a:t>each</a:t>
            </a:r>
            <a:r>
              <a:rPr lang="de-AT" dirty="0" smtClean="0"/>
              <a:t> </a:t>
            </a:r>
            <a:r>
              <a:rPr lang="de-AT" dirty="0" err="1" smtClean="0"/>
              <a:t>category</a:t>
            </a:r>
            <a:endParaRPr lang="de-AT" dirty="0" smtClean="0"/>
          </a:p>
          <a:p>
            <a:r>
              <a:rPr lang="de-AT" dirty="0" err="1" smtClean="0"/>
              <a:t>Each</a:t>
            </a:r>
            <a:r>
              <a:rPr lang="de-AT" dirty="0" smtClean="0"/>
              <a:t> </a:t>
            </a:r>
            <a:r>
              <a:rPr lang="de-AT" dirty="0" err="1" smtClean="0"/>
              <a:t>category</a:t>
            </a:r>
            <a:r>
              <a:rPr lang="de-AT" dirty="0" smtClean="0"/>
              <a:t> </a:t>
            </a:r>
            <a:r>
              <a:rPr lang="de-AT" dirty="0" err="1" smtClean="0"/>
              <a:t>has</a:t>
            </a:r>
            <a:r>
              <a:rPr lang="de-AT" dirty="0" smtClean="0"/>
              <a:t> </a:t>
            </a:r>
            <a:r>
              <a:rPr lang="de-AT" dirty="0" err="1" smtClean="0"/>
              <a:t>one</a:t>
            </a:r>
            <a:r>
              <a:rPr lang="de-AT" dirty="0" smtClean="0"/>
              <a:t> </a:t>
            </a:r>
            <a:r>
              <a:rPr lang="de-AT" dirty="0" err="1" smtClean="0"/>
              <a:t>to</a:t>
            </a:r>
            <a:r>
              <a:rPr lang="de-AT" dirty="0" smtClean="0"/>
              <a:t> </a:t>
            </a:r>
            <a:r>
              <a:rPr lang="de-AT" dirty="0" err="1" smtClean="0"/>
              <a:t>seven</a:t>
            </a:r>
            <a:r>
              <a:rPr lang="de-AT" dirty="0" smtClean="0"/>
              <a:t> </a:t>
            </a:r>
            <a:r>
              <a:rPr lang="de-AT" dirty="0" err="1" smtClean="0"/>
              <a:t>indicators</a:t>
            </a:r>
            <a:endParaRPr lang="de-AT" dirty="0" smtClean="0"/>
          </a:p>
          <a:p>
            <a:r>
              <a:rPr lang="de-AT" dirty="0" smtClean="0"/>
              <a:t>Individual </a:t>
            </a:r>
            <a:r>
              <a:rPr lang="de-AT" dirty="0" err="1" smtClean="0"/>
              <a:t>indicators</a:t>
            </a:r>
            <a:r>
              <a:rPr lang="de-AT" dirty="0" smtClean="0"/>
              <a:t> </a:t>
            </a:r>
            <a:r>
              <a:rPr lang="de-AT" dirty="0" err="1" smtClean="0"/>
              <a:t>have</a:t>
            </a:r>
            <a:r>
              <a:rPr lang="de-AT" dirty="0" smtClean="0"/>
              <a:t> different </a:t>
            </a:r>
            <a:r>
              <a:rPr lang="de-AT" dirty="0" err="1" smtClean="0"/>
              <a:t>weightings</a:t>
            </a:r>
            <a:r>
              <a:rPr lang="de-AT" dirty="0" smtClean="0"/>
              <a:t> –</a:t>
            </a:r>
            <a:r>
              <a:rPr lang="de-AT" dirty="0"/>
              <a:t> </a:t>
            </a:r>
            <a:r>
              <a:rPr lang="de-AT" dirty="0" err="1" smtClean="0"/>
              <a:t>between</a:t>
            </a:r>
            <a:r>
              <a:rPr lang="de-AT" dirty="0" smtClean="0"/>
              <a:t> 2.5% </a:t>
            </a:r>
            <a:r>
              <a:rPr lang="de-AT" dirty="0" err="1" smtClean="0"/>
              <a:t>and</a:t>
            </a:r>
            <a:r>
              <a:rPr lang="de-AT" dirty="0" smtClean="0"/>
              <a:t> 7.5%</a:t>
            </a:r>
          </a:p>
          <a:p>
            <a:pPr marL="522287" lvl="1" indent="0">
              <a:buNone/>
            </a:pPr>
            <a:endParaRPr lang="de-AT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AT" smtClean="0"/>
              <a:t>Forename Surname, FMA</a:t>
            </a:r>
            <a:endParaRPr lang="de-AT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AT" smtClean="0"/>
              <a:t>Place, Date</a:t>
            </a:r>
            <a:endParaRPr lang="de-AT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DD95E-3D5B-4BB2-A276-7B3B1805A326}" type="slidenum">
              <a:rPr lang="de-AT" smtClean="0"/>
              <a:pPr/>
              <a:t>10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371418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178348" y="395288"/>
            <a:ext cx="7848302" cy="1081087"/>
          </a:xfrm>
        </p:spPr>
        <p:txBody>
          <a:bodyPr/>
          <a:lstStyle/>
          <a:p>
            <a:r>
              <a:rPr lang="de-AT" dirty="0" smtClean="0"/>
              <a:t>G-SII </a:t>
            </a:r>
            <a:r>
              <a:rPr lang="de-AT" dirty="0" err="1" smtClean="0"/>
              <a:t>methodology</a:t>
            </a:r>
            <a:r>
              <a:rPr lang="de-AT" dirty="0" smtClean="0"/>
              <a:t> – </a:t>
            </a:r>
            <a:r>
              <a:rPr lang="de-AT" dirty="0" err="1" smtClean="0"/>
              <a:t>categories</a:t>
            </a:r>
            <a:r>
              <a:rPr lang="de-AT" dirty="0" smtClean="0"/>
              <a:t> </a:t>
            </a:r>
            <a:r>
              <a:rPr lang="de-AT" dirty="0" err="1" smtClean="0"/>
              <a:t>and</a:t>
            </a:r>
            <a:r>
              <a:rPr lang="de-AT" dirty="0" smtClean="0"/>
              <a:t> </a:t>
            </a:r>
            <a:r>
              <a:rPr lang="de-AT" dirty="0" err="1" smtClean="0"/>
              <a:t>indicators</a:t>
            </a:r>
            <a:r>
              <a:rPr lang="de-AT" dirty="0" smtClean="0"/>
              <a:t> </a:t>
            </a:r>
            <a:endParaRPr lang="de-AT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666750" y="6919913"/>
            <a:ext cx="5472038" cy="388937"/>
          </a:xfrm>
        </p:spPr>
        <p:txBody>
          <a:bodyPr/>
          <a:lstStyle/>
          <a:p>
            <a:r>
              <a:rPr lang="de-AT" dirty="0" smtClean="0"/>
              <a:t>Source: IAIS, </a:t>
            </a:r>
            <a:r>
              <a:rPr lang="de-AT" dirty="0" smtClean="0"/>
              <a:t>Updated G-SII Assessment </a:t>
            </a:r>
            <a:r>
              <a:rPr lang="de-AT" dirty="0" err="1" smtClean="0"/>
              <a:t>Methodology</a:t>
            </a:r>
            <a:r>
              <a:rPr lang="de-AT" dirty="0" smtClean="0"/>
              <a:t>, 2016</a:t>
            </a:r>
            <a:endParaRPr lang="de-AT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DD95E-3D5B-4BB2-A276-7B3B1805A326}" type="slidenum">
              <a:rPr lang="de-AT" smtClean="0"/>
              <a:pPr/>
              <a:t>11</a:t>
            </a:fld>
            <a:endParaRPr lang="de-AT"/>
          </a:p>
        </p:txBody>
      </p:sp>
      <p:pic>
        <p:nvPicPr>
          <p:cNvPr id="3" name="Inhaltsplatzhalter 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62150" y="1709290"/>
            <a:ext cx="6973094" cy="5028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638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IAIS G-SII </a:t>
            </a:r>
            <a:r>
              <a:rPr lang="de-AT" dirty="0" err="1" smtClean="0"/>
              <a:t>assessment</a:t>
            </a:r>
            <a:r>
              <a:rPr lang="de-AT" dirty="0" smtClean="0"/>
              <a:t> </a:t>
            </a:r>
            <a:r>
              <a:rPr lang="de-AT" dirty="0" err="1" smtClean="0"/>
              <a:t>process</a:t>
            </a:r>
            <a:r>
              <a:rPr lang="de-AT" dirty="0" smtClean="0"/>
              <a:t> </a:t>
            </a:r>
            <a:endParaRPr lang="de-AT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38188" y="1332359"/>
            <a:ext cx="9288462" cy="5543104"/>
          </a:xfrm>
        </p:spPr>
        <p:txBody>
          <a:bodyPr/>
          <a:lstStyle/>
          <a:p>
            <a:r>
              <a:rPr lang="de-AT" dirty="0" smtClean="0"/>
              <a:t>IAIS G-SII </a:t>
            </a:r>
            <a:r>
              <a:rPr lang="de-AT" dirty="0" err="1" smtClean="0"/>
              <a:t>assessment</a:t>
            </a:r>
            <a:r>
              <a:rPr lang="de-AT" dirty="0" smtClean="0"/>
              <a:t> </a:t>
            </a:r>
            <a:r>
              <a:rPr lang="de-AT" dirty="0" err="1" smtClean="0"/>
              <a:t>is</a:t>
            </a:r>
            <a:r>
              <a:rPr lang="de-AT" dirty="0" smtClean="0"/>
              <a:t> a </a:t>
            </a:r>
            <a:r>
              <a:rPr lang="de-AT" dirty="0" err="1" smtClean="0"/>
              <a:t>yearly</a:t>
            </a:r>
            <a:r>
              <a:rPr lang="de-AT" dirty="0" smtClean="0"/>
              <a:t> </a:t>
            </a:r>
            <a:r>
              <a:rPr lang="de-AT" dirty="0" err="1" smtClean="0"/>
              <a:t>process</a:t>
            </a:r>
            <a:endParaRPr lang="de-AT" dirty="0" smtClean="0"/>
          </a:p>
          <a:p>
            <a:r>
              <a:rPr lang="de-AT" dirty="0" smtClean="0"/>
              <a:t>The </a:t>
            </a:r>
            <a:r>
              <a:rPr lang="de-AT" dirty="0" err="1" smtClean="0"/>
              <a:t>assessment</a:t>
            </a:r>
            <a:r>
              <a:rPr lang="de-AT" dirty="0" smtClean="0"/>
              <a:t> </a:t>
            </a:r>
            <a:r>
              <a:rPr lang="de-AT" dirty="0" err="1" smtClean="0"/>
              <a:t>process</a:t>
            </a:r>
            <a:r>
              <a:rPr lang="de-AT" dirty="0" smtClean="0"/>
              <a:t> </a:t>
            </a:r>
            <a:r>
              <a:rPr lang="de-AT" dirty="0" err="1" smtClean="0"/>
              <a:t>consists</a:t>
            </a:r>
            <a:r>
              <a:rPr lang="de-AT" dirty="0" smtClean="0"/>
              <a:t> </a:t>
            </a:r>
            <a:r>
              <a:rPr lang="de-AT" dirty="0" err="1" smtClean="0"/>
              <a:t>of</a:t>
            </a:r>
            <a:r>
              <a:rPr lang="de-AT" dirty="0" smtClean="0"/>
              <a:t> </a:t>
            </a:r>
            <a:r>
              <a:rPr lang="de-AT" dirty="0" err="1" smtClean="0"/>
              <a:t>five</a:t>
            </a:r>
            <a:r>
              <a:rPr lang="de-AT" dirty="0" smtClean="0"/>
              <a:t> </a:t>
            </a:r>
            <a:r>
              <a:rPr lang="de-AT" dirty="0" err="1" smtClean="0"/>
              <a:t>phases</a:t>
            </a:r>
            <a:r>
              <a:rPr lang="de-AT" dirty="0" smtClean="0"/>
              <a:t>:</a:t>
            </a:r>
          </a:p>
          <a:p>
            <a:pPr lvl="1"/>
            <a:r>
              <a:rPr lang="de-AT" dirty="0" smtClean="0"/>
              <a:t>Data </a:t>
            </a:r>
            <a:r>
              <a:rPr lang="de-AT" dirty="0" err="1" smtClean="0"/>
              <a:t>collection</a:t>
            </a:r>
            <a:r>
              <a:rPr lang="de-AT" dirty="0" smtClean="0"/>
              <a:t> </a:t>
            </a:r>
            <a:r>
              <a:rPr lang="de-AT" dirty="0" err="1" smtClean="0"/>
              <a:t>phase</a:t>
            </a:r>
            <a:r>
              <a:rPr lang="de-AT" dirty="0" smtClean="0"/>
              <a:t> (</a:t>
            </a:r>
            <a:r>
              <a:rPr lang="de-AT" dirty="0" err="1" smtClean="0"/>
              <a:t>from</a:t>
            </a:r>
            <a:r>
              <a:rPr lang="de-AT" dirty="0" smtClean="0"/>
              <a:t> an initial </a:t>
            </a:r>
            <a:r>
              <a:rPr lang="de-AT" dirty="0" err="1" smtClean="0"/>
              <a:t>cohort</a:t>
            </a:r>
            <a:r>
              <a:rPr lang="de-AT" dirty="0" smtClean="0"/>
              <a:t> </a:t>
            </a:r>
            <a:r>
              <a:rPr lang="de-AT" dirty="0" err="1" smtClean="0"/>
              <a:t>of</a:t>
            </a:r>
            <a:r>
              <a:rPr lang="de-AT" dirty="0" smtClean="0"/>
              <a:t> </a:t>
            </a:r>
            <a:r>
              <a:rPr lang="de-AT" dirty="0" err="1" smtClean="0"/>
              <a:t>around</a:t>
            </a:r>
            <a:r>
              <a:rPr lang="de-AT" dirty="0" smtClean="0"/>
              <a:t> 50 </a:t>
            </a:r>
            <a:r>
              <a:rPr lang="de-AT" dirty="0" err="1" smtClean="0"/>
              <a:t>insurers</a:t>
            </a:r>
            <a:r>
              <a:rPr lang="de-AT" dirty="0" smtClean="0"/>
              <a:t>)</a:t>
            </a:r>
          </a:p>
          <a:p>
            <a:pPr lvl="1"/>
            <a:r>
              <a:rPr lang="de-AT" dirty="0" smtClean="0"/>
              <a:t>Quality </a:t>
            </a:r>
            <a:r>
              <a:rPr lang="de-AT" dirty="0" err="1" smtClean="0"/>
              <a:t>control</a:t>
            </a:r>
            <a:r>
              <a:rPr lang="de-AT" dirty="0" smtClean="0"/>
              <a:t> </a:t>
            </a:r>
            <a:r>
              <a:rPr lang="de-AT" dirty="0" err="1" smtClean="0"/>
              <a:t>and</a:t>
            </a:r>
            <a:r>
              <a:rPr lang="de-AT" dirty="0" smtClean="0"/>
              <a:t> </a:t>
            </a:r>
            <a:r>
              <a:rPr lang="de-AT" dirty="0" err="1" smtClean="0"/>
              <a:t>scoring</a:t>
            </a:r>
            <a:r>
              <a:rPr lang="de-AT" dirty="0" smtClean="0"/>
              <a:t> </a:t>
            </a:r>
            <a:r>
              <a:rPr lang="de-AT" dirty="0" err="1" smtClean="0"/>
              <a:t>phase</a:t>
            </a:r>
            <a:r>
              <a:rPr lang="de-AT" dirty="0" smtClean="0"/>
              <a:t> =&gt; </a:t>
            </a:r>
            <a:r>
              <a:rPr lang="de-AT" dirty="0" err="1" smtClean="0"/>
              <a:t>setting</a:t>
            </a:r>
            <a:r>
              <a:rPr lang="de-AT" dirty="0" smtClean="0"/>
              <a:t> a quantitative </a:t>
            </a:r>
            <a:r>
              <a:rPr lang="de-AT" dirty="0" err="1" smtClean="0"/>
              <a:t>treshold</a:t>
            </a:r>
            <a:endParaRPr lang="de-AT" dirty="0" smtClean="0"/>
          </a:p>
          <a:p>
            <a:pPr lvl="1"/>
            <a:r>
              <a:rPr lang="de-AT" dirty="0" smtClean="0"/>
              <a:t>Discovery </a:t>
            </a:r>
            <a:r>
              <a:rPr lang="de-AT" dirty="0" err="1" smtClean="0"/>
              <a:t>phase</a:t>
            </a:r>
            <a:r>
              <a:rPr lang="de-AT" dirty="0" smtClean="0"/>
              <a:t> (additional quantitative </a:t>
            </a:r>
            <a:r>
              <a:rPr lang="de-AT" dirty="0" err="1" smtClean="0"/>
              <a:t>and</a:t>
            </a:r>
            <a:r>
              <a:rPr lang="de-AT" dirty="0" smtClean="0"/>
              <a:t> qualitative </a:t>
            </a:r>
            <a:r>
              <a:rPr lang="de-AT" dirty="0" err="1" smtClean="0"/>
              <a:t>assessment</a:t>
            </a:r>
            <a:r>
              <a:rPr lang="de-AT" dirty="0" smtClean="0"/>
              <a:t>)</a:t>
            </a:r>
          </a:p>
          <a:p>
            <a:pPr lvl="1"/>
            <a:r>
              <a:rPr lang="de-AT" dirty="0" smtClean="0"/>
              <a:t>Exchange </a:t>
            </a:r>
            <a:r>
              <a:rPr lang="de-AT" dirty="0" err="1" smtClean="0"/>
              <a:t>with</a:t>
            </a:r>
            <a:r>
              <a:rPr lang="de-AT" dirty="0" smtClean="0"/>
              <a:t> </a:t>
            </a:r>
            <a:r>
              <a:rPr lang="de-AT" dirty="0" err="1" smtClean="0"/>
              <a:t>prospective</a:t>
            </a:r>
            <a:r>
              <a:rPr lang="de-AT" dirty="0" smtClean="0"/>
              <a:t> G-SIIs</a:t>
            </a:r>
          </a:p>
          <a:p>
            <a:pPr lvl="1"/>
            <a:r>
              <a:rPr lang="de-AT" dirty="0" smtClean="0"/>
              <a:t>IAIS </a:t>
            </a:r>
            <a:r>
              <a:rPr lang="de-AT" dirty="0" err="1" smtClean="0"/>
              <a:t>recommendation</a:t>
            </a:r>
            <a:r>
              <a:rPr lang="de-AT" dirty="0" smtClean="0"/>
              <a:t> </a:t>
            </a:r>
            <a:r>
              <a:rPr lang="de-AT" dirty="0" err="1" smtClean="0"/>
              <a:t>to</a:t>
            </a:r>
            <a:r>
              <a:rPr lang="de-AT" dirty="0" smtClean="0"/>
              <a:t> </a:t>
            </a:r>
            <a:r>
              <a:rPr lang="de-AT" dirty="0" err="1" smtClean="0"/>
              <a:t>the</a:t>
            </a:r>
            <a:r>
              <a:rPr lang="de-AT" dirty="0" smtClean="0"/>
              <a:t> FSB</a:t>
            </a:r>
          </a:p>
          <a:p>
            <a:r>
              <a:rPr lang="de-AT" dirty="0" smtClean="0"/>
              <a:t>On </a:t>
            </a:r>
            <a:r>
              <a:rPr lang="de-AT" dirty="0" err="1" smtClean="0"/>
              <a:t>the</a:t>
            </a:r>
            <a:r>
              <a:rPr lang="de-AT" dirty="0" smtClean="0"/>
              <a:t> </a:t>
            </a:r>
            <a:r>
              <a:rPr lang="de-AT" dirty="0" err="1" smtClean="0"/>
              <a:t>basis</a:t>
            </a:r>
            <a:r>
              <a:rPr lang="de-AT" dirty="0" smtClean="0"/>
              <a:t> </a:t>
            </a:r>
            <a:r>
              <a:rPr lang="de-AT" dirty="0" err="1" smtClean="0"/>
              <a:t>of</a:t>
            </a:r>
            <a:r>
              <a:rPr lang="de-AT" dirty="0" smtClean="0"/>
              <a:t> </a:t>
            </a:r>
            <a:r>
              <a:rPr lang="de-AT" dirty="0" err="1" smtClean="0"/>
              <a:t>the</a:t>
            </a:r>
            <a:r>
              <a:rPr lang="de-AT" dirty="0" smtClean="0"/>
              <a:t> IAIS </a:t>
            </a:r>
            <a:r>
              <a:rPr lang="de-AT" dirty="0" err="1" smtClean="0"/>
              <a:t>recommendation</a:t>
            </a:r>
            <a:r>
              <a:rPr lang="de-AT" dirty="0" smtClean="0"/>
              <a:t>, </a:t>
            </a:r>
            <a:r>
              <a:rPr lang="de-AT" dirty="0" err="1" smtClean="0"/>
              <a:t>the</a:t>
            </a:r>
            <a:r>
              <a:rPr lang="de-AT" dirty="0" smtClean="0"/>
              <a:t> FSB </a:t>
            </a:r>
            <a:r>
              <a:rPr lang="de-AT" dirty="0" err="1" smtClean="0"/>
              <a:t>decides</a:t>
            </a:r>
            <a:r>
              <a:rPr lang="de-AT" dirty="0" smtClean="0"/>
              <a:t> on </a:t>
            </a:r>
            <a:r>
              <a:rPr lang="de-AT" dirty="0" err="1" smtClean="0"/>
              <a:t>the</a:t>
            </a:r>
            <a:r>
              <a:rPr lang="de-AT" dirty="0" smtClean="0"/>
              <a:t> G-SII </a:t>
            </a:r>
            <a:r>
              <a:rPr lang="de-AT" dirty="0" err="1" smtClean="0"/>
              <a:t>designation</a:t>
            </a:r>
            <a:endParaRPr lang="de-AT" dirty="0" smtClean="0"/>
          </a:p>
          <a:p>
            <a:r>
              <a:rPr lang="de-AT" dirty="0" smtClean="0"/>
              <a:t>The </a:t>
            </a:r>
            <a:r>
              <a:rPr lang="de-AT" dirty="0" err="1" smtClean="0"/>
              <a:t>list</a:t>
            </a:r>
            <a:r>
              <a:rPr lang="de-AT" dirty="0" smtClean="0"/>
              <a:t> </a:t>
            </a:r>
            <a:r>
              <a:rPr lang="de-AT" dirty="0" err="1" smtClean="0"/>
              <a:t>of</a:t>
            </a:r>
            <a:r>
              <a:rPr lang="de-AT" dirty="0" smtClean="0"/>
              <a:t> </a:t>
            </a:r>
            <a:r>
              <a:rPr lang="de-AT" dirty="0" err="1" smtClean="0"/>
              <a:t>designated</a:t>
            </a:r>
            <a:r>
              <a:rPr lang="de-AT" dirty="0" smtClean="0"/>
              <a:t> G-SIIs </a:t>
            </a:r>
            <a:r>
              <a:rPr lang="de-AT" dirty="0" err="1" smtClean="0"/>
              <a:t>is</a:t>
            </a:r>
            <a:r>
              <a:rPr lang="de-AT" dirty="0" smtClean="0"/>
              <a:t> </a:t>
            </a:r>
            <a:r>
              <a:rPr lang="de-AT" dirty="0" err="1" smtClean="0"/>
              <a:t>published</a:t>
            </a:r>
            <a:endParaRPr lang="de-AT" dirty="0" smtClean="0"/>
          </a:p>
          <a:p>
            <a:r>
              <a:rPr lang="de-AT" dirty="0" smtClean="0"/>
              <a:t>The 2016 </a:t>
            </a:r>
            <a:r>
              <a:rPr lang="de-AT" dirty="0" smtClean="0"/>
              <a:t>G-SII </a:t>
            </a:r>
            <a:r>
              <a:rPr lang="de-AT" dirty="0" err="1" smtClean="0"/>
              <a:t>list</a:t>
            </a:r>
            <a:r>
              <a:rPr lang="de-AT" dirty="0" smtClean="0"/>
              <a:t> </a:t>
            </a:r>
            <a:r>
              <a:rPr lang="de-AT" dirty="0" err="1" smtClean="0"/>
              <a:t>included</a:t>
            </a:r>
            <a:r>
              <a:rPr lang="de-AT" dirty="0" smtClean="0"/>
              <a:t> </a:t>
            </a:r>
            <a:r>
              <a:rPr lang="de-AT" dirty="0" err="1" smtClean="0"/>
              <a:t>nine</a:t>
            </a:r>
            <a:r>
              <a:rPr lang="de-AT" dirty="0" smtClean="0"/>
              <a:t> </a:t>
            </a:r>
            <a:r>
              <a:rPr lang="de-AT" dirty="0" err="1" smtClean="0"/>
              <a:t>insurers</a:t>
            </a:r>
            <a:endParaRPr lang="de-AT" dirty="0" smtClean="0"/>
          </a:p>
          <a:p>
            <a:pPr marL="522287" lvl="1" indent="0">
              <a:buNone/>
            </a:pPr>
            <a:endParaRPr lang="de-AT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DD95E-3D5B-4BB2-A276-7B3B1805A326}" type="slidenum">
              <a:rPr lang="de-AT" smtClean="0"/>
              <a:pPr/>
              <a:t>12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419378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G-SII </a:t>
            </a:r>
            <a:r>
              <a:rPr lang="de-AT" dirty="0" err="1" smtClean="0"/>
              <a:t>policy</a:t>
            </a:r>
            <a:r>
              <a:rPr lang="de-AT" dirty="0" smtClean="0"/>
              <a:t> </a:t>
            </a:r>
            <a:r>
              <a:rPr lang="de-AT" dirty="0" err="1" smtClean="0"/>
              <a:t>measures</a:t>
            </a:r>
            <a:r>
              <a:rPr lang="de-AT" dirty="0" smtClean="0"/>
              <a:t> (1)</a:t>
            </a:r>
            <a:endParaRPr lang="de-AT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Aft>
                <a:spcPts val="600"/>
              </a:spcAft>
              <a:buNone/>
            </a:pPr>
            <a:r>
              <a:rPr lang="de-AT" i="1" dirty="0" smtClean="0"/>
              <a:t>„A </a:t>
            </a:r>
            <a:r>
              <a:rPr lang="de-AT" i="1" dirty="0" err="1" smtClean="0"/>
              <a:t>sound</a:t>
            </a:r>
            <a:r>
              <a:rPr lang="de-AT" i="1" dirty="0" smtClean="0"/>
              <a:t> </a:t>
            </a:r>
            <a:r>
              <a:rPr lang="de-AT" i="1" dirty="0" err="1" smtClean="0"/>
              <a:t>capital</a:t>
            </a:r>
            <a:r>
              <a:rPr lang="de-AT" i="1" dirty="0" smtClean="0"/>
              <a:t> </a:t>
            </a:r>
            <a:r>
              <a:rPr lang="de-AT" i="1" dirty="0" err="1" smtClean="0"/>
              <a:t>and</a:t>
            </a:r>
            <a:r>
              <a:rPr lang="de-AT" i="1" dirty="0" smtClean="0"/>
              <a:t> </a:t>
            </a:r>
            <a:r>
              <a:rPr lang="de-AT" i="1" dirty="0" err="1" smtClean="0"/>
              <a:t>supervisory</a:t>
            </a:r>
            <a:r>
              <a:rPr lang="de-AT" i="1" dirty="0" smtClean="0"/>
              <a:t> </a:t>
            </a:r>
            <a:r>
              <a:rPr lang="de-AT" i="1" dirty="0" err="1" smtClean="0"/>
              <a:t>framework</a:t>
            </a:r>
            <a:r>
              <a:rPr lang="de-AT" i="1" dirty="0" smtClean="0"/>
              <a:t> </a:t>
            </a:r>
            <a:r>
              <a:rPr lang="de-AT" i="1" dirty="0" err="1" smtClean="0"/>
              <a:t>for</a:t>
            </a:r>
            <a:r>
              <a:rPr lang="de-AT" i="1" dirty="0" smtClean="0"/>
              <a:t> </a:t>
            </a:r>
            <a:r>
              <a:rPr lang="de-AT" i="1" dirty="0" err="1" smtClean="0"/>
              <a:t>the</a:t>
            </a:r>
            <a:r>
              <a:rPr lang="de-AT" i="1" dirty="0" smtClean="0"/>
              <a:t> </a:t>
            </a:r>
            <a:r>
              <a:rPr lang="de-AT" i="1" dirty="0" err="1" smtClean="0"/>
              <a:t>insurance</a:t>
            </a:r>
            <a:r>
              <a:rPr lang="de-AT" i="1" dirty="0" smtClean="0"/>
              <a:t> </a:t>
            </a:r>
            <a:r>
              <a:rPr lang="de-AT" i="1" dirty="0" err="1" smtClean="0"/>
              <a:t>sector</a:t>
            </a:r>
            <a:r>
              <a:rPr lang="de-AT" i="1" dirty="0" smtClean="0"/>
              <a:t> </a:t>
            </a:r>
            <a:r>
              <a:rPr lang="de-AT" i="1" dirty="0" err="1" smtClean="0"/>
              <a:t>more</a:t>
            </a:r>
            <a:r>
              <a:rPr lang="de-AT" i="1" dirty="0" smtClean="0"/>
              <a:t> </a:t>
            </a:r>
            <a:r>
              <a:rPr lang="de-AT" i="1" dirty="0" err="1" smtClean="0"/>
              <a:t>broadly</a:t>
            </a:r>
            <a:r>
              <a:rPr lang="de-AT" i="1" dirty="0" smtClean="0"/>
              <a:t> </a:t>
            </a:r>
            <a:r>
              <a:rPr lang="de-AT" i="1" dirty="0" err="1" smtClean="0"/>
              <a:t>is</a:t>
            </a:r>
            <a:r>
              <a:rPr lang="de-AT" i="1" dirty="0" smtClean="0"/>
              <a:t> essential </a:t>
            </a:r>
            <a:r>
              <a:rPr lang="de-AT" i="1" dirty="0" err="1" smtClean="0"/>
              <a:t>for</a:t>
            </a:r>
            <a:r>
              <a:rPr lang="de-AT" i="1" dirty="0" smtClean="0"/>
              <a:t> </a:t>
            </a:r>
            <a:r>
              <a:rPr lang="de-AT" i="1" dirty="0" err="1" smtClean="0"/>
              <a:t>supporting</a:t>
            </a:r>
            <a:r>
              <a:rPr lang="de-AT" i="1" dirty="0" smtClean="0"/>
              <a:t> </a:t>
            </a:r>
            <a:r>
              <a:rPr lang="de-AT" i="1" dirty="0" err="1" smtClean="0"/>
              <a:t>financial</a:t>
            </a:r>
            <a:r>
              <a:rPr lang="de-AT" i="1" dirty="0" smtClean="0"/>
              <a:t> </a:t>
            </a:r>
            <a:r>
              <a:rPr lang="de-AT" i="1" dirty="0" err="1" smtClean="0"/>
              <a:t>stability</a:t>
            </a:r>
            <a:r>
              <a:rPr lang="de-AT" i="1" dirty="0" smtClean="0"/>
              <a:t>.“ (FSB)</a:t>
            </a:r>
            <a:endParaRPr lang="de-AT" dirty="0" smtClean="0"/>
          </a:p>
          <a:p>
            <a:r>
              <a:rPr lang="de-AT" dirty="0" smtClean="0"/>
              <a:t>Enhanced </a:t>
            </a:r>
            <a:r>
              <a:rPr lang="de-AT" dirty="0" smtClean="0"/>
              <a:t>Supervision</a:t>
            </a:r>
          </a:p>
          <a:p>
            <a:pPr lvl="1"/>
            <a:r>
              <a:rPr lang="de-AT" dirty="0" err="1" smtClean="0"/>
              <a:t>Based</a:t>
            </a:r>
            <a:r>
              <a:rPr lang="de-AT" dirty="0" smtClean="0"/>
              <a:t> on Insurance Core </a:t>
            </a:r>
            <a:r>
              <a:rPr lang="de-AT" dirty="0" err="1" smtClean="0"/>
              <a:t>Principles</a:t>
            </a:r>
            <a:r>
              <a:rPr lang="de-AT" dirty="0" smtClean="0"/>
              <a:t>, Common Framework </a:t>
            </a:r>
            <a:r>
              <a:rPr lang="de-AT" dirty="0" err="1" smtClean="0"/>
              <a:t>for</a:t>
            </a:r>
            <a:r>
              <a:rPr lang="de-AT" dirty="0" smtClean="0"/>
              <a:t> </a:t>
            </a:r>
            <a:r>
              <a:rPr lang="de-AT" dirty="0" err="1" smtClean="0"/>
              <a:t>the</a:t>
            </a:r>
            <a:r>
              <a:rPr lang="de-AT" dirty="0" smtClean="0"/>
              <a:t> Supervision </a:t>
            </a:r>
            <a:r>
              <a:rPr lang="de-AT" dirty="0" err="1" smtClean="0"/>
              <a:t>of</a:t>
            </a:r>
            <a:r>
              <a:rPr lang="de-AT" dirty="0" smtClean="0"/>
              <a:t> </a:t>
            </a:r>
            <a:r>
              <a:rPr lang="de-AT" dirty="0" err="1" smtClean="0"/>
              <a:t>Internationally</a:t>
            </a:r>
            <a:r>
              <a:rPr lang="de-AT" dirty="0" smtClean="0"/>
              <a:t> </a:t>
            </a:r>
            <a:r>
              <a:rPr lang="de-AT" dirty="0" err="1" smtClean="0"/>
              <a:t>Active</a:t>
            </a:r>
            <a:r>
              <a:rPr lang="de-AT" dirty="0" smtClean="0"/>
              <a:t> Insurance </a:t>
            </a:r>
            <a:r>
              <a:rPr lang="de-AT" dirty="0" smtClean="0"/>
              <a:t>Groups (</a:t>
            </a:r>
            <a:r>
              <a:rPr lang="de-AT" dirty="0" err="1" smtClean="0"/>
              <a:t>ComFrame</a:t>
            </a:r>
            <a:r>
              <a:rPr lang="de-AT" dirty="0" smtClean="0"/>
              <a:t>)</a:t>
            </a:r>
            <a:r>
              <a:rPr lang="de-AT" dirty="0"/>
              <a:t> </a:t>
            </a:r>
            <a:r>
              <a:rPr lang="de-AT" dirty="0" err="1" smtClean="0"/>
              <a:t>and</a:t>
            </a:r>
            <a:r>
              <a:rPr lang="de-AT" dirty="0" smtClean="0"/>
              <a:t> FSB </a:t>
            </a:r>
            <a:r>
              <a:rPr lang="de-AT" dirty="0" err="1" smtClean="0"/>
              <a:t>Recommendations</a:t>
            </a:r>
            <a:r>
              <a:rPr lang="de-AT" dirty="0" smtClean="0"/>
              <a:t> on </a:t>
            </a:r>
            <a:r>
              <a:rPr lang="de-AT" dirty="0" err="1" smtClean="0"/>
              <a:t>Supervisory</a:t>
            </a:r>
            <a:r>
              <a:rPr lang="de-AT" dirty="0" smtClean="0"/>
              <a:t> </a:t>
            </a:r>
            <a:r>
              <a:rPr lang="de-AT" dirty="0" err="1" smtClean="0"/>
              <a:t>Intensity</a:t>
            </a:r>
            <a:r>
              <a:rPr lang="de-AT" dirty="0" smtClean="0"/>
              <a:t> </a:t>
            </a:r>
            <a:r>
              <a:rPr lang="de-AT" dirty="0" err="1" smtClean="0"/>
              <a:t>and</a:t>
            </a:r>
            <a:r>
              <a:rPr lang="de-AT" dirty="0" smtClean="0"/>
              <a:t> </a:t>
            </a:r>
            <a:r>
              <a:rPr lang="de-AT" dirty="0" err="1" smtClean="0"/>
              <a:t>Effectiveness</a:t>
            </a:r>
            <a:endParaRPr lang="de-AT" dirty="0" smtClean="0"/>
          </a:p>
          <a:p>
            <a:pPr lvl="1"/>
            <a:r>
              <a:rPr lang="de-AT" dirty="0" smtClean="0"/>
              <a:t>Enhanced </a:t>
            </a:r>
            <a:r>
              <a:rPr lang="de-AT" dirty="0" err="1" smtClean="0"/>
              <a:t>l</a:t>
            </a:r>
            <a:r>
              <a:rPr lang="de-AT" dirty="0" err="1" smtClean="0"/>
              <a:t>iquidity</a:t>
            </a:r>
            <a:r>
              <a:rPr lang="de-AT" dirty="0" smtClean="0"/>
              <a:t> </a:t>
            </a:r>
            <a:r>
              <a:rPr lang="de-AT" dirty="0" err="1" smtClean="0"/>
              <a:t>planning</a:t>
            </a:r>
            <a:r>
              <a:rPr lang="de-AT" dirty="0" smtClean="0"/>
              <a:t> </a:t>
            </a:r>
            <a:r>
              <a:rPr lang="de-AT" dirty="0" err="1" smtClean="0"/>
              <a:t>and</a:t>
            </a:r>
            <a:r>
              <a:rPr lang="de-AT" dirty="0" smtClean="0"/>
              <a:t> </a:t>
            </a:r>
            <a:r>
              <a:rPr lang="de-AT" dirty="0" err="1" smtClean="0"/>
              <a:t>management</a:t>
            </a:r>
            <a:endParaRPr lang="de-AT" dirty="0" smtClean="0"/>
          </a:p>
          <a:p>
            <a:pPr lvl="1"/>
            <a:r>
              <a:rPr lang="de-AT" dirty="0" err="1" smtClean="0"/>
              <a:t>Systemic</a:t>
            </a:r>
            <a:r>
              <a:rPr lang="de-AT" dirty="0" smtClean="0"/>
              <a:t> </a:t>
            </a:r>
            <a:r>
              <a:rPr lang="de-AT" dirty="0" err="1" smtClean="0"/>
              <a:t>Risk</a:t>
            </a:r>
            <a:r>
              <a:rPr lang="de-AT" dirty="0" smtClean="0"/>
              <a:t> Management Plan (SRMP)</a:t>
            </a:r>
          </a:p>
          <a:p>
            <a:pPr lvl="1"/>
            <a:r>
              <a:rPr lang="de-AT" dirty="0" err="1" smtClean="0"/>
              <a:t>Effective</a:t>
            </a:r>
            <a:r>
              <a:rPr lang="de-AT" dirty="0" smtClean="0"/>
              <a:t> </a:t>
            </a:r>
            <a:r>
              <a:rPr lang="de-AT" dirty="0" err="1" smtClean="0"/>
              <a:t>separation</a:t>
            </a:r>
            <a:r>
              <a:rPr lang="de-AT" dirty="0" smtClean="0"/>
              <a:t> </a:t>
            </a:r>
            <a:r>
              <a:rPr lang="de-AT" dirty="0" err="1" smtClean="0"/>
              <a:t>of</a:t>
            </a:r>
            <a:r>
              <a:rPr lang="de-AT" dirty="0" smtClean="0"/>
              <a:t> NTNI </a:t>
            </a:r>
            <a:r>
              <a:rPr lang="de-AT" dirty="0" err="1" smtClean="0"/>
              <a:t>activities</a:t>
            </a:r>
            <a:r>
              <a:rPr lang="de-AT" dirty="0" smtClean="0"/>
              <a:t> (optional)</a:t>
            </a:r>
          </a:p>
          <a:p>
            <a:pPr lvl="1"/>
            <a:r>
              <a:rPr lang="de-AT" dirty="0" err="1" smtClean="0"/>
              <a:t>Restrictions</a:t>
            </a:r>
            <a:r>
              <a:rPr lang="de-AT" dirty="0" smtClean="0"/>
              <a:t> </a:t>
            </a:r>
            <a:r>
              <a:rPr lang="de-AT" dirty="0" err="1" smtClean="0"/>
              <a:t>and</a:t>
            </a:r>
            <a:r>
              <a:rPr lang="de-AT" dirty="0" smtClean="0"/>
              <a:t> </a:t>
            </a:r>
            <a:r>
              <a:rPr lang="de-AT" dirty="0" err="1" smtClean="0"/>
              <a:t>prohobitions</a:t>
            </a:r>
            <a:r>
              <a:rPr lang="de-AT" dirty="0" smtClean="0"/>
              <a:t> (optional)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DD95E-3D5B-4BB2-A276-7B3B1805A326}" type="slidenum">
              <a:rPr lang="de-AT" smtClean="0"/>
              <a:pPr/>
              <a:t>13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940024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/>
              <a:t>G-SII </a:t>
            </a:r>
            <a:r>
              <a:rPr lang="de-AT" dirty="0" err="1"/>
              <a:t>policy</a:t>
            </a:r>
            <a:r>
              <a:rPr lang="de-AT" dirty="0"/>
              <a:t> </a:t>
            </a:r>
            <a:r>
              <a:rPr lang="de-AT" dirty="0" err="1"/>
              <a:t>measures</a:t>
            </a:r>
            <a:r>
              <a:rPr lang="de-AT" dirty="0"/>
              <a:t> </a:t>
            </a:r>
            <a:r>
              <a:rPr lang="de-AT" dirty="0" smtClean="0"/>
              <a:t>(</a:t>
            </a:r>
            <a:r>
              <a:rPr lang="de-AT" dirty="0"/>
              <a:t>2</a:t>
            </a:r>
            <a:r>
              <a:rPr lang="de-AT" dirty="0" smtClean="0"/>
              <a:t>)</a:t>
            </a:r>
            <a:endParaRPr lang="de-AT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AT" dirty="0" smtClean="0"/>
          </a:p>
          <a:p>
            <a:r>
              <a:rPr lang="de-AT" dirty="0" smtClean="0"/>
              <a:t>Enhanced </a:t>
            </a:r>
            <a:r>
              <a:rPr lang="de-AT" dirty="0" err="1" smtClean="0"/>
              <a:t>resolvability</a:t>
            </a:r>
            <a:endParaRPr lang="de-AT" dirty="0" smtClean="0"/>
          </a:p>
          <a:p>
            <a:pPr lvl="1"/>
            <a:r>
              <a:rPr lang="de-AT" dirty="0" smtClean="0"/>
              <a:t>Establishment </a:t>
            </a:r>
            <a:r>
              <a:rPr lang="de-AT" dirty="0" err="1" smtClean="0"/>
              <a:t>of</a:t>
            </a:r>
            <a:r>
              <a:rPr lang="de-AT" dirty="0" smtClean="0"/>
              <a:t> </a:t>
            </a:r>
            <a:r>
              <a:rPr lang="de-AT" dirty="0" err="1" smtClean="0"/>
              <a:t>Crisis</a:t>
            </a:r>
            <a:r>
              <a:rPr lang="de-AT" dirty="0" smtClean="0"/>
              <a:t> Management Groups (CMGs)</a:t>
            </a:r>
          </a:p>
          <a:p>
            <a:pPr lvl="1"/>
            <a:r>
              <a:rPr lang="de-AT" dirty="0" smtClean="0"/>
              <a:t>Elaboration </a:t>
            </a:r>
            <a:r>
              <a:rPr lang="de-AT" dirty="0" err="1" smtClean="0"/>
              <a:t>of</a:t>
            </a:r>
            <a:r>
              <a:rPr lang="de-AT" dirty="0" smtClean="0"/>
              <a:t> </a:t>
            </a:r>
            <a:r>
              <a:rPr lang="de-AT" dirty="0" err="1" smtClean="0"/>
              <a:t>Recovery</a:t>
            </a:r>
            <a:r>
              <a:rPr lang="de-AT" dirty="0" smtClean="0"/>
              <a:t> </a:t>
            </a:r>
            <a:r>
              <a:rPr lang="de-AT" dirty="0" err="1" smtClean="0"/>
              <a:t>and</a:t>
            </a:r>
            <a:r>
              <a:rPr lang="de-AT" dirty="0" smtClean="0"/>
              <a:t> Resolution Plans (RRPs)</a:t>
            </a:r>
          </a:p>
          <a:p>
            <a:pPr lvl="1"/>
            <a:r>
              <a:rPr lang="de-AT" dirty="0" err="1" smtClean="0"/>
              <a:t>Conduct</a:t>
            </a:r>
            <a:r>
              <a:rPr lang="de-AT" dirty="0" smtClean="0"/>
              <a:t> </a:t>
            </a:r>
            <a:r>
              <a:rPr lang="de-AT" dirty="0" err="1" smtClean="0"/>
              <a:t>of</a:t>
            </a:r>
            <a:r>
              <a:rPr lang="de-AT" dirty="0" smtClean="0"/>
              <a:t> </a:t>
            </a:r>
            <a:r>
              <a:rPr lang="de-AT" dirty="0" err="1" smtClean="0"/>
              <a:t>resolvability</a:t>
            </a:r>
            <a:r>
              <a:rPr lang="de-AT" dirty="0" smtClean="0"/>
              <a:t> </a:t>
            </a:r>
            <a:r>
              <a:rPr lang="de-AT" dirty="0" err="1" smtClean="0"/>
              <a:t>assessments</a:t>
            </a:r>
            <a:endParaRPr lang="de-AT" dirty="0" smtClean="0"/>
          </a:p>
          <a:p>
            <a:pPr lvl="1"/>
            <a:r>
              <a:rPr lang="de-AT" dirty="0" smtClean="0"/>
              <a:t>Institution-</a:t>
            </a:r>
            <a:r>
              <a:rPr lang="de-AT" dirty="0" err="1" smtClean="0"/>
              <a:t>specific</a:t>
            </a:r>
            <a:r>
              <a:rPr lang="de-AT" dirty="0" smtClean="0"/>
              <a:t> </a:t>
            </a:r>
            <a:r>
              <a:rPr lang="de-AT" dirty="0" err="1" smtClean="0"/>
              <a:t>cross-border</a:t>
            </a:r>
            <a:r>
              <a:rPr lang="de-AT" dirty="0" smtClean="0"/>
              <a:t> </a:t>
            </a:r>
            <a:r>
              <a:rPr lang="de-AT" dirty="0" err="1" smtClean="0"/>
              <a:t>cooperation</a:t>
            </a:r>
            <a:r>
              <a:rPr lang="de-AT" dirty="0" smtClean="0"/>
              <a:t> </a:t>
            </a:r>
            <a:r>
              <a:rPr lang="de-AT" dirty="0" err="1" smtClean="0"/>
              <a:t>agreements</a:t>
            </a:r>
            <a:endParaRPr lang="de-AT" dirty="0" smtClean="0"/>
          </a:p>
          <a:p>
            <a:pPr marL="522287" lvl="1" indent="0">
              <a:buNone/>
            </a:pPr>
            <a:endParaRPr lang="de-AT" dirty="0" smtClean="0"/>
          </a:p>
          <a:p>
            <a:r>
              <a:rPr lang="de-AT" dirty="0" smtClean="0"/>
              <a:t>Higher Loss Absorption </a:t>
            </a:r>
            <a:r>
              <a:rPr lang="de-AT" dirty="0" err="1" smtClean="0"/>
              <a:t>capacity</a:t>
            </a:r>
            <a:endParaRPr lang="de-AT" dirty="0" smtClean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DD95E-3D5B-4BB2-A276-7B3B1805A326}" type="slidenum">
              <a:rPr lang="de-AT" smtClean="0"/>
              <a:pPr/>
              <a:t>14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141941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New IAIS Approach (1)</a:t>
            </a:r>
            <a:r>
              <a:rPr lang="de-AT" dirty="0" smtClean="0"/>
              <a:t> </a:t>
            </a:r>
            <a:endParaRPr lang="de-AT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i="1" dirty="0" smtClean="0"/>
              <a:t>‘The systemic impact of an insurance failure can </a:t>
            </a:r>
            <a:r>
              <a:rPr lang="en-US" sz="2000" i="1" dirty="0" err="1" smtClean="0"/>
              <a:t>materialise</a:t>
            </a:r>
            <a:r>
              <a:rPr lang="en-US" sz="2000" i="1" dirty="0" smtClean="0"/>
              <a:t> in various ways, </a:t>
            </a:r>
            <a:r>
              <a:rPr lang="en-US" sz="2000" i="1" dirty="0" err="1" smtClean="0"/>
              <a:t>inclusing</a:t>
            </a:r>
            <a:r>
              <a:rPr lang="en-US" sz="2000" i="1" dirty="0" smtClean="0"/>
              <a:t> through </a:t>
            </a:r>
            <a:r>
              <a:rPr lang="en-US" sz="2000" i="1" dirty="0"/>
              <a:t>contagion (where policyholders or markets consider that similar </a:t>
            </a:r>
            <a:r>
              <a:rPr lang="en-US" sz="2000" i="1" dirty="0" smtClean="0"/>
              <a:t>problems may </a:t>
            </a:r>
            <a:r>
              <a:rPr lang="en-US" sz="2000" i="1" dirty="0"/>
              <a:t>exist in similar products from other insurers) and financial links (for example, </a:t>
            </a:r>
            <a:r>
              <a:rPr lang="en-US" sz="2000" i="1" dirty="0" smtClean="0"/>
              <a:t>in the </a:t>
            </a:r>
            <a:r>
              <a:rPr lang="en-US" sz="2000" i="1" dirty="0"/>
              <a:t>derivatives markets) and may have an impact on the broader economy through </a:t>
            </a:r>
            <a:r>
              <a:rPr lang="en-US" sz="2000" i="1" dirty="0" smtClean="0"/>
              <a:t>a failure </a:t>
            </a:r>
            <a:r>
              <a:rPr lang="en-US" sz="2000" i="1" dirty="0"/>
              <a:t>to make good on promises to policyholders or to engage in new </a:t>
            </a:r>
            <a:r>
              <a:rPr lang="en-US" sz="2000" i="1" dirty="0" smtClean="0"/>
              <a:t>transactions that </a:t>
            </a:r>
            <a:r>
              <a:rPr lang="en-US" sz="2000" i="1" dirty="0"/>
              <a:t>would foster economic activity</a:t>
            </a:r>
            <a:r>
              <a:rPr lang="en-US" sz="2000" i="1" dirty="0" smtClean="0"/>
              <a:t>.’ (FSB, Key Attributes, 2014)</a:t>
            </a:r>
          </a:p>
          <a:p>
            <a:r>
              <a:rPr lang="de-AT" dirty="0"/>
              <a:t>IAIS </a:t>
            </a:r>
            <a:r>
              <a:rPr lang="de-AT" dirty="0" err="1" smtClean="0"/>
              <a:t>is</a:t>
            </a:r>
            <a:r>
              <a:rPr lang="de-AT" dirty="0" smtClean="0"/>
              <a:t> </a:t>
            </a:r>
            <a:r>
              <a:rPr lang="de-AT" dirty="0" err="1" smtClean="0"/>
              <a:t>replacing</a:t>
            </a:r>
            <a:r>
              <a:rPr lang="de-AT" dirty="0" smtClean="0"/>
              <a:t> </a:t>
            </a:r>
            <a:r>
              <a:rPr lang="de-AT" dirty="0" err="1"/>
              <a:t>the</a:t>
            </a:r>
            <a:r>
              <a:rPr lang="de-AT" dirty="0"/>
              <a:t> NT </a:t>
            </a:r>
            <a:r>
              <a:rPr lang="de-AT" dirty="0" err="1"/>
              <a:t>concept</a:t>
            </a:r>
            <a:r>
              <a:rPr lang="de-AT" dirty="0"/>
              <a:t> </a:t>
            </a:r>
            <a:r>
              <a:rPr lang="de-AT" dirty="0" err="1"/>
              <a:t>by</a:t>
            </a:r>
            <a:r>
              <a:rPr lang="de-AT" dirty="0"/>
              <a:t> a </a:t>
            </a:r>
            <a:r>
              <a:rPr lang="de-AT" dirty="0" err="1"/>
              <a:t>product</a:t>
            </a:r>
            <a:r>
              <a:rPr lang="de-AT" dirty="0"/>
              <a:t> </a:t>
            </a:r>
            <a:r>
              <a:rPr lang="de-AT" dirty="0" err="1" smtClean="0"/>
              <a:t>features</a:t>
            </a:r>
            <a:r>
              <a:rPr lang="de-AT" dirty="0" smtClean="0"/>
              <a:t> </a:t>
            </a:r>
            <a:r>
              <a:rPr lang="de-AT" dirty="0" err="1"/>
              <a:t>approach</a:t>
            </a:r>
            <a:endParaRPr lang="de-AT" dirty="0"/>
          </a:p>
          <a:p>
            <a:pPr lvl="1"/>
            <a:r>
              <a:rPr lang="de-AT" dirty="0" err="1" smtClean="0"/>
              <a:t>Overlap</a:t>
            </a:r>
            <a:r>
              <a:rPr lang="de-AT" dirty="0" smtClean="0"/>
              <a:t> </a:t>
            </a:r>
            <a:r>
              <a:rPr lang="de-AT" dirty="0" err="1"/>
              <a:t>between</a:t>
            </a:r>
            <a:r>
              <a:rPr lang="de-AT" dirty="0"/>
              <a:t> </a:t>
            </a:r>
            <a:r>
              <a:rPr lang="de-AT" dirty="0" err="1"/>
              <a:t>the</a:t>
            </a:r>
            <a:r>
              <a:rPr lang="de-AT" dirty="0"/>
              <a:t> </a:t>
            </a:r>
            <a:r>
              <a:rPr lang="de-AT" dirty="0" err="1"/>
              <a:t>interconnectedness</a:t>
            </a:r>
            <a:r>
              <a:rPr lang="de-AT" dirty="0"/>
              <a:t> </a:t>
            </a:r>
            <a:r>
              <a:rPr lang="de-AT" dirty="0" err="1"/>
              <a:t>and</a:t>
            </a:r>
            <a:r>
              <a:rPr lang="de-AT" dirty="0"/>
              <a:t> NTNI </a:t>
            </a:r>
            <a:r>
              <a:rPr lang="de-AT" dirty="0" err="1"/>
              <a:t>categories</a:t>
            </a:r>
            <a:endParaRPr lang="de-AT" dirty="0"/>
          </a:p>
          <a:p>
            <a:pPr lvl="1"/>
            <a:r>
              <a:rPr lang="de-AT" dirty="0"/>
              <a:t>NT </a:t>
            </a:r>
            <a:r>
              <a:rPr lang="de-AT" dirty="0" err="1"/>
              <a:t>concept</a:t>
            </a:r>
            <a:r>
              <a:rPr lang="de-AT" dirty="0"/>
              <a:t> </a:t>
            </a:r>
            <a:r>
              <a:rPr lang="de-AT" dirty="0" err="1" smtClean="0"/>
              <a:t>turned</a:t>
            </a:r>
            <a:r>
              <a:rPr lang="de-AT" dirty="0" smtClean="0"/>
              <a:t> out </a:t>
            </a:r>
            <a:r>
              <a:rPr lang="de-AT" dirty="0" err="1" smtClean="0"/>
              <a:t>to</a:t>
            </a:r>
            <a:r>
              <a:rPr lang="de-AT" dirty="0" smtClean="0"/>
              <a:t> </a:t>
            </a:r>
            <a:r>
              <a:rPr lang="de-AT" dirty="0" err="1" smtClean="0"/>
              <a:t>be</a:t>
            </a:r>
            <a:r>
              <a:rPr lang="de-AT" dirty="0" smtClean="0"/>
              <a:t> </a:t>
            </a:r>
            <a:r>
              <a:rPr lang="de-AT" dirty="0" err="1" smtClean="0"/>
              <a:t>confusing</a:t>
            </a:r>
            <a:r>
              <a:rPr lang="de-AT" dirty="0" smtClean="0"/>
              <a:t>/</a:t>
            </a:r>
            <a:r>
              <a:rPr lang="de-AT" dirty="0" err="1" smtClean="0"/>
              <a:t>misleading</a:t>
            </a:r>
            <a:endParaRPr lang="de-AT" dirty="0"/>
          </a:p>
          <a:p>
            <a:pPr lvl="1"/>
            <a:r>
              <a:rPr lang="de-AT" dirty="0" err="1"/>
              <a:t>Investigate</a:t>
            </a:r>
            <a:r>
              <a:rPr lang="de-AT" dirty="0"/>
              <a:t> </a:t>
            </a:r>
            <a:r>
              <a:rPr lang="de-AT" dirty="0" err="1"/>
              <a:t>how</a:t>
            </a:r>
            <a:r>
              <a:rPr lang="de-AT" dirty="0"/>
              <a:t> </a:t>
            </a:r>
            <a:r>
              <a:rPr lang="de-AT" dirty="0" err="1"/>
              <a:t>product</a:t>
            </a:r>
            <a:r>
              <a:rPr lang="de-AT" dirty="0"/>
              <a:t> </a:t>
            </a:r>
            <a:r>
              <a:rPr lang="de-AT" dirty="0" err="1"/>
              <a:t>characteristics</a:t>
            </a:r>
            <a:r>
              <a:rPr lang="de-AT" dirty="0"/>
              <a:t> </a:t>
            </a:r>
            <a:r>
              <a:rPr lang="de-AT" dirty="0" err="1"/>
              <a:t>drive</a:t>
            </a:r>
            <a:r>
              <a:rPr lang="de-AT" dirty="0"/>
              <a:t> </a:t>
            </a:r>
            <a:r>
              <a:rPr lang="de-AT" dirty="0" err="1"/>
              <a:t>systemic</a:t>
            </a:r>
            <a:r>
              <a:rPr lang="de-AT" dirty="0"/>
              <a:t> </a:t>
            </a:r>
            <a:r>
              <a:rPr lang="de-AT" dirty="0" err="1"/>
              <a:t>relevance</a:t>
            </a:r>
            <a:endParaRPr lang="de-AT" dirty="0"/>
          </a:p>
          <a:p>
            <a:pPr lvl="1"/>
            <a:r>
              <a:rPr lang="de-AT" dirty="0" err="1"/>
              <a:t>Refine</a:t>
            </a:r>
            <a:r>
              <a:rPr lang="de-AT" dirty="0"/>
              <a:t> </a:t>
            </a:r>
            <a:r>
              <a:rPr lang="de-AT" dirty="0" err="1"/>
              <a:t>the</a:t>
            </a:r>
            <a:r>
              <a:rPr lang="de-AT" dirty="0"/>
              <a:t> </a:t>
            </a:r>
            <a:r>
              <a:rPr lang="de-AT" dirty="0" err="1"/>
              <a:t>measurement</a:t>
            </a:r>
            <a:r>
              <a:rPr lang="de-AT" dirty="0"/>
              <a:t> </a:t>
            </a:r>
            <a:r>
              <a:rPr lang="de-AT" dirty="0" err="1"/>
              <a:t>of</a:t>
            </a:r>
            <a:r>
              <a:rPr lang="de-AT" dirty="0"/>
              <a:t> </a:t>
            </a:r>
            <a:r>
              <a:rPr lang="de-AT" dirty="0" err="1"/>
              <a:t>macro-economic</a:t>
            </a:r>
            <a:r>
              <a:rPr lang="de-AT" dirty="0"/>
              <a:t> </a:t>
            </a:r>
            <a:r>
              <a:rPr lang="de-AT" dirty="0" err="1"/>
              <a:t>exposure</a:t>
            </a:r>
            <a:endParaRPr lang="de-AT" dirty="0"/>
          </a:p>
          <a:p>
            <a:pPr lvl="1"/>
            <a:r>
              <a:rPr lang="de-AT" dirty="0"/>
              <a:t>Review </a:t>
            </a:r>
            <a:r>
              <a:rPr lang="de-AT" dirty="0" err="1"/>
              <a:t>of</a:t>
            </a:r>
            <a:r>
              <a:rPr lang="de-AT" dirty="0"/>
              <a:t> </a:t>
            </a:r>
            <a:r>
              <a:rPr lang="de-AT" dirty="0" err="1"/>
              <a:t>calibration</a:t>
            </a:r>
            <a:r>
              <a:rPr lang="de-AT" dirty="0"/>
              <a:t> </a:t>
            </a:r>
            <a:r>
              <a:rPr lang="de-AT" dirty="0" err="1"/>
              <a:t>of</a:t>
            </a:r>
            <a:r>
              <a:rPr lang="de-AT" dirty="0"/>
              <a:t> </a:t>
            </a:r>
            <a:r>
              <a:rPr lang="de-AT" dirty="0" err="1"/>
              <a:t>the</a:t>
            </a:r>
            <a:r>
              <a:rPr lang="de-AT" dirty="0"/>
              <a:t> </a:t>
            </a:r>
            <a:r>
              <a:rPr lang="de-AT" dirty="0" err="1"/>
              <a:t>liability</a:t>
            </a:r>
            <a:r>
              <a:rPr lang="de-AT" dirty="0"/>
              <a:t> </a:t>
            </a:r>
            <a:r>
              <a:rPr lang="de-AT" dirty="0" err="1"/>
              <a:t>liquidity</a:t>
            </a:r>
            <a:r>
              <a:rPr lang="de-AT" dirty="0"/>
              <a:t> </a:t>
            </a:r>
            <a:r>
              <a:rPr lang="de-AT" dirty="0" err="1"/>
              <a:t>indicator</a:t>
            </a:r>
            <a:endParaRPr lang="de-AT" dirty="0" smtClean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DD95E-3D5B-4BB2-A276-7B3B1805A326}" type="slidenum">
              <a:rPr lang="de-AT" smtClean="0"/>
              <a:pPr/>
              <a:t>15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721848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New IAIS Approach (2) </a:t>
            </a:r>
            <a:endParaRPr lang="de-AT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38188" y="1476374"/>
            <a:ext cx="9288462" cy="5372101"/>
          </a:xfrm>
        </p:spPr>
        <p:txBody>
          <a:bodyPr/>
          <a:lstStyle/>
          <a:p>
            <a:pPr marL="0" indent="0">
              <a:buNone/>
            </a:pPr>
            <a:endParaRPr lang="de-AT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DD95E-3D5B-4BB2-A276-7B3B1805A326}" type="slidenum">
              <a:rPr lang="de-AT" smtClean="0"/>
              <a:pPr/>
              <a:t>16</a:t>
            </a:fld>
            <a:endParaRPr lang="de-AT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1699" y="2893273"/>
            <a:ext cx="8190001" cy="3120044"/>
          </a:xfrm>
          <a:prstGeom prst="rect">
            <a:avLst/>
          </a:prstGeom>
        </p:spPr>
      </p:pic>
      <p:sp>
        <p:nvSpPr>
          <p:cNvPr id="8" name="Textfeld 7"/>
          <p:cNvSpPr txBox="1"/>
          <p:nvPr/>
        </p:nvSpPr>
        <p:spPr>
          <a:xfrm>
            <a:off x="1386260" y="2124447"/>
            <a:ext cx="214116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err="1" smtClean="0"/>
              <a:t>Risks</a:t>
            </a:r>
            <a:r>
              <a:rPr lang="de-DE" sz="1400" dirty="0" smtClean="0"/>
              <a:t> </a:t>
            </a:r>
            <a:r>
              <a:rPr lang="de-DE" sz="1400" dirty="0" err="1" smtClean="0"/>
              <a:t>indicating</a:t>
            </a:r>
            <a:r>
              <a:rPr lang="de-DE" sz="1400" dirty="0" smtClean="0"/>
              <a:t> </a:t>
            </a:r>
            <a:r>
              <a:rPr lang="de-DE" sz="1400" dirty="0" err="1" smtClean="0"/>
              <a:t>potentially</a:t>
            </a:r>
            <a:r>
              <a:rPr lang="de-DE" sz="1400" dirty="0" smtClean="0"/>
              <a:t> </a:t>
            </a:r>
            <a:r>
              <a:rPr lang="de-DE" sz="1400" dirty="0" err="1" smtClean="0"/>
              <a:t>systemic</a:t>
            </a:r>
            <a:r>
              <a:rPr lang="de-DE" sz="1400" dirty="0" smtClean="0"/>
              <a:t> </a:t>
            </a:r>
            <a:r>
              <a:rPr lang="de-DE" sz="1400" dirty="0" err="1" smtClean="0"/>
              <a:t>features</a:t>
            </a:r>
            <a:endParaRPr lang="de-DE" sz="1400" dirty="0"/>
          </a:p>
        </p:txBody>
      </p:sp>
      <p:sp>
        <p:nvSpPr>
          <p:cNvPr id="9" name="Textfeld 8"/>
          <p:cNvSpPr txBox="1"/>
          <p:nvPr/>
        </p:nvSpPr>
        <p:spPr>
          <a:xfrm>
            <a:off x="4122564" y="2124446"/>
            <a:ext cx="30434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Transmission </a:t>
            </a:r>
            <a:r>
              <a:rPr lang="de-DE" sz="1400" dirty="0" err="1" smtClean="0"/>
              <a:t>channel</a:t>
            </a:r>
            <a:endParaRPr lang="de-DE" sz="1400" dirty="0"/>
          </a:p>
        </p:txBody>
      </p:sp>
      <p:sp>
        <p:nvSpPr>
          <p:cNvPr id="10" name="Textfeld 9"/>
          <p:cNvSpPr txBox="1"/>
          <p:nvPr/>
        </p:nvSpPr>
        <p:spPr>
          <a:xfrm>
            <a:off x="7165975" y="2070585"/>
            <a:ext cx="26103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err="1" smtClean="0"/>
              <a:t>Systemic</a:t>
            </a:r>
            <a:r>
              <a:rPr lang="de-DE" sz="1400" dirty="0" smtClean="0"/>
              <a:t> </a:t>
            </a:r>
            <a:r>
              <a:rPr lang="de-DE" sz="1400" dirty="0" err="1" smtClean="0"/>
              <a:t>events</a:t>
            </a:r>
            <a:endParaRPr lang="de-DE" sz="1400" dirty="0"/>
          </a:p>
        </p:txBody>
      </p:sp>
      <p:sp>
        <p:nvSpPr>
          <p:cNvPr id="11" name="Textfeld 10"/>
          <p:cNvSpPr txBox="1"/>
          <p:nvPr/>
        </p:nvSpPr>
        <p:spPr>
          <a:xfrm>
            <a:off x="1386260" y="6228903"/>
            <a:ext cx="68407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Source: IAIS, </a:t>
            </a:r>
            <a:r>
              <a:rPr lang="de-DE" sz="1400" dirty="0" err="1" smtClean="0"/>
              <a:t>Systemic</a:t>
            </a:r>
            <a:r>
              <a:rPr lang="de-DE" sz="1400" dirty="0" smtClean="0"/>
              <a:t> </a:t>
            </a:r>
            <a:r>
              <a:rPr lang="de-DE" sz="1400" dirty="0" err="1" smtClean="0"/>
              <a:t>Risk</a:t>
            </a:r>
            <a:r>
              <a:rPr lang="de-DE" sz="1400" dirty="0" smtClean="0"/>
              <a:t> </a:t>
            </a:r>
            <a:r>
              <a:rPr lang="de-DE" sz="1400" dirty="0" err="1" smtClean="0"/>
              <a:t>from</a:t>
            </a:r>
            <a:r>
              <a:rPr lang="de-DE" sz="1400" dirty="0" smtClean="0"/>
              <a:t> Insurance </a:t>
            </a:r>
            <a:r>
              <a:rPr lang="de-DE" sz="1400" dirty="0" err="1" smtClean="0"/>
              <a:t>Product</a:t>
            </a:r>
            <a:r>
              <a:rPr lang="de-DE" sz="1400" dirty="0" smtClean="0"/>
              <a:t> Features, 2016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155899874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 smtClean="0"/>
              <a:t>Conclusions</a:t>
            </a:r>
            <a:r>
              <a:rPr lang="de-AT" dirty="0" smtClean="0"/>
              <a:t> </a:t>
            </a:r>
            <a:r>
              <a:rPr lang="de-AT" dirty="0" err="1" smtClean="0"/>
              <a:t>for</a:t>
            </a:r>
            <a:r>
              <a:rPr lang="de-AT" dirty="0" smtClean="0"/>
              <a:t> </a:t>
            </a:r>
            <a:r>
              <a:rPr lang="de-AT" dirty="0" err="1" smtClean="0"/>
              <a:t>insurance</a:t>
            </a:r>
            <a:endParaRPr lang="de-AT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AT" dirty="0"/>
              <a:t>I</a:t>
            </a:r>
            <a:r>
              <a:rPr lang="de-AT" dirty="0" smtClean="0"/>
              <a:t>nsurance </a:t>
            </a:r>
            <a:r>
              <a:rPr lang="de-AT" dirty="0" err="1" smtClean="0"/>
              <a:t>business</a:t>
            </a:r>
            <a:r>
              <a:rPr lang="de-AT" dirty="0" smtClean="0"/>
              <a:t> </a:t>
            </a:r>
            <a:r>
              <a:rPr lang="de-AT" dirty="0" err="1" smtClean="0"/>
              <a:t>unlikely</a:t>
            </a:r>
            <a:r>
              <a:rPr lang="de-AT" dirty="0" smtClean="0"/>
              <a:t> </a:t>
            </a:r>
            <a:r>
              <a:rPr lang="de-AT" dirty="0" err="1" smtClean="0"/>
              <a:t>to</a:t>
            </a:r>
            <a:r>
              <a:rPr lang="de-AT" dirty="0" smtClean="0"/>
              <a:t> </a:t>
            </a:r>
            <a:r>
              <a:rPr lang="de-AT" dirty="0" err="1" smtClean="0"/>
              <a:t>be</a:t>
            </a:r>
            <a:r>
              <a:rPr lang="de-AT" dirty="0" smtClean="0"/>
              <a:t> a </a:t>
            </a:r>
            <a:r>
              <a:rPr lang="de-AT" dirty="0" err="1" smtClean="0"/>
              <a:t>source</a:t>
            </a:r>
            <a:r>
              <a:rPr lang="de-AT" dirty="0" smtClean="0"/>
              <a:t> </a:t>
            </a:r>
            <a:r>
              <a:rPr lang="de-AT" dirty="0" err="1" smtClean="0"/>
              <a:t>of</a:t>
            </a:r>
            <a:r>
              <a:rPr lang="de-AT" dirty="0" smtClean="0"/>
              <a:t> </a:t>
            </a:r>
            <a:r>
              <a:rPr lang="de-AT" dirty="0" err="1" smtClean="0"/>
              <a:t>systemic</a:t>
            </a:r>
            <a:r>
              <a:rPr lang="de-AT" dirty="0" smtClean="0"/>
              <a:t> </a:t>
            </a:r>
            <a:r>
              <a:rPr lang="de-AT" dirty="0" err="1" smtClean="0"/>
              <a:t>risk</a:t>
            </a:r>
            <a:endParaRPr lang="de-AT" dirty="0" smtClean="0"/>
          </a:p>
          <a:p>
            <a:r>
              <a:rPr lang="de-AT" dirty="0" err="1" smtClean="0"/>
              <a:t>Deviations</a:t>
            </a:r>
            <a:r>
              <a:rPr lang="de-AT" dirty="0" smtClean="0"/>
              <a:t> </a:t>
            </a:r>
            <a:r>
              <a:rPr lang="de-AT" dirty="0" err="1" smtClean="0"/>
              <a:t>from</a:t>
            </a:r>
            <a:r>
              <a:rPr lang="de-AT" dirty="0" smtClean="0"/>
              <a:t> </a:t>
            </a:r>
            <a:r>
              <a:rPr lang="de-AT" dirty="0" err="1" smtClean="0"/>
              <a:t>the</a:t>
            </a:r>
            <a:r>
              <a:rPr lang="de-AT" dirty="0" smtClean="0"/>
              <a:t> </a:t>
            </a:r>
            <a:r>
              <a:rPr lang="de-AT" dirty="0" err="1" smtClean="0"/>
              <a:t>core</a:t>
            </a:r>
            <a:r>
              <a:rPr lang="de-AT" dirty="0" smtClean="0"/>
              <a:t> </a:t>
            </a:r>
            <a:r>
              <a:rPr lang="de-AT" dirty="0" err="1" smtClean="0"/>
              <a:t>insurance</a:t>
            </a:r>
            <a:r>
              <a:rPr lang="de-AT" dirty="0" smtClean="0"/>
              <a:t> </a:t>
            </a:r>
            <a:r>
              <a:rPr lang="de-AT" dirty="0" err="1" smtClean="0"/>
              <a:t>business</a:t>
            </a:r>
            <a:r>
              <a:rPr lang="de-AT" dirty="0" smtClean="0"/>
              <a:t> </a:t>
            </a:r>
            <a:r>
              <a:rPr lang="de-AT" dirty="0" err="1" smtClean="0"/>
              <a:t>model</a:t>
            </a:r>
            <a:r>
              <a:rPr lang="de-AT" dirty="0" smtClean="0"/>
              <a:t> </a:t>
            </a:r>
            <a:r>
              <a:rPr lang="de-AT" dirty="0" err="1" smtClean="0"/>
              <a:t>could</a:t>
            </a:r>
            <a:r>
              <a:rPr lang="de-AT" dirty="0" smtClean="0"/>
              <a:t> </a:t>
            </a:r>
            <a:r>
              <a:rPr lang="de-AT" dirty="0" err="1" smtClean="0"/>
              <a:t>create</a:t>
            </a:r>
            <a:r>
              <a:rPr lang="de-AT" dirty="0" smtClean="0"/>
              <a:t> a potential </a:t>
            </a:r>
            <a:r>
              <a:rPr lang="de-AT" dirty="0" err="1" smtClean="0"/>
              <a:t>for</a:t>
            </a:r>
            <a:r>
              <a:rPr lang="de-AT" dirty="0" smtClean="0"/>
              <a:t> </a:t>
            </a:r>
            <a:r>
              <a:rPr lang="de-AT" dirty="0" err="1" smtClean="0"/>
              <a:t>systemic</a:t>
            </a:r>
            <a:r>
              <a:rPr lang="de-AT" dirty="0" smtClean="0"/>
              <a:t> </a:t>
            </a:r>
            <a:r>
              <a:rPr lang="de-AT" dirty="0" err="1" smtClean="0"/>
              <a:t>risk</a:t>
            </a:r>
            <a:endParaRPr lang="de-AT" dirty="0" smtClean="0"/>
          </a:p>
          <a:p>
            <a:r>
              <a:rPr lang="de-AT" dirty="0" err="1" smtClean="0"/>
              <a:t>Regulatory</a:t>
            </a:r>
            <a:r>
              <a:rPr lang="de-AT" dirty="0" smtClean="0"/>
              <a:t> </a:t>
            </a:r>
            <a:r>
              <a:rPr lang="de-AT" dirty="0" err="1" smtClean="0"/>
              <a:t>arbitrage</a:t>
            </a:r>
            <a:r>
              <a:rPr lang="de-AT" dirty="0" smtClean="0"/>
              <a:t> </a:t>
            </a:r>
            <a:r>
              <a:rPr lang="de-AT" dirty="0" err="1" smtClean="0"/>
              <a:t>through</a:t>
            </a:r>
            <a:r>
              <a:rPr lang="de-AT" dirty="0" smtClean="0"/>
              <a:t> </a:t>
            </a:r>
            <a:r>
              <a:rPr lang="de-AT" dirty="0" err="1" smtClean="0"/>
              <a:t>moving</a:t>
            </a:r>
            <a:r>
              <a:rPr lang="de-AT" dirty="0" smtClean="0"/>
              <a:t> </a:t>
            </a:r>
            <a:r>
              <a:rPr lang="de-AT" dirty="0" err="1" smtClean="0"/>
              <a:t>systemically</a:t>
            </a:r>
            <a:r>
              <a:rPr lang="de-AT" dirty="0" smtClean="0"/>
              <a:t> relevant </a:t>
            </a:r>
            <a:r>
              <a:rPr lang="de-AT" dirty="0" err="1" smtClean="0"/>
              <a:t>activities</a:t>
            </a:r>
            <a:r>
              <a:rPr lang="de-AT" dirty="0" smtClean="0"/>
              <a:t> </a:t>
            </a:r>
            <a:r>
              <a:rPr lang="de-AT" dirty="0" err="1" smtClean="0"/>
              <a:t>between</a:t>
            </a:r>
            <a:r>
              <a:rPr lang="de-AT" dirty="0" smtClean="0"/>
              <a:t> </a:t>
            </a:r>
            <a:r>
              <a:rPr lang="de-AT" dirty="0" err="1" smtClean="0"/>
              <a:t>financial</a:t>
            </a:r>
            <a:r>
              <a:rPr lang="de-AT" dirty="0" smtClean="0"/>
              <a:t> </a:t>
            </a:r>
            <a:r>
              <a:rPr lang="de-AT" dirty="0" err="1" smtClean="0"/>
              <a:t>sectors</a:t>
            </a:r>
            <a:r>
              <a:rPr lang="de-AT" dirty="0" smtClean="0"/>
              <a:t> </a:t>
            </a:r>
            <a:r>
              <a:rPr lang="de-AT" dirty="0" smtClean="0"/>
              <a:t>must </a:t>
            </a:r>
            <a:r>
              <a:rPr lang="de-AT" dirty="0" err="1" smtClean="0"/>
              <a:t>be</a:t>
            </a:r>
            <a:r>
              <a:rPr lang="de-AT" dirty="0" smtClean="0"/>
              <a:t> </a:t>
            </a:r>
            <a:r>
              <a:rPr lang="de-AT" dirty="0" err="1" smtClean="0"/>
              <a:t>prevented</a:t>
            </a:r>
            <a:endParaRPr lang="de-AT" dirty="0" smtClean="0"/>
          </a:p>
          <a:p>
            <a:r>
              <a:rPr lang="de-AT" dirty="0" err="1" smtClean="0"/>
              <a:t>Consistency</a:t>
            </a:r>
            <a:r>
              <a:rPr lang="de-AT" dirty="0" smtClean="0"/>
              <a:t> </a:t>
            </a:r>
            <a:r>
              <a:rPr lang="de-AT" dirty="0" err="1" smtClean="0"/>
              <a:t>of</a:t>
            </a:r>
            <a:r>
              <a:rPr lang="de-AT" dirty="0"/>
              <a:t> </a:t>
            </a:r>
            <a:r>
              <a:rPr lang="de-AT" dirty="0" err="1" smtClean="0"/>
              <a:t>systemic</a:t>
            </a:r>
            <a:r>
              <a:rPr lang="de-AT" dirty="0" smtClean="0"/>
              <a:t> </a:t>
            </a:r>
            <a:r>
              <a:rPr lang="de-AT" dirty="0" err="1" smtClean="0"/>
              <a:t>risk</a:t>
            </a:r>
            <a:r>
              <a:rPr lang="de-AT" dirty="0" smtClean="0"/>
              <a:t> </a:t>
            </a:r>
            <a:r>
              <a:rPr lang="de-AT" dirty="0" err="1" smtClean="0"/>
              <a:t>approach</a:t>
            </a:r>
            <a:r>
              <a:rPr lang="de-AT" dirty="0" smtClean="0"/>
              <a:t> </a:t>
            </a:r>
            <a:r>
              <a:rPr lang="de-AT" dirty="0" err="1" smtClean="0"/>
              <a:t>between</a:t>
            </a:r>
            <a:r>
              <a:rPr lang="de-AT" dirty="0" smtClean="0"/>
              <a:t> </a:t>
            </a:r>
            <a:r>
              <a:rPr lang="de-AT" dirty="0" err="1" smtClean="0"/>
              <a:t>banks</a:t>
            </a:r>
            <a:r>
              <a:rPr lang="de-AT" dirty="0" smtClean="0"/>
              <a:t> </a:t>
            </a:r>
            <a:r>
              <a:rPr lang="de-AT" dirty="0" err="1" smtClean="0"/>
              <a:t>and</a:t>
            </a:r>
            <a:r>
              <a:rPr lang="de-AT" dirty="0" smtClean="0"/>
              <a:t> </a:t>
            </a:r>
            <a:r>
              <a:rPr lang="de-AT" dirty="0" err="1" smtClean="0"/>
              <a:t>insurers</a:t>
            </a:r>
            <a:r>
              <a:rPr lang="de-AT" dirty="0" smtClean="0"/>
              <a:t> must </a:t>
            </a:r>
            <a:r>
              <a:rPr lang="de-AT" dirty="0" err="1" smtClean="0"/>
              <a:t>be</a:t>
            </a:r>
            <a:r>
              <a:rPr lang="de-AT" dirty="0" smtClean="0"/>
              <a:t> </a:t>
            </a:r>
            <a:r>
              <a:rPr lang="de-AT" dirty="0" err="1" smtClean="0"/>
              <a:t>improved</a:t>
            </a:r>
            <a:r>
              <a:rPr lang="de-AT" dirty="0" smtClean="0"/>
              <a:t> (</a:t>
            </a:r>
            <a:r>
              <a:rPr lang="de-AT" dirty="0" err="1" smtClean="0"/>
              <a:t>fill</a:t>
            </a:r>
            <a:r>
              <a:rPr lang="de-AT" dirty="0" smtClean="0"/>
              <a:t> </a:t>
            </a:r>
            <a:r>
              <a:rPr lang="de-AT" dirty="0" err="1" smtClean="0"/>
              <a:t>gaps</a:t>
            </a:r>
            <a:r>
              <a:rPr lang="de-AT" dirty="0" smtClean="0"/>
              <a:t>, </a:t>
            </a:r>
            <a:r>
              <a:rPr lang="de-AT" dirty="0" err="1" smtClean="0"/>
              <a:t>reduce</a:t>
            </a:r>
            <a:r>
              <a:rPr lang="de-AT" dirty="0" smtClean="0"/>
              <a:t> </a:t>
            </a:r>
            <a:r>
              <a:rPr lang="de-AT" dirty="0" err="1" smtClean="0"/>
              <a:t>overlap</a:t>
            </a:r>
            <a:r>
              <a:rPr lang="de-AT" dirty="0" smtClean="0"/>
              <a:t>)</a:t>
            </a:r>
          </a:p>
          <a:p>
            <a:r>
              <a:rPr lang="de-AT" dirty="0" smtClean="0"/>
              <a:t>Insurance </a:t>
            </a:r>
            <a:r>
              <a:rPr lang="de-AT" dirty="0" err="1" smtClean="0"/>
              <a:t>groups</a:t>
            </a:r>
            <a:r>
              <a:rPr lang="de-AT" dirty="0" smtClean="0"/>
              <a:t> </a:t>
            </a:r>
            <a:r>
              <a:rPr lang="de-AT" dirty="0" err="1" smtClean="0"/>
              <a:t>should</a:t>
            </a:r>
            <a:r>
              <a:rPr lang="de-AT" dirty="0" smtClean="0"/>
              <a:t> not </a:t>
            </a:r>
            <a:r>
              <a:rPr lang="de-AT" dirty="0" err="1" smtClean="0"/>
              <a:t>be</a:t>
            </a:r>
            <a:r>
              <a:rPr lang="de-AT" dirty="0" smtClean="0"/>
              <a:t> </a:t>
            </a:r>
            <a:r>
              <a:rPr lang="de-AT" dirty="0" err="1" smtClean="0"/>
              <a:t>incentivised</a:t>
            </a:r>
            <a:r>
              <a:rPr lang="de-AT" dirty="0" smtClean="0"/>
              <a:t> </a:t>
            </a:r>
            <a:r>
              <a:rPr lang="de-AT" dirty="0" err="1" smtClean="0"/>
              <a:t>to</a:t>
            </a:r>
            <a:r>
              <a:rPr lang="de-AT" dirty="0" smtClean="0"/>
              <a:t> </a:t>
            </a:r>
            <a:r>
              <a:rPr lang="de-AT" dirty="0" err="1" smtClean="0"/>
              <a:t>move</a:t>
            </a:r>
            <a:r>
              <a:rPr lang="de-AT" dirty="0" smtClean="0"/>
              <a:t> </a:t>
            </a:r>
            <a:r>
              <a:rPr lang="de-AT" dirty="0" err="1" smtClean="0"/>
              <a:t>into</a:t>
            </a:r>
            <a:r>
              <a:rPr lang="de-AT" dirty="0" smtClean="0"/>
              <a:t> non-</a:t>
            </a:r>
            <a:r>
              <a:rPr lang="de-AT" dirty="0" err="1" smtClean="0"/>
              <a:t>insurance</a:t>
            </a:r>
            <a:r>
              <a:rPr lang="de-AT" dirty="0" smtClean="0"/>
              <a:t> </a:t>
            </a:r>
            <a:r>
              <a:rPr lang="de-AT" dirty="0" err="1" smtClean="0"/>
              <a:t>and</a:t>
            </a:r>
            <a:r>
              <a:rPr lang="de-AT" dirty="0" smtClean="0"/>
              <a:t> non-</a:t>
            </a:r>
            <a:r>
              <a:rPr lang="de-AT" dirty="0" err="1" smtClean="0"/>
              <a:t>regulated</a:t>
            </a:r>
            <a:r>
              <a:rPr lang="de-AT" dirty="0" smtClean="0"/>
              <a:t> </a:t>
            </a:r>
            <a:r>
              <a:rPr lang="de-AT" dirty="0" err="1" smtClean="0"/>
              <a:t>business</a:t>
            </a:r>
            <a:endParaRPr lang="de-AT" dirty="0" smtClean="0"/>
          </a:p>
          <a:p>
            <a:r>
              <a:rPr lang="de-AT" dirty="0" smtClean="0"/>
              <a:t>Insurance </a:t>
            </a:r>
            <a:r>
              <a:rPr lang="de-AT" dirty="0" err="1" smtClean="0"/>
              <a:t>supervisors</a:t>
            </a:r>
            <a:r>
              <a:rPr lang="de-AT" dirty="0" smtClean="0"/>
              <a:t> must </a:t>
            </a:r>
            <a:r>
              <a:rPr lang="de-AT" dirty="0" err="1" smtClean="0"/>
              <a:t>be</a:t>
            </a:r>
            <a:r>
              <a:rPr lang="de-AT" dirty="0" smtClean="0"/>
              <a:t> </a:t>
            </a:r>
            <a:r>
              <a:rPr lang="de-AT" dirty="0" err="1" smtClean="0"/>
              <a:t>equipped</a:t>
            </a:r>
            <a:r>
              <a:rPr lang="de-AT" dirty="0" smtClean="0"/>
              <a:t> </a:t>
            </a:r>
            <a:r>
              <a:rPr lang="de-AT" dirty="0" err="1" smtClean="0"/>
              <a:t>with</a:t>
            </a:r>
            <a:r>
              <a:rPr lang="de-AT" dirty="0" smtClean="0"/>
              <a:t> </a:t>
            </a:r>
            <a:r>
              <a:rPr lang="de-AT" dirty="0" err="1" smtClean="0"/>
              <a:t>the</a:t>
            </a:r>
            <a:r>
              <a:rPr lang="de-AT" dirty="0" smtClean="0"/>
              <a:t> </a:t>
            </a:r>
            <a:r>
              <a:rPr lang="de-AT" dirty="0" err="1" smtClean="0"/>
              <a:t>specific</a:t>
            </a:r>
            <a:r>
              <a:rPr lang="de-AT" dirty="0" smtClean="0"/>
              <a:t> </a:t>
            </a:r>
            <a:r>
              <a:rPr lang="de-AT" dirty="0" err="1" smtClean="0"/>
              <a:t>tools</a:t>
            </a:r>
            <a:r>
              <a:rPr lang="de-AT" dirty="0" smtClean="0"/>
              <a:t> </a:t>
            </a:r>
            <a:r>
              <a:rPr lang="de-AT" dirty="0" err="1" smtClean="0"/>
              <a:t>to</a:t>
            </a:r>
            <a:r>
              <a:rPr lang="de-AT" dirty="0" smtClean="0"/>
              <a:t> deal </a:t>
            </a:r>
            <a:r>
              <a:rPr lang="de-AT" dirty="0" err="1" smtClean="0"/>
              <a:t>with</a:t>
            </a:r>
            <a:r>
              <a:rPr lang="de-AT" dirty="0" smtClean="0"/>
              <a:t> </a:t>
            </a:r>
            <a:r>
              <a:rPr lang="de-AT" dirty="0" err="1" smtClean="0"/>
              <a:t>systemic</a:t>
            </a:r>
            <a:r>
              <a:rPr lang="de-AT" dirty="0" smtClean="0"/>
              <a:t> </a:t>
            </a:r>
            <a:r>
              <a:rPr lang="de-AT" dirty="0" err="1" smtClean="0"/>
              <a:t>risk</a:t>
            </a:r>
            <a:r>
              <a:rPr lang="de-AT" dirty="0" smtClean="0"/>
              <a:t> (</a:t>
            </a:r>
            <a:r>
              <a:rPr lang="de-AT" dirty="0" err="1" smtClean="0"/>
              <a:t>beyond</a:t>
            </a:r>
            <a:r>
              <a:rPr lang="de-AT" dirty="0" smtClean="0"/>
              <a:t> </a:t>
            </a:r>
            <a:r>
              <a:rPr lang="de-AT" dirty="0" err="1" smtClean="0"/>
              <a:t>policyholder</a:t>
            </a:r>
            <a:r>
              <a:rPr lang="de-AT" dirty="0" smtClean="0"/>
              <a:t> </a:t>
            </a:r>
            <a:r>
              <a:rPr lang="de-AT" dirty="0" err="1" smtClean="0"/>
              <a:t>protection</a:t>
            </a:r>
            <a:r>
              <a:rPr lang="de-AT" dirty="0" smtClean="0"/>
              <a:t>)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DD95E-3D5B-4BB2-A276-7B3B1805A326}" type="slidenum">
              <a:rPr lang="de-AT" smtClean="0"/>
              <a:pPr/>
              <a:t>17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417563824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4"/>
          <p:cNvSpPr txBox="1">
            <a:spLocks noChangeArrowheads="1"/>
          </p:cNvSpPr>
          <p:nvPr/>
        </p:nvSpPr>
        <p:spPr bwMode="auto">
          <a:xfrm>
            <a:off x="666750" y="6372225"/>
            <a:ext cx="4608513" cy="824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1042988">
              <a:lnSpc>
                <a:spcPct val="80000"/>
              </a:lnSpc>
              <a:spcBef>
                <a:spcPct val="50000"/>
              </a:spcBef>
            </a:pPr>
            <a:r>
              <a:rPr lang="en-GB" sz="1400" dirty="0" smtClean="0"/>
              <a:t>Peter </a:t>
            </a:r>
            <a:r>
              <a:rPr lang="en-GB" sz="1400" dirty="0" err="1" smtClean="0"/>
              <a:t>Braumüller</a:t>
            </a:r>
            <a:endParaRPr lang="en-GB" sz="1400" dirty="0" smtClean="0"/>
          </a:p>
          <a:p>
            <a:pPr defTabSz="1042988">
              <a:lnSpc>
                <a:spcPct val="80000"/>
              </a:lnSpc>
              <a:spcBef>
                <a:spcPct val="50000"/>
              </a:spcBef>
            </a:pPr>
            <a:r>
              <a:rPr lang="en-GB" sz="1400" dirty="0" smtClean="0"/>
              <a:t>Insurance and Pension </a:t>
            </a:r>
            <a:r>
              <a:rPr lang="en-GB" sz="1400" dirty="0" smtClean="0"/>
              <a:t>Supervision</a:t>
            </a:r>
          </a:p>
          <a:p>
            <a:pPr defTabSz="1042988">
              <a:lnSpc>
                <a:spcPct val="80000"/>
              </a:lnSpc>
              <a:spcBef>
                <a:spcPct val="50000"/>
              </a:spcBef>
            </a:pPr>
            <a:r>
              <a:rPr lang="en-GB" sz="1400" dirty="0" err="1" smtClean="0"/>
              <a:t>Austrían</a:t>
            </a:r>
            <a:r>
              <a:rPr lang="en-GB" sz="1400" dirty="0" smtClean="0"/>
              <a:t> FMA</a:t>
            </a:r>
            <a:endParaRPr lang="en-GB" sz="1400" dirty="0"/>
          </a:p>
        </p:txBody>
      </p:sp>
      <p:sp>
        <p:nvSpPr>
          <p:cNvPr id="3075" name="Text Box 7"/>
          <p:cNvSpPr txBox="1">
            <a:spLocks noChangeArrowheads="1"/>
          </p:cNvSpPr>
          <p:nvPr/>
        </p:nvSpPr>
        <p:spPr bwMode="auto">
          <a:xfrm>
            <a:off x="5418138" y="6372225"/>
            <a:ext cx="4608512" cy="824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defTabSz="1042988">
              <a:lnSpc>
                <a:spcPct val="80000"/>
              </a:lnSpc>
              <a:spcBef>
                <a:spcPct val="50000"/>
              </a:spcBef>
            </a:pPr>
            <a:r>
              <a:rPr lang="en-GB" sz="1400" dirty="0" smtClean="0"/>
              <a:t>IOPS/FSC International Seminar</a:t>
            </a:r>
            <a:endParaRPr lang="en-GB" sz="1400" i="1" dirty="0"/>
          </a:p>
          <a:p>
            <a:pPr algn="r" defTabSz="1042988">
              <a:lnSpc>
                <a:spcPct val="80000"/>
              </a:lnSpc>
              <a:spcBef>
                <a:spcPct val="50000"/>
              </a:spcBef>
            </a:pPr>
            <a:r>
              <a:rPr lang="en-GB" sz="1400" dirty="0" smtClean="0"/>
              <a:t>Runaway Bay, </a:t>
            </a:r>
            <a:r>
              <a:rPr lang="en-GB" sz="1400" dirty="0" smtClean="0"/>
              <a:t>St. Ann, Jamaica</a:t>
            </a:r>
          </a:p>
          <a:p>
            <a:pPr algn="r" defTabSz="1042988">
              <a:lnSpc>
                <a:spcPct val="80000"/>
              </a:lnSpc>
              <a:spcBef>
                <a:spcPct val="50000"/>
              </a:spcBef>
            </a:pPr>
            <a:r>
              <a:rPr lang="en-GB" sz="1400" dirty="0" smtClean="0"/>
              <a:t>23 February 2017</a:t>
            </a:r>
            <a:endParaRPr lang="en-GB" sz="1400" dirty="0" smtClean="0"/>
          </a:p>
        </p:txBody>
      </p:sp>
      <p:sp>
        <p:nvSpPr>
          <p:cNvPr id="3076" name="Rectangle 8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GB" dirty="0" smtClean="0"/>
              <a:t>Systemic risk –</a:t>
            </a:r>
            <a:br>
              <a:rPr lang="en-GB" dirty="0" smtClean="0"/>
            </a:br>
            <a:r>
              <a:rPr lang="en-GB" dirty="0" smtClean="0"/>
              <a:t>experience from banking and insurance</a:t>
            </a: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1834371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Datumsplatzhalt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pPr defTabSz="1042988"/>
            <a:endParaRPr lang="en-GB" dirty="0"/>
          </a:p>
        </p:txBody>
      </p:sp>
      <p:sp>
        <p:nvSpPr>
          <p:cNvPr id="4099" name="Fußzeilenplatzhalt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pPr defTabSz="1042988"/>
            <a:endParaRPr lang="en-GB" dirty="0"/>
          </a:p>
        </p:txBody>
      </p:sp>
      <p:sp>
        <p:nvSpPr>
          <p:cNvPr id="4100" name="Foliennummernplatzhalt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pPr defTabSz="1042988"/>
            <a:fld id="{72287637-9DBE-4AA0-83A4-B04967C02C3F}" type="slidenum">
              <a:rPr lang="en-GB"/>
              <a:pPr defTabSz="1042988"/>
              <a:t>2</a:t>
            </a:fld>
            <a:endParaRPr lang="en-GB"/>
          </a:p>
        </p:txBody>
      </p:sp>
      <p:sp>
        <p:nvSpPr>
          <p:cNvPr id="410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dirty="0" smtClean="0"/>
              <a:t>Agenda</a:t>
            </a:r>
            <a:endParaRPr lang="en-GB" dirty="0" smtClean="0"/>
          </a:p>
        </p:txBody>
      </p:sp>
      <p:sp>
        <p:nvSpPr>
          <p:cNvPr id="410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38188" y="1332360"/>
            <a:ext cx="9217025" cy="5471666"/>
          </a:xfrm>
        </p:spPr>
        <p:txBody>
          <a:bodyPr/>
          <a:lstStyle/>
          <a:p>
            <a:pPr eaLnBrk="1" hangingPunct="1"/>
            <a:endParaRPr lang="en-GB" dirty="0" smtClean="0"/>
          </a:p>
          <a:p>
            <a:pPr eaLnBrk="1" hangingPunct="1"/>
            <a:r>
              <a:rPr lang="en-GB" dirty="0" smtClean="0"/>
              <a:t>Where </a:t>
            </a:r>
            <a:r>
              <a:rPr lang="en-GB" dirty="0" smtClean="0"/>
              <a:t>the </a:t>
            </a:r>
            <a:r>
              <a:rPr lang="en-GB" dirty="0" smtClean="0"/>
              <a:t>current systemic </a:t>
            </a:r>
            <a:r>
              <a:rPr lang="en-GB" dirty="0" smtClean="0"/>
              <a:t>risk discussion </a:t>
            </a:r>
            <a:r>
              <a:rPr lang="en-GB" dirty="0" smtClean="0"/>
              <a:t>began… </a:t>
            </a:r>
            <a:endParaRPr lang="en-GB" dirty="0" smtClean="0"/>
          </a:p>
          <a:p>
            <a:pPr eaLnBrk="1" hangingPunct="1"/>
            <a:r>
              <a:rPr lang="en-GB" dirty="0" smtClean="0"/>
              <a:t>Definition </a:t>
            </a:r>
            <a:r>
              <a:rPr lang="en-GB" dirty="0" smtClean="0"/>
              <a:t>and sources of </a:t>
            </a:r>
            <a:r>
              <a:rPr lang="en-GB" dirty="0" smtClean="0"/>
              <a:t>systemic </a:t>
            </a:r>
            <a:r>
              <a:rPr lang="en-GB" dirty="0" smtClean="0"/>
              <a:t>risk</a:t>
            </a:r>
          </a:p>
          <a:p>
            <a:pPr eaLnBrk="1" hangingPunct="1"/>
            <a:r>
              <a:rPr lang="en-GB" dirty="0" smtClean="0"/>
              <a:t>Why is insurance considered different?</a:t>
            </a:r>
            <a:endParaRPr lang="en-GB" dirty="0" smtClean="0"/>
          </a:p>
          <a:p>
            <a:pPr eaLnBrk="1" hangingPunct="1"/>
            <a:r>
              <a:rPr lang="en-GB" dirty="0" smtClean="0"/>
              <a:t>BCBS and IAIS assessment methodologies </a:t>
            </a:r>
          </a:p>
          <a:p>
            <a:pPr eaLnBrk="1" hangingPunct="1"/>
            <a:r>
              <a:rPr lang="en-GB" dirty="0" smtClean="0"/>
              <a:t>IAIS G-SII assessment process</a:t>
            </a:r>
          </a:p>
          <a:p>
            <a:pPr eaLnBrk="1" hangingPunct="1"/>
            <a:r>
              <a:rPr lang="en-GB" dirty="0" smtClean="0"/>
              <a:t>G-SII policy measures</a:t>
            </a:r>
          </a:p>
          <a:p>
            <a:pPr eaLnBrk="1" hangingPunct="1"/>
            <a:r>
              <a:rPr lang="en-GB" dirty="0" smtClean="0"/>
              <a:t>New IAIS approach</a:t>
            </a:r>
          </a:p>
          <a:p>
            <a:pPr eaLnBrk="1" hangingPunct="1"/>
            <a:r>
              <a:rPr lang="en-GB" dirty="0" smtClean="0"/>
              <a:t>Conclusions for insurance</a:t>
            </a:r>
          </a:p>
          <a:p>
            <a:pPr eaLnBrk="1" hangingPunct="1"/>
            <a:endParaRPr lang="en-GB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106340" y="395288"/>
            <a:ext cx="8208912" cy="1081087"/>
          </a:xfrm>
        </p:spPr>
        <p:txBody>
          <a:bodyPr/>
          <a:lstStyle/>
          <a:p>
            <a:r>
              <a:rPr lang="de-AT" dirty="0" err="1" smtClean="0"/>
              <a:t>Where</a:t>
            </a:r>
            <a:r>
              <a:rPr lang="de-AT" dirty="0" smtClean="0"/>
              <a:t> </a:t>
            </a:r>
            <a:r>
              <a:rPr lang="de-AT" dirty="0" err="1" smtClean="0"/>
              <a:t>the</a:t>
            </a:r>
            <a:r>
              <a:rPr lang="de-AT" dirty="0" smtClean="0"/>
              <a:t> </a:t>
            </a:r>
            <a:r>
              <a:rPr lang="de-AT" dirty="0" err="1" smtClean="0"/>
              <a:t>current</a:t>
            </a:r>
            <a:r>
              <a:rPr lang="de-AT" dirty="0" smtClean="0"/>
              <a:t> </a:t>
            </a:r>
            <a:r>
              <a:rPr lang="de-AT" dirty="0" err="1" smtClean="0"/>
              <a:t>systemic</a:t>
            </a:r>
            <a:r>
              <a:rPr lang="de-AT" dirty="0" smtClean="0"/>
              <a:t> </a:t>
            </a:r>
            <a:r>
              <a:rPr lang="de-AT" dirty="0" err="1" smtClean="0"/>
              <a:t>risk</a:t>
            </a:r>
            <a:r>
              <a:rPr lang="de-AT" dirty="0" smtClean="0"/>
              <a:t> </a:t>
            </a:r>
            <a:r>
              <a:rPr lang="de-AT" dirty="0" err="1" smtClean="0"/>
              <a:t>dicussion</a:t>
            </a:r>
            <a:r>
              <a:rPr lang="de-AT" dirty="0" smtClean="0"/>
              <a:t> </a:t>
            </a:r>
            <a:r>
              <a:rPr lang="de-AT" dirty="0" err="1" smtClean="0"/>
              <a:t>began</a:t>
            </a:r>
            <a:r>
              <a:rPr lang="de-AT" dirty="0" smtClean="0"/>
              <a:t>...</a:t>
            </a:r>
            <a:endParaRPr lang="de-AT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38188" y="1620391"/>
            <a:ext cx="9288462" cy="5255072"/>
          </a:xfrm>
        </p:spPr>
        <p:txBody>
          <a:bodyPr/>
          <a:lstStyle/>
          <a:p>
            <a:r>
              <a:rPr lang="de-AT" dirty="0" err="1" smtClean="0"/>
              <a:t>Failure</a:t>
            </a:r>
            <a:r>
              <a:rPr lang="de-AT" dirty="0" smtClean="0"/>
              <a:t> </a:t>
            </a:r>
            <a:r>
              <a:rPr lang="de-AT" dirty="0" err="1" smtClean="0"/>
              <a:t>of</a:t>
            </a:r>
            <a:r>
              <a:rPr lang="de-AT" dirty="0" smtClean="0"/>
              <a:t> large </a:t>
            </a:r>
            <a:r>
              <a:rPr lang="de-AT" dirty="0" err="1" smtClean="0"/>
              <a:t>and</a:t>
            </a:r>
            <a:r>
              <a:rPr lang="de-AT" dirty="0" smtClean="0"/>
              <a:t> </a:t>
            </a:r>
            <a:r>
              <a:rPr lang="de-AT" dirty="0" err="1" smtClean="0"/>
              <a:t>highly</a:t>
            </a:r>
            <a:r>
              <a:rPr lang="de-AT" dirty="0" smtClean="0"/>
              <a:t> </a:t>
            </a:r>
            <a:r>
              <a:rPr lang="de-AT" dirty="0" err="1" smtClean="0"/>
              <a:t>interconnected</a:t>
            </a:r>
            <a:r>
              <a:rPr lang="de-AT" dirty="0" smtClean="0"/>
              <a:t> </a:t>
            </a:r>
            <a:r>
              <a:rPr lang="de-AT" dirty="0" err="1" smtClean="0"/>
              <a:t>financial</a:t>
            </a:r>
            <a:r>
              <a:rPr lang="de-AT" dirty="0" smtClean="0"/>
              <a:t> </a:t>
            </a:r>
            <a:r>
              <a:rPr lang="de-AT" dirty="0" err="1" smtClean="0"/>
              <a:t>institutions</a:t>
            </a:r>
            <a:r>
              <a:rPr lang="de-AT" dirty="0" smtClean="0"/>
              <a:t> </a:t>
            </a:r>
            <a:r>
              <a:rPr lang="de-AT" dirty="0" err="1" smtClean="0"/>
              <a:t>had</a:t>
            </a:r>
            <a:r>
              <a:rPr lang="de-AT" dirty="0" smtClean="0"/>
              <a:t> </a:t>
            </a:r>
            <a:r>
              <a:rPr lang="de-AT" dirty="0" err="1" smtClean="0"/>
              <a:t>significant</a:t>
            </a:r>
            <a:r>
              <a:rPr lang="de-AT" dirty="0" smtClean="0"/>
              <a:t> </a:t>
            </a:r>
            <a:r>
              <a:rPr lang="de-AT" dirty="0" err="1" smtClean="0"/>
              <a:t>impact</a:t>
            </a:r>
            <a:r>
              <a:rPr lang="de-AT" dirty="0" smtClean="0"/>
              <a:t> on </a:t>
            </a:r>
            <a:r>
              <a:rPr lang="de-AT" dirty="0" err="1" smtClean="0"/>
              <a:t>the</a:t>
            </a:r>
            <a:r>
              <a:rPr lang="de-AT" dirty="0" smtClean="0"/>
              <a:t> global </a:t>
            </a:r>
            <a:r>
              <a:rPr lang="de-AT" dirty="0" err="1" smtClean="0"/>
              <a:t>financial</a:t>
            </a:r>
            <a:r>
              <a:rPr lang="de-AT" dirty="0" smtClean="0"/>
              <a:t> </a:t>
            </a:r>
            <a:r>
              <a:rPr lang="de-AT" dirty="0" err="1" smtClean="0"/>
              <a:t>system</a:t>
            </a:r>
            <a:r>
              <a:rPr lang="de-AT" dirty="0" smtClean="0"/>
              <a:t> </a:t>
            </a:r>
            <a:r>
              <a:rPr lang="de-AT" dirty="0" err="1" smtClean="0"/>
              <a:t>and</a:t>
            </a:r>
            <a:r>
              <a:rPr lang="de-AT" dirty="0" smtClean="0"/>
              <a:t> real </a:t>
            </a:r>
            <a:r>
              <a:rPr lang="de-AT" dirty="0" err="1" smtClean="0"/>
              <a:t>economy</a:t>
            </a:r>
            <a:endParaRPr lang="de-AT" dirty="0" smtClean="0"/>
          </a:p>
          <a:p>
            <a:r>
              <a:rPr lang="de-AT" dirty="0" smtClean="0"/>
              <a:t>Financial </a:t>
            </a:r>
            <a:r>
              <a:rPr lang="de-AT" dirty="0" err="1" smtClean="0"/>
              <a:t>crisis</a:t>
            </a:r>
            <a:r>
              <a:rPr lang="de-AT" dirty="0" smtClean="0"/>
              <a:t> </a:t>
            </a:r>
            <a:r>
              <a:rPr lang="de-AT" dirty="0" err="1" smtClean="0"/>
              <a:t>raised</a:t>
            </a:r>
            <a:r>
              <a:rPr lang="de-AT" dirty="0" smtClean="0"/>
              <a:t> </a:t>
            </a:r>
            <a:r>
              <a:rPr lang="de-AT" dirty="0" err="1" smtClean="0"/>
              <a:t>moral</a:t>
            </a:r>
            <a:r>
              <a:rPr lang="de-AT" dirty="0" smtClean="0"/>
              <a:t> </a:t>
            </a:r>
            <a:r>
              <a:rPr lang="de-AT" dirty="0" err="1" smtClean="0"/>
              <a:t>hazard</a:t>
            </a:r>
            <a:r>
              <a:rPr lang="de-AT" dirty="0" smtClean="0"/>
              <a:t> </a:t>
            </a:r>
            <a:r>
              <a:rPr lang="de-AT" dirty="0" err="1" smtClean="0"/>
              <a:t>concerns</a:t>
            </a:r>
            <a:r>
              <a:rPr lang="de-AT" dirty="0" smtClean="0"/>
              <a:t> – ‚</a:t>
            </a:r>
            <a:r>
              <a:rPr lang="de-AT" dirty="0" err="1" smtClean="0"/>
              <a:t>too</a:t>
            </a:r>
            <a:r>
              <a:rPr lang="de-AT" dirty="0" smtClean="0"/>
              <a:t> </a:t>
            </a:r>
            <a:r>
              <a:rPr lang="de-AT" dirty="0" err="1" smtClean="0"/>
              <a:t>big</a:t>
            </a:r>
            <a:r>
              <a:rPr lang="de-AT" dirty="0" smtClean="0"/>
              <a:t> </a:t>
            </a:r>
            <a:r>
              <a:rPr lang="de-AT" dirty="0" err="1" smtClean="0"/>
              <a:t>to</a:t>
            </a:r>
            <a:r>
              <a:rPr lang="de-AT" dirty="0" smtClean="0"/>
              <a:t> </a:t>
            </a:r>
            <a:r>
              <a:rPr lang="de-AT" dirty="0" err="1" smtClean="0"/>
              <a:t>fail</a:t>
            </a:r>
            <a:r>
              <a:rPr lang="de-AT" dirty="0" smtClean="0"/>
              <a:t>‘, ‚</a:t>
            </a:r>
            <a:r>
              <a:rPr lang="de-AT" dirty="0" err="1" smtClean="0"/>
              <a:t>too</a:t>
            </a:r>
            <a:r>
              <a:rPr lang="de-AT" dirty="0" smtClean="0"/>
              <a:t> </a:t>
            </a:r>
            <a:r>
              <a:rPr lang="de-AT" dirty="0" err="1" smtClean="0"/>
              <a:t>complex</a:t>
            </a:r>
            <a:r>
              <a:rPr lang="de-AT" dirty="0" smtClean="0"/>
              <a:t> </a:t>
            </a:r>
            <a:r>
              <a:rPr lang="de-AT" dirty="0" err="1" smtClean="0"/>
              <a:t>to</a:t>
            </a:r>
            <a:r>
              <a:rPr lang="de-AT" dirty="0" smtClean="0"/>
              <a:t> </a:t>
            </a:r>
            <a:r>
              <a:rPr lang="de-AT" dirty="0" err="1" smtClean="0"/>
              <a:t>fail</a:t>
            </a:r>
            <a:r>
              <a:rPr lang="de-AT" dirty="0" smtClean="0"/>
              <a:t>‘, ‚</a:t>
            </a:r>
            <a:r>
              <a:rPr lang="de-AT" dirty="0" err="1" smtClean="0"/>
              <a:t>too</a:t>
            </a:r>
            <a:r>
              <a:rPr lang="de-AT" dirty="0" smtClean="0"/>
              <a:t> </a:t>
            </a:r>
            <a:r>
              <a:rPr lang="de-AT" dirty="0" err="1" smtClean="0"/>
              <a:t>interconnected</a:t>
            </a:r>
            <a:r>
              <a:rPr lang="de-AT" dirty="0" smtClean="0"/>
              <a:t> </a:t>
            </a:r>
            <a:r>
              <a:rPr lang="de-AT" dirty="0" err="1" smtClean="0"/>
              <a:t>to</a:t>
            </a:r>
            <a:r>
              <a:rPr lang="de-AT" dirty="0" smtClean="0"/>
              <a:t> </a:t>
            </a:r>
            <a:r>
              <a:rPr lang="de-AT" dirty="0" err="1" smtClean="0"/>
              <a:t>fail</a:t>
            </a:r>
            <a:r>
              <a:rPr lang="de-AT" dirty="0" smtClean="0"/>
              <a:t>‘</a:t>
            </a:r>
          </a:p>
          <a:p>
            <a:r>
              <a:rPr lang="de-AT" dirty="0" err="1" smtClean="0"/>
              <a:t>Criticism</a:t>
            </a:r>
            <a:r>
              <a:rPr lang="de-AT" dirty="0" smtClean="0"/>
              <a:t> on </a:t>
            </a:r>
            <a:r>
              <a:rPr lang="de-AT" dirty="0" err="1" smtClean="0"/>
              <a:t>government</a:t>
            </a:r>
            <a:r>
              <a:rPr lang="de-AT" dirty="0" smtClean="0"/>
              <a:t> </a:t>
            </a:r>
            <a:r>
              <a:rPr lang="de-AT" dirty="0" err="1" smtClean="0"/>
              <a:t>bail</a:t>
            </a:r>
            <a:r>
              <a:rPr lang="de-AT" dirty="0" smtClean="0"/>
              <a:t>-out </a:t>
            </a:r>
            <a:r>
              <a:rPr lang="de-AT" dirty="0" err="1" smtClean="0"/>
              <a:t>solutions</a:t>
            </a:r>
            <a:r>
              <a:rPr lang="de-AT" dirty="0" smtClean="0"/>
              <a:t> </a:t>
            </a:r>
            <a:r>
              <a:rPr lang="de-AT" dirty="0" err="1" smtClean="0"/>
              <a:t>using</a:t>
            </a:r>
            <a:r>
              <a:rPr lang="de-AT" dirty="0" smtClean="0"/>
              <a:t> </a:t>
            </a:r>
            <a:r>
              <a:rPr lang="de-AT" dirty="0" err="1" smtClean="0"/>
              <a:t>taxpayers</a:t>
            </a:r>
            <a:r>
              <a:rPr lang="de-AT" dirty="0" smtClean="0"/>
              <a:t>‘ </a:t>
            </a:r>
            <a:r>
              <a:rPr lang="de-AT" dirty="0" err="1" smtClean="0"/>
              <a:t>money</a:t>
            </a:r>
            <a:endParaRPr lang="de-AT" dirty="0" smtClean="0"/>
          </a:p>
          <a:p>
            <a:r>
              <a:rPr lang="de-AT" dirty="0" err="1" smtClean="0"/>
              <a:t>Comprehensive</a:t>
            </a:r>
            <a:r>
              <a:rPr lang="de-AT" dirty="0" smtClean="0"/>
              <a:t> </a:t>
            </a:r>
            <a:r>
              <a:rPr lang="de-AT" dirty="0" err="1" smtClean="0"/>
              <a:t>rescue</a:t>
            </a:r>
            <a:r>
              <a:rPr lang="de-AT" dirty="0" smtClean="0"/>
              <a:t> </a:t>
            </a:r>
            <a:r>
              <a:rPr lang="de-AT" dirty="0" err="1" smtClean="0"/>
              <a:t>packages</a:t>
            </a:r>
            <a:r>
              <a:rPr lang="de-AT" dirty="0" smtClean="0"/>
              <a:t> </a:t>
            </a:r>
            <a:r>
              <a:rPr lang="de-AT" dirty="0" err="1" smtClean="0"/>
              <a:t>for</a:t>
            </a:r>
            <a:r>
              <a:rPr lang="de-AT" dirty="0" smtClean="0"/>
              <a:t> </a:t>
            </a:r>
            <a:r>
              <a:rPr lang="de-AT" dirty="0" err="1" smtClean="0"/>
              <a:t>financial</a:t>
            </a:r>
            <a:r>
              <a:rPr lang="de-AT" dirty="0" smtClean="0"/>
              <a:t> </a:t>
            </a:r>
            <a:r>
              <a:rPr lang="de-AT" dirty="0" err="1" smtClean="0"/>
              <a:t>institutions</a:t>
            </a:r>
            <a:r>
              <a:rPr lang="de-AT" dirty="0" smtClean="0"/>
              <a:t> </a:t>
            </a:r>
            <a:r>
              <a:rPr lang="de-AT" dirty="0" err="1" smtClean="0"/>
              <a:t>more</a:t>
            </a:r>
            <a:r>
              <a:rPr lang="de-AT" dirty="0" smtClean="0"/>
              <a:t> </a:t>
            </a:r>
            <a:r>
              <a:rPr lang="de-AT" dirty="0" err="1" smtClean="0"/>
              <a:t>difficult</a:t>
            </a:r>
            <a:r>
              <a:rPr lang="de-AT" dirty="0" smtClean="0"/>
              <a:t> due </a:t>
            </a:r>
            <a:r>
              <a:rPr lang="de-AT" dirty="0" err="1" smtClean="0"/>
              <a:t>to</a:t>
            </a:r>
            <a:r>
              <a:rPr lang="de-AT" dirty="0" smtClean="0"/>
              <a:t> </a:t>
            </a:r>
            <a:r>
              <a:rPr lang="de-AT" dirty="0" err="1" smtClean="0"/>
              <a:t>increased</a:t>
            </a:r>
            <a:r>
              <a:rPr lang="de-AT" dirty="0" smtClean="0"/>
              <a:t> </a:t>
            </a:r>
            <a:r>
              <a:rPr lang="de-AT" dirty="0" err="1" smtClean="0"/>
              <a:t>public</a:t>
            </a:r>
            <a:r>
              <a:rPr lang="de-AT" dirty="0" smtClean="0"/>
              <a:t> </a:t>
            </a:r>
            <a:r>
              <a:rPr lang="de-AT" dirty="0" err="1" smtClean="0"/>
              <a:t>indebtedness</a:t>
            </a:r>
            <a:endParaRPr lang="de-AT" dirty="0" smtClean="0"/>
          </a:p>
          <a:p>
            <a:r>
              <a:rPr lang="de-AT" dirty="0" smtClean="0"/>
              <a:t>Negative </a:t>
            </a:r>
            <a:r>
              <a:rPr lang="de-AT" dirty="0" err="1" smtClean="0"/>
              <a:t>externalities</a:t>
            </a:r>
            <a:r>
              <a:rPr lang="de-AT" dirty="0" smtClean="0"/>
              <a:t> </a:t>
            </a:r>
            <a:r>
              <a:rPr lang="de-AT" dirty="0" err="1" smtClean="0"/>
              <a:t>have</a:t>
            </a:r>
            <a:r>
              <a:rPr lang="de-AT" dirty="0" smtClean="0"/>
              <a:t> </a:t>
            </a:r>
            <a:r>
              <a:rPr lang="de-AT" dirty="0" smtClean="0"/>
              <a:t>not </a:t>
            </a:r>
            <a:r>
              <a:rPr lang="de-AT" dirty="0" err="1" smtClean="0"/>
              <a:t>been</a:t>
            </a:r>
            <a:r>
              <a:rPr lang="de-AT" dirty="0" smtClean="0"/>
              <a:t> </a:t>
            </a:r>
            <a:r>
              <a:rPr lang="de-AT" dirty="0" err="1" smtClean="0"/>
              <a:t>considered</a:t>
            </a:r>
            <a:r>
              <a:rPr lang="de-AT" dirty="0" smtClean="0"/>
              <a:t> </a:t>
            </a:r>
            <a:r>
              <a:rPr lang="de-AT" dirty="0" err="1" smtClean="0"/>
              <a:t>by</a:t>
            </a:r>
            <a:r>
              <a:rPr lang="de-AT" dirty="0" smtClean="0"/>
              <a:t> SIFIs </a:t>
            </a:r>
          </a:p>
          <a:p>
            <a:endParaRPr lang="de-AT" dirty="0" smtClean="0"/>
          </a:p>
          <a:p>
            <a:endParaRPr lang="de-AT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DD95E-3D5B-4BB2-A276-7B3B1805A326}" type="slidenum">
              <a:rPr lang="de-AT" smtClean="0"/>
              <a:pPr/>
              <a:t>3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666153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Definition </a:t>
            </a:r>
            <a:r>
              <a:rPr lang="de-AT" dirty="0" err="1" smtClean="0"/>
              <a:t>of</a:t>
            </a:r>
            <a:r>
              <a:rPr lang="de-AT" dirty="0" smtClean="0"/>
              <a:t> </a:t>
            </a:r>
            <a:r>
              <a:rPr lang="de-AT" dirty="0" err="1"/>
              <a:t>s</a:t>
            </a:r>
            <a:r>
              <a:rPr lang="de-AT" dirty="0" err="1" smtClean="0"/>
              <a:t>ystemic</a:t>
            </a:r>
            <a:r>
              <a:rPr lang="de-AT" dirty="0" smtClean="0"/>
              <a:t> </a:t>
            </a:r>
            <a:r>
              <a:rPr lang="de-AT" dirty="0" err="1"/>
              <a:t>r</a:t>
            </a:r>
            <a:r>
              <a:rPr lang="de-AT" dirty="0" err="1" smtClean="0"/>
              <a:t>isk</a:t>
            </a:r>
            <a:endParaRPr lang="de-AT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Aft>
                <a:spcPts val="600"/>
              </a:spcAft>
              <a:buNone/>
            </a:pPr>
            <a:r>
              <a:rPr lang="de-AT" i="1" dirty="0" smtClean="0"/>
              <a:t>„A </a:t>
            </a:r>
            <a:r>
              <a:rPr lang="de-AT" i="1" dirty="0" err="1" smtClean="0"/>
              <a:t>systemic</a:t>
            </a:r>
            <a:r>
              <a:rPr lang="de-AT" i="1" dirty="0" smtClean="0"/>
              <a:t> </a:t>
            </a:r>
            <a:r>
              <a:rPr lang="de-AT" i="1" dirty="0" err="1" smtClean="0"/>
              <a:t>event</a:t>
            </a:r>
            <a:r>
              <a:rPr lang="de-AT" i="1" dirty="0" smtClean="0"/>
              <a:t> </a:t>
            </a:r>
            <a:r>
              <a:rPr lang="de-AT" i="1" dirty="0" err="1" smtClean="0"/>
              <a:t>is</a:t>
            </a:r>
            <a:r>
              <a:rPr lang="de-AT" i="1" dirty="0" smtClean="0"/>
              <a:t> </a:t>
            </a:r>
            <a:r>
              <a:rPr lang="de-AT" i="1" dirty="0" err="1" smtClean="0"/>
              <a:t>the</a:t>
            </a:r>
            <a:r>
              <a:rPr lang="de-AT" i="1" dirty="0" smtClean="0"/>
              <a:t> </a:t>
            </a:r>
            <a:r>
              <a:rPr lang="de-AT" i="1" dirty="0" err="1" smtClean="0"/>
              <a:t>disruption</a:t>
            </a:r>
            <a:r>
              <a:rPr lang="de-AT" i="1" dirty="0" smtClean="0"/>
              <a:t> </a:t>
            </a:r>
            <a:r>
              <a:rPr lang="de-AT" i="1" dirty="0" err="1" smtClean="0"/>
              <a:t>to</a:t>
            </a:r>
            <a:r>
              <a:rPr lang="de-AT" i="1" dirty="0" smtClean="0"/>
              <a:t> </a:t>
            </a:r>
            <a:r>
              <a:rPr lang="de-AT" i="1" dirty="0" err="1" smtClean="0"/>
              <a:t>the</a:t>
            </a:r>
            <a:r>
              <a:rPr lang="de-AT" i="1" dirty="0" smtClean="0"/>
              <a:t> </a:t>
            </a:r>
            <a:r>
              <a:rPr lang="de-AT" i="1" dirty="0" err="1" smtClean="0"/>
              <a:t>flow</a:t>
            </a:r>
            <a:r>
              <a:rPr lang="de-AT" i="1" dirty="0" smtClean="0"/>
              <a:t> </a:t>
            </a:r>
            <a:r>
              <a:rPr lang="de-AT" i="1" dirty="0" err="1" smtClean="0"/>
              <a:t>of</a:t>
            </a:r>
            <a:r>
              <a:rPr lang="de-AT" i="1" dirty="0" smtClean="0"/>
              <a:t> </a:t>
            </a:r>
            <a:r>
              <a:rPr lang="de-AT" i="1" dirty="0" err="1" smtClean="0"/>
              <a:t>financial</a:t>
            </a:r>
            <a:r>
              <a:rPr lang="de-AT" i="1" dirty="0" smtClean="0"/>
              <a:t> </a:t>
            </a:r>
            <a:r>
              <a:rPr lang="de-AT" i="1" dirty="0" err="1" smtClean="0"/>
              <a:t>services</a:t>
            </a:r>
            <a:r>
              <a:rPr lang="de-AT" i="1" dirty="0" smtClean="0"/>
              <a:t> </a:t>
            </a:r>
            <a:r>
              <a:rPr lang="de-AT" i="1" dirty="0" err="1" smtClean="0"/>
              <a:t>that</a:t>
            </a:r>
            <a:r>
              <a:rPr lang="de-AT" i="1" dirty="0" smtClean="0"/>
              <a:t> </a:t>
            </a:r>
            <a:r>
              <a:rPr lang="de-AT" i="1" dirty="0" err="1" smtClean="0"/>
              <a:t>is</a:t>
            </a:r>
            <a:r>
              <a:rPr lang="de-AT" i="1" dirty="0" smtClean="0"/>
              <a:t> </a:t>
            </a:r>
            <a:r>
              <a:rPr lang="de-AT" i="1" dirty="0" err="1" smtClean="0"/>
              <a:t>caused</a:t>
            </a:r>
            <a:r>
              <a:rPr lang="de-AT" i="1" dirty="0" smtClean="0"/>
              <a:t> </a:t>
            </a:r>
            <a:r>
              <a:rPr lang="de-AT" i="1" dirty="0" err="1" smtClean="0"/>
              <a:t>by</a:t>
            </a:r>
            <a:r>
              <a:rPr lang="de-AT" i="1" dirty="0" smtClean="0"/>
              <a:t> an </a:t>
            </a:r>
            <a:r>
              <a:rPr lang="de-AT" i="1" dirty="0" err="1" smtClean="0"/>
              <a:t>impairment</a:t>
            </a:r>
            <a:r>
              <a:rPr lang="de-AT" i="1" dirty="0" smtClean="0"/>
              <a:t> </a:t>
            </a:r>
            <a:r>
              <a:rPr lang="de-AT" i="1" dirty="0" err="1" smtClean="0"/>
              <a:t>of</a:t>
            </a:r>
            <a:r>
              <a:rPr lang="de-AT" i="1" dirty="0" smtClean="0"/>
              <a:t> all </a:t>
            </a:r>
            <a:r>
              <a:rPr lang="de-AT" i="1" dirty="0" err="1" smtClean="0"/>
              <a:t>or</a:t>
            </a:r>
            <a:r>
              <a:rPr lang="de-AT" i="1" dirty="0" smtClean="0"/>
              <a:t> </a:t>
            </a:r>
            <a:r>
              <a:rPr lang="de-AT" i="1" dirty="0" err="1" smtClean="0"/>
              <a:t>parts</a:t>
            </a:r>
            <a:r>
              <a:rPr lang="de-AT" i="1" dirty="0" smtClean="0"/>
              <a:t> </a:t>
            </a:r>
            <a:r>
              <a:rPr lang="de-AT" i="1" dirty="0" err="1" smtClean="0"/>
              <a:t>of</a:t>
            </a:r>
            <a:r>
              <a:rPr lang="de-AT" i="1" dirty="0" smtClean="0"/>
              <a:t> </a:t>
            </a:r>
            <a:r>
              <a:rPr lang="de-AT" i="1" dirty="0" err="1" smtClean="0"/>
              <a:t>the</a:t>
            </a:r>
            <a:r>
              <a:rPr lang="de-AT" i="1" dirty="0" smtClean="0"/>
              <a:t> </a:t>
            </a:r>
            <a:r>
              <a:rPr lang="de-AT" i="1" dirty="0" err="1" smtClean="0"/>
              <a:t>financial</a:t>
            </a:r>
            <a:r>
              <a:rPr lang="de-AT" i="1" dirty="0" smtClean="0"/>
              <a:t> </a:t>
            </a:r>
            <a:r>
              <a:rPr lang="de-AT" i="1" dirty="0" err="1" smtClean="0"/>
              <a:t>system</a:t>
            </a:r>
            <a:r>
              <a:rPr lang="de-AT" i="1" dirty="0" smtClean="0"/>
              <a:t> </a:t>
            </a:r>
            <a:r>
              <a:rPr lang="de-AT" i="1" dirty="0" err="1" smtClean="0"/>
              <a:t>and</a:t>
            </a:r>
            <a:r>
              <a:rPr lang="de-AT" i="1" dirty="0" smtClean="0"/>
              <a:t> </a:t>
            </a:r>
            <a:r>
              <a:rPr lang="de-AT" i="1" dirty="0" err="1" smtClean="0"/>
              <a:t>has</a:t>
            </a:r>
            <a:r>
              <a:rPr lang="de-AT" i="1" dirty="0" smtClean="0"/>
              <a:t> </a:t>
            </a:r>
            <a:r>
              <a:rPr lang="de-AT" i="1" dirty="0" err="1" smtClean="0"/>
              <a:t>the</a:t>
            </a:r>
            <a:r>
              <a:rPr lang="de-AT" i="1" dirty="0" smtClean="0"/>
              <a:t> potential </a:t>
            </a:r>
            <a:r>
              <a:rPr lang="de-AT" i="1" dirty="0" err="1" smtClean="0"/>
              <a:t>to</a:t>
            </a:r>
            <a:r>
              <a:rPr lang="de-AT" i="1" dirty="0" smtClean="0"/>
              <a:t> </a:t>
            </a:r>
            <a:r>
              <a:rPr lang="de-AT" i="1" dirty="0" err="1" smtClean="0"/>
              <a:t>have</a:t>
            </a:r>
            <a:r>
              <a:rPr lang="de-AT" i="1" dirty="0" smtClean="0"/>
              <a:t> </a:t>
            </a:r>
            <a:r>
              <a:rPr lang="de-AT" i="1" dirty="0" err="1" smtClean="0"/>
              <a:t>serious</a:t>
            </a:r>
            <a:r>
              <a:rPr lang="de-AT" i="1" dirty="0" smtClean="0"/>
              <a:t> negative </a:t>
            </a:r>
            <a:r>
              <a:rPr lang="de-AT" i="1" dirty="0" err="1" smtClean="0"/>
              <a:t>consequences</a:t>
            </a:r>
            <a:r>
              <a:rPr lang="de-AT" i="1" dirty="0" smtClean="0"/>
              <a:t> </a:t>
            </a:r>
            <a:r>
              <a:rPr lang="de-AT" i="1" dirty="0" err="1" smtClean="0"/>
              <a:t>for</a:t>
            </a:r>
            <a:r>
              <a:rPr lang="de-AT" i="1" dirty="0" smtClean="0"/>
              <a:t> </a:t>
            </a:r>
            <a:r>
              <a:rPr lang="de-AT" i="1" dirty="0" err="1" smtClean="0"/>
              <a:t>the</a:t>
            </a:r>
            <a:r>
              <a:rPr lang="de-AT" i="1" dirty="0" smtClean="0"/>
              <a:t> real </a:t>
            </a:r>
            <a:r>
              <a:rPr lang="de-AT" i="1" dirty="0" err="1" smtClean="0"/>
              <a:t>economy</a:t>
            </a:r>
            <a:r>
              <a:rPr lang="de-AT" i="1" dirty="0" smtClean="0"/>
              <a:t>.“ </a:t>
            </a:r>
            <a:r>
              <a:rPr lang="de-AT" i="1" dirty="0" smtClean="0"/>
              <a:t>                         (BIS/FSB/IMF, 2009)</a:t>
            </a:r>
            <a:endParaRPr lang="de-AT" i="1" dirty="0" smtClean="0">
              <a:solidFill>
                <a:srgbClr val="FF0000"/>
              </a:solidFill>
            </a:endParaRPr>
          </a:p>
          <a:p>
            <a:pPr marL="0" indent="0">
              <a:spcAft>
                <a:spcPts val="600"/>
              </a:spcAft>
              <a:buNone/>
            </a:pPr>
            <a:endParaRPr lang="de-AT" dirty="0" smtClean="0"/>
          </a:p>
          <a:p>
            <a:pPr marL="0" indent="0">
              <a:spcAft>
                <a:spcPts val="600"/>
              </a:spcAft>
              <a:buNone/>
            </a:pPr>
            <a:r>
              <a:rPr lang="de-AT" dirty="0" err="1" smtClean="0"/>
              <a:t>Based</a:t>
            </a:r>
            <a:r>
              <a:rPr lang="de-AT" dirty="0" smtClean="0"/>
              <a:t> </a:t>
            </a:r>
            <a:r>
              <a:rPr lang="de-AT" dirty="0" smtClean="0"/>
              <a:t>on </a:t>
            </a:r>
            <a:r>
              <a:rPr lang="de-AT" dirty="0" err="1" smtClean="0"/>
              <a:t>this</a:t>
            </a:r>
            <a:r>
              <a:rPr lang="de-AT" dirty="0" smtClean="0"/>
              <a:t> </a:t>
            </a:r>
            <a:r>
              <a:rPr lang="de-AT" dirty="0" err="1" smtClean="0"/>
              <a:t>definition</a:t>
            </a:r>
            <a:r>
              <a:rPr lang="de-AT" dirty="0" smtClean="0"/>
              <a:t>, a </a:t>
            </a:r>
            <a:r>
              <a:rPr lang="de-AT" dirty="0" err="1" smtClean="0"/>
              <a:t>systemic</a:t>
            </a:r>
            <a:r>
              <a:rPr lang="de-AT" dirty="0" smtClean="0"/>
              <a:t> </a:t>
            </a:r>
            <a:r>
              <a:rPr lang="de-AT" dirty="0" err="1" smtClean="0"/>
              <a:t>event</a:t>
            </a:r>
            <a:r>
              <a:rPr lang="de-AT" dirty="0" smtClean="0"/>
              <a:t> must </a:t>
            </a:r>
            <a:r>
              <a:rPr lang="de-AT" dirty="0" err="1" smtClean="0"/>
              <a:t>fulfil</a:t>
            </a:r>
            <a:r>
              <a:rPr lang="de-AT" dirty="0" smtClean="0"/>
              <a:t> </a:t>
            </a:r>
            <a:r>
              <a:rPr lang="de-AT" dirty="0" err="1" smtClean="0"/>
              <a:t>both</a:t>
            </a:r>
            <a:r>
              <a:rPr lang="de-AT" dirty="0" smtClean="0"/>
              <a:t> relevant </a:t>
            </a:r>
            <a:r>
              <a:rPr lang="de-AT" dirty="0" err="1" smtClean="0"/>
              <a:t>criteria</a:t>
            </a:r>
            <a:r>
              <a:rPr lang="de-AT" dirty="0" smtClean="0"/>
              <a:t>, i.e.</a:t>
            </a:r>
            <a:endParaRPr lang="de-AT" dirty="0"/>
          </a:p>
          <a:p>
            <a:r>
              <a:rPr lang="de-AT" dirty="0" err="1" smtClean="0"/>
              <a:t>impairment</a:t>
            </a:r>
            <a:r>
              <a:rPr lang="de-AT" dirty="0" smtClean="0"/>
              <a:t> </a:t>
            </a:r>
            <a:r>
              <a:rPr lang="de-AT" dirty="0" err="1"/>
              <a:t>of</a:t>
            </a:r>
            <a:r>
              <a:rPr lang="de-AT" dirty="0"/>
              <a:t> </a:t>
            </a:r>
            <a:r>
              <a:rPr lang="de-AT" dirty="0" err="1"/>
              <a:t>the</a:t>
            </a:r>
            <a:r>
              <a:rPr lang="de-AT" dirty="0"/>
              <a:t> </a:t>
            </a:r>
            <a:r>
              <a:rPr lang="de-AT" dirty="0" err="1"/>
              <a:t>financial</a:t>
            </a:r>
            <a:r>
              <a:rPr lang="de-AT" dirty="0"/>
              <a:t> </a:t>
            </a:r>
            <a:r>
              <a:rPr lang="de-AT" dirty="0" err="1"/>
              <a:t>system</a:t>
            </a:r>
            <a:r>
              <a:rPr lang="de-AT" dirty="0"/>
              <a:t> </a:t>
            </a:r>
            <a:r>
              <a:rPr lang="de-AT" dirty="0" smtClean="0"/>
              <a:t>(</a:t>
            </a:r>
            <a:r>
              <a:rPr lang="de-AT" dirty="0" err="1" smtClean="0"/>
              <a:t>at</a:t>
            </a:r>
            <a:r>
              <a:rPr lang="de-AT" dirty="0" smtClean="0"/>
              <a:t> least </a:t>
            </a:r>
            <a:r>
              <a:rPr lang="de-AT" dirty="0" err="1" smtClean="0"/>
              <a:t>partly</a:t>
            </a:r>
            <a:r>
              <a:rPr lang="de-AT" dirty="0" smtClean="0"/>
              <a:t>) </a:t>
            </a:r>
            <a:r>
              <a:rPr lang="de-AT" u="sng" dirty="0" err="1" smtClean="0"/>
              <a:t>and</a:t>
            </a:r>
            <a:r>
              <a:rPr lang="de-AT" dirty="0" smtClean="0"/>
              <a:t> </a:t>
            </a:r>
          </a:p>
          <a:p>
            <a:r>
              <a:rPr lang="de-AT" dirty="0" err="1" smtClean="0"/>
              <a:t>possible</a:t>
            </a:r>
            <a:r>
              <a:rPr lang="de-AT" dirty="0" smtClean="0"/>
              <a:t> </a:t>
            </a:r>
            <a:r>
              <a:rPr lang="de-AT" dirty="0" err="1"/>
              <a:t>serious</a:t>
            </a:r>
            <a:r>
              <a:rPr lang="de-AT" dirty="0"/>
              <a:t> spill-</a:t>
            </a:r>
            <a:r>
              <a:rPr lang="de-AT" dirty="0" err="1"/>
              <a:t>over</a:t>
            </a:r>
            <a:r>
              <a:rPr lang="de-AT" dirty="0"/>
              <a:t> </a:t>
            </a:r>
            <a:r>
              <a:rPr lang="de-AT" dirty="0" err="1"/>
              <a:t>effects</a:t>
            </a:r>
            <a:r>
              <a:rPr lang="de-AT" dirty="0"/>
              <a:t> </a:t>
            </a:r>
            <a:r>
              <a:rPr lang="de-AT" dirty="0" err="1"/>
              <a:t>to</a:t>
            </a:r>
            <a:r>
              <a:rPr lang="de-AT" dirty="0"/>
              <a:t> </a:t>
            </a:r>
            <a:r>
              <a:rPr lang="de-AT" dirty="0" err="1"/>
              <a:t>the</a:t>
            </a:r>
            <a:r>
              <a:rPr lang="de-AT" dirty="0"/>
              <a:t> real </a:t>
            </a:r>
            <a:r>
              <a:rPr lang="de-AT" dirty="0" err="1" smtClean="0"/>
              <a:t>economy</a:t>
            </a:r>
            <a:endParaRPr lang="de-AT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DD95E-3D5B-4BB2-A276-7B3B1805A326}" type="slidenum">
              <a:rPr lang="de-AT" smtClean="0"/>
              <a:pPr/>
              <a:t>4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385690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 smtClean="0"/>
              <a:t>What</a:t>
            </a:r>
            <a:r>
              <a:rPr lang="de-AT" dirty="0" smtClean="0"/>
              <a:t> </a:t>
            </a:r>
            <a:r>
              <a:rPr lang="de-AT" dirty="0" err="1" smtClean="0"/>
              <a:t>is</a:t>
            </a:r>
            <a:r>
              <a:rPr lang="de-AT" dirty="0" smtClean="0"/>
              <a:t> not </a:t>
            </a:r>
            <a:r>
              <a:rPr lang="de-AT" dirty="0" err="1" smtClean="0"/>
              <a:t>considered</a:t>
            </a:r>
            <a:r>
              <a:rPr lang="de-AT" dirty="0" smtClean="0"/>
              <a:t> ‚</a:t>
            </a:r>
            <a:r>
              <a:rPr lang="de-AT" dirty="0" err="1" smtClean="0"/>
              <a:t>systemic</a:t>
            </a:r>
            <a:r>
              <a:rPr lang="de-AT" dirty="0" smtClean="0"/>
              <a:t>‘</a:t>
            </a:r>
            <a:endParaRPr lang="de-AT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Aft>
                <a:spcPts val="600"/>
              </a:spcAft>
              <a:buNone/>
            </a:pPr>
            <a:r>
              <a:rPr lang="de-AT" dirty="0" err="1" smtClean="0"/>
              <a:t>Consequently</a:t>
            </a:r>
            <a:r>
              <a:rPr lang="de-AT" dirty="0" smtClean="0"/>
              <a:t>, </a:t>
            </a:r>
            <a:r>
              <a:rPr lang="de-AT" dirty="0" err="1" smtClean="0"/>
              <a:t>the</a:t>
            </a:r>
            <a:r>
              <a:rPr lang="de-AT" dirty="0" smtClean="0"/>
              <a:t> </a:t>
            </a:r>
            <a:r>
              <a:rPr lang="de-AT" dirty="0" err="1" smtClean="0"/>
              <a:t>following</a:t>
            </a:r>
            <a:r>
              <a:rPr lang="de-AT" dirty="0" smtClean="0"/>
              <a:t> </a:t>
            </a:r>
            <a:r>
              <a:rPr lang="de-AT" dirty="0" err="1" smtClean="0"/>
              <a:t>events</a:t>
            </a:r>
            <a:r>
              <a:rPr lang="de-AT" dirty="0" smtClean="0"/>
              <a:t> </a:t>
            </a:r>
            <a:r>
              <a:rPr lang="de-AT" dirty="0" err="1" smtClean="0"/>
              <a:t>would</a:t>
            </a:r>
            <a:r>
              <a:rPr lang="de-AT" dirty="0" smtClean="0"/>
              <a:t> not </a:t>
            </a:r>
            <a:r>
              <a:rPr lang="de-AT" dirty="0" err="1" smtClean="0"/>
              <a:t>be</a:t>
            </a:r>
            <a:r>
              <a:rPr lang="de-AT" dirty="0" smtClean="0"/>
              <a:t> </a:t>
            </a:r>
            <a:r>
              <a:rPr lang="de-AT" dirty="0" err="1" smtClean="0"/>
              <a:t>considered</a:t>
            </a:r>
            <a:r>
              <a:rPr lang="de-AT" dirty="0" smtClean="0"/>
              <a:t> ‚</a:t>
            </a:r>
            <a:r>
              <a:rPr lang="de-AT" dirty="0" err="1" smtClean="0"/>
              <a:t>systemic</a:t>
            </a:r>
            <a:r>
              <a:rPr lang="de-AT" dirty="0" smtClean="0"/>
              <a:t>‘:</a:t>
            </a:r>
          </a:p>
          <a:p>
            <a:r>
              <a:rPr lang="de-AT" dirty="0" smtClean="0"/>
              <a:t>Events </a:t>
            </a:r>
            <a:r>
              <a:rPr lang="de-AT" dirty="0" err="1" smtClean="0"/>
              <a:t>with</a:t>
            </a:r>
            <a:r>
              <a:rPr lang="de-AT" dirty="0" smtClean="0"/>
              <a:t> </a:t>
            </a:r>
            <a:r>
              <a:rPr lang="de-AT" dirty="0" err="1" smtClean="0"/>
              <a:t>the</a:t>
            </a:r>
            <a:r>
              <a:rPr lang="de-AT" dirty="0" smtClean="0"/>
              <a:t> potential </a:t>
            </a:r>
            <a:r>
              <a:rPr lang="de-AT" dirty="0" err="1" smtClean="0"/>
              <a:t>of</a:t>
            </a:r>
            <a:r>
              <a:rPr lang="de-AT" dirty="0" smtClean="0"/>
              <a:t> </a:t>
            </a:r>
            <a:r>
              <a:rPr lang="de-AT" dirty="0" err="1" smtClean="0"/>
              <a:t>serious</a:t>
            </a:r>
            <a:r>
              <a:rPr lang="de-AT" dirty="0" smtClean="0"/>
              <a:t> negative </a:t>
            </a:r>
            <a:r>
              <a:rPr lang="de-AT" dirty="0" err="1" smtClean="0"/>
              <a:t>impact</a:t>
            </a:r>
            <a:r>
              <a:rPr lang="de-AT" dirty="0" smtClean="0"/>
              <a:t> on </a:t>
            </a:r>
            <a:r>
              <a:rPr lang="de-AT" dirty="0" err="1" smtClean="0"/>
              <a:t>the</a:t>
            </a:r>
            <a:r>
              <a:rPr lang="de-AT" dirty="0" smtClean="0"/>
              <a:t> real </a:t>
            </a:r>
            <a:r>
              <a:rPr lang="de-AT" dirty="0" err="1" smtClean="0"/>
              <a:t>economy</a:t>
            </a:r>
            <a:r>
              <a:rPr lang="de-AT" dirty="0" smtClean="0"/>
              <a:t> </a:t>
            </a:r>
            <a:r>
              <a:rPr lang="de-AT" dirty="0" err="1" smtClean="0"/>
              <a:t>without</a:t>
            </a:r>
            <a:r>
              <a:rPr lang="de-AT" dirty="0" smtClean="0"/>
              <a:t> </a:t>
            </a:r>
            <a:r>
              <a:rPr lang="de-AT" dirty="0" err="1" smtClean="0"/>
              <a:t>major</a:t>
            </a:r>
            <a:r>
              <a:rPr lang="de-AT" dirty="0" smtClean="0"/>
              <a:t> </a:t>
            </a:r>
            <a:r>
              <a:rPr lang="de-AT" dirty="0" err="1" smtClean="0"/>
              <a:t>consequences</a:t>
            </a:r>
            <a:r>
              <a:rPr lang="de-AT" dirty="0" smtClean="0"/>
              <a:t> </a:t>
            </a:r>
            <a:r>
              <a:rPr lang="de-AT" dirty="0" err="1" smtClean="0"/>
              <a:t>for</a:t>
            </a:r>
            <a:r>
              <a:rPr lang="de-AT" dirty="0" smtClean="0"/>
              <a:t> </a:t>
            </a:r>
            <a:r>
              <a:rPr lang="de-AT" dirty="0" err="1" smtClean="0"/>
              <a:t>the</a:t>
            </a:r>
            <a:r>
              <a:rPr lang="de-AT" dirty="0" smtClean="0"/>
              <a:t> </a:t>
            </a:r>
            <a:r>
              <a:rPr lang="de-AT" dirty="0" err="1" smtClean="0"/>
              <a:t>financial</a:t>
            </a:r>
            <a:r>
              <a:rPr lang="de-AT" dirty="0" smtClean="0"/>
              <a:t> </a:t>
            </a:r>
            <a:r>
              <a:rPr lang="de-AT" dirty="0" err="1" smtClean="0"/>
              <a:t>system</a:t>
            </a:r>
            <a:endParaRPr lang="de-AT" dirty="0" smtClean="0"/>
          </a:p>
          <a:p>
            <a:r>
              <a:rPr lang="de-AT" dirty="0" err="1" smtClean="0"/>
              <a:t>Disruptions</a:t>
            </a:r>
            <a:r>
              <a:rPr lang="de-AT" dirty="0" smtClean="0"/>
              <a:t> </a:t>
            </a:r>
            <a:r>
              <a:rPr lang="de-AT" dirty="0" err="1" smtClean="0"/>
              <a:t>of</a:t>
            </a:r>
            <a:r>
              <a:rPr lang="de-AT" dirty="0" smtClean="0"/>
              <a:t> </a:t>
            </a:r>
            <a:r>
              <a:rPr lang="de-AT" dirty="0" err="1" smtClean="0"/>
              <a:t>the</a:t>
            </a:r>
            <a:r>
              <a:rPr lang="de-AT" dirty="0" smtClean="0"/>
              <a:t> </a:t>
            </a:r>
            <a:r>
              <a:rPr lang="de-AT" dirty="0" err="1" smtClean="0"/>
              <a:t>financial</a:t>
            </a:r>
            <a:r>
              <a:rPr lang="de-AT" dirty="0" smtClean="0"/>
              <a:t> </a:t>
            </a:r>
            <a:r>
              <a:rPr lang="de-AT" dirty="0" err="1" smtClean="0"/>
              <a:t>system</a:t>
            </a:r>
            <a:r>
              <a:rPr lang="de-AT" dirty="0" smtClean="0"/>
              <a:t> </a:t>
            </a:r>
            <a:r>
              <a:rPr lang="de-AT" dirty="0" err="1" smtClean="0"/>
              <a:t>without</a:t>
            </a:r>
            <a:r>
              <a:rPr lang="de-AT" dirty="0" smtClean="0"/>
              <a:t> </a:t>
            </a:r>
            <a:r>
              <a:rPr lang="de-AT" dirty="0" err="1" smtClean="0"/>
              <a:t>significant</a:t>
            </a:r>
            <a:r>
              <a:rPr lang="de-AT" dirty="0" smtClean="0"/>
              <a:t> </a:t>
            </a:r>
            <a:r>
              <a:rPr lang="de-AT" dirty="0" err="1" smtClean="0"/>
              <a:t>macro-economic</a:t>
            </a:r>
            <a:r>
              <a:rPr lang="de-AT" dirty="0" smtClean="0"/>
              <a:t> </a:t>
            </a:r>
            <a:r>
              <a:rPr lang="de-AT" dirty="0" err="1" smtClean="0"/>
              <a:t>consequences</a:t>
            </a:r>
            <a:r>
              <a:rPr lang="de-AT" dirty="0" smtClean="0"/>
              <a:t> </a:t>
            </a:r>
            <a:r>
              <a:rPr lang="de-AT" dirty="0" err="1" smtClean="0"/>
              <a:t>or</a:t>
            </a:r>
            <a:r>
              <a:rPr lang="de-AT" dirty="0" smtClean="0"/>
              <a:t> ‚</a:t>
            </a:r>
            <a:r>
              <a:rPr lang="de-AT" dirty="0" err="1" smtClean="0"/>
              <a:t>only</a:t>
            </a:r>
            <a:r>
              <a:rPr lang="de-AT" dirty="0" smtClean="0"/>
              <a:t>‘ </a:t>
            </a:r>
            <a:r>
              <a:rPr lang="de-AT" dirty="0" smtClean="0"/>
              <a:t>negative </a:t>
            </a:r>
            <a:r>
              <a:rPr lang="de-AT" dirty="0" err="1" smtClean="0"/>
              <a:t>wealth</a:t>
            </a:r>
            <a:r>
              <a:rPr lang="de-AT" dirty="0" smtClean="0"/>
              <a:t> </a:t>
            </a:r>
            <a:r>
              <a:rPr lang="de-AT" dirty="0" err="1" smtClean="0"/>
              <a:t>effects</a:t>
            </a:r>
            <a:r>
              <a:rPr lang="de-AT" dirty="0" smtClean="0"/>
              <a:t> </a:t>
            </a:r>
            <a:endParaRPr lang="de-AT" dirty="0"/>
          </a:p>
          <a:p>
            <a:r>
              <a:rPr lang="de-AT" dirty="0" err="1" smtClean="0"/>
              <a:t>Losses</a:t>
            </a:r>
            <a:r>
              <a:rPr lang="de-AT" dirty="0" smtClean="0"/>
              <a:t> </a:t>
            </a:r>
            <a:r>
              <a:rPr lang="de-AT" dirty="0" err="1" smtClean="0"/>
              <a:t>for</a:t>
            </a:r>
            <a:r>
              <a:rPr lang="de-AT" dirty="0" smtClean="0"/>
              <a:t> a large </a:t>
            </a:r>
            <a:r>
              <a:rPr lang="de-AT" dirty="0" err="1" smtClean="0"/>
              <a:t>number</a:t>
            </a:r>
            <a:r>
              <a:rPr lang="de-AT" dirty="0" smtClean="0"/>
              <a:t> </a:t>
            </a:r>
            <a:r>
              <a:rPr lang="de-AT" dirty="0" err="1" smtClean="0"/>
              <a:t>of</a:t>
            </a:r>
            <a:r>
              <a:rPr lang="de-AT" dirty="0" smtClean="0"/>
              <a:t> </a:t>
            </a:r>
            <a:r>
              <a:rPr lang="de-AT" dirty="0" err="1" smtClean="0"/>
              <a:t>customers</a:t>
            </a:r>
            <a:r>
              <a:rPr lang="de-AT" dirty="0" smtClean="0"/>
              <a:t> </a:t>
            </a:r>
            <a:r>
              <a:rPr lang="de-AT" dirty="0" smtClean="0"/>
              <a:t>(</a:t>
            </a:r>
            <a:r>
              <a:rPr lang="de-AT" dirty="0" err="1" smtClean="0"/>
              <a:t>depositors</a:t>
            </a:r>
            <a:r>
              <a:rPr lang="de-AT" dirty="0" smtClean="0"/>
              <a:t>, </a:t>
            </a:r>
            <a:r>
              <a:rPr lang="de-AT" dirty="0" err="1" smtClean="0"/>
              <a:t>policyholders</a:t>
            </a:r>
            <a:r>
              <a:rPr lang="de-AT" dirty="0" smtClean="0"/>
              <a:t>, </a:t>
            </a:r>
            <a:r>
              <a:rPr lang="de-AT" dirty="0" err="1" smtClean="0"/>
              <a:t>beneficiaries</a:t>
            </a:r>
            <a:r>
              <a:rPr lang="de-AT" dirty="0" smtClean="0"/>
              <a:t>…) </a:t>
            </a:r>
            <a:r>
              <a:rPr lang="de-AT" dirty="0" err="1" smtClean="0"/>
              <a:t>as</a:t>
            </a:r>
            <a:r>
              <a:rPr lang="de-AT" dirty="0" smtClean="0"/>
              <a:t> </a:t>
            </a:r>
            <a:r>
              <a:rPr lang="de-AT" dirty="0" err="1" smtClean="0"/>
              <a:t>long</a:t>
            </a:r>
            <a:r>
              <a:rPr lang="de-AT" dirty="0" smtClean="0"/>
              <a:t> </a:t>
            </a:r>
            <a:r>
              <a:rPr lang="de-AT" dirty="0" err="1" smtClean="0"/>
              <a:t>as</a:t>
            </a:r>
            <a:r>
              <a:rPr lang="de-AT" dirty="0" smtClean="0"/>
              <a:t> </a:t>
            </a:r>
            <a:r>
              <a:rPr lang="de-AT" dirty="0" err="1" smtClean="0"/>
              <a:t>there</a:t>
            </a:r>
            <a:r>
              <a:rPr lang="de-AT" dirty="0" smtClean="0"/>
              <a:t> </a:t>
            </a:r>
            <a:r>
              <a:rPr lang="de-AT" dirty="0" err="1" smtClean="0"/>
              <a:t>are</a:t>
            </a:r>
            <a:r>
              <a:rPr lang="de-AT" dirty="0" smtClean="0"/>
              <a:t> </a:t>
            </a:r>
            <a:r>
              <a:rPr lang="de-AT" dirty="0" err="1" smtClean="0"/>
              <a:t>no</a:t>
            </a:r>
            <a:r>
              <a:rPr lang="de-AT" dirty="0" smtClean="0"/>
              <a:t> </a:t>
            </a:r>
            <a:r>
              <a:rPr lang="de-AT" dirty="0" err="1" smtClean="0"/>
              <a:t>major</a:t>
            </a:r>
            <a:r>
              <a:rPr lang="de-AT" dirty="0" smtClean="0"/>
              <a:t> </a:t>
            </a:r>
            <a:r>
              <a:rPr lang="de-AT" dirty="0" err="1" smtClean="0"/>
              <a:t>effects</a:t>
            </a:r>
            <a:r>
              <a:rPr lang="de-AT" dirty="0" smtClean="0"/>
              <a:t> on </a:t>
            </a:r>
            <a:r>
              <a:rPr lang="de-AT" dirty="0" err="1" smtClean="0"/>
              <a:t>the</a:t>
            </a:r>
            <a:r>
              <a:rPr lang="de-AT" dirty="0" smtClean="0"/>
              <a:t> </a:t>
            </a:r>
            <a:r>
              <a:rPr lang="de-AT" dirty="0" err="1" smtClean="0"/>
              <a:t>financial</a:t>
            </a:r>
            <a:r>
              <a:rPr lang="de-AT" dirty="0" smtClean="0"/>
              <a:t> </a:t>
            </a:r>
            <a:r>
              <a:rPr lang="de-AT" dirty="0" err="1" smtClean="0"/>
              <a:t>system</a:t>
            </a:r>
            <a:r>
              <a:rPr lang="de-AT" dirty="0" smtClean="0"/>
              <a:t> =&gt; such </a:t>
            </a:r>
            <a:r>
              <a:rPr lang="de-AT" dirty="0" err="1" smtClean="0"/>
              <a:t>risks</a:t>
            </a:r>
            <a:r>
              <a:rPr lang="de-AT" dirty="0" smtClean="0"/>
              <a:t> </a:t>
            </a:r>
            <a:r>
              <a:rPr lang="de-AT" dirty="0" err="1" smtClean="0"/>
              <a:t>should</a:t>
            </a:r>
            <a:r>
              <a:rPr lang="de-AT" dirty="0" smtClean="0"/>
              <a:t> </a:t>
            </a:r>
            <a:r>
              <a:rPr lang="de-AT" dirty="0" err="1" smtClean="0"/>
              <a:t>be</a:t>
            </a:r>
            <a:r>
              <a:rPr lang="de-AT" dirty="0" smtClean="0"/>
              <a:t> </a:t>
            </a:r>
            <a:r>
              <a:rPr lang="de-AT" dirty="0" err="1" smtClean="0"/>
              <a:t>covered</a:t>
            </a:r>
            <a:r>
              <a:rPr lang="de-AT" dirty="0"/>
              <a:t> </a:t>
            </a:r>
            <a:r>
              <a:rPr lang="de-AT" dirty="0" err="1" smtClean="0"/>
              <a:t>by</a:t>
            </a:r>
            <a:r>
              <a:rPr lang="de-AT" dirty="0" smtClean="0"/>
              <a:t> traditional </a:t>
            </a:r>
            <a:r>
              <a:rPr lang="de-AT" dirty="0" err="1" smtClean="0"/>
              <a:t>supervison</a:t>
            </a:r>
            <a:r>
              <a:rPr lang="de-AT" dirty="0" smtClean="0"/>
              <a:t> </a:t>
            </a:r>
          </a:p>
          <a:p>
            <a:endParaRPr lang="de-AT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DD95E-3D5B-4BB2-A276-7B3B1805A326}" type="slidenum">
              <a:rPr lang="de-AT" smtClean="0"/>
              <a:pPr/>
              <a:t>5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23875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err="1" smtClean="0"/>
              <a:t>Sources</a:t>
            </a:r>
            <a:r>
              <a:rPr lang="de-AT" dirty="0" smtClean="0"/>
              <a:t> </a:t>
            </a:r>
            <a:r>
              <a:rPr lang="de-AT" dirty="0" err="1" smtClean="0"/>
              <a:t>of</a:t>
            </a:r>
            <a:r>
              <a:rPr lang="de-AT" dirty="0" smtClean="0"/>
              <a:t> </a:t>
            </a:r>
            <a:r>
              <a:rPr lang="de-AT" dirty="0" err="1" smtClean="0"/>
              <a:t>systemic</a:t>
            </a:r>
            <a:r>
              <a:rPr lang="de-AT" dirty="0" smtClean="0"/>
              <a:t> </a:t>
            </a:r>
            <a:r>
              <a:rPr lang="de-AT" dirty="0" err="1" smtClean="0"/>
              <a:t>risks</a:t>
            </a:r>
            <a:r>
              <a:rPr lang="de-AT" dirty="0" smtClean="0"/>
              <a:t> </a:t>
            </a:r>
            <a:endParaRPr lang="de-AT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AT" dirty="0" err="1" smtClean="0"/>
              <a:t>Systemic</a:t>
            </a:r>
            <a:r>
              <a:rPr lang="de-AT" dirty="0" smtClean="0"/>
              <a:t> </a:t>
            </a:r>
            <a:r>
              <a:rPr lang="de-AT" dirty="0" err="1" smtClean="0"/>
              <a:t>risks</a:t>
            </a:r>
            <a:r>
              <a:rPr lang="de-AT" dirty="0" smtClean="0"/>
              <a:t> </a:t>
            </a:r>
            <a:r>
              <a:rPr lang="de-AT" dirty="0" err="1" smtClean="0"/>
              <a:t>can</a:t>
            </a:r>
            <a:r>
              <a:rPr lang="de-AT" dirty="0" smtClean="0"/>
              <a:t> </a:t>
            </a:r>
            <a:r>
              <a:rPr lang="de-AT" dirty="0" err="1" smtClean="0"/>
              <a:t>be</a:t>
            </a:r>
            <a:r>
              <a:rPr lang="de-AT" dirty="0" smtClean="0"/>
              <a:t> </a:t>
            </a:r>
            <a:r>
              <a:rPr lang="de-AT" dirty="0" err="1" smtClean="0"/>
              <a:t>generated</a:t>
            </a:r>
            <a:r>
              <a:rPr lang="de-AT" dirty="0" smtClean="0"/>
              <a:t> </a:t>
            </a:r>
            <a:r>
              <a:rPr lang="de-AT" dirty="0" err="1" smtClean="0"/>
              <a:t>through</a:t>
            </a:r>
            <a:endParaRPr lang="de-AT" dirty="0"/>
          </a:p>
          <a:p>
            <a:pPr lvl="1"/>
            <a:r>
              <a:rPr lang="de-AT" dirty="0" err="1" smtClean="0"/>
              <a:t>financial</a:t>
            </a:r>
            <a:r>
              <a:rPr lang="de-AT" dirty="0" smtClean="0"/>
              <a:t> </a:t>
            </a:r>
            <a:r>
              <a:rPr lang="de-AT" dirty="0" err="1" smtClean="0"/>
              <a:t>institutions</a:t>
            </a:r>
            <a:r>
              <a:rPr lang="de-AT" dirty="0" smtClean="0"/>
              <a:t>,</a:t>
            </a:r>
            <a:endParaRPr lang="de-AT" dirty="0"/>
          </a:p>
          <a:p>
            <a:pPr lvl="1"/>
            <a:r>
              <a:rPr lang="de-AT" dirty="0" err="1"/>
              <a:t>m</a:t>
            </a:r>
            <a:r>
              <a:rPr lang="de-AT" dirty="0" err="1" smtClean="0"/>
              <a:t>arkets</a:t>
            </a:r>
            <a:r>
              <a:rPr lang="de-AT" dirty="0"/>
              <a:t>,</a:t>
            </a:r>
            <a:endParaRPr lang="de-AT" dirty="0" smtClean="0"/>
          </a:p>
          <a:p>
            <a:pPr lvl="1"/>
            <a:r>
              <a:rPr lang="de-AT" dirty="0" err="1"/>
              <a:t>i</a:t>
            </a:r>
            <a:r>
              <a:rPr lang="de-AT" dirty="0" err="1" smtClean="0"/>
              <a:t>nstruments</a:t>
            </a:r>
            <a:r>
              <a:rPr lang="de-AT" dirty="0" smtClean="0"/>
              <a:t>.</a:t>
            </a:r>
            <a:endParaRPr lang="de-AT" dirty="0" smtClean="0"/>
          </a:p>
          <a:p>
            <a:r>
              <a:rPr lang="de-AT" dirty="0" err="1" smtClean="0"/>
              <a:t>Initially</a:t>
            </a:r>
            <a:r>
              <a:rPr lang="de-AT" dirty="0" smtClean="0"/>
              <a:t>, BCBS </a:t>
            </a:r>
            <a:r>
              <a:rPr lang="de-AT" dirty="0" err="1" smtClean="0"/>
              <a:t>and</a:t>
            </a:r>
            <a:r>
              <a:rPr lang="de-AT" dirty="0" smtClean="0"/>
              <a:t> IAIS </a:t>
            </a:r>
            <a:r>
              <a:rPr lang="de-AT" dirty="0" err="1" smtClean="0"/>
              <a:t>focused</a:t>
            </a:r>
            <a:r>
              <a:rPr lang="de-AT" dirty="0" smtClean="0"/>
              <a:t> on </a:t>
            </a:r>
            <a:r>
              <a:rPr lang="de-AT" dirty="0" err="1" smtClean="0"/>
              <a:t>the</a:t>
            </a:r>
            <a:r>
              <a:rPr lang="de-AT" dirty="0" smtClean="0"/>
              <a:t> </a:t>
            </a:r>
            <a:r>
              <a:rPr lang="de-AT" dirty="0" err="1" smtClean="0"/>
              <a:t>institutional</a:t>
            </a:r>
            <a:r>
              <a:rPr lang="de-AT" dirty="0" smtClean="0"/>
              <a:t> </a:t>
            </a:r>
            <a:r>
              <a:rPr lang="de-AT" dirty="0" err="1" smtClean="0"/>
              <a:t>part</a:t>
            </a:r>
            <a:r>
              <a:rPr lang="de-AT" dirty="0" smtClean="0"/>
              <a:t> </a:t>
            </a:r>
            <a:r>
              <a:rPr lang="de-AT" dirty="0" err="1" smtClean="0"/>
              <a:t>of</a:t>
            </a:r>
            <a:r>
              <a:rPr lang="de-AT" dirty="0" smtClean="0"/>
              <a:t> global </a:t>
            </a:r>
            <a:r>
              <a:rPr lang="de-AT" dirty="0" err="1" smtClean="0"/>
              <a:t>systemic</a:t>
            </a:r>
            <a:r>
              <a:rPr lang="de-AT" dirty="0" smtClean="0"/>
              <a:t> </a:t>
            </a:r>
            <a:r>
              <a:rPr lang="de-AT" dirty="0" err="1" smtClean="0"/>
              <a:t>risk</a:t>
            </a:r>
            <a:r>
              <a:rPr lang="de-AT" dirty="0" smtClean="0"/>
              <a:t>, i.e. on G-SIFIs (G-SIBs </a:t>
            </a:r>
            <a:r>
              <a:rPr lang="de-AT" dirty="0" err="1" smtClean="0"/>
              <a:t>and</a:t>
            </a:r>
            <a:r>
              <a:rPr lang="de-AT" dirty="0" smtClean="0"/>
              <a:t> G-SIIs)</a:t>
            </a:r>
          </a:p>
          <a:p>
            <a:r>
              <a:rPr lang="de-AT" dirty="0" err="1" smtClean="0"/>
              <a:t>Recently</a:t>
            </a:r>
            <a:r>
              <a:rPr lang="de-AT" dirty="0" smtClean="0"/>
              <a:t>, </a:t>
            </a:r>
            <a:r>
              <a:rPr lang="de-AT" dirty="0" err="1" smtClean="0"/>
              <a:t>the</a:t>
            </a:r>
            <a:r>
              <a:rPr lang="de-AT" dirty="0" smtClean="0"/>
              <a:t> IAIS </a:t>
            </a:r>
            <a:r>
              <a:rPr lang="de-AT" dirty="0" err="1" smtClean="0"/>
              <a:t>has</a:t>
            </a:r>
            <a:r>
              <a:rPr lang="de-AT" dirty="0" smtClean="0"/>
              <a:t> </a:t>
            </a:r>
            <a:r>
              <a:rPr lang="de-AT" dirty="0" err="1" smtClean="0"/>
              <a:t>started</a:t>
            </a:r>
            <a:r>
              <a:rPr lang="de-AT" dirty="0" smtClean="0"/>
              <a:t> </a:t>
            </a:r>
            <a:r>
              <a:rPr lang="de-AT" dirty="0" err="1" smtClean="0"/>
              <a:t>to</a:t>
            </a:r>
            <a:r>
              <a:rPr lang="de-AT" dirty="0" smtClean="0"/>
              <a:t> </a:t>
            </a:r>
            <a:r>
              <a:rPr lang="de-AT" dirty="0" err="1" smtClean="0"/>
              <a:t>extend</a:t>
            </a:r>
            <a:r>
              <a:rPr lang="de-AT" dirty="0" smtClean="0"/>
              <a:t> </a:t>
            </a:r>
            <a:r>
              <a:rPr lang="de-AT" dirty="0" err="1" smtClean="0"/>
              <a:t>its</a:t>
            </a:r>
            <a:r>
              <a:rPr lang="de-AT" dirty="0" smtClean="0"/>
              <a:t> </a:t>
            </a:r>
            <a:r>
              <a:rPr lang="de-AT" dirty="0" err="1" smtClean="0"/>
              <a:t>focus</a:t>
            </a:r>
            <a:r>
              <a:rPr lang="de-AT" dirty="0" smtClean="0"/>
              <a:t> </a:t>
            </a:r>
            <a:r>
              <a:rPr lang="de-AT" dirty="0" err="1" smtClean="0"/>
              <a:t>to</a:t>
            </a:r>
            <a:r>
              <a:rPr lang="de-AT" dirty="0" smtClean="0"/>
              <a:t> ‚</a:t>
            </a:r>
            <a:r>
              <a:rPr lang="de-AT" dirty="0" err="1" smtClean="0"/>
              <a:t>activities</a:t>
            </a:r>
            <a:r>
              <a:rPr lang="de-AT" dirty="0" smtClean="0"/>
              <a:t>‘</a:t>
            </a:r>
          </a:p>
          <a:p>
            <a:r>
              <a:rPr lang="de-AT" dirty="0" smtClean="0"/>
              <a:t>SIFIs </a:t>
            </a:r>
            <a:r>
              <a:rPr lang="de-AT" dirty="0" err="1" smtClean="0"/>
              <a:t>are</a:t>
            </a:r>
            <a:r>
              <a:rPr lang="de-AT" dirty="0" smtClean="0"/>
              <a:t> </a:t>
            </a:r>
            <a:r>
              <a:rPr lang="de-AT" dirty="0" smtClean="0"/>
              <a:t>..... </a:t>
            </a:r>
            <a:r>
              <a:rPr lang="de-AT" i="1" dirty="0" err="1"/>
              <a:t>t</a:t>
            </a:r>
            <a:r>
              <a:rPr lang="de-AT" i="1" dirty="0" err="1" smtClean="0"/>
              <a:t>hose</a:t>
            </a:r>
            <a:r>
              <a:rPr lang="de-AT" i="1" dirty="0" smtClean="0"/>
              <a:t> </a:t>
            </a:r>
            <a:r>
              <a:rPr lang="de-AT" i="1" dirty="0" err="1" smtClean="0"/>
              <a:t>institutions</a:t>
            </a:r>
            <a:r>
              <a:rPr lang="de-AT" i="1" dirty="0" smtClean="0"/>
              <a:t> </a:t>
            </a:r>
            <a:r>
              <a:rPr lang="de-AT" i="1" dirty="0" err="1" smtClean="0"/>
              <a:t>whose</a:t>
            </a:r>
            <a:r>
              <a:rPr lang="de-AT" i="1" dirty="0" smtClean="0"/>
              <a:t> </a:t>
            </a:r>
            <a:r>
              <a:rPr lang="de-AT" i="1" dirty="0" err="1" smtClean="0"/>
              <a:t>disorderly</a:t>
            </a:r>
            <a:r>
              <a:rPr lang="de-AT" i="1" dirty="0" smtClean="0"/>
              <a:t> </a:t>
            </a:r>
            <a:r>
              <a:rPr lang="de-AT" i="1" dirty="0" err="1" smtClean="0"/>
              <a:t>failure</a:t>
            </a:r>
            <a:r>
              <a:rPr lang="de-AT" i="1" dirty="0" smtClean="0"/>
              <a:t>, </a:t>
            </a:r>
            <a:r>
              <a:rPr lang="de-AT" i="1" dirty="0" err="1" smtClean="0"/>
              <a:t>because</a:t>
            </a:r>
            <a:r>
              <a:rPr lang="de-AT" i="1" dirty="0" smtClean="0"/>
              <a:t> </a:t>
            </a:r>
            <a:r>
              <a:rPr lang="de-AT" i="1" dirty="0" err="1" smtClean="0"/>
              <a:t>of</a:t>
            </a:r>
            <a:r>
              <a:rPr lang="de-AT" i="1" dirty="0" smtClean="0"/>
              <a:t> </a:t>
            </a:r>
            <a:r>
              <a:rPr lang="de-AT" i="1" dirty="0" err="1" smtClean="0"/>
              <a:t>their</a:t>
            </a:r>
            <a:r>
              <a:rPr lang="de-AT" i="1" dirty="0" smtClean="0"/>
              <a:t> </a:t>
            </a:r>
            <a:r>
              <a:rPr lang="de-AT" i="1" dirty="0" err="1" smtClean="0"/>
              <a:t>size</a:t>
            </a:r>
            <a:r>
              <a:rPr lang="de-AT" i="1" dirty="0" smtClean="0"/>
              <a:t>, </a:t>
            </a:r>
            <a:r>
              <a:rPr lang="de-AT" i="1" dirty="0" err="1" smtClean="0"/>
              <a:t>complexity</a:t>
            </a:r>
            <a:r>
              <a:rPr lang="de-AT" i="1" dirty="0" smtClean="0"/>
              <a:t> </a:t>
            </a:r>
            <a:r>
              <a:rPr lang="de-AT" i="1" dirty="0" err="1" smtClean="0"/>
              <a:t>and</a:t>
            </a:r>
            <a:r>
              <a:rPr lang="de-AT" i="1" dirty="0" smtClean="0"/>
              <a:t> </a:t>
            </a:r>
            <a:r>
              <a:rPr lang="de-AT" i="1" dirty="0" err="1" smtClean="0"/>
              <a:t>systemic</a:t>
            </a:r>
            <a:r>
              <a:rPr lang="de-AT" i="1" dirty="0" smtClean="0"/>
              <a:t> </a:t>
            </a:r>
            <a:r>
              <a:rPr lang="de-AT" i="1" dirty="0" err="1" smtClean="0"/>
              <a:t>interconnectedness</a:t>
            </a:r>
            <a:r>
              <a:rPr lang="de-AT" i="1" dirty="0" smtClean="0"/>
              <a:t>, </a:t>
            </a:r>
            <a:r>
              <a:rPr lang="de-AT" i="1" dirty="0" err="1" smtClean="0"/>
              <a:t>would</a:t>
            </a:r>
            <a:r>
              <a:rPr lang="de-AT" i="1" dirty="0" smtClean="0"/>
              <a:t> </a:t>
            </a:r>
            <a:r>
              <a:rPr lang="de-AT" i="1" dirty="0" err="1" smtClean="0"/>
              <a:t>cause</a:t>
            </a:r>
            <a:r>
              <a:rPr lang="de-AT" i="1" dirty="0" smtClean="0"/>
              <a:t> </a:t>
            </a:r>
            <a:r>
              <a:rPr lang="de-AT" i="1" dirty="0" err="1" smtClean="0"/>
              <a:t>significant</a:t>
            </a:r>
            <a:r>
              <a:rPr lang="de-AT" i="1" dirty="0" smtClean="0"/>
              <a:t> </a:t>
            </a:r>
            <a:r>
              <a:rPr lang="de-AT" i="1" dirty="0" err="1" smtClean="0"/>
              <a:t>disruption</a:t>
            </a:r>
            <a:r>
              <a:rPr lang="de-AT" i="1" dirty="0" smtClean="0"/>
              <a:t> </a:t>
            </a:r>
            <a:r>
              <a:rPr lang="de-AT" i="1" dirty="0" err="1" smtClean="0"/>
              <a:t>to</a:t>
            </a:r>
            <a:r>
              <a:rPr lang="de-AT" i="1" dirty="0" smtClean="0"/>
              <a:t> </a:t>
            </a:r>
            <a:r>
              <a:rPr lang="de-AT" i="1" dirty="0" err="1" smtClean="0"/>
              <a:t>the</a:t>
            </a:r>
            <a:r>
              <a:rPr lang="de-AT" i="1" dirty="0" smtClean="0"/>
              <a:t> wider </a:t>
            </a:r>
            <a:r>
              <a:rPr lang="de-AT" i="1" dirty="0" err="1" smtClean="0"/>
              <a:t>financial</a:t>
            </a:r>
            <a:r>
              <a:rPr lang="de-AT" i="1" dirty="0" smtClean="0"/>
              <a:t> </a:t>
            </a:r>
            <a:r>
              <a:rPr lang="de-AT" i="1" dirty="0" err="1" smtClean="0"/>
              <a:t>system</a:t>
            </a:r>
            <a:r>
              <a:rPr lang="de-AT" i="1" dirty="0" smtClean="0"/>
              <a:t> </a:t>
            </a:r>
            <a:r>
              <a:rPr lang="de-AT" i="1" dirty="0" err="1" smtClean="0"/>
              <a:t>and</a:t>
            </a:r>
            <a:r>
              <a:rPr lang="de-AT" i="1" dirty="0" smtClean="0"/>
              <a:t> </a:t>
            </a:r>
            <a:r>
              <a:rPr lang="de-AT" i="1" dirty="0" err="1" smtClean="0"/>
              <a:t>activity</a:t>
            </a:r>
            <a:r>
              <a:rPr lang="de-AT" i="1" dirty="0" smtClean="0"/>
              <a:t>.‘</a:t>
            </a:r>
          </a:p>
          <a:p>
            <a:endParaRPr lang="de-AT" dirty="0" smtClean="0"/>
          </a:p>
          <a:p>
            <a:endParaRPr lang="de-AT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DD95E-3D5B-4BB2-A276-7B3B1805A326}" type="slidenum">
              <a:rPr lang="de-AT" smtClean="0"/>
              <a:pPr/>
              <a:t>6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2777024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170236" y="395288"/>
            <a:ext cx="9073008" cy="1081087"/>
          </a:xfrm>
        </p:spPr>
        <p:txBody>
          <a:bodyPr/>
          <a:lstStyle/>
          <a:p>
            <a:r>
              <a:rPr lang="de-AT" dirty="0" err="1" smtClean="0"/>
              <a:t>Why</a:t>
            </a:r>
            <a:r>
              <a:rPr lang="de-AT" dirty="0" smtClean="0"/>
              <a:t> </a:t>
            </a:r>
            <a:r>
              <a:rPr lang="de-AT" dirty="0" err="1"/>
              <a:t>i</a:t>
            </a:r>
            <a:r>
              <a:rPr lang="de-AT" dirty="0" err="1" smtClean="0"/>
              <a:t>s</a:t>
            </a:r>
            <a:r>
              <a:rPr lang="de-AT" dirty="0" smtClean="0"/>
              <a:t> </a:t>
            </a:r>
            <a:r>
              <a:rPr lang="de-AT" dirty="0" err="1" smtClean="0"/>
              <a:t>insurance</a:t>
            </a:r>
            <a:r>
              <a:rPr lang="de-AT" dirty="0" smtClean="0"/>
              <a:t> </a:t>
            </a:r>
            <a:r>
              <a:rPr lang="de-AT" dirty="0" err="1" smtClean="0"/>
              <a:t>considered</a:t>
            </a:r>
            <a:r>
              <a:rPr lang="de-AT" dirty="0" smtClean="0"/>
              <a:t> different ?</a:t>
            </a:r>
            <a:endParaRPr lang="de-AT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38188" y="1116335"/>
            <a:ext cx="9288462" cy="5759128"/>
          </a:xfrm>
        </p:spPr>
        <p:txBody>
          <a:bodyPr/>
          <a:lstStyle/>
          <a:p>
            <a:pPr marL="0" indent="0">
              <a:buNone/>
            </a:pPr>
            <a:r>
              <a:rPr lang="de-AT" dirty="0" smtClean="0"/>
              <a:t>The traditional </a:t>
            </a:r>
            <a:r>
              <a:rPr lang="de-AT" dirty="0" err="1" smtClean="0"/>
              <a:t>insurance</a:t>
            </a:r>
            <a:r>
              <a:rPr lang="de-AT" dirty="0" smtClean="0"/>
              <a:t> </a:t>
            </a:r>
            <a:r>
              <a:rPr lang="de-AT" dirty="0" err="1" smtClean="0"/>
              <a:t>business</a:t>
            </a:r>
            <a:r>
              <a:rPr lang="de-AT" dirty="0" smtClean="0"/>
              <a:t> </a:t>
            </a:r>
            <a:r>
              <a:rPr lang="de-AT" dirty="0" err="1" smtClean="0"/>
              <a:t>model</a:t>
            </a:r>
            <a:r>
              <a:rPr lang="de-AT" dirty="0" smtClean="0"/>
              <a:t> </a:t>
            </a:r>
            <a:r>
              <a:rPr lang="de-AT" dirty="0" err="1" smtClean="0"/>
              <a:t>is</a:t>
            </a:r>
            <a:r>
              <a:rPr lang="de-AT" dirty="0" smtClean="0"/>
              <a:t> </a:t>
            </a:r>
            <a:r>
              <a:rPr lang="de-AT" dirty="0" err="1" smtClean="0"/>
              <a:t>significantly</a:t>
            </a:r>
            <a:r>
              <a:rPr lang="de-AT" dirty="0" smtClean="0"/>
              <a:t> different </a:t>
            </a:r>
            <a:r>
              <a:rPr lang="de-AT" dirty="0" err="1" smtClean="0"/>
              <a:t>from</a:t>
            </a:r>
            <a:r>
              <a:rPr lang="de-AT" dirty="0" smtClean="0"/>
              <a:t> </a:t>
            </a:r>
            <a:r>
              <a:rPr lang="de-AT" dirty="0" err="1" smtClean="0"/>
              <a:t>banking</a:t>
            </a:r>
            <a:r>
              <a:rPr lang="de-AT" dirty="0" smtClean="0"/>
              <a:t>:</a:t>
            </a:r>
            <a:endParaRPr lang="de-AT" dirty="0" smtClean="0"/>
          </a:p>
          <a:p>
            <a:r>
              <a:rPr lang="de-AT" dirty="0" err="1" smtClean="0"/>
              <a:t>Underwriting</a:t>
            </a:r>
            <a:r>
              <a:rPr lang="de-AT" dirty="0" smtClean="0"/>
              <a:t> </a:t>
            </a:r>
            <a:r>
              <a:rPr lang="de-AT" dirty="0" err="1" smtClean="0"/>
              <a:t>of</a:t>
            </a:r>
            <a:r>
              <a:rPr lang="de-AT" dirty="0" smtClean="0"/>
              <a:t> large </a:t>
            </a:r>
            <a:r>
              <a:rPr lang="de-AT" dirty="0" err="1" smtClean="0"/>
              <a:t>diversified</a:t>
            </a:r>
            <a:r>
              <a:rPr lang="de-AT" dirty="0" smtClean="0"/>
              <a:t> </a:t>
            </a:r>
            <a:r>
              <a:rPr lang="de-AT" dirty="0" err="1" smtClean="0"/>
              <a:t>portfolios</a:t>
            </a:r>
            <a:r>
              <a:rPr lang="de-AT" dirty="0" smtClean="0"/>
              <a:t> </a:t>
            </a:r>
            <a:r>
              <a:rPr lang="de-AT" dirty="0" err="1" smtClean="0"/>
              <a:t>of</a:t>
            </a:r>
            <a:r>
              <a:rPr lang="de-AT" dirty="0" smtClean="0"/>
              <a:t> </a:t>
            </a:r>
            <a:r>
              <a:rPr lang="de-AT" dirty="0" err="1" smtClean="0"/>
              <a:t>mostly</a:t>
            </a:r>
            <a:r>
              <a:rPr lang="de-AT" dirty="0" smtClean="0"/>
              <a:t> </a:t>
            </a:r>
            <a:r>
              <a:rPr lang="de-AT" dirty="0" err="1" smtClean="0"/>
              <a:t>idiosyncratic</a:t>
            </a:r>
            <a:r>
              <a:rPr lang="de-AT" dirty="0" smtClean="0"/>
              <a:t> </a:t>
            </a:r>
            <a:r>
              <a:rPr lang="de-AT" dirty="0" err="1" smtClean="0"/>
              <a:t>and</a:t>
            </a:r>
            <a:r>
              <a:rPr lang="de-AT" dirty="0" smtClean="0"/>
              <a:t> </a:t>
            </a:r>
            <a:r>
              <a:rPr lang="de-AT" dirty="0" err="1" smtClean="0"/>
              <a:t>mostly</a:t>
            </a:r>
            <a:r>
              <a:rPr lang="de-AT" dirty="0" smtClean="0"/>
              <a:t> </a:t>
            </a:r>
            <a:r>
              <a:rPr lang="de-AT" dirty="0" err="1" smtClean="0"/>
              <a:t>uncorrelated</a:t>
            </a:r>
            <a:r>
              <a:rPr lang="de-AT" dirty="0" smtClean="0"/>
              <a:t> </a:t>
            </a:r>
            <a:r>
              <a:rPr lang="de-AT" dirty="0" err="1" smtClean="0"/>
              <a:t>risks</a:t>
            </a:r>
            <a:endParaRPr lang="de-AT" dirty="0" smtClean="0"/>
          </a:p>
          <a:p>
            <a:r>
              <a:rPr lang="de-AT" dirty="0" err="1" smtClean="0"/>
              <a:t>Inverted</a:t>
            </a:r>
            <a:r>
              <a:rPr lang="de-AT" dirty="0" smtClean="0"/>
              <a:t> </a:t>
            </a:r>
            <a:r>
              <a:rPr lang="de-AT" dirty="0" err="1" smtClean="0"/>
              <a:t>production</a:t>
            </a:r>
            <a:r>
              <a:rPr lang="de-AT" dirty="0" smtClean="0"/>
              <a:t> </a:t>
            </a:r>
            <a:r>
              <a:rPr lang="de-AT" dirty="0" err="1" smtClean="0"/>
              <a:t>cycle</a:t>
            </a:r>
            <a:r>
              <a:rPr lang="de-AT" dirty="0" smtClean="0"/>
              <a:t> </a:t>
            </a:r>
            <a:r>
              <a:rPr lang="de-AT" dirty="0" err="1" smtClean="0"/>
              <a:t>and</a:t>
            </a:r>
            <a:r>
              <a:rPr lang="de-AT" dirty="0" smtClean="0"/>
              <a:t> </a:t>
            </a:r>
            <a:r>
              <a:rPr lang="de-AT" dirty="0" err="1" smtClean="0"/>
              <a:t>stable</a:t>
            </a:r>
            <a:r>
              <a:rPr lang="de-AT" dirty="0" smtClean="0"/>
              <a:t> cash-</a:t>
            </a:r>
            <a:r>
              <a:rPr lang="de-AT" dirty="0" err="1" smtClean="0"/>
              <a:t>inflows</a:t>
            </a:r>
            <a:r>
              <a:rPr lang="de-AT" dirty="0" smtClean="0"/>
              <a:t> </a:t>
            </a:r>
            <a:r>
              <a:rPr lang="de-AT" dirty="0" smtClean="0"/>
              <a:t>– premium </a:t>
            </a:r>
            <a:r>
              <a:rPr lang="de-AT" dirty="0" err="1" smtClean="0"/>
              <a:t>paid</a:t>
            </a:r>
            <a:r>
              <a:rPr lang="de-AT" dirty="0" smtClean="0"/>
              <a:t> </a:t>
            </a:r>
            <a:r>
              <a:rPr lang="de-AT" dirty="0" err="1" smtClean="0"/>
              <a:t>upfront</a:t>
            </a:r>
            <a:r>
              <a:rPr lang="de-AT" dirty="0" smtClean="0"/>
              <a:t> </a:t>
            </a:r>
            <a:r>
              <a:rPr lang="de-AT" dirty="0" err="1" smtClean="0"/>
              <a:t>by</a:t>
            </a:r>
            <a:r>
              <a:rPr lang="de-AT" dirty="0" smtClean="0"/>
              <a:t> </a:t>
            </a:r>
            <a:r>
              <a:rPr lang="de-AT" dirty="0" err="1" smtClean="0"/>
              <a:t>policyholders</a:t>
            </a:r>
            <a:endParaRPr lang="de-AT" dirty="0" smtClean="0"/>
          </a:p>
          <a:p>
            <a:r>
              <a:rPr lang="de-AT" dirty="0" smtClean="0"/>
              <a:t>Investments </a:t>
            </a:r>
            <a:r>
              <a:rPr lang="de-AT" dirty="0" err="1" smtClean="0"/>
              <a:t>are</a:t>
            </a:r>
            <a:r>
              <a:rPr lang="de-AT" dirty="0" smtClean="0"/>
              <a:t> </a:t>
            </a:r>
            <a:r>
              <a:rPr lang="de-AT" dirty="0" err="1" smtClean="0"/>
              <a:t>funded</a:t>
            </a:r>
            <a:r>
              <a:rPr lang="de-AT" dirty="0" smtClean="0"/>
              <a:t> </a:t>
            </a:r>
            <a:r>
              <a:rPr lang="de-AT" dirty="0" err="1" smtClean="0"/>
              <a:t>by</a:t>
            </a:r>
            <a:r>
              <a:rPr lang="de-AT" dirty="0" smtClean="0"/>
              <a:t> premium </a:t>
            </a:r>
            <a:r>
              <a:rPr lang="de-AT" dirty="0" err="1" smtClean="0"/>
              <a:t>income</a:t>
            </a:r>
            <a:r>
              <a:rPr lang="de-AT" dirty="0" smtClean="0"/>
              <a:t> </a:t>
            </a:r>
            <a:r>
              <a:rPr lang="de-AT" dirty="0" err="1" smtClean="0"/>
              <a:t>and</a:t>
            </a:r>
            <a:r>
              <a:rPr lang="de-AT" dirty="0" smtClean="0"/>
              <a:t> </a:t>
            </a:r>
            <a:r>
              <a:rPr lang="de-AT" dirty="0" err="1" smtClean="0"/>
              <a:t>held</a:t>
            </a:r>
            <a:r>
              <a:rPr lang="de-AT" dirty="0" smtClean="0"/>
              <a:t> </a:t>
            </a:r>
            <a:r>
              <a:rPr lang="de-AT" dirty="0" err="1" smtClean="0"/>
              <a:t>to</a:t>
            </a:r>
            <a:r>
              <a:rPr lang="de-AT" dirty="0" smtClean="0"/>
              <a:t> </a:t>
            </a:r>
            <a:r>
              <a:rPr lang="de-AT" dirty="0" err="1" smtClean="0"/>
              <a:t>match</a:t>
            </a:r>
            <a:r>
              <a:rPr lang="de-AT" dirty="0" smtClean="0"/>
              <a:t> </a:t>
            </a:r>
            <a:r>
              <a:rPr lang="de-AT" dirty="0" err="1" smtClean="0"/>
              <a:t>liabilities</a:t>
            </a:r>
            <a:endParaRPr lang="de-AT" dirty="0" smtClean="0"/>
          </a:p>
          <a:p>
            <a:r>
              <a:rPr lang="de-AT" dirty="0" smtClean="0"/>
              <a:t>In </a:t>
            </a:r>
            <a:r>
              <a:rPr lang="de-AT" dirty="0" err="1" smtClean="0"/>
              <a:t>principle</a:t>
            </a:r>
            <a:r>
              <a:rPr lang="de-AT" dirty="0" smtClean="0"/>
              <a:t>, </a:t>
            </a:r>
            <a:r>
              <a:rPr lang="de-AT" dirty="0" err="1" smtClean="0"/>
              <a:t>payments</a:t>
            </a:r>
            <a:r>
              <a:rPr lang="de-AT" dirty="0" smtClean="0"/>
              <a:t> </a:t>
            </a:r>
            <a:r>
              <a:rPr lang="de-AT" dirty="0" err="1" smtClean="0"/>
              <a:t>to</a:t>
            </a:r>
            <a:r>
              <a:rPr lang="de-AT" dirty="0" smtClean="0"/>
              <a:t> </a:t>
            </a:r>
            <a:r>
              <a:rPr lang="de-AT" dirty="0" err="1" smtClean="0"/>
              <a:t>policyholders</a:t>
            </a:r>
            <a:r>
              <a:rPr lang="de-AT" dirty="0" smtClean="0"/>
              <a:t> </a:t>
            </a:r>
            <a:r>
              <a:rPr lang="de-AT" dirty="0" err="1" smtClean="0"/>
              <a:t>require</a:t>
            </a:r>
            <a:r>
              <a:rPr lang="de-AT" dirty="0" smtClean="0"/>
              <a:t> </a:t>
            </a:r>
            <a:r>
              <a:rPr lang="de-AT" dirty="0" err="1" smtClean="0"/>
              <a:t>the</a:t>
            </a:r>
            <a:r>
              <a:rPr lang="de-AT" dirty="0" smtClean="0"/>
              <a:t> </a:t>
            </a:r>
            <a:r>
              <a:rPr lang="de-AT" dirty="0" err="1" smtClean="0"/>
              <a:t>occurence</a:t>
            </a:r>
            <a:r>
              <a:rPr lang="de-AT" dirty="0" smtClean="0"/>
              <a:t> </a:t>
            </a:r>
            <a:r>
              <a:rPr lang="de-AT" dirty="0" err="1" smtClean="0"/>
              <a:t>of</a:t>
            </a:r>
            <a:r>
              <a:rPr lang="de-AT" dirty="0" smtClean="0"/>
              <a:t> </a:t>
            </a:r>
            <a:r>
              <a:rPr lang="de-AT" dirty="0" err="1" smtClean="0"/>
              <a:t>the</a:t>
            </a:r>
            <a:r>
              <a:rPr lang="de-AT" dirty="0" smtClean="0"/>
              <a:t> </a:t>
            </a:r>
            <a:r>
              <a:rPr lang="de-AT" dirty="0" err="1" smtClean="0"/>
              <a:t>insured</a:t>
            </a:r>
            <a:r>
              <a:rPr lang="de-AT" dirty="0" smtClean="0"/>
              <a:t> </a:t>
            </a:r>
            <a:r>
              <a:rPr lang="de-AT" dirty="0" err="1" smtClean="0"/>
              <a:t>event</a:t>
            </a:r>
            <a:endParaRPr lang="de-AT" dirty="0" smtClean="0"/>
          </a:p>
          <a:p>
            <a:r>
              <a:rPr lang="de-AT" dirty="0" err="1" smtClean="0"/>
              <a:t>Disincentives</a:t>
            </a:r>
            <a:r>
              <a:rPr lang="de-AT" dirty="0" smtClean="0"/>
              <a:t> </a:t>
            </a:r>
            <a:r>
              <a:rPr lang="de-AT" dirty="0" err="1" smtClean="0"/>
              <a:t>to</a:t>
            </a:r>
            <a:r>
              <a:rPr lang="de-AT" dirty="0" smtClean="0"/>
              <a:t> cash in </a:t>
            </a:r>
            <a:r>
              <a:rPr lang="de-AT" dirty="0" err="1" smtClean="0"/>
              <a:t>policies</a:t>
            </a:r>
            <a:r>
              <a:rPr lang="de-AT" dirty="0" smtClean="0"/>
              <a:t> </a:t>
            </a:r>
            <a:r>
              <a:rPr lang="de-AT" dirty="0" err="1" smtClean="0"/>
              <a:t>prematurely</a:t>
            </a:r>
            <a:r>
              <a:rPr lang="de-AT" dirty="0" smtClean="0"/>
              <a:t> (surrender </a:t>
            </a:r>
            <a:r>
              <a:rPr lang="de-AT" dirty="0" err="1" smtClean="0"/>
              <a:t>penalties</a:t>
            </a:r>
            <a:r>
              <a:rPr lang="de-AT" dirty="0" smtClean="0"/>
              <a:t>)</a:t>
            </a:r>
            <a:endParaRPr lang="de-AT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DD95E-3D5B-4BB2-A276-7B3B1805A326}" type="slidenum">
              <a:rPr lang="de-AT" smtClean="0"/>
              <a:pPr/>
              <a:t>7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1313654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BCBS G-SIB </a:t>
            </a:r>
            <a:r>
              <a:rPr lang="de-AT" dirty="0" err="1" smtClean="0"/>
              <a:t>methodology</a:t>
            </a:r>
            <a:r>
              <a:rPr lang="de-AT" dirty="0" smtClean="0"/>
              <a:t> </a:t>
            </a:r>
            <a:endParaRPr lang="de-AT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AT" dirty="0" err="1" smtClean="0"/>
              <a:t>Indicator-based</a:t>
            </a:r>
            <a:r>
              <a:rPr lang="de-AT" dirty="0" smtClean="0"/>
              <a:t> </a:t>
            </a:r>
            <a:r>
              <a:rPr lang="de-AT" dirty="0" err="1" smtClean="0"/>
              <a:t>measurement</a:t>
            </a:r>
            <a:r>
              <a:rPr lang="de-AT" dirty="0" smtClean="0"/>
              <a:t> </a:t>
            </a:r>
            <a:r>
              <a:rPr lang="de-AT" dirty="0" err="1" smtClean="0"/>
              <a:t>approach</a:t>
            </a:r>
            <a:endParaRPr lang="de-AT" dirty="0" smtClean="0"/>
          </a:p>
          <a:p>
            <a:r>
              <a:rPr lang="de-AT" dirty="0" smtClean="0"/>
              <a:t>Measurement </a:t>
            </a:r>
            <a:r>
              <a:rPr lang="de-AT" dirty="0" err="1" smtClean="0"/>
              <a:t>categories</a:t>
            </a:r>
            <a:r>
              <a:rPr lang="de-AT" dirty="0" smtClean="0"/>
              <a:t>:</a:t>
            </a:r>
          </a:p>
          <a:p>
            <a:pPr lvl="1"/>
            <a:r>
              <a:rPr lang="de-AT" sz="2400" dirty="0" smtClean="0"/>
              <a:t>Cross-</a:t>
            </a:r>
            <a:r>
              <a:rPr lang="de-AT" sz="2400" dirty="0" err="1" smtClean="0"/>
              <a:t>jurisdictional</a:t>
            </a:r>
            <a:r>
              <a:rPr lang="de-AT" sz="2400" dirty="0" smtClean="0"/>
              <a:t> </a:t>
            </a:r>
            <a:r>
              <a:rPr lang="de-AT" sz="2400" dirty="0" err="1" smtClean="0"/>
              <a:t>activity</a:t>
            </a:r>
            <a:endParaRPr lang="de-AT" sz="2400" dirty="0"/>
          </a:p>
          <a:p>
            <a:pPr lvl="1"/>
            <a:r>
              <a:rPr lang="de-AT" sz="2400" dirty="0" smtClean="0"/>
              <a:t>Size</a:t>
            </a:r>
            <a:endParaRPr lang="de-AT" sz="2400" dirty="0"/>
          </a:p>
          <a:p>
            <a:pPr lvl="1"/>
            <a:r>
              <a:rPr lang="de-AT" sz="2400" dirty="0" err="1" smtClean="0"/>
              <a:t>Interconnectedness</a:t>
            </a:r>
            <a:endParaRPr lang="de-AT" sz="2400" dirty="0"/>
          </a:p>
          <a:p>
            <a:pPr lvl="1"/>
            <a:r>
              <a:rPr lang="de-AT" sz="2400" dirty="0" err="1" smtClean="0"/>
              <a:t>Substitutability</a:t>
            </a:r>
            <a:r>
              <a:rPr lang="de-AT" sz="2400" dirty="0" smtClean="0"/>
              <a:t>/</a:t>
            </a:r>
            <a:r>
              <a:rPr lang="de-AT" sz="2400" dirty="0" err="1" smtClean="0"/>
              <a:t>financial</a:t>
            </a:r>
            <a:r>
              <a:rPr lang="de-AT" sz="2400" dirty="0" smtClean="0"/>
              <a:t> </a:t>
            </a:r>
            <a:r>
              <a:rPr lang="de-AT" sz="2400" dirty="0" err="1" smtClean="0"/>
              <a:t>institutions</a:t>
            </a:r>
            <a:r>
              <a:rPr lang="de-AT" sz="2400" dirty="0" smtClean="0"/>
              <a:t> </a:t>
            </a:r>
            <a:r>
              <a:rPr lang="de-AT" sz="2400" dirty="0" err="1" smtClean="0"/>
              <a:t>infrastructure</a:t>
            </a:r>
            <a:endParaRPr lang="de-AT" sz="2400" dirty="0"/>
          </a:p>
          <a:p>
            <a:pPr lvl="1"/>
            <a:r>
              <a:rPr lang="de-AT" sz="2400" dirty="0" err="1" smtClean="0"/>
              <a:t>Complexity</a:t>
            </a:r>
            <a:endParaRPr lang="de-AT" dirty="0" smtClean="0"/>
          </a:p>
          <a:p>
            <a:r>
              <a:rPr lang="de-AT" dirty="0" smtClean="0"/>
              <a:t>The </a:t>
            </a:r>
            <a:r>
              <a:rPr lang="de-AT" dirty="0" err="1" smtClean="0"/>
              <a:t>indicator</a:t>
            </a:r>
            <a:r>
              <a:rPr lang="de-AT" dirty="0" smtClean="0"/>
              <a:t> </a:t>
            </a:r>
            <a:r>
              <a:rPr lang="de-AT" dirty="0" err="1" smtClean="0"/>
              <a:t>weighting</a:t>
            </a:r>
            <a:r>
              <a:rPr lang="de-AT" dirty="0" smtClean="0"/>
              <a:t> </a:t>
            </a:r>
            <a:r>
              <a:rPr lang="de-AT" dirty="0" err="1" smtClean="0"/>
              <a:t>is</a:t>
            </a:r>
            <a:r>
              <a:rPr lang="de-AT" dirty="0" smtClean="0"/>
              <a:t> 20% </a:t>
            </a:r>
            <a:r>
              <a:rPr lang="de-AT" dirty="0" err="1" smtClean="0"/>
              <a:t>for</a:t>
            </a:r>
            <a:r>
              <a:rPr lang="de-AT" dirty="0" smtClean="0"/>
              <a:t> </a:t>
            </a:r>
            <a:r>
              <a:rPr lang="de-AT" dirty="0" err="1" smtClean="0"/>
              <a:t>each</a:t>
            </a:r>
            <a:r>
              <a:rPr lang="de-AT" dirty="0" smtClean="0"/>
              <a:t> </a:t>
            </a:r>
            <a:r>
              <a:rPr lang="de-AT" dirty="0" err="1" smtClean="0"/>
              <a:t>category</a:t>
            </a:r>
            <a:endParaRPr lang="de-AT" dirty="0" smtClean="0"/>
          </a:p>
          <a:p>
            <a:r>
              <a:rPr lang="de-AT" dirty="0" err="1" smtClean="0"/>
              <a:t>Each</a:t>
            </a:r>
            <a:r>
              <a:rPr lang="de-AT" dirty="0" smtClean="0"/>
              <a:t> </a:t>
            </a:r>
            <a:r>
              <a:rPr lang="de-AT" dirty="0" err="1" smtClean="0"/>
              <a:t>category</a:t>
            </a:r>
            <a:r>
              <a:rPr lang="de-AT" dirty="0" smtClean="0"/>
              <a:t> </a:t>
            </a:r>
            <a:r>
              <a:rPr lang="de-AT" dirty="0" err="1" smtClean="0"/>
              <a:t>has</a:t>
            </a:r>
            <a:r>
              <a:rPr lang="de-AT" dirty="0" smtClean="0"/>
              <a:t> </a:t>
            </a:r>
            <a:r>
              <a:rPr lang="de-AT" dirty="0" err="1" smtClean="0"/>
              <a:t>one</a:t>
            </a:r>
            <a:r>
              <a:rPr lang="de-AT" dirty="0" smtClean="0"/>
              <a:t> </a:t>
            </a:r>
            <a:r>
              <a:rPr lang="de-AT" dirty="0" err="1" smtClean="0"/>
              <a:t>to</a:t>
            </a:r>
            <a:r>
              <a:rPr lang="de-AT" dirty="0" smtClean="0"/>
              <a:t> </a:t>
            </a:r>
            <a:r>
              <a:rPr lang="de-AT" dirty="0" err="1" smtClean="0"/>
              <a:t>three</a:t>
            </a:r>
            <a:r>
              <a:rPr lang="de-AT" dirty="0" smtClean="0"/>
              <a:t> </a:t>
            </a:r>
            <a:r>
              <a:rPr lang="de-AT" dirty="0" err="1" smtClean="0"/>
              <a:t>indicators</a:t>
            </a:r>
            <a:endParaRPr lang="de-AT" dirty="0" smtClean="0"/>
          </a:p>
          <a:p>
            <a:r>
              <a:rPr lang="de-AT" dirty="0" err="1" smtClean="0"/>
              <a:t>Indicators</a:t>
            </a:r>
            <a:r>
              <a:rPr lang="de-AT" dirty="0" smtClean="0"/>
              <a:t> </a:t>
            </a:r>
            <a:r>
              <a:rPr lang="de-AT" dirty="0" err="1" smtClean="0"/>
              <a:t>are</a:t>
            </a:r>
            <a:r>
              <a:rPr lang="de-AT" dirty="0" smtClean="0"/>
              <a:t> </a:t>
            </a:r>
            <a:r>
              <a:rPr lang="de-AT" dirty="0" err="1" smtClean="0"/>
              <a:t>equally</a:t>
            </a:r>
            <a:r>
              <a:rPr lang="de-AT" dirty="0" smtClean="0"/>
              <a:t> </a:t>
            </a:r>
            <a:r>
              <a:rPr lang="de-AT" dirty="0" err="1" smtClean="0"/>
              <a:t>weighted</a:t>
            </a:r>
            <a:r>
              <a:rPr lang="de-AT" dirty="0" smtClean="0"/>
              <a:t> in </a:t>
            </a:r>
            <a:r>
              <a:rPr lang="de-AT" dirty="0" err="1" smtClean="0"/>
              <a:t>each</a:t>
            </a:r>
            <a:r>
              <a:rPr lang="de-AT" dirty="0" smtClean="0"/>
              <a:t> </a:t>
            </a:r>
            <a:r>
              <a:rPr lang="de-AT" dirty="0" err="1" smtClean="0"/>
              <a:t>category</a:t>
            </a:r>
            <a:endParaRPr lang="de-AT" dirty="0" smtClean="0"/>
          </a:p>
          <a:p>
            <a:pPr marL="522287" lvl="1" indent="0">
              <a:buNone/>
            </a:pPr>
            <a:endParaRPr lang="de-AT" dirty="0" smtClean="0"/>
          </a:p>
          <a:p>
            <a:pPr marL="522287" lvl="1" indent="0">
              <a:buNone/>
            </a:pPr>
            <a:endParaRPr lang="de-AT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DD95E-3D5B-4BB2-A276-7B3B1805A326}" type="slidenum">
              <a:rPr lang="de-AT" smtClean="0"/>
              <a:pPr/>
              <a:t>8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839215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dirty="0" smtClean="0"/>
              <a:t>IAIS G-SII </a:t>
            </a:r>
            <a:r>
              <a:rPr lang="de-AT" dirty="0" err="1" smtClean="0"/>
              <a:t>methodology</a:t>
            </a:r>
            <a:r>
              <a:rPr lang="de-AT" dirty="0" smtClean="0"/>
              <a:t> (1) </a:t>
            </a:r>
            <a:endParaRPr lang="de-AT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38188" y="1332359"/>
            <a:ext cx="9288462" cy="5543104"/>
          </a:xfrm>
        </p:spPr>
        <p:txBody>
          <a:bodyPr/>
          <a:lstStyle/>
          <a:p>
            <a:r>
              <a:rPr lang="de-AT" dirty="0" err="1" smtClean="0"/>
              <a:t>Indicator-based</a:t>
            </a:r>
            <a:r>
              <a:rPr lang="de-AT" dirty="0" smtClean="0"/>
              <a:t> </a:t>
            </a:r>
            <a:r>
              <a:rPr lang="de-AT" dirty="0" err="1" smtClean="0"/>
              <a:t>measurement</a:t>
            </a:r>
            <a:r>
              <a:rPr lang="de-AT" dirty="0" smtClean="0"/>
              <a:t> </a:t>
            </a:r>
            <a:r>
              <a:rPr lang="de-AT" dirty="0" err="1" smtClean="0"/>
              <a:t>approach</a:t>
            </a:r>
            <a:endParaRPr lang="de-AT" dirty="0" smtClean="0"/>
          </a:p>
          <a:p>
            <a:r>
              <a:rPr lang="de-AT" dirty="0" smtClean="0"/>
              <a:t>Measurement </a:t>
            </a:r>
            <a:r>
              <a:rPr lang="de-AT" dirty="0" err="1" smtClean="0"/>
              <a:t>categories</a:t>
            </a:r>
            <a:r>
              <a:rPr lang="de-AT" dirty="0" smtClean="0"/>
              <a:t>:</a:t>
            </a:r>
          </a:p>
          <a:p>
            <a:pPr lvl="1"/>
            <a:r>
              <a:rPr lang="de-AT" sz="2400" dirty="0" smtClean="0"/>
              <a:t>Size</a:t>
            </a:r>
          </a:p>
          <a:p>
            <a:pPr lvl="1"/>
            <a:r>
              <a:rPr lang="de-AT" sz="2400" dirty="0" smtClean="0"/>
              <a:t>Global </a:t>
            </a:r>
            <a:r>
              <a:rPr lang="de-AT" sz="2400" dirty="0" err="1" smtClean="0"/>
              <a:t>Activity</a:t>
            </a:r>
            <a:endParaRPr lang="de-AT" sz="2400" dirty="0" smtClean="0"/>
          </a:p>
          <a:p>
            <a:pPr lvl="1"/>
            <a:r>
              <a:rPr lang="de-AT" sz="2400" dirty="0" err="1" smtClean="0"/>
              <a:t>Interconnectedness</a:t>
            </a:r>
            <a:endParaRPr lang="de-AT" sz="2400" dirty="0" smtClean="0"/>
          </a:p>
          <a:p>
            <a:pPr lvl="2"/>
            <a:r>
              <a:rPr lang="de-AT" dirty="0" smtClean="0"/>
              <a:t>Counterparty </a:t>
            </a:r>
            <a:r>
              <a:rPr lang="de-AT" dirty="0" err="1" smtClean="0"/>
              <a:t>exposure</a:t>
            </a:r>
            <a:endParaRPr lang="de-AT" dirty="0" smtClean="0"/>
          </a:p>
          <a:p>
            <a:pPr lvl="2"/>
            <a:r>
              <a:rPr lang="de-AT" dirty="0" err="1" smtClean="0"/>
              <a:t>Macro-economic</a:t>
            </a:r>
            <a:r>
              <a:rPr lang="de-AT" dirty="0" smtClean="0"/>
              <a:t> </a:t>
            </a:r>
            <a:r>
              <a:rPr lang="de-AT" dirty="0" err="1" smtClean="0"/>
              <a:t>exposure</a:t>
            </a:r>
            <a:endParaRPr lang="de-AT" dirty="0" smtClean="0"/>
          </a:p>
          <a:p>
            <a:pPr lvl="1"/>
            <a:r>
              <a:rPr lang="de-AT" sz="2400" dirty="0" smtClean="0"/>
              <a:t>Asset </a:t>
            </a:r>
            <a:r>
              <a:rPr lang="de-AT" sz="2400" dirty="0" err="1" smtClean="0"/>
              <a:t>liquidation</a:t>
            </a:r>
            <a:r>
              <a:rPr lang="de-AT" sz="2400" dirty="0" smtClean="0"/>
              <a:t>*)</a:t>
            </a:r>
            <a:endParaRPr lang="de-AT" sz="2400" dirty="0"/>
          </a:p>
          <a:p>
            <a:pPr lvl="1"/>
            <a:r>
              <a:rPr lang="de-AT" sz="2400" dirty="0" err="1" smtClean="0"/>
              <a:t>Substitutability</a:t>
            </a:r>
            <a:endParaRPr lang="de-AT" dirty="0" smtClean="0"/>
          </a:p>
          <a:p>
            <a:r>
              <a:rPr lang="de-AT" dirty="0" err="1" smtClean="0"/>
              <a:t>Each</a:t>
            </a:r>
            <a:r>
              <a:rPr lang="de-AT" dirty="0" smtClean="0"/>
              <a:t> </a:t>
            </a:r>
            <a:r>
              <a:rPr lang="de-AT" dirty="0" err="1" smtClean="0"/>
              <a:t>category</a:t>
            </a:r>
            <a:r>
              <a:rPr lang="de-AT" dirty="0" smtClean="0"/>
              <a:t> </a:t>
            </a:r>
            <a:r>
              <a:rPr lang="de-AT" dirty="0" err="1" smtClean="0"/>
              <a:t>has</a:t>
            </a:r>
            <a:r>
              <a:rPr lang="de-AT" dirty="0" smtClean="0"/>
              <a:t> </a:t>
            </a:r>
            <a:r>
              <a:rPr lang="de-AT" dirty="0" err="1" smtClean="0"/>
              <a:t>one</a:t>
            </a:r>
            <a:r>
              <a:rPr lang="de-AT" dirty="0" smtClean="0"/>
              <a:t> </a:t>
            </a:r>
            <a:r>
              <a:rPr lang="de-AT" dirty="0" err="1" smtClean="0"/>
              <a:t>to</a:t>
            </a:r>
            <a:r>
              <a:rPr lang="de-AT" dirty="0" smtClean="0"/>
              <a:t> </a:t>
            </a:r>
            <a:r>
              <a:rPr lang="de-AT" dirty="0" err="1" smtClean="0"/>
              <a:t>seven</a:t>
            </a:r>
            <a:r>
              <a:rPr lang="de-AT" dirty="0" smtClean="0"/>
              <a:t> </a:t>
            </a:r>
            <a:r>
              <a:rPr lang="de-AT" dirty="0" err="1" smtClean="0"/>
              <a:t>indicators</a:t>
            </a:r>
            <a:endParaRPr lang="de-AT" sz="800" dirty="0" smtClean="0"/>
          </a:p>
          <a:p>
            <a:pPr marL="0" indent="0">
              <a:buNone/>
            </a:pPr>
            <a:r>
              <a:rPr lang="de-AT" sz="1600" dirty="0" smtClean="0"/>
              <a:t>*) In </a:t>
            </a:r>
            <a:r>
              <a:rPr lang="de-AT" sz="1600" dirty="0" err="1" smtClean="0"/>
              <a:t>the</a:t>
            </a:r>
            <a:r>
              <a:rPr lang="de-AT" sz="1600" dirty="0" smtClean="0"/>
              <a:t> </a:t>
            </a:r>
            <a:r>
              <a:rPr lang="de-AT" sz="1600" dirty="0" err="1" smtClean="0"/>
              <a:t>previous</a:t>
            </a:r>
            <a:r>
              <a:rPr lang="de-AT" sz="1600" dirty="0" smtClean="0"/>
              <a:t> </a:t>
            </a:r>
            <a:r>
              <a:rPr lang="de-AT" sz="1600" dirty="0" err="1" smtClean="0"/>
              <a:t>methodology</a:t>
            </a:r>
            <a:r>
              <a:rPr lang="de-AT" sz="1600" dirty="0" smtClean="0"/>
              <a:t>, </a:t>
            </a:r>
            <a:r>
              <a:rPr lang="de-AT" sz="1600" dirty="0" err="1" smtClean="0"/>
              <a:t>this</a:t>
            </a:r>
            <a:r>
              <a:rPr lang="de-AT" sz="1600" dirty="0" smtClean="0"/>
              <a:t> </a:t>
            </a:r>
            <a:r>
              <a:rPr lang="de-AT" sz="1600" dirty="0" err="1" smtClean="0"/>
              <a:t>category</a:t>
            </a:r>
            <a:r>
              <a:rPr lang="de-AT" sz="1600" dirty="0" smtClean="0"/>
              <a:t> was </a:t>
            </a:r>
            <a:r>
              <a:rPr lang="de-AT" sz="1600" dirty="0" err="1" smtClean="0"/>
              <a:t>named</a:t>
            </a:r>
            <a:r>
              <a:rPr lang="de-AT" sz="1600" dirty="0" smtClean="0"/>
              <a:t> ‚Non-traditional/non-</a:t>
            </a:r>
            <a:r>
              <a:rPr lang="de-AT" sz="1600" dirty="0" err="1" smtClean="0"/>
              <a:t>insurance</a:t>
            </a:r>
            <a:r>
              <a:rPr lang="de-AT" sz="1600" dirty="0" smtClean="0"/>
              <a:t> </a:t>
            </a:r>
            <a:r>
              <a:rPr lang="de-AT" sz="1600" dirty="0" err="1" smtClean="0"/>
              <a:t>business</a:t>
            </a:r>
            <a:r>
              <a:rPr lang="de-AT" sz="1600" dirty="0" smtClean="0"/>
              <a:t>‘ (NTNI)</a:t>
            </a:r>
            <a:endParaRPr lang="de-AT" sz="1600" dirty="0" smtClean="0"/>
          </a:p>
          <a:p>
            <a:pPr marL="522287" lvl="1" indent="0">
              <a:buNone/>
            </a:pPr>
            <a:endParaRPr lang="de-AT" sz="1600" dirty="0" smtClean="0"/>
          </a:p>
          <a:p>
            <a:pPr marL="522287" lvl="1" indent="0">
              <a:buNone/>
            </a:pPr>
            <a:endParaRPr lang="de-AT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AT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EDD95E-3D5B-4BB2-A276-7B3B1805A326}" type="slidenum">
              <a:rPr lang="de-AT" smtClean="0"/>
              <a:pPr/>
              <a:t>9</a:t>
            </a:fld>
            <a:endParaRPr lang="de-AT"/>
          </a:p>
        </p:txBody>
      </p:sp>
    </p:spTree>
    <p:extLst>
      <p:ext uri="{BB962C8B-B14F-4D97-AF65-F5344CB8AC3E}">
        <p14:creationId xmlns:p14="http://schemas.microsoft.com/office/powerpoint/2010/main" val="3958031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tandarddesign">
  <a:themeElements>
    <a:clrScheme name="Standard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0429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AT" sz="21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104298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AT" sz="21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Standard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f:fields xmlns:f="http://schemas.fabasoft.com/folio/2007/fields">
  <f:record ref="">
    <f:field ref="objname" par="" edit="true" text="IOPS Systemic Risk"/>
    <f:field ref="objsubject" par="" edit="true" text=""/>
    <f:field ref="objcreatedby" par="" text="Wenth, Gudrun, MES"/>
    <f:field ref="objcreatedat" par="" text="14.02.2017 10:41:03"/>
    <f:field ref="objchangedby" par="" text="Wenth, Gudrun, MES"/>
    <f:field ref="objmodifiedat" par="" text="14.02.2017 15:04:36"/>
    <f:field ref="doc_FSCFOLIO_1_1001_FieldDocumentNumber" par="" text=""/>
    <f:field ref="doc_FSCFOLIO_1_1001_FieldSubject" par="" edit="true" text=""/>
    <f:field ref="FSCFOLIO_1_1001_FieldCurrentUser" par="" text="Gudrun Wenth, MES"/>
    <f:field ref="CCAPRECONFIG_15_1001_Objektname" par="" edit="true" text="IOPS Systemic Risk"/>
    <f:field ref="EIBPRECONFIG_1_1001_FieldEIBAttachments" par="" text=""/>
    <f:field ref="EIBPRECONFIG_1_1001_FieldEIBNextFiles" par="" text=""/>
    <f:field ref="EIBPRECONFIG_1_1001_FieldEIBPreviousFiles" par="" text=""/>
    <f:field ref="EIBPRECONFIG_1_1001_FieldEIBRelatedFiles" par="" text=""/>
    <f:field ref="EIBPRECONFIG_1_1001_FieldEIBCompletedOrdinals" par="" text=""/>
    <f:field ref="EIBPRECONFIG_1_1001_FieldEIBOUAddr" par="" text="Praterstraße 23, A-1020 Wien"/>
    <f:field ref="EIBPRECONFIG_1_1001_FieldEIBRecipients" par="" text=""/>
    <f:field ref="EIBPRECONFIG_1_1001_FieldEIBSignatures" par="" text=""/>
    <f:field ref="EIBPRECONFIG_1_1001_FieldCCAAddrAbschriftsbemerkung" par="" text=""/>
    <f:field ref="EIBPRECONFIG_1_1001_FieldCCAAddrAdresse" par="" text=""/>
    <f:field ref="EIBPRECONFIG_1_1001_FieldCCAAddrPostalischeAdresse" par="" text=""/>
    <f:field ref="EIBPRECONFIG_1_1001_FieldCCAIncomingSubject" par="" text=""/>
    <f:field ref="EIBPRECONFIG_1_1001_FieldCCAPersonalSubjAddress" par="" text=""/>
    <f:field ref="EIBPRECONFIG_1_1001_FieldCCASubfileSubject" par="" text=""/>
    <f:field ref="EIBPRECONFIG_1_1001_FieldCCASubject" par="" text=""/>
    <f:field ref="EIBVFGH_15_1700_FieldPartPlaintiffList" par="" text=""/>
    <f:field ref="EIBVFGH_15_1700_FieldGoesOutToList" par="" text=""/>
  </f:record>
  <f:record inx="1" ref="">
    <f:field ref="CCAPRECONFIG_15_1001_Anrede_Briefkopf" par="" text=""/>
    <f:field ref="CCAPRECONFIG_15_1001_Geschlecht_Anrede" par="" text=""/>
    <f:field ref="CCAPRECONFIG_15_1001_Anrede" par="" edit="true" text=""/>
    <f:field ref="CCAPRECONFIG_15_1001_Titel" par="" edit="true" text=""/>
    <f:field ref="CCAPRECONFIG_15_1001_Vorname" par="" edit="true" text=""/>
    <f:field ref="CCAPRECONFIG_15_1001_Nachname" par="" edit="true" text=""/>
    <f:field ref="CCAPRECONFIG_15_1001_Nachgestellter_Titel" par="" edit="true" text=""/>
    <f:field ref="CCAPRECONFIG_15_1001_Geschlecht" par="" text=""/>
    <f:field ref="CCAPRECONFIG_15_1001_Organisationsname" par="" text=""/>
    <f:field ref="CCAPRECONFIG_15_1001_Strasse" par="" text=""/>
    <f:field ref="CCAPRECONFIG_15_1001_Hausnummer" par="" text=""/>
    <f:field ref="CCAPRECONFIG_15_1001_Postleitzahl" par="" text=""/>
    <f:field ref="CCAPRECONFIG_15_1001_Ort" par="" text=""/>
    <f:field ref="CCAPRECONFIG_15_1001_Land" par="" text=""/>
    <f:field ref="CCAPRECONFIG_15_1001_Email" par="" text=""/>
    <f:field ref="CCAPRECONFIG_15_1001_Fax" par="" text=""/>
    <f:field ref="EIBPRECONFIG_1_1001_Telefon" par="" text=""/>
    <f:field ref="EIBPRECONFIG_1_1001_Geburtsdatum" par="" text=""/>
    <f:field ref="EIBPRECONFIG_1_1001_Geboren_am_2" par="" text=""/>
    <f:field ref="CCAPRECONFIG_15_1001_zH" par="" edit="true" text=""/>
    <f:field ref="CCAPRECONFIG_15_1001_Abschriftsbemerkung" par="" text=""/>
    <f:field ref="CCAPRECONFIG_15_1001_Organisationskurzname" par="" text=""/>
    <f:field ref="EIBPRECONFIG_1_1001_Bezeichnung" par="" text=""/>
    <f:field ref="EIBPRECONFIG_1_1001_Bundesland" par="" text=""/>
    <f:field ref="EIBPRECONFIG_1_1001_Kategorie" par="" text=""/>
    <f:field ref="EIBPRECONFIG_1_1001_GruppeName_vollstaendig" par="" text=""/>
    <f:field ref="EIBPRECONFIG_1_1001_AdresseBeschreibung" par="" text=""/>
    <f:field ref="EIBPRECONFIG_1_1001_Name_Ergaenzung" par="" text=""/>
    <f:field ref="CUSTOMIZATIONRESSORTOEBFA_103_2800_Erster_Genehmiger" par="" text=""/>
    <f:field ref="CUSTOMIZATIONRESSORTOEBFA_103_2800_Zweiter_Genehmiger" par="" text=""/>
  </f:record>
  <f:display par="" text="...">
    <f:field ref="EIBPRECONFIG_1_1001_FieldCCAAddrAbschriftsbemerkung" text="Abschriftsbemerkung"/>
    <f:field ref="EIBPRECONFIG_1_1001_FieldCCAAddrAdresse" text="Adresse"/>
    <f:field ref="EIBPRECONFIG_1_1001_FieldCCAPersonalSubjAddress" text="Adresse (Namenszahl)"/>
    <f:field ref="EIBPRECONFIG_1_1001_FieldEIBOUAddr" text="Adresse der OE"/>
    <f:field ref="FSCFOLIO_1_1001_FieldCurrentUser" text="Aktueller Benutzer"/>
    <f:field ref="objsubject" text="Anmerkungen"/>
    <f:field ref="EIBPRECONFIG_1_1001_FieldEIBAttachments" text="Beilagen"/>
    <f:field ref="EIBPRECONFIG_1_1001_FieldCCASubfileSubject" text="Betreff des Geschäftsstücks"/>
    <f:field ref="EIBPRECONFIG_1_1001_FieldEIBRelatedFiles" text="Bezugszahlen"/>
    <f:field ref="EIBPRECONFIG_1_1001_FieldEIBRecipients" text="Empfänger"/>
    <f:field ref="EIBVFGH_15_1700_FieldGoesOutToList" text="Ergeht an Liste"/>
    <f:field ref="objcreatedat" text="Erzeugt am/um"/>
    <f:field ref="objcreatedby" text="Erzeugt von"/>
    <f:field ref="EIBPRECONFIG_1_1001_FieldCCAIncomingSubject" text="EST-Betreff"/>
    <f:field ref="EIBPRECONFIG_1_1001_FieldCCASubject" text="Gegenstand"/>
    <f:field ref="objmodifiedat" text="Letzte Änderung am/um"/>
    <f:field ref="objchangedby" text="Letzte Änderung von"/>
    <f:field ref="EIBVFGH_15_1700_FieldPartPlaintiffList" text="Liste der Antragsteller"/>
    <f:field ref="EIBPRECONFIG_1_1001_FieldEIBCompletedOrdinals" text="Miterledigte Akten"/>
    <f:field ref="EIBPRECONFIG_1_1001_FieldEIBNextFiles" text="Nachzahlen"/>
    <f:field ref="objname" text="Name"/>
    <f:field ref="CCAPRECONFIG_15_1001_Objektname" text="Objektname"/>
    <f:field ref="EIBPRECONFIG_1_1001_FieldCCAAddrPostalischeAdresse" text="PostalischeAdresse"/>
    <f:field ref="EIBPRECONFIG_1_1001_FieldEIBSignatures" text="Unterschriften"/>
    <f:field ref="EIBPRECONFIG_1_1001_FieldEIBPreviousFiles" text="Vorzahlen"/>
  </f:display>
  <f:display par="" text="Serialcontext &gt; Adressat/innen">
    <f:field ref="CCAPRECONFIG_15_1001_Abschriftsbemerkung" text="Abschriftsbemerkung"/>
    <f:field ref="EIBPRECONFIG_1_1001_AdresseBeschreibung" text="Adresse/Beschreibung"/>
    <f:field ref="CCAPRECONFIG_15_1001_Anrede" text="Anrede"/>
    <f:field ref="CCAPRECONFIG_15_1001_Anrede_Briefkopf" text="Anrede_Briefkopf"/>
    <f:field ref="EIBPRECONFIG_1_1001_Bezeichnung" text="Bezeichnung"/>
    <f:field ref="EIBPRECONFIG_1_1001_Bundesland" text="Bundesland"/>
    <f:field ref="CCAPRECONFIG_15_1001_Email" text="Email"/>
    <f:field ref="CUSTOMIZATIONRESSORTOEBFA_103_2800_Erster_Genehmiger" text="Erster Genehmiger"/>
    <f:field ref="CCAPRECONFIG_15_1001_Fax" text="Fax"/>
    <f:field ref="EIBPRECONFIG_1_1001_Geboren_am_2" text="Geboren am (2)"/>
    <f:field ref="EIBPRECONFIG_1_1001_Geburtsdatum" text="Geburtsdatum"/>
    <f:field ref="CCAPRECONFIG_15_1001_Geschlecht" text="Geschlecht"/>
    <f:field ref="CCAPRECONFIG_15_1001_Geschlecht_Anrede" text="Geschlecht_Anrede"/>
    <f:field ref="EIBPRECONFIG_1_1001_GruppeName_vollstaendig" text="Gruppe Name vollständig"/>
    <f:field ref="CCAPRECONFIG_15_1001_Hausnummer" text="Hausnummer"/>
    <f:field ref="EIBPRECONFIG_1_1001_Kategorie" text="Kategorie"/>
    <f:field ref="CCAPRECONFIG_15_1001_Land" text="Land"/>
    <f:field ref="CCAPRECONFIG_15_1001_Nachgestellter_Titel" text="Nachgestellter_Titel"/>
    <f:field ref="CCAPRECONFIG_15_1001_Nachname" text="Nachname"/>
    <f:field ref="EIBPRECONFIG_1_1001_Name_Ergaenzung" text="Name Ergänzung"/>
    <f:field ref="CCAPRECONFIG_15_1001_Organisationskurzname" text="Organisationskurzname"/>
    <f:field ref="CCAPRECONFIG_15_1001_Organisationsname" text="Organisationsname"/>
    <f:field ref="CCAPRECONFIG_15_1001_Ort" text="Ort"/>
    <f:field ref="CCAPRECONFIG_15_1001_Postleitzahl" text="Postleitzahl"/>
    <f:field ref="CCAPRECONFIG_15_1001_Strasse" text="Strasse"/>
    <f:field ref="EIBPRECONFIG_1_1001_Telefon" text="Telefon"/>
    <f:field ref="CCAPRECONFIG_15_1001_Titel" text="Titel"/>
    <f:field ref="CCAPRECONFIG_15_1001_Vorname" text="Vorname"/>
    <f:field ref="CCAPRECONFIG_15_1001_zH" text="zH"/>
    <f:field ref="CUSTOMIZATIONRESSORTOEBFA_103_2800_Zweiter_Genehmiger" text="Zweiter Genehmiger"/>
  </f:display>
  <f:display par="" text="Serienbrief">
    <f:field ref="doc_FSCFOLIO_1_1001_FieldSubject" text="Betreff"/>
    <f:field ref="doc_FSCFOLIO_1_1001_FieldDocumentNumber" text="Dokument Nummer"/>
  </f:display>
</f:fields>
</file>

<file path=customXml/itemProps1.xml><?xml version="1.0" encoding="utf-8"?>
<ds:datastoreItem xmlns:ds="http://schemas.openxmlformats.org/officeDocument/2006/customXml" ds:itemID="{4E8A9591-F074-446B-902F-511FF79C122F}">
  <ds:schemaRefs>
    <ds:schemaRef ds:uri="http://schemas.fabasoft.com/folio/2007/field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1160</Words>
  <Application>Microsoft Office PowerPoint</Application>
  <PresentationFormat>Benutzerdefiniert</PresentationFormat>
  <Paragraphs>157</Paragraphs>
  <Slides>18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1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18</vt:i4>
      </vt:variant>
    </vt:vector>
  </HeadingPairs>
  <TitlesOfParts>
    <vt:vector size="20" baseType="lpstr">
      <vt:lpstr>Arial</vt:lpstr>
      <vt:lpstr>Standarddesign</vt:lpstr>
      <vt:lpstr>Systemic risk – experience from banking and insurance</vt:lpstr>
      <vt:lpstr>Agenda</vt:lpstr>
      <vt:lpstr>Where the current systemic risk dicussion began...</vt:lpstr>
      <vt:lpstr>Definition of systemic risk</vt:lpstr>
      <vt:lpstr>What is not considered ‚systemic‘</vt:lpstr>
      <vt:lpstr>Sources of systemic risks </vt:lpstr>
      <vt:lpstr>Why is insurance considered different ?</vt:lpstr>
      <vt:lpstr>BCBS G-SIB methodology </vt:lpstr>
      <vt:lpstr>IAIS G-SII methodology (1) </vt:lpstr>
      <vt:lpstr>IAIS G-SII methodology (2) </vt:lpstr>
      <vt:lpstr>G-SII methodology – categories and indicators </vt:lpstr>
      <vt:lpstr>IAIS G-SII assessment process </vt:lpstr>
      <vt:lpstr>G-SII policy measures (1)</vt:lpstr>
      <vt:lpstr>G-SII policy measures (2)</vt:lpstr>
      <vt:lpstr>New IAIS Approach (1) </vt:lpstr>
      <vt:lpstr>New IAIS Approach (2) </vt:lpstr>
      <vt:lpstr>Conclusions for insurance</vt:lpstr>
      <vt:lpstr>Systemic risk – experience from banking and insurance</vt:lpstr>
    </vt:vector>
  </TitlesOfParts>
  <Company>BWA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dubrau</dc:creator>
  <cp:lastModifiedBy>Braumüller Peter</cp:lastModifiedBy>
  <cp:revision>59</cp:revision>
  <cp:lastPrinted>2017-02-18T16:38:51Z</cp:lastPrinted>
  <dcterms:created xsi:type="dcterms:W3CDTF">2006-03-06T13:17:51Z</dcterms:created>
  <dcterms:modified xsi:type="dcterms:W3CDTF">2017-02-18T17:16:08Z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3" name="_NewReviewCycle">
    <vt:lpwstr/>
  </property>
  <property fmtid="{D5CDD505-2E9C-101B-9397-08002B2CF9AE}" pid="7" name="FSC#EIBPRECONFIG@1.1001:EIBInternalApprovedAt">
    <vt:lpwstr/>
  </property>
  <property fmtid="{D5CDD505-2E9C-101B-9397-08002B2CF9AE}" pid="8" name="FSC#EIBPRECONFIG@1.1001:EIBInternalApprovedBy">
    <vt:lpwstr/>
  </property>
  <property fmtid="{D5CDD505-2E9C-101B-9397-08002B2CF9AE}" pid="9" name="FSC#EIBPRECONFIG@1.1001:EIBInternalApprovedByPostTitle">
    <vt:lpwstr/>
  </property>
  <property fmtid="{D5CDD505-2E9C-101B-9397-08002B2CF9AE}" pid="10" name="FSC#EIBPRECONFIG@1.1001:EIBSettlementApprovedBy">
    <vt:lpwstr/>
  </property>
  <property fmtid="{D5CDD505-2E9C-101B-9397-08002B2CF9AE}" pid="11" name="FSC#EIBPRECONFIG@1.1001:EIBSettlementApprovedByPostTitle">
    <vt:lpwstr/>
  </property>
  <property fmtid="{D5CDD505-2E9C-101B-9397-08002B2CF9AE}" pid="12" name="FSC#EIBPRECONFIG@1.1001:EIBApprovedAt">
    <vt:lpwstr/>
  </property>
  <property fmtid="{D5CDD505-2E9C-101B-9397-08002B2CF9AE}" pid="13" name="FSC#EIBPRECONFIG@1.1001:EIBApprovedBy">
    <vt:lpwstr/>
  </property>
  <property fmtid="{D5CDD505-2E9C-101B-9397-08002B2CF9AE}" pid="14" name="FSC#EIBPRECONFIG@1.1001:EIBApprovedBySubst">
    <vt:lpwstr/>
  </property>
  <property fmtid="{D5CDD505-2E9C-101B-9397-08002B2CF9AE}" pid="15" name="FSC#EIBPRECONFIG@1.1001:EIBApprovedByTitle">
    <vt:lpwstr/>
  </property>
  <property fmtid="{D5CDD505-2E9C-101B-9397-08002B2CF9AE}" pid="16" name="FSC#EIBPRECONFIG@1.1001:EIBApprovedByPostTitle">
    <vt:lpwstr/>
  </property>
  <property fmtid="{D5CDD505-2E9C-101B-9397-08002B2CF9AE}" pid="17" name="FSC#EIBPRECONFIG@1.1001:EIBDepartment">
    <vt:lpwstr>FMA - INT (Internationale Angelegenheiten und Legistik)</vt:lpwstr>
  </property>
  <property fmtid="{D5CDD505-2E9C-101B-9397-08002B2CF9AE}" pid="18" name="FSC#EIBPRECONFIG@1.1001:EIBDispatchedBy">
    <vt:lpwstr/>
  </property>
  <property fmtid="{D5CDD505-2E9C-101B-9397-08002B2CF9AE}" pid="19" name="FSC#EIBPRECONFIG@1.1001:EIBDispatchedByPostTitle">
    <vt:lpwstr/>
  </property>
  <property fmtid="{D5CDD505-2E9C-101B-9397-08002B2CF9AE}" pid="20" name="FSC#EIBPRECONFIG@1.1001:ExtRefInc">
    <vt:lpwstr/>
  </property>
  <property fmtid="{D5CDD505-2E9C-101B-9397-08002B2CF9AE}" pid="21" name="FSC#EIBPRECONFIG@1.1001:IncomingAddrdate">
    <vt:lpwstr/>
  </property>
  <property fmtid="{D5CDD505-2E9C-101B-9397-08002B2CF9AE}" pid="22" name="FSC#EIBPRECONFIG@1.1001:IncomingDelivery">
    <vt:lpwstr/>
  </property>
  <property fmtid="{D5CDD505-2E9C-101B-9397-08002B2CF9AE}" pid="23" name="FSC#EIBPRECONFIG@1.1001:OwnerEmail">
    <vt:lpwstr>gudrun.wenth@fma.gv.at</vt:lpwstr>
  </property>
  <property fmtid="{D5CDD505-2E9C-101B-9397-08002B2CF9AE}" pid="24" name="FSC#EIBPRECONFIG@1.1001:OUEmail">
    <vt:lpwstr>fma@fma.gv.at</vt:lpwstr>
  </property>
  <property fmtid="{D5CDD505-2E9C-101B-9397-08002B2CF9AE}" pid="25" name="FSC#EIBPRECONFIG@1.1001:OwnerGender">
    <vt:lpwstr/>
  </property>
  <property fmtid="{D5CDD505-2E9C-101B-9397-08002B2CF9AE}" pid="26" name="FSC#EIBPRECONFIG@1.1001:Priority">
    <vt:lpwstr>Nein</vt:lpwstr>
  </property>
  <property fmtid="{D5CDD505-2E9C-101B-9397-08002B2CF9AE}" pid="27" name="FSC#EIBPRECONFIG@1.1001:PreviousFiles">
    <vt:lpwstr/>
  </property>
  <property fmtid="{D5CDD505-2E9C-101B-9397-08002B2CF9AE}" pid="28" name="FSC#EIBPRECONFIG@1.1001:NextFiles">
    <vt:lpwstr/>
  </property>
  <property fmtid="{D5CDD505-2E9C-101B-9397-08002B2CF9AE}" pid="29" name="FSC#EIBPRECONFIG@1.1001:RelatedFiles">
    <vt:lpwstr/>
  </property>
  <property fmtid="{D5CDD505-2E9C-101B-9397-08002B2CF9AE}" pid="30" name="FSC#EIBPRECONFIG@1.1001:CompletedOrdinals">
    <vt:lpwstr/>
  </property>
  <property fmtid="{D5CDD505-2E9C-101B-9397-08002B2CF9AE}" pid="31" name="FSC#EIBPRECONFIG@1.1001:NrAttachments">
    <vt:lpwstr>0</vt:lpwstr>
  </property>
  <property fmtid="{D5CDD505-2E9C-101B-9397-08002B2CF9AE}" pid="32" name="FSC#EIBPRECONFIG@1.1001:Attachments">
    <vt:lpwstr/>
  </property>
  <property fmtid="{D5CDD505-2E9C-101B-9397-08002B2CF9AE}" pid="33" name="FSC#EIBPRECONFIG@1.1001:SubjectArea">
    <vt:lpwstr/>
  </property>
  <property fmtid="{D5CDD505-2E9C-101B-9397-08002B2CF9AE}" pid="34" name="FSC#EIBPRECONFIG@1.1001:Recipients">
    <vt:lpwstr/>
  </property>
  <property fmtid="{D5CDD505-2E9C-101B-9397-08002B2CF9AE}" pid="35" name="FSC#EIBPRECONFIG@1.1001:Classified">
    <vt:lpwstr/>
  </property>
  <property fmtid="{D5CDD505-2E9C-101B-9397-08002B2CF9AE}" pid="36" name="FSC#EIBPRECONFIG@1.1001:Deadline">
    <vt:lpwstr/>
  </property>
  <property fmtid="{D5CDD505-2E9C-101B-9397-08002B2CF9AE}" pid="37" name="FSC#EIBPRECONFIG@1.1001:SettlementSubj">
    <vt:lpwstr/>
  </property>
  <property fmtid="{D5CDD505-2E9C-101B-9397-08002B2CF9AE}" pid="38" name="FSC#EIBPRECONFIG@1.1001:OUAddr">
    <vt:lpwstr>Praterstraße 23, A-1020 Wien</vt:lpwstr>
  </property>
  <property fmtid="{D5CDD505-2E9C-101B-9397-08002B2CF9AE}" pid="39" name="FSC#EIBPRECONFIG@1.1001:OUDescr">
    <vt:lpwstr/>
  </property>
  <property fmtid="{D5CDD505-2E9C-101B-9397-08002B2CF9AE}" pid="40" name="FSC#EIBPRECONFIG@1.1001:Signatures">
    <vt:lpwstr/>
  </property>
  <property fmtid="{D5CDD505-2E9C-101B-9397-08002B2CF9AE}" pid="41" name="FSC#EIBPRECONFIG@1.1001:currentuser">
    <vt:lpwstr>COO.2127.99.1.523775</vt:lpwstr>
  </property>
  <property fmtid="{D5CDD505-2E9C-101B-9397-08002B2CF9AE}" pid="42" name="FSC#EIBPRECONFIG@1.1001:currentuserrolegroup">
    <vt:lpwstr>COO.2127.99.1.835</vt:lpwstr>
  </property>
  <property fmtid="{D5CDD505-2E9C-101B-9397-08002B2CF9AE}" pid="43" name="FSC#EIBPRECONFIG@1.1001:currentuserroleposition">
    <vt:lpwstr>COO.1.1001.1.66925</vt:lpwstr>
  </property>
  <property fmtid="{D5CDD505-2E9C-101B-9397-08002B2CF9AE}" pid="44" name="FSC#EIBPRECONFIG@1.1001:currentuserroot">
    <vt:lpwstr>COO.2127.100.1.517802</vt:lpwstr>
  </property>
  <property fmtid="{D5CDD505-2E9C-101B-9397-08002B2CF9AE}" pid="45" name="FSC#EIBPRECONFIG@1.1001:toplevelobject">
    <vt:lpwstr/>
  </property>
  <property fmtid="{D5CDD505-2E9C-101B-9397-08002B2CF9AE}" pid="46" name="FSC#EIBPRECONFIG@1.1001:objchangedby">
    <vt:lpwstr>Gudrun Wenth, MES</vt:lpwstr>
  </property>
  <property fmtid="{D5CDD505-2E9C-101B-9397-08002B2CF9AE}" pid="47" name="FSC#EIBPRECONFIG@1.1001:objchangedbyPostTitle">
    <vt:lpwstr>MES</vt:lpwstr>
  </property>
  <property fmtid="{D5CDD505-2E9C-101B-9397-08002B2CF9AE}" pid="48" name="FSC#EIBPRECONFIG@1.1001:objchangedat">
    <vt:lpwstr>14.02.2017</vt:lpwstr>
  </property>
  <property fmtid="{D5CDD505-2E9C-101B-9397-08002B2CF9AE}" pid="49" name="FSC#EIBPRECONFIG@1.1001:objname">
    <vt:lpwstr>IOPS Systemic Risk</vt:lpwstr>
  </property>
  <property fmtid="{D5CDD505-2E9C-101B-9397-08002B2CF9AE}" pid="50" name="FSC#EIBPRECONFIG@1.1001:EIBProcessResponsiblePhone">
    <vt:lpwstr/>
  </property>
  <property fmtid="{D5CDD505-2E9C-101B-9397-08002B2CF9AE}" pid="51" name="FSC#EIBPRECONFIG@1.1001:EIBProcessResponsibleMail">
    <vt:lpwstr/>
  </property>
  <property fmtid="{D5CDD505-2E9C-101B-9397-08002B2CF9AE}" pid="52" name="FSC#EIBPRECONFIG@1.1001:EIBProcessResponsibleFax">
    <vt:lpwstr/>
  </property>
  <property fmtid="{D5CDD505-2E9C-101B-9397-08002B2CF9AE}" pid="53" name="FSC#EIBPRECONFIG@1.1001:EIBProcessResponsiblePostTitle">
    <vt:lpwstr/>
  </property>
  <property fmtid="{D5CDD505-2E9C-101B-9397-08002B2CF9AE}" pid="54" name="FSC#EIBPRECONFIG@1.1001:EIBProcessResponsible">
    <vt:lpwstr/>
  </property>
  <property fmtid="{D5CDD505-2E9C-101B-9397-08002B2CF9AE}" pid="55" name="FSC#EIBPRECONFIG@1.1001:OwnerPostTitle">
    <vt:lpwstr>MES</vt:lpwstr>
  </property>
  <property fmtid="{D5CDD505-2E9C-101B-9397-08002B2CF9AE}" pid="56" name="FSC#FMACONFIG@15.1400:FMAFirstApprovedby">
    <vt:lpwstr/>
  </property>
  <property fmtid="{D5CDD505-2E9C-101B-9397-08002B2CF9AE}" pid="57" name="FSC#FMACONFIG@15.1400:FMAFirstApprovedbyEng">
    <vt:lpwstr/>
  </property>
  <property fmtid="{D5CDD505-2E9C-101B-9397-08002B2CF9AE}" pid="58" name="FSC#FMACONFIG@15.1400:FMAApprovedby">
    <vt:lpwstr/>
  </property>
  <property fmtid="{D5CDD505-2E9C-101B-9397-08002B2CF9AE}" pid="59" name="FSC#FMACONFIG@15.1400:FMAApprovedbyEng">
    <vt:lpwstr/>
  </property>
  <property fmtid="{D5CDD505-2E9C-101B-9397-08002B2CF9AE}" pid="60" name="FSC#FMACONFIG@15.1400:FMAJobNr">
    <vt:lpwstr/>
  </property>
  <property fmtid="{D5CDD505-2E9C-101B-9397-08002B2CF9AE}" pid="61" name="FSC#FMACONFIG@15.1400:FMASigManual">
    <vt:lpwstr/>
  </property>
  <property fmtid="{D5CDD505-2E9C-101B-9397-08002B2CF9AE}" pid="62" name="FSC#FMACONFIG@15.1400:FMAOutNr">
    <vt:lpwstr/>
  </property>
  <property fmtid="{D5CDD505-2E9C-101B-9397-08002B2CF9AE}" pid="63" name="FSC#FMACONFIG@15.1400:FMAFirstApprovedRoleFunction">
    <vt:lpwstr/>
  </property>
  <property fmtid="{D5CDD505-2E9C-101B-9397-08002B2CF9AE}" pid="64" name="FSC#FMACONFIG@15.1400:FMAApprovedRoleFunction">
    <vt:lpwstr/>
  </property>
  <property fmtid="{D5CDD505-2E9C-101B-9397-08002B2CF9AE}" pid="65" name="FSC#FMACONFIG@15.1400:FMAOwnerEng">
    <vt:lpwstr>Gudrun Wenth</vt:lpwstr>
  </property>
  <property fmtid="{D5CDD505-2E9C-101B-9397-08002B2CF9AE}" pid="66" name="FSC#COOELAK@1.1001:Subject">
    <vt:lpwstr/>
  </property>
  <property fmtid="{D5CDD505-2E9C-101B-9397-08002B2CF9AE}" pid="67" name="FSC#COOELAK@1.1001:FileReference">
    <vt:lpwstr/>
  </property>
  <property fmtid="{D5CDD505-2E9C-101B-9397-08002B2CF9AE}" pid="68" name="FSC#COOELAK@1.1001:FileRefYear">
    <vt:lpwstr/>
  </property>
  <property fmtid="{D5CDD505-2E9C-101B-9397-08002B2CF9AE}" pid="69" name="FSC#COOELAK@1.1001:FileRefOrdinal">
    <vt:lpwstr/>
  </property>
  <property fmtid="{D5CDD505-2E9C-101B-9397-08002B2CF9AE}" pid="70" name="FSC#COOELAK@1.1001:FileRefOU">
    <vt:lpwstr/>
  </property>
  <property fmtid="{D5CDD505-2E9C-101B-9397-08002B2CF9AE}" pid="71" name="FSC#COOELAK@1.1001:Organization">
    <vt:lpwstr/>
  </property>
  <property fmtid="{D5CDD505-2E9C-101B-9397-08002B2CF9AE}" pid="72" name="FSC#COOELAK@1.1001:Owner">
    <vt:lpwstr>Gudrun Wenth, MES</vt:lpwstr>
  </property>
  <property fmtid="{D5CDD505-2E9C-101B-9397-08002B2CF9AE}" pid="73" name="FSC#COOELAK@1.1001:OwnerExtension">
    <vt:lpwstr>4204</vt:lpwstr>
  </property>
  <property fmtid="{D5CDD505-2E9C-101B-9397-08002B2CF9AE}" pid="74" name="FSC#COOELAK@1.1001:OwnerFaxExtension">
    <vt:lpwstr>4299</vt:lpwstr>
  </property>
  <property fmtid="{D5CDD505-2E9C-101B-9397-08002B2CF9AE}" pid="75" name="FSC#COOELAK@1.1001:DispatchedBy">
    <vt:lpwstr/>
  </property>
  <property fmtid="{D5CDD505-2E9C-101B-9397-08002B2CF9AE}" pid="76" name="FSC#COOELAK@1.1001:DispatchedAt">
    <vt:lpwstr/>
  </property>
  <property fmtid="{D5CDD505-2E9C-101B-9397-08002B2CF9AE}" pid="77" name="FSC#COOELAK@1.1001:ApprovedBy">
    <vt:lpwstr/>
  </property>
  <property fmtid="{D5CDD505-2E9C-101B-9397-08002B2CF9AE}" pid="78" name="FSC#COOELAK@1.1001:ApprovedAt">
    <vt:lpwstr/>
  </property>
  <property fmtid="{D5CDD505-2E9C-101B-9397-08002B2CF9AE}" pid="79" name="FSC#COOELAK@1.1001:Department">
    <vt:lpwstr>FMA - INT (Internationale Angelegenheiten und Legistik)</vt:lpwstr>
  </property>
  <property fmtid="{D5CDD505-2E9C-101B-9397-08002B2CF9AE}" pid="80" name="FSC#COOELAK@1.1001:CreatedAt">
    <vt:lpwstr>14.02.2017</vt:lpwstr>
  </property>
  <property fmtid="{D5CDD505-2E9C-101B-9397-08002B2CF9AE}" pid="81" name="FSC#COOELAK@1.1001:OU">
    <vt:lpwstr>FMA - INT (Internationale Angelegenheiten und Legistik)</vt:lpwstr>
  </property>
  <property fmtid="{D5CDD505-2E9C-101B-9397-08002B2CF9AE}" pid="82" name="FSC#COOELAK@1.1001:Priority">
    <vt:lpwstr> ()</vt:lpwstr>
  </property>
  <property fmtid="{D5CDD505-2E9C-101B-9397-08002B2CF9AE}" pid="83" name="FSC#COOELAK@1.1001:ObjBarCode">
    <vt:lpwstr>*COO.2127.100.14.4962409*</vt:lpwstr>
  </property>
  <property fmtid="{D5CDD505-2E9C-101B-9397-08002B2CF9AE}" pid="84" name="FSC#COOELAK@1.1001:RefBarCode">
    <vt:lpwstr/>
  </property>
  <property fmtid="{D5CDD505-2E9C-101B-9397-08002B2CF9AE}" pid="85" name="FSC#COOELAK@1.1001:FileRefBarCode">
    <vt:lpwstr>**</vt:lpwstr>
  </property>
  <property fmtid="{D5CDD505-2E9C-101B-9397-08002B2CF9AE}" pid="86" name="FSC#COOELAK@1.1001:ExternalRef">
    <vt:lpwstr/>
  </property>
  <property fmtid="{D5CDD505-2E9C-101B-9397-08002B2CF9AE}" pid="87" name="FSC#COOELAK@1.1001:IncomingNumber">
    <vt:lpwstr/>
  </property>
  <property fmtid="{D5CDD505-2E9C-101B-9397-08002B2CF9AE}" pid="88" name="FSC#COOELAK@1.1001:IncomingSubject">
    <vt:lpwstr/>
  </property>
  <property fmtid="{D5CDD505-2E9C-101B-9397-08002B2CF9AE}" pid="89" name="FSC#COOELAK@1.1001:ProcessResponsible">
    <vt:lpwstr/>
  </property>
  <property fmtid="{D5CDD505-2E9C-101B-9397-08002B2CF9AE}" pid="90" name="FSC#COOELAK@1.1001:ProcessResponsiblePhone">
    <vt:lpwstr/>
  </property>
  <property fmtid="{D5CDD505-2E9C-101B-9397-08002B2CF9AE}" pid="91" name="FSC#COOELAK@1.1001:ProcessResponsibleMail">
    <vt:lpwstr/>
  </property>
  <property fmtid="{D5CDD505-2E9C-101B-9397-08002B2CF9AE}" pid="92" name="FSC#COOELAK@1.1001:ProcessResponsibleFax">
    <vt:lpwstr/>
  </property>
  <property fmtid="{D5CDD505-2E9C-101B-9397-08002B2CF9AE}" pid="93" name="FSC#COOELAK@1.1001:ApproverFirstName">
    <vt:lpwstr/>
  </property>
  <property fmtid="{D5CDD505-2E9C-101B-9397-08002B2CF9AE}" pid="94" name="FSC#COOELAK@1.1001:ApproverSurName">
    <vt:lpwstr/>
  </property>
  <property fmtid="{D5CDD505-2E9C-101B-9397-08002B2CF9AE}" pid="95" name="FSC#COOELAK@1.1001:ApproverTitle">
    <vt:lpwstr/>
  </property>
  <property fmtid="{D5CDD505-2E9C-101B-9397-08002B2CF9AE}" pid="96" name="FSC#COOELAK@1.1001:ExternalDate">
    <vt:lpwstr/>
  </property>
  <property fmtid="{D5CDD505-2E9C-101B-9397-08002B2CF9AE}" pid="97" name="FSC#COOELAK@1.1001:SettlementApprovedAt">
    <vt:lpwstr/>
  </property>
  <property fmtid="{D5CDD505-2E9C-101B-9397-08002B2CF9AE}" pid="98" name="FSC#COOELAK@1.1001:BaseNumber">
    <vt:lpwstr/>
  </property>
  <property fmtid="{D5CDD505-2E9C-101B-9397-08002B2CF9AE}" pid="99" name="FSC#COOELAK@1.1001:CurrentUserRolePos">
    <vt:lpwstr>Genehmiger/in</vt:lpwstr>
  </property>
  <property fmtid="{D5CDD505-2E9C-101B-9397-08002B2CF9AE}" pid="100" name="FSC#COOELAK@1.1001:CurrentUserEmail">
    <vt:lpwstr>gudrun.wenth@fma.gv.at</vt:lpwstr>
  </property>
  <property fmtid="{D5CDD505-2E9C-101B-9397-08002B2CF9AE}" pid="101" name="FSC#ELAKGOV@1.1001:PersonalSubjGender">
    <vt:lpwstr/>
  </property>
  <property fmtid="{D5CDD505-2E9C-101B-9397-08002B2CF9AE}" pid="102" name="FSC#ELAKGOV@1.1001:PersonalSubjFirstName">
    <vt:lpwstr/>
  </property>
  <property fmtid="{D5CDD505-2E9C-101B-9397-08002B2CF9AE}" pid="103" name="FSC#ELAKGOV@1.1001:PersonalSubjSurName">
    <vt:lpwstr/>
  </property>
  <property fmtid="{D5CDD505-2E9C-101B-9397-08002B2CF9AE}" pid="104" name="FSC#ELAKGOV@1.1001:PersonalSubjSalutation">
    <vt:lpwstr/>
  </property>
  <property fmtid="{D5CDD505-2E9C-101B-9397-08002B2CF9AE}" pid="105" name="FSC#ELAKGOV@1.1001:PersonalSubjAddress">
    <vt:lpwstr/>
  </property>
  <property fmtid="{D5CDD505-2E9C-101B-9397-08002B2CF9AE}" pid="106" name="FSC#ATSTATECFG@1.1001:Office">
    <vt:lpwstr/>
  </property>
  <property fmtid="{D5CDD505-2E9C-101B-9397-08002B2CF9AE}" pid="107" name="FSC#ATSTATECFG@1.1001:Agent">
    <vt:lpwstr/>
  </property>
  <property fmtid="{D5CDD505-2E9C-101B-9397-08002B2CF9AE}" pid="108" name="FSC#ATSTATECFG@1.1001:AgentPhone">
    <vt:lpwstr/>
  </property>
  <property fmtid="{D5CDD505-2E9C-101B-9397-08002B2CF9AE}" pid="109" name="FSC#ATSTATECFG@1.1001:DepartmentFax">
    <vt:lpwstr/>
  </property>
  <property fmtid="{D5CDD505-2E9C-101B-9397-08002B2CF9AE}" pid="110" name="FSC#ATSTATECFG@1.1001:DepartmentEmail">
    <vt:lpwstr/>
  </property>
  <property fmtid="{D5CDD505-2E9C-101B-9397-08002B2CF9AE}" pid="111" name="FSC#ATSTATECFG@1.1001:SubfileDate">
    <vt:lpwstr/>
  </property>
  <property fmtid="{D5CDD505-2E9C-101B-9397-08002B2CF9AE}" pid="112" name="FSC#ATSTATECFG@1.1001:SubfileSubject">
    <vt:lpwstr/>
  </property>
  <property fmtid="{D5CDD505-2E9C-101B-9397-08002B2CF9AE}" pid="113" name="FSC#ATSTATECFG@1.1001:DepartmentZipCode">
    <vt:lpwstr/>
  </property>
  <property fmtid="{D5CDD505-2E9C-101B-9397-08002B2CF9AE}" pid="114" name="FSC#ATSTATECFG@1.1001:DepartmentCountry">
    <vt:lpwstr/>
  </property>
  <property fmtid="{D5CDD505-2E9C-101B-9397-08002B2CF9AE}" pid="115" name="FSC#ATSTATECFG@1.1001:DepartmentCity">
    <vt:lpwstr/>
  </property>
  <property fmtid="{D5CDD505-2E9C-101B-9397-08002B2CF9AE}" pid="116" name="FSC#ATSTATECFG@1.1001:DepartmentStreet">
    <vt:lpwstr/>
  </property>
  <property fmtid="{D5CDD505-2E9C-101B-9397-08002B2CF9AE}" pid="117" name="FSC#ATSTATECFG@1.1001:DepartmentDVR">
    <vt:lpwstr/>
  </property>
  <property fmtid="{D5CDD505-2E9C-101B-9397-08002B2CF9AE}" pid="118" name="FSC#ATSTATECFG@1.1001:DepartmentUID">
    <vt:lpwstr/>
  </property>
  <property fmtid="{D5CDD505-2E9C-101B-9397-08002B2CF9AE}" pid="119" name="FSC#ATSTATECFG@1.1001:SubfileReference">
    <vt:lpwstr/>
  </property>
  <property fmtid="{D5CDD505-2E9C-101B-9397-08002B2CF9AE}" pid="120" name="FSC#ATSTATECFG@1.1001:Clause">
    <vt:lpwstr/>
  </property>
  <property fmtid="{D5CDD505-2E9C-101B-9397-08002B2CF9AE}" pid="121" name="FSC#ATSTATECFG@1.1001:ApprovedSignature">
    <vt:lpwstr/>
  </property>
  <property fmtid="{D5CDD505-2E9C-101B-9397-08002B2CF9AE}" pid="122" name="FSC#ATSTATECFG@1.1001:BankAccount">
    <vt:lpwstr/>
  </property>
  <property fmtid="{D5CDD505-2E9C-101B-9397-08002B2CF9AE}" pid="123" name="FSC#ATSTATECFG@1.1001:BankAccountOwner">
    <vt:lpwstr/>
  </property>
  <property fmtid="{D5CDD505-2E9C-101B-9397-08002B2CF9AE}" pid="124" name="FSC#ATSTATECFG@1.1001:BankInstitute">
    <vt:lpwstr/>
  </property>
  <property fmtid="{D5CDD505-2E9C-101B-9397-08002B2CF9AE}" pid="125" name="FSC#ATSTATECFG@1.1001:BankAccountID">
    <vt:lpwstr/>
  </property>
  <property fmtid="{D5CDD505-2E9C-101B-9397-08002B2CF9AE}" pid="126" name="FSC#ATSTATECFG@1.1001:BankAccountIBAN">
    <vt:lpwstr/>
  </property>
  <property fmtid="{D5CDD505-2E9C-101B-9397-08002B2CF9AE}" pid="127" name="FSC#ATSTATECFG@1.1001:BankAccountBIC">
    <vt:lpwstr/>
  </property>
  <property fmtid="{D5CDD505-2E9C-101B-9397-08002B2CF9AE}" pid="128" name="FSC#ATSTATECFG@1.1001:BankName">
    <vt:lpwstr/>
  </property>
  <property fmtid="{D5CDD505-2E9C-101B-9397-08002B2CF9AE}" pid="129" name="FSC#CCAPRECONFIG@15.1001:AddrAnrede">
    <vt:lpwstr/>
  </property>
  <property fmtid="{D5CDD505-2E9C-101B-9397-08002B2CF9AE}" pid="130" name="FSC#CCAPRECONFIG@15.1001:AddrTitel">
    <vt:lpwstr/>
  </property>
  <property fmtid="{D5CDD505-2E9C-101B-9397-08002B2CF9AE}" pid="131" name="FSC#CCAPRECONFIG@15.1001:AddrNachgestellter_Titel">
    <vt:lpwstr/>
  </property>
  <property fmtid="{D5CDD505-2E9C-101B-9397-08002B2CF9AE}" pid="132" name="FSC#CCAPRECONFIG@15.1001:AddrVorname">
    <vt:lpwstr/>
  </property>
  <property fmtid="{D5CDD505-2E9C-101B-9397-08002B2CF9AE}" pid="133" name="FSC#CCAPRECONFIG@15.1001:AddrNachname">
    <vt:lpwstr/>
  </property>
  <property fmtid="{D5CDD505-2E9C-101B-9397-08002B2CF9AE}" pid="134" name="FSC#CCAPRECONFIG@15.1001:AddrzH">
    <vt:lpwstr/>
  </property>
  <property fmtid="{D5CDD505-2E9C-101B-9397-08002B2CF9AE}" pid="135" name="FSC#CCAPRECONFIG@15.1001:AddrGeschlecht">
    <vt:lpwstr/>
  </property>
  <property fmtid="{D5CDD505-2E9C-101B-9397-08002B2CF9AE}" pid="136" name="FSC#CCAPRECONFIG@15.1001:AddrStrasse">
    <vt:lpwstr/>
  </property>
  <property fmtid="{D5CDD505-2E9C-101B-9397-08002B2CF9AE}" pid="137" name="FSC#CCAPRECONFIG@15.1001:AddrHausnummer">
    <vt:lpwstr/>
  </property>
  <property fmtid="{D5CDD505-2E9C-101B-9397-08002B2CF9AE}" pid="138" name="FSC#CCAPRECONFIG@15.1001:AddrStiege">
    <vt:lpwstr/>
  </property>
  <property fmtid="{D5CDD505-2E9C-101B-9397-08002B2CF9AE}" pid="139" name="FSC#CCAPRECONFIG@15.1001:AddrTuer">
    <vt:lpwstr/>
  </property>
  <property fmtid="{D5CDD505-2E9C-101B-9397-08002B2CF9AE}" pid="140" name="FSC#CCAPRECONFIG@15.1001:AddrPostfach">
    <vt:lpwstr/>
  </property>
  <property fmtid="{D5CDD505-2E9C-101B-9397-08002B2CF9AE}" pid="141" name="FSC#CCAPRECONFIG@15.1001:AddrPostleitzahl">
    <vt:lpwstr/>
  </property>
  <property fmtid="{D5CDD505-2E9C-101B-9397-08002B2CF9AE}" pid="142" name="FSC#CCAPRECONFIG@15.1001:AddrOrt">
    <vt:lpwstr/>
  </property>
  <property fmtid="{D5CDD505-2E9C-101B-9397-08002B2CF9AE}" pid="143" name="FSC#CCAPRECONFIG@15.1001:AddrLand">
    <vt:lpwstr/>
  </property>
  <property fmtid="{D5CDD505-2E9C-101B-9397-08002B2CF9AE}" pid="144" name="FSC#CCAPRECONFIG@15.1001:AddrEmail">
    <vt:lpwstr/>
  </property>
  <property fmtid="{D5CDD505-2E9C-101B-9397-08002B2CF9AE}" pid="145" name="FSC#CCAPRECONFIG@15.1001:AddrAdresse">
    <vt:lpwstr/>
  </property>
  <property fmtid="{D5CDD505-2E9C-101B-9397-08002B2CF9AE}" pid="146" name="FSC#CCAPRECONFIG@15.1001:AddrFax">
    <vt:lpwstr/>
  </property>
  <property fmtid="{D5CDD505-2E9C-101B-9397-08002B2CF9AE}" pid="147" name="FSC#CCAPRECONFIG@15.1001:AddrOrganisationsname">
    <vt:lpwstr/>
  </property>
  <property fmtid="{D5CDD505-2E9C-101B-9397-08002B2CF9AE}" pid="148" name="FSC#CCAPRECONFIG@15.1001:AddrOrganisationskurzname">
    <vt:lpwstr/>
  </property>
  <property fmtid="{D5CDD505-2E9C-101B-9397-08002B2CF9AE}" pid="149" name="FSC#CCAPRECONFIG@15.1001:AddrAbschriftsbemerkung">
    <vt:lpwstr/>
  </property>
  <property fmtid="{D5CDD505-2E9C-101B-9397-08002B2CF9AE}" pid="150" name="FSC#CCAPRECONFIG@15.1001:AddrName_Zeile_2">
    <vt:lpwstr/>
  </property>
  <property fmtid="{D5CDD505-2E9C-101B-9397-08002B2CF9AE}" pid="151" name="FSC#CCAPRECONFIG@15.1001:AddrName_Zeile_3">
    <vt:lpwstr/>
  </property>
  <property fmtid="{D5CDD505-2E9C-101B-9397-08002B2CF9AE}" pid="152" name="FSC#CCAPRECONFIG@15.1001:AddrPostalischeAdresse">
    <vt:lpwstr/>
  </property>
  <property fmtid="{D5CDD505-2E9C-101B-9397-08002B2CF9AE}" pid="153" name="FSC#ATPRECONFIG@1.1001:ChargePreview">
    <vt:lpwstr/>
  </property>
  <property fmtid="{D5CDD505-2E9C-101B-9397-08002B2CF9AE}" pid="154" name="FSC#ATSTATECFG@1.1001:ExternalFile">
    <vt:lpwstr/>
  </property>
  <property fmtid="{D5CDD505-2E9C-101B-9397-08002B2CF9AE}" pid="155" name="FSC#COOSYSTEM@1.1:Container">
    <vt:lpwstr>COO.2127.100.14.4962409</vt:lpwstr>
  </property>
  <property fmtid="{D5CDD505-2E9C-101B-9397-08002B2CF9AE}" pid="156" name="FSC#FSCFOLIO@1.1001:docpropproject">
    <vt:lpwstr/>
  </property>
</Properties>
</file>