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6.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3.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4.xml" ContentType="application/vnd.openxmlformats-officedocument.drawingml.chartshapes+xml"/>
  <Override PartName="/ppt/notesSlides/notesSlide10.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5.xml" ContentType="application/vnd.openxmlformats-officedocument.drawingml.chartshapes+xml"/>
  <Override PartName="/ppt/notesSlides/notesSlide19.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6.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xml" ContentType="application/vnd.openxmlformats-officedocument.themeOverride+xml"/>
  <Override PartName="/ppt/notesSlides/notesSlide24.xml" ContentType="application/vnd.openxmlformats-officedocument.presentationml.notesSlide+xml"/>
  <Override PartName="/ppt/charts/chart17.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2.xml" ContentType="application/vnd.openxmlformats-officedocument.themeOverride+xml"/>
  <Override PartName="/ppt/notesSlides/notesSlide25.xml" ContentType="application/vnd.openxmlformats-officedocument.presentationml.notesSlide+xml"/>
  <Override PartName="/ppt/charts/chart18.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6.xml" ContentType="application/vnd.openxmlformats-officedocument.presentationml.notesSlide+xml"/>
  <Override PartName="/ppt/charts/chart19.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0.xml" ContentType="application/vnd.openxmlformats-officedocument.drawingml.chart+xml"/>
  <Override PartName="/ppt/charts/style16.xml" ContentType="application/vnd.ms-office.chartstyle+xml"/>
  <Override PartName="/ppt/charts/colors16.xml" ContentType="application/vnd.ms-office.chartcolorstyle+xml"/>
  <Override PartName="/ppt/drawings/drawing6.xml" ContentType="application/vnd.openxmlformats-officedocument.drawingml.chartshapes+xml"/>
  <Override PartName="/ppt/charts/chart21.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33.xml" ContentType="application/vnd.openxmlformats-officedocument.presentationml.notesSlide+xml"/>
  <Override PartName="/ppt/charts/chart22.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34.xml" ContentType="application/vnd.openxmlformats-officedocument.presentationml.notesSlide+xml"/>
  <Override PartName="/ppt/charts/chart23.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35.xml" ContentType="application/vnd.openxmlformats-officedocument.presentationml.notesSlide+xml"/>
  <Override PartName="/ppt/charts/chart24.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25.xml" ContentType="application/vnd.openxmlformats-officedocument.drawingml.chart+xml"/>
  <Override PartName="/ppt/charts/style21.xml" ContentType="application/vnd.ms-office.chartstyle+xml"/>
  <Override PartName="/ppt/charts/colors2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92" r:id="rId1"/>
  </p:sldMasterIdLst>
  <p:notesMasterIdLst>
    <p:notesMasterId r:id="rId42"/>
  </p:notesMasterIdLst>
  <p:handoutMasterIdLst>
    <p:handoutMasterId r:id="rId43"/>
  </p:handoutMasterIdLst>
  <p:sldIdLst>
    <p:sldId id="259" r:id="rId2"/>
    <p:sldId id="464" r:id="rId3"/>
    <p:sldId id="497" r:id="rId4"/>
    <p:sldId id="536" r:id="rId5"/>
    <p:sldId id="498" r:id="rId6"/>
    <p:sldId id="460" r:id="rId7"/>
    <p:sldId id="513" r:id="rId8"/>
    <p:sldId id="479" r:id="rId9"/>
    <p:sldId id="508" r:id="rId10"/>
    <p:sldId id="484" r:id="rId11"/>
    <p:sldId id="503" r:id="rId12"/>
    <p:sldId id="504" r:id="rId13"/>
    <p:sldId id="505" r:id="rId14"/>
    <p:sldId id="506" r:id="rId15"/>
    <p:sldId id="501" r:id="rId16"/>
    <p:sldId id="537" r:id="rId17"/>
    <p:sldId id="538" r:id="rId18"/>
    <p:sldId id="492" r:id="rId19"/>
    <p:sldId id="514" r:id="rId20"/>
    <p:sldId id="515" r:id="rId21"/>
    <p:sldId id="509" r:id="rId22"/>
    <p:sldId id="534" r:id="rId23"/>
    <p:sldId id="481" r:id="rId24"/>
    <p:sldId id="517" r:id="rId25"/>
    <p:sldId id="530" r:id="rId26"/>
    <p:sldId id="531" r:id="rId27"/>
    <p:sldId id="535" r:id="rId28"/>
    <p:sldId id="522" r:id="rId29"/>
    <p:sldId id="527" r:id="rId30"/>
    <p:sldId id="528" r:id="rId31"/>
    <p:sldId id="472" r:id="rId32"/>
    <p:sldId id="540" r:id="rId33"/>
    <p:sldId id="541" r:id="rId34"/>
    <p:sldId id="476" r:id="rId35"/>
    <p:sldId id="488" r:id="rId36"/>
    <p:sldId id="520" r:id="rId37"/>
    <p:sldId id="521" r:id="rId38"/>
    <p:sldId id="542" r:id="rId39"/>
    <p:sldId id="525" r:id="rId40"/>
    <p:sldId id="533" r:id="rId41"/>
  </p:sldIdLst>
  <p:sldSz cx="9144000" cy="5143500" type="screen16x9"/>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
          <p15:clr>
            <a:srgbClr val="A4A3A4"/>
          </p15:clr>
        </p15:guide>
        <p15:guide id="2" orient="horz" pos="1038">
          <p15:clr>
            <a:srgbClr val="A4A3A4"/>
          </p15:clr>
        </p15:guide>
        <p15:guide id="3" orient="horz" pos="823">
          <p15:clr>
            <a:srgbClr val="A4A3A4"/>
          </p15:clr>
        </p15:guide>
        <p15:guide id="4" pos="354">
          <p15:clr>
            <a:srgbClr val="A4A3A4"/>
          </p15:clr>
        </p15:guide>
        <p15:guide id="5" pos="2880">
          <p15:clr>
            <a:srgbClr val="A4A3A4"/>
          </p15:clr>
        </p15:guide>
        <p15:guide id="6" orient="horz" pos="28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mcnamee" initials="m" lastIdx="1" clrIdx="0"/>
  <p:cmAuthor id="1" name="Mike McNamee" initials="mdm" lastIdx="3" clrIdx="1"/>
  <p:cmAuthor id="2" name="McNamee, Mike" initials="MM" lastIdx="32" clrIdx="2">
    <p:extLst>
      <p:ext uri="{19B8F6BF-5375-455C-9EA6-DF929625EA0E}">
        <p15:presenceInfo xmlns:p15="http://schemas.microsoft.com/office/powerpoint/2012/main" userId="S-1-5-21-1957994488-492894223-725345543-3839" providerId="AD"/>
      </p:ext>
    </p:extLst>
  </p:cmAuthor>
  <p:cmAuthor id="3" name="Holden, Sarah" initials="HS" lastIdx="2" clrIdx="3">
    <p:extLst>
      <p:ext uri="{19B8F6BF-5375-455C-9EA6-DF929625EA0E}">
        <p15:presenceInfo xmlns:p15="http://schemas.microsoft.com/office/powerpoint/2012/main" userId="S-1-5-21-1957994488-492894223-725345543-17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1B169"/>
    <a:srgbClr val="0E3462"/>
    <a:srgbClr val="14131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11" autoAdjust="0"/>
    <p:restoredTop sz="83544" autoAdjust="0"/>
  </p:normalViewPr>
  <p:slideViewPr>
    <p:cSldViewPr snapToGrid="0" snapToObjects="1" showGuides="1">
      <p:cViewPr varScale="1">
        <p:scale>
          <a:sx n="125" d="100"/>
          <a:sy n="125" d="100"/>
        </p:scale>
        <p:origin x="690" y="66"/>
      </p:cViewPr>
      <p:guideLst>
        <p:guide orient="horz" pos="79"/>
        <p:guide orient="horz" pos="1038"/>
        <p:guide orient="horz" pos="823"/>
        <p:guide pos="354"/>
        <p:guide pos="2880"/>
        <p:guide orient="horz" pos="288"/>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4.xml"/><Relationship Id="rId1" Type="http://schemas.microsoft.com/office/2011/relationships/chartStyle" Target="style14.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chartUserShapes" Target="../drawings/drawing6.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7.xml"/><Relationship Id="rId1" Type="http://schemas.microsoft.com/office/2011/relationships/chartStyle" Target="style17.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18.xml"/><Relationship Id="rId1" Type="http://schemas.microsoft.com/office/2011/relationships/chartStyle" Target="style18.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19.xml"/><Relationship Id="rId1" Type="http://schemas.microsoft.com/office/2011/relationships/chartStyle" Target="style19.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0.xml"/><Relationship Id="rId1" Type="http://schemas.microsoft.com/office/2011/relationships/chartStyle" Target="style20.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1.xml"/><Relationship Id="rId1" Type="http://schemas.microsoft.com/office/2011/relationships/chartStyle" Target="style2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11051726787542231"/>
          <c:w val="1"/>
          <c:h val="0.81224369618052095"/>
        </c:manualLayout>
      </c:layout>
      <c:barChart>
        <c:barDir val="col"/>
        <c:grouping val="stacked"/>
        <c:varyColors val="0"/>
        <c:ser>
          <c:idx val="0"/>
          <c:order val="0"/>
          <c:tx>
            <c:strRef>
              <c:f>Sheet1!$B$1</c:f>
              <c:strCache>
                <c:ptCount val="1"/>
                <c:pt idx="0">
                  <c:v>401(k) plans</c:v>
                </c:pt>
              </c:strCache>
            </c:strRef>
          </c:tx>
          <c:spPr>
            <a:solidFill>
              <a:schemeClr val="accent1"/>
            </a:solidFill>
            <a:scene3d>
              <a:camera prst="orthographicFront"/>
              <a:lightRig rig="threePt" dir="t"/>
            </a:scene3d>
            <a:sp3d>
              <a:bevelT w="0" h="0"/>
              <a:bevelB w="0" h="0"/>
            </a:sp3d>
          </c:spPr>
          <c:invertIfNegative val="0"/>
          <c:dLbls>
            <c:dLbl>
              <c:idx val="8"/>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extLst>
                <c:ext xmlns:c15="http://schemas.microsoft.com/office/drawing/2012/chart" uri="{02D57815-91ED-43cb-92C2-25804820EDAC}">
                  <c15:fullRef>
                    <c15:sqref>Sheet1!$A$2:$A$22</c15:sqref>
                  </c15:fullRef>
                </c:ext>
              </c:extLst>
              <c:f>(Sheet1!$A$2:$A$3,Sheet1!$A$5,Sheet1!$A$10,Sheet1!$A$12:$A$13,Sheet1!$A$15,Sheet1!$A$19,Sheet1!$A$22)</c:f>
              <c:strCache>
                <c:ptCount val="9"/>
                <c:pt idx="0">
                  <c:v>1975</c:v>
                </c:pt>
                <c:pt idx="1">
                  <c:v>1985</c:v>
                </c:pt>
                <c:pt idx="2">
                  <c:v>1995</c:v>
                </c:pt>
                <c:pt idx="3">
                  <c:v>2005</c:v>
                </c:pt>
                <c:pt idx="4">
                  <c:v>2007</c:v>
                </c:pt>
                <c:pt idx="5">
                  <c:v>2008</c:v>
                </c:pt>
                <c:pt idx="6">
                  <c:v>2010</c:v>
                </c:pt>
                <c:pt idx="7">
                  <c:v>2014</c:v>
                </c:pt>
                <c:pt idx="8">
                  <c:v>2015:Q3</c:v>
                </c:pt>
              </c:strCache>
            </c:strRef>
          </c:cat>
          <c:val>
            <c:numRef>
              <c:extLst>
                <c:ext xmlns:c15="http://schemas.microsoft.com/office/drawing/2012/chart" uri="{02D57815-91ED-43cb-92C2-25804820EDAC}">
                  <c15:fullRef>
                    <c15:sqref>Sheet1!$B$2:$B$22</c15:sqref>
                  </c15:fullRef>
                </c:ext>
              </c:extLst>
              <c:f>(Sheet1!$B$2:$B$3,Sheet1!$B$5,Sheet1!$B$10,Sheet1!$B$12:$B$13,Sheet1!$B$15,Sheet1!$B$19,Sheet1!$B$22)</c:f>
              <c:numCache>
                <c:formatCode>0.0</c:formatCode>
                <c:ptCount val="9"/>
                <c:pt idx="0">
                  <c:v>0</c:v>
                </c:pt>
                <c:pt idx="1">
                  <c:v>0.14399999999999999</c:v>
                </c:pt>
                <c:pt idx="2">
                  <c:v>0.86399999999999999</c:v>
                </c:pt>
                <c:pt idx="3">
                  <c:v>2.399</c:v>
                </c:pt>
                <c:pt idx="4">
                  <c:v>2.9830000000000001</c:v>
                </c:pt>
                <c:pt idx="5">
                  <c:v>2.2080000000000002</c:v>
                </c:pt>
                <c:pt idx="6">
                  <c:v>3.1480000000000001</c:v>
                </c:pt>
                <c:pt idx="7">
                  <c:v>4.5999999999999996</c:v>
                </c:pt>
                <c:pt idx="8">
                  <c:v>4.5</c:v>
                </c:pt>
              </c:numCache>
            </c:numRef>
          </c:val>
        </c:ser>
        <c:ser>
          <c:idx val="1"/>
          <c:order val="1"/>
          <c:tx>
            <c:strRef>
              <c:f>Sheet1!$C$1</c:f>
              <c:strCache>
                <c:ptCount val="1"/>
                <c:pt idx="0">
                  <c:v>Other DC plans</c:v>
                </c:pt>
              </c:strCache>
            </c:strRef>
          </c:tx>
          <c:spPr>
            <a:solidFill>
              <a:schemeClr val="accent2"/>
            </a:solidFill>
            <a:scene3d>
              <a:camera prst="orthographicFront"/>
              <a:lightRig rig="threePt" dir="t"/>
            </a:scene3d>
            <a:sp3d>
              <a:bevelT w="0" h="0"/>
              <a:bevelB w="0" h="0"/>
            </a:sp3d>
          </c:spPr>
          <c:invertIfNegative val="0"/>
          <c:dLbls>
            <c:dLbl>
              <c:idx val="8"/>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extLst>
                <c:ext xmlns:c15="http://schemas.microsoft.com/office/drawing/2012/chart" uri="{02D57815-91ED-43cb-92C2-25804820EDAC}">
                  <c15:fullRef>
                    <c15:sqref>Sheet1!$A$2:$A$22</c15:sqref>
                  </c15:fullRef>
                </c:ext>
              </c:extLst>
              <c:f>(Sheet1!$A$2:$A$3,Sheet1!$A$5,Sheet1!$A$10,Sheet1!$A$12:$A$13,Sheet1!$A$15,Sheet1!$A$19,Sheet1!$A$22)</c:f>
              <c:strCache>
                <c:ptCount val="9"/>
                <c:pt idx="0">
                  <c:v>1975</c:v>
                </c:pt>
                <c:pt idx="1">
                  <c:v>1985</c:v>
                </c:pt>
                <c:pt idx="2">
                  <c:v>1995</c:v>
                </c:pt>
                <c:pt idx="3">
                  <c:v>2005</c:v>
                </c:pt>
                <c:pt idx="4">
                  <c:v>2007</c:v>
                </c:pt>
                <c:pt idx="5">
                  <c:v>2008</c:v>
                </c:pt>
                <c:pt idx="6">
                  <c:v>2010</c:v>
                </c:pt>
                <c:pt idx="7">
                  <c:v>2014</c:v>
                </c:pt>
                <c:pt idx="8">
                  <c:v>2015:Q3</c:v>
                </c:pt>
              </c:strCache>
            </c:strRef>
          </c:cat>
          <c:val>
            <c:numRef>
              <c:extLst>
                <c:ext xmlns:c15="http://schemas.microsoft.com/office/drawing/2012/chart" uri="{02D57815-91ED-43cb-92C2-25804820EDAC}">
                  <c15:fullRef>
                    <c15:sqref>Sheet1!$C$2:$C$22</c15:sqref>
                  </c15:fullRef>
                </c:ext>
              </c:extLst>
              <c:f>(Sheet1!$C$2:$C$3,Sheet1!$C$5,Sheet1!$C$10,Sheet1!$C$12:$C$13,Sheet1!$C$15,Sheet1!$C$19,Sheet1!$C$22)</c:f>
              <c:numCache>
                <c:formatCode>0.0</c:formatCode>
                <c:ptCount val="9"/>
                <c:pt idx="0">
                  <c:v>8.6999999999999994E-2</c:v>
                </c:pt>
                <c:pt idx="1">
                  <c:v>0.35599999999999998</c:v>
                </c:pt>
                <c:pt idx="2">
                  <c:v>0.91300000000000003</c:v>
                </c:pt>
                <c:pt idx="3">
                  <c:v>1.3440000000000001</c:v>
                </c:pt>
                <c:pt idx="4">
                  <c:v>1.5960000000000001</c:v>
                </c:pt>
                <c:pt idx="5">
                  <c:v>1.373</c:v>
                </c:pt>
                <c:pt idx="6">
                  <c:v>1.6679999999999999</c:v>
                </c:pt>
                <c:pt idx="7">
                  <c:v>2.0920000000000001</c:v>
                </c:pt>
                <c:pt idx="8">
                  <c:v>2</c:v>
                </c:pt>
              </c:numCache>
            </c:numRef>
          </c:val>
        </c:ser>
        <c:ser>
          <c:idx val="2"/>
          <c:order val="2"/>
          <c:tx>
            <c:strRef>
              <c:f>Sheet1!$D$1</c:f>
              <c:strCache>
                <c:ptCount val="1"/>
                <c:pt idx="0">
                  <c:v>IRAs</c:v>
                </c:pt>
              </c:strCache>
            </c:strRef>
          </c:tx>
          <c:spPr>
            <a:solidFill>
              <a:schemeClr val="accent3"/>
            </a:solidFill>
            <a:scene3d>
              <a:camera prst="orthographicFront"/>
              <a:lightRig rig="threePt" dir="t"/>
            </a:scene3d>
            <a:sp3d>
              <a:bevelT w="0" h="0"/>
              <a:bevelB w="0" h="0"/>
            </a:sp3d>
          </c:spPr>
          <c:invertIfNegative val="0"/>
          <c:dLbls>
            <c:dLbl>
              <c:idx val="8"/>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extLst>
                <c:ext xmlns:c15="http://schemas.microsoft.com/office/drawing/2012/chart" uri="{02D57815-91ED-43cb-92C2-25804820EDAC}">
                  <c15:fullRef>
                    <c15:sqref>Sheet1!$A$2:$A$22</c15:sqref>
                  </c15:fullRef>
                </c:ext>
              </c:extLst>
              <c:f>(Sheet1!$A$2:$A$3,Sheet1!$A$5,Sheet1!$A$10,Sheet1!$A$12:$A$13,Sheet1!$A$15,Sheet1!$A$19,Sheet1!$A$22)</c:f>
              <c:strCache>
                <c:ptCount val="9"/>
                <c:pt idx="0">
                  <c:v>1975</c:v>
                </c:pt>
                <c:pt idx="1">
                  <c:v>1985</c:v>
                </c:pt>
                <c:pt idx="2">
                  <c:v>1995</c:v>
                </c:pt>
                <c:pt idx="3">
                  <c:v>2005</c:v>
                </c:pt>
                <c:pt idx="4">
                  <c:v>2007</c:v>
                </c:pt>
                <c:pt idx="5">
                  <c:v>2008</c:v>
                </c:pt>
                <c:pt idx="6">
                  <c:v>2010</c:v>
                </c:pt>
                <c:pt idx="7">
                  <c:v>2014</c:v>
                </c:pt>
                <c:pt idx="8">
                  <c:v>2015:Q3</c:v>
                </c:pt>
              </c:strCache>
            </c:strRef>
          </c:cat>
          <c:val>
            <c:numRef>
              <c:extLst>
                <c:ext xmlns:c15="http://schemas.microsoft.com/office/drawing/2012/chart" uri="{02D57815-91ED-43cb-92C2-25804820EDAC}">
                  <c15:fullRef>
                    <c15:sqref>Sheet1!$D$2:$D$22</c15:sqref>
                  </c15:fullRef>
                </c:ext>
              </c:extLst>
              <c:f>(Sheet1!$D$2:$D$3,Sheet1!$D$5,Sheet1!$D$10,Sheet1!$D$12:$D$13,Sheet1!$D$15,Sheet1!$D$19,Sheet1!$D$22)</c:f>
              <c:numCache>
                <c:formatCode>0.0</c:formatCode>
                <c:ptCount val="9"/>
                <c:pt idx="0">
                  <c:v>3.0000000000000001E-3</c:v>
                </c:pt>
                <c:pt idx="1">
                  <c:v>0.24099999999999999</c:v>
                </c:pt>
                <c:pt idx="2">
                  <c:v>1.288</c:v>
                </c:pt>
                <c:pt idx="3">
                  <c:v>3.4249999999999998</c:v>
                </c:pt>
                <c:pt idx="4">
                  <c:v>4.7480000000000002</c:v>
                </c:pt>
                <c:pt idx="5">
                  <c:v>3.681</c:v>
                </c:pt>
                <c:pt idx="6">
                  <c:v>5.0289999999999999</c:v>
                </c:pt>
                <c:pt idx="7">
                  <c:v>7.4</c:v>
                </c:pt>
                <c:pt idx="8">
                  <c:v>7.3</c:v>
                </c:pt>
              </c:numCache>
            </c:numRef>
          </c:val>
        </c:ser>
        <c:ser>
          <c:idx val="3"/>
          <c:order val="3"/>
          <c:tx>
            <c:strRef>
              <c:f>Sheet1!$E$1</c:f>
              <c:strCache>
                <c:ptCount val="1"/>
                <c:pt idx="0">
                  <c:v>Private-sector DB plans</c:v>
                </c:pt>
              </c:strCache>
            </c:strRef>
          </c:tx>
          <c:spPr>
            <a:solidFill>
              <a:schemeClr val="accent5">
                <a:lumMod val="60000"/>
                <a:lumOff val="40000"/>
              </a:schemeClr>
            </a:solidFill>
            <a:scene3d>
              <a:camera prst="orthographicFront"/>
              <a:lightRig rig="threePt" dir="t"/>
            </a:scene3d>
            <a:sp3d>
              <a:bevelT w="0" h="0"/>
              <a:bevelB w="0" h="0"/>
            </a:sp3d>
          </c:spPr>
          <c:invertIfNegative val="0"/>
          <c:dLbls>
            <c:dLbl>
              <c:idx val="8"/>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extLst>
                <c:ext xmlns:c15="http://schemas.microsoft.com/office/drawing/2012/chart" uri="{02D57815-91ED-43cb-92C2-25804820EDAC}">
                  <c15:fullRef>
                    <c15:sqref>Sheet1!$A$2:$A$22</c15:sqref>
                  </c15:fullRef>
                </c:ext>
              </c:extLst>
              <c:f>(Sheet1!$A$2:$A$3,Sheet1!$A$5,Sheet1!$A$10,Sheet1!$A$12:$A$13,Sheet1!$A$15,Sheet1!$A$19,Sheet1!$A$22)</c:f>
              <c:strCache>
                <c:ptCount val="9"/>
                <c:pt idx="0">
                  <c:v>1975</c:v>
                </c:pt>
                <c:pt idx="1">
                  <c:v>1985</c:v>
                </c:pt>
                <c:pt idx="2">
                  <c:v>1995</c:v>
                </c:pt>
                <c:pt idx="3">
                  <c:v>2005</c:v>
                </c:pt>
                <c:pt idx="4">
                  <c:v>2007</c:v>
                </c:pt>
                <c:pt idx="5">
                  <c:v>2008</c:v>
                </c:pt>
                <c:pt idx="6">
                  <c:v>2010</c:v>
                </c:pt>
                <c:pt idx="7">
                  <c:v>2014</c:v>
                </c:pt>
                <c:pt idx="8">
                  <c:v>2015:Q3</c:v>
                </c:pt>
              </c:strCache>
            </c:strRef>
          </c:cat>
          <c:val>
            <c:numRef>
              <c:extLst>
                <c:ext xmlns:c15="http://schemas.microsoft.com/office/drawing/2012/chart" uri="{02D57815-91ED-43cb-92C2-25804820EDAC}">
                  <c15:fullRef>
                    <c15:sqref>Sheet1!$E$2:$E$22</c15:sqref>
                  </c15:fullRef>
                </c:ext>
              </c:extLst>
              <c:f>(Sheet1!$E$2:$E$3,Sheet1!$E$5,Sheet1!$E$10,Sheet1!$E$12:$E$13,Sheet1!$E$15,Sheet1!$E$19,Sheet1!$E$22)</c:f>
              <c:numCache>
                <c:formatCode>0.0</c:formatCode>
                <c:ptCount val="9"/>
                <c:pt idx="0">
                  <c:v>0.17899999999999999</c:v>
                </c:pt>
                <c:pt idx="1">
                  <c:v>0.81899999999999995</c:v>
                </c:pt>
                <c:pt idx="2">
                  <c:v>1.5069999999999999</c:v>
                </c:pt>
                <c:pt idx="3">
                  <c:v>2.262</c:v>
                </c:pt>
                <c:pt idx="4">
                  <c:v>2.6459999999999999</c:v>
                </c:pt>
                <c:pt idx="5">
                  <c:v>1.9790000000000001</c:v>
                </c:pt>
                <c:pt idx="6">
                  <c:v>2.4809999999999999</c:v>
                </c:pt>
                <c:pt idx="7">
                  <c:v>3</c:v>
                </c:pt>
                <c:pt idx="8">
                  <c:v>2.8</c:v>
                </c:pt>
              </c:numCache>
            </c:numRef>
          </c:val>
        </c:ser>
        <c:ser>
          <c:idx val="4"/>
          <c:order val="4"/>
          <c:tx>
            <c:strRef>
              <c:f>Sheet1!$F$1</c:f>
              <c:strCache>
                <c:ptCount val="1"/>
                <c:pt idx="0">
                  <c:v>Government DB plans</c:v>
                </c:pt>
              </c:strCache>
            </c:strRef>
          </c:tx>
          <c:spPr>
            <a:solidFill>
              <a:schemeClr val="accent4"/>
            </a:solidFill>
            <a:scene3d>
              <a:camera prst="orthographicFront"/>
              <a:lightRig rig="threePt" dir="t"/>
            </a:scene3d>
            <a:sp3d>
              <a:bevelT w="0" h="0"/>
              <a:bevelB w="0" h="0"/>
            </a:sp3d>
          </c:spPr>
          <c:invertIfNegative val="0"/>
          <c:dLbls>
            <c:dLbl>
              <c:idx val="8"/>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extLst>
                <c:ext xmlns:c15="http://schemas.microsoft.com/office/drawing/2012/chart" uri="{02D57815-91ED-43cb-92C2-25804820EDAC}">
                  <c15:fullRef>
                    <c15:sqref>Sheet1!$A$2:$A$22</c15:sqref>
                  </c15:fullRef>
                </c:ext>
              </c:extLst>
              <c:f>(Sheet1!$A$2:$A$3,Sheet1!$A$5,Sheet1!$A$10,Sheet1!$A$12:$A$13,Sheet1!$A$15,Sheet1!$A$19,Sheet1!$A$22)</c:f>
              <c:strCache>
                <c:ptCount val="9"/>
                <c:pt idx="0">
                  <c:v>1975</c:v>
                </c:pt>
                <c:pt idx="1">
                  <c:v>1985</c:v>
                </c:pt>
                <c:pt idx="2">
                  <c:v>1995</c:v>
                </c:pt>
                <c:pt idx="3">
                  <c:v>2005</c:v>
                </c:pt>
                <c:pt idx="4">
                  <c:v>2007</c:v>
                </c:pt>
                <c:pt idx="5">
                  <c:v>2008</c:v>
                </c:pt>
                <c:pt idx="6">
                  <c:v>2010</c:v>
                </c:pt>
                <c:pt idx="7">
                  <c:v>2014</c:v>
                </c:pt>
                <c:pt idx="8">
                  <c:v>2015:Q3</c:v>
                </c:pt>
              </c:strCache>
            </c:strRef>
          </c:cat>
          <c:val>
            <c:numRef>
              <c:extLst>
                <c:ext xmlns:c15="http://schemas.microsoft.com/office/drawing/2012/chart" uri="{02D57815-91ED-43cb-92C2-25804820EDAC}">
                  <c15:fullRef>
                    <c15:sqref>Sheet1!$F$2:$F$22</c15:sqref>
                  </c15:fullRef>
                </c:ext>
              </c:extLst>
              <c:f>(Sheet1!$F$2:$F$3,Sheet1!$F$5,Sheet1!$F$10,Sheet1!$F$12:$F$13,Sheet1!$F$15,Sheet1!$F$19,Sheet1!$F$22)</c:f>
              <c:numCache>
                <c:formatCode>0.0</c:formatCode>
                <c:ptCount val="9"/>
                <c:pt idx="0">
                  <c:v>0.14599999999999999</c:v>
                </c:pt>
                <c:pt idx="1">
                  <c:v>0.57699999999999996</c:v>
                </c:pt>
                <c:pt idx="2">
                  <c:v>1.86</c:v>
                </c:pt>
                <c:pt idx="3">
                  <c:v>3.7349999999999999</c:v>
                </c:pt>
                <c:pt idx="4">
                  <c:v>4.3879999999999999</c:v>
                </c:pt>
                <c:pt idx="5">
                  <c:v>3.577</c:v>
                </c:pt>
                <c:pt idx="6">
                  <c:v>4.226</c:v>
                </c:pt>
                <c:pt idx="7">
                  <c:v>5.2</c:v>
                </c:pt>
                <c:pt idx="8">
                  <c:v>5</c:v>
                </c:pt>
              </c:numCache>
            </c:numRef>
          </c:val>
        </c:ser>
        <c:ser>
          <c:idx val="5"/>
          <c:order val="5"/>
          <c:tx>
            <c:strRef>
              <c:f>Sheet1!$G$1</c:f>
              <c:strCache>
                <c:ptCount val="1"/>
                <c:pt idx="0">
                  <c:v>Annuities</c:v>
                </c:pt>
              </c:strCache>
            </c:strRef>
          </c:tx>
          <c:spPr>
            <a:solidFill>
              <a:schemeClr val="accent1">
                <a:lumMod val="40000"/>
                <a:lumOff val="60000"/>
              </a:schemeClr>
            </a:solidFill>
            <a:ln>
              <a:noFill/>
            </a:ln>
            <a:scene3d>
              <a:camera prst="orthographicFront"/>
              <a:lightRig rig="threePt" dir="t"/>
            </a:scene3d>
            <a:sp3d>
              <a:bevelT w="0" h="0"/>
              <a:bevelB w="0" h="0"/>
            </a:sp3d>
          </c:spPr>
          <c:invertIfNegative val="0"/>
          <c:dLbls>
            <c:dLbl>
              <c:idx val="8"/>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extLst>
                <c:ext xmlns:c15="http://schemas.microsoft.com/office/drawing/2012/chart" uri="{02D57815-91ED-43cb-92C2-25804820EDAC}">
                  <c15:fullRef>
                    <c15:sqref>Sheet1!$A$2:$A$22</c15:sqref>
                  </c15:fullRef>
                </c:ext>
              </c:extLst>
              <c:f>(Sheet1!$A$2:$A$3,Sheet1!$A$5,Sheet1!$A$10,Sheet1!$A$12:$A$13,Sheet1!$A$15,Sheet1!$A$19,Sheet1!$A$22)</c:f>
              <c:strCache>
                <c:ptCount val="9"/>
                <c:pt idx="0">
                  <c:v>1975</c:v>
                </c:pt>
                <c:pt idx="1">
                  <c:v>1985</c:v>
                </c:pt>
                <c:pt idx="2">
                  <c:v>1995</c:v>
                </c:pt>
                <c:pt idx="3">
                  <c:v>2005</c:v>
                </c:pt>
                <c:pt idx="4">
                  <c:v>2007</c:v>
                </c:pt>
                <c:pt idx="5">
                  <c:v>2008</c:v>
                </c:pt>
                <c:pt idx="6">
                  <c:v>2010</c:v>
                </c:pt>
                <c:pt idx="7">
                  <c:v>2014</c:v>
                </c:pt>
                <c:pt idx="8">
                  <c:v>2015:Q3</c:v>
                </c:pt>
              </c:strCache>
            </c:strRef>
          </c:cat>
          <c:val>
            <c:numRef>
              <c:extLst>
                <c:ext xmlns:c15="http://schemas.microsoft.com/office/drawing/2012/chart" uri="{02D57815-91ED-43cb-92C2-25804820EDAC}">
                  <c15:fullRef>
                    <c15:sqref>Sheet1!$G$2:$G$22</c15:sqref>
                  </c15:fullRef>
                </c:ext>
              </c:extLst>
              <c:f>(Sheet1!$G$2:$G$3,Sheet1!$G$5,Sheet1!$G$10,Sheet1!$G$12:$G$13,Sheet1!$G$15,Sheet1!$G$19,Sheet1!$G$22)</c:f>
              <c:numCache>
                <c:formatCode>0.0</c:formatCode>
                <c:ptCount val="9"/>
                <c:pt idx="0">
                  <c:v>5.5E-2</c:v>
                </c:pt>
                <c:pt idx="1">
                  <c:v>0.18099999999999999</c:v>
                </c:pt>
                <c:pt idx="2">
                  <c:v>0.58199999999999996</c:v>
                </c:pt>
                <c:pt idx="3">
                  <c:v>1.3</c:v>
                </c:pt>
                <c:pt idx="4">
                  <c:v>1.5</c:v>
                </c:pt>
                <c:pt idx="5">
                  <c:v>1.2</c:v>
                </c:pt>
                <c:pt idx="6">
                  <c:v>1.5</c:v>
                </c:pt>
                <c:pt idx="7">
                  <c:v>1.9</c:v>
                </c:pt>
                <c:pt idx="8">
                  <c:v>1.9</c:v>
                </c:pt>
              </c:numCache>
            </c:numRef>
          </c:val>
        </c:ser>
        <c:dLbls>
          <c:showLegendKey val="0"/>
          <c:showVal val="0"/>
          <c:showCatName val="0"/>
          <c:showSerName val="0"/>
          <c:showPercent val="0"/>
          <c:showBubbleSize val="0"/>
        </c:dLbls>
        <c:gapWidth val="76"/>
        <c:overlap val="100"/>
        <c:axId val="752422280"/>
        <c:axId val="752423064"/>
      </c:barChart>
      <c:catAx>
        <c:axId val="752422280"/>
        <c:scaling>
          <c:orientation val="minMax"/>
        </c:scaling>
        <c:delete val="0"/>
        <c:axPos val="b"/>
        <c:numFmt formatCode="General" sourceLinked="1"/>
        <c:majorTickMark val="none"/>
        <c:minorTickMark val="none"/>
        <c:tickLblPos val="nextTo"/>
        <c:crossAx val="752423064"/>
        <c:crosses val="autoZero"/>
        <c:auto val="1"/>
        <c:lblAlgn val="ctr"/>
        <c:lblOffset val="0"/>
        <c:noMultiLvlLbl val="0"/>
      </c:catAx>
      <c:valAx>
        <c:axId val="752423064"/>
        <c:scaling>
          <c:orientation val="minMax"/>
          <c:max val="28"/>
          <c:min val="0"/>
        </c:scaling>
        <c:delete val="1"/>
        <c:axPos val="l"/>
        <c:numFmt formatCode="0.0" sourceLinked="1"/>
        <c:majorTickMark val="out"/>
        <c:minorTickMark val="none"/>
        <c:tickLblPos val="none"/>
        <c:crossAx val="752422280"/>
        <c:crosses val="autoZero"/>
        <c:crossBetween val="between"/>
      </c:valAx>
    </c:plotArea>
    <c:legend>
      <c:legendPos val="l"/>
      <c:layout>
        <c:manualLayout>
          <c:xMode val="edge"/>
          <c:yMode val="edge"/>
          <c:x val="0"/>
          <c:y val="6.010054844606947E-2"/>
          <c:w val="0.22756059105171997"/>
          <c:h val="0.45183489106094032"/>
        </c:manualLayout>
      </c:layout>
      <c:overlay val="0"/>
    </c:legend>
    <c:plotVisOnly val="1"/>
    <c:dispBlanksAs val="gap"/>
    <c:showDLblsOverMax val="0"/>
  </c:chart>
  <c:txPr>
    <a:bodyPr/>
    <a:lstStyle/>
    <a:p>
      <a:pPr>
        <a:defRPr sz="1200" baseline="0">
          <a:solidFill>
            <a:schemeClr val="bg1"/>
          </a:solidFill>
        </a:defRPr>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60824779553488"/>
          <c:y val="5.7060684079929772E-2"/>
          <c:w val="0.7993307879329814"/>
          <c:h val="0.81269366961451928"/>
        </c:manualLayout>
      </c:layout>
      <c:barChart>
        <c:barDir val="col"/>
        <c:grouping val="percentStacked"/>
        <c:varyColors val="0"/>
        <c:ser>
          <c:idx val="0"/>
          <c:order val="0"/>
          <c:tx>
            <c:strRef>
              <c:f>Sheet1!$B$1</c:f>
              <c:strCache>
                <c:ptCount val="1"/>
                <c:pt idx="0">
                  <c:v>Asset manager</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$10M</c:v>
                </c:pt>
                <c:pt idx="1">
                  <c:v>&gt;$100M to $250M</c:v>
                </c:pt>
                <c:pt idx="2">
                  <c:v>&gt;$500M to $1B</c:v>
                </c:pt>
                <c:pt idx="3">
                  <c:v>More than $1B</c:v>
                </c:pt>
                <c:pt idx="4">
                  <c:v>All plans</c:v>
                </c:pt>
              </c:strCache>
            </c:strRef>
          </c:cat>
          <c:val>
            <c:numRef>
              <c:f>Sheet1!$B$2:$B$6</c:f>
              <c:numCache>
                <c:formatCode>0</c:formatCode>
                <c:ptCount val="5"/>
                <c:pt idx="0">
                  <c:v>25</c:v>
                </c:pt>
                <c:pt idx="1">
                  <c:v>48</c:v>
                </c:pt>
                <c:pt idx="2">
                  <c:v>56.8</c:v>
                </c:pt>
                <c:pt idx="3">
                  <c:v>54.9</c:v>
                </c:pt>
                <c:pt idx="4">
                  <c:v>35.4</c:v>
                </c:pt>
              </c:numCache>
            </c:numRef>
          </c:val>
        </c:ser>
        <c:ser>
          <c:idx val="1"/>
          <c:order val="1"/>
          <c:tx>
            <c:strRef>
              <c:f>Sheet1!$C$1</c:f>
              <c:strCache>
                <c:ptCount val="1"/>
                <c:pt idx="0">
                  <c:v>Insurance company</c:v>
                </c:pt>
              </c:strCache>
            </c:strRef>
          </c:tx>
          <c:spPr>
            <a:solidFill>
              <a:schemeClr val="accent2"/>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$10M</c:v>
                </c:pt>
                <c:pt idx="1">
                  <c:v>&gt;$100M to $250M</c:v>
                </c:pt>
                <c:pt idx="2">
                  <c:v>&gt;$500M to $1B</c:v>
                </c:pt>
                <c:pt idx="3">
                  <c:v>More than $1B</c:v>
                </c:pt>
                <c:pt idx="4">
                  <c:v>All plans</c:v>
                </c:pt>
              </c:strCache>
            </c:strRef>
          </c:cat>
          <c:val>
            <c:numRef>
              <c:f>Sheet1!$C$2:$C$6</c:f>
              <c:numCache>
                <c:formatCode>0</c:formatCode>
                <c:ptCount val="5"/>
                <c:pt idx="0">
                  <c:v>55</c:v>
                </c:pt>
                <c:pt idx="1">
                  <c:v>25</c:v>
                </c:pt>
                <c:pt idx="2">
                  <c:v>11.6</c:v>
                </c:pt>
                <c:pt idx="3">
                  <c:v>8.6999999999999993</c:v>
                </c:pt>
                <c:pt idx="4">
                  <c:v>43.5</c:v>
                </c:pt>
              </c:numCache>
            </c:numRef>
          </c:val>
        </c:ser>
        <c:ser>
          <c:idx val="2"/>
          <c:order val="2"/>
          <c:tx>
            <c:strRef>
              <c:f>Sheet1!$D$1</c:f>
              <c:strCache>
                <c:ptCount val="1"/>
                <c:pt idx="0">
                  <c:v>Brokerage firm</c:v>
                </c:pt>
              </c:strCache>
            </c:strRef>
          </c:tx>
          <c:spPr>
            <a:solidFill>
              <a:schemeClr val="accent3"/>
            </a:solidFill>
            <a:ln>
              <a:noFill/>
            </a:ln>
            <a:effectLst/>
          </c:spPr>
          <c:invertIfNegative val="0"/>
          <c:dLbls>
            <c:dLbl>
              <c:idx val="1"/>
              <c:layout/>
              <c:tx>
                <c:rich>
                  <a:bodyPr/>
                  <a:lstStyle/>
                  <a:p>
                    <a:fld id="{6FED3754-71FD-4E53-8B15-348177B0DFD7}"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3"/>
              <c:layout/>
              <c:tx>
                <c:rich>
                  <a:bodyPr/>
                  <a:lstStyle/>
                  <a:p>
                    <a:fld id="{CD5A871D-29AC-46C2-86C9-7A97C59D8E1D}"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$10M</c:v>
                </c:pt>
                <c:pt idx="1">
                  <c:v>&gt;$100M to $250M</c:v>
                </c:pt>
                <c:pt idx="2">
                  <c:v>&gt;$500M to $1B</c:v>
                </c:pt>
                <c:pt idx="3">
                  <c:v>More than $1B</c:v>
                </c:pt>
                <c:pt idx="4">
                  <c:v>All plans</c:v>
                </c:pt>
              </c:strCache>
            </c:strRef>
          </c:cat>
          <c:val>
            <c:numRef>
              <c:f>Sheet1!$D$2:$D$6</c:f>
              <c:numCache>
                <c:formatCode>0</c:formatCode>
                <c:ptCount val="5"/>
                <c:pt idx="0">
                  <c:v>3</c:v>
                </c:pt>
                <c:pt idx="1">
                  <c:v>11</c:v>
                </c:pt>
                <c:pt idx="2">
                  <c:v>12.9</c:v>
                </c:pt>
                <c:pt idx="3">
                  <c:v>11</c:v>
                </c:pt>
                <c:pt idx="4">
                  <c:v>5.6</c:v>
                </c:pt>
              </c:numCache>
            </c:numRef>
          </c:val>
        </c:ser>
        <c:ser>
          <c:idx val="3"/>
          <c:order val="3"/>
          <c:tx>
            <c:strRef>
              <c:f>Sheet1!$E$1</c:f>
              <c:strCache>
                <c:ptCount val="1"/>
                <c:pt idx="0">
                  <c:v>Bank</c:v>
                </c:pt>
              </c:strCache>
            </c:strRef>
          </c:tx>
          <c:spPr>
            <a:solidFill>
              <a:schemeClr val="accent4"/>
            </a:solidFill>
            <a:ln>
              <a:noFill/>
            </a:ln>
            <a:effectLst/>
          </c:spPr>
          <c:invertIfNegative val="0"/>
          <c:dLbls>
            <c:dLbl>
              <c:idx val="0"/>
              <c:layout/>
              <c:tx>
                <c:rich>
                  <a:bodyPr/>
                  <a:lstStyle/>
                  <a:p>
                    <a:fld id="{3780BDAF-0A3A-4634-BBE5-3544CCE25235}"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$10M</c:v>
                </c:pt>
                <c:pt idx="1">
                  <c:v>&gt;$100M to $250M</c:v>
                </c:pt>
                <c:pt idx="2">
                  <c:v>&gt;$500M to $1B</c:v>
                </c:pt>
                <c:pt idx="3">
                  <c:v>More than $1B</c:v>
                </c:pt>
                <c:pt idx="4">
                  <c:v>All plans</c:v>
                </c:pt>
              </c:strCache>
            </c:strRef>
          </c:cat>
          <c:val>
            <c:numRef>
              <c:f>Sheet1!$E$2:$E$6</c:f>
              <c:numCache>
                <c:formatCode>0</c:formatCode>
                <c:ptCount val="5"/>
                <c:pt idx="0">
                  <c:v>7</c:v>
                </c:pt>
                <c:pt idx="1">
                  <c:v>13</c:v>
                </c:pt>
                <c:pt idx="2">
                  <c:v>10.5</c:v>
                </c:pt>
                <c:pt idx="3">
                  <c:v>6.6</c:v>
                </c:pt>
                <c:pt idx="4">
                  <c:v>9.6999999999999993</c:v>
                </c:pt>
              </c:numCache>
            </c:numRef>
          </c:val>
        </c:ser>
        <c:ser>
          <c:idx val="4"/>
          <c:order val="4"/>
          <c:tx>
            <c:strRef>
              <c:f>Sheet1!$F$1</c:f>
              <c:strCache>
                <c:ptCount val="1"/>
                <c:pt idx="0">
                  <c:v>Pure recordkeeper</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$10M</c:v>
                </c:pt>
                <c:pt idx="1">
                  <c:v>&gt;$100M to $250M</c:v>
                </c:pt>
                <c:pt idx="2">
                  <c:v>&gt;$500M to $1B</c:v>
                </c:pt>
                <c:pt idx="3">
                  <c:v>More than $1B</c:v>
                </c:pt>
                <c:pt idx="4">
                  <c:v>All plans</c:v>
                </c:pt>
              </c:strCache>
            </c:strRef>
          </c:cat>
          <c:val>
            <c:numRef>
              <c:f>Sheet1!$F$2:$F$6</c:f>
              <c:numCache>
                <c:formatCode>0</c:formatCode>
                <c:ptCount val="5"/>
                <c:pt idx="0">
                  <c:v>10</c:v>
                </c:pt>
                <c:pt idx="1">
                  <c:v>2.9</c:v>
                </c:pt>
                <c:pt idx="2">
                  <c:v>8.1999999999999993</c:v>
                </c:pt>
                <c:pt idx="3">
                  <c:v>18.8</c:v>
                </c:pt>
                <c:pt idx="4">
                  <c:v>5.8</c:v>
                </c:pt>
              </c:numCache>
            </c:numRef>
          </c:val>
        </c:ser>
        <c:dLbls>
          <c:dLblPos val="ctr"/>
          <c:showLegendKey val="0"/>
          <c:showVal val="1"/>
          <c:showCatName val="0"/>
          <c:showSerName val="0"/>
          <c:showPercent val="0"/>
          <c:showBubbleSize val="0"/>
        </c:dLbls>
        <c:gapWidth val="150"/>
        <c:overlap val="100"/>
        <c:axId val="915101040"/>
        <c:axId val="915094376"/>
      </c:barChart>
      <c:catAx>
        <c:axId val="915101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094376"/>
        <c:crosses val="autoZero"/>
        <c:auto val="1"/>
        <c:lblAlgn val="ctr"/>
        <c:lblOffset val="100"/>
        <c:noMultiLvlLbl val="0"/>
      </c:catAx>
      <c:valAx>
        <c:axId val="915094376"/>
        <c:scaling>
          <c:orientation val="minMax"/>
        </c:scaling>
        <c:delete val="1"/>
        <c:axPos val="l"/>
        <c:numFmt formatCode="0%" sourceLinked="1"/>
        <c:majorTickMark val="none"/>
        <c:minorTickMark val="none"/>
        <c:tickLblPos val="nextTo"/>
        <c:crossAx val="915101040"/>
        <c:crosses val="autoZero"/>
        <c:crossBetween val="between"/>
      </c:valAx>
      <c:spPr>
        <a:noFill/>
        <a:ln w="25400">
          <a:noFill/>
        </a:ln>
        <a:effectLst/>
      </c:spPr>
    </c:plotArea>
    <c:legend>
      <c:legendPos val="r"/>
      <c:layout>
        <c:manualLayout>
          <c:xMode val="edge"/>
          <c:yMode val="edge"/>
          <c:x val="7.9193004576357962E-3"/>
          <c:y val="6.4644035665048089E-2"/>
          <c:w val="0.16787133568667506"/>
          <c:h val="0.4520067901966535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60824779553488"/>
          <c:y val="5.7060684079929772E-2"/>
          <c:w val="0.7993307879329814"/>
          <c:h val="0.81269366961451928"/>
        </c:manualLayout>
      </c:layout>
      <c:barChart>
        <c:barDir val="col"/>
        <c:grouping val="clustered"/>
        <c:varyColors val="0"/>
        <c:ser>
          <c:idx val="0"/>
          <c:order val="0"/>
          <c:tx>
            <c:strRef>
              <c:f>Sheet1!$B$1</c:f>
              <c:strCache>
                <c:ptCount val="1"/>
                <c:pt idx="0">
                  <c:v>Percentage of plan assets</c:v>
                </c:pt>
              </c:strCache>
            </c:strRef>
          </c:tx>
          <c:spPr>
            <a:solidFill>
              <a:schemeClr val="accent1"/>
            </a:solidFill>
            <a:ln>
              <a:noFill/>
            </a:ln>
            <a:effectLst/>
          </c:spPr>
          <c:invertIfNegative val="0"/>
          <c:dLbls>
            <c:dLbl>
              <c:idx val="0"/>
              <c:layout/>
              <c:tx>
                <c:rich>
                  <a:bodyPr/>
                  <a:lstStyle/>
                  <a:p>
                    <a:fld id="{D78474BF-921B-467F-A646-F68A61FB7783}"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$10M</c:v>
                </c:pt>
                <c:pt idx="1">
                  <c:v>&gt;$100M to $250M</c:v>
                </c:pt>
                <c:pt idx="2">
                  <c:v>&gt;$500M to $1B</c:v>
                </c:pt>
                <c:pt idx="3">
                  <c:v>More than $1B</c:v>
                </c:pt>
                <c:pt idx="4">
                  <c:v>All plans</c:v>
                </c:pt>
              </c:strCache>
            </c:strRef>
          </c:cat>
          <c:val>
            <c:numRef>
              <c:f>Sheet1!$B$2:$B$6</c:f>
              <c:numCache>
                <c:formatCode>0</c:formatCode>
                <c:ptCount val="5"/>
                <c:pt idx="0">
                  <c:v>35</c:v>
                </c:pt>
                <c:pt idx="1">
                  <c:v>38.299999999999997</c:v>
                </c:pt>
                <c:pt idx="2">
                  <c:v>34.299999999999997</c:v>
                </c:pt>
                <c:pt idx="3">
                  <c:v>19.600000000000001</c:v>
                </c:pt>
                <c:pt idx="4">
                  <c:v>27.9</c:v>
                </c:pt>
              </c:numCache>
            </c:numRef>
          </c:val>
        </c:ser>
        <c:ser>
          <c:idx val="1"/>
          <c:order val="1"/>
          <c:tx>
            <c:strRef>
              <c:f>Sheet1!$C$1</c:f>
              <c:strCache>
                <c:ptCount val="1"/>
                <c:pt idx="0">
                  <c:v>Percentage of plans</c:v>
                </c:pt>
              </c:strCache>
            </c:strRef>
          </c:tx>
          <c:spPr>
            <a:solidFill>
              <a:schemeClr val="accent2"/>
            </a:solidFill>
            <a:ln>
              <a:noFill/>
            </a:ln>
            <a:effectLst/>
          </c:spPr>
          <c:invertIfNegative val="0"/>
          <c:dLbls>
            <c:dLbl>
              <c:idx val="0"/>
              <c:layout/>
              <c:tx>
                <c:rich>
                  <a:bodyPr/>
                  <a:lstStyle/>
                  <a:p>
                    <a:fld id="{68E254CB-7491-4234-98CC-DCE40CE77D5E}"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$10M</c:v>
                </c:pt>
                <c:pt idx="1">
                  <c:v>&gt;$100M to $250M</c:v>
                </c:pt>
                <c:pt idx="2">
                  <c:v>&gt;$500M to $1B</c:v>
                </c:pt>
                <c:pt idx="3">
                  <c:v>More than $1B</c:v>
                </c:pt>
                <c:pt idx="4">
                  <c:v>All plans</c:v>
                </c:pt>
              </c:strCache>
            </c:strRef>
          </c:cat>
          <c:val>
            <c:numRef>
              <c:f>Sheet1!$C$2:$C$6</c:f>
              <c:numCache>
                <c:formatCode>0</c:formatCode>
                <c:ptCount val="5"/>
                <c:pt idx="0">
                  <c:v>61.3</c:v>
                </c:pt>
                <c:pt idx="1">
                  <c:v>77.5</c:v>
                </c:pt>
                <c:pt idx="2">
                  <c:v>74.099999999999994</c:v>
                </c:pt>
                <c:pt idx="3">
                  <c:v>63.1</c:v>
                </c:pt>
                <c:pt idx="4">
                  <c:v>66.8</c:v>
                </c:pt>
              </c:numCache>
            </c:numRef>
          </c:val>
        </c:ser>
        <c:dLbls>
          <c:dLblPos val="ctr"/>
          <c:showLegendKey val="0"/>
          <c:showVal val="1"/>
          <c:showCatName val="0"/>
          <c:showSerName val="0"/>
          <c:showPercent val="0"/>
          <c:showBubbleSize val="0"/>
        </c:dLbls>
        <c:gapWidth val="150"/>
        <c:axId val="915092024"/>
        <c:axId val="915104568"/>
      </c:barChart>
      <c:catAx>
        <c:axId val="915092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04568"/>
        <c:crosses val="autoZero"/>
        <c:auto val="1"/>
        <c:lblAlgn val="ctr"/>
        <c:lblOffset val="100"/>
        <c:noMultiLvlLbl val="0"/>
      </c:catAx>
      <c:valAx>
        <c:axId val="915104568"/>
        <c:scaling>
          <c:orientation val="minMax"/>
        </c:scaling>
        <c:delete val="1"/>
        <c:axPos val="l"/>
        <c:numFmt formatCode="0" sourceLinked="1"/>
        <c:majorTickMark val="none"/>
        <c:minorTickMark val="none"/>
        <c:tickLblPos val="nextTo"/>
        <c:crossAx val="915092024"/>
        <c:crosses val="autoZero"/>
        <c:crossBetween val="between"/>
      </c:valAx>
      <c:spPr>
        <a:noFill/>
        <a:ln w="25400">
          <a:noFill/>
        </a:ln>
        <a:effectLst/>
      </c:spPr>
    </c:plotArea>
    <c:legend>
      <c:legendPos val="r"/>
      <c:layout>
        <c:manualLayout>
          <c:xMode val="edge"/>
          <c:yMode val="edge"/>
          <c:x val="7.9193004576357962E-3"/>
          <c:y val="6.4644035665048089E-2"/>
          <c:w val="0.17265172475504731"/>
          <c:h val="0.162891387880015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60824779553488"/>
          <c:y val="5.7060684079929772E-2"/>
          <c:w val="0.7993307879329814"/>
          <c:h val="0.81269366961451928"/>
        </c:manualLayout>
      </c:layout>
      <c:barChart>
        <c:barDir val="col"/>
        <c:grouping val="percentStacked"/>
        <c:varyColors val="0"/>
        <c:ser>
          <c:idx val="0"/>
          <c:order val="0"/>
          <c:tx>
            <c:strRef>
              <c:f>Sheet1!$B$1</c:f>
              <c:strCache>
                <c:ptCount val="1"/>
                <c:pt idx="0">
                  <c:v>Mutual funds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$50M</c:v>
                </c:pt>
                <c:pt idx="1">
                  <c:v>&gt;$50M to $500M</c:v>
                </c:pt>
                <c:pt idx="2">
                  <c:v>&gt;$500M to $1B</c:v>
                </c:pt>
                <c:pt idx="3">
                  <c:v>More than $1B</c:v>
                </c:pt>
                <c:pt idx="4">
                  <c:v>All plans</c:v>
                </c:pt>
              </c:strCache>
            </c:strRef>
          </c:cat>
          <c:val>
            <c:numRef>
              <c:f>Sheet1!$B$2:$B$6</c:f>
              <c:numCache>
                <c:formatCode>General</c:formatCode>
                <c:ptCount val="5"/>
                <c:pt idx="0">
                  <c:v>68</c:v>
                </c:pt>
                <c:pt idx="1">
                  <c:v>72</c:v>
                </c:pt>
                <c:pt idx="2">
                  <c:v>64</c:v>
                </c:pt>
                <c:pt idx="3">
                  <c:v>31</c:v>
                </c:pt>
                <c:pt idx="4">
                  <c:v>49</c:v>
                </c:pt>
              </c:numCache>
            </c:numRef>
          </c:val>
        </c:ser>
        <c:ser>
          <c:idx val="1"/>
          <c:order val="1"/>
          <c:tx>
            <c:strRef>
              <c:f>Sheet1!$C$1</c:f>
              <c:strCache>
                <c:ptCount val="1"/>
                <c:pt idx="0">
                  <c:v>Separate accounts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$50M</c:v>
                </c:pt>
                <c:pt idx="1">
                  <c:v>&gt;$50M to $500M</c:v>
                </c:pt>
                <c:pt idx="2">
                  <c:v>&gt;$500M to $1B</c:v>
                </c:pt>
                <c:pt idx="3">
                  <c:v>More than $1B</c:v>
                </c:pt>
                <c:pt idx="4">
                  <c:v>All plans</c:v>
                </c:pt>
              </c:strCache>
            </c:strRef>
          </c:cat>
          <c:val>
            <c:numRef>
              <c:f>Sheet1!$C$2:$C$6</c:f>
              <c:numCache>
                <c:formatCode>General</c:formatCode>
                <c:ptCount val="5"/>
                <c:pt idx="0">
                  <c:v>16</c:v>
                </c:pt>
                <c:pt idx="1">
                  <c:v>4</c:v>
                </c:pt>
                <c:pt idx="2">
                  <c:v>3</c:v>
                </c:pt>
                <c:pt idx="3">
                  <c:v>1</c:v>
                </c:pt>
                <c:pt idx="4">
                  <c:v>4</c:v>
                </c:pt>
              </c:numCache>
            </c:numRef>
          </c:val>
        </c:ser>
        <c:ser>
          <c:idx val="2"/>
          <c:order val="2"/>
          <c:tx>
            <c:strRef>
              <c:f>Sheet1!$D$1</c:f>
              <c:strCache>
                <c:ptCount val="1"/>
                <c:pt idx="0">
                  <c:v>Collective investment trusts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$50M</c:v>
                </c:pt>
                <c:pt idx="1">
                  <c:v>&gt;$50M to $500M</c:v>
                </c:pt>
                <c:pt idx="2">
                  <c:v>&gt;$500M to $1B</c:v>
                </c:pt>
                <c:pt idx="3">
                  <c:v>More than $1B</c:v>
                </c:pt>
                <c:pt idx="4">
                  <c:v>All plans</c:v>
                </c:pt>
              </c:strCache>
            </c:strRef>
          </c:cat>
          <c:val>
            <c:numRef>
              <c:f>Sheet1!$D$2:$D$6</c:f>
              <c:numCache>
                <c:formatCode>General</c:formatCode>
                <c:ptCount val="5"/>
                <c:pt idx="0">
                  <c:v>4</c:v>
                </c:pt>
                <c:pt idx="1">
                  <c:v>7</c:v>
                </c:pt>
                <c:pt idx="2">
                  <c:v>15</c:v>
                </c:pt>
                <c:pt idx="3">
                  <c:v>35</c:v>
                </c:pt>
                <c:pt idx="4">
                  <c:v>22</c:v>
                </c:pt>
              </c:numCache>
            </c:numRef>
          </c:val>
        </c:ser>
        <c:ser>
          <c:idx val="3"/>
          <c:order val="3"/>
          <c:tx>
            <c:strRef>
              <c:f>Sheet1!$E$1</c:f>
              <c:strCache>
                <c:ptCount val="1"/>
                <c:pt idx="0">
                  <c:v>GICs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$50M</c:v>
                </c:pt>
                <c:pt idx="1">
                  <c:v>&gt;$50M to $500M</c:v>
                </c:pt>
                <c:pt idx="2">
                  <c:v>&gt;$500M to $1B</c:v>
                </c:pt>
                <c:pt idx="3">
                  <c:v>More than $1B</c:v>
                </c:pt>
                <c:pt idx="4">
                  <c:v>All plans</c:v>
                </c:pt>
              </c:strCache>
            </c:strRef>
          </c:cat>
          <c:val>
            <c:numRef>
              <c:f>Sheet1!$E$2:$E$6</c:f>
              <c:numCache>
                <c:formatCode>General</c:formatCode>
                <c:ptCount val="5"/>
                <c:pt idx="0">
                  <c:v>9</c:v>
                </c:pt>
                <c:pt idx="1">
                  <c:v>10</c:v>
                </c:pt>
                <c:pt idx="2">
                  <c:v>10</c:v>
                </c:pt>
                <c:pt idx="3">
                  <c:v>10</c:v>
                </c:pt>
                <c:pt idx="4">
                  <c:v>10</c:v>
                </c:pt>
              </c:numCache>
            </c:numRef>
          </c:val>
        </c:ser>
        <c:ser>
          <c:idx val="4"/>
          <c:order val="4"/>
          <c:tx>
            <c:strRef>
              <c:f>Sheet1!$F$1</c:f>
              <c:strCache>
                <c:ptCount val="1"/>
                <c:pt idx="0">
                  <c:v>Other</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$1M to $50M</c:v>
                </c:pt>
                <c:pt idx="1">
                  <c:v>&gt;$50M to $500M</c:v>
                </c:pt>
                <c:pt idx="2">
                  <c:v>&gt;$500M to $1B</c:v>
                </c:pt>
                <c:pt idx="3">
                  <c:v>More than $1B</c:v>
                </c:pt>
                <c:pt idx="4">
                  <c:v>All plans</c:v>
                </c:pt>
              </c:strCache>
            </c:strRef>
          </c:cat>
          <c:val>
            <c:numRef>
              <c:f>Sheet1!$F$2:$F$6</c:f>
              <c:numCache>
                <c:formatCode>General</c:formatCode>
                <c:ptCount val="5"/>
                <c:pt idx="0">
                  <c:v>4</c:v>
                </c:pt>
                <c:pt idx="1">
                  <c:v>7</c:v>
                </c:pt>
                <c:pt idx="2">
                  <c:v>10</c:v>
                </c:pt>
                <c:pt idx="3">
                  <c:v>23</c:v>
                </c:pt>
                <c:pt idx="4">
                  <c:v>16</c:v>
                </c:pt>
              </c:numCache>
            </c:numRef>
          </c:val>
        </c:ser>
        <c:dLbls>
          <c:dLblPos val="ctr"/>
          <c:showLegendKey val="0"/>
          <c:showVal val="1"/>
          <c:showCatName val="0"/>
          <c:showSerName val="0"/>
          <c:showPercent val="0"/>
          <c:showBubbleSize val="0"/>
        </c:dLbls>
        <c:gapWidth val="150"/>
        <c:overlap val="100"/>
        <c:axId val="915114368"/>
        <c:axId val="915113584"/>
      </c:barChart>
      <c:catAx>
        <c:axId val="91511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13584"/>
        <c:crosses val="autoZero"/>
        <c:auto val="1"/>
        <c:lblAlgn val="ctr"/>
        <c:lblOffset val="100"/>
        <c:noMultiLvlLbl val="0"/>
      </c:catAx>
      <c:valAx>
        <c:axId val="915113584"/>
        <c:scaling>
          <c:orientation val="minMax"/>
        </c:scaling>
        <c:delete val="1"/>
        <c:axPos val="l"/>
        <c:numFmt formatCode="0%" sourceLinked="1"/>
        <c:majorTickMark val="none"/>
        <c:minorTickMark val="none"/>
        <c:tickLblPos val="nextTo"/>
        <c:crossAx val="915114368"/>
        <c:crosses val="autoZero"/>
        <c:crossBetween val="between"/>
      </c:valAx>
      <c:spPr>
        <a:noFill/>
        <a:ln w="25400">
          <a:noFill/>
        </a:ln>
        <a:effectLst/>
      </c:spPr>
    </c:plotArea>
    <c:legend>
      <c:legendPos val="r"/>
      <c:layout>
        <c:manualLayout>
          <c:xMode val="edge"/>
          <c:yMode val="edge"/>
          <c:x val="7.9193004576357962E-3"/>
          <c:y val="6.4644035665048089E-2"/>
          <c:w val="0.16787133568667506"/>
          <c:h val="0.4520067901966535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8150088676273E-2"/>
          <c:y val="0.22229245755788801"/>
          <c:w val="0.98556166356906105"/>
          <c:h val="0.66315682377607599"/>
        </c:manualLayout>
      </c:layout>
      <c:lineChart>
        <c:grouping val="standard"/>
        <c:varyColors val="0"/>
        <c:ser>
          <c:idx val="2"/>
          <c:order val="0"/>
          <c:tx>
            <c:strRef>
              <c:f>Sheet1!$D$1</c:f>
              <c:strCache>
                <c:ptCount val="1"/>
                <c:pt idx="0">
                  <c:v>Industry simple average expense ratio</c:v>
                </c:pt>
              </c:strCache>
            </c:strRef>
          </c:tx>
          <c:spPr>
            <a:ln w="38100">
              <a:solidFill>
                <a:schemeClr val="accent3"/>
              </a:solidFill>
            </a:ln>
          </c:spPr>
          <c:marker>
            <c:symbol val="none"/>
          </c:marker>
          <c:dLbls>
            <c:dLbl>
              <c:idx val="0"/>
              <c:layout>
                <c:manualLayout>
                  <c:x val="-1.8475750577367198E-2"/>
                  <c:y val="-4.089657377868240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3"/>
              <c:layout>
                <c:manualLayout>
                  <c:x val="3.0324996140188298E-2"/>
                  <c:y val="-3.7375917923901499E-2"/>
                </c:manualLayout>
              </c:layout>
              <c:tx>
                <c:rich>
                  <a:bodyPr/>
                  <a:lstStyle/>
                  <a:p>
                    <a:r>
                      <a:rPr lang="en-US" sz="1100" dirty="0" smtClean="0"/>
                      <a:t>1.33</a:t>
                    </a:r>
                    <a:endParaRPr lang="en-US" dirty="0"/>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100"/>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Sheet1!$A$2:$A$16</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Sheet1!$D$2:$D$16</c:f>
              <c:numCache>
                <c:formatCode>0.00</c:formatCode>
                <c:ptCount val="15"/>
                <c:pt idx="0">
                  <c:v>1.6</c:v>
                </c:pt>
                <c:pt idx="1">
                  <c:v>1.65</c:v>
                </c:pt>
                <c:pt idx="2">
                  <c:v>1.66</c:v>
                </c:pt>
                <c:pt idx="3">
                  <c:v>1.67</c:v>
                </c:pt>
                <c:pt idx="4">
                  <c:v>1.59</c:v>
                </c:pt>
                <c:pt idx="5">
                  <c:v>1.53</c:v>
                </c:pt>
                <c:pt idx="6">
                  <c:v>1.5</c:v>
                </c:pt>
                <c:pt idx="7">
                  <c:v>1.46</c:v>
                </c:pt>
                <c:pt idx="8">
                  <c:v>1.46</c:v>
                </c:pt>
                <c:pt idx="9">
                  <c:v>1.5</c:v>
                </c:pt>
                <c:pt idx="10">
                  <c:v>1.46</c:v>
                </c:pt>
                <c:pt idx="11">
                  <c:v>1.42</c:v>
                </c:pt>
                <c:pt idx="12">
                  <c:v>1.4</c:v>
                </c:pt>
                <c:pt idx="13">
                  <c:v>1.37</c:v>
                </c:pt>
                <c:pt idx="14">
                  <c:v>1.33</c:v>
                </c:pt>
              </c:numCache>
            </c:numRef>
          </c:val>
          <c:smooth val="0"/>
        </c:ser>
        <c:dLbls>
          <c:showLegendKey val="0"/>
          <c:showVal val="0"/>
          <c:showCatName val="0"/>
          <c:showSerName val="0"/>
          <c:showPercent val="0"/>
          <c:showBubbleSize val="0"/>
        </c:dLbls>
        <c:smooth val="0"/>
        <c:axId val="915106136"/>
        <c:axId val="915105352"/>
      </c:lineChart>
      <c:catAx>
        <c:axId val="915106136"/>
        <c:scaling>
          <c:orientation val="minMax"/>
        </c:scaling>
        <c:delete val="1"/>
        <c:axPos val="b"/>
        <c:numFmt formatCode="General" sourceLinked="1"/>
        <c:majorTickMark val="none"/>
        <c:minorTickMark val="none"/>
        <c:tickLblPos val="nextTo"/>
        <c:crossAx val="915105352"/>
        <c:crosses val="autoZero"/>
        <c:auto val="1"/>
        <c:lblAlgn val="ctr"/>
        <c:lblOffset val="100"/>
        <c:noMultiLvlLbl val="0"/>
      </c:catAx>
      <c:valAx>
        <c:axId val="915105352"/>
        <c:scaling>
          <c:orientation val="minMax"/>
        </c:scaling>
        <c:delete val="1"/>
        <c:axPos val="l"/>
        <c:numFmt formatCode="0.00" sourceLinked="1"/>
        <c:majorTickMark val="out"/>
        <c:minorTickMark val="none"/>
        <c:tickLblPos val="none"/>
        <c:crossAx val="915106136"/>
        <c:crosses val="autoZero"/>
        <c:crossBetween val="between"/>
      </c:valAx>
    </c:plotArea>
    <c:legend>
      <c:legendPos val="t"/>
      <c:layout>
        <c:manualLayout>
          <c:xMode val="edge"/>
          <c:yMode val="edge"/>
          <c:x val="0.23636858181256301"/>
          <c:y val="4.1788424127044498E-2"/>
          <c:w val="0.29402012506154601"/>
          <c:h val="6.5794948713931503E-2"/>
        </c:manualLayout>
      </c:layout>
      <c:overlay val="0"/>
      <c:txPr>
        <a:bodyPr/>
        <a:lstStyle/>
        <a:p>
          <a:pPr>
            <a:defRPr sz="1000"/>
          </a:pPr>
          <a:endParaRPr lang="en-US"/>
        </a:p>
      </c:txPr>
    </c:legend>
    <c:plotVisOnly val="1"/>
    <c:dispBlanksAs val="gap"/>
    <c:showDLblsOverMax val="0"/>
  </c:chart>
  <c:txPr>
    <a:bodyPr/>
    <a:lstStyle/>
    <a:p>
      <a:pPr>
        <a:defRPr sz="1200" baseline="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4647781179271E-2"/>
          <c:y val="0.451784606850472"/>
          <c:w val="0.93358788394478498"/>
          <c:h val="0.43063437452280101"/>
        </c:manualLayout>
      </c:layout>
      <c:barChart>
        <c:barDir val="col"/>
        <c:grouping val="clustered"/>
        <c:varyColors val="0"/>
        <c:ser>
          <c:idx val="0"/>
          <c:order val="0"/>
          <c:tx>
            <c:strRef>
              <c:f>Sheet1!$B$1</c:f>
              <c:strCache>
                <c:ptCount val="1"/>
                <c:pt idx="0">
                  <c:v>Industry average expense ratio¹</c:v>
                </c:pt>
              </c:strCache>
            </c:strRef>
          </c:tx>
          <c:spPr>
            <a:solidFill>
              <a:schemeClr val="accent1"/>
            </a:solidFill>
            <a:scene3d>
              <a:camera prst="orthographicFront"/>
              <a:lightRig rig="threePt" dir="t"/>
            </a:scene3d>
            <a:sp3d>
              <a:bevelT w="0" h="0"/>
            </a:sp3d>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Sheet1!$A$2:$A$16</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Sheet1!$B$2:$B$16</c:f>
              <c:numCache>
                <c:formatCode>0.00</c:formatCode>
                <c:ptCount val="15"/>
                <c:pt idx="0">
                  <c:v>0.99</c:v>
                </c:pt>
                <c:pt idx="1">
                  <c:v>0.99</c:v>
                </c:pt>
                <c:pt idx="2">
                  <c:v>1</c:v>
                </c:pt>
                <c:pt idx="3">
                  <c:v>1</c:v>
                </c:pt>
                <c:pt idx="4">
                  <c:v>0.95</c:v>
                </c:pt>
                <c:pt idx="5">
                  <c:v>0.91</c:v>
                </c:pt>
                <c:pt idx="6">
                  <c:v>0.88</c:v>
                </c:pt>
                <c:pt idx="7">
                  <c:v>0.86</c:v>
                </c:pt>
                <c:pt idx="8">
                  <c:v>0.83</c:v>
                </c:pt>
                <c:pt idx="9">
                  <c:v>0.87</c:v>
                </c:pt>
                <c:pt idx="10">
                  <c:v>0.83</c:v>
                </c:pt>
                <c:pt idx="11">
                  <c:v>0.79</c:v>
                </c:pt>
                <c:pt idx="12">
                  <c:v>0.77</c:v>
                </c:pt>
                <c:pt idx="13">
                  <c:v>0.74</c:v>
                </c:pt>
                <c:pt idx="14">
                  <c:v>0.7</c:v>
                </c:pt>
              </c:numCache>
            </c:numRef>
          </c:val>
        </c:ser>
        <c:dLbls>
          <c:showLegendKey val="0"/>
          <c:showVal val="0"/>
          <c:showCatName val="0"/>
          <c:showSerName val="0"/>
          <c:showPercent val="0"/>
          <c:showBubbleSize val="0"/>
        </c:dLbls>
        <c:gapWidth val="150"/>
        <c:axId val="915113976"/>
        <c:axId val="915107704"/>
      </c:barChart>
      <c:catAx>
        <c:axId val="915113976"/>
        <c:scaling>
          <c:orientation val="minMax"/>
        </c:scaling>
        <c:delete val="0"/>
        <c:axPos val="b"/>
        <c:numFmt formatCode="General" sourceLinked="1"/>
        <c:majorTickMark val="none"/>
        <c:minorTickMark val="none"/>
        <c:tickLblPos val="nextTo"/>
        <c:spPr>
          <a:ln>
            <a:noFill/>
          </a:ln>
        </c:spPr>
        <c:crossAx val="915107704"/>
        <c:crosses val="autoZero"/>
        <c:auto val="1"/>
        <c:lblAlgn val="ctr"/>
        <c:lblOffset val="100"/>
        <c:noMultiLvlLbl val="0"/>
      </c:catAx>
      <c:valAx>
        <c:axId val="915107704"/>
        <c:scaling>
          <c:orientation val="minMax"/>
        </c:scaling>
        <c:delete val="1"/>
        <c:axPos val="l"/>
        <c:numFmt formatCode="0.00" sourceLinked="1"/>
        <c:majorTickMark val="out"/>
        <c:minorTickMark val="none"/>
        <c:tickLblPos val="none"/>
        <c:crossAx val="915113976"/>
        <c:crosses val="autoZero"/>
        <c:crossBetween val="between"/>
      </c:valAx>
    </c:plotArea>
    <c:legend>
      <c:legendPos val="t"/>
      <c:layout>
        <c:manualLayout>
          <c:xMode val="edge"/>
          <c:yMode val="edge"/>
          <c:x val="3.15621748582686E-4"/>
          <c:y val="3.7594922119467702E-2"/>
          <c:w val="0.232326853298916"/>
          <c:h val="7.5718889909500695E-2"/>
        </c:manualLayout>
      </c:layout>
      <c:overlay val="0"/>
      <c:txPr>
        <a:bodyPr/>
        <a:lstStyle/>
        <a:p>
          <a:pPr>
            <a:defRPr sz="1000"/>
          </a:pPr>
          <a:endParaRPr lang="en-US"/>
        </a:p>
      </c:txPr>
    </c:legend>
    <c:plotVisOnly val="1"/>
    <c:dispBlanksAs val="gap"/>
    <c:showDLblsOverMax val="0"/>
  </c:chart>
  <c:txPr>
    <a:bodyPr/>
    <a:lstStyle/>
    <a:p>
      <a:pPr>
        <a:defRPr sz="1200" baseline="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774040353417599E-2"/>
          <c:y val="0.54358288133485899"/>
          <c:w val="0.91929526558479002"/>
          <c:h val="0.338305977867978"/>
        </c:manualLayout>
      </c:layout>
      <c:barChart>
        <c:barDir val="col"/>
        <c:grouping val="clustered"/>
        <c:varyColors val="0"/>
        <c:ser>
          <c:idx val="1"/>
          <c:order val="0"/>
          <c:tx>
            <c:strRef>
              <c:f>Sheet1!$C$1</c:f>
              <c:strCache>
                <c:ptCount val="1"/>
                <c:pt idx="0">
                  <c:v>401(k) average expense ratio²</c:v>
                </c:pt>
              </c:strCache>
            </c:strRef>
          </c:tx>
          <c:spPr>
            <a:solidFill>
              <a:schemeClr val="accent4"/>
            </a:solidFill>
            <a:scene3d>
              <a:camera prst="orthographicFront"/>
              <a:lightRig rig="threePt" dir="t"/>
            </a:scene3d>
            <a:sp3d>
              <a:bevelT w="0" h="0"/>
            </a:sp3d>
          </c:spPr>
          <c:invertIfNegative val="0"/>
          <c:dLbls>
            <c:spPr>
              <a:noFill/>
              <a:ln>
                <a:noFill/>
              </a:ln>
              <a:effectLst/>
            </c:spPr>
            <c:txPr>
              <a:bodyPr/>
              <a:lstStyle/>
              <a:p>
                <a:pPr>
                  <a:defRPr sz="11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Sheet1!$A$2:$A$16</c:f>
              <c:numCache>
                <c:formatCode>General</c:formatCode>
                <c:ptCount val="1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numCache>
            </c:numRef>
          </c:cat>
          <c:val>
            <c:numRef>
              <c:f>Sheet1!$C$2:$C$16</c:f>
              <c:numCache>
                <c:formatCode>0.00</c:formatCode>
                <c:ptCount val="15"/>
                <c:pt idx="0">
                  <c:v>0.77</c:v>
                </c:pt>
                <c:pt idx="1">
                  <c:v>0.8</c:v>
                </c:pt>
                <c:pt idx="2">
                  <c:v>0.82</c:v>
                </c:pt>
                <c:pt idx="3">
                  <c:v>0.83</c:v>
                </c:pt>
                <c:pt idx="4">
                  <c:v>0.79</c:v>
                </c:pt>
                <c:pt idx="5">
                  <c:v>0.76</c:v>
                </c:pt>
                <c:pt idx="6">
                  <c:v>0.74</c:v>
                </c:pt>
                <c:pt idx="7">
                  <c:v>0.73</c:v>
                </c:pt>
                <c:pt idx="8">
                  <c:v>0.72</c:v>
                </c:pt>
                <c:pt idx="9">
                  <c:v>0.74</c:v>
                </c:pt>
                <c:pt idx="10">
                  <c:v>0.7</c:v>
                </c:pt>
                <c:pt idx="11">
                  <c:v>0.65</c:v>
                </c:pt>
                <c:pt idx="12">
                  <c:v>0.63</c:v>
                </c:pt>
                <c:pt idx="13">
                  <c:v>0.57999999999999996</c:v>
                </c:pt>
                <c:pt idx="14">
                  <c:v>0.54</c:v>
                </c:pt>
              </c:numCache>
            </c:numRef>
          </c:val>
        </c:ser>
        <c:dLbls>
          <c:showLegendKey val="0"/>
          <c:showVal val="0"/>
          <c:showCatName val="0"/>
          <c:showSerName val="0"/>
          <c:showPercent val="0"/>
          <c:showBubbleSize val="0"/>
        </c:dLbls>
        <c:gapWidth val="150"/>
        <c:axId val="915113192"/>
        <c:axId val="915116328"/>
      </c:barChart>
      <c:catAx>
        <c:axId val="915113192"/>
        <c:scaling>
          <c:orientation val="minMax"/>
        </c:scaling>
        <c:delete val="1"/>
        <c:axPos val="b"/>
        <c:numFmt formatCode="General" sourceLinked="1"/>
        <c:majorTickMark val="none"/>
        <c:minorTickMark val="none"/>
        <c:tickLblPos val="nextTo"/>
        <c:crossAx val="915116328"/>
        <c:crosses val="autoZero"/>
        <c:auto val="1"/>
        <c:lblAlgn val="ctr"/>
        <c:lblOffset val="100"/>
        <c:noMultiLvlLbl val="0"/>
      </c:catAx>
      <c:valAx>
        <c:axId val="915116328"/>
        <c:scaling>
          <c:orientation val="minMax"/>
        </c:scaling>
        <c:delete val="1"/>
        <c:axPos val="l"/>
        <c:numFmt formatCode="0.00" sourceLinked="1"/>
        <c:majorTickMark val="out"/>
        <c:minorTickMark val="none"/>
        <c:tickLblPos val="none"/>
        <c:crossAx val="915113192"/>
        <c:crosses val="autoZero"/>
        <c:crossBetween val="between"/>
      </c:valAx>
    </c:plotArea>
    <c:legend>
      <c:legendPos val="t"/>
      <c:layout>
        <c:manualLayout>
          <c:xMode val="edge"/>
          <c:yMode val="edge"/>
          <c:x val="3.1556815426230802E-4"/>
          <c:y val="8.6896320814931205E-2"/>
          <c:w val="0.210619420576453"/>
          <c:h val="9.4183343656269305E-2"/>
        </c:manualLayout>
      </c:layout>
      <c:overlay val="0"/>
      <c:txPr>
        <a:bodyPr/>
        <a:lstStyle/>
        <a:p>
          <a:pPr>
            <a:defRPr sz="1000"/>
          </a:pPr>
          <a:endParaRPr lang="en-US"/>
        </a:p>
      </c:txPr>
    </c:legend>
    <c:plotVisOnly val="1"/>
    <c:dispBlanksAs val="gap"/>
    <c:showDLblsOverMax val="0"/>
  </c:chart>
  <c:txPr>
    <a:bodyPr/>
    <a:lstStyle/>
    <a:p>
      <a:pPr>
        <a:defRPr sz="1200" baseline="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7270083886573001E-2"/>
          <c:y val="0.14510277124450352"/>
          <c:w val="0.98086051092481796"/>
          <c:h val="0.5964069264069265"/>
        </c:manualLayout>
      </c:layout>
      <c:barChart>
        <c:barDir val="col"/>
        <c:grouping val="clustered"/>
        <c:varyColors val="0"/>
        <c:ser>
          <c:idx val="0"/>
          <c:order val="0"/>
          <c:tx>
            <c:strRef>
              <c:f>Sheet1!$B$1</c:f>
              <c:strCache>
                <c:ptCount val="1"/>
                <c:pt idx="0">
                  <c:v>Percentage of plans offering</c:v>
                </c:pt>
              </c:strCache>
            </c:strRef>
          </c:tx>
          <c:spPr>
            <a:solidFill>
              <a:srgbClr val="C00000"/>
            </a:solidFill>
            <a:ln>
              <a:noFill/>
            </a:ln>
            <a:effectLst/>
            <a:scene3d>
              <a:camera prst="orthographicFront"/>
              <a:lightRig rig="threePt" dir="t"/>
            </a:scene3d>
            <a:sp3d>
              <a:bevelT w="0" h="0"/>
            </a:sp3d>
          </c:spPr>
          <c:invertIfNegative val="0"/>
          <c:dLbls>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Domestic equity funds</c:v>
                </c:pt>
                <c:pt idx="1">
                  <c:v>International equity funds</c:v>
                </c:pt>
                <c:pt idx="2">
                  <c:v>Target date (lifecycle) funds</c:v>
                </c:pt>
                <c:pt idx="3">
                  <c:v>Non-target date balanced funds</c:v>
                </c:pt>
                <c:pt idx="4">
                  <c:v>Memo: index funds</c:v>
                </c:pt>
              </c:strCache>
            </c:strRef>
          </c:cat>
          <c:val>
            <c:numRef>
              <c:f>Sheet1!$B$2:$B$6</c:f>
              <c:numCache>
                <c:formatCode>0</c:formatCode>
                <c:ptCount val="5"/>
                <c:pt idx="0">
                  <c:v>99</c:v>
                </c:pt>
                <c:pt idx="1">
                  <c:v>97.5</c:v>
                </c:pt>
                <c:pt idx="2">
                  <c:v>73</c:v>
                </c:pt>
                <c:pt idx="3">
                  <c:v>65.900000000000006</c:v>
                </c:pt>
                <c:pt idx="4">
                  <c:v>90</c:v>
                </c:pt>
              </c:numCache>
            </c:numRef>
          </c:val>
        </c:ser>
        <c:ser>
          <c:idx val="1"/>
          <c:order val="1"/>
          <c:tx>
            <c:strRef>
              <c:f>Sheet1!$C$1</c:f>
              <c:strCache>
                <c:ptCount val="1"/>
                <c:pt idx="0">
                  <c:v>Average number of funds offered</c:v>
                </c:pt>
              </c:strCache>
            </c:strRef>
          </c:tx>
          <c:spPr>
            <a:solidFill>
              <a:schemeClr val="accent2"/>
            </a:solidFill>
            <a:ln>
              <a:noFill/>
            </a:ln>
            <a:effectLst/>
            <a:scene3d>
              <a:camera prst="orthographicFront"/>
              <a:lightRig rig="threePt" dir="t"/>
            </a:scene3d>
            <a:sp3d>
              <a:bevelT w="0" h="0"/>
            </a:sp3d>
          </c:spPr>
          <c:invertIfNegative val="0"/>
          <c:dLbls>
            <c:numFmt formatCode="#,##0" sourceLinked="0"/>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Domestic equity funds</c:v>
                </c:pt>
                <c:pt idx="1">
                  <c:v>International equity funds</c:v>
                </c:pt>
                <c:pt idx="2">
                  <c:v>Target date (lifecycle) funds</c:v>
                </c:pt>
                <c:pt idx="3">
                  <c:v>Non-target date balanced funds</c:v>
                </c:pt>
                <c:pt idx="4">
                  <c:v>Memo: index funds</c:v>
                </c:pt>
              </c:strCache>
            </c:strRef>
          </c:cat>
          <c:val>
            <c:numRef>
              <c:f>Sheet1!$C$2:$C$6</c:f>
              <c:numCache>
                <c:formatCode>0</c:formatCode>
                <c:ptCount val="5"/>
                <c:pt idx="0">
                  <c:v>9.6</c:v>
                </c:pt>
                <c:pt idx="1">
                  <c:v>3.1</c:v>
                </c:pt>
                <c:pt idx="2">
                  <c:v>9</c:v>
                </c:pt>
                <c:pt idx="3">
                  <c:v>2.2000000000000002</c:v>
                </c:pt>
                <c:pt idx="4">
                  <c:v>5</c:v>
                </c:pt>
              </c:numCache>
            </c:numRef>
          </c:val>
        </c:ser>
        <c:dLbls>
          <c:showLegendKey val="0"/>
          <c:showVal val="0"/>
          <c:showCatName val="0"/>
          <c:showSerName val="0"/>
          <c:showPercent val="0"/>
          <c:showBubbleSize val="0"/>
        </c:dLbls>
        <c:gapWidth val="90"/>
        <c:axId val="915115936"/>
        <c:axId val="915108488"/>
      </c:barChart>
      <c:catAx>
        <c:axId val="915115936"/>
        <c:scaling>
          <c:orientation val="minMax"/>
        </c:scaling>
        <c:delete val="0"/>
        <c:axPos val="b"/>
        <c:title>
          <c:tx>
            <c:rich>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r>
                  <a:rPr lang="en-US" dirty="0"/>
                  <a:t>Type of investment option </a:t>
                </a:r>
              </a:p>
            </c:rich>
          </c:tx>
          <c:layout>
            <c:manualLayout>
              <c:xMode val="edge"/>
              <c:yMode val="edge"/>
              <c:x val="0.3497098708249704"/>
              <c:y val="0.91472100078399288"/>
            </c:manualLayout>
          </c:layout>
          <c:overlay val="0"/>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title>
        <c:numFmt formatCode="General" sourceLinked="1"/>
        <c:majorTickMark val="none"/>
        <c:minorTickMark val="none"/>
        <c:tickLblPos val="nextTo"/>
        <c:spPr>
          <a:noFill/>
          <a:ln w="9525" cap="flat" cmpd="sng" algn="ctr">
            <a:solidFill>
              <a:srgbClr val="131313">
                <a:lumMod val="50000"/>
                <a:lumOff val="50000"/>
              </a:srgbClr>
            </a:solidFill>
            <a:round/>
          </a:ln>
          <a:effectLst/>
        </c:spPr>
        <c:txPr>
          <a:bodyPr rot="-6000000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crossAx val="915108488"/>
        <c:crosses val="autoZero"/>
        <c:auto val="1"/>
        <c:lblAlgn val="ctr"/>
        <c:lblOffset val="0"/>
        <c:noMultiLvlLbl val="0"/>
      </c:catAx>
      <c:valAx>
        <c:axId val="915108488"/>
        <c:scaling>
          <c:orientation val="minMax"/>
        </c:scaling>
        <c:delete val="1"/>
        <c:axPos val="l"/>
        <c:numFmt formatCode="0" sourceLinked="1"/>
        <c:majorTickMark val="out"/>
        <c:minorTickMark val="none"/>
        <c:tickLblPos val="nextTo"/>
        <c:crossAx val="915115936"/>
        <c:crosses val="autoZero"/>
        <c:crossBetween val="between"/>
      </c:valAx>
      <c:spPr>
        <a:noFill/>
        <a:ln>
          <a:noFill/>
        </a:ln>
        <a:effectLst/>
      </c:spPr>
    </c:plotArea>
    <c:legend>
      <c:legendPos val="l"/>
      <c:layout>
        <c:manualLayout>
          <c:xMode val="edge"/>
          <c:yMode val="edge"/>
          <c:x val="0"/>
          <c:y val="3.3043596823124381E-3"/>
          <c:w val="0.39407943492357572"/>
          <c:h val="0.13078535637590757"/>
        </c:manualLayout>
      </c:layout>
      <c:overlay val="0"/>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legend>
    <c:plotVisOnly val="1"/>
    <c:dispBlanksAs val="gap"/>
    <c:showDLblsOverMax val="0"/>
  </c:chart>
  <c:spPr>
    <a:noFill/>
    <a:ln>
      <a:noFill/>
    </a:ln>
    <a:effectLst/>
  </c:spPr>
  <c:txPr>
    <a:bodyPr/>
    <a:lstStyle/>
    <a:p>
      <a:pPr>
        <a:defRPr sz="1400" baseline="0">
          <a:solidFill>
            <a:srgbClr val="FFFFFF"/>
          </a:solidFill>
          <a:latin typeface="Calibri" panose="020F0502020204030204" pitchFamily="34" charset="0"/>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5035790980672872E-2"/>
          <c:y val="0.18625599707013368"/>
          <c:w val="0.97434371351916604"/>
          <c:h val="0.63027613990111697"/>
        </c:manualLayout>
      </c:layout>
      <c:barChart>
        <c:barDir val="col"/>
        <c:grouping val="clustered"/>
        <c:varyColors val="0"/>
        <c:ser>
          <c:idx val="0"/>
          <c:order val="0"/>
          <c:tx>
            <c:strRef>
              <c:f>Sheet1!$B$1</c:f>
              <c:strCache>
                <c:ptCount val="1"/>
                <c:pt idx="0">
                  <c:v>Percentage of plans offering</c:v>
                </c:pt>
              </c:strCache>
            </c:strRef>
          </c:tx>
          <c:spPr>
            <a:solidFill>
              <a:srgbClr val="C00000"/>
            </a:solidFill>
            <a:ln>
              <a:noFill/>
            </a:ln>
            <a:effectLst/>
            <a:scene3d>
              <a:camera prst="orthographicFront"/>
              <a:lightRig rig="threePt" dir="t"/>
            </a:scene3d>
            <a:sp3d>
              <a:bevelT w="0" h="0"/>
            </a:sp3d>
          </c:spPr>
          <c:invertIfNegative val="0"/>
          <c:dLbls>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Domestic bond funds</c:v>
                </c:pt>
                <c:pt idx="1">
                  <c:v>International bond funds</c:v>
                </c:pt>
                <c:pt idx="2">
                  <c:v>Money funds</c:v>
                </c:pt>
                <c:pt idx="3">
                  <c:v>GICs</c:v>
                </c:pt>
              </c:strCache>
            </c:strRef>
          </c:cat>
          <c:val>
            <c:numRef>
              <c:f>Sheet1!$B$2:$B$5</c:f>
              <c:numCache>
                <c:formatCode>0</c:formatCode>
                <c:ptCount val="4"/>
                <c:pt idx="0">
                  <c:v>97.5</c:v>
                </c:pt>
                <c:pt idx="1">
                  <c:v>26</c:v>
                </c:pt>
                <c:pt idx="2">
                  <c:v>52</c:v>
                </c:pt>
                <c:pt idx="3">
                  <c:v>70</c:v>
                </c:pt>
              </c:numCache>
            </c:numRef>
          </c:val>
        </c:ser>
        <c:ser>
          <c:idx val="1"/>
          <c:order val="1"/>
          <c:tx>
            <c:strRef>
              <c:f>Sheet1!$C$1</c:f>
              <c:strCache>
                <c:ptCount val="1"/>
                <c:pt idx="0">
                  <c:v>Average number of funds offered</c:v>
                </c:pt>
              </c:strCache>
            </c:strRef>
          </c:tx>
          <c:spPr>
            <a:solidFill>
              <a:srgbClr val="FFC000"/>
            </a:solidFill>
            <a:ln>
              <a:noFill/>
            </a:ln>
            <a:effectLst/>
            <a:scene3d>
              <a:camera prst="orthographicFront"/>
              <a:lightRig rig="threePt" dir="t"/>
            </a:scene3d>
            <a:sp3d>
              <a:bevelT w="0" h="0"/>
            </a:sp3d>
          </c:spPr>
          <c:invertIfNegative val="0"/>
          <c:dLbls>
            <c:numFmt formatCode="#,##0" sourceLinked="0"/>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Domestic bond funds</c:v>
                </c:pt>
                <c:pt idx="1">
                  <c:v>International bond funds</c:v>
                </c:pt>
                <c:pt idx="2">
                  <c:v>Money funds</c:v>
                </c:pt>
                <c:pt idx="3">
                  <c:v>GICs</c:v>
                </c:pt>
              </c:strCache>
            </c:strRef>
          </c:cat>
          <c:val>
            <c:numRef>
              <c:f>Sheet1!$C$2:$C$5</c:f>
              <c:numCache>
                <c:formatCode>0</c:formatCode>
                <c:ptCount val="4"/>
                <c:pt idx="0">
                  <c:v>2.7</c:v>
                </c:pt>
                <c:pt idx="1">
                  <c:v>1.2</c:v>
                </c:pt>
                <c:pt idx="2">
                  <c:v>1.1000000000000001</c:v>
                </c:pt>
                <c:pt idx="3">
                  <c:v>1.1000000000000001</c:v>
                </c:pt>
              </c:numCache>
            </c:numRef>
          </c:val>
        </c:ser>
        <c:dLbls>
          <c:showLegendKey val="0"/>
          <c:showVal val="0"/>
          <c:showCatName val="0"/>
          <c:showSerName val="0"/>
          <c:showPercent val="0"/>
          <c:showBubbleSize val="0"/>
        </c:dLbls>
        <c:gapWidth val="90"/>
        <c:axId val="915115544"/>
        <c:axId val="915110448"/>
      </c:barChart>
      <c:catAx>
        <c:axId val="915115544"/>
        <c:scaling>
          <c:orientation val="minMax"/>
        </c:scaling>
        <c:delete val="0"/>
        <c:axPos val="b"/>
        <c:title>
          <c:tx>
            <c:rich>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r>
                  <a:rPr lang="en-US" baseline="0" dirty="0">
                    <a:latin typeface="Calibri" panose="020F0502020204030204" pitchFamily="34" charset="0"/>
                  </a:rPr>
                  <a:t>Type of investment option </a:t>
                </a:r>
              </a:p>
            </c:rich>
          </c:tx>
          <c:layout>
            <c:manualLayout>
              <c:xMode val="edge"/>
              <c:yMode val="edge"/>
              <c:x val="0.34411741585546402"/>
              <c:y val="0.90939205273759405"/>
            </c:manualLayout>
          </c:layout>
          <c:overlay val="0"/>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title>
        <c:numFmt formatCode="General" sourceLinked="1"/>
        <c:majorTickMark val="none"/>
        <c:minorTickMark val="none"/>
        <c:tickLblPos val="nextTo"/>
        <c:spPr>
          <a:noFill/>
          <a:ln w="9525" cap="flat" cmpd="sng" algn="ctr">
            <a:solidFill>
              <a:srgbClr val="131313">
                <a:lumMod val="50000"/>
                <a:lumOff val="50000"/>
              </a:srgbClr>
            </a:solidFill>
            <a:round/>
          </a:ln>
          <a:effectLst/>
        </c:spPr>
        <c:txPr>
          <a:bodyPr rot="-6000000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crossAx val="915110448"/>
        <c:crosses val="autoZero"/>
        <c:auto val="1"/>
        <c:lblAlgn val="ctr"/>
        <c:lblOffset val="0"/>
        <c:noMultiLvlLbl val="0"/>
      </c:catAx>
      <c:valAx>
        <c:axId val="915110448"/>
        <c:scaling>
          <c:orientation val="minMax"/>
        </c:scaling>
        <c:delete val="1"/>
        <c:axPos val="l"/>
        <c:numFmt formatCode="0" sourceLinked="1"/>
        <c:majorTickMark val="out"/>
        <c:minorTickMark val="none"/>
        <c:tickLblPos val="nextTo"/>
        <c:crossAx val="915115544"/>
        <c:crosses val="autoZero"/>
        <c:crossBetween val="between"/>
      </c:valAx>
      <c:spPr>
        <a:noFill/>
        <a:ln>
          <a:noFill/>
        </a:ln>
        <a:effectLst/>
      </c:spPr>
    </c:plotArea>
    <c:legend>
      <c:legendPos val="l"/>
      <c:layout>
        <c:manualLayout>
          <c:xMode val="edge"/>
          <c:yMode val="edge"/>
          <c:x val="0"/>
          <c:y val="3.3041567478483799E-3"/>
          <c:w val="0.35658986004492388"/>
          <c:h val="0.1556520783739242"/>
        </c:manualLayout>
      </c:layout>
      <c:overlay val="0"/>
      <c:spPr>
        <a:noFill/>
        <a:ln>
          <a:noFill/>
        </a:ln>
        <a:effectLst/>
      </c:spPr>
      <c:txPr>
        <a:bodyPr rot="0" spcFirstLastPara="1" vertOverflow="ellipsis" vert="horz" wrap="square" anchor="ctr" anchorCtr="1"/>
        <a:lstStyle/>
        <a:p>
          <a:pPr>
            <a:defRPr sz="1400" b="0" i="0" u="none" strike="noStrike" kern="1200" baseline="0">
              <a:solidFill>
                <a:srgbClr val="FFFFFF"/>
              </a:solidFill>
              <a:latin typeface="Calibri" panose="020F0502020204030204" pitchFamily="34" charset="0"/>
              <a:ea typeface="+mn-ea"/>
              <a:cs typeface="+mn-cs"/>
            </a:defRPr>
          </a:pPr>
          <a:endParaRPr lang="en-US"/>
        </a:p>
      </c:txPr>
    </c:legend>
    <c:plotVisOnly val="1"/>
    <c:dispBlanksAs val="gap"/>
    <c:showDLblsOverMax val="0"/>
  </c:chart>
  <c:spPr>
    <a:noFill/>
    <a:ln>
      <a:noFill/>
    </a:ln>
    <a:effectLst/>
  </c:spPr>
  <c:txPr>
    <a:bodyPr/>
    <a:lstStyle/>
    <a:p>
      <a:pPr>
        <a:defRPr sz="1400" baseline="0">
          <a:solidFill>
            <a:srgbClr val="FFFFFF"/>
          </a:solidFill>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89958825873276E-2"/>
          <c:y val="9.9910797931118636E-2"/>
          <c:w val="0.62352231777346689"/>
          <c:h val="0.77422102744977583"/>
        </c:manualLayout>
      </c:layout>
      <c:barChart>
        <c:barDir val="col"/>
        <c:grouping val="percentStacked"/>
        <c:varyColors val="0"/>
        <c:ser>
          <c:idx val="0"/>
          <c:order val="0"/>
          <c:tx>
            <c:strRef>
              <c:f>Sheet1!$B$1</c:f>
              <c:strCache>
                <c:ptCount val="1"/>
                <c:pt idx="0">
                  <c:v>Company stock</c:v>
                </c:pt>
              </c:strCache>
            </c:strRef>
          </c:tx>
          <c:spPr>
            <a:solidFill>
              <a:schemeClr val="accent1"/>
            </a:solidFill>
            <a:ln>
              <a:noFill/>
            </a:ln>
            <a:effectLst/>
          </c:spPr>
          <c:invertIfNegative val="0"/>
          <c:dLbls>
            <c:dLbl>
              <c:idx val="1"/>
              <c:layout/>
              <c:showLegendKey val="0"/>
              <c:showVal val="1"/>
              <c:showCatName val="0"/>
              <c:showSerName val="0"/>
              <c:showPercent val="0"/>
              <c:showBubbleSize val="0"/>
              <c:extLst>
                <c:ext xmlns:c15="http://schemas.microsoft.com/office/drawing/2012/chart" uri="{CE6537A1-D6FC-4f65-9D91-7224C49458BB}">
                  <c15:layout/>
                </c:ext>
              </c:extLst>
            </c:dLbl>
            <c:dLbl>
              <c:idx val="2"/>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Sheet1!$B$2:$B$3</c:f>
              <c:numCache>
                <c:formatCode>General</c:formatCode>
                <c:ptCount val="2"/>
                <c:pt idx="0">
                  <c:v>18</c:v>
                </c:pt>
                <c:pt idx="1">
                  <c:v>7</c:v>
                </c:pt>
              </c:numCache>
            </c:numRef>
          </c:val>
        </c:ser>
        <c:ser>
          <c:idx val="1"/>
          <c:order val="1"/>
          <c:tx>
            <c:strRef>
              <c:f>Sheet1!$C$1</c:f>
              <c:strCache>
                <c:ptCount val="1"/>
                <c:pt idx="0">
                  <c:v>Equity funds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Sheet1!$C$2:$C$3</c:f>
              <c:numCache>
                <c:formatCode>General</c:formatCode>
                <c:ptCount val="2"/>
                <c:pt idx="0">
                  <c:v>50</c:v>
                </c:pt>
                <c:pt idx="1">
                  <c:v>44</c:v>
                </c:pt>
              </c:numCache>
            </c:numRef>
          </c:val>
        </c:ser>
        <c:ser>
          <c:idx val="2"/>
          <c:order val="2"/>
          <c:tx>
            <c:strRef>
              <c:f>Sheet1!$D$1</c:f>
              <c:strCache>
                <c:ptCount val="1"/>
                <c:pt idx="0">
                  <c:v>Target date (lifecycle) funds</c:v>
                </c:pt>
              </c:strCache>
            </c:strRef>
          </c:tx>
          <c:spPr>
            <a:solidFill>
              <a:schemeClr val="accent3"/>
            </a:solidFill>
            <a:ln>
              <a:noFill/>
            </a:ln>
            <a:effectLst/>
          </c:spPr>
          <c:invertIfNegative val="0"/>
          <c:dLbls>
            <c:dLbl>
              <c:idx val="0"/>
              <c:delete val="1"/>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Sheet1!$D$2:$D$3</c:f>
              <c:numCache>
                <c:formatCode>General</c:formatCode>
                <c:ptCount val="2"/>
                <c:pt idx="0">
                  <c:v>0</c:v>
                </c:pt>
                <c:pt idx="1">
                  <c:v>15</c:v>
                </c:pt>
              </c:numCache>
            </c:numRef>
          </c:val>
        </c:ser>
        <c:ser>
          <c:idx val="3"/>
          <c:order val="3"/>
          <c:tx>
            <c:strRef>
              <c:f>Sheet1!$E$1</c:f>
              <c:strCache>
                <c:ptCount val="1"/>
                <c:pt idx="0">
                  <c:v>Non-target date balanced funds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Sheet1!$E$2:$E$3</c:f>
              <c:numCache>
                <c:formatCode>General</c:formatCode>
                <c:ptCount val="2"/>
                <c:pt idx="0">
                  <c:v>8</c:v>
                </c:pt>
                <c:pt idx="1">
                  <c:v>7</c:v>
                </c:pt>
              </c:numCache>
            </c:numRef>
          </c:val>
        </c:ser>
        <c:ser>
          <c:idx val="4"/>
          <c:order val="4"/>
          <c:tx>
            <c:strRef>
              <c:f>Sheet1!$F$1</c:f>
              <c:strCache>
                <c:ptCount val="1"/>
                <c:pt idx="0">
                  <c:v>Bonds funds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Sheet1!$F$2:$F$3</c:f>
              <c:numCache>
                <c:formatCode>General</c:formatCode>
                <c:ptCount val="2"/>
                <c:pt idx="0">
                  <c:v>6</c:v>
                </c:pt>
                <c:pt idx="1">
                  <c:v>9</c:v>
                </c:pt>
              </c:numCache>
            </c:numRef>
          </c:val>
        </c:ser>
        <c:ser>
          <c:idx val="5"/>
          <c:order val="5"/>
          <c:tx>
            <c:strRef>
              <c:f>Sheet1!$G$1</c:f>
              <c:strCache>
                <c:ptCount val="1"/>
                <c:pt idx="0">
                  <c:v>Money market funds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Sheet1!$G$2:$G$3</c:f>
              <c:numCache>
                <c:formatCode>General</c:formatCode>
                <c:ptCount val="2"/>
                <c:pt idx="0">
                  <c:v>5</c:v>
                </c:pt>
                <c:pt idx="1">
                  <c:v>4</c:v>
                </c:pt>
              </c:numCache>
            </c:numRef>
          </c:val>
        </c:ser>
        <c:ser>
          <c:idx val="6"/>
          <c:order val="6"/>
          <c:tx>
            <c:strRef>
              <c:f>Sheet1!$H$1</c:f>
              <c:strCache>
                <c:ptCount val="1"/>
                <c:pt idx="0">
                  <c:v>GICs and other stable value funds</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Sheet1!$H$2:$H$3</c:f>
              <c:numCache>
                <c:formatCode>General</c:formatCode>
                <c:ptCount val="2"/>
                <c:pt idx="0">
                  <c:v>12</c:v>
                </c:pt>
                <c:pt idx="1">
                  <c:v>7</c:v>
                </c:pt>
              </c:numCache>
            </c:numRef>
          </c:val>
        </c:ser>
        <c:ser>
          <c:idx val="7"/>
          <c:order val="7"/>
          <c:tx>
            <c:strRef>
              <c:f>Sheet1!$I$1</c:f>
              <c:strCache>
                <c:ptCount val="1"/>
                <c:pt idx="0">
                  <c:v>Other investments</c:v>
                </c:pt>
              </c:strCache>
            </c:strRef>
          </c:tx>
          <c:spPr>
            <a:solidFill>
              <a:schemeClr val="accent2">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Year-end 1998</c:v>
                </c:pt>
                <c:pt idx="1">
                  <c:v>Year-end 2013</c:v>
                </c:pt>
              </c:strCache>
            </c:strRef>
          </c:cat>
          <c:val>
            <c:numRef>
              <c:f>Sheet1!$I$2:$I$3</c:f>
              <c:numCache>
                <c:formatCode>General</c:formatCode>
                <c:ptCount val="2"/>
                <c:pt idx="0">
                  <c:v>2</c:v>
                </c:pt>
                <c:pt idx="1">
                  <c:v>6</c:v>
                </c:pt>
              </c:numCache>
            </c:numRef>
          </c:val>
        </c:ser>
        <c:dLbls>
          <c:dLblPos val="ctr"/>
          <c:showLegendKey val="0"/>
          <c:showVal val="1"/>
          <c:showCatName val="0"/>
          <c:showSerName val="0"/>
          <c:showPercent val="0"/>
          <c:showBubbleSize val="0"/>
        </c:dLbls>
        <c:gapWidth val="150"/>
        <c:overlap val="100"/>
        <c:axId val="915111232"/>
        <c:axId val="915112016"/>
      </c:barChart>
      <c:catAx>
        <c:axId val="915111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12016"/>
        <c:crosses val="autoZero"/>
        <c:auto val="1"/>
        <c:lblAlgn val="ctr"/>
        <c:lblOffset val="100"/>
        <c:noMultiLvlLbl val="0"/>
      </c:catAx>
      <c:valAx>
        <c:axId val="915112016"/>
        <c:scaling>
          <c:orientation val="minMax"/>
        </c:scaling>
        <c:delete val="1"/>
        <c:axPos val="l"/>
        <c:numFmt formatCode="0%" sourceLinked="1"/>
        <c:majorTickMark val="none"/>
        <c:minorTickMark val="none"/>
        <c:tickLblPos val="nextTo"/>
        <c:crossAx val="915111232"/>
        <c:crosses val="autoZero"/>
        <c:crossBetween val="between"/>
      </c:valAx>
      <c:spPr>
        <a:noFill/>
        <a:ln w="25400">
          <a:noFill/>
        </a:ln>
        <a:effectLst/>
      </c:spPr>
    </c:plotArea>
    <c:legend>
      <c:legendPos val="r"/>
      <c:layout>
        <c:manualLayout>
          <c:xMode val="edge"/>
          <c:yMode val="edge"/>
          <c:x val="0.65096649761766245"/>
          <c:y val="9.4565072465700478E-2"/>
          <c:w val="0.3062218888217515"/>
          <c:h val="0.80702523966347117"/>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2006</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Plans offering target date funds</c:v>
                </c:pt>
                <c:pt idx="1">
                  <c:v>Participants offered target date funds</c:v>
                </c:pt>
                <c:pt idx="2">
                  <c:v>Participants holding target date funds</c:v>
                </c:pt>
                <c:pt idx="3">
                  <c:v>Target date fund assets</c:v>
                </c:pt>
              </c:strCache>
            </c:strRef>
          </c:cat>
          <c:val>
            <c:numRef>
              <c:f>Sheet1!$B$2:$B$5</c:f>
              <c:numCache>
                <c:formatCode>General</c:formatCode>
                <c:ptCount val="4"/>
                <c:pt idx="0">
                  <c:v>57</c:v>
                </c:pt>
                <c:pt idx="1">
                  <c:v>62</c:v>
                </c:pt>
                <c:pt idx="2">
                  <c:v>19</c:v>
                </c:pt>
                <c:pt idx="3">
                  <c:v>5</c:v>
                </c:pt>
              </c:numCache>
            </c:numRef>
          </c:val>
        </c:ser>
        <c:ser>
          <c:idx val="1"/>
          <c:order val="1"/>
          <c:tx>
            <c:strRef>
              <c:f>Sheet1!$C$1</c:f>
              <c:strCache>
                <c:ptCount val="1"/>
                <c:pt idx="0">
                  <c:v>2013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Plans offering target date funds</c:v>
                </c:pt>
                <c:pt idx="1">
                  <c:v>Participants offered target date funds</c:v>
                </c:pt>
                <c:pt idx="2">
                  <c:v>Participants holding target date funds</c:v>
                </c:pt>
                <c:pt idx="3">
                  <c:v>Target date fund assets</c:v>
                </c:pt>
              </c:strCache>
            </c:strRef>
          </c:cat>
          <c:val>
            <c:numRef>
              <c:f>Sheet1!$C$2:$C$5</c:f>
              <c:numCache>
                <c:formatCode>General</c:formatCode>
                <c:ptCount val="4"/>
                <c:pt idx="0">
                  <c:v>71</c:v>
                </c:pt>
                <c:pt idx="1">
                  <c:v>66</c:v>
                </c:pt>
                <c:pt idx="2">
                  <c:v>41</c:v>
                </c:pt>
                <c:pt idx="3">
                  <c:v>15</c:v>
                </c:pt>
              </c:numCache>
            </c:numRef>
          </c:val>
        </c:ser>
        <c:dLbls>
          <c:showLegendKey val="0"/>
          <c:showVal val="0"/>
          <c:showCatName val="0"/>
          <c:showSerName val="0"/>
          <c:showPercent val="0"/>
          <c:showBubbleSize val="0"/>
        </c:dLbls>
        <c:gapWidth val="219"/>
        <c:overlap val="-27"/>
        <c:axId val="915112800"/>
        <c:axId val="915115152"/>
      </c:barChart>
      <c:catAx>
        <c:axId val="915112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15152"/>
        <c:crosses val="autoZero"/>
        <c:auto val="1"/>
        <c:lblAlgn val="ctr"/>
        <c:lblOffset val="100"/>
        <c:noMultiLvlLbl val="0"/>
      </c:catAx>
      <c:valAx>
        <c:axId val="915115152"/>
        <c:scaling>
          <c:orientation val="minMax"/>
        </c:scaling>
        <c:delete val="1"/>
        <c:axPos val="l"/>
        <c:numFmt formatCode="General" sourceLinked="1"/>
        <c:majorTickMark val="none"/>
        <c:minorTickMark val="none"/>
        <c:tickLblPos val="nextTo"/>
        <c:crossAx val="915112800"/>
        <c:crosses val="autoZero"/>
        <c:crossBetween val="between"/>
      </c:valAx>
      <c:spPr>
        <a:noFill/>
        <a:ln w="25400">
          <a:noFill/>
        </a:ln>
        <a:effectLst/>
      </c:spPr>
    </c:plotArea>
    <c:legend>
      <c:legendPos val="b"/>
      <c:layout>
        <c:manualLayout>
          <c:xMode val="edge"/>
          <c:yMode val="edge"/>
          <c:x val="1.7806597704694258E-4"/>
          <c:y val="2.1702955146800694E-3"/>
          <c:w val="7.970922752303021E-2"/>
          <c:h val="0.1314329433517166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329328352115185E-2"/>
          <c:y val="0.17004048582995951"/>
          <c:w val="0.92734134329576967"/>
          <c:h val="0.60659632120883666"/>
        </c:manualLayout>
      </c:layout>
      <c:barChart>
        <c:barDir val="col"/>
        <c:grouping val="stacked"/>
        <c:varyColors val="0"/>
        <c:ser>
          <c:idx val="0"/>
          <c:order val="0"/>
          <c:tx>
            <c:strRef>
              <c:f>Sheet1!$B$1</c:f>
              <c:strCache>
                <c:ptCount val="1"/>
                <c:pt idx="0">
                  <c:v>Mutual funds</c:v>
                </c:pt>
              </c:strCache>
            </c:strRef>
          </c:tx>
          <c:spPr>
            <a:solidFill>
              <a:schemeClr val="accent1"/>
            </a:solidFill>
            <a:ln>
              <a:noFill/>
            </a:ln>
            <a:effectLst/>
          </c:spPr>
          <c:invertIfNegative val="0"/>
          <c:dLbls>
            <c:dLbl>
              <c:idx val="0"/>
              <c:layout/>
              <c:tx>
                <c:rich>
                  <a:bodyPr/>
                  <a:lstStyle/>
                  <a:p>
                    <a:fld id="{E0A5CE3F-E4EE-41B7-81DC-F43DEF3E8133}"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DC plans</c:v>
                </c:pt>
                <c:pt idx="1">
                  <c:v>IRAs</c:v>
                </c:pt>
              </c:strCache>
            </c:strRef>
          </c:cat>
          <c:val>
            <c:numRef>
              <c:f>Sheet1!$B$2:$B$3</c:f>
              <c:numCache>
                <c:formatCode>General</c:formatCode>
                <c:ptCount val="2"/>
                <c:pt idx="0">
                  <c:v>3.5</c:v>
                </c:pt>
                <c:pt idx="1">
                  <c:v>3.4</c:v>
                </c:pt>
              </c:numCache>
            </c:numRef>
          </c:val>
        </c:ser>
        <c:ser>
          <c:idx val="1"/>
          <c:order val="1"/>
          <c:tx>
            <c:strRef>
              <c:f>Sheet1!$C$1</c:f>
              <c:strCache>
                <c:ptCount val="1"/>
                <c:pt idx="0">
                  <c:v>Other investments</c:v>
                </c:pt>
              </c:strCache>
            </c:strRef>
          </c:tx>
          <c:spPr>
            <a:solidFill>
              <a:schemeClr val="accent2"/>
            </a:solidFill>
            <a:ln>
              <a:noFill/>
            </a:ln>
            <a:effectLst/>
          </c:spPr>
          <c:invertIfNegative val="0"/>
          <c:dLbls>
            <c:dLbl>
              <c:idx val="0"/>
              <c:layout/>
              <c:tx>
                <c:rich>
                  <a:bodyPr/>
                  <a:lstStyle/>
                  <a:p>
                    <a:fld id="{87AE5316-FE93-4BBE-9F5D-9B0B5F284770}" type="VALUE">
                      <a:rPr lang="en-US" smtClean="0"/>
                      <a:pPr/>
                      <a:t>[VALUE]</a:t>
                    </a:fld>
                    <a:r>
                      <a:rPr lang="en-US" dirty="0" smtClean="0"/>
                      <a:t>.0</a:t>
                    </a:r>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DC plans</c:v>
                </c:pt>
                <c:pt idx="1">
                  <c:v>IRAs</c:v>
                </c:pt>
              </c:strCache>
            </c:strRef>
          </c:cat>
          <c:val>
            <c:numRef>
              <c:f>Sheet1!$C$2:$C$3</c:f>
              <c:numCache>
                <c:formatCode>General</c:formatCode>
                <c:ptCount val="2"/>
                <c:pt idx="0">
                  <c:v>3</c:v>
                </c:pt>
                <c:pt idx="1">
                  <c:v>3.9</c:v>
                </c:pt>
              </c:numCache>
            </c:numRef>
          </c:val>
        </c:ser>
        <c:dLbls>
          <c:showLegendKey val="0"/>
          <c:showVal val="0"/>
          <c:showCatName val="0"/>
          <c:showSerName val="0"/>
          <c:showPercent val="0"/>
          <c:showBubbleSize val="0"/>
        </c:dLbls>
        <c:gapWidth val="150"/>
        <c:overlap val="100"/>
        <c:axId val="915093592"/>
        <c:axId val="915102608"/>
      </c:barChart>
      <c:catAx>
        <c:axId val="915093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02608"/>
        <c:crosses val="autoZero"/>
        <c:auto val="1"/>
        <c:lblAlgn val="ctr"/>
        <c:lblOffset val="100"/>
        <c:noMultiLvlLbl val="0"/>
      </c:catAx>
      <c:valAx>
        <c:axId val="915102608"/>
        <c:scaling>
          <c:orientation val="minMax"/>
        </c:scaling>
        <c:delete val="1"/>
        <c:axPos val="l"/>
        <c:numFmt formatCode="General" sourceLinked="1"/>
        <c:majorTickMark val="none"/>
        <c:minorTickMark val="none"/>
        <c:tickLblPos val="nextTo"/>
        <c:crossAx val="915093592"/>
        <c:crosses val="autoZero"/>
        <c:crossBetween val="between"/>
      </c:valAx>
      <c:spPr>
        <a:noFill/>
        <a:ln>
          <a:noFill/>
        </a:ln>
        <a:effectLst/>
      </c:spPr>
    </c:plotArea>
    <c:legend>
      <c:legendPos val="l"/>
      <c:layout>
        <c:manualLayout>
          <c:xMode val="edge"/>
          <c:yMode val="edge"/>
          <c:x val="1.9815997282971922E-2"/>
          <c:y val="1.6772014695479653E-3"/>
          <c:w val="0.3942202821153083"/>
          <c:h val="0.1144537316558186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userShapes r:id="rId4"/>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dLbls>
            <c:dLbl>
              <c:idx val="0"/>
              <c:layout>
                <c:manualLayout>
                  <c:x val="-0.26532625429788964"/>
                  <c:y val="-0.10330013382108039"/>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12137543039159245"/>
                  <c:y val="2.9517518187139394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799367950199762E-2"/>
                  <c:y val="-0.13483767953205197"/>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9.3133898828078265E-2"/>
                  <c:y val="4.6067960525691107E-2"/>
                </c:manualLayout>
              </c:layout>
              <c:spPr>
                <a:noFill/>
                <a:ln>
                  <a:noFill/>
                </a:ln>
                <a:effectLst/>
              </c:spPr>
              <c:txPr>
                <a:bodyPr rot="0" spcFirstLastPara="1" vertOverflow="ellipsis" vert="horz" wrap="square" lIns="38100" tIns="19050" rIns="38100" bIns="19050" anchor="ctr" anchorCtr="1">
                  <a:noAutofit/>
                </a:bodyPr>
                <a:lstStyle/>
                <a:p>
                  <a:pPr>
                    <a:defRPr sz="1400" b="0" i="0" u="none" strike="noStrike" kern="1200" baseline="0">
                      <a:solidFill>
                        <a:schemeClr val="bg1"/>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layout>
                    <c:manualLayout>
                      <c:w val="7.2065441218143692E-2"/>
                      <c:h val="8.7952212795427115E-2"/>
                    </c:manualLayout>
                  </c15:layout>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Other assets</c:v>
                </c:pt>
                <c:pt idx="1">
                  <c:v>Bank and thrift deposits</c:v>
                </c:pt>
                <c:pt idx="2">
                  <c:v>Annuities</c:v>
                </c:pt>
                <c:pt idx="3">
                  <c:v>Mutual funds</c:v>
                </c:pt>
              </c:strCache>
            </c:strRef>
          </c:cat>
          <c:val>
            <c:numRef>
              <c:f>Sheet1!$B$2:$B$5</c:f>
              <c:numCache>
                <c:formatCode>0%</c:formatCode>
                <c:ptCount val="4"/>
                <c:pt idx="0">
                  <c:v>0.41</c:v>
                </c:pt>
                <c:pt idx="1">
                  <c:v>7.0000000000000007E-2</c:v>
                </c:pt>
                <c:pt idx="2">
                  <c:v>0.05</c:v>
                </c:pt>
                <c:pt idx="3">
                  <c:v>0.47</c:v>
                </c:pt>
              </c:numCache>
            </c:numRef>
          </c:val>
        </c:ser>
        <c:dLbls>
          <c:showLegendKey val="0"/>
          <c:showVal val="0"/>
          <c:showCatName val="0"/>
          <c:showSerName val="0"/>
          <c:showPercent val="0"/>
          <c:showBubbleSize val="0"/>
          <c:showLeaderLines val="1"/>
        </c:dLbls>
        <c:firstSliceAng val="120"/>
      </c:pieChart>
      <c:spPr>
        <a:noFill/>
        <a:ln>
          <a:noFill/>
        </a:ln>
        <a:effectLst/>
      </c:spPr>
    </c:plotArea>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userShapes r:id="rId4"/>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111140834469786"/>
          <c:y val="9.553332624467327E-2"/>
          <c:w val="0.80091464802450862"/>
          <c:h val="0.77422102744977583"/>
        </c:manualLayout>
      </c:layout>
      <c:barChart>
        <c:barDir val="col"/>
        <c:grouping val="percentStacked"/>
        <c:varyColors val="0"/>
        <c:ser>
          <c:idx val="0"/>
          <c:order val="0"/>
          <c:tx>
            <c:strRef>
              <c:f>Sheet1!$B$1</c:f>
              <c:strCache>
                <c:ptCount val="1"/>
                <c:pt idx="0">
                  <c:v>Company stock</c:v>
                </c:pt>
              </c:strCache>
            </c:strRef>
          </c:tx>
          <c:spPr>
            <a:solidFill>
              <a:schemeClr val="accent1"/>
            </a:solidFill>
            <a:ln>
              <a:noFill/>
            </a:ln>
            <a:effectLst/>
          </c:spPr>
          <c:invertIfNegative val="0"/>
          <c:dLbls>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401(k) assets</c:v>
                </c:pt>
                <c:pt idx="1">
                  <c:v>Roth IRA assets</c:v>
                </c:pt>
                <c:pt idx="2">
                  <c:v>Traditional IRA assets</c:v>
                </c:pt>
              </c:strCache>
            </c:strRef>
          </c:cat>
          <c:val>
            <c:numRef>
              <c:f>Sheet1!$B$2:$B$4</c:f>
              <c:numCache>
                <c:formatCode>General</c:formatCode>
                <c:ptCount val="3"/>
                <c:pt idx="0">
                  <c:v>7</c:v>
                </c:pt>
                <c:pt idx="1">
                  <c:v>0</c:v>
                </c:pt>
                <c:pt idx="2">
                  <c:v>0</c:v>
                </c:pt>
              </c:numCache>
            </c:numRef>
          </c:val>
        </c:ser>
        <c:ser>
          <c:idx val="1"/>
          <c:order val="1"/>
          <c:tx>
            <c:strRef>
              <c:f>Sheet1!$C$1</c:f>
              <c:strCache>
                <c:ptCount val="1"/>
                <c:pt idx="0">
                  <c:v>Equities and equity funds</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401(k) assets</c:v>
                </c:pt>
                <c:pt idx="1">
                  <c:v>Roth IRA assets</c:v>
                </c:pt>
                <c:pt idx="2">
                  <c:v>Traditional IRA assets</c:v>
                </c:pt>
              </c:strCache>
            </c:strRef>
          </c:cat>
          <c:val>
            <c:numRef>
              <c:f>Sheet1!$C$2:$C$4</c:f>
              <c:numCache>
                <c:formatCode>General</c:formatCode>
                <c:ptCount val="3"/>
                <c:pt idx="0">
                  <c:v>44</c:v>
                </c:pt>
                <c:pt idx="1">
                  <c:v>65</c:v>
                </c:pt>
                <c:pt idx="2">
                  <c:v>54</c:v>
                </c:pt>
              </c:numCache>
            </c:numRef>
          </c:val>
        </c:ser>
        <c:ser>
          <c:idx val="2"/>
          <c:order val="2"/>
          <c:tx>
            <c:strRef>
              <c:f>Sheet1!$D$1</c:f>
              <c:strCache>
                <c:ptCount val="1"/>
                <c:pt idx="0">
                  <c:v>Target date funds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401(k) assets</c:v>
                </c:pt>
                <c:pt idx="1">
                  <c:v>Roth IRA assets</c:v>
                </c:pt>
                <c:pt idx="2">
                  <c:v>Traditional IRA assets</c:v>
                </c:pt>
              </c:strCache>
            </c:strRef>
          </c:cat>
          <c:val>
            <c:numRef>
              <c:f>Sheet1!$D$2:$D$4</c:f>
              <c:numCache>
                <c:formatCode>General</c:formatCode>
                <c:ptCount val="3"/>
                <c:pt idx="0">
                  <c:v>15</c:v>
                </c:pt>
                <c:pt idx="1">
                  <c:v>8</c:v>
                </c:pt>
                <c:pt idx="2">
                  <c:v>6</c:v>
                </c:pt>
              </c:numCache>
            </c:numRef>
          </c:val>
        </c:ser>
        <c:ser>
          <c:idx val="3"/>
          <c:order val="3"/>
          <c:tx>
            <c:strRef>
              <c:f>Sheet1!$E$1</c:f>
              <c:strCache>
                <c:ptCount val="1"/>
                <c:pt idx="0">
                  <c:v>Non-target date balanced funds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401(k) assets</c:v>
                </c:pt>
                <c:pt idx="1">
                  <c:v>Roth IRA assets</c:v>
                </c:pt>
                <c:pt idx="2">
                  <c:v>Traditional IRA assets</c:v>
                </c:pt>
              </c:strCache>
            </c:strRef>
          </c:cat>
          <c:val>
            <c:numRef>
              <c:f>Sheet1!$E$2:$E$4</c:f>
              <c:numCache>
                <c:formatCode>General</c:formatCode>
                <c:ptCount val="3"/>
                <c:pt idx="0">
                  <c:v>7</c:v>
                </c:pt>
                <c:pt idx="1">
                  <c:v>11</c:v>
                </c:pt>
                <c:pt idx="2">
                  <c:v>11</c:v>
                </c:pt>
              </c:numCache>
            </c:numRef>
          </c:val>
        </c:ser>
        <c:ser>
          <c:idx val="4"/>
          <c:order val="4"/>
          <c:tx>
            <c:strRef>
              <c:f>Sheet1!$F$1</c:f>
              <c:strCache>
                <c:ptCount val="1"/>
                <c:pt idx="0">
                  <c:v>Bonds and bond funds</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401(k) assets</c:v>
                </c:pt>
                <c:pt idx="1">
                  <c:v>Roth IRA assets</c:v>
                </c:pt>
                <c:pt idx="2">
                  <c:v>Traditional IRA assets</c:v>
                </c:pt>
              </c:strCache>
            </c:strRef>
          </c:cat>
          <c:val>
            <c:numRef>
              <c:f>Sheet1!$F$2:$F$4</c:f>
              <c:numCache>
                <c:formatCode>General</c:formatCode>
                <c:ptCount val="3"/>
                <c:pt idx="0">
                  <c:v>9</c:v>
                </c:pt>
                <c:pt idx="1">
                  <c:v>7</c:v>
                </c:pt>
                <c:pt idx="2">
                  <c:v>15</c:v>
                </c:pt>
              </c:numCache>
            </c:numRef>
          </c:val>
        </c:ser>
        <c:ser>
          <c:idx val="5"/>
          <c:order val="5"/>
          <c:tx>
            <c:strRef>
              <c:f>Sheet1!$G$1</c:f>
              <c:strCache>
                <c:ptCount val="1"/>
                <c:pt idx="0">
                  <c:v>Money market funds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401(k) assets</c:v>
                </c:pt>
                <c:pt idx="1">
                  <c:v>Roth IRA assets</c:v>
                </c:pt>
                <c:pt idx="2">
                  <c:v>Traditional IRA assets</c:v>
                </c:pt>
              </c:strCache>
            </c:strRef>
          </c:cat>
          <c:val>
            <c:numRef>
              <c:f>Sheet1!$G$2:$G$4</c:f>
              <c:numCache>
                <c:formatCode>General</c:formatCode>
                <c:ptCount val="3"/>
                <c:pt idx="0">
                  <c:v>4</c:v>
                </c:pt>
                <c:pt idx="1">
                  <c:v>8</c:v>
                </c:pt>
                <c:pt idx="2">
                  <c:v>11</c:v>
                </c:pt>
              </c:numCache>
            </c:numRef>
          </c:val>
        </c:ser>
        <c:ser>
          <c:idx val="6"/>
          <c:order val="6"/>
          <c:tx>
            <c:strRef>
              <c:f>Sheet1!$H$1</c:f>
              <c:strCache>
                <c:ptCount val="1"/>
                <c:pt idx="0">
                  <c:v>Other investments</c:v>
                </c:pt>
              </c:strCache>
            </c:strRef>
          </c:tx>
          <c:spPr>
            <a:solidFill>
              <a:srgbClr val="FFC000"/>
            </a:solidFill>
            <a:ln>
              <a:noFill/>
            </a:ln>
            <a:effectLst/>
          </c:spPr>
          <c:invertIfNegative val="0"/>
          <c:dLbls>
            <c:dLbl>
              <c:idx val="1"/>
              <c:layout>
                <c:manualLayout>
                  <c:x val="0"/>
                  <c:y val="-1.7509525112726191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1614839828911664E-16"/>
                  <c:y val="-1.3132143834544649E-2"/>
                </c:manualLayout>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401(k) assets</c:v>
                </c:pt>
                <c:pt idx="1">
                  <c:v>Roth IRA assets</c:v>
                </c:pt>
                <c:pt idx="2">
                  <c:v>Traditional IRA assets</c:v>
                </c:pt>
              </c:strCache>
            </c:strRef>
          </c:cat>
          <c:val>
            <c:numRef>
              <c:f>Sheet1!$H$2:$H$4</c:f>
              <c:numCache>
                <c:formatCode>General</c:formatCode>
                <c:ptCount val="3"/>
                <c:pt idx="0">
                  <c:v>13</c:v>
                </c:pt>
                <c:pt idx="1">
                  <c:v>1</c:v>
                </c:pt>
                <c:pt idx="2">
                  <c:v>2</c:v>
                </c:pt>
              </c:numCache>
            </c:numRef>
          </c:val>
        </c:ser>
        <c:dLbls>
          <c:dLblPos val="ctr"/>
          <c:showLegendKey val="0"/>
          <c:showVal val="1"/>
          <c:showCatName val="0"/>
          <c:showSerName val="0"/>
          <c:showPercent val="0"/>
          <c:showBubbleSize val="0"/>
        </c:dLbls>
        <c:gapWidth val="150"/>
        <c:overlap val="100"/>
        <c:axId val="915129264"/>
        <c:axId val="915117504"/>
      </c:barChart>
      <c:catAx>
        <c:axId val="915129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17504"/>
        <c:crosses val="autoZero"/>
        <c:auto val="1"/>
        <c:lblAlgn val="ctr"/>
        <c:lblOffset val="100"/>
        <c:noMultiLvlLbl val="0"/>
      </c:catAx>
      <c:valAx>
        <c:axId val="915117504"/>
        <c:scaling>
          <c:orientation val="minMax"/>
        </c:scaling>
        <c:delete val="1"/>
        <c:axPos val="l"/>
        <c:numFmt formatCode="0%" sourceLinked="1"/>
        <c:majorTickMark val="none"/>
        <c:minorTickMark val="none"/>
        <c:tickLblPos val="nextTo"/>
        <c:crossAx val="915129264"/>
        <c:crosses val="autoZero"/>
        <c:crossBetween val="between"/>
      </c:valAx>
      <c:spPr>
        <a:noFill/>
        <a:ln w="25400">
          <a:noFill/>
        </a:ln>
        <a:effectLst/>
      </c:spPr>
    </c:plotArea>
    <c:legend>
      <c:legendPos val="r"/>
      <c:layout>
        <c:manualLayout>
          <c:xMode val="edge"/>
          <c:yMode val="edge"/>
          <c:x val="1.7422461006798749E-2"/>
          <c:y val="6.4643925883696773E-2"/>
          <c:w val="0.18743238195721457"/>
          <c:h val="0.4800729195892293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562925994439797E-2"/>
          <c:y val="3.6514630030717803E-2"/>
          <c:w val="0.93884585197359227"/>
          <c:h val="0.77878571014100306"/>
        </c:manualLayout>
      </c:layout>
      <c:barChart>
        <c:barDir val="col"/>
        <c:grouping val="stacked"/>
        <c:varyColors val="0"/>
        <c:ser>
          <c:idx val="0"/>
          <c:order val="0"/>
          <c:tx>
            <c:strRef>
              <c:f>Sheet1!$B$1</c:f>
              <c:strCache>
                <c:ptCount val="1"/>
                <c:pt idx="0">
                  <c:v>Mutual funds</c:v>
                </c:pt>
              </c:strCache>
            </c:strRef>
          </c:tx>
          <c:spPr>
            <a:solidFill>
              <a:schemeClr val="accent3"/>
            </a:solidFill>
            <a:ln>
              <a:noFill/>
            </a:ln>
            <a:effectLst/>
            <a:scene3d>
              <a:camera prst="orthographicFront"/>
              <a:lightRig rig="threePt" dir="t"/>
            </a:scene3d>
            <a:sp3d>
              <a:bevelT w="0" h="0"/>
              <a:bevelB w="0" h="0"/>
            </a:sp3d>
          </c:spPr>
          <c:invertIfNegative val="0"/>
          <c:dLbls>
            <c:dLbl>
              <c:idx val="0"/>
              <c:layout>
                <c:manualLayout>
                  <c:x val="0"/>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showLegendKey val="0"/>
              <c:showVal val="1"/>
              <c:showCatName val="0"/>
              <c:showSerName val="0"/>
              <c:showPercent val="0"/>
              <c:showBubbleSize val="0"/>
              <c:extLst>
                <c:ext xmlns:c15="http://schemas.microsoft.com/office/drawing/2012/chart" uri="{CE6537A1-D6FC-4f65-9D91-7224C49458BB}">
                  <c15:layout/>
                </c:ext>
              </c:extLst>
            </c:dLbl>
            <c:dLbl>
              <c:idx val="19"/>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0"/>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2015:Q3</c:v>
                </c:pt>
              </c:strCache>
              <c:extLst/>
            </c:strRef>
          </c:cat>
          <c:val>
            <c:numRef>
              <c:f>Sheet1!$B$2:$B$22</c:f>
              <c:numCache>
                <c:formatCode>#,##0.0</c:formatCode>
                <c:ptCount val="20"/>
                <c:pt idx="0">
                  <c:v>0.58499999999999996</c:v>
                </c:pt>
                <c:pt idx="1">
                  <c:v>0.77800000000000002</c:v>
                </c:pt>
                <c:pt idx="2">
                  <c:v>0.997</c:v>
                </c:pt>
                <c:pt idx="3">
                  <c:v>1.298</c:v>
                </c:pt>
                <c:pt idx="4">
                  <c:v>1.288</c:v>
                </c:pt>
                <c:pt idx="5">
                  <c:v>1.23</c:v>
                </c:pt>
                <c:pt idx="6">
                  <c:v>1.1060000000000001</c:v>
                </c:pt>
                <c:pt idx="7">
                  <c:v>1.425</c:v>
                </c:pt>
                <c:pt idx="8">
                  <c:v>1.6579999999999999</c:v>
                </c:pt>
                <c:pt idx="9">
                  <c:v>1.88</c:v>
                </c:pt>
                <c:pt idx="10">
                  <c:v>2.2240000000000002</c:v>
                </c:pt>
                <c:pt idx="11">
                  <c:v>2.4950000000000001</c:v>
                </c:pt>
                <c:pt idx="12">
                  <c:v>1.716</c:v>
                </c:pt>
                <c:pt idx="13">
                  <c:v>2.2029999999999998</c:v>
                </c:pt>
                <c:pt idx="14">
                  <c:v>2.5190000000000001</c:v>
                </c:pt>
                <c:pt idx="15">
                  <c:v>2.4830000000000001</c:v>
                </c:pt>
                <c:pt idx="16">
                  <c:v>2.859</c:v>
                </c:pt>
                <c:pt idx="17">
                  <c:v>3.49</c:v>
                </c:pt>
                <c:pt idx="18">
                  <c:v>3.726</c:v>
                </c:pt>
                <c:pt idx="19">
                  <c:v>3.5</c:v>
                </c:pt>
              </c:numCache>
              <c:extLst/>
            </c:numRef>
          </c:val>
          <c:extLst/>
        </c:ser>
        <c:ser>
          <c:idx val="1"/>
          <c:order val="1"/>
          <c:tx>
            <c:strRef>
              <c:f>Sheet1!$C$1</c:f>
              <c:strCache>
                <c:ptCount val="1"/>
                <c:pt idx="0">
                  <c:v>Other investments</c:v>
                </c:pt>
              </c:strCache>
            </c:strRef>
          </c:tx>
          <c:spPr>
            <a:solidFill>
              <a:schemeClr val="accent1"/>
            </a:solidFill>
            <a:ln>
              <a:noFill/>
            </a:ln>
            <a:effectLst/>
            <a:scene3d>
              <a:camera prst="orthographicFront"/>
              <a:lightRig rig="threePt" dir="t"/>
            </a:scene3d>
            <a:sp3d>
              <a:bevelT w="0" h="0"/>
              <a:bevelB w="0" h="0"/>
            </a:sp3d>
          </c:spPr>
          <c:invertIfNegative val="0"/>
          <c:cat>
            <c:strRef>
              <c:f>Sheet1!$A$2:$A$22</c:f>
              <c:strCache>
                <c:ptCount val="20"/>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2015:Q3</c:v>
                </c:pt>
              </c:strCache>
              <c:extLst/>
            </c:strRef>
          </c:cat>
          <c:val>
            <c:numRef>
              <c:f>Sheet1!$C$2:$C$22</c:f>
              <c:numCache>
                <c:formatCode>#,##0.0</c:formatCode>
                <c:ptCount val="20"/>
                <c:pt idx="0">
                  <c:v>1.41</c:v>
                </c:pt>
                <c:pt idx="1">
                  <c:v>1.6120000000000001</c:v>
                </c:pt>
                <c:pt idx="2">
                  <c:v>1.7050000000000001</c:v>
                </c:pt>
                <c:pt idx="3">
                  <c:v>1.7909999999999999</c:v>
                </c:pt>
                <c:pt idx="4">
                  <c:v>1.6739999999999999</c:v>
                </c:pt>
                <c:pt idx="5">
                  <c:v>1.5669999999999999</c:v>
                </c:pt>
                <c:pt idx="6">
                  <c:v>1.464</c:v>
                </c:pt>
                <c:pt idx="7">
                  <c:v>1.6819999999999999</c:v>
                </c:pt>
                <c:pt idx="8">
                  <c:v>1.794</c:v>
                </c:pt>
                <c:pt idx="9">
                  <c:v>1.863</c:v>
                </c:pt>
                <c:pt idx="10">
                  <c:v>2.0609999999999999</c:v>
                </c:pt>
                <c:pt idx="11">
                  <c:v>2.077</c:v>
                </c:pt>
                <c:pt idx="12">
                  <c:v>1.84</c:v>
                </c:pt>
                <c:pt idx="13">
                  <c:v>2.0059999999999998</c:v>
                </c:pt>
                <c:pt idx="14">
                  <c:v>2.2999999999999998</c:v>
                </c:pt>
                <c:pt idx="15">
                  <c:v>2.2599999999999998</c:v>
                </c:pt>
                <c:pt idx="16">
                  <c:v>2.3919999999999999</c:v>
                </c:pt>
                <c:pt idx="17">
                  <c:v>2.6749999999999998</c:v>
                </c:pt>
                <c:pt idx="18">
                  <c:v>2.9359999999999999</c:v>
                </c:pt>
                <c:pt idx="19">
                  <c:v>3</c:v>
                </c:pt>
              </c:numCache>
              <c:extLst/>
            </c:numRef>
          </c:val>
        </c:ser>
        <c:ser>
          <c:idx val="2"/>
          <c:order val="2"/>
          <c:tx>
            <c:strRef>
              <c:f>Sheet1!$D$1</c:f>
              <c:strCache>
                <c:ptCount val="1"/>
                <c:pt idx="0">
                  <c:v>Column2</c:v>
                </c:pt>
              </c:strCache>
            </c:strRef>
          </c:tx>
          <c:spPr>
            <a:no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0"/>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2015:Q3</c:v>
                </c:pt>
              </c:strCache>
              <c:extLst/>
            </c:strRef>
          </c:cat>
          <c:val>
            <c:numRef>
              <c:f>Sheet1!$D$2:$D$22</c:f>
              <c:numCache>
                <c:formatCode>#,##0.0</c:formatCode>
                <c:ptCount val="20"/>
                <c:pt idx="0">
                  <c:v>1.9950000000000001</c:v>
                </c:pt>
                <c:pt idx="1">
                  <c:v>2.39</c:v>
                </c:pt>
                <c:pt idx="2">
                  <c:v>2.702</c:v>
                </c:pt>
                <c:pt idx="3">
                  <c:v>3.089</c:v>
                </c:pt>
                <c:pt idx="4">
                  <c:v>2.9620000000000002</c:v>
                </c:pt>
                <c:pt idx="5">
                  <c:v>2.7970000000000002</c:v>
                </c:pt>
                <c:pt idx="6">
                  <c:v>2.57</c:v>
                </c:pt>
                <c:pt idx="7">
                  <c:v>3.1070000000000002</c:v>
                </c:pt>
                <c:pt idx="8">
                  <c:v>3.452</c:v>
                </c:pt>
                <c:pt idx="9">
                  <c:v>3.7429999999999999</c:v>
                </c:pt>
                <c:pt idx="10">
                  <c:v>4.2850000000000001</c:v>
                </c:pt>
                <c:pt idx="11">
                  <c:v>4.5720000000000001</c:v>
                </c:pt>
                <c:pt idx="12">
                  <c:v>3.556</c:v>
                </c:pt>
                <c:pt idx="13">
                  <c:v>4.2089999999999996</c:v>
                </c:pt>
                <c:pt idx="14">
                  <c:v>4.766</c:v>
                </c:pt>
                <c:pt idx="15">
                  <c:v>4.8</c:v>
                </c:pt>
                <c:pt idx="16">
                  <c:v>5.2510000000000003</c:v>
                </c:pt>
                <c:pt idx="17">
                  <c:v>6.165</c:v>
                </c:pt>
                <c:pt idx="18">
                  <c:v>6.6</c:v>
                </c:pt>
                <c:pt idx="19">
                  <c:v>6.5</c:v>
                </c:pt>
              </c:numCache>
              <c:extLst/>
            </c:numRef>
          </c:val>
        </c:ser>
        <c:dLbls>
          <c:showLegendKey val="0"/>
          <c:showVal val="0"/>
          <c:showCatName val="0"/>
          <c:showSerName val="0"/>
          <c:showPercent val="0"/>
          <c:showBubbleSize val="0"/>
        </c:dLbls>
        <c:gapWidth val="55"/>
        <c:overlap val="100"/>
        <c:axId val="915121032"/>
        <c:axId val="915124560"/>
      </c:barChart>
      <c:catAx>
        <c:axId val="915121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crossAx val="915124560"/>
        <c:crosses val="autoZero"/>
        <c:auto val="1"/>
        <c:lblAlgn val="ctr"/>
        <c:lblOffset val="100"/>
        <c:noMultiLvlLbl val="0"/>
      </c:catAx>
      <c:valAx>
        <c:axId val="915124560"/>
        <c:scaling>
          <c:orientation val="minMax"/>
          <c:max val="7"/>
        </c:scaling>
        <c:delete val="1"/>
        <c:axPos val="l"/>
        <c:numFmt formatCode="#,##0.0" sourceLinked="1"/>
        <c:majorTickMark val="none"/>
        <c:minorTickMark val="none"/>
        <c:tickLblPos val="nextTo"/>
        <c:crossAx val="915121032"/>
        <c:crosses val="autoZero"/>
        <c:crossBetween val="between"/>
      </c:valAx>
      <c:spPr>
        <a:noFill/>
        <a:ln>
          <a:noFill/>
        </a:ln>
        <a:effectLst/>
      </c:spPr>
    </c:plotArea>
    <c:legend>
      <c:legendPos val="r"/>
      <c:legendEntry>
        <c:idx val="0"/>
        <c:delete val="1"/>
      </c:legendEntry>
      <c:layout>
        <c:manualLayout>
          <c:xMode val="edge"/>
          <c:yMode val="edge"/>
          <c:x val="0"/>
          <c:y val="1.2117423022083008E-2"/>
          <c:w val="0.17985518211411591"/>
          <c:h val="0.1168912726283598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Domestic equity</c:v>
                </c:pt>
              </c:strCache>
            </c:strRef>
          </c:tx>
          <c:spPr>
            <a:solidFill>
              <a:schemeClr val="accent1"/>
            </a:solidFill>
            <a:ln>
              <a:noFill/>
            </a:ln>
            <a:effectLst/>
            <a:scene3d>
              <a:camera prst="orthographicFront"/>
              <a:lightRig rig="threePt" dir="t"/>
            </a:scene3d>
            <a:sp3d>
              <a:bevelT w="0" h="0"/>
              <a:bevelB w="0" h="0"/>
            </a:sp3d>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2015:Q2</c:v>
                </c:pt>
                <c:pt idx="20">
                  <c:v>2015:Q3</c:v>
                </c:pt>
              </c:strCache>
            </c:strRef>
          </c:cat>
          <c:val>
            <c:numRef>
              <c:f>Sheet1!$B$2:$B$22</c:f>
              <c:numCache>
                <c:formatCode>0</c:formatCode>
                <c:ptCount val="21"/>
                <c:pt idx="0">
                  <c:v>64.786324786324784</c:v>
                </c:pt>
                <c:pt idx="1">
                  <c:v>67.866323907455012</c:v>
                </c:pt>
                <c:pt idx="2">
                  <c:v>69.007021063189569</c:v>
                </c:pt>
                <c:pt idx="3">
                  <c:v>70.493066255778118</c:v>
                </c:pt>
                <c:pt idx="4">
                  <c:v>68.788819875776397</c:v>
                </c:pt>
                <c:pt idx="5">
                  <c:v>64.146341463414629</c:v>
                </c:pt>
                <c:pt idx="6">
                  <c:v>57.052441229656417</c:v>
                </c:pt>
                <c:pt idx="7">
                  <c:v>60.912280701754383</c:v>
                </c:pt>
                <c:pt idx="8">
                  <c:v>61.399276236429436</c:v>
                </c:pt>
                <c:pt idx="9">
                  <c:v>58.829787234042556</c:v>
                </c:pt>
                <c:pt idx="10">
                  <c:v>56.115107913669064</c:v>
                </c:pt>
                <c:pt idx="11">
                  <c:v>52.144288577154306</c:v>
                </c:pt>
                <c:pt idx="12">
                  <c:v>44.172494172494176</c:v>
                </c:pt>
                <c:pt idx="13">
                  <c:v>44.711756695415346</c:v>
                </c:pt>
                <c:pt idx="14">
                  <c:v>45.057562524811431</c:v>
                </c:pt>
                <c:pt idx="15">
                  <c:v>43.213854208618606</c:v>
                </c:pt>
                <c:pt idx="16">
                  <c:v>42.427422175585868</c:v>
                </c:pt>
                <c:pt idx="17">
                  <c:v>46.475644699140403</c:v>
                </c:pt>
                <c:pt idx="18">
                  <c:v>47.342995169082123</c:v>
                </c:pt>
                <c:pt idx="19">
                  <c:v>46.886446886446883</c:v>
                </c:pt>
                <c:pt idx="20">
                  <c:v>46</c:v>
                </c:pt>
              </c:numCache>
            </c:numRef>
          </c:val>
        </c:ser>
        <c:ser>
          <c:idx val="1"/>
          <c:order val="1"/>
          <c:tx>
            <c:strRef>
              <c:f>Sheet1!$C$1</c:f>
              <c:strCache>
                <c:ptCount val="1"/>
                <c:pt idx="0">
                  <c:v>World equity</c:v>
                </c:pt>
              </c:strCache>
            </c:strRef>
          </c:tx>
          <c:spPr>
            <a:solidFill>
              <a:schemeClr val="accent2"/>
            </a:solidFill>
            <a:ln>
              <a:noFill/>
            </a:ln>
            <a:effectLst/>
            <a:scene3d>
              <a:camera prst="orthographicFront"/>
              <a:lightRig rig="threePt" dir="t"/>
            </a:scene3d>
            <a:sp3d>
              <a:bevelT w="0" h="0"/>
              <a:bevelB w="0" h="0"/>
            </a:sp3d>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2015:Q2</c:v>
                </c:pt>
                <c:pt idx="20">
                  <c:v>2015:Q3</c:v>
                </c:pt>
              </c:strCache>
            </c:strRef>
          </c:cat>
          <c:val>
            <c:numRef>
              <c:f>Sheet1!$C$2:$C$22</c:f>
              <c:numCache>
                <c:formatCode>0</c:formatCode>
                <c:ptCount val="21"/>
                <c:pt idx="0">
                  <c:v>7.0085470085470085</c:v>
                </c:pt>
                <c:pt idx="1">
                  <c:v>7.1979434447300772</c:v>
                </c:pt>
                <c:pt idx="2">
                  <c:v>6.7201604814443332</c:v>
                </c:pt>
                <c:pt idx="3">
                  <c:v>8.397534668721109</c:v>
                </c:pt>
                <c:pt idx="4">
                  <c:v>8.8509316770186341</c:v>
                </c:pt>
                <c:pt idx="5">
                  <c:v>7.8048780487804876</c:v>
                </c:pt>
                <c:pt idx="6">
                  <c:v>7.6853526220614832</c:v>
                </c:pt>
                <c:pt idx="7">
                  <c:v>8.7017543859649127</c:v>
                </c:pt>
                <c:pt idx="8">
                  <c:v>10.373944511459589</c:v>
                </c:pt>
                <c:pt idx="9">
                  <c:v>12.180851063829786</c:v>
                </c:pt>
                <c:pt idx="10">
                  <c:v>14.973021582733812</c:v>
                </c:pt>
                <c:pt idx="11">
                  <c:v>16.873747494989981</c:v>
                </c:pt>
                <c:pt idx="12">
                  <c:v>12.995337995337996</c:v>
                </c:pt>
                <c:pt idx="13">
                  <c:v>14.7526100771675</c:v>
                </c:pt>
                <c:pt idx="14">
                  <c:v>14.847161572052402</c:v>
                </c:pt>
                <c:pt idx="15">
                  <c:v>13.089005235602095</c:v>
                </c:pt>
                <c:pt idx="16">
                  <c:v>13.431269674711437</c:v>
                </c:pt>
                <c:pt idx="17">
                  <c:v>13.925501432664756</c:v>
                </c:pt>
                <c:pt idx="18">
                  <c:v>13.47289318303811</c:v>
                </c:pt>
                <c:pt idx="19">
                  <c:v>14.259549973835687</c:v>
                </c:pt>
                <c:pt idx="20">
                  <c:v>14</c:v>
                </c:pt>
              </c:numCache>
            </c:numRef>
          </c:val>
        </c:ser>
        <c:ser>
          <c:idx val="2"/>
          <c:order val="2"/>
          <c:tx>
            <c:strRef>
              <c:f>Sheet1!$D$1</c:f>
              <c:strCache>
                <c:ptCount val="1"/>
                <c:pt idx="0">
                  <c:v>Hybrid</c:v>
                </c:pt>
              </c:strCache>
            </c:strRef>
          </c:tx>
          <c:spPr>
            <a:solidFill>
              <a:schemeClr val="accent3"/>
            </a:solidFill>
            <a:ln>
              <a:noFill/>
            </a:ln>
            <a:effectLst/>
            <a:scene3d>
              <a:camera prst="orthographicFront"/>
              <a:lightRig rig="threePt" dir="t"/>
            </a:scene3d>
            <a:sp3d>
              <a:bevelT w="0" h="0"/>
              <a:bevelB w="0" h="0"/>
            </a:sp3d>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2015:Q2</c:v>
                </c:pt>
                <c:pt idx="20">
                  <c:v>2015:Q3</c:v>
                </c:pt>
              </c:strCache>
            </c:strRef>
          </c:cat>
          <c:val>
            <c:numRef>
              <c:f>Sheet1!$D$2:$D$22</c:f>
              <c:numCache>
                <c:formatCode>0</c:formatCode>
                <c:ptCount val="21"/>
                <c:pt idx="0">
                  <c:v>9.4017094017094021</c:v>
                </c:pt>
                <c:pt idx="1">
                  <c:v>9.3830334190231355</c:v>
                </c:pt>
                <c:pt idx="2">
                  <c:v>9.1273821464393183</c:v>
                </c:pt>
                <c:pt idx="3">
                  <c:v>7.8582434514637907</c:v>
                </c:pt>
                <c:pt idx="4">
                  <c:v>8.462732919254659</c:v>
                </c:pt>
                <c:pt idx="5">
                  <c:v>9.5934959349593498</c:v>
                </c:pt>
                <c:pt idx="6">
                  <c:v>10.30741410488246</c:v>
                </c:pt>
                <c:pt idx="7">
                  <c:v>10.807017543859649</c:v>
                </c:pt>
                <c:pt idx="8">
                  <c:v>11.64053075995175</c:v>
                </c:pt>
                <c:pt idx="9">
                  <c:v>13.404255319148936</c:v>
                </c:pt>
                <c:pt idx="10">
                  <c:v>14.523381294964029</c:v>
                </c:pt>
                <c:pt idx="11">
                  <c:v>16.032064128256511</c:v>
                </c:pt>
                <c:pt idx="12">
                  <c:v>17.948717948717949</c:v>
                </c:pt>
                <c:pt idx="13">
                  <c:v>19.337267362687246</c:v>
                </c:pt>
                <c:pt idx="14">
                  <c:v>20.484319174275505</c:v>
                </c:pt>
                <c:pt idx="15">
                  <c:v>22.190898107128472</c:v>
                </c:pt>
                <c:pt idx="16">
                  <c:v>23.050017488632388</c:v>
                </c:pt>
                <c:pt idx="17">
                  <c:v>23.06590257879656</c:v>
                </c:pt>
                <c:pt idx="18">
                  <c:v>23.429951690821255</c:v>
                </c:pt>
                <c:pt idx="19">
                  <c:v>23.861852433281005</c:v>
                </c:pt>
                <c:pt idx="20">
                  <c:v>24</c:v>
                </c:pt>
              </c:numCache>
            </c:numRef>
          </c:val>
        </c:ser>
        <c:ser>
          <c:idx val="3"/>
          <c:order val="3"/>
          <c:tx>
            <c:strRef>
              <c:f>Sheet1!$E$1</c:f>
              <c:strCache>
                <c:ptCount val="1"/>
                <c:pt idx="0">
                  <c:v>Bond</c:v>
                </c:pt>
              </c:strCache>
            </c:strRef>
          </c:tx>
          <c:spPr>
            <a:solidFill>
              <a:schemeClr val="accent4"/>
            </a:solidFill>
            <a:ln>
              <a:noFill/>
            </a:ln>
            <a:effectLst/>
            <a:scene3d>
              <a:camera prst="orthographicFront"/>
              <a:lightRig rig="threePt" dir="t"/>
            </a:scene3d>
            <a:sp3d>
              <a:bevelT w="0" h="0"/>
              <a:bevelB w="0" h="0"/>
            </a:sp3d>
          </c:spPr>
          <c:invertIfNegative val="0"/>
          <c:dLbls>
            <c:dLbl>
              <c:idx val="6"/>
              <c:layout>
                <c:manualLayout>
                  <c:x val="-1.5772870662461146E-3"/>
                  <c:y val="-4.1731879574282253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2015:Q2</c:v>
                </c:pt>
                <c:pt idx="20">
                  <c:v>2015:Q3</c:v>
                </c:pt>
              </c:strCache>
            </c:strRef>
          </c:cat>
          <c:val>
            <c:numRef>
              <c:f>Sheet1!$E$2:$E$22</c:f>
              <c:numCache>
                <c:formatCode>0</c:formatCode>
                <c:ptCount val="21"/>
                <c:pt idx="0">
                  <c:v>8.2051282051282044</c:v>
                </c:pt>
                <c:pt idx="1">
                  <c:v>7.4550128534704374</c:v>
                </c:pt>
                <c:pt idx="2">
                  <c:v>7.2216649949849545</c:v>
                </c:pt>
                <c:pt idx="3">
                  <c:v>5.9322033898305087</c:v>
                </c:pt>
                <c:pt idx="4">
                  <c:v>6.2111801242236027</c:v>
                </c:pt>
                <c:pt idx="5">
                  <c:v>8.4552845528455283</c:v>
                </c:pt>
                <c:pt idx="6">
                  <c:v>12.567811934900542</c:v>
                </c:pt>
                <c:pt idx="7">
                  <c:v>10.87719298245614</c:v>
                </c:pt>
                <c:pt idx="8">
                  <c:v>9.8914354644149576</c:v>
                </c:pt>
                <c:pt idx="9">
                  <c:v>9.5744680851063837</c:v>
                </c:pt>
                <c:pt idx="10">
                  <c:v>8.7230215827338125</c:v>
                </c:pt>
                <c:pt idx="11">
                  <c:v>8.7374749498998003</c:v>
                </c:pt>
                <c:pt idx="12">
                  <c:v>13.170163170163169</c:v>
                </c:pt>
                <c:pt idx="13">
                  <c:v>13.345438039037676</c:v>
                </c:pt>
                <c:pt idx="14">
                  <c:v>13.695911075823739</c:v>
                </c:pt>
                <c:pt idx="15">
                  <c:v>15.22351993556182</c:v>
                </c:pt>
                <c:pt idx="16">
                  <c:v>15.599860090940888</c:v>
                </c:pt>
                <c:pt idx="17">
                  <c:v>12.148997134670488</c:v>
                </c:pt>
                <c:pt idx="18">
                  <c:v>11.916264090177133</c:v>
                </c:pt>
                <c:pt idx="19">
                  <c:v>11.30298273155416</c:v>
                </c:pt>
                <c:pt idx="20">
                  <c:v>12</c:v>
                </c:pt>
              </c:numCache>
            </c:numRef>
          </c:val>
        </c:ser>
        <c:ser>
          <c:idx val="4"/>
          <c:order val="4"/>
          <c:tx>
            <c:strRef>
              <c:f>Sheet1!$F$1</c:f>
              <c:strCache>
                <c:ptCount val="1"/>
                <c:pt idx="0">
                  <c:v>Money market</c:v>
                </c:pt>
              </c:strCache>
            </c:strRef>
          </c:tx>
          <c:spPr>
            <a:solidFill>
              <a:schemeClr val="accent5"/>
            </a:solidFill>
            <a:ln>
              <a:noFill/>
            </a:ln>
            <a:effectLst/>
            <a:scene3d>
              <a:camera prst="orthographicFront"/>
              <a:lightRig rig="threePt" dir="t"/>
            </a:scene3d>
            <a:sp3d>
              <a:bevelT w="0" h="0"/>
              <a:bevelB w="38100" h="38100"/>
            </a:sp3d>
          </c:spPr>
          <c:invertIfNegative val="0"/>
          <c:dLbls>
            <c:dLbl>
              <c:idx val="10"/>
              <c:layout>
                <c:manualLayout>
                  <c:x val="5.7833191001731199E-17"/>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2015:Q2</c:v>
                </c:pt>
                <c:pt idx="20">
                  <c:v>2015:Q3</c:v>
                </c:pt>
              </c:strCache>
            </c:strRef>
          </c:cat>
          <c:val>
            <c:numRef>
              <c:f>Sheet1!$F$2:$F$22</c:f>
              <c:numCache>
                <c:formatCode>0</c:formatCode>
                <c:ptCount val="21"/>
                <c:pt idx="0">
                  <c:v>10.427350427350428</c:v>
                </c:pt>
                <c:pt idx="1">
                  <c:v>7.969151670951157</c:v>
                </c:pt>
                <c:pt idx="2">
                  <c:v>7.8234704112337008</c:v>
                </c:pt>
                <c:pt idx="3">
                  <c:v>7.3189522342064715</c:v>
                </c:pt>
                <c:pt idx="4">
                  <c:v>7.6863354037267078</c:v>
                </c:pt>
                <c:pt idx="5">
                  <c:v>9.9186991869918693</c:v>
                </c:pt>
                <c:pt idx="6">
                  <c:v>12.386980108499095</c:v>
                </c:pt>
                <c:pt idx="7">
                  <c:v>8.7017543859649127</c:v>
                </c:pt>
                <c:pt idx="8">
                  <c:v>6.6948130277442699</c:v>
                </c:pt>
                <c:pt idx="9">
                  <c:v>6.0106382978723403</c:v>
                </c:pt>
                <c:pt idx="10">
                  <c:v>5.6654676258992804</c:v>
                </c:pt>
                <c:pt idx="11">
                  <c:v>6.2124248496993992</c:v>
                </c:pt>
                <c:pt idx="12">
                  <c:v>11.713286713286713</c:v>
                </c:pt>
                <c:pt idx="13">
                  <c:v>7.8529278256922375</c:v>
                </c:pt>
                <c:pt idx="14">
                  <c:v>5.9150456530369198</c:v>
                </c:pt>
                <c:pt idx="15">
                  <c:v>6.3229963753523961</c:v>
                </c:pt>
                <c:pt idx="16">
                  <c:v>6</c:v>
                </c:pt>
                <c:pt idx="17">
                  <c:v>4.3839541547277934</c:v>
                </c:pt>
                <c:pt idx="18">
                  <c:v>3.8378958668813743</c:v>
                </c:pt>
                <c:pt idx="19">
                  <c:v>3.6891679748822606</c:v>
                </c:pt>
                <c:pt idx="20">
                  <c:v>4</c:v>
                </c:pt>
              </c:numCache>
            </c:numRef>
          </c:val>
        </c:ser>
        <c:dLbls>
          <c:showLegendKey val="0"/>
          <c:showVal val="1"/>
          <c:showCatName val="0"/>
          <c:showSerName val="0"/>
          <c:showPercent val="0"/>
          <c:showBubbleSize val="0"/>
        </c:dLbls>
        <c:gapWidth val="95"/>
        <c:overlap val="100"/>
        <c:axId val="915124168"/>
        <c:axId val="915125344"/>
      </c:barChart>
      <c:catAx>
        <c:axId val="915124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25344"/>
        <c:crosses val="autoZero"/>
        <c:auto val="1"/>
        <c:lblAlgn val="ctr"/>
        <c:lblOffset val="100"/>
        <c:noMultiLvlLbl val="0"/>
      </c:catAx>
      <c:valAx>
        <c:axId val="915125344"/>
        <c:scaling>
          <c:orientation val="minMax"/>
        </c:scaling>
        <c:delete val="1"/>
        <c:axPos val="l"/>
        <c:numFmt formatCode="0%" sourceLinked="1"/>
        <c:majorTickMark val="none"/>
        <c:minorTickMark val="none"/>
        <c:tickLblPos val="nextTo"/>
        <c:crossAx val="915124168"/>
        <c:crosses val="autoZero"/>
        <c:crossBetween val="between"/>
      </c:valAx>
      <c:spPr>
        <a:noFill/>
        <a:ln>
          <a:noFill/>
        </a:ln>
        <a:effectLst/>
      </c:spPr>
    </c:plotArea>
    <c:legend>
      <c:legendPos val="t"/>
      <c:layout>
        <c:manualLayout>
          <c:xMode val="edge"/>
          <c:yMode val="edge"/>
          <c:x val="8.0995553789214841E-3"/>
          <c:y val="2.2952533765855238E-2"/>
          <c:w val="0.67047379125145212"/>
          <c:h val="6.020777055876443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694267741231819E-2"/>
          <c:y val="1.5862794478625388E-3"/>
          <c:w val="0.93772501901320016"/>
          <c:h val="0.71973859542860785"/>
        </c:manualLayout>
      </c:layout>
      <c:barChart>
        <c:barDir val="col"/>
        <c:grouping val="stacked"/>
        <c:varyColors val="0"/>
        <c:ser>
          <c:idx val="2"/>
          <c:order val="0"/>
          <c:tx>
            <c:strRef>
              <c:f>Sheet1!$D$1</c:f>
              <c:strCache>
                <c:ptCount val="1"/>
                <c:pt idx="0">
                  <c:v>Index funds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Sheet1!$A$2:$A$21</c:f>
              <c:strCache>
                <c:ptCount val="20"/>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2015:Q3</c:v>
                </c:pt>
              </c:strCache>
            </c:strRef>
          </c:cat>
          <c:val>
            <c:numRef>
              <c:f>Sheet1!$D$2:$D$21</c:f>
              <c:numCache>
                <c:formatCode>0</c:formatCode>
                <c:ptCount val="20"/>
                <c:pt idx="0">
                  <c:v>5.6410256410256414</c:v>
                </c:pt>
                <c:pt idx="1">
                  <c:v>7.0694087403598971</c:v>
                </c:pt>
                <c:pt idx="2">
                  <c:v>8.0240722166499499</c:v>
                </c:pt>
                <c:pt idx="3">
                  <c:v>9.0208172706245175</c:v>
                </c:pt>
                <c:pt idx="4">
                  <c:v>9.0909090909090917</c:v>
                </c:pt>
                <c:pt idx="5">
                  <c:v>9.2758340113913746</c:v>
                </c:pt>
                <c:pt idx="6">
                  <c:v>9.1402714932126692</c:v>
                </c:pt>
                <c:pt idx="7">
                  <c:v>9.5505617977528097</c:v>
                </c:pt>
                <c:pt idx="8">
                  <c:v>9.9577549788774888</c:v>
                </c:pt>
                <c:pt idx="9">
                  <c:v>9.8404255319148941</c:v>
                </c:pt>
                <c:pt idx="10">
                  <c:v>9.8515519568151149</c:v>
                </c:pt>
                <c:pt idx="11">
                  <c:v>9.8275170477336538</c:v>
                </c:pt>
                <c:pt idx="12">
                  <c:v>10.099241097489784</c:v>
                </c:pt>
                <c:pt idx="13">
                  <c:v>10.468821119708693</c:v>
                </c:pt>
                <c:pt idx="14">
                  <c:v>11.350059737156512</c:v>
                </c:pt>
                <c:pt idx="15">
                  <c:v>12.252325111200971</c:v>
                </c:pt>
                <c:pt idx="16">
                  <c:v>13.070976809557273</c:v>
                </c:pt>
                <c:pt idx="17">
                  <c:v>14.919354838709678</c:v>
                </c:pt>
                <c:pt idx="18">
                  <c:v>17.373682788435559</c:v>
                </c:pt>
                <c:pt idx="19">
                  <c:v>18.233456404430559</c:v>
                </c:pt>
              </c:numCache>
            </c:numRef>
          </c:val>
        </c:ser>
        <c:ser>
          <c:idx val="1"/>
          <c:order val="1"/>
          <c:tx>
            <c:strRef>
              <c:f>Sheet1!$C$1</c:f>
              <c:strCache>
                <c:ptCount val="1"/>
                <c:pt idx="0">
                  <c:v>Lifestyle funds</c:v>
                </c:pt>
              </c:strCache>
            </c:strRef>
          </c:tx>
          <c:spPr>
            <a:solidFill>
              <a:schemeClr val="accent2"/>
            </a:solidFill>
            <a:ln>
              <a:noFill/>
            </a:ln>
            <a:effectLst/>
          </c:spPr>
          <c:invertIfNegative val="0"/>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1.4705882352941176E-2"/>
                  <c:y val="-8.0971659919028341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Sheet1!$A$2:$A$21</c:f>
              <c:strCache>
                <c:ptCount val="20"/>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2015:Q3</c:v>
                </c:pt>
              </c:strCache>
            </c:strRef>
          </c:cat>
          <c:val>
            <c:numRef>
              <c:f>Sheet1!$C$2:$C$21</c:f>
              <c:numCache>
                <c:formatCode>0</c:formatCode>
                <c:ptCount val="20"/>
                <c:pt idx="0">
                  <c:v>0.34188034188034189</c:v>
                </c:pt>
                <c:pt idx="1">
                  <c:v>0.64267352185089976</c:v>
                </c:pt>
                <c:pt idx="2">
                  <c:v>0.80240722166499501</c:v>
                </c:pt>
                <c:pt idx="3">
                  <c:v>0.77101002313030065</c:v>
                </c:pt>
                <c:pt idx="4">
                  <c:v>0.93240093240093236</c:v>
                </c:pt>
                <c:pt idx="5">
                  <c:v>1.2205044751830756</c:v>
                </c:pt>
                <c:pt idx="6">
                  <c:v>1.2669683257918551</c:v>
                </c:pt>
                <c:pt idx="7">
                  <c:v>1.404494382022472</c:v>
                </c:pt>
                <c:pt idx="8">
                  <c:v>1.448400724200362</c:v>
                </c:pt>
                <c:pt idx="9">
                  <c:v>2.5</c:v>
                </c:pt>
                <c:pt idx="10">
                  <c:v>2.7440395861448494</c:v>
                </c:pt>
                <c:pt idx="11">
                  <c:v>2.8880866425992782</c:v>
                </c:pt>
                <c:pt idx="12">
                  <c:v>2.860478692352598</c:v>
                </c:pt>
                <c:pt idx="13">
                  <c:v>2.8220300409649521</c:v>
                </c:pt>
                <c:pt idx="14">
                  <c:v>2.7877339705296693</c:v>
                </c:pt>
                <c:pt idx="15">
                  <c:v>2.7092600080873432</c:v>
                </c:pt>
                <c:pt idx="16">
                  <c:v>2.5650035137034433</c:v>
                </c:pt>
                <c:pt idx="17">
                  <c:v>2.3617511520737327</c:v>
                </c:pt>
                <c:pt idx="18">
                  <c:v>2.1075385031072682</c:v>
                </c:pt>
                <c:pt idx="19">
                  <c:v>2.0164725930133485</c:v>
                </c:pt>
              </c:numCache>
            </c:numRef>
          </c:val>
        </c:ser>
        <c:ser>
          <c:idx val="0"/>
          <c:order val="2"/>
          <c:tx>
            <c:strRef>
              <c:f>Sheet1!$B$1</c:f>
              <c:strCache>
                <c:ptCount val="1"/>
                <c:pt idx="0">
                  <c:v>Target date (lifecycle) funds</c:v>
                </c:pt>
              </c:strCache>
            </c:strRef>
          </c:tx>
          <c:spPr>
            <a:solidFill>
              <a:schemeClr val="accent1"/>
            </a:solidFill>
            <a:ln>
              <a:noFill/>
            </a:ln>
            <a:effectLst/>
          </c:spPr>
          <c:invertIfNegative val="0"/>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1.3071895424836602E-2"/>
                  <c:y val="-1.4844632832023311E-16"/>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1.633986928104569E-2"/>
                  <c:y val="-8.097165991902908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1.4705882352941117E-2"/>
                  <c:y val="-8.0971659919028341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Sheet1!$A$2:$A$21</c:f>
              <c:strCache>
                <c:ptCount val="20"/>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2015:Q3</c:v>
                </c:pt>
              </c:strCache>
            </c:strRef>
          </c:cat>
          <c:val>
            <c:numRef>
              <c:f>Sheet1!$B$2:$B$21</c:f>
              <c:numCache>
                <c:formatCode>0</c:formatCode>
                <c:ptCount val="20"/>
                <c:pt idx="0">
                  <c:v>0</c:v>
                </c:pt>
                <c:pt idx="1">
                  <c:v>0</c:v>
                </c:pt>
                <c:pt idx="2">
                  <c:v>0.20060180541624875</c:v>
                </c:pt>
                <c:pt idx="3">
                  <c:v>0.3084040092521203</c:v>
                </c:pt>
                <c:pt idx="4">
                  <c:v>0.46620046620046618</c:v>
                </c:pt>
                <c:pt idx="5">
                  <c:v>0.73230268510984542</c:v>
                </c:pt>
                <c:pt idx="6">
                  <c:v>0.99547511312217196</c:v>
                </c:pt>
                <c:pt idx="7">
                  <c:v>1.1938202247191012</c:v>
                </c:pt>
                <c:pt idx="8">
                  <c:v>1.7501508750754375</c:v>
                </c:pt>
                <c:pt idx="9">
                  <c:v>2.6063829787234041</c:v>
                </c:pt>
                <c:pt idx="10">
                  <c:v>3.5987404408457042</c:v>
                </c:pt>
                <c:pt idx="11">
                  <c:v>5.1343762535098278</c:v>
                </c:pt>
                <c:pt idx="12">
                  <c:v>6.7717454757734972</c:v>
                </c:pt>
                <c:pt idx="13">
                  <c:v>8.4205735093309055</c:v>
                </c:pt>
                <c:pt idx="14">
                  <c:v>9.5579450418160103</c:v>
                </c:pt>
                <c:pt idx="15">
                  <c:v>10.715729882733521</c:v>
                </c:pt>
                <c:pt idx="16">
                  <c:v>11.946591707659874</c:v>
                </c:pt>
                <c:pt idx="17">
                  <c:v>12.298387096774194</c:v>
                </c:pt>
                <c:pt idx="18">
                  <c:v>12.888408538232911</c:v>
                </c:pt>
                <c:pt idx="19">
                  <c:v>13.831297926725362</c:v>
                </c:pt>
              </c:numCache>
            </c:numRef>
          </c:val>
        </c:ser>
        <c:ser>
          <c:idx val="3"/>
          <c:order val="3"/>
          <c:tx>
            <c:strRef>
              <c:f>Sheet1!$E$1</c:f>
              <c:strCache>
                <c:ptCount val="1"/>
                <c:pt idx="0">
                  <c:v>Total</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Sheet1!$A$2:$A$21</c:f>
              <c:strCache>
                <c:ptCount val="20"/>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pt idx="18">
                  <c:v>2014</c:v>
                </c:pt>
                <c:pt idx="19">
                  <c:v>2015:Q3</c:v>
                </c:pt>
              </c:strCache>
            </c:strRef>
          </c:cat>
          <c:val>
            <c:numRef>
              <c:f>Sheet1!$E$2:$E$21</c:f>
              <c:numCache>
                <c:formatCode>0</c:formatCode>
                <c:ptCount val="20"/>
                <c:pt idx="0">
                  <c:v>5.982905982905983</c:v>
                </c:pt>
                <c:pt idx="1">
                  <c:v>7.7120822622107967</c:v>
                </c:pt>
                <c:pt idx="2">
                  <c:v>9.0270812437311942</c:v>
                </c:pt>
                <c:pt idx="3">
                  <c:v>10.100231303006939</c:v>
                </c:pt>
                <c:pt idx="4">
                  <c:v>10.48951048951049</c:v>
                </c:pt>
                <c:pt idx="5">
                  <c:v>11.228641171684295</c:v>
                </c:pt>
                <c:pt idx="6">
                  <c:v>11.402714932126695</c:v>
                </c:pt>
                <c:pt idx="7">
                  <c:v>12.148876404494382</c:v>
                </c:pt>
                <c:pt idx="8">
                  <c:v>13.156306578153288</c:v>
                </c:pt>
                <c:pt idx="9">
                  <c:v>14.946808510638299</c:v>
                </c:pt>
                <c:pt idx="10">
                  <c:v>16.194331983805668</c:v>
                </c:pt>
                <c:pt idx="11">
                  <c:v>17.849979943842762</c:v>
                </c:pt>
                <c:pt idx="12">
                  <c:v>19.731465265615881</c:v>
                </c:pt>
                <c:pt idx="13">
                  <c:v>21.711424670004551</c:v>
                </c:pt>
                <c:pt idx="14">
                  <c:v>23.695738749502191</c:v>
                </c:pt>
                <c:pt idx="15">
                  <c:v>25.677315002021835</c:v>
                </c:pt>
                <c:pt idx="16">
                  <c:v>27.582572030920588</c:v>
                </c:pt>
                <c:pt idx="17">
                  <c:v>29.579493087557605</c:v>
                </c:pt>
                <c:pt idx="18">
                  <c:v>32.369629829775739</c:v>
                </c:pt>
                <c:pt idx="19">
                  <c:v>34.081226924169272</c:v>
                </c:pt>
              </c:numCache>
            </c:numRef>
          </c:val>
        </c:ser>
        <c:dLbls>
          <c:showLegendKey val="0"/>
          <c:showVal val="0"/>
          <c:showCatName val="0"/>
          <c:showSerName val="0"/>
          <c:showPercent val="0"/>
          <c:showBubbleSize val="0"/>
        </c:dLbls>
        <c:gapWidth val="150"/>
        <c:overlap val="100"/>
        <c:axId val="915130048"/>
        <c:axId val="915130440"/>
      </c:barChart>
      <c:catAx>
        <c:axId val="91513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30440"/>
        <c:crosses val="autoZero"/>
        <c:auto val="1"/>
        <c:lblAlgn val="ctr"/>
        <c:lblOffset val="100"/>
        <c:noMultiLvlLbl val="0"/>
      </c:catAx>
      <c:valAx>
        <c:axId val="915130440"/>
        <c:scaling>
          <c:orientation val="minMax"/>
          <c:max val="50"/>
        </c:scaling>
        <c:delete val="1"/>
        <c:axPos val="l"/>
        <c:numFmt formatCode="0" sourceLinked="1"/>
        <c:majorTickMark val="none"/>
        <c:minorTickMark val="none"/>
        <c:tickLblPos val="nextTo"/>
        <c:crossAx val="915130048"/>
        <c:crosses val="autoZero"/>
        <c:crossBetween val="between"/>
      </c:valAx>
      <c:spPr>
        <a:noFill/>
        <a:ln>
          <a:noFill/>
        </a:ln>
        <a:effectLst/>
      </c:spPr>
    </c:plotArea>
    <c:legend>
      <c:legendPos val="tr"/>
      <c:legendEntry>
        <c:idx val="0"/>
        <c:delete val="1"/>
      </c:legendEntry>
      <c:layout>
        <c:manualLayout>
          <c:xMode val="edge"/>
          <c:yMode val="edge"/>
          <c:x val="1.301587675908949E-2"/>
          <c:y val="4.2391422427945205E-2"/>
          <c:w val="0.27568409199441102"/>
          <c:h val="0.236988685708112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194485787884149E-2"/>
          <c:y val="0.2420265492515068"/>
          <c:w val="0.96413240866665761"/>
          <c:h val="0.5709238195197015"/>
        </c:manualLayout>
      </c:layout>
      <c:barChart>
        <c:barDir val="col"/>
        <c:grouping val="clustered"/>
        <c:varyColors val="0"/>
        <c:ser>
          <c:idx val="0"/>
          <c:order val="0"/>
          <c:tx>
            <c:strRef>
              <c:f>Sheet1!$B$1</c:f>
              <c:strCache>
                <c:ptCount val="1"/>
                <c:pt idx="0">
                  <c:v>Domestic equity funds</c:v>
                </c:pt>
              </c:strCache>
            </c:strRef>
          </c:tx>
          <c:spPr>
            <a:solidFill>
              <a:schemeClr val="accent1"/>
            </a:solidFill>
            <a:ln>
              <a:noFill/>
            </a:ln>
            <a:effectLst/>
          </c:spPr>
          <c:invertIfNegative val="0"/>
          <c:dLbls>
            <c:dLbl>
              <c:idx val="1"/>
              <c:layout/>
              <c:tx>
                <c:rich>
                  <a:bodyPr/>
                  <a:lstStyle/>
                  <a:p>
                    <a:fld id="{E5018F43-F5A3-4A5D-9372-3E86E3FD1148}" type="VALUE">
                      <a:rPr lang="en-US" smtClean="0"/>
                      <a:pPr/>
                      <a:t>[VALUE]</a:t>
                    </a:fld>
                    <a:r>
                      <a:rPr lang="en-US" dirty="0" smtClean="0"/>
                      <a:t>0</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$1M to $10M</c:v>
                </c:pt>
                <c:pt idx="1">
                  <c:v>&gt;$10M to $50M</c:v>
                </c:pt>
                <c:pt idx="2">
                  <c:v>&gt;$50M to $100M</c:v>
                </c:pt>
                <c:pt idx="3">
                  <c:v>&gt;$100M to $250M</c:v>
                </c:pt>
                <c:pt idx="4">
                  <c:v>&gt;$250M to $500M</c:v>
                </c:pt>
                <c:pt idx="5">
                  <c:v>&gt;$500M to $1B</c:v>
                </c:pt>
                <c:pt idx="6">
                  <c:v>More than $1B</c:v>
                </c:pt>
                <c:pt idx="7">
                  <c:v>All plans</c:v>
                </c:pt>
              </c:strCache>
            </c:strRef>
          </c:cat>
          <c:val>
            <c:numRef>
              <c:f>Sheet1!$B$2:$B$9</c:f>
              <c:numCache>
                <c:formatCode>General</c:formatCode>
                <c:ptCount val="8"/>
                <c:pt idx="0">
                  <c:v>0.81</c:v>
                </c:pt>
                <c:pt idx="1">
                  <c:v>0.7</c:v>
                </c:pt>
                <c:pt idx="2">
                  <c:v>0.61</c:v>
                </c:pt>
                <c:pt idx="3">
                  <c:v>0.56999999999999995</c:v>
                </c:pt>
                <c:pt idx="4">
                  <c:v>0.53</c:v>
                </c:pt>
                <c:pt idx="5">
                  <c:v>0.51</c:v>
                </c:pt>
                <c:pt idx="6">
                  <c:v>0.44</c:v>
                </c:pt>
                <c:pt idx="7">
                  <c:v>0.54</c:v>
                </c:pt>
              </c:numCache>
            </c:numRef>
          </c:val>
        </c:ser>
        <c:ser>
          <c:idx val="1"/>
          <c:order val="1"/>
          <c:tx>
            <c:strRef>
              <c:f>Sheet1!$C$1</c:f>
              <c:strCache>
                <c:ptCount val="1"/>
                <c:pt idx="0">
                  <c:v>Domestic bond funds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$1M to $10M</c:v>
                </c:pt>
                <c:pt idx="1">
                  <c:v>&gt;$10M to $50M</c:v>
                </c:pt>
                <c:pt idx="2">
                  <c:v>&gt;$50M to $100M</c:v>
                </c:pt>
                <c:pt idx="3">
                  <c:v>&gt;$100M to $250M</c:v>
                </c:pt>
                <c:pt idx="4">
                  <c:v>&gt;$250M to $500M</c:v>
                </c:pt>
                <c:pt idx="5">
                  <c:v>&gt;$500M to $1B</c:v>
                </c:pt>
                <c:pt idx="6">
                  <c:v>More than $1B</c:v>
                </c:pt>
                <c:pt idx="7">
                  <c:v>All plans</c:v>
                </c:pt>
              </c:strCache>
            </c:strRef>
          </c:cat>
          <c:val>
            <c:numRef>
              <c:f>Sheet1!$C$2:$C$9</c:f>
              <c:numCache>
                <c:formatCode>General</c:formatCode>
                <c:ptCount val="8"/>
                <c:pt idx="0">
                  <c:v>0.69</c:v>
                </c:pt>
                <c:pt idx="1">
                  <c:v>0.59</c:v>
                </c:pt>
                <c:pt idx="2">
                  <c:v>0.49</c:v>
                </c:pt>
                <c:pt idx="3">
                  <c:v>0.45</c:v>
                </c:pt>
                <c:pt idx="4">
                  <c:v>0.41</c:v>
                </c:pt>
                <c:pt idx="5">
                  <c:v>0.39</c:v>
                </c:pt>
                <c:pt idx="6">
                  <c:v>0.34</c:v>
                </c:pt>
                <c:pt idx="7">
                  <c:v>0.43</c:v>
                </c:pt>
              </c:numCache>
            </c:numRef>
          </c:val>
        </c:ser>
        <c:dLbls>
          <c:dLblPos val="outEnd"/>
          <c:showLegendKey val="0"/>
          <c:showVal val="1"/>
          <c:showCatName val="0"/>
          <c:showSerName val="0"/>
          <c:showPercent val="0"/>
          <c:showBubbleSize val="0"/>
        </c:dLbls>
        <c:gapWidth val="219"/>
        <c:overlap val="-27"/>
        <c:axId val="915075168"/>
        <c:axId val="915073208"/>
      </c:barChart>
      <c:catAx>
        <c:axId val="915075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073208"/>
        <c:crosses val="autoZero"/>
        <c:auto val="1"/>
        <c:lblAlgn val="ctr"/>
        <c:lblOffset val="100"/>
        <c:noMultiLvlLbl val="0"/>
      </c:catAx>
      <c:valAx>
        <c:axId val="915073208"/>
        <c:scaling>
          <c:orientation val="minMax"/>
        </c:scaling>
        <c:delete val="1"/>
        <c:axPos val="l"/>
        <c:numFmt formatCode="General" sourceLinked="1"/>
        <c:majorTickMark val="none"/>
        <c:minorTickMark val="none"/>
        <c:tickLblPos val="nextTo"/>
        <c:crossAx val="915075168"/>
        <c:crosses val="autoZero"/>
        <c:crossBetween val="between"/>
      </c:valAx>
      <c:spPr>
        <a:noFill/>
        <a:ln>
          <a:noFill/>
        </a:ln>
        <a:effectLst/>
      </c:spPr>
    </c:plotArea>
    <c:legend>
      <c:legendPos val="b"/>
      <c:layout>
        <c:manualLayout>
          <c:xMode val="edge"/>
          <c:yMode val="edge"/>
          <c:x val="3.260690121212946E-3"/>
          <c:y val="0.10454414872586916"/>
          <c:w val="0.21609633259655431"/>
          <c:h val="0.110824803149606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329328352115185E-2"/>
          <c:y val="0.17004048582995951"/>
          <c:w val="0.92734134329576967"/>
          <c:h val="0.60659632120883666"/>
        </c:manualLayout>
      </c:layout>
      <c:barChart>
        <c:barDir val="col"/>
        <c:grouping val="stacked"/>
        <c:varyColors val="0"/>
        <c:ser>
          <c:idx val="0"/>
          <c:order val="0"/>
          <c:tx>
            <c:strRef>
              <c:f>Sheet1!$B$1</c:f>
              <c:strCache>
                <c:ptCount val="1"/>
                <c:pt idx="0">
                  <c:v>DC plans and IRAs</c:v>
                </c:pt>
              </c:strCache>
            </c:strRef>
          </c:tx>
          <c:spPr>
            <a:solidFill>
              <a:schemeClr val="accent1"/>
            </a:solidFill>
            <a:ln>
              <a:noFill/>
            </a:ln>
            <a:effectLst/>
          </c:spPr>
          <c:invertIfNegative val="0"/>
          <c:dLbls>
            <c:dLbl>
              <c:idx val="0"/>
              <c:layout/>
              <c:tx>
                <c:rich>
                  <a:bodyPr/>
                  <a:lstStyle/>
                  <a:p>
                    <a:r>
                      <a:rPr lang="en-US" dirty="0" smtClean="0"/>
                      <a:t>6.6</a:t>
                    </a:r>
                  </a:p>
                </c:rich>
              </c:tx>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12550131612548895"/>
                  <c:y val="-1.2145748987854251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Equity, balanced, and bond mutual funds</c:v>
                </c:pt>
                <c:pt idx="1">
                  <c:v>Money market funds</c:v>
                </c:pt>
              </c:strCache>
            </c:strRef>
          </c:cat>
          <c:val>
            <c:numRef>
              <c:f>Sheet1!$B$2:$B$3</c:f>
              <c:numCache>
                <c:formatCode>General</c:formatCode>
                <c:ptCount val="2"/>
                <c:pt idx="0">
                  <c:v>6.6</c:v>
                </c:pt>
                <c:pt idx="1">
                  <c:v>0.4</c:v>
                </c:pt>
              </c:numCache>
            </c:numRef>
          </c:val>
        </c:ser>
        <c:ser>
          <c:idx val="1"/>
          <c:order val="1"/>
          <c:tx>
            <c:strRef>
              <c:f>Sheet1!$C$1</c:f>
              <c:strCache>
                <c:ptCount val="1"/>
                <c:pt idx="0">
                  <c:v>Other investors</c:v>
                </c:pt>
              </c:strCache>
            </c:strRef>
          </c:tx>
          <c:spPr>
            <a:solidFill>
              <a:schemeClr val="accent4"/>
            </a:solidFill>
            <a:ln>
              <a:noFill/>
            </a:ln>
            <a:effectLst/>
          </c:spPr>
          <c:invertIfNegative val="0"/>
          <c:dLbls>
            <c:dLbl>
              <c:idx val="0"/>
              <c:layout/>
              <c:tx>
                <c:rich>
                  <a:bodyPr/>
                  <a:lstStyle/>
                  <a:p>
                    <a:fld id="{C0C49F21-6014-4148-802D-3A946F46600C}" type="VALUE">
                      <a:rPr lang="en-US" smtClean="0"/>
                      <a:pPr/>
                      <a:t>[VALUE]</a:t>
                    </a:fld>
                    <a:r>
                      <a:rPr lang="en-US" dirty="0" smtClean="0"/>
                      <a:t>.0</a:t>
                    </a:r>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Equity, balanced, and bond mutual funds</c:v>
                </c:pt>
                <c:pt idx="1">
                  <c:v>Money market funds</c:v>
                </c:pt>
              </c:strCache>
            </c:strRef>
          </c:cat>
          <c:val>
            <c:numRef>
              <c:f>Sheet1!$C$2:$C$3</c:f>
              <c:numCache>
                <c:formatCode>General</c:formatCode>
                <c:ptCount val="2"/>
                <c:pt idx="0">
                  <c:v>6</c:v>
                </c:pt>
                <c:pt idx="1">
                  <c:v>2.2999999999999998</c:v>
                </c:pt>
              </c:numCache>
            </c:numRef>
          </c:val>
        </c:ser>
        <c:dLbls>
          <c:showLegendKey val="0"/>
          <c:showVal val="0"/>
          <c:showCatName val="0"/>
          <c:showSerName val="0"/>
          <c:showPercent val="0"/>
          <c:showBubbleSize val="0"/>
        </c:dLbls>
        <c:gapWidth val="150"/>
        <c:overlap val="100"/>
        <c:axId val="915095552"/>
        <c:axId val="915103784"/>
      </c:barChart>
      <c:catAx>
        <c:axId val="915095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03784"/>
        <c:crosses val="autoZero"/>
        <c:auto val="1"/>
        <c:lblAlgn val="ctr"/>
        <c:lblOffset val="100"/>
        <c:noMultiLvlLbl val="0"/>
      </c:catAx>
      <c:valAx>
        <c:axId val="915103784"/>
        <c:scaling>
          <c:orientation val="minMax"/>
        </c:scaling>
        <c:delete val="1"/>
        <c:axPos val="l"/>
        <c:numFmt formatCode="General" sourceLinked="1"/>
        <c:majorTickMark val="none"/>
        <c:minorTickMark val="none"/>
        <c:tickLblPos val="nextTo"/>
        <c:crossAx val="915095552"/>
        <c:crosses val="autoZero"/>
        <c:crossBetween val="between"/>
      </c:valAx>
      <c:spPr>
        <a:noFill/>
        <a:ln>
          <a:noFill/>
        </a:ln>
        <a:effectLst/>
      </c:spPr>
    </c:plotArea>
    <c:legend>
      <c:legendPos val="tr"/>
      <c:layout>
        <c:manualLayout>
          <c:xMode val="edge"/>
          <c:yMode val="edge"/>
          <c:x val="0"/>
          <c:y val="1.2948243728767938E-2"/>
          <c:w val="0.41765308898110926"/>
          <c:h val="0.1331759153150875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607843137254902E-2"/>
          <c:y val="0.13796826118912753"/>
          <c:w val="0.96405228758169936"/>
          <c:h val="0.63383685185216621"/>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Full-service brokerage</c:v>
                </c:pt>
                <c:pt idx="1">
                  <c:v>Independent financial planning firm</c:v>
                </c:pt>
                <c:pt idx="2">
                  <c:v>Bank or savings institution</c:v>
                </c:pt>
                <c:pt idx="3">
                  <c:v>Insurance company</c:v>
                </c:pt>
                <c:pt idx="4">
                  <c:v>Mutual fund company</c:v>
                </c:pt>
                <c:pt idx="5">
                  <c:v>Discount brokerage</c:v>
                </c:pt>
              </c:strCache>
            </c:strRef>
          </c:cat>
          <c:val>
            <c:numRef>
              <c:f>Sheet1!$B$2:$B$7</c:f>
              <c:numCache>
                <c:formatCode>General</c:formatCode>
                <c:ptCount val="6"/>
                <c:pt idx="0">
                  <c:v>57</c:v>
                </c:pt>
                <c:pt idx="1">
                  <c:v>18</c:v>
                </c:pt>
                <c:pt idx="2">
                  <c:v>22</c:v>
                </c:pt>
                <c:pt idx="3">
                  <c:v>8</c:v>
                </c:pt>
                <c:pt idx="4">
                  <c:v>13</c:v>
                </c:pt>
                <c:pt idx="5">
                  <c:v>23</c:v>
                </c:pt>
              </c:numCache>
            </c:numRef>
          </c:val>
        </c:ser>
        <c:dLbls>
          <c:showLegendKey val="0"/>
          <c:showVal val="0"/>
          <c:showCatName val="0"/>
          <c:showSerName val="0"/>
          <c:showPercent val="0"/>
          <c:showBubbleSize val="0"/>
        </c:dLbls>
        <c:gapWidth val="219"/>
        <c:overlap val="-27"/>
        <c:axId val="915097120"/>
        <c:axId val="915101432"/>
      </c:barChart>
      <c:catAx>
        <c:axId val="9150971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101432"/>
        <c:crosses val="autoZero"/>
        <c:auto val="1"/>
        <c:lblAlgn val="ctr"/>
        <c:lblOffset val="100"/>
        <c:noMultiLvlLbl val="0"/>
      </c:catAx>
      <c:valAx>
        <c:axId val="915101432"/>
        <c:scaling>
          <c:orientation val="minMax"/>
        </c:scaling>
        <c:delete val="1"/>
        <c:axPos val="l"/>
        <c:numFmt formatCode="General" sourceLinked="1"/>
        <c:majorTickMark val="out"/>
        <c:minorTickMark val="none"/>
        <c:tickLblPos val="nextTo"/>
        <c:crossAx val="915097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040898050285562"/>
          <c:y val="0.15337192913727921"/>
          <c:w val="0.56249133303948506"/>
          <c:h val="0.79967487270870985"/>
        </c:manualLayout>
      </c:layout>
      <c:barChart>
        <c:barDir val="bar"/>
        <c:grouping val="clustered"/>
        <c:varyColors val="0"/>
        <c:ser>
          <c:idx val="0"/>
          <c:order val="0"/>
          <c:tx>
            <c:strRef>
              <c:f>Sheet1!$B$1</c:f>
              <c:strCache>
                <c:ptCount val="1"/>
                <c:pt idx="0">
                  <c:v>Primary source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Spouse or partner</c:v>
                </c:pt>
                <c:pt idx="1">
                  <c:v>Coworker, friend, or family member</c:v>
                </c:pt>
                <c:pt idx="2">
                  <c:v>Employer (printed or online materials, seminars, workshops)</c:v>
                </c:pt>
                <c:pt idx="3">
                  <c:v>Phone representative from financial services firms </c:v>
                </c:pt>
                <c:pt idx="4">
                  <c:v>Printed materials from financial services firms</c:v>
                </c:pt>
                <c:pt idx="5">
                  <c:v>Online materials from financial services firms</c:v>
                </c:pt>
                <c:pt idx="6">
                  <c:v>IRS rules or publications</c:v>
                </c:pt>
                <c:pt idx="7">
                  <c:v>Financial professional</c:v>
                </c:pt>
              </c:strCache>
            </c:strRef>
          </c:cat>
          <c:val>
            <c:numRef>
              <c:f>Sheet1!$B$2:$B$9</c:f>
              <c:numCache>
                <c:formatCode>General</c:formatCode>
                <c:ptCount val="8"/>
                <c:pt idx="0">
                  <c:v>6</c:v>
                </c:pt>
                <c:pt idx="1">
                  <c:v>8</c:v>
                </c:pt>
                <c:pt idx="2">
                  <c:v>11</c:v>
                </c:pt>
                <c:pt idx="3">
                  <c:v>4</c:v>
                </c:pt>
                <c:pt idx="4">
                  <c:v>4</c:v>
                </c:pt>
                <c:pt idx="5">
                  <c:v>7</c:v>
                </c:pt>
                <c:pt idx="6">
                  <c:v>5</c:v>
                </c:pt>
                <c:pt idx="7">
                  <c:v>49</c:v>
                </c:pt>
              </c:numCache>
            </c:numRef>
          </c:val>
        </c:ser>
        <c:ser>
          <c:idx val="1"/>
          <c:order val="1"/>
          <c:tx>
            <c:strRef>
              <c:f>Sheet1!$C$1</c:f>
              <c:strCache>
                <c:ptCount val="1"/>
                <c:pt idx="0">
                  <c:v>Source*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Spouse or partner</c:v>
                </c:pt>
                <c:pt idx="1">
                  <c:v>Coworker, friend, or family member</c:v>
                </c:pt>
                <c:pt idx="2">
                  <c:v>Employer (printed or online materials, seminars, workshops)</c:v>
                </c:pt>
                <c:pt idx="3">
                  <c:v>Phone representative from financial services firms </c:v>
                </c:pt>
                <c:pt idx="4">
                  <c:v>Printed materials from financial services firms</c:v>
                </c:pt>
                <c:pt idx="5">
                  <c:v>Online materials from financial services firms</c:v>
                </c:pt>
                <c:pt idx="6">
                  <c:v>IRS rules or publications</c:v>
                </c:pt>
                <c:pt idx="7">
                  <c:v>Financial professional</c:v>
                </c:pt>
              </c:strCache>
            </c:strRef>
          </c:cat>
          <c:val>
            <c:numRef>
              <c:f>Sheet1!$C$2:$C$9</c:f>
              <c:numCache>
                <c:formatCode>General</c:formatCode>
                <c:ptCount val="8"/>
                <c:pt idx="0">
                  <c:v>43</c:v>
                </c:pt>
                <c:pt idx="1">
                  <c:v>23</c:v>
                </c:pt>
                <c:pt idx="2">
                  <c:v>38</c:v>
                </c:pt>
                <c:pt idx="3">
                  <c:v>32</c:v>
                </c:pt>
                <c:pt idx="4">
                  <c:v>38</c:v>
                </c:pt>
                <c:pt idx="5">
                  <c:v>29</c:v>
                </c:pt>
                <c:pt idx="6">
                  <c:v>30</c:v>
                </c:pt>
                <c:pt idx="7">
                  <c:v>63</c:v>
                </c:pt>
              </c:numCache>
            </c:numRef>
          </c:val>
        </c:ser>
        <c:dLbls>
          <c:showLegendKey val="0"/>
          <c:showVal val="0"/>
          <c:showCatName val="0"/>
          <c:showSerName val="0"/>
          <c:showPercent val="0"/>
          <c:showBubbleSize val="0"/>
        </c:dLbls>
        <c:gapWidth val="182"/>
        <c:axId val="915096336"/>
        <c:axId val="915099080"/>
      </c:barChart>
      <c:catAx>
        <c:axId val="9150963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crossAx val="915099080"/>
        <c:crosses val="autoZero"/>
        <c:auto val="1"/>
        <c:lblAlgn val="ctr"/>
        <c:lblOffset val="100"/>
        <c:noMultiLvlLbl val="0"/>
      </c:catAx>
      <c:valAx>
        <c:axId val="915099080"/>
        <c:scaling>
          <c:orientation val="minMax"/>
        </c:scaling>
        <c:delete val="1"/>
        <c:axPos val="b"/>
        <c:numFmt formatCode="General" sourceLinked="1"/>
        <c:majorTickMark val="none"/>
        <c:minorTickMark val="none"/>
        <c:tickLblPos val="nextTo"/>
        <c:crossAx val="915096336"/>
        <c:crosses val="autoZero"/>
        <c:crossBetween val="between"/>
      </c:valAx>
      <c:spPr>
        <a:noFill/>
        <a:ln>
          <a:noFill/>
        </a:ln>
        <a:effectLst/>
      </c:spPr>
    </c:plotArea>
    <c:legend>
      <c:legendPos val="b"/>
      <c:layout>
        <c:manualLayout>
          <c:xMode val="edge"/>
          <c:yMode val="edge"/>
          <c:x val="3.9548179392758093E-2"/>
          <c:y val="2.0965624287724465E-3"/>
          <c:w val="0.14896410422019693"/>
          <c:h val="0.1734616261262194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872904377401194"/>
          <c:y val="0.15337192913727921"/>
          <c:w val="0.76417126976832883"/>
          <c:h val="0.64024665575851658"/>
        </c:manualLayout>
      </c:layout>
      <c:barChart>
        <c:barDir val="bar"/>
        <c:grouping val="clustered"/>
        <c:varyColors val="0"/>
        <c:ser>
          <c:idx val="0"/>
          <c:order val="0"/>
          <c:tx>
            <c:strRef>
              <c:f>Sheet1!$B$1</c:f>
              <c:strCache>
                <c:ptCount val="1"/>
                <c:pt idx="0">
                  <c:v>Monitored after purchase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Types of securities held</c:v>
                </c:pt>
                <c:pt idx="1">
                  <c:v>Price per share</c:v>
                </c:pt>
                <c:pt idx="2">
                  <c:v>Fund risks</c:v>
                </c:pt>
                <c:pt idx="3">
                  <c:v>Historical performance</c:v>
                </c:pt>
                <c:pt idx="4">
                  <c:v>Fees and expenses</c:v>
                </c:pt>
              </c:strCache>
            </c:strRef>
          </c:cat>
          <c:val>
            <c:numRef>
              <c:f>Sheet1!$B$2:$B$6</c:f>
              <c:numCache>
                <c:formatCode>General</c:formatCode>
                <c:ptCount val="5"/>
                <c:pt idx="0">
                  <c:v>41</c:v>
                </c:pt>
                <c:pt idx="1">
                  <c:v>60</c:v>
                </c:pt>
                <c:pt idx="3">
                  <c:v>76</c:v>
                </c:pt>
                <c:pt idx="4">
                  <c:v>55</c:v>
                </c:pt>
              </c:numCache>
            </c:numRef>
          </c:val>
        </c:ser>
        <c:ser>
          <c:idx val="1"/>
          <c:order val="1"/>
          <c:tx>
            <c:strRef>
              <c:f>Sheet1!$C$1</c:f>
              <c:strCache>
                <c:ptCount val="1"/>
                <c:pt idx="0">
                  <c:v>Reviewed before purchase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Types of securities held</c:v>
                </c:pt>
                <c:pt idx="1">
                  <c:v>Price per share</c:v>
                </c:pt>
                <c:pt idx="2">
                  <c:v>Fund risks</c:v>
                </c:pt>
                <c:pt idx="3">
                  <c:v>Historical performance</c:v>
                </c:pt>
                <c:pt idx="4">
                  <c:v>Fees and expenses</c:v>
                </c:pt>
              </c:strCache>
            </c:strRef>
          </c:cat>
          <c:val>
            <c:numRef>
              <c:f>Sheet1!$C$2:$C$6</c:f>
              <c:numCache>
                <c:formatCode>General</c:formatCode>
                <c:ptCount val="5"/>
                <c:pt idx="0">
                  <c:v>57</c:v>
                </c:pt>
                <c:pt idx="1">
                  <c:v>58</c:v>
                </c:pt>
                <c:pt idx="2">
                  <c:v>61</c:v>
                </c:pt>
                <c:pt idx="3">
                  <c:v>69</c:v>
                </c:pt>
                <c:pt idx="4">
                  <c:v>74</c:v>
                </c:pt>
              </c:numCache>
            </c:numRef>
          </c:val>
        </c:ser>
        <c:dLbls>
          <c:showLegendKey val="0"/>
          <c:showVal val="0"/>
          <c:showCatName val="0"/>
          <c:showSerName val="0"/>
          <c:showPercent val="0"/>
          <c:showBubbleSize val="0"/>
        </c:dLbls>
        <c:gapWidth val="182"/>
        <c:axId val="915096728"/>
        <c:axId val="915097904"/>
      </c:barChart>
      <c:catAx>
        <c:axId val="9150967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915097904"/>
        <c:crosses val="autoZero"/>
        <c:auto val="1"/>
        <c:lblAlgn val="ctr"/>
        <c:lblOffset val="100"/>
        <c:noMultiLvlLbl val="0"/>
      </c:catAx>
      <c:valAx>
        <c:axId val="915097904"/>
        <c:scaling>
          <c:orientation val="minMax"/>
        </c:scaling>
        <c:delete val="1"/>
        <c:axPos val="b"/>
        <c:numFmt formatCode="General" sourceLinked="1"/>
        <c:majorTickMark val="none"/>
        <c:minorTickMark val="none"/>
        <c:tickLblPos val="nextTo"/>
        <c:crossAx val="915096728"/>
        <c:crosses val="autoZero"/>
        <c:crossBetween val="between"/>
      </c:valAx>
      <c:spPr>
        <a:noFill/>
        <a:ln>
          <a:noFill/>
        </a:ln>
        <a:effectLst/>
      </c:spPr>
    </c:plotArea>
    <c:legend>
      <c:legendPos val="b"/>
      <c:layout>
        <c:manualLayout>
          <c:xMode val="edge"/>
          <c:yMode val="edge"/>
          <c:x val="1.4034692850421883E-3"/>
          <c:y val="2.0967098620908948E-3"/>
          <c:w val="0.26034655337878604"/>
          <c:h val="0.1064772909692593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333333333333333E-2"/>
          <c:y val="0.18048009623797023"/>
          <c:w val="0.9160130718954248"/>
          <c:h val="0.58107497234583649"/>
        </c:manualLayout>
      </c:layout>
      <c:barChart>
        <c:barDir val="col"/>
        <c:grouping val="clustered"/>
        <c:varyColors val="0"/>
        <c:ser>
          <c:idx val="0"/>
          <c:order val="0"/>
          <c:tx>
            <c:v>2000</c:v>
          </c:tx>
          <c:spPr>
            <a:solidFill>
              <a:srgbClr val="E1A73A"/>
            </a:solidFill>
            <a:ln>
              <a:noFill/>
            </a:ln>
            <a:effectLst/>
            <a:scene3d>
              <a:camera prst="orthographicFront"/>
              <a:lightRig rig="threePt" dir="t"/>
            </a:scene3d>
            <a:sp3d>
              <a:bevelT w="0" h="0"/>
              <a:bevelB w="0" h="0"/>
            </a:sp3d>
          </c:spPr>
          <c:invertIfNegative val="0"/>
          <c:dLbls>
            <c:dLbl>
              <c:idx val="3"/>
              <c:layout/>
              <c:tx>
                <c:rich>
                  <a:bodyPr/>
                  <a:lstStyle/>
                  <a:p>
                    <a:r>
                      <a:rPr lang="en-US" dirty="0" smtClean="0"/>
                      <a:t>51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tx>
                <c:rich>
                  <a:bodyPr/>
                  <a:lstStyle/>
                  <a:p>
                    <a:r>
                      <a:rPr lang="en-US" dirty="0" smtClean="0"/>
                      <a:t>54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'Figure X'!$O$4:$O$8</c:f>
              <c:strCache>
                <c:ptCount val="5"/>
                <c:pt idx="0">
                  <c:v>Websites</c:v>
                </c:pt>
                <c:pt idx="1">
                  <c:v>Retirement gap calculators</c:v>
                </c:pt>
                <c:pt idx="2">
                  <c:v>Other modeling software</c:v>
                </c:pt>
                <c:pt idx="3">
                  <c:v>Newsletters</c:v>
                </c:pt>
                <c:pt idx="4">
                  <c:v>Seminars or workshops</c:v>
                </c:pt>
              </c:strCache>
            </c:strRef>
          </c:cat>
          <c:val>
            <c:numRef>
              <c:f>'Figure X'!$P$4:$P$8</c:f>
              <c:numCache>
                <c:formatCode>0</c:formatCode>
                <c:ptCount val="5"/>
                <c:pt idx="0">
                  <c:v>34</c:v>
                </c:pt>
                <c:pt idx="1">
                  <c:v>19</c:v>
                </c:pt>
                <c:pt idx="2">
                  <c:v>9.4</c:v>
                </c:pt>
                <c:pt idx="3">
                  <c:v>50.5</c:v>
                </c:pt>
                <c:pt idx="4">
                  <c:v>53.7</c:v>
                </c:pt>
              </c:numCache>
            </c:numRef>
          </c:val>
        </c:ser>
        <c:ser>
          <c:idx val="1"/>
          <c:order val="1"/>
          <c:tx>
            <c:v>2013</c:v>
          </c:tx>
          <c:spPr>
            <a:solidFill>
              <a:srgbClr val="990033"/>
            </a:solidFill>
            <a:ln>
              <a:noFill/>
            </a:ln>
            <a:effectLst/>
            <a:scene3d>
              <a:camera prst="orthographicFront"/>
              <a:lightRig rig="threePt" dir="t"/>
            </a:scene3d>
            <a:sp3d>
              <a:bevelT w="0" h="0"/>
              <a:bevelB w="0" h="0"/>
            </a:sp3d>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'Figure X'!$O$4:$O$8</c:f>
              <c:strCache>
                <c:ptCount val="5"/>
                <c:pt idx="0">
                  <c:v>Websites</c:v>
                </c:pt>
                <c:pt idx="1">
                  <c:v>Retirement gap calculators</c:v>
                </c:pt>
                <c:pt idx="2">
                  <c:v>Other modeling software</c:v>
                </c:pt>
                <c:pt idx="3">
                  <c:v>Newsletters</c:v>
                </c:pt>
                <c:pt idx="4">
                  <c:v>Seminars or workshops</c:v>
                </c:pt>
              </c:strCache>
            </c:strRef>
          </c:cat>
          <c:val>
            <c:numRef>
              <c:f>'Figure X'!$Q$4:$Q$8</c:f>
              <c:numCache>
                <c:formatCode>0</c:formatCode>
                <c:ptCount val="5"/>
                <c:pt idx="0">
                  <c:v>57.4</c:v>
                </c:pt>
                <c:pt idx="1">
                  <c:v>35.700000000000003</c:v>
                </c:pt>
                <c:pt idx="2">
                  <c:v>14.4</c:v>
                </c:pt>
                <c:pt idx="3">
                  <c:v>39.299999999999997</c:v>
                </c:pt>
                <c:pt idx="4">
                  <c:v>41.2</c:v>
                </c:pt>
              </c:numCache>
            </c:numRef>
          </c:val>
        </c:ser>
        <c:dLbls>
          <c:dLblPos val="outEnd"/>
          <c:showLegendKey val="0"/>
          <c:showVal val="1"/>
          <c:showCatName val="0"/>
          <c:showSerName val="0"/>
          <c:showPercent val="0"/>
          <c:showBubbleSize val="0"/>
        </c:dLbls>
        <c:gapWidth val="100"/>
        <c:overlap val="-24"/>
        <c:axId val="915101824"/>
        <c:axId val="915099472"/>
      </c:barChart>
      <c:dateAx>
        <c:axId val="915101824"/>
        <c:scaling>
          <c:orientation val="minMax"/>
        </c:scaling>
        <c:delete val="0"/>
        <c:axPos val="b"/>
        <c:numFmt formatCode="General" sourceLinked="1"/>
        <c:majorTickMark val="none"/>
        <c:minorTickMark val="none"/>
        <c:tickLblPos val="low"/>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crossAx val="915099472"/>
        <c:crosses val="autoZero"/>
        <c:auto val="0"/>
        <c:lblOffset val="50"/>
        <c:baseTimeUnit val="days"/>
        <c:majorUnit val="1"/>
      </c:dateAx>
      <c:valAx>
        <c:axId val="915099472"/>
        <c:scaling>
          <c:orientation val="minMax"/>
        </c:scaling>
        <c:delete val="1"/>
        <c:axPos val="l"/>
        <c:numFmt formatCode="0" sourceLinked="1"/>
        <c:majorTickMark val="none"/>
        <c:minorTickMark val="none"/>
        <c:tickLblPos val="nextTo"/>
        <c:crossAx val="915101824"/>
        <c:crosses val="autoZero"/>
        <c:crossBetween val="between"/>
      </c:valAx>
      <c:spPr>
        <a:noFill/>
        <a:ln>
          <a:noFill/>
        </a:ln>
        <a:effectLst/>
      </c:spPr>
    </c:plotArea>
    <c:legend>
      <c:legendPos val="b"/>
      <c:layout>
        <c:manualLayout>
          <c:xMode val="edge"/>
          <c:yMode val="edge"/>
          <c:x val="2.5816993464052294E-3"/>
          <c:y val="1.3685380689435638E-2"/>
          <c:w val="7.468311590486934E-2"/>
          <c:h val="0.13412412916994129"/>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sz="1100" baseline="0">
          <a:solidFill>
            <a:schemeClr val="bg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000000000000001E-2"/>
          <c:y val="5.3625827611197781E-2"/>
          <c:w val="0.93888888888888888"/>
          <c:h val="0.77806968516994435"/>
        </c:manualLayout>
      </c:layout>
      <c:barChart>
        <c:barDir val="col"/>
        <c:grouping val="clustered"/>
        <c:varyColors val="0"/>
        <c:ser>
          <c:idx val="0"/>
          <c:order val="0"/>
          <c:tx>
            <c:strRef>
              <c:f>'Figure Y'!$P$2</c:f>
              <c:strCache>
                <c:ptCount val="1"/>
                <c:pt idx="0">
                  <c:v>Column1</c:v>
                </c:pt>
              </c:strCache>
            </c:strRef>
          </c:tx>
          <c:spPr>
            <a:solidFill>
              <a:srgbClr val="990033"/>
            </a:solidFill>
            <a:ln>
              <a:noFill/>
            </a:ln>
            <a:effectLst/>
            <a:scene3d>
              <a:camera prst="orthographicFront"/>
              <a:lightRig rig="threePt" dir="t"/>
            </a:scene3d>
            <a:sp3d/>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extLst>
                <c:ext xmlns:c15="http://schemas.microsoft.com/office/drawing/2012/chart" uri="{02D57815-91ED-43cb-92C2-25804820EDAC}">
                  <c15:fullRef>
                    <c15:sqref>'Figure Y'!$O$4:$O$8</c15:sqref>
                  </c15:fullRef>
                </c:ext>
              </c:extLst>
              <c:f>'Figure Y'!$O$5:$O$8</c:f>
              <c:strCache>
                <c:ptCount val="4"/>
                <c:pt idx="0">
                  <c:v>E-mail</c:v>
                </c:pt>
                <c:pt idx="1">
                  <c:v>Individually targeted communication</c:v>
                </c:pt>
                <c:pt idx="2">
                  <c:v>Retirement income projections</c:v>
                </c:pt>
                <c:pt idx="3">
                  <c:v>Mobile apps</c:v>
                </c:pt>
              </c:strCache>
            </c:strRef>
          </c:cat>
          <c:val>
            <c:numRef>
              <c:extLst>
                <c:ext xmlns:c15="http://schemas.microsoft.com/office/drawing/2012/chart" uri="{02D57815-91ED-43cb-92C2-25804820EDAC}">
                  <c15:fullRef>
                    <c15:sqref>'Figure Y'!$P$4:$P$8</c15:sqref>
                  </c15:fullRef>
                </c:ext>
              </c:extLst>
              <c:f>'Figure Y'!$P$5:$P$8</c:f>
              <c:numCache>
                <c:formatCode>0</c:formatCode>
                <c:ptCount val="4"/>
                <c:pt idx="0">
                  <c:v>60.3</c:v>
                </c:pt>
                <c:pt idx="1">
                  <c:v>45.7</c:v>
                </c:pt>
                <c:pt idx="2">
                  <c:v>20.8</c:v>
                </c:pt>
                <c:pt idx="3">
                  <c:v>12.9</c:v>
                </c:pt>
              </c:numCache>
            </c:numRef>
          </c:val>
        </c:ser>
        <c:dLbls>
          <c:dLblPos val="outEnd"/>
          <c:showLegendKey val="0"/>
          <c:showVal val="1"/>
          <c:showCatName val="0"/>
          <c:showSerName val="0"/>
          <c:showPercent val="0"/>
          <c:showBubbleSize val="0"/>
        </c:dLbls>
        <c:gapWidth val="164"/>
        <c:overlap val="-22"/>
        <c:axId val="915092416"/>
        <c:axId val="915099864"/>
      </c:barChart>
      <c:catAx>
        <c:axId val="915092416"/>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crossAx val="915099864"/>
        <c:crosses val="autoZero"/>
        <c:auto val="1"/>
        <c:lblAlgn val="ctr"/>
        <c:lblOffset val="100"/>
        <c:noMultiLvlLbl val="0"/>
      </c:catAx>
      <c:valAx>
        <c:axId val="915099864"/>
        <c:scaling>
          <c:orientation val="minMax"/>
        </c:scaling>
        <c:delete val="1"/>
        <c:axPos val="l"/>
        <c:numFmt formatCode="0.0" sourceLinked="1"/>
        <c:majorTickMark val="none"/>
        <c:minorTickMark val="none"/>
        <c:tickLblPos val="nextTo"/>
        <c:crossAx val="915092416"/>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sz="1100" baseline="0">
          <a:solidFill>
            <a:schemeClr val="bg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accent5"/>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dPt>
            <c:idx val="4"/>
            <c:bubble3D val="0"/>
            <c:spPr>
              <a:solidFill>
                <a:schemeClr val="accent1"/>
              </a:solidFill>
              <a:ln w="19050">
                <a:noFill/>
              </a:ln>
              <a:effectLst/>
            </c:spPr>
          </c:dPt>
          <c:dLbls>
            <c:dLbl>
              <c:idx val="0"/>
              <c:layout>
                <c:manualLayout>
                  <c:x val="5.5159120734908137E-3"/>
                  <c:y val="3.4587372078569378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0330872703411999E-2"/>
                  <c:y val="5.9394603301226923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3500328083989502E-2"/>
                  <c:y val="8.3176363790195816E-4"/>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7.8693651574803153E-2"/>
                  <c:y val="-9.7696444122977608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3.7698490813648296E-2"/>
                  <c:y val="0.20549332966912015"/>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4"/>
                <c:pt idx="0">
                  <c:v>1st Qtr</c:v>
                </c:pt>
                <c:pt idx="1">
                  <c:v>2nd Qtr</c:v>
                </c:pt>
                <c:pt idx="2">
                  <c:v>3rd Qtr</c:v>
                </c:pt>
                <c:pt idx="3">
                  <c:v>4th Qtr</c:v>
                </c:pt>
              </c:strCache>
            </c:strRef>
          </c:cat>
          <c:val>
            <c:numRef>
              <c:f>Sheet1!$B$2:$B$6</c:f>
              <c:numCache>
                <c:formatCode>0%</c:formatCode>
                <c:ptCount val="5"/>
                <c:pt idx="0">
                  <c:v>7.0000000000000007E-2</c:v>
                </c:pt>
                <c:pt idx="1">
                  <c:v>0.06</c:v>
                </c:pt>
                <c:pt idx="2">
                  <c:v>0.16</c:v>
                </c:pt>
                <c:pt idx="3">
                  <c:v>0.19</c:v>
                </c:pt>
                <c:pt idx="4">
                  <c:v>0.52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baseline="0">
          <a:solidFill>
            <a:schemeClr val="bg1"/>
          </a:solidFill>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0.02436</cdr:x>
      <cdr:y>0.80636</cdr:y>
    </cdr:from>
    <cdr:to>
      <cdr:x>0.0964</cdr:x>
      <cdr:y>0.93619</cdr:y>
    </cdr:to>
    <cdr:sp macro="" textlink="">
      <cdr:nvSpPr>
        <cdr:cNvPr id="2" name="TextBox 1"/>
        <cdr:cNvSpPr txBox="1"/>
      </cdr:nvSpPr>
      <cdr:spPr>
        <a:xfrm xmlns:a="http://schemas.openxmlformats.org/drawingml/2006/main">
          <a:off x="181900" y="2321837"/>
          <a:ext cx="537882" cy="37385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smtClean="0">
              <a:solidFill>
                <a:schemeClr val="bg1"/>
              </a:solidFill>
            </a:rPr>
            <a:t>$0.5</a:t>
          </a:r>
          <a:endParaRPr lang="en-US" sz="1400" b="1" dirty="0">
            <a:solidFill>
              <a:schemeClr val="bg1"/>
            </a:solidFill>
          </a:endParaRPr>
        </a:p>
      </cdr:txBody>
    </cdr:sp>
  </cdr:relSizeAnchor>
  <cdr:relSizeAnchor xmlns:cdr="http://schemas.openxmlformats.org/drawingml/2006/chartDrawing">
    <cdr:from>
      <cdr:x>0.12962</cdr:x>
      <cdr:y>0.76512</cdr:y>
    </cdr:from>
    <cdr:to>
      <cdr:x>0.20166</cdr:x>
      <cdr:y>0.89496</cdr:y>
    </cdr:to>
    <cdr:sp macro="" textlink="">
      <cdr:nvSpPr>
        <cdr:cNvPr id="3" name="TextBox 1"/>
        <cdr:cNvSpPr txBox="1"/>
      </cdr:nvSpPr>
      <cdr:spPr>
        <a:xfrm xmlns:a="http://schemas.openxmlformats.org/drawingml/2006/main">
          <a:off x="967806" y="2203093"/>
          <a:ext cx="537882" cy="3738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$2.3</a:t>
          </a:r>
          <a:endParaRPr lang="en-US" sz="1400" b="1" dirty="0">
            <a:solidFill>
              <a:schemeClr val="bg1"/>
            </a:solidFill>
          </a:endParaRPr>
        </a:p>
      </cdr:txBody>
    </cdr:sp>
  </cdr:relSizeAnchor>
  <cdr:relSizeAnchor xmlns:cdr="http://schemas.openxmlformats.org/drawingml/2006/chartDrawing">
    <cdr:from>
      <cdr:x>0.23528</cdr:x>
      <cdr:y>0.62572</cdr:y>
    </cdr:from>
    <cdr:to>
      <cdr:x>0.30733</cdr:x>
      <cdr:y>0.75555</cdr:y>
    </cdr:to>
    <cdr:sp macro="" textlink="">
      <cdr:nvSpPr>
        <cdr:cNvPr id="4" name="TextBox 1"/>
        <cdr:cNvSpPr txBox="1"/>
      </cdr:nvSpPr>
      <cdr:spPr>
        <a:xfrm xmlns:a="http://schemas.openxmlformats.org/drawingml/2006/main">
          <a:off x="1756700" y="1801692"/>
          <a:ext cx="537882" cy="3738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$7.0</a:t>
          </a:r>
          <a:endParaRPr lang="en-US" sz="1400" b="1" dirty="0">
            <a:solidFill>
              <a:schemeClr val="bg1"/>
            </a:solidFill>
          </a:endParaRPr>
        </a:p>
      </cdr:txBody>
    </cdr:sp>
  </cdr:relSizeAnchor>
  <cdr:relSizeAnchor xmlns:cdr="http://schemas.openxmlformats.org/drawingml/2006/chartDrawing">
    <cdr:from>
      <cdr:x>0.35295</cdr:x>
      <cdr:y>0.39012</cdr:y>
    </cdr:from>
    <cdr:to>
      <cdr:x>0.44701</cdr:x>
      <cdr:y>0.52423</cdr:y>
    </cdr:to>
    <cdr:sp macro="" textlink="">
      <cdr:nvSpPr>
        <cdr:cNvPr id="5" name="TextBox 1"/>
        <cdr:cNvSpPr txBox="1"/>
      </cdr:nvSpPr>
      <cdr:spPr>
        <a:xfrm xmlns:a="http://schemas.openxmlformats.org/drawingml/2006/main">
          <a:off x="2635240" y="1123323"/>
          <a:ext cx="702235" cy="38613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$14.4</a:t>
          </a:r>
          <a:endParaRPr lang="en-US" sz="1400" b="1" dirty="0">
            <a:solidFill>
              <a:schemeClr val="bg1"/>
            </a:solidFill>
          </a:endParaRPr>
        </a:p>
      </cdr:txBody>
    </cdr:sp>
  </cdr:relSizeAnchor>
  <cdr:relSizeAnchor xmlns:cdr="http://schemas.openxmlformats.org/drawingml/2006/chartDrawing">
    <cdr:from>
      <cdr:x>0.45591</cdr:x>
      <cdr:y>0.30911</cdr:y>
    </cdr:from>
    <cdr:to>
      <cdr:x>0.54997</cdr:x>
      <cdr:y>0.44321</cdr:y>
    </cdr:to>
    <cdr:sp macro="" textlink="">
      <cdr:nvSpPr>
        <cdr:cNvPr id="6" name="TextBox 1"/>
        <cdr:cNvSpPr txBox="1"/>
      </cdr:nvSpPr>
      <cdr:spPr>
        <a:xfrm xmlns:a="http://schemas.openxmlformats.org/drawingml/2006/main">
          <a:off x="3403969" y="890043"/>
          <a:ext cx="702235" cy="38613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$17.7</a:t>
          </a:r>
          <a:endParaRPr lang="en-US" sz="1400" b="1" dirty="0">
            <a:solidFill>
              <a:schemeClr val="bg1"/>
            </a:solidFill>
          </a:endParaRPr>
        </a:p>
      </cdr:txBody>
    </cdr:sp>
  </cdr:relSizeAnchor>
  <cdr:relSizeAnchor xmlns:cdr="http://schemas.openxmlformats.org/drawingml/2006/chartDrawing">
    <cdr:from>
      <cdr:x>0.56627</cdr:x>
      <cdr:y>0.40229</cdr:y>
    </cdr:from>
    <cdr:to>
      <cdr:x>0.66033</cdr:x>
      <cdr:y>0.53639</cdr:y>
    </cdr:to>
    <cdr:sp macro="" textlink="">
      <cdr:nvSpPr>
        <cdr:cNvPr id="7" name="TextBox 1"/>
        <cdr:cNvSpPr txBox="1"/>
      </cdr:nvSpPr>
      <cdr:spPr>
        <a:xfrm xmlns:a="http://schemas.openxmlformats.org/drawingml/2006/main">
          <a:off x="4227969" y="1158343"/>
          <a:ext cx="702235" cy="38613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$13.9</a:t>
          </a:r>
          <a:endParaRPr lang="en-US" sz="1400" b="1" dirty="0">
            <a:solidFill>
              <a:schemeClr val="bg1"/>
            </a:solidFill>
          </a:endParaRPr>
        </a:p>
      </cdr:txBody>
    </cdr:sp>
  </cdr:relSizeAnchor>
  <cdr:relSizeAnchor xmlns:cdr="http://schemas.openxmlformats.org/drawingml/2006/chartDrawing">
    <cdr:from>
      <cdr:x>0.68394</cdr:x>
      <cdr:y>0.2885</cdr:y>
    </cdr:from>
    <cdr:to>
      <cdr:x>0.778</cdr:x>
      <cdr:y>0.4226</cdr:y>
    </cdr:to>
    <cdr:sp macro="" textlink="">
      <cdr:nvSpPr>
        <cdr:cNvPr id="8" name="TextBox 1"/>
        <cdr:cNvSpPr txBox="1"/>
      </cdr:nvSpPr>
      <cdr:spPr>
        <a:xfrm xmlns:a="http://schemas.openxmlformats.org/drawingml/2006/main">
          <a:off x="5106510" y="830717"/>
          <a:ext cx="702235" cy="38613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$17.9</a:t>
          </a:r>
          <a:endParaRPr lang="en-US" sz="1400" b="1" dirty="0">
            <a:solidFill>
              <a:schemeClr val="bg1"/>
            </a:solidFill>
          </a:endParaRPr>
        </a:p>
      </cdr:txBody>
    </cdr:sp>
  </cdr:relSizeAnchor>
  <cdr:relSizeAnchor xmlns:cdr="http://schemas.openxmlformats.org/drawingml/2006/chartDrawing">
    <cdr:from>
      <cdr:x>0.79681</cdr:x>
      <cdr:y>0.13153</cdr:y>
    </cdr:from>
    <cdr:to>
      <cdr:x>0.89086</cdr:x>
      <cdr:y>0.26563</cdr:y>
    </cdr:to>
    <cdr:sp macro="" textlink="">
      <cdr:nvSpPr>
        <cdr:cNvPr id="9" name="TextBox 1"/>
        <cdr:cNvSpPr txBox="1"/>
      </cdr:nvSpPr>
      <cdr:spPr>
        <a:xfrm xmlns:a="http://schemas.openxmlformats.org/drawingml/2006/main">
          <a:off x="5949193" y="378720"/>
          <a:ext cx="702235" cy="38613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$24.2</a:t>
          </a:r>
          <a:endParaRPr lang="en-US" sz="1400" b="1" dirty="0">
            <a:solidFill>
              <a:schemeClr val="bg1"/>
            </a:solidFill>
          </a:endParaRPr>
        </a:p>
      </cdr:txBody>
    </cdr:sp>
  </cdr:relSizeAnchor>
  <cdr:relSizeAnchor xmlns:cdr="http://schemas.openxmlformats.org/drawingml/2006/chartDrawing">
    <cdr:from>
      <cdr:x>0.89906</cdr:x>
      <cdr:y>0.14352</cdr:y>
    </cdr:from>
    <cdr:to>
      <cdr:x>0.99311</cdr:x>
      <cdr:y>0.27762</cdr:y>
    </cdr:to>
    <cdr:sp macro="" textlink="">
      <cdr:nvSpPr>
        <cdr:cNvPr id="10" name="TextBox 1"/>
        <cdr:cNvSpPr txBox="1"/>
      </cdr:nvSpPr>
      <cdr:spPr>
        <a:xfrm xmlns:a="http://schemas.openxmlformats.org/drawingml/2006/main">
          <a:off x="6712632" y="413248"/>
          <a:ext cx="702235" cy="38613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dirty="0" smtClean="0">
              <a:solidFill>
                <a:schemeClr val="bg1"/>
              </a:solidFill>
            </a:rPr>
            <a:t>$23.5</a:t>
          </a:r>
          <a:endParaRPr lang="en-US" sz="1400" b="1" dirty="0">
            <a:solidFill>
              <a:schemeClr val="bg1"/>
            </a:solidFill>
          </a:endParaRPr>
        </a:p>
      </cdr:txBody>
    </cdr:sp>
  </cdr:relSizeAnchor>
  <cdr:relSizeAnchor xmlns:cdr="http://schemas.openxmlformats.org/drawingml/2006/chartDrawing">
    <cdr:from>
      <cdr:x>0.19617</cdr:x>
      <cdr:y>0.90541</cdr:y>
    </cdr:from>
    <cdr:to>
      <cdr:x>0.2138</cdr:x>
      <cdr:y>0.92129</cdr:y>
    </cdr:to>
    <cdr:sp macro="" textlink="">
      <cdr:nvSpPr>
        <cdr:cNvPr id="11" name="Right Brace 10"/>
        <cdr:cNvSpPr/>
      </cdr:nvSpPr>
      <cdr:spPr bwMode="auto">
        <a:xfrm xmlns:a="http://schemas.openxmlformats.org/drawingml/2006/main">
          <a:off x="1464641" y="2607045"/>
          <a:ext cx="131674" cy="45719"/>
        </a:xfrm>
        <a:prstGeom xmlns:a="http://schemas.openxmlformats.org/drawingml/2006/main" prst="rightBrace">
          <a:avLst>
            <a:gd name="adj1" fmla="val 8333"/>
            <a:gd name="adj2" fmla="val 50908"/>
          </a:avLst>
        </a:prstGeom>
        <a:noFill xmlns:a="http://schemas.openxmlformats.org/drawingml/2006/main"/>
        <a:ln xmlns:a="http://schemas.openxmlformats.org/drawingml/2006/main" w="9525" cap="flat" cmpd="sng" algn="ctr">
          <a:solidFill>
            <a:schemeClr val="bg1"/>
          </a:solidFill>
          <a:prstDash val="solid"/>
          <a:round/>
          <a:headEnd type="none" w="med" len="med"/>
          <a:tailEnd type="none" w="med" len="med"/>
        </a:ln>
        <a:effectLst xmlns:a="http://schemas.openxmlformats.org/drawingml/2006/main"/>
      </cdr:spPr>
      <cdr:txBody>
        <a:bodyPr xmlns:a="http://schemas.openxmlformats.org/drawingml/2006/main" vert="horz" wrap="square" lIns="68580" tIns="34290" rIns="68580" bIns="34290" numCol="1" rtlCol="0"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defTabSz="685800" eaLnBrk="0" fontAlgn="base" hangingPunct="0">
            <a:spcBef>
              <a:spcPct val="0"/>
            </a:spcBef>
            <a:spcAft>
              <a:spcPct val="0"/>
            </a:spcAft>
          </a:pPr>
          <a:endParaRPr lang="en-US" dirty="0">
            <a:latin typeface="Arial" pitchFamily="-108" charset="0"/>
            <a:ea typeface="ＭＳ Ｐゴシック" pitchFamily="-108" charset="-128"/>
            <a:cs typeface="ＭＳ Ｐゴシック" pitchFamily="-108" charset="-128"/>
          </a:endParaRPr>
        </a:p>
      </cdr:txBody>
    </cdr:sp>
  </cdr:relSizeAnchor>
  <cdr:relSizeAnchor xmlns:cdr="http://schemas.openxmlformats.org/drawingml/2006/chartDrawing">
    <cdr:from>
      <cdr:x>0.19576</cdr:x>
      <cdr:y>0.83511</cdr:y>
    </cdr:from>
    <cdr:to>
      <cdr:x>0.24418</cdr:x>
      <cdr:y>1</cdr:y>
    </cdr:to>
    <cdr:sp macro="" textlink="">
      <cdr:nvSpPr>
        <cdr:cNvPr id="12" name="TextBox 11"/>
        <cdr:cNvSpPr txBox="1"/>
      </cdr:nvSpPr>
      <cdr:spPr>
        <a:xfrm xmlns:a="http://schemas.openxmlformats.org/drawingml/2006/main">
          <a:off x="1461581" y="2404631"/>
          <a:ext cx="361506" cy="4747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050" b="1" dirty="0" smtClean="0">
              <a:solidFill>
                <a:schemeClr val="bg1"/>
              </a:solidFill>
            </a:rPr>
            <a:t>32%</a:t>
          </a:r>
          <a:endParaRPr lang="en-US" sz="1050" b="1" dirty="0">
            <a:solidFill>
              <a:schemeClr val="bg1"/>
            </a:solidFill>
          </a:endParaRPr>
        </a:p>
      </cdr:txBody>
    </cdr:sp>
  </cdr:relSizeAnchor>
  <cdr:relSizeAnchor xmlns:cdr="http://schemas.openxmlformats.org/drawingml/2006/chartDrawing">
    <cdr:from>
      <cdr:x>0.4213</cdr:x>
      <cdr:y>0.71736</cdr:y>
    </cdr:from>
    <cdr:to>
      <cdr:x>0.44059</cdr:x>
      <cdr:y>0.90865</cdr:y>
    </cdr:to>
    <cdr:sp macro="" textlink="">
      <cdr:nvSpPr>
        <cdr:cNvPr id="13" name="Right Brace 12"/>
        <cdr:cNvSpPr/>
      </cdr:nvSpPr>
      <cdr:spPr bwMode="auto">
        <a:xfrm xmlns:a="http://schemas.openxmlformats.org/drawingml/2006/main">
          <a:off x="3145575" y="2065575"/>
          <a:ext cx="144031" cy="550808"/>
        </a:xfrm>
        <a:prstGeom xmlns:a="http://schemas.openxmlformats.org/drawingml/2006/main" prst="rightBrace">
          <a:avLst>
            <a:gd name="adj1" fmla="val 8333"/>
            <a:gd name="adj2" fmla="val 50908"/>
          </a:avLst>
        </a:prstGeom>
        <a:noFill xmlns:a="http://schemas.openxmlformats.org/drawingml/2006/main"/>
        <a:ln xmlns:a="http://schemas.openxmlformats.org/drawingml/2006/main" w="9525" cap="flat" cmpd="sng" algn="ctr">
          <a:solidFill>
            <a:schemeClr val="bg1"/>
          </a:solidFill>
          <a:prstDash val="solid"/>
          <a:round/>
          <a:headEnd type="none" w="med" len="med"/>
          <a:tailEnd type="none" w="med" len="med"/>
        </a:ln>
        <a:effectLst xmlns:a="http://schemas.openxmlformats.org/drawingml/2006/main"/>
      </cdr:spPr>
      <cdr:txBody>
        <a:bodyPr xmlns:a="http://schemas.openxmlformats.org/drawingml/2006/main" vert="horz" wrap="square" lIns="68580" tIns="34290" rIns="68580" bIns="34290" numCol="1" rtlCol="0"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defTabSz="685800" eaLnBrk="0" fontAlgn="base" hangingPunct="0">
            <a:spcBef>
              <a:spcPct val="0"/>
            </a:spcBef>
            <a:spcAft>
              <a:spcPct val="0"/>
            </a:spcAft>
          </a:pPr>
          <a:endParaRPr lang="en-US" dirty="0">
            <a:latin typeface="Arial" pitchFamily="-108" charset="0"/>
            <a:ea typeface="ＭＳ Ｐゴシック" pitchFamily="-108" charset="-128"/>
            <a:cs typeface="ＭＳ Ｐゴシック" pitchFamily="-108" charset="-128"/>
          </a:endParaRPr>
        </a:p>
      </cdr:txBody>
    </cdr:sp>
  </cdr:relSizeAnchor>
  <cdr:relSizeAnchor xmlns:cdr="http://schemas.openxmlformats.org/drawingml/2006/chartDrawing">
    <cdr:from>
      <cdr:x>0.42856</cdr:x>
      <cdr:y>0.73473</cdr:y>
    </cdr:from>
    <cdr:to>
      <cdr:x>0.48326</cdr:x>
      <cdr:y>0.86114</cdr:y>
    </cdr:to>
    <cdr:sp macro="" textlink="">
      <cdr:nvSpPr>
        <cdr:cNvPr id="14" name="TextBox 13"/>
        <cdr:cNvSpPr txBox="1"/>
      </cdr:nvSpPr>
      <cdr:spPr>
        <a:xfrm xmlns:a="http://schemas.openxmlformats.org/drawingml/2006/main">
          <a:off x="3199782" y="2115575"/>
          <a:ext cx="408373" cy="36398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050" b="1" dirty="0" smtClean="0">
              <a:solidFill>
                <a:schemeClr val="bg1"/>
              </a:solidFill>
            </a:rPr>
            <a:t>50%</a:t>
          </a:r>
          <a:endParaRPr lang="en-US" sz="1050" b="1" dirty="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0.21946</cdr:x>
      <cdr:y>0.17922</cdr:y>
    </cdr:from>
    <cdr:to>
      <cdr:x>0.3519</cdr:x>
      <cdr:y>0.26409</cdr:y>
    </cdr:to>
    <cdr:sp macro="" textlink="">
      <cdr:nvSpPr>
        <cdr:cNvPr id="2" name="TextBox 1"/>
        <cdr:cNvSpPr txBox="1"/>
      </cdr:nvSpPr>
      <cdr:spPr>
        <a:xfrm xmlns:a="http://schemas.openxmlformats.org/drawingml/2006/main">
          <a:off x="843918" y="562199"/>
          <a:ext cx="509286" cy="26621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dirty="0" smtClean="0">
              <a:solidFill>
                <a:schemeClr val="bg1"/>
              </a:solidFill>
            </a:rPr>
            <a:t>6.5</a:t>
          </a:r>
          <a:endParaRPr lang="en-US" sz="1200" dirty="0">
            <a:solidFill>
              <a:schemeClr val="bg1"/>
            </a:solidFill>
          </a:endParaRPr>
        </a:p>
      </cdr:txBody>
    </cdr:sp>
  </cdr:relSizeAnchor>
  <cdr:relSizeAnchor xmlns:cdr="http://schemas.openxmlformats.org/drawingml/2006/chartDrawing">
    <cdr:from>
      <cdr:x>0.68117</cdr:x>
      <cdr:y>0.12162</cdr:y>
    </cdr:from>
    <cdr:to>
      <cdr:x>0.81361</cdr:x>
      <cdr:y>0.20648</cdr:y>
    </cdr:to>
    <cdr:sp macro="" textlink="">
      <cdr:nvSpPr>
        <cdr:cNvPr id="3" name="TextBox 1"/>
        <cdr:cNvSpPr txBox="1"/>
      </cdr:nvSpPr>
      <cdr:spPr>
        <a:xfrm xmlns:a="http://schemas.openxmlformats.org/drawingml/2006/main">
          <a:off x="2619345" y="381505"/>
          <a:ext cx="509286" cy="26621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dirty="0" smtClean="0">
              <a:solidFill>
                <a:schemeClr val="bg1"/>
              </a:solidFill>
            </a:rPr>
            <a:t>7.3</a:t>
          </a:r>
          <a:r>
            <a:rPr lang="en-US" sz="1200" baseline="30000" dirty="0" smtClean="0">
              <a:solidFill>
                <a:schemeClr val="bg1"/>
              </a:solidFill>
            </a:rPr>
            <a:t>e</a:t>
          </a:r>
          <a:endParaRPr lang="en-US" sz="1200" baseline="30000" dirty="0">
            <a:solidFill>
              <a:schemeClr val="bg1"/>
            </a:solidFill>
          </a:endParaRPr>
        </a:p>
      </cdr:txBody>
    </cdr:sp>
  </cdr:relSizeAnchor>
  <cdr:relSizeAnchor xmlns:cdr="http://schemas.openxmlformats.org/drawingml/2006/chartDrawing">
    <cdr:from>
      <cdr:x>0.85057</cdr:x>
      <cdr:y>0.58605</cdr:y>
    </cdr:from>
    <cdr:to>
      <cdr:x>0.98301</cdr:x>
      <cdr:y>0.67091</cdr:y>
    </cdr:to>
    <cdr:sp macro="" textlink="">
      <cdr:nvSpPr>
        <cdr:cNvPr id="4" name="TextBox 1"/>
        <cdr:cNvSpPr txBox="1"/>
      </cdr:nvSpPr>
      <cdr:spPr>
        <a:xfrm xmlns:a="http://schemas.openxmlformats.org/drawingml/2006/main">
          <a:off x="3270782" y="1838381"/>
          <a:ext cx="509282" cy="26619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dirty="0" smtClean="0">
              <a:solidFill>
                <a:schemeClr val="bg1"/>
              </a:solidFill>
            </a:rPr>
            <a:t>47%</a:t>
          </a:r>
          <a:endParaRPr lang="en-US" sz="1200" baseline="30000" dirty="0">
            <a:solidFill>
              <a:schemeClr val="bg1"/>
            </a:solidFill>
          </a:endParaRPr>
        </a:p>
      </cdr:txBody>
    </cdr:sp>
  </cdr:relSizeAnchor>
  <cdr:relSizeAnchor xmlns:cdr="http://schemas.openxmlformats.org/drawingml/2006/chartDrawing">
    <cdr:from>
      <cdr:x>0.37228</cdr:x>
      <cdr:y>0.59126</cdr:y>
    </cdr:from>
    <cdr:to>
      <cdr:x>0.50472</cdr:x>
      <cdr:y>0.67612</cdr:y>
    </cdr:to>
    <cdr:sp macro="" textlink="">
      <cdr:nvSpPr>
        <cdr:cNvPr id="5" name="TextBox 1"/>
        <cdr:cNvSpPr txBox="1"/>
      </cdr:nvSpPr>
      <cdr:spPr>
        <a:xfrm xmlns:a="http://schemas.openxmlformats.org/drawingml/2006/main">
          <a:off x="1431540" y="1854710"/>
          <a:ext cx="509282" cy="26619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dirty="0">
              <a:solidFill>
                <a:schemeClr val="bg1"/>
              </a:solidFill>
            </a:rPr>
            <a:t>5</a:t>
          </a:r>
          <a:r>
            <a:rPr lang="en-US" sz="1200" dirty="0" smtClean="0">
              <a:solidFill>
                <a:schemeClr val="bg1"/>
              </a:solidFill>
            </a:rPr>
            <a:t>4%</a:t>
          </a:r>
          <a:endParaRPr lang="en-US" sz="1200" baseline="30000" dirty="0">
            <a:solidFill>
              <a:schemeClr val="bg1"/>
            </a:solidFill>
          </a:endParaRPr>
        </a:p>
      </cdr:txBody>
    </cdr:sp>
  </cdr:relSizeAnchor>
  <cdr:relSizeAnchor xmlns:cdr="http://schemas.openxmlformats.org/drawingml/2006/chartDrawing">
    <cdr:from>
      <cdr:x>0.35881</cdr:x>
      <cdr:y>0.51063</cdr:y>
    </cdr:from>
    <cdr:to>
      <cdr:x>0.39521</cdr:x>
      <cdr:y>0.77324</cdr:y>
    </cdr:to>
    <cdr:sp macro="" textlink="">
      <cdr:nvSpPr>
        <cdr:cNvPr id="6" name="Right Brace 5"/>
        <cdr:cNvSpPr/>
      </cdr:nvSpPr>
      <cdr:spPr>
        <a:xfrm xmlns:a="http://schemas.openxmlformats.org/drawingml/2006/main">
          <a:off x="1379759" y="1521646"/>
          <a:ext cx="139973" cy="782595"/>
        </a:xfrm>
        <a:prstGeom xmlns:a="http://schemas.openxmlformats.org/drawingml/2006/main" prst="rightBrace">
          <a:avLst/>
        </a:prstGeom>
        <a:ln xmlns:a="http://schemas.openxmlformats.org/drawingml/2006/main">
          <a:solidFill>
            <a:schemeClr val="bg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0.82425</cdr:x>
      <cdr:y>0.51892</cdr:y>
    </cdr:from>
    <cdr:to>
      <cdr:x>0.86651</cdr:x>
      <cdr:y>0.77039</cdr:y>
    </cdr:to>
    <cdr:sp macro="" textlink="">
      <cdr:nvSpPr>
        <cdr:cNvPr id="7" name="Right Brace 6"/>
        <cdr:cNvSpPr/>
      </cdr:nvSpPr>
      <cdr:spPr>
        <a:xfrm xmlns:a="http://schemas.openxmlformats.org/drawingml/2006/main">
          <a:off x="3169553" y="1546360"/>
          <a:ext cx="162505" cy="749374"/>
        </a:xfrm>
        <a:prstGeom xmlns:a="http://schemas.openxmlformats.org/drawingml/2006/main" prst="rightBrace">
          <a:avLst/>
        </a:prstGeom>
        <a:ln xmlns:a="http://schemas.openxmlformats.org/drawingml/2006/main">
          <a:solidFill>
            <a:schemeClr val="bg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dirty="0"/>
        </a:p>
      </cdr:txBody>
    </cdr:sp>
  </cdr:relSizeAnchor>
</c:userShapes>
</file>

<file path=ppt/drawings/drawing3.xml><?xml version="1.0" encoding="utf-8"?>
<c:userShapes xmlns:c="http://schemas.openxmlformats.org/drawingml/2006/chart">
  <cdr:relSizeAnchor xmlns:cdr="http://schemas.openxmlformats.org/drawingml/2006/chartDrawing">
    <cdr:from>
      <cdr:x>0.21521</cdr:x>
      <cdr:y>0.13758</cdr:y>
    </cdr:from>
    <cdr:to>
      <cdr:x>0.34765</cdr:x>
      <cdr:y>0.22245</cdr:y>
    </cdr:to>
    <cdr:sp macro="" textlink="">
      <cdr:nvSpPr>
        <cdr:cNvPr id="2" name="TextBox 1"/>
        <cdr:cNvSpPr txBox="1"/>
      </cdr:nvSpPr>
      <cdr:spPr>
        <a:xfrm xmlns:a="http://schemas.openxmlformats.org/drawingml/2006/main">
          <a:off x="827578" y="431566"/>
          <a:ext cx="509282" cy="26622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200" dirty="0" smtClean="0">
              <a:solidFill>
                <a:schemeClr val="bg1"/>
              </a:solidFill>
            </a:rPr>
            <a:t>12.6</a:t>
          </a:r>
          <a:endParaRPr lang="en-US" sz="1200" dirty="0">
            <a:solidFill>
              <a:schemeClr val="bg1"/>
            </a:solidFill>
          </a:endParaRPr>
        </a:p>
      </cdr:txBody>
    </cdr:sp>
  </cdr:relSizeAnchor>
  <cdr:relSizeAnchor xmlns:cdr="http://schemas.openxmlformats.org/drawingml/2006/chartDrawing">
    <cdr:from>
      <cdr:x>0.68542</cdr:x>
      <cdr:y>0.56928</cdr:y>
    </cdr:from>
    <cdr:to>
      <cdr:x>0.81786</cdr:x>
      <cdr:y>0.65414</cdr:y>
    </cdr:to>
    <cdr:sp macro="" textlink="">
      <cdr:nvSpPr>
        <cdr:cNvPr id="3" name="TextBox 1"/>
        <cdr:cNvSpPr txBox="1"/>
      </cdr:nvSpPr>
      <cdr:spPr>
        <a:xfrm xmlns:a="http://schemas.openxmlformats.org/drawingml/2006/main">
          <a:off x="2635685" y="1785767"/>
          <a:ext cx="509282" cy="26619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dirty="0" smtClean="0">
              <a:solidFill>
                <a:schemeClr val="bg1"/>
              </a:solidFill>
            </a:rPr>
            <a:t>2.7</a:t>
          </a:r>
          <a:endParaRPr lang="en-US" sz="1200" baseline="30000" dirty="0">
            <a:solidFill>
              <a:schemeClr val="bg1"/>
            </a:solidFill>
          </a:endParaRPr>
        </a:p>
      </cdr:txBody>
    </cdr:sp>
  </cdr:relSizeAnchor>
  <cdr:relSizeAnchor xmlns:cdr="http://schemas.openxmlformats.org/drawingml/2006/chartDrawing">
    <cdr:from>
      <cdr:x>0.8244</cdr:x>
      <cdr:y>0.70519</cdr:y>
    </cdr:from>
    <cdr:to>
      <cdr:x>0.95684</cdr:x>
      <cdr:y>0.79005</cdr:y>
    </cdr:to>
    <cdr:sp macro="" textlink="">
      <cdr:nvSpPr>
        <cdr:cNvPr id="4" name="TextBox 1"/>
        <cdr:cNvSpPr txBox="1"/>
      </cdr:nvSpPr>
      <cdr:spPr>
        <a:xfrm xmlns:a="http://schemas.openxmlformats.org/drawingml/2006/main">
          <a:off x="3170136" y="2212124"/>
          <a:ext cx="509282" cy="26619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dirty="0" smtClean="0">
              <a:solidFill>
                <a:schemeClr val="bg1"/>
              </a:solidFill>
            </a:rPr>
            <a:t>14%</a:t>
          </a:r>
          <a:endParaRPr lang="en-US" sz="1200" baseline="30000" dirty="0">
            <a:solidFill>
              <a:schemeClr val="bg1"/>
            </a:solidFill>
          </a:endParaRPr>
        </a:p>
      </cdr:txBody>
    </cdr:sp>
  </cdr:relSizeAnchor>
  <cdr:relSizeAnchor xmlns:cdr="http://schemas.openxmlformats.org/drawingml/2006/chartDrawing">
    <cdr:from>
      <cdr:x>0.37711</cdr:x>
      <cdr:y>0.58085</cdr:y>
    </cdr:from>
    <cdr:to>
      <cdr:x>0.50955</cdr:x>
      <cdr:y>0.6657</cdr:y>
    </cdr:to>
    <cdr:sp macro="" textlink="">
      <cdr:nvSpPr>
        <cdr:cNvPr id="5" name="TextBox 1"/>
        <cdr:cNvSpPr txBox="1"/>
      </cdr:nvSpPr>
      <cdr:spPr>
        <a:xfrm xmlns:a="http://schemas.openxmlformats.org/drawingml/2006/main">
          <a:off x="1450146" y="1822053"/>
          <a:ext cx="509282" cy="26619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200" dirty="0" smtClean="0">
              <a:solidFill>
                <a:schemeClr val="bg1"/>
              </a:solidFill>
            </a:rPr>
            <a:t>52%</a:t>
          </a:r>
          <a:endParaRPr lang="en-US" sz="1200" baseline="30000" dirty="0">
            <a:solidFill>
              <a:schemeClr val="bg1"/>
            </a:solidFill>
          </a:endParaRPr>
        </a:p>
      </cdr:txBody>
    </cdr:sp>
  </cdr:relSizeAnchor>
  <cdr:relSizeAnchor xmlns:cdr="http://schemas.openxmlformats.org/drawingml/2006/chartDrawing">
    <cdr:from>
      <cdr:x>0.35716</cdr:x>
      <cdr:y>0.49248</cdr:y>
    </cdr:from>
    <cdr:to>
      <cdr:x>0.38783</cdr:x>
      <cdr:y>0.76885</cdr:y>
    </cdr:to>
    <cdr:sp macro="" textlink="">
      <cdr:nvSpPr>
        <cdr:cNvPr id="6" name="Right Brace 5"/>
        <cdr:cNvSpPr/>
      </cdr:nvSpPr>
      <cdr:spPr>
        <a:xfrm xmlns:a="http://schemas.openxmlformats.org/drawingml/2006/main">
          <a:off x="1373415" y="1544863"/>
          <a:ext cx="117928" cy="866941"/>
        </a:xfrm>
        <a:prstGeom xmlns:a="http://schemas.openxmlformats.org/drawingml/2006/main" prst="rightBrace">
          <a:avLst/>
        </a:prstGeom>
        <a:ln xmlns:a="http://schemas.openxmlformats.org/drawingml/2006/main">
          <a:solidFill>
            <a:schemeClr val="bg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dirty="0"/>
        </a:p>
      </cdr:txBody>
    </cdr:sp>
  </cdr:relSizeAnchor>
  <cdr:relSizeAnchor xmlns:cdr="http://schemas.openxmlformats.org/drawingml/2006/chartDrawing">
    <cdr:from>
      <cdr:x>0.82637</cdr:x>
      <cdr:y>0.75063</cdr:y>
    </cdr:from>
    <cdr:to>
      <cdr:x>0.84855</cdr:x>
      <cdr:y>0.77357</cdr:y>
    </cdr:to>
    <cdr:sp macro="" textlink="">
      <cdr:nvSpPr>
        <cdr:cNvPr id="7" name="Right Brace 6"/>
        <cdr:cNvSpPr/>
      </cdr:nvSpPr>
      <cdr:spPr>
        <a:xfrm xmlns:a="http://schemas.openxmlformats.org/drawingml/2006/main">
          <a:off x="3177722" y="2354655"/>
          <a:ext cx="85272" cy="71952"/>
        </a:xfrm>
        <a:prstGeom xmlns:a="http://schemas.openxmlformats.org/drawingml/2006/main" prst="rightBrace">
          <a:avLst/>
        </a:prstGeom>
        <a:ln xmlns:a="http://schemas.openxmlformats.org/drawingml/2006/main">
          <a:solidFill>
            <a:schemeClr val="bg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dirty="0"/>
        </a:p>
      </cdr:txBody>
    </cdr:sp>
  </cdr:relSizeAnchor>
</c:userShapes>
</file>

<file path=ppt/drawings/drawing4.xml><?xml version="1.0" encoding="utf-8"?>
<c:userShapes xmlns:c="http://schemas.openxmlformats.org/drawingml/2006/chart">
  <cdr:relSizeAnchor xmlns:cdr="http://schemas.openxmlformats.org/drawingml/2006/chartDrawing">
    <cdr:from>
      <cdr:x>0.03659</cdr:x>
      <cdr:y>0.06513</cdr:y>
    </cdr:from>
    <cdr:to>
      <cdr:x>0.66176</cdr:x>
      <cdr:y>0.06513</cdr:y>
    </cdr:to>
    <cdr:cxnSp macro="">
      <cdr:nvCxnSpPr>
        <cdr:cNvPr id="3" name="Straight Arrow Connector 2"/>
        <cdr:cNvCxnSpPr/>
      </cdr:nvCxnSpPr>
      <cdr:spPr>
        <a:xfrm xmlns:a="http://schemas.openxmlformats.org/drawingml/2006/main">
          <a:off x="284390" y="191860"/>
          <a:ext cx="4859110" cy="0"/>
        </a:xfrm>
        <a:prstGeom xmlns:a="http://schemas.openxmlformats.org/drawingml/2006/main" prst="straightConnector1">
          <a:avLst/>
        </a:prstGeom>
        <a:ln xmlns:a="http://schemas.openxmlformats.org/drawingml/2006/main">
          <a:solidFill>
            <a:schemeClr val="bg1"/>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0.67845</cdr:x>
      <cdr:y>0.06513</cdr:y>
    </cdr:from>
    <cdr:to>
      <cdr:x>0.96545</cdr:x>
      <cdr:y>0.06729</cdr:y>
    </cdr:to>
    <cdr:cxnSp macro="">
      <cdr:nvCxnSpPr>
        <cdr:cNvPr id="4" name="Straight Arrow Connector 3"/>
        <cdr:cNvCxnSpPr/>
      </cdr:nvCxnSpPr>
      <cdr:spPr>
        <a:xfrm xmlns:a="http://schemas.openxmlformats.org/drawingml/2006/main" flipV="1">
          <a:off x="5273161" y="191860"/>
          <a:ext cx="2230664" cy="6350"/>
        </a:xfrm>
        <a:prstGeom xmlns:a="http://schemas.openxmlformats.org/drawingml/2006/main" prst="straightConnector1">
          <a:avLst/>
        </a:prstGeom>
        <a:ln xmlns:a="http://schemas.openxmlformats.org/drawingml/2006/main">
          <a:solidFill>
            <a:schemeClr val="bg1"/>
          </a:solidFill>
          <a:headEnd type="triangl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5.xml><?xml version="1.0" encoding="utf-8"?>
<c:userShapes xmlns:c="http://schemas.openxmlformats.org/drawingml/2006/chart">
  <cdr:relSizeAnchor xmlns:cdr="http://schemas.openxmlformats.org/drawingml/2006/chartDrawing">
    <cdr:from>
      <cdr:x>0.50268</cdr:x>
      <cdr:y>0</cdr:y>
    </cdr:from>
    <cdr:to>
      <cdr:x>0.80305</cdr:x>
      <cdr:y>0.07899</cdr:y>
    </cdr:to>
    <cdr:sp macro="" textlink="">
      <cdr:nvSpPr>
        <cdr:cNvPr id="2" name="TextBox 1"/>
        <cdr:cNvSpPr txBox="1"/>
      </cdr:nvSpPr>
      <cdr:spPr>
        <a:xfrm xmlns:a="http://schemas.openxmlformats.org/drawingml/2006/main">
          <a:off x="3064358" y="-1558368"/>
          <a:ext cx="1831056" cy="2483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smtClean="0">
              <a:solidFill>
                <a:schemeClr val="bg1"/>
              </a:solidFill>
            </a:rPr>
            <a:t>Never</a:t>
          </a:r>
          <a:endParaRPr lang="en-US" sz="1400" dirty="0">
            <a:solidFill>
              <a:schemeClr val="bg1"/>
            </a:solidFill>
          </a:endParaRPr>
        </a:p>
      </cdr:txBody>
    </cdr:sp>
  </cdr:relSizeAnchor>
  <cdr:relSizeAnchor xmlns:cdr="http://schemas.openxmlformats.org/drawingml/2006/chartDrawing">
    <cdr:from>
      <cdr:x>0.60447</cdr:x>
      <cdr:y>0.07589</cdr:y>
    </cdr:from>
    <cdr:to>
      <cdr:x>0.90484</cdr:x>
      <cdr:y>0.15488</cdr:y>
    </cdr:to>
    <cdr:sp macro="" textlink="">
      <cdr:nvSpPr>
        <cdr:cNvPr id="3" name="TextBox 1"/>
        <cdr:cNvSpPr txBox="1"/>
      </cdr:nvSpPr>
      <cdr:spPr>
        <a:xfrm xmlns:a="http://schemas.openxmlformats.org/drawingml/2006/main">
          <a:off x="3684839" y="238578"/>
          <a:ext cx="1831056" cy="24833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solidFill>
                <a:schemeClr val="bg1"/>
              </a:solidFill>
            </a:rPr>
            <a:t>5+ years</a:t>
          </a:r>
          <a:endParaRPr lang="en-US" sz="1400" dirty="0">
            <a:solidFill>
              <a:schemeClr val="bg1"/>
            </a:solidFill>
          </a:endParaRPr>
        </a:p>
      </cdr:txBody>
    </cdr:sp>
  </cdr:relSizeAnchor>
  <cdr:relSizeAnchor xmlns:cdr="http://schemas.openxmlformats.org/drawingml/2006/chartDrawing">
    <cdr:from>
      <cdr:x>0.6838</cdr:x>
      <cdr:y>0.64258</cdr:y>
    </cdr:from>
    <cdr:to>
      <cdr:x>0.98418</cdr:x>
      <cdr:y>0.72157</cdr:y>
    </cdr:to>
    <cdr:sp macro="" textlink="">
      <cdr:nvSpPr>
        <cdr:cNvPr id="4" name="TextBox 1"/>
        <cdr:cNvSpPr txBox="1"/>
      </cdr:nvSpPr>
      <cdr:spPr>
        <a:xfrm xmlns:a="http://schemas.openxmlformats.org/drawingml/2006/main">
          <a:off x="4168467" y="2020207"/>
          <a:ext cx="1831080" cy="2483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solidFill>
                <a:schemeClr val="bg1"/>
              </a:solidFill>
            </a:rPr>
            <a:t>1 to less than 2 years</a:t>
          </a:r>
          <a:endParaRPr lang="en-US" sz="1400" dirty="0">
            <a:solidFill>
              <a:schemeClr val="bg1"/>
            </a:solidFill>
          </a:endParaRPr>
        </a:p>
      </cdr:txBody>
    </cdr:sp>
  </cdr:relSizeAnchor>
  <cdr:relSizeAnchor xmlns:cdr="http://schemas.openxmlformats.org/drawingml/2006/chartDrawing">
    <cdr:from>
      <cdr:x>0.6838</cdr:x>
      <cdr:y>0.27902</cdr:y>
    </cdr:from>
    <cdr:to>
      <cdr:x>0.98418</cdr:x>
      <cdr:y>0.35801</cdr:y>
    </cdr:to>
    <cdr:sp macro="" textlink="">
      <cdr:nvSpPr>
        <cdr:cNvPr id="5" name="TextBox 1"/>
        <cdr:cNvSpPr txBox="1"/>
      </cdr:nvSpPr>
      <cdr:spPr>
        <a:xfrm xmlns:a="http://schemas.openxmlformats.org/drawingml/2006/main">
          <a:off x="4168467" y="877207"/>
          <a:ext cx="1831080" cy="2483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solidFill>
                <a:schemeClr val="bg1"/>
              </a:solidFill>
            </a:rPr>
            <a:t>2 to less than 5 years</a:t>
          </a:r>
          <a:endParaRPr lang="en-US" sz="1400" dirty="0">
            <a:solidFill>
              <a:schemeClr val="bg1"/>
            </a:solidFill>
          </a:endParaRPr>
        </a:p>
      </cdr:txBody>
    </cdr:sp>
  </cdr:relSizeAnchor>
  <cdr:relSizeAnchor xmlns:cdr="http://schemas.openxmlformats.org/drawingml/2006/chartDrawing">
    <cdr:from>
      <cdr:x>0</cdr:x>
      <cdr:y>0.61926</cdr:y>
    </cdr:from>
    <cdr:to>
      <cdr:x>0.30038</cdr:x>
      <cdr:y>0.69825</cdr:y>
    </cdr:to>
    <cdr:sp macro="" textlink="">
      <cdr:nvSpPr>
        <cdr:cNvPr id="6" name="TextBox 1"/>
        <cdr:cNvSpPr txBox="1"/>
      </cdr:nvSpPr>
      <cdr:spPr>
        <a:xfrm xmlns:a="http://schemas.openxmlformats.org/drawingml/2006/main">
          <a:off x="-1246414" y="1946897"/>
          <a:ext cx="1831117" cy="2483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solidFill>
                <a:schemeClr val="bg1"/>
              </a:solidFill>
            </a:rPr>
            <a:t>Within the last year</a:t>
          </a:r>
          <a:endParaRPr lang="en-US" sz="1400" dirty="0">
            <a:solidFill>
              <a:schemeClr val="bg1"/>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0.05465</cdr:x>
      <cdr:y>0.35207</cdr:y>
    </cdr:from>
    <cdr:to>
      <cdr:x>0.32685</cdr:x>
      <cdr:y>0.4227</cdr:y>
    </cdr:to>
    <cdr:sp macro="" textlink="">
      <cdr:nvSpPr>
        <cdr:cNvPr id="2" name="TextBox 1"/>
        <cdr:cNvSpPr txBox="1"/>
      </cdr:nvSpPr>
      <cdr:spPr>
        <a:xfrm xmlns:a="http://schemas.openxmlformats.org/drawingml/2006/main">
          <a:off x="433924" y="1149452"/>
          <a:ext cx="2161254" cy="2305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smtClean="0">
              <a:solidFill>
                <a:schemeClr val="bg1"/>
              </a:solidFill>
            </a:rPr>
            <a:t>Bank and thrift deposits</a:t>
          </a:r>
          <a:endParaRPr lang="en-US" sz="1400" dirty="0">
            <a:solidFill>
              <a:schemeClr val="bg1"/>
            </a:solidFill>
          </a:endParaRPr>
        </a:p>
      </cdr:txBody>
    </cdr:sp>
  </cdr:relSizeAnchor>
  <cdr:relSizeAnchor xmlns:cdr="http://schemas.openxmlformats.org/drawingml/2006/chartDrawing">
    <cdr:from>
      <cdr:x>0.21104</cdr:x>
      <cdr:y>0.03234</cdr:y>
    </cdr:from>
    <cdr:to>
      <cdr:x>0.54187</cdr:x>
      <cdr:y>0.14612</cdr:y>
    </cdr:to>
    <cdr:sp macro="" textlink="">
      <cdr:nvSpPr>
        <cdr:cNvPr id="4" name="TextBox 1"/>
        <cdr:cNvSpPr txBox="1"/>
      </cdr:nvSpPr>
      <cdr:spPr>
        <a:xfrm xmlns:a="http://schemas.openxmlformats.org/drawingml/2006/main">
          <a:off x="1675628" y="105571"/>
          <a:ext cx="2626774" cy="37147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solidFill>
                <a:schemeClr val="bg1"/>
              </a:solidFill>
            </a:rPr>
            <a:t>Annuities</a:t>
          </a:r>
        </a:p>
        <a:p xmlns:a="http://schemas.openxmlformats.org/drawingml/2006/main">
          <a:endParaRPr lang="en-US" sz="1200" dirty="0">
            <a:solidFill>
              <a:schemeClr val="bg1"/>
            </a:solidFill>
          </a:endParaRPr>
        </a:p>
      </cdr:txBody>
    </cdr:sp>
  </cdr:relSizeAnchor>
  <cdr:relSizeAnchor xmlns:cdr="http://schemas.openxmlformats.org/drawingml/2006/chartDrawing">
    <cdr:from>
      <cdr:x>0.5627</cdr:x>
      <cdr:y>0.05922</cdr:y>
    </cdr:from>
    <cdr:to>
      <cdr:x>1</cdr:x>
      <cdr:y>0.17119</cdr:y>
    </cdr:to>
    <cdr:sp macro="" textlink="">
      <cdr:nvSpPr>
        <cdr:cNvPr id="5" name="TextBox 1"/>
        <cdr:cNvSpPr txBox="1"/>
      </cdr:nvSpPr>
      <cdr:spPr>
        <a:xfrm xmlns:a="http://schemas.openxmlformats.org/drawingml/2006/main">
          <a:off x="4467813" y="193334"/>
          <a:ext cx="3472137" cy="36556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solidFill>
                <a:schemeClr val="bg1"/>
              </a:solidFill>
            </a:rPr>
            <a:t>Mutual funds (including VA mutual funds)</a:t>
          </a:r>
        </a:p>
      </cdr:txBody>
    </cdr:sp>
  </cdr:relSizeAnchor>
  <cdr:relSizeAnchor xmlns:cdr="http://schemas.openxmlformats.org/drawingml/2006/chartDrawing">
    <cdr:from>
      <cdr:x>0</cdr:x>
      <cdr:y>0.67198</cdr:y>
    </cdr:from>
    <cdr:to>
      <cdr:x>0.36591</cdr:x>
      <cdr:y>0.78395</cdr:y>
    </cdr:to>
    <cdr:sp macro="" textlink="">
      <cdr:nvSpPr>
        <cdr:cNvPr id="6" name="TextBox 1"/>
        <cdr:cNvSpPr txBox="1"/>
      </cdr:nvSpPr>
      <cdr:spPr>
        <a:xfrm xmlns:a="http://schemas.openxmlformats.org/drawingml/2006/main">
          <a:off x="0" y="2193873"/>
          <a:ext cx="2763446" cy="36556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solidFill>
                <a:schemeClr val="bg1"/>
              </a:solidFill>
            </a:rPr>
            <a:t>Other assets (including ETFs, closed-end funds, and individual securities)</a:t>
          </a:r>
        </a:p>
        <a:p xmlns:a="http://schemas.openxmlformats.org/drawingml/2006/main">
          <a:r>
            <a:rPr lang="en-US" sz="1400" dirty="0" smtClean="0">
              <a:solidFill>
                <a:schemeClr val="bg1"/>
              </a:solidFill>
            </a:rPr>
            <a:t>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66B6A0B2-4049-7C41-9EDC-D28BC73020EE}" type="datetimeFigureOut">
              <a:rPr lang="en-US" smtClean="0"/>
              <a:t>2/19/2016</a:t>
            </a:fld>
            <a:endParaRPr lang="en-US" dirty="0"/>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491073E7-48E5-9C49-8ECB-49EAC0CAF35E}" type="slidenum">
              <a:rPr lang="en-US" smtClean="0"/>
              <a:t>‹#›</a:t>
            </a:fld>
            <a:endParaRPr lang="en-US" dirty="0"/>
          </a:p>
        </p:txBody>
      </p:sp>
    </p:spTree>
    <p:extLst>
      <p:ext uri="{BB962C8B-B14F-4D97-AF65-F5344CB8AC3E}">
        <p14:creationId xmlns:p14="http://schemas.microsoft.com/office/powerpoint/2010/main" val="4979508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30094004-4565-9A49-9CC6-D16118C8AE93}" type="datetimeFigureOut">
              <a:rPr lang="en-US" smtClean="0"/>
              <a:t>2/19/2016</a:t>
            </a:fld>
            <a:endParaRPr lang="en-US" dirty="0"/>
          </a:p>
        </p:txBody>
      </p:sp>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B0C9F396-0F23-F441-BAC8-110D53FAA77D}" type="slidenum">
              <a:rPr lang="en-US" smtClean="0"/>
              <a:t>‹#›</a:t>
            </a:fld>
            <a:endParaRPr lang="en-US" dirty="0"/>
          </a:p>
        </p:txBody>
      </p:sp>
    </p:spTree>
    <p:extLst>
      <p:ext uri="{BB962C8B-B14F-4D97-AF65-F5344CB8AC3E}">
        <p14:creationId xmlns:p14="http://schemas.microsoft.com/office/powerpoint/2010/main" val="281648353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CD574E6-3E9B-4DEC-96E8-B92CDFAAFCFD}" type="slidenum">
              <a:rPr lang="en-US" smtClean="0"/>
              <a:pPr>
                <a:defRPr/>
              </a:pPr>
              <a:t>0</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Header Placeholder 5"/>
          <p:cNvSpPr>
            <a:spLocks noGrp="1"/>
          </p:cNvSpPr>
          <p:nvPr>
            <p:ph type="hdr" sz="quarter" idx="12"/>
          </p:nvPr>
        </p:nvSpPr>
        <p:spPr/>
        <p:txBody>
          <a:bodyPr/>
          <a:lstStyle/>
          <a:p>
            <a:pPr>
              <a:defRPr/>
            </a:pPr>
            <a:endParaRPr lang="en-US" dirty="0"/>
          </a:p>
        </p:txBody>
      </p:sp>
    </p:spTree>
    <p:extLst>
      <p:ext uri="{BB962C8B-B14F-4D97-AF65-F5344CB8AC3E}">
        <p14:creationId xmlns:p14="http://schemas.microsoft.com/office/powerpoint/2010/main" val="718568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9</a:t>
            </a:fld>
            <a:endParaRPr lang="en-US" dirty="0"/>
          </a:p>
        </p:txBody>
      </p:sp>
    </p:spTree>
    <p:extLst>
      <p:ext uri="{BB962C8B-B14F-4D97-AF65-F5344CB8AC3E}">
        <p14:creationId xmlns:p14="http://schemas.microsoft.com/office/powerpoint/2010/main" val="545987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10</a:t>
            </a:fld>
            <a:endParaRPr lang="en-US" dirty="0"/>
          </a:p>
        </p:txBody>
      </p:sp>
    </p:spTree>
    <p:extLst>
      <p:ext uri="{BB962C8B-B14F-4D97-AF65-F5344CB8AC3E}">
        <p14:creationId xmlns:p14="http://schemas.microsoft.com/office/powerpoint/2010/main" val="381939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11</a:t>
            </a:fld>
            <a:endParaRPr lang="en-US" dirty="0"/>
          </a:p>
        </p:txBody>
      </p:sp>
    </p:spTree>
    <p:extLst>
      <p:ext uri="{BB962C8B-B14F-4D97-AF65-F5344CB8AC3E}">
        <p14:creationId xmlns:p14="http://schemas.microsoft.com/office/powerpoint/2010/main" val="3578834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en-US" baseline="0" dirty="0" smtClean="0">
              <a:latin typeface="Arial" pitchFamily="34" charset="0"/>
              <a:ea typeface="ＭＳ Ｐゴシック" pitchFamily="34" charset="-128"/>
            </a:endParaRPr>
          </a:p>
        </p:txBody>
      </p:sp>
      <p:sp>
        <p:nvSpPr>
          <p:cNvPr id="38916" name="Slide Number Placeholder 3"/>
          <p:cNvSpPr>
            <a:spLocks noGrp="1"/>
          </p:cNvSpPr>
          <p:nvPr>
            <p:ph type="sldNum" sz="quarter" idx="5"/>
          </p:nvPr>
        </p:nvSpPr>
        <p:spPr>
          <a:noFill/>
        </p:spPr>
        <p:txBody>
          <a:bodyPr/>
          <a:lstStyle/>
          <a:p>
            <a:fld id="{4DD94CA5-674D-4C9B-91C5-675175168F6F}" type="slidenum">
              <a:rPr lang="en-US" smtClean="0">
                <a:latin typeface="Arial" pitchFamily="34" charset="0"/>
                <a:ea typeface="ＭＳ Ｐゴシック" pitchFamily="34" charset="-128"/>
              </a:rPr>
              <a:pPr/>
              <a:t>12</a:t>
            </a:fld>
            <a:endParaRPr lang="en-US" dirty="0" smtClean="0">
              <a:latin typeface="Arial" pitchFamily="34" charset="0"/>
              <a:ea typeface="ＭＳ Ｐゴシック" pitchFamily="34" charset="-128"/>
            </a:endParaRPr>
          </a:p>
        </p:txBody>
      </p:sp>
      <p:sp>
        <p:nvSpPr>
          <p:cNvPr id="38917" name="Date Placeholder 4"/>
          <p:cNvSpPr>
            <a:spLocks noGrp="1"/>
          </p:cNvSpPr>
          <p:nvPr>
            <p:ph type="dt" sz="quarter" idx="1"/>
          </p:nvPr>
        </p:nvSpPr>
        <p:spPr>
          <a:noFill/>
        </p:spPr>
        <p:txBody>
          <a:bodyPr/>
          <a:lstStyle/>
          <a:p>
            <a:endParaRPr 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794195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en-US" baseline="0" dirty="0" smtClean="0">
              <a:latin typeface="Arial" pitchFamily="34" charset="0"/>
              <a:ea typeface="ＭＳ Ｐゴシック" pitchFamily="34" charset="-128"/>
            </a:endParaRPr>
          </a:p>
        </p:txBody>
      </p:sp>
      <p:sp>
        <p:nvSpPr>
          <p:cNvPr id="38916" name="Slide Number Placeholder 3"/>
          <p:cNvSpPr>
            <a:spLocks noGrp="1"/>
          </p:cNvSpPr>
          <p:nvPr>
            <p:ph type="sldNum" sz="quarter" idx="5"/>
          </p:nvPr>
        </p:nvSpPr>
        <p:spPr>
          <a:noFill/>
        </p:spPr>
        <p:txBody>
          <a:bodyPr/>
          <a:lstStyle/>
          <a:p>
            <a:fld id="{4DD94CA5-674D-4C9B-91C5-675175168F6F}" type="slidenum">
              <a:rPr lang="en-US" smtClean="0">
                <a:latin typeface="Arial" pitchFamily="34" charset="0"/>
                <a:ea typeface="ＭＳ Ｐゴシック" pitchFamily="34" charset="-128"/>
              </a:rPr>
              <a:pPr/>
              <a:t>13</a:t>
            </a:fld>
            <a:endParaRPr lang="en-US" dirty="0" smtClean="0">
              <a:latin typeface="Arial" pitchFamily="34" charset="0"/>
              <a:ea typeface="ＭＳ Ｐゴシック" pitchFamily="34" charset="-128"/>
            </a:endParaRPr>
          </a:p>
        </p:txBody>
      </p:sp>
      <p:sp>
        <p:nvSpPr>
          <p:cNvPr id="38917" name="Date Placeholder 4"/>
          <p:cNvSpPr>
            <a:spLocks noGrp="1"/>
          </p:cNvSpPr>
          <p:nvPr>
            <p:ph type="dt" sz="quarter" idx="1"/>
          </p:nvPr>
        </p:nvSpPr>
        <p:spPr>
          <a:noFill/>
        </p:spPr>
        <p:txBody>
          <a:bodyPr/>
          <a:lstStyle/>
          <a:p>
            <a:endParaRPr 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67119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14</a:t>
            </a:fld>
            <a:endParaRPr lang="en-US" dirty="0"/>
          </a:p>
        </p:txBody>
      </p:sp>
    </p:spTree>
    <p:extLst>
      <p:ext uri="{BB962C8B-B14F-4D97-AF65-F5344CB8AC3E}">
        <p14:creationId xmlns:p14="http://schemas.microsoft.com/office/powerpoint/2010/main" val="20477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15</a:t>
            </a:fld>
            <a:endParaRPr lang="en-US" dirty="0"/>
          </a:p>
        </p:txBody>
      </p:sp>
    </p:spTree>
    <p:extLst>
      <p:ext uri="{BB962C8B-B14F-4D97-AF65-F5344CB8AC3E}">
        <p14:creationId xmlns:p14="http://schemas.microsoft.com/office/powerpoint/2010/main" val="2412220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16</a:t>
            </a:fld>
            <a:endParaRPr lang="en-US" dirty="0"/>
          </a:p>
        </p:txBody>
      </p:sp>
    </p:spTree>
    <p:extLst>
      <p:ext uri="{BB962C8B-B14F-4D97-AF65-F5344CB8AC3E}">
        <p14:creationId xmlns:p14="http://schemas.microsoft.com/office/powerpoint/2010/main" val="500404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17</a:t>
            </a:fld>
            <a:endParaRPr lang="en-US" dirty="0"/>
          </a:p>
        </p:txBody>
      </p:sp>
    </p:spTree>
    <p:extLst>
      <p:ext uri="{BB962C8B-B14F-4D97-AF65-F5344CB8AC3E}">
        <p14:creationId xmlns:p14="http://schemas.microsoft.com/office/powerpoint/2010/main" val="3616113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18</a:t>
            </a:fld>
            <a:endParaRPr lang="en-US" dirty="0"/>
          </a:p>
        </p:txBody>
      </p:sp>
    </p:spTree>
    <p:extLst>
      <p:ext uri="{BB962C8B-B14F-4D97-AF65-F5344CB8AC3E}">
        <p14:creationId xmlns:p14="http://schemas.microsoft.com/office/powerpoint/2010/main" val="1522691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1</a:t>
            </a:fld>
            <a:endParaRPr lang="en-US" dirty="0"/>
          </a:p>
        </p:txBody>
      </p:sp>
    </p:spTree>
    <p:extLst>
      <p:ext uri="{BB962C8B-B14F-4D97-AF65-F5344CB8AC3E}">
        <p14:creationId xmlns:p14="http://schemas.microsoft.com/office/powerpoint/2010/main" val="32738403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21</a:t>
            </a:fld>
            <a:endParaRPr lang="en-US" dirty="0"/>
          </a:p>
        </p:txBody>
      </p:sp>
    </p:spTree>
    <p:extLst>
      <p:ext uri="{BB962C8B-B14F-4D97-AF65-F5344CB8AC3E}">
        <p14:creationId xmlns:p14="http://schemas.microsoft.com/office/powerpoint/2010/main" val="2143925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22</a:t>
            </a:fld>
            <a:endParaRPr lang="en-US" dirty="0"/>
          </a:p>
        </p:txBody>
      </p:sp>
    </p:spTree>
    <p:extLst>
      <p:ext uri="{BB962C8B-B14F-4D97-AF65-F5344CB8AC3E}">
        <p14:creationId xmlns:p14="http://schemas.microsoft.com/office/powerpoint/2010/main" val="2584691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23</a:t>
            </a:fld>
            <a:endParaRPr lang="en-US" dirty="0"/>
          </a:p>
        </p:txBody>
      </p:sp>
    </p:spTree>
    <p:extLst>
      <p:ext uri="{BB962C8B-B14F-4D97-AF65-F5344CB8AC3E}">
        <p14:creationId xmlns:p14="http://schemas.microsoft.com/office/powerpoint/2010/main" val="1831199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F2D9A5C-E981-4ECF-82A1-4C3724AE0823}" type="slidenum">
              <a:rPr lang="en-US" smtClean="0"/>
              <a:pPr>
                <a:defRPr/>
              </a:pPr>
              <a:t>24</a:t>
            </a:fld>
            <a:endParaRPr lang="en-US" dirty="0"/>
          </a:p>
        </p:txBody>
      </p:sp>
    </p:spTree>
    <p:extLst>
      <p:ext uri="{BB962C8B-B14F-4D97-AF65-F5344CB8AC3E}">
        <p14:creationId xmlns:p14="http://schemas.microsoft.com/office/powerpoint/2010/main" val="3618373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F2D9A5C-E981-4ECF-82A1-4C3724AE0823}" type="slidenum">
              <a:rPr lang="en-US" smtClean="0"/>
              <a:pPr>
                <a:defRPr/>
              </a:pPr>
              <a:t>25</a:t>
            </a:fld>
            <a:endParaRPr lang="en-US" dirty="0"/>
          </a:p>
        </p:txBody>
      </p:sp>
    </p:spTree>
    <p:extLst>
      <p:ext uri="{BB962C8B-B14F-4D97-AF65-F5344CB8AC3E}">
        <p14:creationId xmlns:p14="http://schemas.microsoft.com/office/powerpoint/2010/main" val="15343153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26</a:t>
            </a:fld>
            <a:endParaRPr lang="en-US" dirty="0"/>
          </a:p>
        </p:txBody>
      </p:sp>
    </p:spTree>
    <p:extLst>
      <p:ext uri="{BB962C8B-B14F-4D97-AF65-F5344CB8AC3E}">
        <p14:creationId xmlns:p14="http://schemas.microsoft.com/office/powerpoint/2010/main" val="539608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27</a:t>
            </a:fld>
            <a:endParaRPr lang="en-US" dirty="0"/>
          </a:p>
        </p:txBody>
      </p:sp>
    </p:spTree>
    <p:extLst>
      <p:ext uri="{BB962C8B-B14F-4D97-AF65-F5344CB8AC3E}">
        <p14:creationId xmlns:p14="http://schemas.microsoft.com/office/powerpoint/2010/main" val="2699438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F2D9A5C-E981-4ECF-82A1-4C3724AE0823}" type="slidenum">
              <a:rPr lang="en-US" smtClean="0"/>
              <a:pPr>
                <a:defRPr/>
              </a:pPr>
              <a:t>28</a:t>
            </a:fld>
            <a:endParaRPr lang="en-US" dirty="0"/>
          </a:p>
        </p:txBody>
      </p:sp>
    </p:spTree>
    <p:extLst>
      <p:ext uri="{BB962C8B-B14F-4D97-AF65-F5344CB8AC3E}">
        <p14:creationId xmlns:p14="http://schemas.microsoft.com/office/powerpoint/2010/main" val="10101897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F2D9A5C-E981-4ECF-82A1-4C3724AE0823}" type="slidenum">
              <a:rPr lang="en-US" smtClean="0"/>
              <a:pPr>
                <a:defRPr/>
              </a:pPr>
              <a:t>29</a:t>
            </a:fld>
            <a:endParaRPr lang="en-US" dirty="0"/>
          </a:p>
        </p:txBody>
      </p:sp>
    </p:spTree>
    <p:extLst>
      <p:ext uri="{BB962C8B-B14F-4D97-AF65-F5344CB8AC3E}">
        <p14:creationId xmlns:p14="http://schemas.microsoft.com/office/powerpoint/2010/main" val="36835695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30</a:t>
            </a:fld>
            <a:endParaRPr lang="en-US" dirty="0"/>
          </a:p>
        </p:txBody>
      </p:sp>
    </p:spTree>
    <p:extLst>
      <p:ext uri="{BB962C8B-B14F-4D97-AF65-F5344CB8AC3E}">
        <p14:creationId xmlns:p14="http://schemas.microsoft.com/office/powerpoint/2010/main" val="3069944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2</a:t>
            </a:fld>
            <a:endParaRPr lang="en-US" dirty="0"/>
          </a:p>
        </p:txBody>
      </p:sp>
    </p:spTree>
    <p:extLst>
      <p:ext uri="{BB962C8B-B14F-4D97-AF65-F5344CB8AC3E}">
        <p14:creationId xmlns:p14="http://schemas.microsoft.com/office/powerpoint/2010/main" val="1968266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en-US" baseline="0" dirty="0" smtClean="0">
              <a:latin typeface="Arial" pitchFamily="34" charset="0"/>
              <a:ea typeface="ＭＳ Ｐゴシック" pitchFamily="34" charset="-128"/>
            </a:endParaRPr>
          </a:p>
        </p:txBody>
      </p:sp>
      <p:sp>
        <p:nvSpPr>
          <p:cNvPr id="38916" name="Slide Number Placeholder 3"/>
          <p:cNvSpPr>
            <a:spLocks noGrp="1"/>
          </p:cNvSpPr>
          <p:nvPr>
            <p:ph type="sldNum" sz="quarter" idx="5"/>
          </p:nvPr>
        </p:nvSpPr>
        <p:spPr>
          <a:noFill/>
        </p:spPr>
        <p:txBody>
          <a:bodyPr/>
          <a:lstStyle/>
          <a:p>
            <a:fld id="{4DD94CA5-674D-4C9B-91C5-675175168F6F}" type="slidenum">
              <a:rPr lang="en-US" smtClean="0">
                <a:latin typeface="Arial" pitchFamily="34" charset="0"/>
                <a:ea typeface="ＭＳ Ｐゴシック" pitchFamily="34" charset="-128"/>
              </a:rPr>
              <a:pPr/>
              <a:t>31</a:t>
            </a:fld>
            <a:endParaRPr lang="en-US" dirty="0" smtClean="0">
              <a:latin typeface="Arial" pitchFamily="34" charset="0"/>
              <a:ea typeface="ＭＳ Ｐゴシック" pitchFamily="34" charset="-128"/>
            </a:endParaRPr>
          </a:p>
        </p:txBody>
      </p:sp>
      <p:sp>
        <p:nvSpPr>
          <p:cNvPr id="38917" name="Date Placeholder 4"/>
          <p:cNvSpPr>
            <a:spLocks noGrp="1"/>
          </p:cNvSpPr>
          <p:nvPr>
            <p:ph type="dt" sz="quarter" idx="1"/>
          </p:nvPr>
        </p:nvSpPr>
        <p:spPr>
          <a:noFill/>
        </p:spPr>
        <p:txBody>
          <a:bodyPr/>
          <a:lstStyle/>
          <a:p>
            <a:endParaRPr 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095116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en-US" baseline="0" dirty="0" smtClean="0">
              <a:latin typeface="Arial" pitchFamily="34" charset="0"/>
              <a:ea typeface="ＭＳ Ｐゴシック" pitchFamily="34" charset="-128"/>
            </a:endParaRPr>
          </a:p>
        </p:txBody>
      </p:sp>
      <p:sp>
        <p:nvSpPr>
          <p:cNvPr id="38916" name="Slide Number Placeholder 3"/>
          <p:cNvSpPr>
            <a:spLocks noGrp="1"/>
          </p:cNvSpPr>
          <p:nvPr>
            <p:ph type="sldNum" sz="quarter" idx="5"/>
          </p:nvPr>
        </p:nvSpPr>
        <p:spPr>
          <a:noFill/>
        </p:spPr>
        <p:txBody>
          <a:bodyPr/>
          <a:lstStyle/>
          <a:p>
            <a:fld id="{4DD94CA5-674D-4C9B-91C5-675175168F6F}" type="slidenum">
              <a:rPr lang="en-US" smtClean="0">
                <a:latin typeface="Arial" pitchFamily="34" charset="0"/>
                <a:ea typeface="ＭＳ Ｐゴシック" pitchFamily="34" charset="-128"/>
              </a:rPr>
              <a:pPr/>
              <a:t>32</a:t>
            </a:fld>
            <a:endParaRPr lang="en-US" dirty="0" smtClean="0">
              <a:latin typeface="Arial" pitchFamily="34" charset="0"/>
              <a:ea typeface="ＭＳ Ｐゴシック" pitchFamily="34" charset="-128"/>
            </a:endParaRPr>
          </a:p>
        </p:txBody>
      </p:sp>
      <p:sp>
        <p:nvSpPr>
          <p:cNvPr id="38917" name="Date Placeholder 4"/>
          <p:cNvSpPr>
            <a:spLocks noGrp="1"/>
          </p:cNvSpPr>
          <p:nvPr>
            <p:ph type="dt" sz="quarter" idx="1"/>
          </p:nvPr>
        </p:nvSpPr>
        <p:spPr>
          <a:noFill/>
        </p:spPr>
        <p:txBody>
          <a:bodyPr/>
          <a:lstStyle/>
          <a:p>
            <a:endParaRPr 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852241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33</a:t>
            </a:fld>
            <a:endParaRPr lang="en-US" dirty="0"/>
          </a:p>
        </p:txBody>
      </p:sp>
    </p:spTree>
    <p:extLst>
      <p:ext uri="{BB962C8B-B14F-4D97-AF65-F5344CB8AC3E}">
        <p14:creationId xmlns:p14="http://schemas.microsoft.com/office/powerpoint/2010/main" val="17889938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F2D9A5C-E981-4ECF-82A1-4C3724AE0823}" type="slidenum">
              <a:rPr lang="en-US" smtClean="0"/>
              <a:pPr>
                <a:defRPr/>
              </a:pPr>
              <a:t>35</a:t>
            </a:fld>
            <a:endParaRPr lang="en-US" dirty="0"/>
          </a:p>
        </p:txBody>
      </p:sp>
    </p:spTree>
    <p:extLst>
      <p:ext uri="{BB962C8B-B14F-4D97-AF65-F5344CB8AC3E}">
        <p14:creationId xmlns:p14="http://schemas.microsoft.com/office/powerpoint/2010/main" val="6661499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AF2D9A5C-E981-4ECF-82A1-4C3724AE0823}" type="slidenum">
              <a:rPr lang="en-US" smtClean="0"/>
              <a:pPr>
                <a:defRPr/>
              </a:pPr>
              <a:t>36</a:t>
            </a:fld>
            <a:endParaRPr lang="en-US" dirty="0"/>
          </a:p>
        </p:txBody>
      </p:sp>
    </p:spTree>
    <p:extLst>
      <p:ext uri="{BB962C8B-B14F-4D97-AF65-F5344CB8AC3E}">
        <p14:creationId xmlns:p14="http://schemas.microsoft.com/office/powerpoint/2010/main" val="32416959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37</a:t>
            </a:fld>
            <a:endParaRPr lang="en-US" dirty="0"/>
          </a:p>
        </p:txBody>
      </p:sp>
    </p:spTree>
    <p:extLst>
      <p:ext uri="{BB962C8B-B14F-4D97-AF65-F5344CB8AC3E}">
        <p14:creationId xmlns:p14="http://schemas.microsoft.com/office/powerpoint/2010/main" val="36065795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38</a:t>
            </a:fld>
            <a:endParaRPr lang="en-US" dirty="0"/>
          </a:p>
        </p:txBody>
      </p:sp>
    </p:spTree>
    <p:extLst>
      <p:ext uri="{BB962C8B-B14F-4D97-AF65-F5344CB8AC3E}">
        <p14:creationId xmlns:p14="http://schemas.microsoft.com/office/powerpoint/2010/main" val="17470787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39</a:t>
            </a:fld>
            <a:endParaRPr lang="en-US" dirty="0"/>
          </a:p>
        </p:txBody>
      </p:sp>
    </p:spTree>
    <p:extLst>
      <p:ext uri="{BB962C8B-B14F-4D97-AF65-F5344CB8AC3E}">
        <p14:creationId xmlns:p14="http://schemas.microsoft.com/office/powerpoint/2010/main" val="2351626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xfrm>
            <a:off x="712080" y="4477774"/>
            <a:ext cx="5690193" cy="4241169"/>
          </a:xfrm>
          <a:prstGeom prst="rect">
            <a:avLst/>
          </a:prstGeom>
          <a:noFill/>
          <a:ln>
            <a:miter lim="800000"/>
            <a:headEnd/>
            <a:tailEnd/>
          </a:ln>
        </p:spPr>
        <p:txBody>
          <a:bodyPr lIns="92921" tIns="46459" rIns="92921" bIns="46459"/>
          <a:lstStyle/>
          <a:p>
            <a:pPr lvl="1"/>
            <a:endParaRPr lang="en-US" sz="2000" dirty="0"/>
          </a:p>
          <a:p>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09D67CE-CC0B-48C5-A164-A42909F8F6F4}" type="slidenum">
              <a:rPr lang="en-US" smtClean="0">
                <a:latin typeface="Arial" pitchFamily="34" charset="0"/>
                <a:cs typeface="Arial" pitchFamily="34" charset="0"/>
              </a:rPr>
              <a:pPr/>
              <a:t>3</a:t>
            </a:fld>
            <a:endParaRPr lang="en-US" dirty="0" smtClean="0">
              <a:latin typeface="Arial" pitchFamily="34" charset="0"/>
              <a:cs typeface="Arial" pitchFamily="34" charset="0"/>
            </a:endParaRPr>
          </a:p>
        </p:txBody>
      </p:sp>
    </p:spTree>
    <p:extLst>
      <p:ext uri="{BB962C8B-B14F-4D97-AF65-F5344CB8AC3E}">
        <p14:creationId xmlns:p14="http://schemas.microsoft.com/office/powerpoint/2010/main" val="781949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63133" y="4471661"/>
            <a:ext cx="5294766" cy="3880147"/>
          </a:xfrm>
        </p:spPr>
        <p:txBody>
          <a:bodyPr>
            <a:normAutofit/>
          </a:bodyPr>
          <a:lstStyle/>
          <a:p>
            <a:r>
              <a:rPr lang="en-US" sz="1400" dirty="0"/>
              <a:t> </a:t>
            </a:r>
          </a:p>
        </p:txBody>
      </p:sp>
      <p:sp>
        <p:nvSpPr>
          <p:cNvPr id="4" name="Date Placeholder 3"/>
          <p:cNvSpPr>
            <a:spLocks noGrp="1"/>
          </p:cNvSpPr>
          <p:nvPr>
            <p:ph type="dt" idx="10"/>
          </p:nvPr>
        </p:nvSpPr>
        <p:spPr/>
        <p:txBody>
          <a:bodyPr/>
          <a:lstStyle/>
          <a:p>
            <a:pPr>
              <a:defRPr/>
            </a:pPr>
            <a:r>
              <a:rPr lang="en-US" dirty="0" smtClean="0">
                <a:latin typeface="Arial" pitchFamily="34" charset="0"/>
                <a:ea typeface="ＭＳ Ｐゴシック" pitchFamily="34" charset="-128"/>
              </a:rPr>
              <a:t>09/05/2013</a:t>
            </a:r>
          </a:p>
          <a:p>
            <a:pPr>
              <a:defRPr/>
            </a:pPr>
            <a:endParaRPr lang="en-US" dirty="0"/>
          </a:p>
        </p:txBody>
      </p:sp>
      <p:sp>
        <p:nvSpPr>
          <p:cNvPr id="5" name="Slide Number Placeholder 4"/>
          <p:cNvSpPr>
            <a:spLocks noGrp="1"/>
          </p:cNvSpPr>
          <p:nvPr>
            <p:ph type="sldNum" sz="quarter" idx="11"/>
          </p:nvPr>
        </p:nvSpPr>
        <p:spPr/>
        <p:txBody>
          <a:bodyPr/>
          <a:lstStyle/>
          <a:p>
            <a:pPr>
              <a:defRPr/>
            </a:pPr>
            <a:fld id="{AF2D9A5C-E981-4ECF-82A1-4C3724AE0823}" type="slidenum">
              <a:rPr lang="en-US" smtClean="0"/>
              <a:pPr>
                <a:defRPr/>
              </a:pPr>
              <a:t>4</a:t>
            </a:fld>
            <a:endParaRPr lang="en-US" dirty="0"/>
          </a:p>
        </p:txBody>
      </p:sp>
    </p:spTree>
    <p:extLst>
      <p:ext uri="{BB962C8B-B14F-4D97-AF65-F5344CB8AC3E}">
        <p14:creationId xmlns:p14="http://schemas.microsoft.com/office/powerpoint/2010/main" val="4032279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5</a:t>
            </a:fld>
            <a:endParaRPr lang="en-US" dirty="0"/>
          </a:p>
        </p:txBody>
      </p:sp>
    </p:spTree>
    <p:extLst>
      <p:ext uri="{BB962C8B-B14F-4D97-AF65-F5344CB8AC3E}">
        <p14:creationId xmlns:p14="http://schemas.microsoft.com/office/powerpoint/2010/main" val="1641174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6</a:t>
            </a:fld>
            <a:endParaRPr lang="en-US" dirty="0"/>
          </a:p>
        </p:txBody>
      </p:sp>
    </p:spTree>
    <p:extLst>
      <p:ext uri="{BB962C8B-B14F-4D97-AF65-F5344CB8AC3E}">
        <p14:creationId xmlns:p14="http://schemas.microsoft.com/office/powerpoint/2010/main" val="3421558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7</a:t>
            </a:fld>
            <a:endParaRPr lang="en-US" dirty="0"/>
          </a:p>
        </p:txBody>
      </p:sp>
    </p:spTree>
    <p:extLst>
      <p:ext uri="{BB962C8B-B14F-4D97-AF65-F5344CB8AC3E}">
        <p14:creationId xmlns:p14="http://schemas.microsoft.com/office/powerpoint/2010/main" val="4211131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C9F396-0F23-F441-BAC8-110D53FAA77D}" type="slidenum">
              <a:rPr lang="en-US" smtClean="0"/>
              <a:t>8</a:t>
            </a:fld>
            <a:endParaRPr lang="en-US" dirty="0"/>
          </a:p>
        </p:txBody>
      </p:sp>
    </p:spTree>
    <p:extLst>
      <p:ext uri="{BB962C8B-B14F-4D97-AF65-F5344CB8AC3E}">
        <p14:creationId xmlns:p14="http://schemas.microsoft.com/office/powerpoint/2010/main" val="2626547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744454" y="1739660"/>
            <a:ext cx="5631131" cy="1568317"/>
          </a:xfrm>
        </p:spPr>
        <p:txBody>
          <a:bodyPr>
            <a:normAutofit/>
          </a:bodyPr>
          <a:lstStyle>
            <a:lvl1pPr>
              <a:defRPr sz="3600">
                <a:solidFill>
                  <a:srgbClr val="0E3462"/>
                </a:solidFill>
              </a:defRPr>
            </a:lvl1pPr>
          </a:lstStyle>
          <a:p>
            <a:r>
              <a:rPr lang="en-US" dirty="0" smtClean="0"/>
              <a:t>Master title</a:t>
            </a:r>
            <a:endParaRPr lang="en-US" dirty="0"/>
          </a:p>
        </p:txBody>
      </p:sp>
      <p:sp>
        <p:nvSpPr>
          <p:cNvPr id="3" name="Subtitle 2"/>
          <p:cNvSpPr>
            <a:spLocks noGrp="1"/>
          </p:cNvSpPr>
          <p:nvPr>
            <p:ph type="subTitle" idx="1" hasCustomPrompt="1"/>
          </p:nvPr>
        </p:nvSpPr>
        <p:spPr>
          <a:xfrm>
            <a:off x="1744454" y="3396822"/>
            <a:ext cx="5631131" cy="945472"/>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a:t>
            </a:r>
          </a:p>
          <a:p>
            <a:r>
              <a:rPr lang="en-US" dirty="0" smtClean="0"/>
              <a:t>Event</a:t>
            </a:r>
            <a:endParaRPr lang="en-US" dirty="0"/>
          </a:p>
        </p:txBody>
      </p:sp>
      <p:sp>
        <p:nvSpPr>
          <p:cNvPr id="89" name="Rectangle 88"/>
          <p:cNvSpPr/>
          <p:nvPr/>
        </p:nvSpPr>
        <p:spPr>
          <a:xfrm>
            <a:off x="1744454" y="4566213"/>
            <a:ext cx="5631132" cy="61305"/>
          </a:xfrm>
          <a:prstGeom prst="rect">
            <a:avLst/>
          </a:prstGeom>
          <a:solidFill>
            <a:srgbClr val="0E346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p:cNvSpPr>
            <a:spLocks noGrp="1"/>
          </p:cNvSpPr>
          <p:nvPr>
            <p:ph type="body" sz="quarter" idx="11" hasCustomPrompt="1"/>
          </p:nvPr>
        </p:nvSpPr>
        <p:spPr>
          <a:xfrm>
            <a:off x="1744454" y="271824"/>
            <a:ext cx="3997534" cy="875422"/>
          </a:xfrm>
        </p:spPr>
        <p:txBody>
          <a:bodyPr>
            <a:normAutofit/>
          </a:bodyPr>
          <a:lstStyle>
            <a:lvl1pPr marL="0" indent="0">
              <a:buNone/>
              <a:defRPr sz="1600" baseline="0">
                <a:solidFill>
                  <a:srgbClr val="42453F"/>
                </a:solidFill>
              </a:defRPr>
            </a:lvl1pPr>
          </a:lstStyle>
          <a:p>
            <a:pPr lvl="0"/>
            <a:r>
              <a:rPr lang="en-US" dirty="0" smtClean="0"/>
              <a:t>Presentation Date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313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85800" y="4799484"/>
            <a:ext cx="8229600" cy="115416"/>
          </a:xfrm>
        </p:spPr>
        <p:txBody>
          <a:bodyPr anchor="b" anchorCtr="0"/>
          <a:lstStyle>
            <a:lvl1pPr marL="0" indent="0">
              <a:lnSpc>
                <a:spcPct val="100000"/>
              </a:lnSpc>
              <a:spcBef>
                <a:spcPts val="0"/>
              </a:spcBef>
              <a:spcAft>
                <a:spcPts val="0"/>
              </a:spcAft>
              <a:buNone/>
              <a:defRPr sz="750"/>
            </a:lvl1pPr>
            <a:lvl2pPr>
              <a:buNone/>
              <a:defRPr/>
            </a:lvl2pPr>
            <a:lvl3pPr>
              <a:buNone/>
              <a:defRPr/>
            </a:lvl3pPr>
            <a:lvl4pPr>
              <a:buNone/>
              <a:defRPr/>
            </a:lvl4pPr>
            <a:lvl5pPr>
              <a:buNone/>
              <a:defRPr/>
            </a:lvl5pPr>
          </a:lstStyle>
          <a:p>
            <a:pPr lvl="0"/>
            <a:r>
              <a:rPr lang="en-US" smtClean="0"/>
              <a:t>Click to edit Master text styles</a:t>
            </a:r>
          </a:p>
        </p:txBody>
      </p:sp>
      <p:sp>
        <p:nvSpPr>
          <p:cNvPr id="13" name="Rectangle 2"/>
          <p:cNvSpPr>
            <a:spLocks noGrp="1" noChangeArrowheads="1"/>
          </p:cNvSpPr>
          <p:nvPr>
            <p:ph type="title"/>
          </p:nvPr>
        </p:nvSpPr>
        <p:spPr bwMode="black">
          <a:xfrm>
            <a:off x="685800" y="726251"/>
            <a:ext cx="7772400" cy="443198"/>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smtClean="0"/>
              <a:t>Click to edit Master title style</a:t>
            </a:r>
            <a:endParaRPr lang="en-US" dirty="0" smtClean="0"/>
          </a:p>
        </p:txBody>
      </p:sp>
      <p:sp>
        <p:nvSpPr>
          <p:cNvPr id="4" name="Rectangle 3"/>
          <p:cNvSpPr>
            <a:spLocks noGrp="1" noChangeArrowheads="1"/>
          </p:cNvSpPr>
          <p:nvPr>
            <p:ph type="dt" sz="half" idx="10"/>
          </p:nvPr>
        </p:nvSpPr>
        <p:spPr/>
        <p:txBody>
          <a:bodyPr lIns="0" rIns="0"/>
          <a:lstStyle>
            <a:lvl1pPr>
              <a:defRPr smtClean="0"/>
            </a:lvl1pPr>
          </a:lstStyle>
          <a:p>
            <a:pPr>
              <a:defRPr/>
            </a:pPr>
            <a:r>
              <a:rPr lang="en-US" dirty="0" smtClean="0"/>
              <a:t>26 February 2016</a:t>
            </a:r>
            <a:endParaRPr lang="en-US" dirty="0"/>
          </a:p>
        </p:txBody>
      </p:sp>
      <p:sp>
        <p:nvSpPr>
          <p:cNvPr id="5" name="Rectangle 4"/>
          <p:cNvSpPr>
            <a:spLocks noGrp="1" noChangeArrowheads="1"/>
          </p:cNvSpPr>
          <p:nvPr>
            <p:ph type="ftr" sz="quarter" idx="11"/>
          </p:nvPr>
        </p:nvSpPr>
        <p:spPr/>
        <p:txBody>
          <a:bodyPr lIns="0" rIns="0"/>
          <a:lstStyle>
            <a:lvl1pPr>
              <a:defRPr smtClean="0"/>
            </a:lvl1pPr>
          </a:lstStyle>
          <a:p>
            <a:pPr>
              <a:defRPr/>
            </a:pPr>
            <a:r>
              <a:rPr lang="en-US" dirty="0" smtClean="0"/>
              <a:t>COVIP/IOPS International Seminar</a:t>
            </a:r>
            <a:endParaRPr lang="en-US" dirty="0"/>
          </a:p>
        </p:txBody>
      </p:sp>
      <p:sp>
        <p:nvSpPr>
          <p:cNvPr id="7" name="Rectangle 5"/>
          <p:cNvSpPr>
            <a:spLocks noGrp="1" noChangeArrowheads="1"/>
          </p:cNvSpPr>
          <p:nvPr>
            <p:ph type="sldNum" sz="quarter" idx="4"/>
          </p:nvPr>
        </p:nvSpPr>
        <p:spPr bwMode="white">
          <a:xfrm>
            <a:off x="6553200" y="4868466"/>
            <a:ext cx="1905000" cy="275034"/>
          </a:xfrm>
          <a:prstGeom prst="rect">
            <a:avLst/>
          </a:prstGeom>
          <a:noFill/>
          <a:ln w="9525">
            <a:noFill/>
            <a:miter lim="800000"/>
            <a:headEnd/>
            <a:tailEnd/>
          </a:ln>
          <a:effectLst/>
        </p:spPr>
        <p:txBody>
          <a:bodyPr vert="horz" wrap="square" lIns="0" tIns="91440" rIns="0" bIns="46038" numCol="1" anchor="ctr" anchorCtr="0" compatLnSpc="1">
            <a:prstTxWarp prst="textNoShape">
              <a:avLst/>
            </a:prstTxWarp>
          </a:bodyPr>
          <a:lstStyle>
            <a:lvl1pPr algn="r" eaLnBrk="1" hangingPunct="1">
              <a:defRPr sz="750">
                <a:solidFill>
                  <a:srgbClr val="FFFFFF"/>
                </a:solidFill>
                <a:latin typeface="Arial" pitchFamily="-108" charset="0"/>
                <a:ea typeface="ＭＳ Ｐゴシック" pitchFamily="-108" charset="-128"/>
                <a:cs typeface="ＭＳ Ｐゴシック" pitchFamily="-108" charset="-128"/>
              </a:defRPr>
            </a:lvl1pPr>
          </a:lstStyle>
          <a:p>
            <a:pPr>
              <a:defRPr/>
            </a:pPr>
            <a:fld id="{4C179F49-F444-4282-998A-8E0D033E9502}" type="slidenum">
              <a:rPr lang="en-US" smtClean="0"/>
              <a:pPr>
                <a:defRPr/>
              </a:pPr>
              <a:t>‹#›</a:t>
            </a:fld>
            <a:endParaRPr lang="en-US" dirty="0"/>
          </a:p>
        </p:txBody>
      </p:sp>
    </p:spTree>
    <p:extLst>
      <p:ext uri="{BB962C8B-B14F-4D97-AF65-F5344CB8AC3E}">
        <p14:creationId xmlns:p14="http://schemas.microsoft.com/office/powerpoint/2010/main" val="396313480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313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85800" y="4799484"/>
            <a:ext cx="8229600" cy="115416"/>
          </a:xfrm>
        </p:spPr>
        <p:txBody>
          <a:bodyPr anchor="b" anchorCtr="0"/>
          <a:lstStyle>
            <a:lvl1pPr marL="0" indent="0">
              <a:lnSpc>
                <a:spcPct val="100000"/>
              </a:lnSpc>
              <a:spcBef>
                <a:spcPts val="0"/>
              </a:spcBef>
              <a:spcAft>
                <a:spcPts val="0"/>
              </a:spcAft>
              <a:buNone/>
              <a:defRPr sz="750"/>
            </a:lvl1pPr>
            <a:lvl2pPr>
              <a:buNone/>
              <a:defRPr/>
            </a:lvl2pPr>
            <a:lvl3pPr>
              <a:buNone/>
              <a:defRPr/>
            </a:lvl3pPr>
            <a:lvl4pPr>
              <a:buNone/>
              <a:defRPr/>
            </a:lvl4pPr>
            <a:lvl5pPr>
              <a:buNone/>
              <a:defRPr/>
            </a:lvl5pPr>
          </a:lstStyle>
          <a:p>
            <a:pPr lvl="0"/>
            <a:r>
              <a:rPr lang="en-US" smtClean="0"/>
              <a:t>Click to edit Master text styles</a:t>
            </a:r>
          </a:p>
        </p:txBody>
      </p:sp>
      <p:sp>
        <p:nvSpPr>
          <p:cNvPr id="13" name="Rectangle 2"/>
          <p:cNvSpPr>
            <a:spLocks noGrp="1" noChangeArrowheads="1"/>
          </p:cNvSpPr>
          <p:nvPr>
            <p:ph type="title"/>
          </p:nvPr>
        </p:nvSpPr>
        <p:spPr bwMode="black">
          <a:xfrm>
            <a:off x="685800" y="726251"/>
            <a:ext cx="7772400" cy="443198"/>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smtClean="0"/>
              <a:t>Click to edit Master title style</a:t>
            </a:r>
            <a:endParaRPr lang="en-US" dirty="0" smtClean="0"/>
          </a:p>
        </p:txBody>
      </p:sp>
      <p:sp>
        <p:nvSpPr>
          <p:cNvPr id="4" name="Rectangle 3"/>
          <p:cNvSpPr>
            <a:spLocks noGrp="1" noChangeArrowheads="1"/>
          </p:cNvSpPr>
          <p:nvPr>
            <p:ph type="dt" sz="half" idx="10"/>
          </p:nvPr>
        </p:nvSpPr>
        <p:spPr/>
        <p:txBody>
          <a:bodyPr lIns="0" rIns="0"/>
          <a:lstStyle>
            <a:lvl1pPr>
              <a:defRPr smtClean="0"/>
            </a:lvl1pPr>
          </a:lstStyle>
          <a:p>
            <a:pPr>
              <a:defRPr/>
            </a:pPr>
            <a:r>
              <a:rPr lang="en-US" dirty="0" smtClean="0"/>
              <a:t>26 February 2016</a:t>
            </a:r>
            <a:endParaRPr lang="en-US" dirty="0"/>
          </a:p>
        </p:txBody>
      </p:sp>
      <p:sp>
        <p:nvSpPr>
          <p:cNvPr id="5" name="Rectangle 4"/>
          <p:cNvSpPr>
            <a:spLocks noGrp="1" noChangeArrowheads="1"/>
          </p:cNvSpPr>
          <p:nvPr>
            <p:ph type="ftr" sz="quarter" idx="11"/>
          </p:nvPr>
        </p:nvSpPr>
        <p:spPr/>
        <p:txBody>
          <a:bodyPr lIns="0" rIns="0"/>
          <a:lstStyle>
            <a:lvl1pPr>
              <a:defRPr smtClean="0"/>
            </a:lvl1pPr>
          </a:lstStyle>
          <a:p>
            <a:pPr>
              <a:defRPr/>
            </a:pPr>
            <a:r>
              <a:rPr lang="en-US" dirty="0" smtClean="0"/>
              <a:t>COVIP/IOPS International Seminar</a:t>
            </a:r>
            <a:endParaRPr lang="en-US" dirty="0"/>
          </a:p>
        </p:txBody>
      </p:sp>
      <p:sp>
        <p:nvSpPr>
          <p:cNvPr id="7" name="Rectangle 5"/>
          <p:cNvSpPr>
            <a:spLocks noGrp="1" noChangeArrowheads="1"/>
          </p:cNvSpPr>
          <p:nvPr>
            <p:ph type="sldNum" sz="quarter" idx="4"/>
          </p:nvPr>
        </p:nvSpPr>
        <p:spPr bwMode="white">
          <a:xfrm>
            <a:off x="6553200" y="4868466"/>
            <a:ext cx="1905000" cy="275034"/>
          </a:xfrm>
          <a:prstGeom prst="rect">
            <a:avLst/>
          </a:prstGeom>
          <a:noFill/>
          <a:ln w="9525">
            <a:noFill/>
            <a:miter lim="800000"/>
            <a:headEnd/>
            <a:tailEnd/>
          </a:ln>
          <a:effectLst/>
        </p:spPr>
        <p:txBody>
          <a:bodyPr vert="horz" wrap="square" lIns="0" tIns="91440" rIns="0" bIns="46038" numCol="1" anchor="ctr" anchorCtr="0" compatLnSpc="1">
            <a:prstTxWarp prst="textNoShape">
              <a:avLst/>
            </a:prstTxWarp>
          </a:bodyPr>
          <a:lstStyle>
            <a:lvl1pPr algn="r" eaLnBrk="1" hangingPunct="1">
              <a:defRPr sz="750">
                <a:solidFill>
                  <a:srgbClr val="FFFFFF"/>
                </a:solidFill>
                <a:latin typeface="Arial" pitchFamily="-108" charset="0"/>
                <a:ea typeface="ＭＳ Ｐゴシック" pitchFamily="-108" charset="-128"/>
                <a:cs typeface="ＭＳ Ｐゴシック" pitchFamily="-108" charset="-128"/>
              </a:defRPr>
            </a:lvl1pPr>
          </a:lstStyle>
          <a:p>
            <a:pPr>
              <a:defRPr/>
            </a:pPr>
            <a:fld id="{4C179F49-F444-4282-998A-8E0D033E9502}" type="slidenum">
              <a:rPr lang="en-US" smtClean="0"/>
              <a:pPr>
                <a:defRPr/>
              </a:pPr>
              <a:t>‹#›</a:t>
            </a:fld>
            <a:endParaRPr lang="en-US" dirty="0"/>
          </a:p>
        </p:txBody>
      </p:sp>
    </p:spTree>
    <p:extLst>
      <p:ext uri="{BB962C8B-B14F-4D97-AF65-F5344CB8AC3E}">
        <p14:creationId xmlns:p14="http://schemas.microsoft.com/office/powerpoint/2010/main" val="281298495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ferenc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Content Placeholder 2"/>
          <p:cNvSpPr>
            <a:spLocks noGrp="1"/>
          </p:cNvSpPr>
          <p:nvPr>
            <p:ph idx="1"/>
          </p:nvPr>
        </p:nvSpPr>
        <p:spPr>
          <a:xfrm>
            <a:off x="685800" y="1507165"/>
            <a:ext cx="7772400" cy="166199"/>
          </a:xfrm>
        </p:spPr>
        <p:txBody>
          <a:bodyPr/>
          <a:lstStyle>
            <a:lvl1pPr indent="0">
              <a:buNone/>
              <a:defRPr sz="1200"/>
            </a:lvl1pPr>
            <a:lvl2pPr>
              <a:buNone/>
              <a:defRPr sz="1200"/>
            </a:lvl2pPr>
            <a:lvl3pPr>
              <a:buNone/>
              <a:defRPr sz="1200"/>
            </a:lvl3pPr>
            <a:lvl4pPr>
              <a:buNone/>
              <a:defRPr sz="1200"/>
            </a:lvl4pPr>
            <a:lvl5pPr>
              <a:buNone/>
              <a:defRPr sz="1200"/>
            </a:lvl5pPr>
          </a:lstStyle>
          <a:p>
            <a:pPr lvl="0"/>
            <a:r>
              <a:rPr lang="en-US" smtClean="0"/>
              <a:t>Click to edit Master text styles</a:t>
            </a:r>
          </a:p>
        </p:txBody>
      </p:sp>
      <p:sp>
        <p:nvSpPr>
          <p:cNvPr id="7" name="Date Placeholder 3"/>
          <p:cNvSpPr>
            <a:spLocks noGrp="1" noChangeArrowheads="1"/>
          </p:cNvSpPr>
          <p:nvPr>
            <p:ph type="dt" sz="half" idx="10"/>
          </p:nvPr>
        </p:nvSpPr>
        <p:spPr>
          <a:xfrm>
            <a:off x="706438" y="4936331"/>
            <a:ext cx="1905000" cy="207169"/>
          </a:xfrm>
          <a:prstGeom prst="rect">
            <a:avLst/>
          </a:prstGeom>
        </p:spPr>
        <p:txBody>
          <a:bodyPr lIns="0" rIns="0"/>
          <a:lstStyle>
            <a:lvl1pPr>
              <a:defRPr smtClean="0"/>
            </a:lvl1pPr>
          </a:lstStyle>
          <a:p>
            <a:pPr>
              <a:defRPr/>
            </a:pPr>
            <a:r>
              <a:rPr lang="en-US" dirty="0" smtClean="0"/>
              <a:t>26 February 2016</a:t>
            </a:r>
            <a:endParaRPr lang="en-US" dirty="0"/>
          </a:p>
        </p:txBody>
      </p:sp>
      <p:sp>
        <p:nvSpPr>
          <p:cNvPr id="8" name="Footer Placeholder 4"/>
          <p:cNvSpPr>
            <a:spLocks noGrp="1" noChangeArrowheads="1"/>
          </p:cNvSpPr>
          <p:nvPr>
            <p:ph type="ftr" sz="quarter" idx="11"/>
          </p:nvPr>
        </p:nvSpPr>
        <p:spPr>
          <a:xfrm>
            <a:off x="2381694" y="4937227"/>
            <a:ext cx="4380615" cy="206273"/>
          </a:xfrm>
          <a:prstGeom prst="rect">
            <a:avLst/>
          </a:prstGeom>
        </p:spPr>
        <p:txBody>
          <a:bodyPr lIns="0" rIns="0"/>
          <a:lstStyle>
            <a:lvl1pPr>
              <a:defRPr smtClean="0"/>
            </a:lvl1pPr>
          </a:lstStyle>
          <a:p>
            <a:pPr>
              <a:defRPr/>
            </a:pPr>
            <a:r>
              <a:rPr lang="en-US" dirty="0" smtClean="0"/>
              <a:t>COVIP/IOPS International Seminar</a:t>
            </a:r>
            <a:endParaRPr lang="en-US" dirty="0"/>
          </a:p>
        </p:txBody>
      </p:sp>
      <p:sp>
        <p:nvSpPr>
          <p:cNvPr id="9" name="Rectangle 5"/>
          <p:cNvSpPr>
            <a:spLocks noGrp="1" noChangeArrowheads="1"/>
          </p:cNvSpPr>
          <p:nvPr>
            <p:ph type="sldNum" sz="quarter" idx="4"/>
          </p:nvPr>
        </p:nvSpPr>
        <p:spPr bwMode="white">
          <a:xfrm>
            <a:off x="6553200" y="4936331"/>
            <a:ext cx="1905000" cy="207169"/>
          </a:xfrm>
          <a:prstGeom prst="rect">
            <a:avLst/>
          </a:prstGeom>
          <a:noFill/>
          <a:ln w="9525">
            <a:noFill/>
            <a:miter lim="800000"/>
            <a:headEnd/>
            <a:tailEnd/>
          </a:ln>
          <a:effectLst/>
        </p:spPr>
        <p:txBody>
          <a:bodyPr vert="horz" wrap="square" lIns="0" tIns="91440" rIns="0" bIns="46038" numCol="1" anchor="ctr" anchorCtr="0" compatLnSpc="1">
            <a:prstTxWarp prst="textNoShape">
              <a:avLst/>
            </a:prstTxWarp>
          </a:bodyPr>
          <a:lstStyle>
            <a:lvl1pPr algn="r" eaLnBrk="1" hangingPunct="1">
              <a:defRPr sz="750">
                <a:solidFill>
                  <a:srgbClr val="FFFFFF"/>
                </a:solidFill>
                <a:latin typeface="Arial" pitchFamily="-108" charset="0"/>
                <a:ea typeface="ＭＳ Ｐゴシック" pitchFamily="-108" charset="-128"/>
                <a:cs typeface="ＭＳ Ｐゴシック" pitchFamily="-108" charset="-128"/>
              </a:defRPr>
            </a:lvl1pPr>
          </a:lstStyle>
          <a:p>
            <a:pPr>
              <a:defRPr/>
            </a:pPr>
            <a:fld id="{4C179F49-F444-4282-998A-8E0D033E9502}" type="slidenum">
              <a:rPr lang="en-US" smtClean="0"/>
              <a:pPr>
                <a:defRPr/>
              </a:pPr>
              <a:t>‹#›</a:t>
            </a:fld>
            <a:endParaRPr lang="en-US" dirty="0"/>
          </a:p>
        </p:txBody>
      </p:sp>
    </p:spTree>
    <p:extLst>
      <p:ext uri="{BB962C8B-B14F-4D97-AF65-F5344CB8AC3E}">
        <p14:creationId xmlns:p14="http://schemas.microsoft.com/office/powerpoint/2010/main" val="40700244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2"/>
          </p:nvPr>
        </p:nvSpPr>
        <p:spPr>
          <a:xfrm>
            <a:off x="307601" y="4869182"/>
            <a:ext cx="1585418" cy="273844"/>
          </a:xfrm>
          <a:prstGeom prst="rect">
            <a:avLst/>
          </a:prstGeom>
        </p:spPr>
        <p:txBody>
          <a:bodyPr vert="horz" lIns="0" tIns="45720" rIns="0" bIns="45720" rtlCol="0" anchor="t" anchorCtr="0"/>
          <a:lstStyle>
            <a:lvl1pPr algn="r">
              <a:defRPr sz="1000">
                <a:solidFill>
                  <a:srgbClr val="141313"/>
                </a:solidFill>
              </a:defRPr>
            </a:lvl1pPr>
          </a:lstStyle>
          <a:p>
            <a:pPr algn="l">
              <a:lnSpc>
                <a:spcPct val="90000"/>
              </a:lnSpc>
            </a:pPr>
            <a:r>
              <a:rPr lang="en-US" dirty="0" smtClean="0"/>
              <a:t>26 February 2016</a:t>
            </a:r>
            <a:endParaRPr lang="en-US" dirty="0"/>
          </a:p>
        </p:txBody>
      </p:sp>
      <p:sp>
        <p:nvSpPr>
          <p:cNvPr id="8" name="Footer Placeholder 4"/>
          <p:cNvSpPr>
            <a:spLocks noGrp="1"/>
          </p:cNvSpPr>
          <p:nvPr>
            <p:ph type="ftr" sz="quarter" idx="3"/>
          </p:nvPr>
        </p:nvSpPr>
        <p:spPr>
          <a:xfrm>
            <a:off x="1893019" y="4869656"/>
            <a:ext cx="5310038" cy="273844"/>
          </a:xfrm>
          <a:prstGeom prst="rect">
            <a:avLst/>
          </a:prstGeom>
        </p:spPr>
        <p:txBody>
          <a:bodyPr vert="horz" lIns="91440" tIns="45720" rIns="91440" bIns="45720" rtlCol="0" anchor="t" anchorCtr="0"/>
          <a:lstStyle>
            <a:lvl1pPr algn="ctr">
              <a:lnSpc>
                <a:spcPct val="90000"/>
              </a:lnSpc>
              <a:defRPr sz="1000" cap="none" spc="0" baseline="0">
                <a:solidFill>
                  <a:srgbClr val="000000"/>
                </a:solidFill>
              </a:defRPr>
            </a:lvl1pPr>
          </a:lstStyle>
          <a:p>
            <a:r>
              <a:rPr lang="en-US" dirty="0" smtClean="0"/>
              <a:t>COVIP/IOPS International Seminar</a:t>
            </a:r>
            <a:endParaRPr lang="en-US" dirty="0"/>
          </a:p>
        </p:txBody>
      </p:sp>
      <p:sp>
        <p:nvSpPr>
          <p:cNvPr id="9" name="Slide Number Placeholder 5"/>
          <p:cNvSpPr>
            <a:spLocks noGrp="1"/>
          </p:cNvSpPr>
          <p:nvPr>
            <p:ph type="sldNum" sz="quarter" idx="4"/>
          </p:nvPr>
        </p:nvSpPr>
        <p:spPr>
          <a:xfrm>
            <a:off x="7523547" y="4868033"/>
            <a:ext cx="1332156" cy="273844"/>
          </a:xfrm>
          <a:prstGeom prst="rect">
            <a:avLst/>
          </a:prstGeom>
        </p:spPr>
        <p:txBody>
          <a:bodyPr vert="horz" lIns="0" tIns="45720" rIns="0" bIns="45720" rtlCol="0" anchor="t" anchorCtr="0"/>
          <a:lstStyle>
            <a:lvl1pPr algn="r">
              <a:lnSpc>
                <a:spcPct val="90000"/>
              </a:lnSpc>
              <a:defRPr sz="1000">
                <a:solidFill>
                  <a:srgbClr val="000000"/>
                </a:solidFill>
              </a:defRPr>
            </a:lvl1pPr>
          </a:lstStyle>
          <a:p>
            <a:fld id="{8B37D5FE-740C-46F5-801A-FA5477D9711F}"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1647825"/>
            <a:ext cx="6637468" cy="1415164"/>
          </a:xfrm>
        </p:spPr>
        <p:txBody>
          <a:bodyPr anchor="b">
            <a:normAutofit/>
          </a:bodyPr>
          <a:lstStyle>
            <a:lvl1pPr algn="l">
              <a:defRPr sz="3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6" y="3200400"/>
            <a:ext cx="6637467" cy="1140310"/>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3"/>
          <p:cNvSpPr>
            <a:spLocks noGrp="1"/>
          </p:cNvSpPr>
          <p:nvPr>
            <p:ph type="dt" sz="half" idx="2"/>
          </p:nvPr>
        </p:nvSpPr>
        <p:spPr>
          <a:xfrm>
            <a:off x="307601" y="4869182"/>
            <a:ext cx="1585418" cy="273844"/>
          </a:xfrm>
          <a:prstGeom prst="rect">
            <a:avLst/>
          </a:prstGeom>
        </p:spPr>
        <p:txBody>
          <a:bodyPr vert="horz" lIns="0" tIns="45720" rIns="0" bIns="45720" rtlCol="0" anchor="t" anchorCtr="0"/>
          <a:lstStyle>
            <a:lvl1pPr algn="r">
              <a:defRPr sz="1000">
                <a:solidFill>
                  <a:srgbClr val="141313"/>
                </a:solidFill>
              </a:defRPr>
            </a:lvl1pPr>
          </a:lstStyle>
          <a:p>
            <a:pPr algn="l">
              <a:lnSpc>
                <a:spcPct val="90000"/>
              </a:lnSpc>
            </a:pPr>
            <a:r>
              <a:rPr lang="en-US" dirty="0" smtClean="0"/>
              <a:t>26 February 2016</a:t>
            </a:r>
            <a:endParaRPr lang="en-US" dirty="0"/>
          </a:p>
        </p:txBody>
      </p:sp>
      <p:sp>
        <p:nvSpPr>
          <p:cNvPr id="8" name="Footer Placeholder 4"/>
          <p:cNvSpPr>
            <a:spLocks noGrp="1"/>
          </p:cNvSpPr>
          <p:nvPr>
            <p:ph type="ftr" sz="quarter" idx="3"/>
          </p:nvPr>
        </p:nvSpPr>
        <p:spPr>
          <a:xfrm>
            <a:off x="1893019" y="4869656"/>
            <a:ext cx="5310038" cy="273844"/>
          </a:xfrm>
          <a:prstGeom prst="rect">
            <a:avLst/>
          </a:prstGeom>
        </p:spPr>
        <p:txBody>
          <a:bodyPr vert="horz" lIns="91440" tIns="45720" rIns="91440" bIns="45720" rtlCol="0" anchor="t" anchorCtr="0"/>
          <a:lstStyle>
            <a:lvl1pPr algn="ctr">
              <a:lnSpc>
                <a:spcPct val="90000"/>
              </a:lnSpc>
              <a:defRPr sz="1000" cap="none" spc="0" baseline="0">
                <a:solidFill>
                  <a:srgbClr val="000000"/>
                </a:solidFill>
              </a:defRPr>
            </a:lvl1pPr>
          </a:lstStyle>
          <a:p>
            <a:r>
              <a:rPr lang="en-US" dirty="0" smtClean="0"/>
              <a:t>COVIP/IOPS International Seminar</a:t>
            </a:r>
            <a:endParaRPr lang="en-US" dirty="0"/>
          </a:p>
        </p:txBody>
      </p:sp>
      <p:sp>
        <p:nvSpPr>
          <p:cNvPr id="9" name="Slide Number Placeholder 5"/>
          <p:cNvSpPr>
            <a:spLocks noGrp="1"/>
          </p:cNvSpPr>
          <p:nvPr>
            <p:ph type="sldNum" sz="quarter" idx="4"/>
          </p:nvPr>
        </p:nvSpPr>
        <p:spPr>
          <a:xfrm>
            <a:off x="7523547" y="4868033"/>
            <a:ext cx="1332156" cy="273844"/>
          </a:xfrm>
          <a:prstGeom prst="rect">
            <a:avLst/>
          </a:prstGeom>
        </p:spPr>
        <p:txBody>
          <a:bodyPr vert="horz" lIns="0" tIns="45720" rIns="0" bIns="45720" rtlCol="0" anchor="t" anchorCtr="0"/>
          <a:lstStyle>
            <a:lvl1pPr algn="r">
              <a:lnSpc>
                <a:spcPct val="90000"/>
              </a:lnSpc>
              <a:defRPr sz="1000">
                <a:solidFill>
                  <a:srgbClr val="000000"/>
                </a:solidFill>
              </a:defRPr>
            </a:lvl1pPr>
          </a:lstStyle>
          <a:p>
            <a:fld id="{8B37D5FE-740C-46F5-801A-FA5477D9711F}"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562507" y="1735074"/>
            <a:ext cx="3899765" cy="2619756"/>
          </a:xfrm>
        </p:spPr>
        <p:txBody>
          <a:bodyPr/>
          <a:lstStyle>
            <a:lvl1pPr>
              <a:defRPr sz="20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1735073"/>
            <a:ext cx="3914680" cy="2619756"/>
          </a:xfrm>
        </p:spPr>
        <p:txBody>
          <a:bodyPr/>
          <a:lstStyle>
            <a:lvl1pPr>
              <a:defRPr sz="20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307601" y="4869182"/>
            <a:ext cx="1585418" cy="273844"/>
          </a:xfrm>
          <a:prstGeom prst="rect">
            <a:avLst/>
          </a:prstGeom>
        </p:spPr>
        <p:txBody>
          <a:bodyPr vert="horz" lIns="0" tIns="45720" rIns="0" bIns="45720" rtlCol="0" anchor="t" anchorCtr="0"/>
          <a:lstStyle>
            <a:lvl1pPr algn="r">
              <a:defRPr sz="1000">
                <a:solidFill>
                  <a:srgbClr val="141313"/>
                </a:solidFill>
              </a:defRPr>
            </a:lvl1pPr>
          </a:lstStyle>
          <a:p>
            <a:pPr algn="l">
              <a:lnSpc>
                <a:spcPct val="90000"/>
              </a:lnSpc>
            </a:pPr>
            <a:r>
              <a:rPr lang="en-US" dirty="0" smtClean="0"/>
              <a:t>26 February 2016</a:t>
            </a:r>
            <a:endParaRPr lang="en-US" dirty="0"/>
          </a:p>
        </p:txBody>
      </p:sp>
      <p:sp>
        <p:nvSpPr>
          <p:cNvPr id="10" name="Footer Placeholder 4"/>
          <p:cNvSpPr>
            <a:spLocks noGrp="1"/>
          </p:cNvSpPr>
          <p:nvPr>
            <p:ph type="ftr" sz="quarter" idx="3"/>
          </p:nvPr>
        </p:nvSpPr>
        <p:spPr>
          <a:xfrm>
            <a:off x="1893019" y="4869656"/>
            <a:ext cx="5310038" cy="273844"/>
          </a:xfrm>
          <a:prstGeom prst="rect">
            <a:avLst/>
          </a:prstGeom>
        </p:spPr>
        <p:txBody>
          <a:bodyPr vert="horz" lIns="91440" tIns="45720" rIns="91440" bIns="45720" rtlCol="0" anchor="t" anchorCtr="0"/>
          <a:lstStyle>
            <a:lvl1pPr algn="ctr">
              <a:lnSpc>
                <a:spcPct val="90000"/>
              </a:lnSpc>
              <a:defRPr sz="1000" cap="all" spc="-100">
                <a:solidFill>
                  <a:srgbClr val="000000"/>
                </a:solidFill>
              </a:defRPr>
            </a:lvl1pPr>
          </a:lstStyle>
          <a:p>
            <a:r>
              <a:rPr lang="en-US" dirty="0" smtClean="0"/>
              <a:t>COVIP/IOPS International Seminar</a:t>
            </a:r>
            <a:endParaRPr lang="en-US" dirty="0"/>
          </a:p>
        </p:txBody>
      </p:sp>
      <p:sp>
        <p:nvSpPr>
          <p:cNvPr id="12" name="Slide Number Placeholder 5"/>
          <p:cNvSpPr>
            <a:spLocks noGrp="1"/>
          </p:cNvSpPr>
          <p:nvPr>
            <p:ph type="sldNum" sz="quarter" idx="4"/>
          </p:nvPr>
        </p:nvSpPr>
        <p:spPr>
          <a:xfrm>
            <a:off x="7523547" y="4868033"/>
            <a:ext cx="1332156" cy="273844"/>
          </a:xfrm>
          <a:prstGeom prst="rect">
            <a:avLst/>
          </a:prstGeom>
        </p:spPr>
        <p:txBody>
          <a:bodyPr vert="horz" lIns="0" tIns="45720" rIns="0" bIns="45720" rtlCol="0" anchor="t" anchorCtr="0"/>
          <a:lstStyle>
            <a:lvl1pPr algn="r">
              <a:lnSpc>
                <a:spcPct val="90000"/>
              </a:lnSpc>
              <a:defRPr sz="1000">
                <a:solidFill>
                  <a:srgbClr val="000000"/>
                </a:solidFill>
              </a:defRPr>
            </a:lvl1pPr>
          </a:lstStyle>
          <a:p>
            <a:fld id="{8B37D5FE-740C-46F5-801A-FA5477D9711F}"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62507" y="1737007"/>
            <a:ext cx="3906752" cy="479822"/>
          </a:xfrm>
        </p:spPr>
        <p:txBody>
          <a:bodyPr anchor="b">
            <a:normAutofit/>
          </a:bodyPr>
          <a:lstStyle>
            <a:lvl1pPr marL="0" indent="0">
              <a:buNone/>
              <a:defRPr sz="2000" b="1">
                <a:solidFill>
                  <a:srgbClr val="D9D9D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62507" y="2231021"/>
            <a:ext cx="3899070" cy="212684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1737007"/>
            <a:ext cx="3914680" cy="479822"/>
          </a:xfrm>
        </p:spPr>
        <p:txBody>
          <a:bodyPr anchor="b">
            <a:normAutofit/>
          </a:bodyPr>
          <a:lstStyle>
            <a:lvl1pPr marL="0" indent="0">
              <a:buNone/>
              <a:defRPr sz="2000" b="1">
                <a:solidFill>
                  <a:schemeClr val="bg1">
                    <a:lumMod val="8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231021"/>
            <a:ext cx="3914680" cy="212684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3"/>
          <p:cNvSpPr>
            <a:spLocks noGrp="1"/>
          </p:cNvSpPr>
          <p:nvPr>
            <p:ph type="dt" sz="half" idx="10"/>
          </p:nvPr>
        </p:nvSpPr>
        <p:spPr>
          <a:xfrm>
            <a:off x="307601" y="4869182"/>
            <a:ext cx="1585418" cy="273844"/>
          </a:xfrm>
          <a:prstGeom prst="rect">
            <a:avLst/>
          </a:prstGeom>
        </p:spPr>
        <p:txBody>
          <a:bodyPr vert="horz" lIns="0" tIns="45720" rIns="0" bIns="45720" rtlCol="0" anchor="t" anchorCtr="0"/>
          <a:lstStyle>
            <a:lvl1pPr algn="r">
              <a:defRPr sz="1000">
                <a:solidFill>
                  <a:srgbClr val="141313"/>
                </a:solidFill>
              </a:defRPr>
            </a:lvl1pPr>
          </a:lstStyle>
          <a:p>
            <a:pPr algn="l">
              <a:lnSpc>
                <a:spcPct val="90000"/>
              </a:lnSpc>
            </a:pPr>
            <a:r>
              <a:rPr lang="en-US" dirty="0" smtClean="0"/>
              <a:t>26 February 2016</a:t>
            </a:r>
            <a:endParaRPr lang="en-US" dirty="0"/>
          </a:p>
        </p:txBody>
      </p:sp>
      <p:sp>
        <p:nvSpPr>
          <p:cNvPr id="11" name="Footer Placeholder 4"/>
          <p:cNvSpPr>
            <a:spLocks noGrp="1"/>
          </p:cNvSpPr>
          <p:nvPr>
            <p:ph type="ftr" sz="quarter" idx="11"/>
          </p:nvPr>
        </p:nvSpPr>
        <p:spPr>
          <a:xfrm>
            <a:off x="1893019" y="4869656"/>
            <a:ext cx="5310038" cy="273844"/>
          </a:xfrm>
          <a:prstGeom prst="rect">
            <a:avLst/>
          </a:prstGeom>
        </p:spPr>
        <p:txBody>
          <a:bodyPr vert="horz" lIns="91440" tIns="45720" rIns="91440" bIns="45720" rtlCol="0" anchor="t" anchorCtr="0"/>
          <a:lstStyle>
            <a:lvl1pPr algn="ctr">
              <a:lnSpc>
                <a:spcPct val="90000"/>
              </a:lnSpc>
              <a:defRPr sz="1000" cap="all" spc="-100">
                <a:solidFill>
                  <a:srgbClr val="000000"/>
                </a:solidFill>
              </a:defRPr>
            </a:lvl1pPr>
          </a:lstStyle>
          <a:p>
            <a:r>
              <a:rPr lang="en-US" dirty="0" smtClean="0"/>
              <a:t>COVIP/IOPS International Seminar</a:t>
            </a:r>
            <a:endParaRPr lang="en-US" dirty="0"/>
          </a:p>
        </p:txBody>
      </p:sp>
      <p:sp>
        <p:nvSpPr>
          <p:cNvPr id="12" name="Slide Number Placeholder 5"/>
          <p:cNvSpPr>
            <a:spLocks noGrp="1"/>
          </p:cNvSpPr>
          <p:nvPr>
            <p:ph type="sldNum" sz="quarter" idx="12"/>
          </p:nvPr>
        </p:nvSpPr>
        <p:spPr>
          <a:xfrm>
            <a:off x="7523547" y="4868033"/>
            <a:ext cx="1332156" cy="273844"/>
          </a:xfrm>
          <a:prstGeom prst="rect">
            <a:avLst/>
          </a:prstGeom>
        </p:spPr>
        <p:txBody>
          <a:bodyPr vert="horz" lIns="0" tIns="45720" rIns="0" bIns="45720" rtlCol="0" anchor="t" anchorCtr="0"/>
          <a:lstStyle>
            <a:lvl1pPr algn="r">
              <a:lnSpc>
                <a:spcPct val="90000"/>
              </a:lnSpc>
              <a:defRPr sz="1000">
                <a:solidFill>
                  <a:srgbClr val="000000"/>
                </a:solidFill>
              </a:defRPr>
            </a:lvl1pPr>
          </a:lstStyle>
          <a:p>
            <a:fld id="{8B37D5FE-740C-46F5-801A-FA5477D9711F}"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307601" y="4869182"/>
            <a:ext cx="1585418" cy="273844"/>
          </a:xfrm>
          <a:prstGeom prst="rect">
            <a:avLst/>
          </a:prstGeom>
        </p:spPr>
        <p:txBody>
          <a:bodyPr vert="horz" lIns="0" tIns="45720" rIns="0" bIns="45720" rtlCol="0" anchor="t" anchorCtr="0"/>
          <a:lstStyle>
            <a:lvl1pPr algn="r">
              <a:defRPr sz="1000">
                <a:solidFill>
                  <a:srgbClr val="141313"/>
                </a:solidFill>
              </a:defRPr>
            </a:lvl1pPr>
          </a:lstStyle>
          <a:p>
            <a:pPr algn="l">
              <a:lnSpc>
                <a:spcPct val="90000"/>
              </a:lnSpc>
            </a:pPr>
            <a:r>
              <a:rPr lang="en-US" dirty="0" smtClean="0"/>
              <a:t>26 February 2016</a:t>
            </a:r>
            <a:endParaRPr lang="en-US" dirty="0"/>
          </a:p>
        </p:txBody>
      </p:sp>
      <p:sp>
        <p:nvSpPr>
          <p:cNvPr id="7" name="Footer Placeholder 4"/>
          <p:cNvSpPr>
            <a:spLocks noGrp="1"/>
          </p:cNvSpPr>
          <p:nvPr>
            <p:ph type="ftr" sz="quarter" idx="3"/>
          </p:nvPr>
        </p:nvSpPr>
        <p:spPr>
          <a:xfrm>
            <a:off x="1893019" y="4869656"/>
            <a:ext cx="5310038" cy="273844"/>
          </a:xfrm>
          <a:prstGeom prst="rect">
            <a:avLst/>
          </a:prstGeom>
        </p:spPr>
        <p:txBody>
          <a:bodyPr vert="horz" lIns="91440" tIns="45720" rIns="91440" bIns="45720" rtlCol="0" anchor="t" anchorCtr="0"/>
          <a:lstStyle>
            <a:lvl1pPr algn="ctr">
              <a:lnSpc>
                <a:spcPct val="90000"/>
              </a:lnSpc>
              <a:defRPr sz="1000" cap="none" spc="0" baseline="0">
                <a:solidFill>
                  <a:srgbClr val="000000"/>
                </a:solidFill>
              </a:defRPr>
            </a:lvl1pPr>
          </a:lstStyle>
          <a:p>
            <a:r>
              <a:rPr lang="en-US" dirty="0" smtClean="0"/>
              <a:t>COVIP/IOPS International Seminar</a:t>
            </a:r>
            <a:endParaRPr lang="en-US" dirty="0"/>
          </a:p>
        </p:txBody>
      </p:sp>
      <p:sp>
        <p:nvSpPr>
          <p:cNvPr id="8" name="Slide Number Placeholder 5"/>
          <p:cNvSpPr>
            <a:spLocks noGrp="1"/>
          </p:cNvSpPr>
          <p:nvPr>
            <p:ph type="sldNum" sz="quarter" idx="4"/>
          </p:nvPr>
        </p:nvSpPr>
        <p:spPr>
          <a:xfrm>
            <a:off x="7523547" y="4868033"/>
            <a:ext cx="1332156" cy="273844"/>
          </a:xfrm>
          <a:prstGeom prst="rect">
            <a:avLst/>
          </a:prstGeom>
        </p:spPr>
        <p:txBody>
          <a:bodyPr vert="horz" lIns="0" tIns="45720" rIns="0" bIns="45720" rtlCol="0" anchor="t" anchorCtr="0"/>
          <a:lstStyle>
            <a:lvl1pPr algn="r">
              <a:lnSpc>
                <a:spcPct val="90000"/>
              </a:lnSpc>
              <a:defRPr sz="1000">
                <a:solidFill>
                  <a:srgbClr val="000000"/>
                </a:solidFill>
              </a:defRPr>
            </a:lvl1pPr>
          </a:lstStyle>
          <a:p>
            <a:fld id="{8B37D5FE-740C-46F5-801A-FA5477D9711F}"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lgn="l">
              <a:lnSpc>
                <a:spcPct val="90000"/>
              </a:lnSpc>
            </a:pPr>
            <a:r>
              <a:rPr lang="en-US" dirty="0" smtClean="0"/>
              <a:t>26 February 2016</a:t>
            </a:r>
            <a:endParaRPr lang="en-US" dirty="0"/>
          </a:p>
        </p:txBody>
      </p:sp>
      <p:sp>
        <p:nvSpPr>
          <p:cNvPr id="4" name="Footer Placeholder 3"/>
          <p:cNvSpPr>
            <a:spLocks noGrp="1"/>
          </p:cNvSpPr>
          <p:nvPr>
            <p:ph type="ftr" sz="quarter" idx="11"/>
          </p:nvPr>
        </p:nvSpPr>
        <p:spPr/>
        <p:txBody>
          <a:bodyPr/>
          <a:lstStyle/>
          <a:p>
            <a:r>
              <a:rPr lang="en-US" dirty="0" smtClean="0"/>
              <a:t>COVIP/IOPS International Seminar</a:t>
            </a:r>
            <a:endParaRPr lang="en-US" dirty="0"/>
          </a:p>
        </p:txBody>
      </p:sp>
      <p:sp>
        <p:nvSpPr>
          <p:cNvPr id="5" name="Slide Number Placeholder 4"/>
          <p:cNvSpPr>
            <a:spLocks noGrp="1"/>
          </p:cNvSpPr>
          <p:nvPr>
            <p:ph type="sldNum" sz="quarter" idx="12"/>
          </p:nvPr>
        </p:nvSpPr>
        <p:spPr/>
        <p:txBody>
          <a:bodyPr/>
          <a:lstStyle/>
          <a:p>
            <a:fld id="{8B37D5FE-740C-46F5-801A-FA5477D9711F}" type="slidenum">
              <a:rPr lang="en-US" smtClean="0"/>
              <a:pPr/>
              <a:t>‹#›</a:t>
            </a:fld>
            <a:endParaRPr lang="en-US" dirty="0"/>
          </a:p>
        </p:txBody>
      </p:sp>
    </p:spTree>
    <p:extLst>
      <p:ext uri="{BB962C8B-B14F-4D97-AF65-F5344CB8AC3E}">
        <p14:creationId xmlns:p14="http://schemas.microsoft.com/office/powerpoint/2010/main" val="27530002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313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noChangeArrowheads="1"/>
          </p:cNvSpPr>
          <p:nvPr>
            <p:ph type="dt" sz="half" idx="10"/>
          </p:nvPr>
        </p:nvSpPr>
        <p:spPr>
          <a:xfrm>
            <a:off x="706438" y="4936331"/>
            <a:ext cx="1905000" cy="207169"/>
          </a:xfrm>
          <a:prstGeom prst="rect">
            <a:avLst/>
          </a:prstGeom>
        </p:spPr>
        <p:txBody>
          <a:bodyPr lIns="0" rIns="0"/>
          <a:lstStyle>
            <a:lvl1pPr>
              <a:defRPr smtClean="0"/>
            </a:lvl1pPr>
          </a:lstStyle>
          <a:p>
            <a:pPr>
              <a:defRPr/>
            </a:pPr>
            <a:r>
              <a:rPr lang="en-US" dirty="0" smtClean="0"/>
              <a:t>26 February 2016</a:t>
            </a:r>
            <a:endParaRPr lang="en-US" dirty="0"/>
          </a:p>
        </p:txBody>
      </p:sp>
      <p:sp>
        <p:nvSpPr>
          <p:cNvPr id="5" name="Footer Placeholder 4"/>
          <p:cNvSpPr>
            <a:spLocks noGrp="1" noChangeArrowheads="1"/>
          </p:cNvSpPr>
          <p:nvPr>
            <p:ph type="ftr" sz="quarter" idx="11"/>
          </p:nvPr>
        </p:nvSpPr>
        <p:spPr>
          <a:xfrm>
            <a:off x="2381694" y="4937227"/>
            <a:ext cx="4380615" cy="206273"/>
          </a:xfrm>
          <a:prstGeom prst="rect">
            <a:avLst/>
          </a:prstGeom>
        </p:spPr>
        <p:txBody>
          <a:bodyPr lIns="0" rIns="0"/>
          <a:lstStyle>
            <a:lvl1pPr>
              <a:defRPr smtClean="0"/>
            </a:lvl1pPr>
          </a:lstStyle>
          <a:p>
            <a:pPr>
              <a:defRPr/>
            </a:pPr>
            <a:r>
              <a:rPr lang="en-US" dirty="0" smtClean="0"/>
              <a:t>COVIP/IOPS International Seminar</a:t>
            </a:r>
            <a:endParaRPr lang="en-US" dirty="0"/>
          </a:p>
        </p:txBody>
      </p:sp>
      <p:sp>
        <p:nvSpPr>
          <p:cNvPr id="7" name="Rectangle 5"/>
          <p:cNvSpPr>
            <a:spLocks noGrp="1" noChangeArrowheads="1"/>
          </p:cNvSpPr>
          <p:nvPr>
            <p:ph type="sldNum" sz="quarter" idx="4"/>
          </p:nvPr>
        </p:nvSpPr>
        <p:spPr bwMode="white">
          <a:xfrm>
            <a:off x="6553200" y="4936331"/>
            <a:ext cx="1905000" cy="207169"/>
          </a:xfrm>
          <a:prstGeom prst="rect">
            <a:avLst/>
          </a:prstGeom>
          <a:noFill/>
          <a:ln w="9525">
            <a:noFill/>
            <a:miter lim="800000"/>
            <a:headEnd/>
            <a:tailEnd/>
          </a:ln>
          <a:effectLst/>
        </p:spPr>
        <p:txBody>
          <a:bodyPr vert="horz" wrap="square" lIns="0" tIns="91440" rIns="0" bIns="46038" numCol="1" anchor="ctr" anchorCtr="0" compatLnSpc="1">
            <a:prstTxWarp prst="textNoShape">
              <a:avLst/>
            </a:prstTxWarp>
          </a:bodyPr>
          <a:lstStyle>
            <a:lvl1pPr algn="r" eaLnBrk="1" hangingPunct="1">
              <a:defRPr sz="750">
                <a:solidFill>
                  <a:srgbClr val="FFFFFF"/>
                </a:solidFill>
                <a:latin typeface="Arial" pitchFamily="-108" charset="0"/>
                <a:ea typeface="ＭＳ Ｐゴシック" pitchFamily="-108" charset="-128"/>
                <a:cs typeface="ＭＳ Ｐゴシック" pitchFamily="-108" charset="-128"/>
              </a:defRPr>
            </a:lvl1pPr>
          </a:lstStyle>
          <a:p>
            <a:pPr>
              <a:defRPr/>
            </a:pPr>
            <a:fld id="{4C179F49-F444-4282-998A-8E0D033E9502}" type="slidenum">
              <a:rPr lang="en-US" smtClean="0"/>
              <a:pPr>
                <a:defRPr/>
              </a:pPr>
              <a:t>‹#›</a:t>
            </a:fld>
            <a:endParaRPr lang="en-US" dirty="0"/>
          </a:p>
        </p:txBody>
      </p:sp>
      <p:sp>
        <p:nvSpPr>
          <p:cNvPr id="13" name="Rectangle 2"/>
          <p:cNvSpPr>
            <a:spLocks noGrp="1" noChangeArrowheads="1"/>
          </p:cNvSpPr>
          <p:nvPr>
            <p:ph type="title"/>
          </p:nvPr>
        </p:nvSpPr>
        <p:spPr bwMode="black">
          <a:xfrm>
            <a:off x="685800" y="726251"/>
            <a:ext cx="7772400" cy="443198"/>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smtClean="0"/>
              <a:t>Click to edit Master title style</a:t>
            </a:r>
            <a:endParaRPr lang="en-US" dirty="0" smtClean="0"/>
          </a:p>
        </p:txBody>
      </p:sp>
      <p:sp>
        <p:nvSpPr>
          <p:cNvPr id="8" name="Text Placeholder 8"/>
          <p:cNvSpPr>
            <a:spLocks noGrp="1"/>
          </p:cNvSpPr>
          <p:nvPr>
            <p:ph type="body" sz="quarter" idx="12"/>
          </p:nvPr>
        </p:nvSpPr>
        <p:spPr>
          <a:xfrm>
            <a:off x="685800" y="4799484"/>
            <a:ext cx="8229600" cy="115416"/>
          </a:xfrm>
        </p:spPr>
        <p:txBody>
          <a:bodyPr anchor="b" anchorCtr="0"/>
          <a:lstStyle>
            <a:lvl1pPr marL="0" indent="0">
              <a:lnSpc>
                <a:spcPct val="100000"/>
              </a:lnSpc>
              <a:spcBef>
                <a:spcPts val="0"/>
              </a:spcBef>
              <a:spcAft>
                <a:spcPts val="0"/>
              </a:spcAft>
              <a:buNone/>
              <a:defRPr sz="750"/>
            </a:lvl1pPr>
            <a:lvl2pPr>
              <a:buNone/>
              <a:defRPr/>
            </a:lvl2pPr>
            <a:lvl3pPr>
              <a:buNone/>
              <a:defRPr/>
            </a:lvl3pPr>
            <a:lvl4pPr>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223947127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and Content w/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738423"/>
            <a:ext cx="7772400" cy="30063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85800" y="4799484"/>
            <a:ext cx="8229600" cy="115416"/>
          </a:xfrm>
        </p:spPr>
        <p:txBody>
          <a:bodyPr anchor="b" anchorCtr="0"/>
          <a:lstStyle>
            <a:lvl1pPr marL="0" indent="0">
              <a:lnSpc>
                <a:spcPct val="100000"/>
              </a:lnSpc>
              <a:spcBef>
                <a:spcPts val="0"/>
              </a:spcBef>
              <a:spcAft>
                <a:spcPts val="0"/>
              </a:spcAft>
              <a:buNone/>
              <a:defRPr sz="750"/>
            </a:lvl1pPr>
            <a:lvl2pPr>
              <a:buNone/>
              <a:defRPr/>
            </a:lvl2pPr>
            <a:lvl3pPr>
              <a:buNone/>
              <a:defRPr/>
            </a:lvl3pPr>
            <a:lvl4pPr>
              <a:buNone/>
              <a:defRPr/>
            </a:lvl4pPr>
            <a:lvl5pPr>
              <a:buNone/>
              <a:defRPr/>
            </a:lvl5pPr>
          </a:lstStyle>
          <a:p>
            <a:pPr lvl="0"/>
            <a:r>
              <a:rPr lang="en-US" smtClean="0"/>
              <a:t>Click to edit Master text styles</a:t>
            </a:r>
          </a:p>
        </p:txBody>
      </p:sp>
      <p:sp>
        <p:nvSpPr>
          <p:cNvPr id="13" name="Rectangle 2"/>
          <p:cNvSpPr>
            <a:spLocks noGrp="1" noChangeArrowheads="1"/>
          </p:cNvSpPr>
          <p:nvPr>
            <p:ph type="title"/>
          </p:nvPr>
        </p:nvSpPr>
        <p:spPr bwMode="black">
          <a:xfrm>
            <a:off x="685800" y="726251"/>
            <a:ext cx="7772400" cy="443198"/>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smtClean="0"/>
              <a:t>Click to edit Master title style</a:t>
            </a:r>
            <a:endParaRPr lang="en-US" dirty="0" smtClean="0"/>
          </a:p>
        </p:txBody>
      </p:sp>
      <p:sp>
        <p:nvSpPr>
          <p:cNvPr id="12" name="Text Placeholder 8"/>
          <p:cNvSpPr>
            <a:spLocks noGrp="1"/>
          </p:cNvSpPr>
          <p:nvPr>
            <p:ph type="body" sz="quarter" idx="13"/>
          </p:nvPr>
        </p:nvSpPr>
        <p:spPr>
          <a:xfrm>
            <a:off x="678712" y="1487309"/>
            <a:ext cx="7863840" cy="184666"/>
          </a:xfrm>
        </p:spPr>
        <p:txBody>
          <a:bodyPr anchor="t" anchorCtr="0"/>
          <a:lstStyle>
            <a:lvl1pPr marL="0" indent="0">
              <a:lnSpc>
                <a:spcPct val="100000"/>
              </a:lnSpc>
              <a:spcBef>
                <a:spcPts val="0"/>
              </a:spcBef>
              <a:spcAft>
                <a:spcPts val="0"/>
              </a:spcAft>
              <a:buNone/>
              <a:defRPr sz="1200" i="1"/>
            </a:lvl1pPr>
            <a:lvl2pPr>
              <a:buNone/>
              <a:defRPr/>
            </a:lvl2pPr>
            <a:lvl3pPr>
              <a:buNone/>
              <a:defRPr/>
            </a:lvl3pPr>
            <a:lvl4pPr>
              <a:buNone/>
              <a:defRPr/>
            </a:lvl4pPr>
            <a:lvl5pPr>
              <a:buNone/>
              <a:defRPr/>
            </a:lvl5pPr>
          </a:lstStyle>
          <a:p>
            <a:pPr lvl="0"/>
            <a:r>
              <a:rPr lang="en-US" smtClean="0"/>
              <a:t>Click to edit Master text styles</a:t>
            </a:r>
          </a:p>
        </p:txBody>
      </p:sp>
      <p:sp>
        <p:nvSpPr>
          <p:cNvPr id="18" name="Date Placeholder 3"/>
          <p:cNvSpPr>
            <a:spLocks noGrp="1" noChangeArrowheads="1"/>
          </p:cNvSpPr>
          <p:nvPr>
            <p:ph type="dt" sz="half" idx="10"/>
          </p:nvPr>
        </p:nvSpPr>
        <p:spPr>
          <a:xfrm>
            <a:off x="706438" y="4936331"/>
            <a:ext cx="1905000" cy="207169"/>
          </a:xfrm>
          <a:prstGeom prst="rect">
            <a:avLst/>
          </a:prstGeom>
        </p:spPr>
        <p:txBody>
          <a:bodyPr lIns="0" rIns="0"/>
          <a:lstStyle>
            <a:lvl1pPr>
              <a:defRPr smtClean="0"/>
            </a:lvl1pPr>
          </a:lstStyle>
          <a:p>
            <a:pPr>
              <a:defRPr/>
            </a:pPr>
            <a:r>
              <a:rPr lang="en-US" dirty="0" smtClean="0"/>
              <a:t>26 February 2016</a:t>
            </a:r>
            <a:endParaRPr lang="en-US" dirty="0"/>
          </a:p>
        </p:txBody>
      </p:sp>
      <p:sp>
        <p:nvSpPr>
          <p:cNvPr id="19" name="Footer Placeholder 4"/>
          <p:cNvSpPr>
            <a:spLocks noGrp="1" noChangeArrowheads="1"/>
          </p:cNvSpPr>
          <p:nvPr>
            <p:ph type="ftr" sz="quarter" idx="11"/>
          </p:nvPr>
        </p:nvSpPr>
        <p:spPr>
          <a:xfrm>
            <a:off x="2381694" y="4937227"/>
            <a:ext cx="4380615" cy="206273"/>
          </a:xfrm>
          <a:prstGeom prst="rect">
            <a:avLst/>
          </a:prstGeom>
        </p:spPr>
        <p:txBody>
          <a:bodyPr lIns="0" rIns="0"/>
          <a:lstStyle>
            <a:lvl1pPr>
              <a:defRPr smtClean="0"/>
            </a:lvl1pPr>
          </a:lstStyle>
          <a:p>
            <a:pPr>
              <a:defRPr/>
            </a:pPr>
            <a:r>
              <a:rPr lang="en-US" dirty="0" smtClean="0"/>
              <a:t>COVIP/IOPS International Seminar</a:t>
            </a:r>
            <a:endParaRPr lang="en-US" dirty="0"/>
          </a:p>
        </p:txBody>
      </p:sp>
      <p:sp>
        <p:nvSpPr>
          <p:cNvPr id="20" name="Rectangle 5"/>
          <p:cNvSpPr>
            <a:spLocks noGrp="1" noChangeArrowheads="1"/>
          </p:cNvSpPr>
          <p:nvPr>
            <p:ph type="sldNum" sz="quarter" idx="4"/>
          </p:nvPr>
        </p:nvSpPr>
        <p:spPr bwMode="white">
          <a:xfrm>
            <a:off x="6553200" y="4936331"/>
            <a:ext cx="1905000" cy="207169"/>
          </a:xfrm>
          <a:prstGeom prst="rect">
            <a:avLst/>
          </a:prstGeom>
          <a:noFill/>
          <a:ln w="9525">
            <a:noFill/>
            <a:miter lim="800000"/>
            <a:headEnd/>
            <a:tailEnd/>
          </a:ln>
          <a:effectLst/>
        </p:spPr>
        <p:txBody>
          <a:bodyPr vert="horz" wrap="square" lIns="0" tIns="91440" rIns="0" bIns="46038" numCol="1" anchor="ctr" anchorCtr="0" compatLnSpc="1">
            <a:prstTxWarp prst="textNoShape">
              <a:avLst/>
            </a:prstTxWarp>
          </a:bodyPr>
          <a:lstStyle>
            <a:lvl1pPr algn="r" eaLnBrk="1" hangingPunct="1">
              <a:defRPr sz="750">
                <a:solidFill>
                  <a:srgbClr val="FFFFFF"/>
                </a:solidFill>
                <a:latin typeface="Arial" pitchFamily="-108" charset="0"/>
                <a:ea typeface="ＭＳ Ｐゴシック" pitchFamily="-108" charset="-128"/>
                <a:cs typeface="ＭＳ Ｐゴシック" pitchFamily="-108" charset="-128"/>
              </a:defRPr>
            </a:lvl1pPr>
          </a:lstStyle>
          <a:p>
            <a:pPr>
              <a:defRPr/>
            </a:pPr>
            <a:fld id="{4C179F49-F444-4282-998A-8E0D033E9502}" type="slidenum">
              <a:rPr lang="en-US" smtClean="0"/>
              <a:pPr>
                <a:defRPr/>
              </a:pPr>
              <a:t>‹#›</a:t>
            </a:fld>
            <a:endParaRPr lang="en-US" dirty="0"/>
          </a:p>
        </p:txBody>
      </p:sp>
    </p:spTree>
    <p:extLst>
      <p:ext uri="{BB962C8B-B14F-4D97-AF65-F5344CB8AC3E}">
        <p14:creationId xmlns:p14="http://schemas.microsoft.com/office/powerpoint/2010/main" val="34925485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2507" y="456779"/>
            <a:ext cx="7997325" cy="923447"/>
          </a:xfrm>
          <a:prstGeom prst="rect">
            <a:avLst/>
          </a:prstGeom>
        </p:spPr>
        <p:txBody>
          <a:bodyPr vert="horz" lIns="0" tIns="0" rIns="0" bIns="0" rtlCol="0" anchor="b">
            <a:normAutofit/>
          </a:bodyPr>
          <a:lstStyle/>
          <a:p>
            <a:r>
              <a:rPr lang="en-US" dirty="0" smtClean="0"/>
              <a:t>Master title style</a:t>
            </a:r>
            <a:endParaRPr lang="en-US" dirty="0"/>
          </a:p>
        </p:txBody>
      </p:sp>
      <p:sp>
        <p:nvSpPr>
          <p:cNvPr id="3" name="Text Placeholder 2"/>
          <p:cNvSpPr>
            <a:spLocks noGrp="1"/>
          </p:cNvSpPr>
          <p:nvPr>
            <p:ph type="body" idx="1"/>
          </p:nvPr>
        </p:nvSpPr>
        <p:spPr>
          <a:xfrm>
            <a:off x="562508" y="1604677"/>
            <a:ext cx="7997325" cy="2864644"/>
          </a:xfrm>
          <a:prstGeom prst="rect">
            <a:avLst/>
          </a:prstGeom>
        </p:spPr>
        <p:txBody>
          <a:bodyPr vert="horz" lIns="0" tIns="0" rIns="0" bIns="0" rtlCol="0">
            <a:normAutofit/>
          </a:bodyPr>
          <a:lstStyle/>
          <a:p>
            <a:pPr lvl="0"/>
            <a:r>
              <a:rPr lang="en-US" dirty="0" smtClean="0"/>
              <a:t>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07601" y="4869182"/>
            <a:ext cx="1585418" cy="273844"/>
          </a:xfrm>
          <a:prstGeom prst="rect">
            <a:avLst/>
          </a:prstGeom>
        </p:spPr>
        <p:txBody>
          <a:bodyPr vert="horz" lIns="0" tIns="45720" rIns="0" bIns="45720" rtlCol="0" anchor="t" anchorCtr="0"/>
          <a:lstStyle>
            <a:lvl1pPr algn="r">
              <a:defRPr sz="1000">
                <a:solidFill>
                  <a:srgbClr val="141313"/>
                </a:solidFill>
              </a:defRPr>
            </a:lvl1pPr>
          </a:lstStyle>
          <a:p>
            <a:pPr algn="l">
              <a:lnSpc>
                <a:spcPct val="90000"/>
              </a:lnSpc>
            </a:pPr>
            <a:r>
              <a:rPr lang="en-US" dirty="0" smtClean="0"/>
              <a:t>26 February 2016</a:t>
            </a:r>
            <a:endParaRPr lang="en-US" dirty="0"/>
          </a:p>
        </p:txBody>
      </p:sp>
      <p:sp>
        <p:nvSpPr>
          <p:cNvPr id="5" name="Footer Placeholder 4"/>
          <p:cNvSpPr>
            <a:spLocks noGrp="1"/>
          </p:cNvSpPr>
          <p:nvPr>
            <p:ph type="ftr" sz="quarter" idx="3"/>
          </p:nvPr>
        </p:nvSpPr>
        <p:spPr>
          <a:xfrm>
            <a:off x="1893019" y="4869656"/>
            <a:ext cx="5310038" cy="273844"/>
          </a:xfrm>
          <a:prstGeom prst="rect">
            <a:avLst/>
          </a:prstGeom>
        </p:spPr>
        <p:txBody>
          <a:bodyPr vert="horz" lIns="91440" tIns="45720" rIns="91440" bIns="45720" rtlCol="0" anchor="t" anchorCtr="0"/>
          <a:lstStyle>
            <a:lvl1pPr algn="ctr">
              <a:lnSpc>
                <a:spcPct val="90000"/>
              </a:lnSpc>
              <a:defRPr sz="1000" cap="none" spc="0" baseline="0">
                <a:solidFill>
                  <a:srgbClr val="000000"/>
                </a:solidFill>
              </a:defRPr>
            </a:lvl1pPr>
          </a:lstStyle>
          <a:p>
            <a:r>
              <a:rPr lang="en-US" dirty="0" smtClean="0"/>
              <a:t>COVIP/IOPS International Seminar</a:t>
            </a:r>
            <a:endParaRPr lang="en-US" dirty="0"/>
          </a:p>
        </p:txBody>
      </p:sp>
      <p:sp>
        <p:nvSpPr>
          <p:cNvPr id="6" name="Slide Number Placeholder 5"/>
          <p:cNvSpPr>
            <a:spLocks noGrp="1"/>
          </p:cNvSpPr>
          <p:nvPr>
            <p:ph type="sldNum" sz="quarter" idx="4"/>
          </p:nvPr>
        </p:nvSpPr>
        <p:spPr>
          <a:xfrm>
            <a:off x="7523547" y="4868033"/>
            <a:ext cx="1332156" cy="273844"/>
          </a:xfrm>
          <a:prstGeom prst="rect">
            <a:avLst/>
          </a:prstGeom>
        </p:spPr>
        <p:txBody>
          <a:bodyPr vert="horz" lIns="0" tIns="45720" rIns="0" bIns="45720" rtlCol="0" anchor="t" anchorCtr="0"/>
          <a:lstStyle>
            <a:lvl1pPr algn="r">
              <a:lnSpc>
                <a:spcPct val="90000"/>
              </a:lnSpc>
              <a:defRPr sz="1000">
                <a:solidFill>
                  <a:srgbClr val="000000"/>
                </a:solidFill>
              </a:defRPr>
            </a:lvl1pPr>
          </a:lstStyle>
          <a:p>
            <a:fld id="{8B37D5FE-740C-46F5-801A-FA5477D9711F}" type="slidenum">
              <a:rPr lang="en-US" smtClean="0"/>
              <a:pPr/>
              <a:t>‹#›</a:t>
            </a:fld>
            <a:endParaRPr lang="en-US" dirty="0"/>
          </a:p>
        </p:txBody>
      </p:sp>
      <p:sp>
        <p:nvSpPr>
          <p:cNvPr id="13" name="Rectangle 12"/>
          <p:cNvSpPr/>
          <p:nvPr/>
        </p:nvSpPr>
        <p:spPr>
          <a:xfrm>
            <a:off x="562497" y="1405780"/>
            <a:ext cx="7997327" cy="36576"/>
          </a:xfrm>
          <a:prstGeom prst="rect">
            <a:avLst/>
          </a:prstGeom>
          <a:solidFill>
            <a:schemeClr val="bg1">
              <a:lumMod val="50000"/>
            </a:schemeClr>
          </a:solidFill>
          <a:ln>
            <a:noFill/>
          </a:ln>
          <a:scene3d>
            <a:camera prst="orthographicFront">
              <a:rot lat="0" lon="0" rev="0"/>
            </a:camera>
            <a:lightRig rig="threePt" dir="tl">
              <a:rot lat="0" lon="0" rev="20400000"/>
            </a:lightRig>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800" r:id="rId7"/>
    <p:sldLayoutId id="2147483809" r:id="rId8"/>
    <p:sldLayoutId id="2147483810" r:id="rId9"/>
    <p:sldLayoutId id="2147483812" r:id="rId10"/>
    <p:sldLayoutId id="2147483813" r:id="rId11"/>
    <p:sldLayoutId id="2147483814" r:id="rId12"/>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3200" kern="1200" spc="-2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82880" indent="-182880" algn="l" defTabSz="914400" rtl="0" eaLnBrk="1" latinLnBrk="0" hangingPunct="1">
        <a:lnSpc>
          <a:spcPct val="90000"/>
        </a:lnSpc>
        <a:spcBef>
          <a:spcPts val="300"/>
        </a:spcBef>
        <a:spcAft>
          <a:spcPts val="300"/>
        </a:spcAft>
        <a:buClr>
          <a:schemeClr val="bg2"/>
        </a:buClr>
        <a:buSzPct val="100000"/>
        <a:buFont typeface="Lucida Grande"/>
        <a:buChar char="»"/>
        <a:defRPr sz="2400" kern="1200">
          <a:solidFill>
            <a:schemeClr val="bg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bg2"/>
        </a:buClr>
        <a:buSzPct val="100000"/>
        <a:buFont typeface="Lucida Grande"/>
        <a:buChar char="»"/>
        <a:defRPr sz="2200" kern="1200">
          <a:solidFill>
            <a:schemeClr val="bg1"/>
          </a:solidFill>
          <a:latin typeface="+mn-lt"/>
          <a:ea typeface="+mn-ea"/>
          <a:cs typeface="+mn-cs"/>
        </a:defRPr>
      </a:lvl2pPr>
      <a:lvl3pPr marL="685800" indent="-182880" algn="l" defTabSz="914400" rtl="0" eaLnBrk="1" latinLnBrk="0" hangingPunct="1">
        <a:lnSpc>
          <a:spcPct val="90000"/>
        </a:lnSpc>
        <a:spcBef>
          <a:spcPts val="300"/>
        </a:spcBef>
        <a:spcAft>
          <a:spcPts val="300"/>
        </a:spcAft>
        <a:buClr>
          <a:schemeClr val="bg2"/>
        </a:buClr>
        <a:buSzPct val="100000"/>
        <a:buFont typeface="Lucida Grande"/>
        <a:buChar char="»"/>
        <a:defRPr sz="2000" kern="1200">
          <a:solidFill>
            <a:schemeClr val="bg1"/>
          </a:solidFill>
          <a:latin typeface="+mn-lt"/>
          <a:ea typeface="+mn-ea"/>
          <a:cs typeface="+mn-cs"/>
        </a:defRPr>
      </a:lvl3pPr>
      <a:lvl4pPr marL="914400" indent="-182880" algn="l" defTabSz="914400" rtl="0" eaLnBrk="1" latinLnBrk="0" hangingPunct="1">
        <a:lnSpc>
          <a:spcPct val="90000"/>
        </a:lnSpc>
        <a:spcBef>
          <a:spcPts val="300"/>
        </a:spcBef>
        <a:spcAft>
          <a:spcPts val="300"/>
        </a:spcAft>
        <a:buClr>
          <a:schemeClr val="bg2"/>
        </a:buClr>
        <a:buSzPct val="100000"/>
        <a:buFont typeface="Lucida Grande"/>
        <a:buChar char="»"/>
        <a:defRPr sz="1800" kern="1200">
          <a:solidFill>
            <a:schemeClr val="bg1"/>
          </a:solidFill>
          <a:latin typeface="+mn-lt"/>
          <a:ea typeface="+mn-ea"/>
          <a:cs typeface="+mn-cs"/>
        </a:defRPr>
      </a:lvl4pPr>
      <a:lvl5pPr marL="1143000" indent="-182880" algn="l" defTabSz="914400" rtl="0" eaLnBrk="1" latinLnBrk="0" hangingPunct="1">
        <a:lnSpc>
          <a:spcPct val="90000"/>
        </a:lnSpc>
        <a:spcBef>
          <a:spcPts val="300"/>
        </a:spcBef>
        <a:spcAft>
          <a:spcPts val="300"/>
        </a:spcAft>
        <a:buClr>
          <a:schemeClr val="bg2"/>
        </a:buClr>
        <a:buSzPct val="100000"/>
        <a:buFont typeface="Lucida Grande"/>
        <a:buChar char="»"/>
        <a:defRPr sz="1600" kern="1200" baseline="0">
          <a:solidFill>
            <a:schemeClr val="bg1"/>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chart" Target="../charts/chart15.xml"/><Relationship Id="rId4" Type="http://schemas.openxmlformats.org/officeDocument/2006/relationships/chart" Target="../charts/char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hyperlink" Target="http://www.ici.org/pdf/per22-01a.pdf" TargetMode="External"/><Relationship Id="rId3" Type="http://schemas.openxmlformats.org/officeDocument/2006/relationships/hyperlink" Target="http://www.ici.org/pdf/ppr_12_success_retirement.pdf" TargetMode="External"/><Relationship Id="rId7" Type="http://schemas.openxmlformats.org/officeDocument/2006/relationships/hyperlink" Target="http://www.ici.org/pdf/per22-01.pdf" TargetMode="Externa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hyperlink" Target="http://www.iscebs.org/Documents/PDF/15DCBenchmarking.pdf" TargetMode="External"/><Relationship Id="rId5" Type="http://schemas.openxmlformats.org/officeDocument/2006/relationships/hyperlink" Target="http://www.ici.org/pdf/per21-03.pdf" TargetMode="External"/><Relationship Id="rId4" Type="http://schemas.openxmlformats.org/officeDocument/2006/relationships/hyperlink" Target="http://www.ici.org/pdf/ppr_15_dcplan_profile_401k.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hyperlink" Target="http://www.dol.gov/ebsa/regs/cmt-1210-AB32-2.html" TargetMode="External"/><Relationship Id="rId3" Type="http://schemas.openxmlformats.org/officeDocument/2006/relationships/hyperlink" Target="http://www.ici.org/pdf/per06-01.pdf" TargetMode="External"/><Relationship Id="rId7" Type="http://schemas.openxmlformats.org/officeDocument/2006/relationships/hyperlink" Target="http://www.dol.gov/ebsa/pdf/historicaltables.pdf"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hyperlink" Target="http://www.ici.org/research/stats/retirement/ret_14_q1" TargetMode="External"/><Relationship Id="rId11" Type="http://schemas.openxmlformats.org/officeDocument/2006/relationships/hyperlink" Target="https://en.wikipedia.org/wiki/African_bush_elephant" TargetMode="External"/><Relationship Id="rId5" Type="http://schemas.openxmlformats.org/officeDocument/2006/relationships/hyperlink" Target="http://www.ici.org/info/ret_14_q3_data.xls" TargetMode="External"/><Relationship Id="rId10" Type="http://schemas.openxmlformats.org/officeDocument/2006/relationships/hyperlink" Target="http://www.ici.org/pdf/rpt_06_inv_prefs_full.pdf" TargetMode="External"/><Relationship Id="rId4" Type="http://schemas.openxmlformats.org/officeDocument/2006/relationships/hyperlink" Target="http://www.ici.org/pdf/per20-10.pdf" TargetMode="External"/><Relationship Id="rId9" Type="http://schemas.openxmlformats.org/officeDocument/2006/relationships/hyperlink" Target="http://www.federalreserve.gov/releases/z1/current/z1.pdf"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hyperlink" Target="http://www.ici.org/fiduciary" TargetMode="External"/><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3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hyperlink" Target="http://www.dol.gov/"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hyperlink" Target="http://www.sec.gov/" TargetMode="External"/><Relationship Id="rId5" Type="http://schemas.openxmlformats.org/officeDocument/2006/relationships/hyperlink" Target="http://www.irs.gov/" TargetMode="External"/><Relationship Id="rId4" Type="http://schemas.openxmlformats.org/officeDocument/2006/relationships/hyperlink" Target="http://www.treasury.gov/"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Regulation, Disclosure, Education, Competition, Innovation, and Flexibility – Data on the U.S</a:t>
            </a:r>
            <a:r>
              <a:rPr lang="en-US" dirty="0"/>
              <a:t>. Retirement </a:t>
            </a:r>
            <a:r>
              <a:rPr lang="en-US" dirty="0" smtClean="0"/>
              <a:t>Market</a:t>
            </a:r>
            <a:endParaRPr lang="en-US" dirty="0"/>
          </a:p>
        </p:txBody>
      </p:sp>
      <p:sp>
        <p:nvSpPr>
          <p:cNvPr id="3" name="Subtitle 2"/>
          <p:cNvSpPr>
            <a:spLocks noGrp="1"/>
          </p:cNvSpPr>
          <p:nvPr>
            <p:ph type="subTitle" idx="1"/>
          </p:nvPr>
        </p:nvSpPr>
        <p:spPr>
          <a:xfrm>
            <a:off x="1744454" y="3396822"/>
            <a:ext cx="5631131" cy="1124378"/>
          </a:xfrm>
        </p:spPr>
        <p:txBody>
          <a:bodyPr>
            <a:normAutofit/>
          </a:bodyPr>
          <a:lstStyle/>
          <a:p>
            <a:pPr>
              <a:spcBef>
                <a:spcPts val="0"/>
              </a:spcBef>
              <a:spcAft>
                <a:spcPts val="0"/>
              </a:spcAft>
            </a:pPr>
            <a:r>
              <a:rPr lang="en-US" dirty="0" smtClean="0"/>
              <a:t>Sarah Holden</a:t>
            </a:r>
          </a:p>
          <a:p>
            <a:pPr>
              <a:spcBef>
                <a:spcPts val="0"/>
              </a:spcBef>
              <a:spcAft>
                <a:spcPts val="0"/>
              </a:spcAft>
            </a:pPr>
            <a:r>
              <a:rPr lang="en-US" dirty="0" smtClean="0"/>
              <a:t>Senior Director, </a:t>
            </a:r>
            <a:r>
              <a:rPr lang="en-US" dirty="0"/>
              <a:t>Retirement &amp; Investor </a:t>
            </a:r>
            <a:r>
              <a:rPr lang="en-US" dirty="0" smtClean="0"/>
              <a:t>Research</a:t>
            </a:r>
          </a:p>
          <a:p>
            <a:pPr>
              <a:spcBef>
                <a:spcPts val="0"/>
              </a:spcBef>
              <a:spcAft>
                <a:spcPts val="0"/>
              </a:spcAft>
            </a:pPr>
            <a:endParaRPr lang="en-US" dirty="0" smtClean="0"/>
          </a:p>
          <a:p>
            <a:pPr>
              <a:spcBef>
                <a:spcPts val="0"/>
              </a:spcBef>
              <a:spcAft>
                <a:spcPts val="0"/>
              </a:spcAft>
            </a:pPr>
            <a:r>
              <a:rPr lang="en-US" dirty="0" smtClean="0"/>
              <a:t>COVIP/IOPS International Seminar, Rome, Italy</a:t>
            </a:r>
          </a:p>
          <a:p>
            <a:endParaRPr lang="en-US" dirty="0" smtClean="0"/>
          </a:p>
        </p:txBody>
      </p:sp>
      <p:sp>
        <p:nvSpPr>
          <p:cNvPr id="7" name="Text Placeholder 6"/>
          <p:cNvSpPr>
            <a:spLocks noGrp="1"/>
          </p:cNvSpPr>
          <p:nvPr>
            <p:ph type="body" sz="quarter" idx="11"/>
          </p:nvPr>
        </p:nvSpPr>
        <p:spPr/>
        <p:txBody>
          <a:bodyPr/>
          <a:lstStyle/>
          <a:p>
            <a:r>
              <a:rPr lang="en-US" dirty="0" smtClean="0"/>
              <a:t>26 February 2016</a:t>
            </a:r>
            <a:endParaRPr lang="en-US" dirty="0"/>
          </a:p>
        </p:txBody>
      </p:sp>
    </p:spTree>
    <p:extLst>
      <p:ext uri="{BB962C8B-B14F-4D97-AF65-F5344CB8AC3E}">
        <p14:creationId xmlns:p14="http://schemas.microsoft.com/office/powerpoint/2010/main" val="1679775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923" y="328347"/>
            <a:ext cx="7997325" cy="923447"/>
          </a:xfrm>
        </p:spPr>
        <p:txBody>
          <a:bodyPr/>
          <a:lstStyle/>
          <a:p>
            <a:r>
              <a:rPr lang="en-US" dirty="0" smtClean="0"/>
              <a:t>Sources of Information Consulted for the Rollover Decision  </a:t>
            </a:r>
            <a:endParaRPr lang="en-US" dirty="0"/>
          </a:p>
        </p:txBody>
      </p:sp>
      <p:sp>
        <p:nvSpPr>
          <p:cNvPr id="3" name="Date Placeholder 2"/>
          <p:cNvSpPr>
            <a:spLocks noGrp="1"/>
          </p:cNvSpPr>
          <p:nvPr>
            <p:ph type="dt" sz="half" idx="2"/>
          </p:nvPr>
        </p:nvSpPr>
        <p:spPr>
          <a:xfrm>
            <a:off x="236263" y="4869182"/>
            <a:ext cx="1585418" cy="273844"/>
          </a:xfrm>
        </p:spPr>
        <p:txBody>
          <a:bodyPr/>
          <a:lstStyle/>
          <a:p>
            <a:pPr algn="l">
              <a:lnSpc>
                <a:spcPct val="90000"/>
              </a:lnSpc>
            </a:pPr>
            <a:r>
              <a:rPr lang="en-US" dirty="0" smtClean="0"/>
              <a:t>26 February 2016</a:t>
            </a:r>
            <a:endParaRPr lang="en-US" dirty="0"/>
          </a:p>
        </p:txBody>
      </p:sp>
      <p:sp>
        <p:nvSpPr>
          <p:cNvPr id="5" name="Slide Number Placeholder 4"/>
          <p:cNvSpPr>
            <a:spLocks noGrp="1"/>
          </p:cNvSpPr>
          <p:nvPr>
            <p:ph type="sldNum" sz="quarter" idx="4"/>
          </p:nvPr>
        </p:nvSpPr>
        <p:spPr/>
        <p:txBody>
          <a:bodyPr/>
          <a:lstStyle/>
          <a:p>
            <a:fld id="{8B37D5FE-740C-46F5-801A-FA5477D9711F}" type="slidenum">
              <a:rPr lang="en-US" smtClean="0"/>
              <a:pPr/>
              <a:t>9</a:t>
            </a:fld>
            <a:endParaRPr lang="en-US" dirty="0"/>
          </a:p>
        </p:txBody>
      </p:sp>
      <p:sp>
        <p:nvSpPr>
          <p:cNvPr id="23" name="Footer Placeholder 1"/>
          <p:cNvSpPr>
            <a:spLocks noGrp="1"/>
          </p:cNvSpPr>
          <p:nvPr>
            <p:ph type="ftr" sz="quarter" idx="4294967295"/>
          </p:nvPr>
        </p:nvSpPr>
        <p:spPr>
          <a:xfrm>
            <a:off x="3560164" y="4869182"/>
            <a:ext cx="2113273" cy="231181"/>
          </a:xfrm>
          <a:prstGeom prst="rect">
            <a:avLst/>
          </a:prstGeom>
        </p:spPr>
        <p:txBody>
          <a:bodyPr/>
          <a:lstStyle/>
          <a:p>
            <a:pPr>
              <a:defRPr/>
            </a:pPr>
            <a:r>
              <a:rPr lang="en-US" sz="1000" dirty="0" smtClean="0"/>
              <a:t>COVIP/IOPS International Seminar</a:t>
            </a:r>
            <a:endParaRPr lang="en-US" sz="1000" dirty="0"/>
          </a:p>
        </p:txBody>
      </p:sp>
      <p:sp>
        <p:nvSpPr>
          <p:cNvPr id="20" name="Text Placeholder 14"/>
          <p:cNvSpPr txBox="1">
            <a:spLocks/>
          </p:cNvSpPr>
          <p:nvPr/>
        </p:nvSpPr>
        <p:spPr>
          <a:xfrm>
            <a:off x="621503" y="1175258"/>
            <a:ext cx="7863840" cy="184666"/>
          </a:xfrm>
          <a:prstGeom prst="rect">
            <a:avLst/>
          </a:prstGeom>
        </p:spPr>
        <p:txBody>
          <a:bodyPr/>
          <a:lstStyle>
            <a:lvl1pPr marL="182880" indent="-182880" algn="l" defTabSz="914400" rtl="0" eaLnBrk="1" latinLnBrk="0" hangingPunct="1">
              <a:lnSpc>
                <a:spcPct val="90000"/>
              </a:lnSpc>
              <a:spcBef>
                <a:spcPts val="300"/>
              </a:spcBef>
              <a:spcAft>
                <a:spcPts val="300"/>
              </a:spcAft>
              <a:buClr>
                <a:schemeClr val="bg2"/>
              </a:buClr>
              <a:buSzPct val="100000"/>
              <a:buFont typeface="Lucida Grande"/>
              <a:buChar char="»"/>
              <a:defRPr sz="2400" kern="1200">
                <a:solidFill>
                  <a:schemeClr val="bg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bg2"/>
              </a:buClr>
              <a:buSzPct val="100000"/>
              <a:buFont typeface="Lucida Grande"/>
              <a:buChar char="»"/>
              <a:defRPr sz="2200" kern="1200">
                <a:solidFill>
                  <a:schemeClr val="bg1"/>
                </a:solidFill>
                <a:latin typeface="+mn-lt"/>
                <a:ea typeface="+mn-ea"/>
                <a:cs typeface="+mn-cs"/>
              </a:defRPr>
            </a:lvl2pPr>
            <a:lvl3pPr marL="685800" indent="-182880" algn="l" defTabSz="914400" rtl="0" eaLnBrk="1" latinLnBrk="0" hangingPunct="1">
              <a:lnSpc>
                <a:spcPct val="90000"/>
              </a:lnSpc>
              <a:spcBef>
                <a:spcPts val="300"/>
              </a:spcBef>
              <a:spcAft>
                <a:spcPts val="300"/>
              </a:spcAft>
              <a:buClr>
                <a:schemeClr val="bg2"/>
              </a:buClr>
              <a:buSzPct val="100000"/>
              <a:buFont typeface="Lucida Grande"/>
              <a:buChar char="»"/>
              <a:defRPr sz="2000" kern="1200">
                <a:solidFill>
                  <a:schemeClr val="bg1"/>
                </a:solidFill>
                <a:latin typeface="+mn-lt"/>
                <a:ea typeface="+mn-ea"/>
                <a:cs typeface="+mn-cs"/>
              </a:defRPr>
            </a:lvl3pPr>
            <a:lvl4pPr marL="914400" indent="-182880" algn="l" defTabSz="914400" rtl="0" eaLnBrk="1" latinLnBrk="0" hangingPunct="1">
              <a:lnSpc>
                <a:spcPct val="90000"/>
              </a:lnSpc>
              <a:spcBef>
                <a:spcPts val="300"/>
              </a:spcBef>
              <a:spcAft>
                <a:spcPts val="300"/>
              </a:spcAft>
              <a:buClr>
                <a:schemeClr val="bg2"/>
              </a:buClr>
              <a:buSzPct val="100000"/>
              <a:buFont typeface="Lucida Grande"/>
              <a:buChar char="»"/>
              <a:defRPr sz="1800" kern="1200">
                <a:solidFill>
                  <a:schemeClr val="bg1"/>
                </a:solidFill>
                <a:latin typeface="+mn-lt"/>
                <a:ea typeface="+mn-ea"/>
                <a:cs typeface="+mn-cs"/>
              </a:defRPr>
            </a:lvl4pPr>
            <a:lvl5pPr marL="1143000" indent="-182880" algn="l" defTabSz="914400" rtl="0" eaLnBrk="1" latinLnBrk="0" hangingPunct="1">
              <a:lnSpc>
                <a:spcPct val="90000"/>
              </a:lnSpc>
              <a:spcBef>
                <a:spcPts val="300"/>
              </a:spcBef>
              <a:spcAft>
                <a:spcPts val="300"/>
              </a:spcAft>
              <a:buClr>
                <a:schemeClr val="bg2"/>
              </a:buClr>
              <a:buSzPct val="100000"/>
              <a:buFont typeface="Lucida Grande"/>
              <a:buChar char="»"/>
              <a:defRPr sz="1600" kern="1200" baseline="0">
                <a:solidFill>
                  <a:schemeClr val="bg1"/>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0" indent="0">
              <a:buNone/>
            </a:pPr>
            <a:r>
              <a:rPr lang="en-US" sz="1200" i="1" dirty="0" smtClean="0"/>
              <a:t>Percentage of traditional IRA–owning households with rollovers, mid-2015</a:t>
            </a:r>
            <a:endParaRPr lang="en-US" sz="1200" i="1" dirty="0"/>
          </a:p>
        </p:txBody>
      </p:sp>
      <p:sp>
        <p:nvSpPr>
          <p:cNvPr id="22" name="Text Placeholder 13"/>
          <p:cNvSpPr txBox="1">
            <a:spLocks/>
          </p:cNvSpPr>
          <p:nvPr/>
        </p:nvSpPr>
        <p:spPr>
          <a:xfrm>
            <a:off x="562507" y="4229319"/>
            <a:ext cx="8400261" cy="442238"/>
          </a:xfrm>
          <a:prstGeom prst="rect">
            <a:avLst/>
          </a:prstGeom>
        </p:spPr>
        <p:txBody>
          <a:bodyPr/>
          <a:lstStyle>
            <a:lvl1pPr marL="182880" indent="-182880" algn="l" defTabSz="914400" rtl="0" eaLnBrk="1" latinLnBrk="0" hangingPunct="1">
              <a:lnSpc>
                <a:spcPct val="90000"/>
              </a:lnSpc>
              <a:spcBef>
                <a:spcPts val="300"/>
              </a:spcBef>
              <a:spcAft>
                <a:spcPts val="300"/>
              </a:spcAft>
              <a:buClr>
                <a:schemeClr val="bg2"/>
              </a:buClr>
              <a:buSzPct val="100000"/>
              <a:buFont typeface="Lucida Grande"/>
              <a:buChar char="»"/>
              <a:defRPr sz="2400" kern="1200">
                <a:solidFill>
                  <a:schemeClr val="bg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bg2"/>
              </a:buClr>
              <a:buSzPct val="100000"/>
              <a:buFont typeface="Lucida Grande"/>
              <a:buChar char="»"/>
              <a:defRPr sz="2200" kern="1200">
                <a:solidFill>
                  <a:schemeClr val="bg1"/>
                </a:solidFill>
                <a:latin typeface="+mn-lt"/>
                <a:ea typeface="+mn-ea"/>
                <a:cs typeface="+mn-cs"/>
              </a:defRPr>
            </a:lvl2pPr>
            <a:lvl3pPr marL="685800" indent="-182880" algn="l" defTabSz="914400" rtl="0" eaLnBrk="1" latinLnBrk="0" hangingPunct="1">
              <a:lnSpc>
                <a:spcPct val="90000"/>
              </a:lnSpc>
              <a:spcBef>
                <a:spcPts val="300"/>
              </a:spcBef>
              <a:spcAft>
                <a:spcPts val="300"/>
              </a:spcAft>
              <a:buClr>
                <a:schemeClr val="bg2"/>
              </a:buClr>
              <a:buSzPct val="100000"/>
              <a:buFont typeface="Lucida Grande"/>
              <a:buChar char="»"/>
              <a:defRPr sz="2000" kern="1200">
                <a:solidFill>
                  <a:schemeClr val="bg1"/>
                </a:solidFill>
                <a:latin typeface="+mn-lt"/>
                <a:ea typeface="+mn-ea"/>
                <a:cs typeface="+mn-cs"/>
              </a:defRPr>
            </a:lvl3pPr>
            <a:lvl4pPr marL="914400" indent="-182880" algn="l" defTabSz="914400" rtl="0" eaLnBrk="1" latinLnBrk="0" hangingPunct="1">
              <a:lnSpc>
                <a:spcPct val="90000"/>
              </a:lnSpc>
              <a:spcBef>
                <a:spcPts val="300"/>
              </a:spcBef>
              <a:spcAft>
                <a:spcPts val="300"/>
              </a:spcAft>
              <a:buClr>
                <a:schemeClr val="bg2"/>
              </a:buClr>
              <a:buSzPct val="100000"/>
              <a:buFont typeface="Lucida Grande"/>
              <a:buChar char="»"/>
              <a:defRPr sz="1800" kern="1200">
                <a:solidFill>
                  <a:schemeClr val="bg1"/>
                </a:solidFill>
                <a:latin typeface="+mn-lt"/>
                <a:ea typeface="+mn-ea"/>
                <a:cs typeface="+mn-cs"/>
              </a:defRPr>
            </a:lvl4pPr>
            <a:lvl5pPr marL="1143000" indent="-182880" algn="l" defTabSz="914400" rtl="0" eaLnBrk="1" latinLnBrk="0" hangingPunct="1">
              <a:lnSpc>
                <a:spcPct val="90000"/>
              </a:lnSpc>
              <a:spcBef>
                <a:spcPts val="300"/>
              </a:spcBef>
              <a:spcAft>
                <a:spcPts val="300"/>
              </a:spcAft>
              <a:buClr>
                <a:schemeClr val="bg2"/>
              </a:buClr>
              <a:buSzPct val="100000"/>
              <a:buFont typeface="Lucida Grande"/>
              <a:buChar char="»"/>
              <a:defRPr sz="1600" kern="1200" baseline="0">
                <a:solidFill>
                  <a:schemeClr val="bg1"/>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0" indent="0">
              <a:lnSpc>
                <a:spcPct val="100000"/>
              </a:lnSpc>
              <a:spcBef>
                <a:spcPts val="0"/>
              </a:spcBef>
              <a:spcAft>
                <a:spcPts val="0"/>
              </a:spcAft>
              <a:buNone/>
            </a:pPr>
            <a:r>
              <a:rPr lang="en-US" sz="1000" dirty="0" smtClean="0"/>
              <a:t>*Multiple responses are included.</a:t>
            </a:r>
          </a:p>
          <a:p>
            <a:pPr marL="0" indent="0">
              <a:lnSpc>
                <a:spcPct val="100000"/>
              </a:lnSpc>
              <a:spcBef>
                <a:spcPts val="0"/>
              </a:spcBef>
              <a:spcAft>
                <a:spcPts val="0"/>
              </a:spcAft>
              <a:buNone/>
            </a:pPr>
            <a:r>
              <a:rPr lang="en-US" sz="1000" dirty="0" smtClean="0"/>
              <a:t>Note: Other responses given included: myself, other online information, bank, books and </a:t>
            </a:r>
            <a:r>
              <a:rPr lang="en-US" sz="1000" dirty="0" smtClean="0"/>
              <a:t>magazines, </a:t>
            </a:r>
            <a:r>
              <a:rPr lang="en-US" sz="1000" dirty="0" smtClean="0"/>
              <a:t>and </a:t>
            </a:r>
            <a:r>
              <a:rPr lang="en-US" sz="1000" dirty="0" smtClean="0"/>
              <a:t>seminar or workshop from </a:t>
            </a:r>
            <a:r>
              <a:rPr lang="en-US" sz="1000" dirty="0" smtClean="0"/>
              <a:t>a financial services firm.</a:t>
            </a:r>
          </a:p>
          <a:p>
            <a:pPr marL="0" indent="0">
              <a:lnSpc>
                <a:spcPct val="100000"/>
              </a:lnSpc>
              <a:spcBef>
                <a:spcPts val="0"/>
              </a:spcBef>
              <a:spcAft>
                <a:spcPts val="0"/>
              </a:spcAft>
              <a:buNone/>
            </a:pPr>
            <a:r>
              <a:rPr lang="en-US" sz="1000" dirty="0" smtClean="0"/>
              <a:t>Source: Investment Company Institute IRA Owners Survey; see Holden and Schrass (2016)</a:t>
            </a:r>
          </a:p>
        </p:txBody>
      </p:sp>
      <p:graphicFrame>
        <p:nvGraphicFramePr>
          <p:cNvPr id="26" name="Chart 25"/>
          <p:cNvGraphicFramePr/>
          <p:nvPr>
            <p:extLst>
              <p:ext uri="{D42A27DB-BD31-4B8C-83A1-F6EECF244321}">
                <p14:modId xmlns:p14="http://schemas.microsoft.com/office/powerpoint/2010/main" val="3060146308"/>
              </p:ext>
            </p:extLst>
          </p:nvPr>
        </p:nvGraphicFramePr>
        <p:xfrm>
          <a:off x="236263" y="1448270"/>
          <a:ext cx="8323569" cy="28464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624700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DOL requires 401(k) plans provide comparison of investment options in the plan</a:t>
            </a:r>
          </a:p>
          <a:p>
            <a:r>
              <a:rPr lang="en-US" dirty="0" smtClean="0"/>
              <a:t>SEC requires regulated funds to disclose information</a:t>
            </a:r>
          </a:p>
          <a:p>
            <a:pPr lvl="1"/>
            <a:r>
              <a:rPr lang="en-US" dirty="0" smtClean="0"/>
              <a:t>Summary Prospectus, Prospectus, Annual Reports</a:t>
            </a:r>
          </a:p>
          <a:p>
            <a:r>
              <a:rPr lang="en-US" dirty="0" smtClean="0"/>
              <a:t>SEC and FINRA oversee fund advertising</a:t>
            </a:r>
          </a:p>
          <a:p>
            <a:r>
              <a:rPr lang="en-US" dirty="0" smtClean="0"/>
              <a:t>401(k) plan sponsors provide educational materials to participants</a:t>
            </a:r>
          </a:p>
          <a:p>
            <a:r>
              <a:rPr lang="en-US" dirty="0" smtClean="0"/>
              <a:t>Financial services firms provide educational materials on their websites</a:t>
            </a:r>
          </a:p>
        </p:txBody>
      </p:sp>
      <p:sp>
        <p:nvSpPr>
          <p:cNvPr id="6" name="Title 5"/>
          <p:cNvSpPr>
            <a:spLocks noGrp="1"/>
          </p:cNvSpPr>
          <p:nvPr>
            <p:ph type="title"/>
          </p:nvPr>
        </p:nvSpPr>
        <p:spPr>
          <a:xfrm>
            <a:off x="685800" y="504652"/>
            <a:ext cx="7772400" cy="886397"/>
          </a:xfrm>
        </p:spPr>
        <p:txBody>
          <a:bodyPr/>
          <a:lstStyle/>
          <a:p>
            <a:pPr lvl="0"/>
            <a:r>
              <a:rPr lang="en-US" dirty="0" smtClean="0"/>
              <a:t>The U.S. </a:t>
            </a:r>
            <a:r>
              <a:rPr lang="en-US" dirty="0"/>
              <a:t>Retirement Market: </a:t>
            </a:r>
            <a:r>
              <a:rPr lang="en-US" dirty="0" smtClean="0"/>
              <a:t/>
            </a:r>
            <a:br>
              <a:rPr lang="en-US" dirty="0" smtClean="0"/>
            </a:br>
            <a:r>
              <a:rPr lang="en-US" dirty="0" smtClean="0"/>
              <a:t>Disclosure </a:t>
            </a:r>
            <a:r>
              <a:rPr lang="en-US" dirty="0"/>
              <a:t>and </a:t>
            </a:r>
            <a:r>
              <a:rPr lang="en-US" dirty="0" smtClean="0"/>
              <a:t>Education</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10</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3682057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507" y="340308"/>
            <a:ext cx="7997325" cy="923447"/>
          </a:xfrm>
        </p:spPr>
        <p:txBody>
          <a:bodyPr/>
          <a:lstStyle/>
          <a:p>
            <a:r>
              <a:rPr lang="en-US" dirty="0" smtClean="0"/>
              <a:t>Shareholders Typically Review a Range of Information Before and After Purchasing a Fund</a:t>
            </a:r>
            <a:endParaRPr lang="en-US" dirty="0"/>
          </a:p>
        </p:txBody>
      </p:sp>
      <p:sp>
        <p:nvSpPr>
          <p:cNvPr id="3" name="Date Placeholder 2"/>
          <p:cNvSpPr>
            <a:spLocks noGrp="1"/>
          </p:cNvSpPr>
          <p:nvPr>
            <p:ph type="dt" sz="half" idx="2"/>
          </p:nvPr>
        </p:nvSpPr>
        <p:spPr>
          <a:xfrm>
            <a:off x="236263" y="4869182"/>
            <a:ext cx="1585418" cy="273844"/>
          </a:xfrm>
        </p:spPr>
        <p:txBody>
          <a:bodyPr/>
          <a:lstStyle/>
          <a:p>
            <a:pPr algn="l">
              <a:lnSpc>
                <a:spcPct val="90000"/>
              </a:lnSpc>
            </a:pPr>
            <a:r>
              <a:rPr lang="en-US" dirty="0" smtClean="0"/>
              <a:t>26 February 2016</a:t>
            </a:r>
            <a:endParaRPr lang="en-US" dirty="0"/>
          </a:p>
        </p:txBody>
      </p:sp>
      <p:sp>
        <p:nvSpPr>
          <p:cNvPr id="5" name="Slide Number Placeholder 4"/>
          <p:cNvSpPr>
            <a:spLocks noGrp="1"/>
          </p:cNvSpPr>
          <p:nvPr>
            <p:ph type="sldNum" sz="quarter" idx="4"/>
          </p:nvPr>
        </p:nvSpPr>
        <p:spPr/>
        <p:txBody>
          <a:bodyPr/>
          <a:lstStyle/>
          <a:p>
            <a:fld id="{8B37D5FE-740C-46F5-801A-FA5477D9711F}" type="slidenum">
              <a:rPr lang="en-US" smtClean="0"/>
              <a:pPr/>
              <a:t>11</a:t>
            </a:fld>
            <a:endParaRPr lang="en-US" dirty="0"/>
          </a:p>
        </p:txBody>
      </p:sp>
      <p:sp>
        <p:nvSpPr>
          <p:cNvPr id="23" name="Footer Placeholder 1"/>
          <p:cNvSpPr>
            <a:spLocks noGrp="1"/>
          </p:cNvSpPr>
          <p:nvPr>
            <p:ph type="ftr" sz="quarter" idx="4294967295"/>
          </p:nvPr>
        </p:nvSpPr>
        <p:spPr>
          <a:xfrm>
            <a:off x="3807720" y="4875126"/>
            <a:ext cx="2083414" cy="150158"/>
          </a:xfrm>
          <a:prstGeom prst="rect">
            <a:avLst/>
          </a:prstGeom>
        </p:spPr>
        <p:txBody>
          <a:bodyPr/>
          <a:lstStyle/>
          <a:p>
            <a:pPr>
              <a:defRPr/>
            </a:pPr>
            <a:r>
              <a:rPr lang="en-US" sz="1000" dirty="0" smtClean="0"/>
              <a:t>COVIP/IOPS International Seminar</a:t>
            </a:r>
            <a:endParaRPr lang="en-US" sz="1000" dirty="0"/>
          </a:p>
        </p:txBody>
      </p:sp>
      <p:sp>
        <p:nvSpPr>
          <p:cNvPr id="20" name="Text Placeholder 14"/>
          <p:cNvSpPr txBox="1">
            <a:spLocks/>
          </p:cNvSpPr>
          <p:nvPr/>
        </p:nvSpPr>
        <p:spPr>
          <a:xfrm>
            <a:off x="456611" y="1192607"/>
            <a:ext cx="7863840" cy="184666"/>
          </a:xfrm>
          <a:prstGeom prst="rect">
            <a:avLst/>
          </a:prstGeom>
        </p:spPr>
        <p:txBody>
          <a:bodyPr/>
          <a:lstStyle>
            <a:lvl1pPr marL="182880" indent="-182880" algn="l" defTabSz="914400" rtl="0" eaLnBrk="1" latinLnBrk="0" hangingPunct="1">
              <a:lnSpc>
                <a:spcPct val="90000"/>
              </a:lnSpc>
              <a:spcBef>
                <a:spcPts val="300"/>
              </a:spcBef>
              <a:spcAft>
                <a:spcPts val="300"/>
              </a:spcAft>
              <a:buClr>
                <a:schemeClr val="bg2"/>
              </a:buClr>
              <a:buSzPct val="100000"/>
              <a:buFont typeface="Lucida Grande"/>
              <a:buChar char="»"/>
              <a:defRPr sz="2400" kern="1200">
                <a:solidFill>
                  <a:schemeClr val="bg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bg2"/>
              </a:buClr>
              <a:buSzPct val="100000"/>
              <a:buFont typeface="Lucida Grande"/>
              <a:buChar char="»"/>
              <a:defRPr sz="2200" kern="1200">
                <a:solidFill>
                  <a:schemeClr val="bg1"/>
                </a:solidFill>
                <a:latin typeface="+mn-lt"/>
                <a:ea typeface="+mn-ea"/>
                <a:cs typeface="+mn-cs"/>
              </a:defRPr>
            </a:lvl2pPr>
            <a:lvl3pPr marL="685800" indent="-182880" algn="l" defTabSz="914400" rtl="0" eaLnBrk="1" latinLnBrk="0" hangingPunct="1">
              <a:lnSpc>
                <a:spcPct val="90000"/>
              </a:lnSpc>
              <a:spcBef>
                <a:spcPts val="300"/>
              </a:spcBef>
              <a:spcAft>
                <a:spcPts val="300"/>
              </a:spcAft>
              <a:buClr>
                <a:schemeClr val="bg2"/>
              </a:buClr>
              <a:buSzPct val="100000"/>
              <a:buFont typeface="Lucida Grande"/>
              <a:buChar char="»"/>
              <a:defRPr sz="2000" kern="1200">
                <a:solidFill>
                  <a:schemeClr val="bg1"/>
                </a:solidFill>
                <a:latin typeface="+mn-lt"/>
                <a:ea typeface="+mn-ea"/>
                <a:cs typeface="+mn-cs"/>
              </a:defRPr>
            </a:lvl3pPr>
            <a:lvl4pPr marL="914400" indent="-182880" algn="l" defTabSz="914400" rtl="0" eaLnBrk="1" latinLnBrk="0" hangingPunct="1">
              <a:lnSpc>
                <a:spcPct val="90000"/>
              </a:lnSpc>
              <a:spcBef>
                <a:spcPts val="300"/>
              </a:spcBef>
              <a:spcAft>
                <a:spcPts val="300"/>
              </a:spcAft>
              <a:buClr>
                <a:schemeClr val="bg2"/>
              </a:buClr>
              <a:buSzPct val="100000"/>
              <a:buFont typeface="Lucida Grande"/>
              <a:buChar char="»"/>
              <a:defRPr sz="1800" kern="1200">
                <a:solidFill>
                  <a:schemeClr val="bg1"/>
                </a:solidFill>
                <a:latin typeface="+mn-lt"/>
                <a:ea typeface="+mn-ea"/>
                <a:cs typeface="+mn-cs"/>
              </a:defRPr>
            </a:lvl4pPr>
            <a:lvl5pPr marL="1143000" indent="-182880" algn="l" defTabSz="914400" rtl="0" eaLnBrk="1" latinLnBrk="0" hangingPunct="1">
              <a:lnSpc>
                <a:spcPct val="90000"/>
              </a:lnSpc>
              <a:spcBef>
                <a:spcPts val="300"/>
              </a:spcBef>
              <a:spcAft>
                <a:spcPts val="300"/>
              </a:spcAft>
              <a:buClr>
                <a:schemeClr val="bg2"/>
              </a:buClr>
              <a:buSzPct val="100000"/>
              <a:buFont typeface="Lucida Grande"/>
              <a:buChar char="»"/>
              <a:defRPr sz="1600" kern="1200" baseline="0">
                <a:solidFill>
                  <a:schemeClr val="bg1"/>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0" indent="0">
              <a:buNone/>
            </a:pPr>
            <a:r>
              <a:rPr lang="en-US" sz="1200" i="1" dirty="0" smtClean="0"/>
              <a:t>Percentage of recent fund investors, 2006</a:t>
            </a:r>
            <a:endParaRPr lang="en-US" sz="1200" i="1" dirty="0"/>
          </a:p>
        </p:txBody>
      </p:sp>
      <p:sp>
        <p:nvSpPr>
          <p:cNvPr id="22" name="Text Placeholder 13"/>
          <p:cNvSpPr txBox="1">
            <a:spLocks/>
          </p:cNvSpPr>
          <p:nvPr/>
        </p:nvSpPr>
        <p:spPr>
          <a:xfrm>
            <a:off x="562507" y="4539049"/>
            <a:ext cx="7301720" cy="195103"/>
          </a:xfrm>
          <a:prstGeom prst="rect">
            <a:avLst/>
          </a:prstGeom>
        </p:spPr>
        <p:txBody>
          <a:bodyPr/>
          <a:lstStyle>
            <a:lvl1pPr marL="182880" indent="-182880" algn="l" defTabSz="914400" rtl="0" eaLnBrk="1" latinLnBrk="0" hangingPunct="1">
              <a:lnSpc>
                <a:spcPct val="90000"/>
              </a:lnSpc>
              <a:spcBef>
                <a:spcPts val="300"/>
              </a:spcBef>
              <a:spcAft>
                <a:spcPts val="300"/>
              </a:spcAft>
              <a:buClr>
                <a:schemeClr val="bg2"/>
              </a:buClr>
              <a:buSzPct val="100000"/>
              <a:buFont typeface="Lucida Grande"/>
              <a:buChar char="»"/>
              <a:defRPr sz="2400" kern="1200">
                <a:solidFill>
                  <a:schemeClr val="bg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bg2"/>
              </a:buClr>
              <a:buSzPct val="100000"/>
              <a:buFont typeface="Lucida Grande"/>
              <a:buChar char="»"/>
              <a:defRPr sz="2200" kern="1200">
                <a:solidFill>
                  <a:schemeClr val="bg1"/>
                </a:solidFill>
                <a:latin typeface="+mn-lt"/>
                <a:ea typeface="+mn-ea"/>
                <a:cs typeface="+mn-cs"/>
              </a:defRPr>
            </a:lvl2pPr>
            <a:lvl3pPr marL="685800" indent="-182880" algn="l" defTabSz="914400" rtl="0" eaLnBrk="1" latinLnBrk="0" hangingPunct="1">
              <a:lnSpc>
                <a:spcPct val="90000"/>
              </a:lnSpc>
              <a:spcBef>
                <a:spcPts val="300"/>
              </a:spcBef>
              <a:spcAft>
                <a:spcPts val="300"/>
              </a:spcAft>
              <a:buClr>
                <a:schemeClr val="bg2"/>
              </a:buClr>
              <a:buSzPct val="100000"/>
              <a:buFont typeface="Lucida Grande"/>
              <a:buChar char="»"/>
              <a:defRPr sz="2000" kern="1200">
                <a:solidFill>
                  <a:schemeClr val="bg1"/>
                </a:solidFill>
                <a:latin typeface="+mn-lt"/>
                <a:ea typeface="+mn-ea"/>
                <a:cs typeface="+mn-cs"/>
              </a:defRPr>
            </a:lvl3pPr>
            <a:lvl4pPr marL="914400" indent="-182880" algn="l" defTabSz="914400" rtl="0" eaLnBrk="1" latinLnBrk="0" hangingPunct="1">
              <a:lnSpc>
                <a:spcPct val="90000"/>
              </a:lnSpc>
              <a:spcBef>
                <a:spcPts val="300"/>
              </a:spcBef>
              <a:spcAft>
                <a:spcPts val="300"/>
              </a:spcAft>
              <a:buClr>
                <a:schemeClr val="bg2"/>
              </a:buClr>
              <a:buSzPct val="100000"/>
              <a:buFont typeface="Lucida Grande"/>
              <a:buChar char="»"/>
              <a:defRPr sz="1800" kern="1200">
                <a:solidFill>
                  <a:schemeClr val="bg1"/>
                </a:solidFill>
                <a:latin typeface="+mn-lt"/>
                <a:ea typeface="+mn-ea"/>
                <a:cs typeface="+mn-cs"/>
              </a:defRPr>
            </a:lvl4pPr>
            <a:lvl5pPr marL="1143000" indent="-182880" algn="l" defTabSz="914400" rtl="0" eaLnBrk="1" latinLnBrk="0" hangingPunct="1">
              <a:lnSpc>
                <a:spcPct val="90000"/>
              </a:lnSpc>
              <a:spcBef>
                <a:spcPts val="300"/>
              </a:spcBef>
              <a:spcAft>
                <a:spcPts val="300"/>
              </a:spcAft>
              <a:buClr>
                <a:schemeClr val="bg2"/>
              </a:buClr>
              <a:buSzPct val="100000"/>
              <a:buFont typeface="Lucida Grande"/>
              <a:buChar char="»"/>
              <a:defRPr sz="1600" kern="1200" baseline="0">
                <a:solidFill>
                  <a:schemeClr val="bg1"/>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0" indent="0">
              <a:buNone/>
            </a:pPr>
            <a:r>
              <a:rPr lang="en-US" sz="1000" dirty="0" smtClean="0"/>
              <a:t>Source: Investment Company Institute; see West and Leonard-Chambers (2006)</a:t>
            </a:r>
          </a:p>
        </p:txBody>
      </p:sp>
      <p:graphicFrame>
        <p:nvGraphicFramePr>
          <p:cNvPr id="26" name="Chart 25"/>
          <p:cNvGraphicFramePr/>
          <p:nvPr>
            <p:extLst>
              <p:ext uri="{D42A27DB-BD31-4B8C-83A1-F6EECF244321}">
                <p14:modId xmlns:p14="http://schemas.microsoft.com/office/powerpoint/2010/main" val="3308930547"/>
              </p:ext>
            </p:extLst>
          </p:nvPr>
        </p:nvGraphicFramePr>
        <p:xfrm>
          <a:off x="562507" y="1555190"/>
          <a:ext cx="7997325" cy="35451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676260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a:xfrm>
            <a:off x="564412" y="4405106"/>
            <a:ext cx="5988788" cy="346249"/>
          </a:xfrm>
        </p:spPr>
        <p:txBody>
          <a:bodyPr/>
          <a:lstStyle/>
          <a:p>
            <a:r>
              <a:rPr lang="en-US" dirty="0"/>
              <a:t>Note: 401(k) plans also offered slides/PowerPoint, enrollment kits, fund performance sheets, and paycheck stuffers. Multiple responses are included</a:t>
            </a:r>
            <a:r>
              <a:rPr lang="en-US" dirty="0" smtClean="0"/>
              <a:t>.</a:t>
            </a:r>
          </a:p>
          <a:p>
            <a:r>
              <a:rPr lang="en-US" dirty="0"/>
              <a:t>Source: Plan Sponsor Council of America annual </a:t>
            </a:r>
            <a:r>
              <a:rPr lang="en-US" dirty="0" smtClean="0"/>
              <a:t>surveys; see Plan Sponsor Council of America (2001) and (2014)</a:t>
            </a:r>
            <a:endParaRPr lang="en-US" dirty="0" smtClean="0"/>
          </a:p>
        </p:txBody>
      </p:sp>
      <p:sp>
        <p:nvSpPr>
          <p:cNvPr id="13314" name="Title 1"/>
          <p:cNvSpPr>
            <a:spLocks noGrp="1"/>
          </p:cNvSpPr>
          <p:nvPr>
            <p:ph type="title"/>
          </p:nvPr>
        </p:nvSpPr>
        <p:spPr>
          <a:xfrm>
            <a:off x="564412" y="372313"/>
            <a:ext cx="6807938" cy="886397"/>
          </a:xfrm>
        </p:spPr>
        <p:txBody>
          <a:bodyPr/>
          <a:lstStyle/>
          <a:p>
            <a:r>
              <a:rPr lang="en-US" dirty="0" smtClean="0"/>
              <a:t>401(k</a:t>
            </a:r>
            <a:r>
              <a:rPr lang="en-US" dirty="0"/>
              <a:t>) Plans Provide </a:t>
            </a:r>
            <a:r>
              <a:rPr lang="en-US" dirty="0" smtClean="0"/>
              <a:t>an </a:t>
            </a:r>
            <a:r>
              <a:rPr lang="en-US" dirty="0"/>
              <a:t>Array of Educational Materials</a:t>
            </a:r>
            <a:endParaRPr lang="en-US" dirty="0" smtClean="0">
              <a:ea typeface="ＭＳ Ｐゴシック" pitchFamily="34" charset="-128"/>
            </a:endParaRPr>
          </a:p>
        </p:txBody>
      </p:sp>
      <p:sp>
        <p:nvSpPr>
          <p:cNvPr id="15" name="Text Placeholder 14"/>
          <p:cNvSpPr>
            <a:spLocks noGrp="1"/>
          </p:cNvSpPr>
          <p:nvPr>
            <p:ph type="body" sz="quarter" idx="13"/>
          </p:nvPr>
        </p:nvSpPr>
        <p:spPr>
          <a:xfrm>
            <a:off x="564412" y="1187807"/>
            <a:ext cx="7863840" cy="184666"/>
          </a:xfrm>
        </p:spPr>
        <p:txBody>
          <a:bodyPr/>
          <a:lstStyle/>
          <a:p>
            <a:r>
              <a:rPr lang="en-US" dirty="0"/>
              <a:t>Percentage of </a:t>
            </a:r>
            <a:r>
              <a:rPr lang="en-US" dirty="0" smtClean="0"/>
              <a:t>401(k) plans </a:t>
            </a:r>
            <a:r>
              <a:rPr lang="en-US" dirty="0"/>
              <a:t>offering, 2000 and 2013</a:t>
            </a:r>
          </a:p>
        </p:txBody>
      </p:sp>
      <p:sp>
        <p:nvSpPr>
          <p:cNvPr id="18" name="Date Placeholder 17"/>
          <p:cNvSpPr>
            <a:spLocks noGrp="1"/>
          </p:cNvSpPr>
          <p:nvPr>
            <p:ph type="dt" sz="half" idx="4294967295"/>
          </p:nvPr>
        </p:nvSpPr>
        <p:spPr>
          <a:xfrm>
            <a:off x="-333375" y="4799710"/>
            <a:ext cx="1428750" cy="275034"/>
          </a:xfrm>
          <a:prstGeom prst="rect">
            <a:avLst/>
          </a:prstGeo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23315" y="4834090"/>
            <a:ext cx="1905000" cy="207169"/>
          </a:xfrm>
        </p:spPr>
        <p:txBody>
          <a:bodyPr/>
          <a:lstStyle/>
          <a:p>
            <a:pPr>
              <a:defRPr/>
            </a:pPr>
            <a:fld id="{4C179F49-F444-4282-998A-8E0D033E9502}" type="slidenum">
              <a:rPr lang="en-US" sz="1000" smtClean="0">
                <a:solidFill>
                  <a:schemeClr val="tx1"/>
                </a:solidFill>
                <a:latin typeface="+mj-lt"/>
              </a:rPr>
              <a:pPr>
                <a:defRPr/>
              </a:pPr>
              <a:t>12</a:t>
            </a:fld>
            <a:endParaRPr lang="en-US" sz="1000" dirty="0">
              <a:solidFill>
                <a:schemeClr val="tx1"/>
              </a:solidFill>
              <a:latin typeface="+mj-lt"/>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570476279"/>
              </p:ext>
            </p:extLst>
          </p:nvPr>
        </p:nvGraphicFramePr>
        <p:xfrm>
          <a:off x="468086" y="1507765"/>
          <a:ext cx="7960166" cy="3220641"/>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er Placeholder 1"/>
          <p:cNvSpPr>
            <a:spLocks noGrp="1"/>
          </p:cNvSpPr>
          <p:nvPr>
            <p:ph type="ftr" sz="quarter" idx="11"/>
          </p:nvPr>
        </p:nvSpPr>
        <p:spPr>
          <a:xfrm>
            <a:off x="2381694" y="4919231"/>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38336862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a:xfrm>
            <a:off x="522514" y="4387903"/>
            <a:ext cx="7301720" cy="346249"/>
          </a:xfrm>
        </p:spPr>
        <p:txBody>
          <a:bodyPr/>
          <a:lstStyle/>
          <a:p>
            <a:r>
              <a:rPr lang="en-US" dirty="0" smtClean="0"/>
              <a:t>Note</a:t>
            </a:r>
            <a:r>
              <a:rPr lang="en-US" dirty="0"/>
              <a:t>: These offerings were not separately identified in the 2000 survey reflecting their lack of availability or </a:t>
            </a:r>
            <a:r>
              <a:rPr lang="en-US" dirty="0" smtClean="0"/>
              <a:t>extremely </a:t>
            </a:r>
            <a:r>
              <a:rPr lang="en-US" dirty="0"/>
              <a:t>limited use then. Multiple responses are included</a:t>
            </a:r>
            <a:r>
              <a:rPr lang="en-US" dirty="0" smtClean="0"/>
              <a:t>.</a:t>
            </a:r>
          </a:p>
          <a:p>
            <a:r>
              <a:rPr lang="en-US" dirty="0"/>
              <a:t>Source: Plan Sponsor Council of America, </a:t>
            </a:r>
            <a:r>
              <a:rPr lang="en-US" i="1" dirty="0"/>
              <a:t>57th Annual Survey of Profit Sharing and 401(k) Plans: Reflecting 2013 Plan Experience</a:t>
            </a:r>
            <a:r>
              <a:rPr lang="en-US" dirty="0"/>
              <a:t> (2014)</a:t>
            </a:r>
            <a:endParaRPr lang="en-US" dirty="0" smtClean="0"/>
          </a:p>
        </p:txBody>
      </p:sp>
      <p:sp>
        <p:nvSpPr>
          <p:cNvPr id="13314" name="Title 1"/>
          <p:cNvSpPr>
            <a:spLocks noGrp="1"/>
          </p:cNvSpPr>
          <p:nvPr>
            <p:ph type="title"/>
          </p:nvPr>
        </p:nvSpPr>
        <p:spPr>
          <a:xfrm>
            <a:off x="522514" y="283054"/>
            <a:ext cx="6964136" cy="933426"/>
          </a:xfrm>
        </p:spPr>
        <p:txBody>
          <a:bodyPr/>
          <a:lstStyle/>
          <a:p>
            <a:r>
              <a:rPr lang="en-US" dirty="0"/>
              <a:t>401(k) Plans Have Added Many New Approaches to Educational Materials</a:t>
            </a:r>
            <a:endParaRPr lang="en-US" dirty="0" smtClean="0">
              <a:ea typeface="ＭＳ Ｐゴシック" pitchFamily="34" charset="-128"/>
            </a:endParaRPr>
          </a:p>
        </p:txBody>
      </p:sp>
      <p:sp>
        <p:nvSpPr>
          <p:cNvPr id="15" name="Text Placeholder 14"/>
          <p:cNvSpPr>
            <a:spLocks noGrp="1"/>
          </p:cNvSpPr>
          <p:nvPr>
            <p:ph type="body" sz="quarter" idx="13"/>
          </p:nvPr>
        </p:nvSpPr>
        <p:spPr>
          <a:xfrm>
            <a:off x="522514" y="1192607"/>
            <a:ext cx="7863840" cy="184666"/>
          </a:xfrm>
        </p:spPr>
        <p:txBody>
          <a:bodyPr/>
          <a:lstStyle/>
          <a:p>
            <a:r>
              <a:rPr lang="en-US" dirty="0"/>
              <a:t>Percentage of 401(k) plans offering, 2013</a:t>
            </a:r>
          </a:p>
        </p:txBody>
      </p:sp>
      <p:sp>
        <p:nvSpPr>
          <p:cNvPr id="18" name="Date Placeholder 17"/>
          <p:cNvSpPr>
            <a:spLocks noGrp="1"/>
          </p:cNvSpPr>
          <p:nvPr>
            <p:ph type="dt" sz="half" idx="4294967295"/>
          </p:nvPr>
        </p:nvSpPr>
        <p:spPr>
          <a:xfrm>
            <a:off x="-355146" y="4833194"/>
            <a:ext cx="1428750" cy="275034"/>
          </a:xfrm>
          <a:prstGeom prst="rect">
            <a:avLst/>
          </a:prstGeo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55971" y="4867126"/>
            <a:ext cx="1905000" cy="207169"/>
          </a:xfrm>
        </p:spPr>
        <p:txBody>
          <a:bodyPr/>
          <a:lstStyle/>
          <a:p>
            <a:pPr>
              <a:defRPr/>
            </a:pPr>
            <a:fld id="{4C179F49-F444-4282-998A-8E0D033E9502}" type="slidenum">
              <a:rPr lang="en-US" sz="1000" smtClean="0">
                <a:solidFill>
                  <a:schemeClr val="tx1"/>
                </a:solidFill>
                <a:latin typeface="+mj-lt"/>
              </a:rPr>
              <a:pPr>
                <a:defRPr/>
              </a:pPr>
              <a:t>13</a:t>
            </a:fld>
            <a:endParaRPr lang="en-US" sz="1000" dirty="0">
              <a:solidFill>
                <a:schemeClr val="tx1"/>
              </a:solidFill>
              <a:latin typeface="+mj-lt"/>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06442984"/>
              </p:ext>
            </p:extLst>
          </p:nvPr>
        </p:nvGraphicFramePr>
        <p:xfrm>
          <a:off x="868136" y="1461626"/>
          <a:ext cx="7624354" cy="3006329"/>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er Placeholder 1"/>
          <p:cNvSpPr>
            <a:spLocks noGrp="1"/>
          </p:cNvSpPr>
          <p:nvPr>
            <p:ph type="ftr" sz="quarter" idx="11"/>
          </p:nvPr>
        </p:nvSpPr>
        <p:spPr>
          <a:xfrm>
            <a:off x="2381694" y="4916014"/>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30603258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Regulation </a:t>
            </a:r>
          </a:p>
          <a:p>
            <a:r>
              <a:rPr lang="en-US" dirty="0" smtClean="0"/>
              <a:t>Disclosure and Education</a:t>
            </a:r>
          </a:p>
          <a:p>
            <a:r>
              <a:rPr lang="en-US" dirty="0" smtClean="0"/>
              <a:t>Low Barriers to Entry/Exit</a:t>
            </a:r>
          </a:p>
          <a:p>
            <a:r>
              <a:rPr lang="en-US" dirty="0" smtClean="0"/>
              <a:t>Level Playing Field</a:t>
            </a:r>
          </a:p>
          <a:p>
            <a:r>
              <a:rPr lang="en-US" dirty="0" smtClean="0"/>
              <a:t>Fee Transparency</a:t>
            </a:r>
          </a:p>
          <a:p>
            <a:r>
              <a:rPr lang="en-US" dirty="0" smtClean="0"/>
              <a:t>Data</a:t>
            </a:r>
          </a:p>
        </p:txBody>
      </p:sp>
      <p:sp>
        <p:nvSpPr>
          <p:cNvPr id="6" name="Title 5"/>
          <p:cNvSpPr>
            <a:spLocks noGrp="1"/>
          </p:cNvSpPr>
          <p:nvPr>
            <p:ph type="title"/>
          </p:nvPr>
        </p:nvSpPr>
        <p:spPr>
          <a:xfrm>
            <a:off x="685800" y="504652"/>
            <a:ext cx="7772400" cy="886397"/>
          </a:xfrm>
        </p:spPr>
        <p:txBody>
          <a:bodyPr/>
          <a:lstStyle/>
          <a:p>
            <a:r>
              <a:rPr lang="en-US" dirty="0" smtClean="0"/>
              <a:t>The U.S. Retirement Market: </a:t>
            </a:r>
            <a:br>
              <a:rPr lang="en-US" dirty="0" smtClean="0"/>
            </a:br>
            <a:r>
              <a:rPr lang="en-US" dirty="0" smtClean="0"/>
              <a:t>Competition</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14</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393563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lvl="0"/>
            <a:r>
              <a:rPr lang="en-US" dirty="0" smtClean="0"/>
              <a:t>Data In</a:t>
            </a:r>
            <a:r>
              <a:rPr lang="en-US" dirty="0"/>
              <a:t> </a:t>
            </a:r>
            <a:endParaRPr lang="en-US" dirty="0" smtClean="0"/>
          </a:p>
          <a:p>
            <a:pPr lvl="1"/>
            <a:r>
              <a:rPr lang="en-US" dirty="0" smtClean="0"/>
              <a:t>Consultants</a:t>
            </a:r>
            <a:r>
              <a:rPr lang="en-US" dirty="0"/>
              <a:t>, Data </a:t>
            </a:r>
            <a:r>
              <a:rPr lang="en-US" dirty="0" smtClean="0"/>
              <a:t>Firms, Ratings Firms </a:t>
            </a:r>
          </a:p>
          <a:p>
            <a:pPr lvl="0"/>
            <a:r>
              <a:rPr lang="en-US" dirty="0" smtClean="0"/>
              <a:t>Data On</a:t>
            </a:r>
          </a:p>
          <a:p>
            <a:pPr lvl="1"/>
            <a:r>
              <a:rPr lang="en-US" dirty="0" smtClean="0"/>
              <a:t>Regulatory Filings</a:t>
            </a:r>
          </a:p>
          <a:p>
            <a:pPr lvl="2"/>
            <a:r>
              <a:rPr lang="en-US" dirty="0" smtClean="0"/>
              <a:t>DOL Form 5500 on Private-Sector Pensions</a:t>
            </a:r>
          </a:p>
          <a:p>
            <a:pPr lvl="2"/>
            <a:r>
              <a:rPr lang="en-US" dirty="0" smtClean="0"/>
              <a:t>IRS, Statistics of Income on IRAs, Retiree Income (Including Tax Return Information)</a:t>
            </a:r>
          </a:p>
          <a:p>
            <a:pPr lvl="1"/>
            <a:r>
              <a:rPr lang="en-US" dirty="0" smtClean="0"/>
              <a:t>Household and Firm Surveys (Government-Sponsored, and Private-Sector)</a:t>
            </a:r>
          </a:p>
          <a:p>
            <a:pPr lvl="1"/>
            <a:r>
              <a:rPr lang="en-US" dirty="0" smtClean="0"/>
              <a:t>Recordkeeper Surveys (Private-Sector)</a:t>
            </a:r>
          </a:p>
          <a:p>
            <a:pPr lvl="1"/>
            <a:r>
              <a:rPr lang="en-US" dirty="0" smtClean="0"/>
              <a:t>Research (ICI, Academics, Think Tanks, Government-Sponsored)</a:t>
            </a:r>
          </a:p>
        </p:txBody>
      </p:sp>
      <p:sp>
        <p:nvSpPr>
          <p:cNvPr id="6" name="Title 5"/>
          <p:cNvSpPr>
            <a:spLocks noGrp="1"/>
          </p:cNvSpPr>
          <p:nvPr>
            <p:ph type="title"/>
          </p:nvPr>
        </p:nvSpPr>
        <p:spPr>
          <a:xfrm>
            <a:off x="685800" y="504652"/>
            <a:ext cx="7772400" cy="886397"/>
          </a:xfrm>
        </p:spPr>
        <p:txBody>
          <a:bodyPr/>
          <a:lstStyle/>
          <a:p>
            <a:r>
              <a:rPr lang="en-US" dirty="0" smtClean="0"/>
              <a:t>The U.S. Retirement Market:</a:t>
            </a:r>
            <a:br>
              <a:rPr lang="en-US" dirty="0" smtClean="0"/>
            </a:br>
            <a:r>
              <a:rPr lang="en-US" dirty="0" smtClean="0"/>
              <a:t>Data</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15</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1352178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155180" y="726251"/>
            <a:ext cx="1303020" cy="443198"/>
          </a:xfrm>
        </p:spPr>
        <p:txBody>
          <a:bodyPr/>
          <a:lstStyle/>
          <a:p>
            <a:r>
              <a:rPr lang="en-US" dirty="0" smtClean="0"/>
              <a:t>Data </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16</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pic>
        <p:nvPicPr>
          <p:cNvPr id="8" name="Picture 7"/>
          <p:cNvPicPr>
            <a:picLocks noChangeAspect="1"/>
          </p:cNvPicPr>
          <p:nvPr/>
        </p:nvPicPr>
        <p:blipFill>
          <a:blip r:embed="rId3"/>
          <a:stretch>
            <a:fillRect/>
          </a:stretch>
        </p:blipFill>
        <p:spPr>
          <a:xfrm>
            <a:off x="303730" y="258556"/>
            <a:ext cx="6758940" cy="4525236"/>
          </a:xfrm>
          <a:prstGeom prst="rect">
            <a:avLst/>
          </a:prstGeom>
        </p:spPr>
      </p:pic>
      <p:sp>
        <p:nvSpPr>
          <p:cNvPr id="9" name="TextBox 8"/>
          <p:cNvSpPr txBox="1"/>
          <p:nvPr/>
        </p:nvSpPr>
        <p:spPr>
          <a:xfrm>
            <a:off x="327660" y="254269"/>
            <a:ext cx="5196166" cy="646331"/>
          </a:xfrm>
          <a:prstGeom prst="rect">
            <a:avLst/>
          </a:prstGeom>
          <a:noFill/>
        </p:spPr>
        <p:txBody>
          <a:bodyPr wrap="none" rtlCol="0">
            <a:spAutoFit/>
          </a:bodyPr>
          <a:lstStyle/>
          <a:p>
            <a:r>
              <a:rPr lang="en-US" dirty="0" smtClean="0">
                <a:solidFill>
                  <a:schemeClr val="accent3"/>
                </a:solidFill>
              </a:rPr>
              <a:t>Federal Reserve Survey of Consumer Finances </a:t>
            </a:r>
            <a:r>
              <a:rPr lang="en-US" sz="1600" dirty="0" smtClean="0">
                <a:solidFill>
                  <a:schemeClr val="accent3"/>
                </a:solidFill>
              </a:rPr>
              <a:t>(2013) </a:t>
            </a:r>
            <a:endParaRPr lang="en-US" sz="1600" dirty="0">
              <a:solidFill>
                <a:schemeClr val="accent3"/>
              </a:solidFill>
            </a:endParaRPr>
          </a:p>
          <a:p>
            <a:r>
              <a:rPr lang="en-US" dirty="0" smtClean="0">
                <a:solidFill>
                  <a:schemeClr val="accent3"/>
                </a:solidFill>
              </a:rPr>
              <a:t>35% </a:t>
            </a:r>
            <a:r>
              <a:rPr lang="en-US" dirty="0">
                <a:solidFill>
                  <a:schemeClr val="accent3"/>
                </a:solidFill>
              </a:rPr>
              <a:t>of </a:t>
            </a:r>
            <a:r>
              <a:rPr lang="en-US" dirty="0" smtClean="0">
                <a:solidFill>
                  <a:schemeClr val="accent3"/>
                </a:solidFill>
              </a:rPr>
              <a:t>U.S. households had DC plans</a:t>
            </a:r>
            <a:endParaRPr lang="en-US" dirty="0">
              <a:solidFill>
                <a:schemeClr val="accent3"/>
              </a:solidFill>
            </a:endParaRPr>
          </a:p>
        </p:txBody>
      </p:sp>
      <p:sp>
        <p:nvSpPr>
          <p:cNvPr id="10" name="TextBox 9"/>
          <p:cNvSpPr txBox="1"/>
          <p:nvPr/>
        </p:nvSpPr>
        <p:spPr>
          <a:xfrm>
            <a:off x="3408983" y="916894"/>
            <a:ext cx="3716467" cy="646331"/>
          </a:xfrm>
          <a:prstGeom prst="rect">
            <a:avLst/>
          </a:prstGeom>
          <a:noFill/>
        </p:spPr>
        <p:txBody>
          <a:bodyPr wrap="none" rtlCol="0">
            <a:spAutoFit/>
          </a:bodyPr>
          <a:lstStyle/>
          <a:p>
            <a:r>
              <a:rPr lang="en-US" dirty="0" smtClean="0">
                <a:solidFill>
                  <a:schemeClr val="accent3"/>
                </a:solidFill>
              </a:rPr>
              <a:t>DOL Form 5500 </a:t>
            </a:r>
            <a:r>
              <a:rPr lang="en-US" sz="1600" dirty="0" smtClean="0">
                <a:solidFill>
                  <a:schemeClr val="accent3"/>
                </a:solidFill>
              </a:rPr>
              <a:t>(2013)</a:t>
            </a:r>
          </a:p>
          <a:p>
            <a:r>
              <a:rPr lang="en-US" dirty="0" smtClean="0">
                <a:solidFill>
                  <a:schemeClr val="accent3"/>
                </a:solidFill>
              </a:rPr>
              <a:t>401(k) plans had $4.2 trillion in assets</a:t>
            </a:r>
            <a:endParaRPr lang="en-US" dirty="0">
              <a:solidFill>
                <a:schemeClr val="accent3"/>
              </a:solidFill>
            </a:endParaRPr>
          </a:p>
        </p:txBody>
      </p:sp>
      <p:sp>
        <p:nvSpPr>
          <p:cNvPr id="11" name="TextBox 10"/>
          <p:cNvSpPr txBox="1"/>
          <p:nvPr/>
        </p:nvSpPr>
        <p:spPr>
          <a:xfrm>
            <a:off x="958644" y="1371315"/>
            <a:ext cx="3934198" cy="923330"/>
          </a:xfrm>
          <a:prstGeom prst="rect">
            <a:avLst/>
          </a:prstGeom>
          <a:noFill/>
        </p:spPr>
        <p:txBody>
          <a:bodyPr wrap="square" rtlCol="0">
            <a:spAutoFit/>
          </a:bodyPr>
          <a:lstStyle/>
          <a:p>
            <a:r>
              <a:rPr lang="en-US" dirty="0" smtClean="0">
                <a:solidFill>
                  <a:schemeClr val="accent2"/>
                </a:solidFill>
              </a:rPr>
              <a:t>ICI </a:t>
            </a:r>
            <a:r>
              <a:rPr lang="en-US" sz="1600" dirty="0" smtClean="0">
                <a:solidFill>
                  <a:schemeClr val="accent2"/>
                </a:solidFill>
              </a:rPr>
              <a:t>(2015:Q3)</a:t>
            </a:r>
          </a:p>
          <a:p>
            <a:r>
              <a:rPr lang="en-US" dirty="0" smtClean="0">
                <a:solidFill>
                  <a:schemeClr val="accent2"/>
                </a:solidFill>
              </a:rPr>
              <a:t>401(k) plans had $4.5 trillion in assets ($2.7 trillion in mutual funds)</a:t>
            </a:r>
            <a:endParaRPr lang="en-US" dirty="0">
              <a:solidFill>
                <a:schemeClr val="accent2"/>
              </a:solidFill>
            </a:endParaRPr>
          </a:p>
        </p:txBody>
      </p:sp>
      <p:sp>
        <p:nvSpPr>
          <p:cNvPr id="12" name="TextBox 11"/>
          <p:cNvSpPr txBox="1"/>
          <p:nvPr/>
        </p:nvSpPr>
        <p:spPr>
          <a:xfrm>
            <a:off x="5136627" y="2145744"/>
            <a:ext cx="3697231" cy="923330"/>
          </a:xfrm>
          <a:prstGeom prst="rect">
            <a:avLst/>
          </a:prstGeom>
          <a:noFill/>
        </p:spPr>
        <p:txBody>
          <a:bodyPr wrap="none" rtlCol="0">
            <a:spAutoFit/>
          </a:bodyPr>
          <a:lstStyle/>
          <a:p>
            <a:r>
              <a:rPr lang="en-US" dirty="0" smtClean="0">
                <a:solidFill>
                  <a:schemeClr val="accent3"/>
                </a:solidFill>
              </a:rPr>
              <a:t>ICI + Lipper </a:t>
            </a:r>
            <a:r>
              <a:rPr lang="en-US" sz="1600" dirty="0" smtClean="0">
                <a:solidFill>
                  <a:schemeClr val="accent3"/>
                </a:solidFill>
              </a:rPr>
              <a:t>(2014)</a:t>
            </a:r>
          </a:p>
          <a:p>
            <a:r>
              <a:rPr lang="en-US" dirty="0" smtClean="0">
                <a:solidFill>
                  <a:schemeClr val="accent3"/>
                </a:solidFill>
              </a:rPr>
              <a:t>401(k) participants paid 0.54 percent </a:t>
            </a:r>
          </a:p>
          <a:p>
            <a:r>
              <a:rPr lang="en-US" dirty="0" smtClean="0">
                <a:solidFill>
                  <a:schemeClr val="accent3"/>
                </a:solidFill>
              </a:rPr>
              <a:t>in </a:t>
            </a:r>
            <a:r>
              <a:rPr lang="en-US" dirty="0">
                <a:solidFill>
                  <a:schemeClr val="accent3"/>
                </a:solidFill>
              </a:rPr>
              <a:t>equity </a:t>
            </a:r>
            <a:r>
              <a:rPr lang="en-US" dirty="0" smtClean="0">
                <a:solidFill>
                  <a:schemeClr val="accent3"/>
                </a:solidFill>
              </a:rPr>
              <a:t>fund expenses</a:t>
            </a:r>
            <a:endParaRPr lang="en-US" dirty="0">
              <a:solidFill>
                <a:schemeClr val="accent3"/>
              </a:solidFill>
            </a:endParaRPr>
          </a:p>
        </p:txBody>
      </p:sp>
      <p:sp>
        <p:nvSpPr>
          <p:cNvPr id="13" name="TextBox 12"/>
          <p:cNvSpPr txBox="1"/>
          <p:nvPr/>
        </p:nvSpPr>
        <p:spPr>
          <a:xfrm>
            <a:off x="627239" y="2495605"/>
            <a:ext cx="3508909" cy="646331"/>
          </a:xfrm>
          <a:prstGeom prst="rect">
            <a:avLst/>
          </a:prstGeom>
          <a:noFill/>
        </p:spPr>
        <p:txBody>
          <a:bodyPr wrap="none" rtlCol="0">
            <a:spAutoFit/>
          </a:bodyPr>
          <a:lstStyle/>
          <a:p>
            <a:r>
              <a:rPr lang="en-US" dirty="0" smtClean="0">
                <a:solidFill>
                  <a:schemeClr val="accent4"/>
                </a:solidFill>
              </a:rPr>
              <a:t>BrightScope + Lipper + Morningstar</a:t>
            </a:r>
          </a:p>
          <a:p>
            <a:r>
              <a:rPr lang="en-US" dirty="0" smtClean="0">
                <a:solidFill>
                  <a:schemeClr val="accent4"/>
                </a:solidFill>
              </a:rPr>
              <a:t>DC plan fees vary with plan size </a:t>
            </a:r>
            <a:endParaRPr lang="en-US" dirty="0">
              <a:solidFill>
                <a:schemeClr val="accent4"/>
              </a:solidFill>
            </a:endParaRPr>
          </a:p>
        </p:txBody>
      </p:sp>
      <p:sp>
        <p:nvSpPr>
          <p:cNvPr id="15" name="TextBox 14"/>
          <p:cNvSpPr txBox="1"/>
          <p:nvPr/>
        </p:nvSpPr>
        <p:spPr>
          <a:xfrm>
            <a:off x="3625766" y="3303485"/>
            <a:ext cx="5208092" cy="646331"/>
          </a:xfrm>
          <a:prstGeom prst="rect">
            <a:avLst/>
          </a:prstGeom>
          <a:noFill/>
        </p:spPr>
        <p:txBody>
          <a:bodyPr wrap="none" rtlCol="0">
            <a:spAutoFit/>
          </a:bodyPr>
          <a:lstStyle/>
          <a:p>
            <a:r>
              <a:rPr lang="en-US" dirty="0" smtClean="0">
                <a:solidFill>
                  <a:schemeClr val="accent3"/>
                </a:solidFill>
              </a:rPr>
              <a:t>Deloitte+ IFEBP + ISCEBS </a:t>
            </a:r>
            <a:r>
              <a:rPr lang="en-US" sz="1600" dirty="0" smtClean="0">
                <a:solidFill>
                  <a:schemeClr val="accent3"/>
                </a:solidFill>
              </a:rPr>
              <a:t>(2015)</a:t>
            </a:r>
            <a:r>
              <a:rPr lang="en-US" dirty="0" smtClean="0">
                <a:solidFill>
                  <a:schemeClr val="accent3"/>
                </a:solidFill>
              </a:rPr>
              <a:t> </a:t>
            </a:r>
          </a:p>
          <a:p>
            <a:r>
              <a:rPr lang="en-US" dirty="0" smtClean="0">
                <a:solidFill>
                  <a:schemeClr val="accent3"/>
                </a:solidFill>
              </a:rPr>
              <a:t>401(k) plan sponsors review their investment line-ups</a:t>
            </a:r>
            <a:endParaRPr lang="en-US" dirty="0">
              <a:solidFill>
                <a:schemeClr val="accent3"/>
              </a:solidFill>
            </a:endParaRPr>
          </a:p>
        </p:txBody>
      </p:sp>
      <p:sp>
        <p:nvSpPr>
          <p:cNvPr id="17" name="TextBox 16"/>
          <p:cNvSpPr txBox="1"/>
          <p:nvPr/>
        </p:nvSpPr>
        <p:spPr>
          <a:xfrm>
            <a:off x="303730" y="4137461"/>
            <a:ext cx="6391686" cy="646331"/>
          </a:xfrm>
          <a:prstGeom prst="rect">
            <a:avLst/>
          </a:prstGeom>
          <a:noFill/>
        </p:spPr>
        <p:txBody>
          <a:bodyPr wrap="none" rtlCol="0">
            <a:spAutoFit/>
          </a:bodyPr>
          <a:lstStyle/>
          <a:p>
            <a:r>
              <a:rPr lang="en-US" dirty="0" smtClean="0">
                <a:solidFill>
                  <a:schemeClr val="accent3"/>
                </a:solidFill>
              </a:rPr>
              <a:t>EBRI + ICI </a:t>
            </a:r>
            <a:r>
              <a:rPr lang="en-US" sz="1600" dirty="0" smtClean="0">
                <a:solidFill>
                  <a:schemeClr val="accent3"/>
                </a:solidFill>
              </a:rPr>
              <a:t>(2013)</a:t>
            </a:r>
          </a:p>
          <a:p>
            <a:r>
              <a:rPr lang="en-US" dirty="0" smtClean="0">
                <a:solidFill>
                  <a:schemeClr val="accent3"/>
                </a:solidFill>
              </a:rPr>
              <a:t>Younger 401(k) participants have higher concentrations in equities</a:t>
            </a:r>
            <a:endParaRPr lang="en-US" dirty="0">
              <a:solidFill>
                <a:schemeClr val="accent3"/>
              </a:solidFill>
            </a:endParaRPr>
          </a:p>
        </p:txBody>
      </p:sp>
    </p:spTree>
    <p:extLst>
      <p:ext uri="{BB962C8B-B14F-4D97-AF65-F5344CB8AC3E}">
        <p14:creationId xmlns:p14="http://schemas.microsoft.com/office/powerpoint/2010/main" val="1413286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61975" y="571290"/>
            <a:ext cx="7772400" cy="689420"/>
          </a:xfrm>
        </p:spPr>
        <p:txBody>
          <a:bodyPr/>
          <a:lstStyle/>
          <a:p>
            <a:pPr>
              <a:lnSpc>
                <a:spcPct val="80000"/>
              </a:lnSpc>
            </a:pPr>
            <a:r>
              <a:rPr lang="en-US" sz="2800" dirty="0" smtClean="0"/>
              <a:t>DC Plans Regularly Review Investments’ Performance and Many Replace Funds</a:t>
            </a:r>
            <a:endParaRPr lang="en-US" sz="1400" dirty="0"/>
          </a:p>
        </p:txBody>
      </p:sp>
      <p:sp>
        <p:nvSpPr>
          <p:cNvPr id="10" name="Text Placeholder 9"/>
          <p:cNvSpPr>
            <a:spLocks noGrp="1"/>
          </p:cNvSpPr>
          <p:nvPr>
            <p:ph type="body" sz="quarter" idx="12"/>
          </p:nvPr>
        </p:nvSpPr>
        <p:spPr>
          <a:xfrm>
            <a:off x="557213" y="4544843"/>
            <a:ext cx="7888287" cy="210250"/>
          </a:xfrm>
        </p:spPr>
        <p:txBody>
          <a:bodyPr wrap="square">
            <a:spAutoFit/>
          </a:bodyPr>
          <a:lstStyle/>
          <a:p>
            <a:pPr eaLnBrk="0" hangingPunct="0">
              <a:lnSpc>
                <a:spcPct val="85000"/>
              </a:lnSpc>
            </a:pPr>
            <a:r>
              <a:rPr lang="en-US" sz="800" dirty="0" smtClean="0"/>
              <a:t>Note: The sample is 292 DC plan sponsors responding.</a:t>
            </a:r>
          </a:p>
          <a:p>
            <a:pPr eaLnBrk="0" hangingPunct="0">
              <a:lnSpc>
                <a:spcPct val="85000"/>
              </a:lnSpc>
            </a:pPr>
            <a:r>
              <a:rPr lang="en-US" sz="800" dirty="0" smtClean="0"/>
              <a:t>Source: Deloitte, </a:t>
            </a:r>
            <a:r>
              <a:rPr lang="en-US" sz="800" dirty="0"/>
              <a:t>I</a:t>
            </a:r>
            <a:r>
              <a:rPr lang="en-US" sz="800" dirty="0" smtClean="0"/>
              <a:t>FEBP, and </a:t>
            </a:r>
            <a:r>
              <a:rPr lang="en-US" sz="800" dirty="0"/>
              <a:t>I</a:t>
            </a:r>
            <a:r>
              <a:rPr lang="en-US" sz="800" dirty="0" smtClean="0"/>
              <a:t>SCEBS, Annual Defined Contribution Plan Benchmarking Survey (2015)</a:t>
            </a:r>
            <a:endParaRPr lang="en-US" sz="800" dirty="0"/>
          </a:p>
        </p:txBody>
      </p:sp>
      <p:sp>
        <p:nvSpPr>
          <p:cNvPr id="14" name="Date Placeholder 13"/>
          <p:cNvSpPr>
            <a:spLocks noGrp="1"/>
          </p:cNvSpPr>
          <p:nvPr>
            <p:ph type="dt" sz="half" idx="10"/>
          </p:nvPr>
        </p:nvSpPr>
        <p:spPr/>
        <p:txBody>
          <a:bodyPr/>
          <a:lstStyle/>
          <a:p>
            <a:pPr algn="l">
              <a:lnSpc>
                <a:spcPct val="90000"/>
              </a:lnSpc>
            </a:pPr>
            <a:r>
              <a:rPr lang="en-US" dirty="0" smtClean="0"/>
              <a:t>26 February 2016</a:t>
            </a:r>
            <a:endParaRPr lang="en-US" dirty="0"/>
          </a:p>
        </p:txBody>
      </p:sp>
      <p:sp>
        <p:nvSpPr>
          <p:cNvPr id="16" name="Slide Number Placeholder 15"/>
          <p:cNvSpPr>
            <a:spLocks noGrp="1"/>
          </p:cNvSpPr>
          <p:nvPr>
            <p:ph type="sldNum" sz="quarter" idx="4294967295"/>
          </p:nvPr>
        </p:nvSpPr>
        <p:spPr>
          <a:xfrm>
            <a:off x="7523547" y="4868033"/>
            <a:ext cx="1332156" cy="273844"/>
          </a:xfrm>
          <a:prstGeom prst="rect">
            <a:avLst/>
          </a:prstGeom>
        </p:spPr>
        <p:txBody>
          <a:bodyPr/>
          <a:lstStyle/>
          <a:p>
            <a:fld id="{8B37D5FE-740C-46F5-801A-FA5477D9711F}" type="slidenum">
              <a:rPr lang="en-US" smtClean="0"/>
              <a:pPr/>
              <a:t>17</a:t>
            </a:fld>
            <a:endParaRPr lang="en-US" dirty="0"/>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graphicFrame>
        <p:nvGraphicFramePr>
          <p:cNvPr id="7" name="Chart 6"/>
          <p:cNvGraphicFramePr/>
          <p:nvPr>
            <p:extLst/>
          </p:nvPr>
        </p:nvGraphicFramePr>
        <p:xfrm>
          <a:off x="1246414" y="1558368"/>
          <a:ext cx="6096000" cy="314392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485435" y="1441948"/>
            <a:ext cx="2347005" cy="1415772"/>
          </a:xfrm>
          <a:prstGeom prst="rect">
            <a:avLst/>
          </a:prstGeom>
          <a:noFill/>
        </p:spPr>
        <p:txBody>
          <a:bodyPr wrap="square" rtlCol="0">
            <a:spAutoFit/>
          </a:bodyPr>
          <a:lstStyle/>
          <a:p>
            <a:r>
              <a:rPr lang="en-US" b="1" dirty="0">
                <a:solidFill>
                  <a:schemeClr val="bg1"/>
                </a:solidFill>
              </a:rPr>
              <a:t>When was the last time you replaced a fund due to poor performance? </a:t>
            </a:r>
            <a:endParaRPr lang="en-US" b="1" dirty="0" smtClean="0">
              <a:solidFill>
                <a:schemeClr val="bg1"/>
              </a:solidFill>
            </a:endParaRPr>
          </a:p>
          <a:p>
            <a:r>
              <a:rPr lang="en-US" sz="1400" i="1" dirty="0" smtClean="0">
                <a:solidFill>
                  <a:schemeClr val="bg1"/>
                </a:solidFill>
              </a:rPr>
              <a:t>(</a:t>
            </a:r>
            <a:r>
              <a:rPr lang="en-US" sz="1400" i="1" dirty="0">
                <a:solidFill>
                  <a:schemeClr val="bg1"/>
                </a:solidFill>
              </a:rPr>
              <a:t>percentage of plans, 2015)</a:t>
            </a:r>
            <a:endParaRPr lang="en-US" sz="1400" i="1" dirty="0"/>
          </a:p>
        </p:txBody>
      </p:sp>
    </p:spTree>
    <p:extLst>
      <p:ext uri="{BB962C8B-B14F-4D97-AF65-F5344CB8AC3E}">
        <p14:creationId xmlns:p14="http://schemas.microsoft.com/office/powerpoint/2010/main" val="3464124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2265" y="639302"/>
            <a:ext cx="8094536" cy="360099"/>
          </a:xfrm>
        </p:spPr>
        <p:txBody>
          <a:bodyPr/>
          <a:lstStyle/>
          <a:p>
            <a:r>
              <a:rPr lang="en-US" sz="2600" dirty="0" smtClean="0"/>
              <a:t>401(k) Plans Choose Among a Variety of Recordkeepers</a:t>
            </a:r>
            <a:endParaRPr lang="en-US" sz="2600" dirty="0"/>
          </a:p>
        </p:txBody>
      </p:sp>
      <p:sp>
        <p:nvSpPr>
          <p:cNvPr id="17" name="Date Placeholder 16"/>
          <p:cNvSpPr>
            <a:spLocks noGrp="1"/>
          </p:cNvSpPr>
          <p:nvPr>
            <p:ph type="dt" sz="half" idx="10"/>
          </p:nvPr>
        </p:nvSpPr>
        <p:spPr>
          <a:xfrm>
            <a:off x="-765010" y="4830111"/>
            <a:ext cx="1905000" cy="207169"/>
          </a:xfr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10552" y="4842371"/>
            <a:ext cx="1905000" cy="207169"/>
          </a:xfrm>
        </p:spPr>
        <p:txBody>
          <a:bodyPr/>
          <a:lstStyle/>
          <a:p>
            <a:pPr>
              <a:defRPr/>
            </a:pPr>
            <a:fld id="{4C179F49-F444-4282-998A-8E0D033E9502}" type="slidenum">
              <a:rPr lang="en-US" sz="1000" smtClean="0">
                <a:solidFill>
                  <a:schemeClr val="tx1"/>
                </a:solidFill>
                <a:latin typeface="+mj-lt"/>
              </a:rPr>
              <a:pPr>
                <a:defRPr/>
              </a:pPr>
              <a:t>18</a:t>
            </a:fld>
            <a:endParaRPr lang="en-US" sz="1000" dirty="0">
              <a:solidFill>
                <a:schemeClr val="tx1"/>
              </a:solidFill>
              <a:latin typeface="+mj-lt"/>
            </a:endParaRPr>
          </a:p>
        </p:txBody>
      </p:sp>
      <p:sp>
        <p:nvSpPr>
          <p:cNvPr id="3" name="Rectangle 2"/>
          <p:cNvSpPr/>
          <p:nvPr/>
        </p:nvSpPr>
        <p:spPr>
          <a:xfrm>
            <a:off x="389552" y="4239303"/>
            <a:ext cx="8499962" cy="707886"/>
          </a:xfrm>
          <a:prstGeom prst="rect">
            <a:avLst/>
          </a:prstGeom>
        </p:spPr>
        <p:txBody>
          <a:bodyPr wrap="square">
            <a:spAutoFit/>
          </a:bodyPr>
          <a:lstStyle/>
          <a:p>
            <a:r>
              <a:rPr lang="en-US" sz="800" dirty="0" smtClean="0">
                <a:solidFill>
                  <a:schemeClr val="bg1"/>
                </a:solidFill>
              </a:rPr>
              <a:t>Note</a:t>
            </a:r>
            <a:r>
              <a:rPr lang="en-US" sz="800" dirty="0">
                <a:solidFill>
                  <a:schemeClr val="bg1"/>
                </a:solidFill>
              </a:rPr>
              <a:t>: </a:t>
            </a:r>
            <a:r>
              <a:rPr lang="en-US" sz="800" dirty="0" smtClean="0">
                <a:solidFill>
                  <a:schemeClr val="bg1"/>
                </a:solidFill>
              </a:rPr>
              <a:t>The </a:t>
            </a:r>
            <a:r>
              <a:rPr lang="en-US" sz="800" dirty="0">
                <a:solidFill>
                  <a:schemeClr val="bg1"/>
                </a:solidFill>
              </a:rPr>
              <a:t>sample is 22,279 plans with $2.6 trillion in assets. The top 40 recordkeepers among audited 401(k) plans in the BrightScope database were classified according to their primary business, and only plans recordkept by those recordkeepers are included in this analysis. </a:t>
            </a:r>
            <a:r>
              <a:rPr lang="en-US" sz="800" dirty="0" smtClean="0">
                <a:solidFill>
                  <a:schemeClr val="bg1"/>
                </a:solidFill>
              </a:rPr>
              <a:t>BrightScope audited 401(k) filings generally include plans with 100 participants or more. Plans with fewer than four investment options, more than 100 investment options, or less than $1 million in plan assets are excluded from this analysis. Components may not add to 100 percent because of rounding.</a:t>
            </a:r>
          </a:p>
          <a:p>
            <a:r>
              <a:rPr lang="en-US" sz="800" dirty="0" smtClean="0">
                <a:solidFill>
                  <a:schemeClr val="bg1"/>
                </a:solidFill>
              </a:rPr>
              <a:t>Source</a:t>
            </a:r>
            <a:r>
              <a:rPr lang="en-US" sz="800" dirty="0">
                <a:solidFill>
                  <a:schemeClr val="bg1"/>
                </a:solidFill>
              </a:rPr>
              <a:t>: BrightScope Defined Contribution Plan </a:t>
            </a:r>
            <a:r>
              <a:rPr lang="en-US" sz="800" dirty="0" smtClean="0">
                <a:solidFill>
                  <a:schemeClr val="bg1"/>
                </a:solidFill>
              </a:rPr>
              <a:t>Database; see </a:t>
            </a:r>
            <a:r>
              <a:rPr lang="en-US" sz="800" dirty="0">
                <a:solidFill>
                  <a:schemeClr val="bg1"/>
                </a:solidFill>
              </a:rPr>
              <a:t>BrightScope and Investment Company Institute </a:t>
            </a:r>
            <a:r>
              <a:rPr lang="en-US" sz="800" dirty="0" smtClean="0">
                <a:solidFill>
                  <a:schemeClr val="bg1"/>
                </a:solidFill>
              </a:rPr>
              <a:t>(2015</a:t>
            </a:r>
            <a:r>
              <a:rPr lang="en-US" sz="800" dirty="0">
                <a:solidFill>
                  <a:schemeClr val="bg1"/>
                </a:solidFill>
              </a:rPr>
              <a:t>)</a:t>
            </a:r>
          </a:p>
          <a:p>
            <a:endParaRPr lang="en-US" sz="800" dirty="0">
              <a:solidFill>
                <a:schemeClr val="bg1"/>
              </a:solidFill>
            </a:endParaRPr>
          </a:p>
        </p:txBody>
      </p:sp>
      <p:sp>
        <p:nvSpPr>
          <p:cNvPr id="4" name="Footer Placeholder 3"/>
          <p:cNvSpPr>
            <a:spLocks noGrp="1"/>
          </p:cNvSpPr>
          <p:nvPr>
            <p:ph type="ftr" sz="quarter" idx="11"/>
          </p:nvPr>
        </p:nvSpPr>
        <p:spPr/>
        <p:txBody>
          <a:bodyPr/>
          <a:lstStyle/>
          <a:p>
            <a:pPr>
              <a:defRPr/>
            </a:pPr>
            <a:r>
              <a:rPr lang="en-US" dirty="0" smtClean="0"/>
              <a:t>COVIP/IOPS International Seminar</a:t>
            </a:r>
            <a:endParaRPr lang="en-US" dirty="0"/>
          </a:p>
        </p:txBody>
      </p:sp>
      <p:graphicFrame>
        <p:nvGraphicFramePr>
          <p:cNvPr id="14" name="Content Placeholder 13"/>
          <p:cNvGraphicFramePr>
            <a:graphicFrameLocks noGrp="1"/>
          </p:cNvGraphicFramePr>
          <p:nvPr>
            <p:ph idx="1"/>
            <p:extLst/>
          </p:nvPr>
        </p:nvGraphicFramePr>
        <p:xfrm>
          <a:off x="592265" y="1439182"/>
          <a:ext cx="8018385" cy="2713568"/>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 Box 3"/>
          <p:cNvSpPr txBox="1">
            <a:spLocks noChangeArrowheads="1"/>
          </p:cNvSpPr>
          <p:nvPr/>
        </p:nvSpPr>
        <p:spPr bwMode="auto">
          <a:xfrm>
            <a:off x="506782" y="1110616"/>
            <a:ext cx="8527871" cy="254398"/>
          </a:xfrm>
          <a:prstGeom prst="rect">
            <a:avLst/>
          </a:prstGeom>
          <a:noFill/>
          <a:ln w="9525">
            <a:noFill/>
            <a:miter lim="800000"/>
            <a:headEnd/>
            <a:tailEnd/>
          </a:ln>
        </p:spPr>
        <p:txBody>
          <a:bodyPr wrap="square" lIns="69056" tIns="34529" rIns="69056" bIns="34529" anchor="b">
            <a:spAutoFit/>
          </a:bodyPr>
          <a:lstStyle/>
          <a:p>
            <a:r>
              <a:rPr lang="en-US" sz="1150" i="1" dirty="0" smtClean="0">
                <a:solidFill>
                  <a:schemeClr val="bg1"/>
                </a:solidFill>
              </a:rPr>
              <a:t>Percentage of plans with audited 401(k) filings in the BrightScope database by plan assets, selected plan sizes, 2013</a:t>
            </a:r>
            <a:endParaRPr lang="en-US" sz="1150" i="1" dirty="0">
              <a:solidFill>
                <a:schemeClr val="bg1"/>
              </a:solidFill>
              <a:cs typeface="Times New Roman" charset="0"/>
            </a:endParaRPr>
          </a:p>
        </p:txBody>
      </p:sp>
      <p:cxnSp>
        <p:nvCxnSpPr>
          <p:cNvPr id="5" name="Straight Connector 4"/>
          <p:cNvCxnSpPr/>
          <p:nvPr/>
        </p:nvCxnSpPr>
        <p:spPr>
          <a:xfrm>
            <a:off x="7119257" y="1632857"/>
            <a:ext cx="10886" cy="2620736"/>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1"/>
          <p:cNvSpPr txBox="1"/>
          <p:nvPr/>
        </p:nvSpPr>
        <p:spPr>
          <a:xfrm>
            <a:off x="4143943" y="4057029"/>
            <a:ext cx="1910443" cy="23945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b="1" dirty="0" smtClean="0">
                <a:solidFill>
                  <a:schemeClr val="bg1"/>
                </a:solidFill>
              </a:rPr>
              <a:t>Plan assets</a:t>
            </a:r>
            <a:endParaRPr lang="en-US" sz="1100" b="1" dirty="0">
              <a:solidFill>
                <a:schemeClr val="bg1"/>
              </a:solidFill>
            </a:endParaRPr>
          </a:p>
        </p:txBody>
      </p:sp>
    </p:spTree>
    <p:extLst>
      <p:ext uri="{BB962C8B-B14F-4D97-AF65-F5344CB8AC3E}">
        <p14:creationId xmlns:p14="http://schemas.microsoft.com/office/powerpoint/2010/main" val="34204693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r>
              <a:rPr lang="en-US" dirty="0" smtClean="0"/>
              <a:t>Landscape of U.S. Retirement Accumulations </a:t>
            </a:r>
          </a:p>
          <a:p>
            <a:r>
              <a:rPr lang="en-US" dirty="0" smtClean="0"/>
              <a:t>The U.S. Retirement Market </a:t>
            </a:r>
          </a:p>
          <a:p>
            <a:pPr lvl="1"/>
            <a:r>
              <a:rPr lang="en-US" dirty="0" smtClean="0"/>
              <a:t>Regulation</a:t>
            </a:r>
          </a:p>
          <a:p>
            <a:pPr lvl="1"/>
            <a:r>
              <a:rPr lang="en-US" dirty="0" smtClean="0"/>
              <a:t>Disclosure and Education </a:t>
            </a:r>
          </a:p>
          <a:p>
            <a:pPr lvl="1"/>
            <a:r>
              <a:rPr lang="en-US" dirty="0" smtClean="0"/>
              <a:t>Competition</a:t>
            </a:r>
          </a:p>
          <a:p>
            <a:pPr lvl="1"/>
            <a:r>
              <a:rPr lang="en-US" dirty="0" smtClean="0"/>
              <a:t>Innovation and Flexibility</a:t>
            </a:r>
          </a:p>
          <a:p>
            <a:pPr lvl="0"/>
            <a:r>
              <a:rPr lang="en-US" dirty="0" smtClean="0"/>
              <a:t>References</a:t>
            </a:r>
          </a:p>
          <a:p>
            <a:pPr lvl="0"/>
            <a:r>
              <a:rPr lang="en-US" dirty="0" smtClean="0"/>
              <a:t>Appendix: Additional Information</a:t>
            </a:r>
            <a:endParaRPr lang="en-US" dirty="0"/>
          </a:p>
        </p:txBody>
      </p:sp>
      <p:sp>
        <p:nvSpPr>
          <p:cNvPr id="6" name="Title 5"/>
          <p:cNvSpPr>
            <a:spLocks noGrp="1"/>
          </p:cNvSpPr>
          <p:nvPr>
            <p:ph type="title"/>
          </p:nvPr>
        </p:nvSpPr>
        <p:spPr>
          <a:xfrm>
            <a:off x="685800" y="726251"/>
            <a:ext cx="7772400" cy="443198"/>
          </a:xfrm>
        </p:spPr>
        <p:txBody>
          <a:bodyPr/>
          <a:lstStyle/>
          <a:p>
            <a:r>
              <a:rPr lang="en-US" dirty="0"/>
              <a:t>Overview</a:t>
            </a:r>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1</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20676310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2265" y="767801"/>
            <a:ext cx="8094536" cy="360099"/>
          </a:xfrm>
        </p:spPr>
        <p:txBody>
          <a:bodyPr/>
          <a:lstStyle/>
          <a:p>
            <a:r>
              <a:rPr lang="en-US" sz="2600" dirty="0" smtClean="0"/>
              <a:t>Proprietary Fund Use Varies with 401(k) Plan Size </a:t>
            </a:r>
            <a:endParaRPr lang="en-US" sz="2600" dirty="0"/>
          </a:p>
        </p:txBody>
      </p:sp>
      <p:sp>
        <p:nvSpPr>
          <p:cNvPr id="17" name="Date Placeholder 16"/>
          <p:cNvSpPr>
            <a:spLocks noGrp="1"/>
          </p:cNvSpPr>
          <p:nvPr>
            <p:ph type="dt" sz="half" idx="10"/>
          </p:nvPr>
        </p:nvSpPr>
        <p:spPr>
          <a:xfrm>
            <a:off x="-765010" y="4830111"/>
            <a:ext cx="1905000" cy="207169"/>
          </a:xfr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10552" y="4842371"/>
            <a:ext cx="1905000" cy="207169"/>
          </a:xfrm>
        </p:spPr>
        <p:txBody>
          <a:bodyPr/>
          <a:lstStyle/>
          <a:p>
            <a:pPr>
              <a:defRPr/>
            </a:pPr>
            <a:fld id="{4C179F49-F444-4282-998A-8E0D033E9502}" type="slidenum">
              <a:rPr lang="en-US" sz="1000" smtClean="0">
                <a:solidFill>
                  <a:schemeClr val="tx1"/>
                </a:solidFill>
                <a:latin typeface="+mj-lt"/>
              </a:rPr>
              <a:pPr>
                <a:defRPr/>
              </a:pPr>
              <a:t>19</a:t>
            </a:fld>
            <a:endParaRPr lang="en-US" sz="1000" dirty="0">
              <a:solidFill>
                <a:schemeClr val="tx1"/>
              </a:solidFill>
              <a:latin typeface="+mj-lt"/>
            </a:endParaRPr>
          </a:p>
        </p:txBody>
      </p:sp>
      <p:sp>
        <p:nvSpPr>
          <p:cNvPr id="3" name="Rectangle 2"/>
          <p:cNvSpPr/>
          <p:nvPr/>
        </p:nvSpPr>
        <p:spPr>
          <a:xfrm>
            <a:off x="441001" y="4215211"/>
            <a:ext cx="8499962" cy="707886"/>
          </a:xfrm>
          <a:prstGeom prst="rect">
            <a:avLst/>
          </a:prstGeom>
        </p:spPr>
        <p:txBody>
          <a:bodyPr wrap="square">
            <a:spAutoFit/>
          </a:bodyPr>
          <a:lstStyle/>
          <a:p>
            <a:r>
              <a:rPr lang="en-US" sz="800" dirty="0" smtClean="0">
                <a:solidFill>
                  <a:schemeClr val="bg1"/>
                </a:solidFill>
              </a:rPr>
              <a:t>Note: Proprietary </a:t>
            </a:r>
            <a:r>
              <a:rPr lang="en-US" sz="800" dirty="0">
                <a:solidFill>
                  <a:schemeClr val="bg1"/>
                </a:solidFill>
              </a:rPr>
              <a:t>funds are the investment products of the recordkeeping financial services firm. Funds include mutual funds, collective investment trusts, separate accounts, and other pooled investment </a:t>
            </a:r>
            <a:r>
              <a:rPr lang="en-US" sz="800" dirty="0" smtClean="0">
                <a:solidFill>
                  <a:schemeClr val="bg1"/>
                </a:solidFill>
              </a:rPr>
              <a:t>products. The sample is 30,163 plans with $2.9 trillion in assets. BrightScope audited 401(k) filings generally include plans with 100 participants or more. Plans with fewer than four investment options, more than 100 investment options, or less than $1 million in plan assets are excluded from this analysis. </a:t>
            </a:r>
          </a:p>
          <a:p>
            <a:r>
              <a:rPr lang="en-US" sz="800" dirty="0" smtClean="0">
                <a:solidFill>
                  <a:schemeClr val="bg1"/>
                </a:solidFill>
              </a:rPr>
              <a:t>Source</a:t>
            </a:r>
            <a:r>
              <a:rPr lang="en-US" sz="800" dirty="0">
                <a:solidFill>
                  <a:schemeClr val="bg1"/>
                </a:solidFill>
              </a:rPr>
              <a:t>: BrightScope Defined Contribution Plan </a:t>
            </a:r>
            <a:r>
              <a:rPr lang="en-US" sz="800" dirty="0" smtClean="0">
                <a:solidFill>
                  <a:schemeClr val="bg1"/>
                </a:solidFill>
              </a:rPr>
              <a:t>Database; </a:t>
            </a:r>
            <a:r>
              <a:rPr lang="en-US" sz="800" dirty="0">
                <a:solidFill>
                  <a:schemeClr val="bg1"/>
                </a:solidFill>
              </a:rPr>
              <a:t>see BrightScope and Investment Company Institute </a:t>
            </a:r>
            <a:r>
              <a:rPr lang="en-US" sz="800" dirty="0" smtClean="0">
                <a:solidFill>
                  <a:schemeClr val="bg1"/>
                </a:solidFill>
              </a:rPr>
              <a:t>(2015</a:t>
            </a:r>
            <a:r>
              <a:rPr lang="en-US" sz="800" dirty="0">
                <a:solidFill>
                  <a:schemeClr val="bg1"/>
                </a:solidFill>
              </a:rPr>
              <a:t>)</a:t>
            </a:r>
          </a:p>
          <a:p>
            <a:endParaRPr lang="en-US" sz="800" dirty="0">
              <a:solidFill>
                <a:schemeClr val="bg1"/>
              </a:solidFill>
            </a:endParaRPr>
          </a:p>
        </p:txBody>
      </p:sp>
      <p:sp>
        <p:nvSpPr>
          <p:cNvPr id="4" name="Footer Placeholder 3"/>
          <p:cNvSpPr>
            <a:spLocks noGrp="1"/>
          </p:cNvSpPr>
          <p:nvPr>
            <p:ph type="ftr" sz="quarter" idx="11"/>
          </p:nvPr>
        </p:nvSpPr>
        <p:spPr/>
        <p:txBody>
          <a:bodyPr/>
          <a:lstStyle/>
          <a:p>
            <a:pPr>
              <a:defRPr/>
            </a:pPr>
            <a:r>
              <a:rPr lang="en-US" dirty="0" smtClean="0"/>
              <a:t>COVIP/IOPS International Seminar</a:t>
            </a:r>
            <a:endParaRPr lang="en-US" dirty="0"/>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677669709"/>
              </p:ext>
            </p:extLst>
          </p:nvPr>
        </p:nvGraphicFramePr>
        <p:xfrm>
          <a:off x="592265" y="1439182"/>
          <a:ext cx="8018385" cy="2631373"/>
        </p:xfrm>
        <a:graphic>
          <a:graphicData uri="http://schemas.openxmlformats.org/drawingml/2006/chart">
            <c:chart xmlns:c="http://schemas.openxmlformats.org/drawingml/2006/chart" xmlns:r="http://schemas.openxmlformats.org/officeDocument/2006/relationships" r:id="rId2"/>
          </a:graphicData>
        </a:graphic>
      </p:graphicFrame>
      <p:sp>
        <p:nvSpPr>
          <p:cNvPr id="20" name="Text Box 3"/>
          <p:cNvSpPr txBox="1">
            <a:spLocks noChangeArrowheads="1"/>
          </p:cNvSpPr>
          <p:nvPr/>
        </p:nvSpPr>
        <p:spPr bwMode="auto">
          <a:xfrm>
            <a:off x="510621" y="1127900"/>
            <a:ext cx="8304931" cy="254398"/>
          </a:xfrm>
          <a:prstGeom prst="rect">
            <a:avLst/>
          </a:prstGeom>
          <a:noFill/>
          <a:ln w="9525">
            <a:noFill/>
            <a:miter lim="800000"/>
            <a:headEnd/>
            <a:tailEnd/>
          </a:ln>
        </p:spPr>
        <p:txBody>
          <a:bodyPr wrap="square" lIns="69056" tIns="34529" rIns="69056" bIns="34529" anchor="b">
            <a:spAutoFit/>
          </a:bodyPr>
          <a:lstStyle/>
          <a:p>
            <a:r>
              <a:rPr lang="en-US" sz="1200" i="1" dirty="0" smtClean="0">
                <a:solidFill>
                  <a:schemeClr val="bg1"/>
                </a:solidFill>
              </a:rPr>
              <a:t>Proprietary fund use among plans with audited 401(k) filings in the BrightScope database by plan assets, selected plan sizes, 2013</a:t>
            </a:r>
            <a:endParaRPr lang="en-US" sz="1200" i="1" dirty="0">
              <a:solidFill>
                <a:schemeClr val="bg1"/>
              </a:solidFill>
              <a:cs typeface="Times New Roman" charset="0"/>
            </a:endParaRPr>
          </a:p>
        </p:txBody>
      </p:sp>
      <p:cxnSp>
        <p:nvCxnSpPr>
          <p:cNvPr id="5" name="Straight Connector 4"/>
          <p:cNvCxnSpPr/>
          <p:nvPr/>
        </p:nvCxnSpPr>
        <p:spPr>
          <a:xfrm>
            <a:off x="7119257" y="1632857"/>
            <a:ext cx="10886" cy="2620736"/>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1"/>
          <p:cNvSpPr txBox="1"/>
          <p:nvPr/>
        </p:nvSpPr>
        <p:spPr>
          <a:xfrm>
            <a:off x="4077575" y="3975760"/>
            <a:ext cx="1910443" cy="23945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b="1" dirty="0" smtClean="0">
                <a:solidFill>
                  <a:schemeClr val="bg1"/>
                </a:solidFill>
              </a:rPr>
              <a:t>Plan assets</a:t>
            </a:r>
            <a:endParaRPr lang="en-US" sz="1100" b="1" dirty="0">
              <a:solidFill>
                <a:schemeClr val="bg1"/>
              </a:solidFill>
            </a:endParaRPr>
          </a:p>
        </p:txBody>
      </p:sp>
    </p:spTree>
    <p:extLst>
      <p:ext uri="{BB962C8B-B14F-4D97-AF65-F5344CB8AC3E}">
        <p14:creationId xmlns:p14="http://schemas.microsoft.com/office/powerpoint/2010/main" val="16601534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2265" y="767801"/>
            <a:ext cx="8094536" cy="360099"/>
          </a:xfrm>
        </p:spPr>
        <p:txBody>
          <a:bodyPr/>
          <a:lstStyle/>
          <a:p>
            <a:r>
              <a:rPr lang="en-US" sz="2600" dirty="0" smtClean="0"/>
              <a:t>Choice of Investment Vehicle Varies with 401(k) Plan Size </a:t>
            </a:r>
            <a:endParaRPr lang="en-US" sz="2600" dirty="0"/>
          </a:p>
        </p:txBody>
      </p:sp>
      <p:sp>
        <p:nvSpPr>
          <p:cNvPr id="17" name="Date Placeholder 16"/>
          <p:cNvSpPr>
            <a:spLocks noGrp="1"/>
          </p:cNvSpPr>
          <p:nvPr>
            <p:ph type="dt" sz="half" idx="10"/>
          </p:nvPr>
        </p:nvSpPr>
        <p:spPr>
          <a:xfrm>
            <a:off x="-765010" y="4830111"/>
            <a:ext cx="1905000" cy="207169"/>
          </a:xfr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10552" y="4842371"/>
            <a:ext cx="1905000" cy="207169"/>
          </a:xfrm>
        </p:spPr>
        <p:txBody>
          <a:bodyPr/>
          <a:lstStyle/>
          <a:p>
            <a:pPr>
              <a:defRPr/>
            </a:pPr>
            <a:fld id="{4C179F49-F444-4282-998A-8E0D033E9502}" type="slidenum">
              <a:rPr lang="en-US" sz="1000" smtClean="0">
                <a:solidFill>
                  <a:schemeClr val="tx1"/>
                </a:solidFill>
                <a:latin typeface="+mj-lt"/>
              </a:rPr>
              <a:pPr>
                <a:defRPr/>
              </a:pPr>
              <a:t>20</a:t>
            </a:fld>
            <a:endParaRPr lang="en-US" sz="1000" dirty="0">
              <a:solidFill>
                <a:schemeClr val="tx1"/>
              </a:solidFill>
              <a:latin typeface="+mj-lt"/>
            </a:endParaRPr>
          </a:p>
        </p:txBody>
      </p:sp>
      <p:sp>
        <p:nvSpPr>
          <p:cNvPr id="3" name="Rectangle 2"/>
          <p:cNvSpPr/>
          <p:nvPr/>
        </p:nvSpPr>
        <p:spPr>
          <a:xfrm>
            <a:off x="389552" y="4339368"/>
            <a:ext cx="8499962" cy="584775"/>
          </a:xfrm>
          <a:prstGeom prst="rect">
            <a:avLst/>
          </a:prstGeom>
        </p:spPr>
        <p:txBody>
          <a:bodyPr wrap="square">
            <a:spAutoFit/>
          </a:bodyPr>
          <a:lstStyle/>
          <a:p>
            <a:r>
              <a:rPr lang="en-US" sz="800" dirty="0" smtClean="0">
                <a:solidFill>
                  <a:schemeClr val="bg1"/>
                </a:solidFill>
              </a:rPr>
              <a:t>Note: The sample is 34,444 plans with $3.3 trillion in assets. BrightScope audited 401(k) filings generally include plans with 100 participants or more. Plans with fewer than four investment options, more than 100 investment options, or less than $1 million in plan assets are excluded from this analysis. Components may not add to 100 percent because of rounding.</a:t>
            </a:r>
          </a:p>
          <a:p>
            <a:r>
              <a:rPr lang="en-US" sz="800" dirty="0" smtClean="0">
                <a:solidFill>
                  <a:schemeClr val="bg1"/>
                </a:solidFill>
              </a:rPr>
              <a:t>Source</a:t>
            </a:r>
            <a:r>
              <a:rPr lang="en-US" sz="800" dirty="0">
                <a:solidFill>
                  <a:schemeClr val="bg1"/>
                </a:solidFill>
              </a:rPr>
              <a:t>: BrightScope Defined Contribution Plan </a:t>
            </a:r>
            <a:r>
              <a:rPr lang="en-US" sz="800" dirty="0" smtClean="0">
                <a:solidFill>
                  <a:schemeClr val="bg1"/>
                </a:solidFill>
              </a:rPr>
              <a:t>Database; </a:t>
            </a:r>
            <a:r>
              <a:rPr lang="en-US" sz="800" dirty="0">
                <a:solidFill>
                  <a:schemeClr val="bg1"/>
                </a:solidFill>
              </a:rPr>
              <a:t>see BrightScope and Investment Company Institute </a:t>
            </a:r>
            <a:r>
              <a:rPr lang="en-US" sz="800" dirty="0" smtClean="0">
                <a:solidFill>
                  <a:schemeClr val="bg1"/>
                </a:solidFill>
              </a:rPr>
              <a:t>(2015</a:t>
            </a:r>
            <a:r>
              <a:rPr lang="en-US" sz="800" dirty="0">
                <a:solidFill>
                  <a:schemeClr val="bg1"/>
                </a:solidFill>
              </a:rPr>
              <a:t>)</a:t>
            </a:r>
          </a:p>
          <a:p>
            <a:endParaRPr lang="en-US" sz="800" dirty="0">
              <a:solidFill>
                <a:schemeClr val="bg1"/>
              </a:solidFill>
            </a:endParaRPr>
          </a:p>
        </p:txBody>
      </p:sp>
      <p:sp>
        <p:nvSpPr>
          <p:cNvPr id="4" name="Footer Placeholder 3"/>
          <p:cNvSpPr>
            <a:spLocks noGrp="1"/>
          </p:cNvSpPr>
          <p:nvPr>
            <p:ph type="ftr" sz="quarter" idx="11"/>
          </p:nvPr>
        </p:nvSpPr>
        <p:spPr/>
        <p:txBody>
          <a:bodyPr/>
          <a:lstStyle/>
          <a:p>
            <a:pPr>
              <a:defRPr/>
            </a:pPr>
            <a:r>
              <a:rPr lang="en-US" dirty="0" smtClean="0"/>
              <a:t>COVIP/IOPS International Seminar</a:t>
            </a:r>
            <a:endParaRPr lang="en-US" dirty="0"/>
          </a:p>
        </p:txBody>
      </p:sp>
      <p:graphicFrame>
        <p:nvGraphicFramePr>
          <p:cNvPr id="14" name="Content Placeholder 13"/>
          <p:cNvGraphicFramePr>
            <a:graphicFrameLocks noGrp="1"/>
          </p:cNvGraphicFramePr>
          <p:nvPr>
            <p:ph idx="1"/>
            <p:extLst/>
          </p:nvPr>
        </p:nvGraphicFramePr>
        <p:xfrm>
          <a:off x="592265" y="1439182"/>
          <a:ext cx="8018385" cy="2884158"/>
        </p:xfrm>
        <a:graphic>
          <a:graphicData uri="http://schemas.openxmlformats.org/drawingml/2006/chart">
            <c:chart xmlns:c="http://schemas.openxmlformats.org/drawingml/2006/chart" xmlns:r="http://schemas.openxmlformats.org/officeDocument/2006/relationships" r:id="rId2"/>
          </a:graphicData>
        </a:graphic>
      </p:graphicFrame>
      <p:sp>
        <p:nvSpPr>
          <p:cNvPr id="20" name="Text Box 3"/>
          <p:cNvSpPr txBox="1">
            <a:spLocks noChangeArrowheads="1"/>
          </p:cNvSpPr>
          <p:nvPr/>
        </p:nvSpPr>
        <p:spPr bwMode="auto">
          <a:xfrm>
            <a:off x="510621" y="1127900"/>
            <a:ext cx="7947579" cy="254398"/>
          </a:xfrm>
          <a:prstGeom prst="rect">
            <a:avLst/>
          </a:prstGeom>
          <a:noFill/>
          <a:ln w="9525">
            <a:noFill/>
            <a:miter lim="800000"/>
            <a:headEnd/>
            <a:tailEnd/>
          </a:ln>
        </p:spPr>
        <p:txBody>
          <a:bodyPr wrap="square" lIns="69056" tIns="34529" rIns="69056" bIns="34529" anchor="b">
            <a:spAutoFit/>
          </a:bodyPr>
          <a:lstStyle/>
          <a:p>
            <a:r>
              <a:rPr lang="en-US" sz="1200" i="1" dirty="0" smtClean="0">
                <a:solidFill>
                  <a:schemeClr val="bg1"/>
                </a:solidFill>
              </a:rPr>
              <a:t>Percentage of total assets among plans with audited 401(k) filings in the BrightScope database by plan assets, 2013</a:t>
            </a:r>
            <a:endParaRPr lang="en-US" sz="1200" i="1" dirty="0">
              <a:solidFill>
                <a:schemeClr val="bg1"/>
              </a:solidFill>
              <a:cs typeface="Times New Roman" charset="0"/>
            </a:endParaRPr>
          </a:p>
        </p:txBody>
      </p:sp>
      <p:cxnSp>
        <p:nvCxnSpPr>
          <p:cNvPr id="5" name="Straight Connector 4"/>
          <p:cNvCxnSpPr/>
          <p:nvPr/>
        </p:nvCxnSpPr>
        <p:spPr>
          <a:xfrm>
            <a:off x="7119257" y="1632857"/>
            <a:ext cx="10886" cy="2620736"/>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1"/>
          <p:cNvSpPr txBox="1"/>
          <p:nvPr/>
        </p:nvSpPr>
        <p:spPr>
          <a:xfrm>
            <a:off x="4143943" y="4152750"/>
            <a:ext cx="1910443" cy="23945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b="1" dirty="0" smtClean="0">
                <a:solidFill>
                  <a:schemeClr val="bg1"/>
                </a:solidFill>
              </a:rPr>
              <a:t>Plan assets</a:t>
            </a:r>
            <a:endParaRPr lang="en-US" sz="1100" b="1" dirty="0">
              <a:solidFill>
                <a:schemeClr val="bg1"/>
              </a:solidFill>
            </a:endParaRPr>
          </a:p>
        </p:txBody>
      </p:sp>
    </p:spTree>
    <p:extLst>
      <p:ext uri="{BB962C8B-B14F-4D97-AF65-F5344CB8AC3E}">
        <p14:creationId xmlns:p14="http://schemas.microsoft.com/office/powerpoint/2010/main" val="8797678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504652"/>
            <a:ext cx="7772400" cy="886397"/>
          </a:xfrm>
        </p:spPr>
        <p:txBody>
          <a:bodyPr/>
          <a:lstStyle/>
          <a:p>
            <a:r>
              <a:rPr lang="en-US" dirty="0" smtClean="0"/>
              <a:t>A Variety of Arrangements May Be Used to Compensate 401(k) Service Providers </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21</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pic>
        <p:nvPicPr>
          <p:cNvPr id="4" name="Picture 3"/>
          <p:cNvPicPr>
            <a:picLocks noChangeAspect="1"/>
          </p:cNvPicPr>
          <p:nvPr/>
        </p:nvPicPr>
        <p:blipFill>
          <a:blip r:embed="rId3"/>
          <a:stretch>
            <a:fillRect/>
          </a:stretch>
        </p:blipFill>
        <p:spPr>
          <a:xfrm>
            <a:off x="685800" y="1487886"/>
            <a:ext cx="6243732" cy="2962194"/>
          </a:xfrm>
          <a:prstGeom prst="rect">
            <a:avLst/>
          </a:prstGeom>
        </p:spPr>
      </p:pic>
      <p:sp>
        <p:nvSpPr>
          <p:cNvPr id="8" name="Rectangle 7"/>
          <p:cNvSpPr/>
          <p:nvPr/>
        </p:nvSpPr>
        <p:spPr>
          <a:xfrm>
            <a:off x="389552" y="4588223"/>
            <a:ext cx="8499962" cy="215444"/>
          </a:xfrm>
          <a:prstGeom prst="rect">
            <a:avLst/>
          </a:prstGeom>
        </p:spPr>
        <p:txBody>
          <a:bodyPr wrap="square">
            <a:spAutoFit/>
          </a:bodyPr>
          <a:lstStyle/>
          <a:p>
            <a:r>
              <a:rPr lang="en-US" sz="800" dirty="0" smtClean="0">
                <a:solidFill>
                  <a:schemeClr val="bg1"/>
                </a:solidFill>
              </a:rPr>
              <a:t>Source: Investment Company Institute; see Collins et al. </a:t>
            </a:r>
            <a:r>
              <a:rPr lang="en-US" sz="800" dirty="0" smtClean="0">
                <a:solidFill>
                  <a:schemeClr val="bg1"/>
                </a:solidFill>
              </a:rPr>
              <a:t>(2015</a:t>
            </a:r>
            <a:r>
              <a:rPr lang="en-US" sz="800" dirty="0" smtClean="0">
                <a:solidFill>
                  <a:schemeClr val="bg1"/>
                </a:solidFill>
              </a:rPr>
              <a:t>)</a:t>
            </a:r>
            <a:endParaRPr lang="en-US" sz="800" dirty="0">
              <a:solidFill>
                <a:schemeClr val="bg1"/>
              </a:solidFill>
            </a:endParaRPr>
          </a:p>
        </p:txBody>
      </p:sp>
    </p:spTree>
    <p:extLst>
      <p:ext uri="{BB962C8B-B14F-4D97-AF65-F5344CB8AC3E}">
        <p14:creationId xmlns:p14="http://schemas.microsoft.com/office/powerpoint/2010/main" val="27237231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4"/>
          <p:cNvGraphicFramePr>
            <a:graphicFrameLocks/>
          </p:cNvGraphicFramePr>
          <p:nvPr>
            <p:extLst/>
          </p:nvPr>
        </p:nvGraphicFramePr>
        <p:xfrm>
          <a:off x="449385" y="1411648"/>
          <a:ext cx="8231627" cy="269045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ontent Placeholder 4"/>
          <p:cNvGraphicFramePr>
            <a:graphicFrameLocks/>
          </p:cNvGraphicFramePr>
          <p:nvPr>
            <p:extLst>
              <p:ext uri="{D42A27DB-BD31-4B8C-83A1-F6EECF244321}">
                <p14:modId xmlns:p14="http://schemas.microsoft.com/office/powerpoint/2010/main" val="1272833907"/>
              </p:ext>
            </p:extLst>
          </p:nvPr>
        </p:nvGraphicFramePr>
        <p:xfrm>
          <a:off x="377874" y="1394228"/>
          <a:ext cx="8377116" cy="266363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ontent Placeholder 4"/>
          <p:cNvGraphicFramePr>
            <a:graphicFrameLocks/>
          </p:cNvGraphicFramePr>
          <p:nvPr>
            <p:extLst>
              <p:ext uri="{D42A27DB-BD31-4B8C-83A1-F6EECF244321}">
                <p14:modId xmlns:p14="http://schemas.microsoft.com/office/powerpoint/2010/main" val="3818283910"/>
              </p:ext>
            </p:extLst>
          </p:nvPr>
        </p:nvGraphicFramePr>
        <p:xfrm>
          <a:off x="444380" y="1411648"/>
          <a:ext cx="8511632" cy="2646211"/>
        </p:xfrm>
        <a:graphic>
          <a:graphicData uri="http://schemas.openxmlformats.org/drawingml/2006/chart">
            <c:chart xmlns:c="http://schemas.openxmlformats.org/drawingml/2006/chart" xmlns:r="http://schemas.openxmlformats.org/officeDocument/2006/relationships" r:id="rId5"/>
          </a:graphicData>
        </a:graphic>
      </p:graphicFrame>
      <p:sp>
        <p:nvSpPr>
          <p:cNvPr id="6" name="Title 5"/>
          <p:cNvSpPr>
            <a:spLocks noGrp="1"/>
          </p:cNvSpPr>
          <p:nvPr>
            <p:ph type="title"/>
          </p:nvPr>
        </p:nvSpPr>
        <p:spPr>
          <a:xfrm>
            <a:off x="561975" y="485113"/>
            <a:ext cx="7772400" cy="861774"/>
          </a:xfrm>
        </p:spPr>
        <p:txBody>
          <a:bodyPr/>
          <a:lstStyle/>
          <a:p>
            <a:pPr>
              <a:lnSpc>
                <a:spcPct val="80000"/>
              </a:lnSpc>
            </a:pPr>
            <a:r>
              <a:rPr lang="en-US" sz="2800" dirty="0" smtClean="0"/>
              <a:t>401(k) Investors Concentrate Their Assets </a:t>
            </a:r>
            <a:br>
              <a:rPr lang="en-US" sz="2800" dirty="0" smtClean="0"/>
            </a:br>
            <a:r>
              <a:rPr lang="en-US" sz="2800" dirty="0" smtClean="0"/>
              <a:t>in Lower-Cost Funds—Equity Mutual Funds</a:t>
            </a:r>
            <a:br>
              <a:rPr lang="en-US" sz="2800" dirty="0" smtClean="0"/>
            </a:br>
            <a:r>
              <a:rPr lang="en-US" sz="1400" i="1" dirty="0">
                <a:solidFill>
                  <a:schemeClr val="bg1"/>
                </a:solidFill>
              </a:rPr>
              <a:t>Percent, </a:t>
            </a:r>
            <a:r>
              <a:rPr lang="en-US" sz="1400" i="1" dirty="0" smtClean="0">
                <a:solidFill>
                  <a:schemeClr val="bg1"/>
                </a:solidFill>
              </a:rPr>
              <a:t>2000</a:t>
            </a:r>
            <a:r>
              <a:rPr lang="en-US" sz="1400" dirty="0"/>
              <a:t>–</a:t>
            </a:r>
            <a:r>
              <a:rPr lang="en-US" sz="1400" i="1" dirty="0" smtClean="0">
                <a:solidFill>
                  <a:schemeClr val="bg1"/>
                </a:solidFill>
              </a:rPr>
              <a:t>2014</a:t>
            </a:r>
            <a:endParaRPr lang="en-US" sz="1400" dirty="0"/>
          </a:p>
        </p:txBody>
      </p:sp>
      <p:sp>
        <p:nvSpPr>
          <p:cNvPr id="10" name="Text Placeholder 9"/>
          <p:cNvSpPr>
            <a:spLocks noGrp="1"/>
          </p:cNvSpPr>
          <p:nvPr>
            <p:ph type="body" sz="quarter" idx="12"/>
          </p:nvPr>
        </p:nvSpPr>
        <p:spPr>
          <a:xfrm>
            <a:off x="557213" y="4257331"/>
            <a:ext cx="7888287" cy="418576"/>
          </a:xfrm>
        </p:spPr>
        <p:txBody>
          <a:bodyPr wrap="square">
            <a:spAutoFit/>
          </a:bodyPr>
          <a:lstStyle/>
          <a:p>
            <a:pPr eaLnBrk="0" hangingPunct="0">
              <a:lnSpc>
                <a:spcPct val="85000"/>
              </a:lnSpc>
            </a:pPr>
            <a:r>
              <a:rPr lang="en-US" sz="800" baseline="30000" dirty="0"/>
              <a:t>1</a:t>
            </a:r>
            <a:r>
              <a:rPr lang="en-US" sz="800" dirty="0"/>
              <a:t>The industry average expense ratio is measured as an asset-weighted average.</a:t>
            </a:r>
          </a:p>
          <a:p>
            <a:pPr eaLnBrk="0" hangingPunct="0">
              <a:lnSpc>
                <a:spcPct val="85000"/>
              </a:lnSpc>
            </a:pPr>
            <a:r>
              <a:rPr lang="en-US" sz="800" baseline="30000" dirty="0"/>
              <a:t>2</a:t>
            </a:r>
            <a:r>
              <a:rPr lang="en-US" sz="800" dirty="0"/>
              <a:t>The 401(k) average expense ratio is measured as a 401(k) asset-weighted average.</a:t>
            </a:r>
          </a:p>
          <a:p>
            <a:pPr eaLnBrk="0" hangingPunct="0">
              <a:lnSpc>
                <a:spcPct val="85000"/>
              </a:lnSpc>
            </a:pPr>
            <a:r>
              <a:rPr lang="en-US" sz="800" dirty="0"/>
              <a:t>Note: Figures exclude mutual funds available as investment choices in variable annuities.</a:t>
            </a:r>
          </a:p>
          <a:p>
            <a:pPr eaLnBrk="0" hangingPunct="0">
              <a:lnSpc>
                <a:spcPct val="85000"/>
              </a:lnSpc>
            </a:pPr>
            <a:r>
              <a:rPr lang="en-US" sz="800" dirty="0"/>
              <a:t>Sources: Investment Company Institute and </a:t>
            </a:r>
            <a:r>
              <a:rPr lang="en-US" sz="800" dirty="0" smtClean="0"/>
              <a:t>Lipper; see Collins et al. </a:t>
            </a:r>
            <a:r>
              <a:rPr lang="en-US" sz="800" dirty="0" smtClean="0"/>
              <a:t>(2015</a:t>
            </a:r>
            <a:r>
              <a:rPr lang="en-US" sz="800" dirty="0" smtClean="0"/>
              <a:t>)</a:t>
            </a:r>
            <a:endParaRPr lang="en-US" sz="800" dirty="0"/>
          </a:p>
        </p:txBody>
      </p:sp>
      <p:cxnSp>
        <p:nvCxnSpPr>
          <p:cNvPr id="7" name="Straight Connector 6"/>
          <p:cNvCxnSpPr/>
          <p:nvPr/>
        </p:nvCxnSpPr>
        <p:spPr>
          <a:xfrm>
            <a:off x="557213" y="3751378"/>
            <a:ext cx="8034825" cy="0"/>
          </a:xfrm>
          <a:prstGeom prst="line">
            <a:avLst/>
          </a:prstGeom>
          <a:ln w="6350"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14" name="Date Placeholder 13"/>
          <p:cNvSpPr>
            <a:spLocks noGrp="1"/>
          </p:cNvSpPr>
          <p:nvPr>
            <p:ph type="dt" sz="half" idx="10"/>
          </p:nvPr>
        </p:nvSpPr>
        <p:spPr/>
        <p:txBody>
          <a:bodyPr/>
          <a:lstStyle/>
          <a:p>
            <a:pPr algn="l">
              <a:lnSpc>
                <a:spcPct val="90000"/>
              </a:lnSpc>
            </a:pPr>
            <a:r>
              <a:rPr lang="en-US" dirty="0" smtClean="0"/>
              <a:t>26 February 2016</a:t>
            </a:r>
            <a:endParaRPr lang="en-US" dirty="0"/>
          </a:p>
        </p:txBody>
      </p:sp>
      <p:sp>
        <p:nvSpPr>
          <p:cNvPr id="16" name="Slide Number Placeholder 15"/>
          <p:cNvSpPr>
            <a:spLocks noGrp="1"/>
          </p:cNvSpPr>
          <p:nvPr>
            <p:ph type="sldNum" sz="quarter" idx="4294967295"/>
          </p:nvPr>
        </p:nvSpPr>
        <p:spPr>
          <a:xfrm>
            <a:off x="7523547" y="4868033"/>
            <a:ext cx="1332156" cy="273844"/>
          </a:xfrm>
          <a:prstGeom prst="rect">
            <a:avLst/>
          </a:prstGeom>
        </p:spPr>
        <p:txBody>
          <a:bodyPr/>
          <a:lstStyle/>
          <a:p>
            <a:fld id="{8B37D5FE-740C-46F5-801A-FA5477D9711F}" type="slidenum">
              <a:rPr lang="en-US" smtClean="0"/>
              <a:pPr/>
              <a:t>22</a:t>
            </a:fld>
            <a:endParaRPr lang="en-US" dirty="0"/>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1914376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11" grpId="0">
        <p:bldAsOne/>
      </p:bldGraphic>
      <p:bldGraphic spid="12"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r>
              <a:rPr lang="en-US" dirty="0" smtClean="0"/>
              <a:t>Range of Investment Styles/Options for Range of Investors</a:t>
            </a:r>
          </a:p>
          <a:p>
            <a:pPr lvl="1"/>
            <a:r>
              <a:rPr lang="en-US" dirty="0" smtClean="0"/>
              <a:t>DIY investors to TDF investors</a:t>
            </a:r>
          </a:p>
          <a:p>
            <a:pPr lvl="1"/>
            <a:r>
              <a:rPr lang="en-US" dirty="0" smtClean="0"/>
              <a:t>Equity and fixed-income; domestic and international</a:t>
            </a:r>
          </a:p>
          <a:p>
            <a:pPr lvl="1"/>
            <a:r>
              <a:rPr lang="en-US" dirty="0" smtClean="0"/>
              <a:t>Active management and index/passive management</a:t>
            </a:r>
          </a:p>
          <a:p>
            <a:r>
              <a:rPr lang="en-US" dirty="0" smtClean="0"/>
              <a:t>Automatic Features</a:t>
            </a:r>
          </a:p>
          <a:p>
            <a:pPr lvl="1"/>
            <a:r>
              <a:rPr lang="en-US" dirty="0" smtClean="0"/>
              <a:t>Automatic enrollment and automatic increase in contributions</a:t>
            </a:r>
          </a:p>
          <a:p>
            <a:pPr lvl="1"/>
            <a:r>
              <a:rPr lang="en-US" dirty="0" smtClean="0"/>
              <a:t>Default investments that offer diversification</a:t>
            </a:r>
          </a:p>
          <a:p>
            <a:pPr marL="0" lvl="0" indent="0">
              <a:buNone/>
            </a:pPr>
            <a:endParaRPr lang="en-US" dirty="0" smtClean="0"/>
          </a:p>
        </p:txBody>
      </p:sp>
      <p:sp>
        <p:nvSpPr>
          <p:cNvPr id="6" name="Title 5"/>
          <p:cNvSpPr>
            <a:spLocks noGrp="1"/>
          </p:cNvSpPr>
          <p:nvPr>
            <p:ph type="title"/>
          </p:nvPr>
        </p:nvSpPr>
        <p:spPr>
          <a:xfrm>
            <a:off x="685800" y="504652"/>
            <a:ext cx="7772400" cy="886397"/>
          </a:xfrm>
        </p:spPr>
        <p:txBody>
          <a:bodyPr/>
          <a:lstStyle/>
          <a:p>
            <a:r>
              <a:rPr lang="en-US" dirty="0" smtClean="0"/>
              <a:t>The U.S. Retirement Market:</a:t>
            </a:r>
            <a:br>
              <a:rPr lang="en-US" dirty="0" smtClean="0"/>
            </a:br>
            <a:r>
              <a:rPr lang="en-US" dirty="0" smtClean="0"/>
              <a:t>Innovation and Flexibility</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23</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40000716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504652"/>
            <a:ext cx="7772400" cy="886397"/>
          </a:xfrm>
        </p:spPr>
        <p:txBody>
          <a:bodyPr/>
          <a:lstStyle/>
          <a:p>
            <a:r>
              <a:rPr lang="en-US" dirty="0"/>
              <a:t>401(k) Participants Are Offered </a:t>
            </a:r>
            <a:r>
              <a:rPr lang="en-US" dirty="0" smtClean="0"/>
              <a:t/>
            </a:r>
            <a:br>
              <a:rPr lang="en-US" dirty="0" smtClean="0"/>
            </a:br>
            <a:r>
              <a:rPr lang="en-US" dirty="0" smtClean="0"/>
              <a:t>Many Equity and Mixed </a:t>
            </a:r>
            <a:r>
              <a:rPr lang="en-US" dirty="0"/>
              <a:t>Investment </a:t>
            </a:r>
            <a:r>
              <a:rPr lang="en-US" dirty="0" smtClean="0"/>
              <a:t>Options </a:t>
            </a:r>
            <a:endParaRPr lang="en-US" dirty="0"/>
          </a:p>
        </p:txBody>
      </p:sp>
      <p:sp>
        <p:nvSpPr>
          <p:cNvPr id="13" name="Text Placeholder 12"/>
          <p:cNvSpPr>
            <a:spLocks noGrp="1"/>
          </p:cNvSpPr>
          <p:nvPr>
            <p:ph type="body" sz="quarter" idx="12"/>
          </p:nvPr>
        </p:nvSpPr>
        <p:spPr>
          <a:xfrm>
            <a:off x="495300" y="4495923"/>
            <a:ext cx="8229600" cy="250031"/>
          </a:xfrm>
        </p:spPr>
        <p:txBody>
          <a:bodyPr>
            <a:noAutofit/>
          </a:bodyPr>
          <a:lstStyle/>
          <a:p>
            <a:r>
              <a:rPr lang="en-US" sz="800" dirty="0"/>
              <a:t>Note: Funds include mutual funds, collective investment trusts, </a:t>
            </a:r>
            <a:r>
              <a:rPr lang="en-US" sz="800" dirty="0" smtClean="0"/>
              <a:t>separate </a:t>
            </a:r>
            <a:r>
              <a:rPr lang="en-US" sz="800" dirty="0"/>
              <a:t>accounts, and other pooled investment products. </a:t>
            </a:r>
            <a:endParaRPr lang="en-US" sz="800" dirty="0" smtClean="0"/>
          </a:p>
          <a:p>
            <a:r>
              <a:rPr lang="en-US" sz="800" dirty="0"/>
              <a:t>Source: BrightScope Defined Contribution Plan </a:t>
            </a:r>
            <a:r>
              <a:rPr lang="en-US" sz="800" dirty="0" smtClean="0"/>
              <a:t>Database; see BrightScope and Investment Company Institute </a:t>
            </a:r>
            <a:r>
              <a:rPr lang="en-US" sz="800" dirty="0" smtClean="0"/>
              <a:t>(2015</a:t>
            </a:r>
            <a:r>
              <a:rPr lang="en-US" sz="800" dirty="0" smtClean="0"/>
              <a:t>)</a:t>
            </a:r>
            <a:endParaRPr lang="en-US" sz="800" dirty="0"/>
          </a:p>
        </p:txBody>
      </p:sp>
      <p:graphicFrame>
        <p:nvGraphicFramePr>
          <p:cNvPr id="19" name="Content Placeholder 16"/>
          <p:cNvGraphicFramePr>
            <a:graphicFrameLocks noGrp="1"/>
          </p:cNvGraphicFramePr>
          <p:nvPr>
            <p:ph idx="1"/>
            <p:extLst>
              <p:ext uri="{D42A27DB-BD31-4B8C-83A1-F6EECF244321}">
                <p14:modId xmlns:p14="http://schemas.microsoft.com/office/powerpoint/2010/main" val="2879155617"/>
              </p:ext>
            </p:extLst>
          </p:nvPr>
        </p:nvGraphicFramePr>
        <p:xfrm>
          <a:off x="685800" y="1524001"/>
          <a:ext cx="7772400" cy="2933700"/>
        </p:xfrm>
        <a:graphic>
          <a:graphicData uri="http://schemas.openxmlformats.org/drawingml/2006/chart">
            <c:chart xmlns:c="http://schemas.openxmlformats.org/drawingml/2006/chart" xmlns:r="http://schemas.openxmlformats.org/officeDocument/2006/relationships" r:id="rId3"/>
          </a:graphicData>
        </a:graphic>
      </p:graphicFrame>
      <p:sp>
        <p:nvSpPr>
          <p:cNvPr id="15" name="Date Placeholder 14"/>
          <p:cNvSpPr>
            <a:spLocks noGrp="1"/>
          </p:cNvSpPr>
          <p:nvPr>
            <p:ph type="dt" sz="half" idx="10"/>
          </p:nvPr>
        </p:nvSpPr>
        <p:spPr>
          <a:xfrm>
            <a:off x="-681734" y="4830111"/>
            <a:ext cx="1905000" cy="207169"/>
          </a:xfrm>
        </p:spPr>
        <p:txBody>
          <a:bodyPr/>
          <a:lstStyle/>
          <a:p>
            <a:pPr>
              <a:defRPr/>
            </a:pPr>
            <a:r>
              <a:rPr lang="en-US" dirty="0" smtClean="0"/>
              <a:t>26 February 2016</a:t>
            </a:r>
            <a:endParaRPr lang="en-US" dirty="0"/>
          </a:p>
        </p:txBody>
      </p:sp>
      <p:sp>
        <p:nvSpPr>
          <p:cNvPr id="21" name="Slide Number Placeholder 20"/>
          <p:cNvSpPr>
            <a:spLocks noGrp="1"/>
          </p:cNvSpPr>
          <p:nvPr>
            <p:ph type="sldNum" sz="quarter" idx="4"/>
          </p:nvPr>
        </p:nvSpPr>
        <p:spPr>
          <a:xfrm>
            <a:off x="6968237" y="4848048"/>
            <a:ext cx="1905000" cy="207169"/>
          </a:xfrm>
        </p:spPr>
        <p:txBody>
          <a:bodyPr/>
          <a:lstStyle/>
          <a:p>
            <a:pPr>
              <a:defRPr/>
            </a:pPr>
            <a:fld id="{4C179F49-F444-4282-998A-8E0D033E9502}" type="slidenum">
              <a:rPr lang="en-US" sz="1000" smtClean="0">
                <a:solidFill>
                  <a:schemeClr val="tx1"/>
                </a:solidFill>
                <a:latin typeface="+mj-lt"/>
              </a:rPr>
              <a:pPr>
                <a:defRPr/>
              </a:pPr>
              <a:t>24</a:t>
            </a:fld>
            <a:endParaRPr lang="en-US" sz="1000" dirty="0">
              <a:solidFill>
                <a:schemeClr val="tx1"/>
              </a:solidFill>
              <a:latin typeface="+mj-lt"/>
            </a:endParaRPr>
          </a:p>
        </p:txBody>
      </p:sp>
      <p:cxnSp>
        <p:nvCxnSpPr>
          <p:cNvPr id="3" name="Straight Connector 2"/>
          <p:cNvCxnSpPr/>
          <p:nvPr/>
        </p:nvCxnSpPr>
        <p:spPr>
          <a:xfrm>
            <a:off x="6722918" y="1615786"/>
            <a:ext cx="39391" cy="2654878"/>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Footer Placeholder 1"/>
          <p:cNvSpPr>
            <a:spLocks noGrp="1"/>
          </p:cNvSpPr>
          <p:nvPr>
            <p:ph type="ftr" sz="quarter" idx="11"/>
          </p:nvPr>
        </p:nvSpPr>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13615862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504652"/>
            <a:ext cx="7772400" cy="886397"/>
          </a:xfrm>
        </p:spPr>
        <p:txBody>
          <a:bodyPr/>
          <a:lstStyle/>
          <a:p>
            <a:r>
              <a:rPr lang="en-US" dirty="0"/>
              <a:t>401(k) Participants Also Have Access </a:t>
            </a:r>
            <a:r>
              <a:rPr lang="en-US" dirty="0" smtClean="0"/>
              <a:t/>
            </a:r>
            <a:br>
              <a:rPr lang="en-US" dirty="0" smtClean="0"/>
            </a:br>
            <a:r>
              <a:rPr lang="en-US" dirty="0" smtClean="0"/>
              <a:t>to </a:t>
            </a:r>
            <a:r>
              <a:rPr lang="en-US" dirty="0"/>
              <a:t>Fixed-Income Investment </a:t>
            </a:r>
            <a:r>
              <a:rPr lang="en-US" dirty="0" smtClean="0"/>
              <a:t>Options </a:t>
            </a:r>
            <a:endParaRPr lang="en-US" dirty="0"/>
          </a:p>
        </p:txBody>
      </p:sp>
      <p:sp>
        <p:nvSpPr>
          <p:cNvPr id="10" name="Text Placeholder 9"/>
          <p:cNvSpPr>
            <a:spLocks noGrp="1"/>
          </p:cNvSpPr>
          <p:nvPr>
            <p:ph type="body" sz="quarter" idx="12"/>
          </p:nvPr>
        </p:nvSpPr>
        <p:spPr>
          <a:xfrm>
            <a:off x="457200" y="4620891"/>
            <a:ext cx="8229600" cy="115416"/>
          </a:xfrm>
        </p:spPr>
        <p:txBody>
          <a:bodyPr>
            <a:noAutofit/>
          </a:bodyPr>
          <a:lstStyle/>
          <a:p>
            <a:r>
              <a:rPr lang="en-US" sz="800" dirty="0"/>
              <a:t>Note: Funds include mutual funds, collective investment trusts, </a:t>
            </a:r>
            <a:r>
              <a:rPr lang="en-US" sz="800" dirty="0" smtClean="0"/>
              <a:t>separate </a:t>
            </a:r>
            <a:r>
              <a:rPr lang="en-US" sz="800" dirty="0"/>
              <a:t>accounts, and other pooled investment products. </a:t>
            </a:r>
            <a:endParaRPr lang="en-US" sz="800" dirty="0" smtClean="0"/>
          </a:p>
          <a:p>
            <a:r>
              <a:rPr lang="en-US" sz="800" dirty="0"/>
              <a:t>Source: BrightScope Defined Contribution Plan Database; see BrightScope and Investment Company Institute </a:t>
            </a:r>
            <a:r>
              <a:rPr lang="en-US" sz="800" dirty="0" smtClean="0"/>
              <a:t>(2015</a:t>
            </a:r>
            <a:r>
              <a:rPr lang="en-US" sz="800" dirty="0"/>
              <a:t>)</a:t>
            </a:r>
          </a:p>
        </p:txBody>
      </p:sp>
      <p:graphicFrame>
        <p:nvGraphicFramePr>
          <p:cNvPr id="16" name="Content Placeholder 16"/>
          <p:cNvGraphicFramePr>
            <a:graphicFrameLocks noGrp="1"/>
          </p:cNvGraphicFramePr>
          <p:nvPr>
            <p:ph idx="1"/>
            <p:extLst/>
          </p:nvPr>
        </p:nvGraphicFramePr>
        <p:xfrm>
          <a:off x="584200" y="1587501"/>
          <a:ext cx="8102600" cy="2730500"/>
        </p:xfrm>
        <a:graphic>
          <a:graphicData uri="http://schemas.openxmlformats.org/drawingml/2006/chart">
            <c:chart xmlns:c="http://schemas.openxmlformats.org/drawingml/2006/chart" xmlns:r="http://schemas.openxmlformats.org/officeDocument/2006/relationships" r:id="rId3"/>
          </a:graphicData>
        </a:graphic>
      </p:graphicFrame>
      <p:sp>
        <p:nvSpPr>
          <p:cNvPr id="14" name="Date Placeholder 13"/>
          <p:cNvSpPr>
            <a:spLocks noGrp="1"/>
          </p:cNvSpPr>
          <p:nvPr>
            <p:ph type="dt" sz="half" idx="10"/>
          </p:nvPr>
        </p:nvSpPr>
        <p:spPr>
          <a:xfrm>
            <a:off x="-723775" y="4832746"/>
            <a:ext cx="1905000" cy="207169"/>
          </a:xfrm>
        </p:spPr>
        <p:txBody>
          <a:bodyPr/>
          <a:lstStyle/>
          <a:p>
            <a:pPr>
              <a:defRPr/>
            </a:pPr>
            <a:r>
              <a:rPr lang="en-US" dirty="0" smtClean="0"/>
              <a:t>26 February 2016</a:t>
            </a:r>
            <a:endParaRPr lang="en-US" dirty="0"/>
          </a:p>
        </p:txBody>
      </p:sp>
      <p:sp>
        <p:nvSpPr>
          <p:cNvPr id="18" name="Slide Number Placeholder 17"/>
          <p:cNvSpPr>
            <a:spLocks noGrp="1"/>
          </p:cNvSpPr>
          <p:nvPr>
            <p:ph type="sldNum" sz="quarter" idx="4"/>
          </p:nvPr>
        </p:nvSpPr>
        <p:spPr>
          <a:xfrm>
            <a:off x="6921062" y="4832746"/>
            <a:ext cx="1905000" cy="207169"/>
          </a:xfrm>
        </p:spPr>
        <p:txBody>
          <a:bodyPr/>
          <a:lstStyle/>
          <a:p>
            <a:pPr>
              <a:defRPr/>
            </a:pPr>
            <a:fld id="{4C179F49-F444-4282-998A-8E0D033E9502}" type="slidenum">
              <a:rPr lang="en-US" sz="1000" smtClean="0">
                <a:solidFill>
                  <a:schemeClr val="tx1"/>
                </a:solidFill>
                <a:latin typeface="+mj-lt"/>
              </a:rPr>
              <a:pPr>
                <a:defRPr/>
              </a:pPr>
              <a:t>25</a:t>
            </a:fld>
            <a:endParaRPr lang="en-US" sz="1000" dirty="0">
              <a:solidFill>
                <a:schemeClr val="tx1"/>
              </a:solidFill>
              <a:latin typeface="+mj-lt"/>
            </a:endParaRPr>
          </a:p>
        </p:txBody>
      </p:sp>
      <p:sp>
        <p:nvSpPr>
          <p:cNvPr id="2" name="Footer Placeholder 1"/>
          <p:cNvSpPr>
            <a:spLocks noGrp="1"/>
          </p:cNvSpPr>
          <p:nvPr>
            <p:ph type="ftr" sz="quarter" idx="11"/>
          </p:nvPr>
        </p:nvSpPr>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3251605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8209" y="798025"/>
            <a:ext cx="7772400" cy="443198"/>
          </a:xfrm>
        </p:spPr>
        <p:txBody>
          <a:bodyPr/>
          <a:lstStyle/>
          <a:p>
            <a:r>
              <a:rPr lang="en-US" dirty="0"/>
              <a:t>401(k) Participants Reach for Diversification</a:t>
            </a:r>
          </a:p>
        </p:txBody>
      </p:sp>
      <p:sp>
        <p:nvSpPr>
          <p:cNvPr id="17" name="Date Placeholder 16"/>
          <p:cNvSpPr>
            <a:spLocks noGrp="1"/>
          </p:cNvSpPr>
          <p:nvPr>
            <p:ph type="dt" sz="half" idx="10"/>
          </p:nvPr>
        </p:nvSpPr>
        <p:spPr>
          <a:xfrm>
            <a:off x="-765010" y="4830111"/>
            <a:ext cx="1905000" cy="207169"/>
          </a:xfr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10552" y="4842371"/>
            <a:ext cx="1905000" cy="207169"/>
          </a:xfrm>
        </p:spPr>
        <p:txBody>
          <a:bodyPr/>
          <a:lstStyle/>
          <a:p>
            <a:pPr>
              <a:defRPr/>
            </a:pPr>
            <a:fld id="{4C179F49-F444-4282-998A-8E0D033E9502}" type="slidenum">
              <a:rPr lang="en-US" sz="1000" smtClean="0">
                <a:solidFill>
                  <a:schemeClr val="tx1"/>
                </a:solidFill>
                <a:latin typeface="+mj-lt"/>
              </a:rPr>
              <a:pPr>
                <a:defRPr/>
              </a:pPr>
              <a:t>26</a:t>
            </a:fld>
            <a:endParaRPr lang="en-US" sz="1000" dirty="0">
              <a:solidFill>
                <a:schemeClr val="tx1"/>
              </a:solidFill>
              <a:latin typeface="+mj-lt"/>
            </a:endParaRPr>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sp>
        <p:nvSpPr>
          <p:cNvPr id="9" name="Text Box 3"/>
          <p:cNvSpPr txBox="1">
            <a:spLocks noChangeArrowheads="1"/>
          </p:cNvSpPr>
          <p:nvPr/>
        </p:nvSpPr>
        <p:spPr bwMode="auto">
          <a:xfrm>
            <a:off x="598209" y="1176638"/>
            <a:ext cx="7947579" cy="254398"/>
          </a:xfrm>
          <a:prstGeom prst="rect">
            <a:avLst/>
          </a:prstGeom>
          <a:noFill/>
          <a:ln w="9525">
            <a:noFill/>
            <a:miter lim="800000"/>
            <a:headEnd/>
            <a:tailEnd/>
          </a:ln>
        </p:spPr>
        <p:txBody>
          <a:bodyPr wrap="square" lIns="69056" tIns="34529" rIns="69056" bIns="34529" anchor="b">
            <a:spAutoFit/>
          </a:bodyPr>
          <a:lstStyle/>
          <a:p>
            <a:r>
              <a:rPr lang="en-US" sz="1200" i="1" dirty="0" smtClean="0">
                <a:solidFill>
                  <a:schemeClr val="bg1"/>
                </a:solidFill>
              </a:rPr>
              <a:t>Percentage of 401(k) plan assets, year-end 1998 and year-end 2013</a:t>
            </a:r>
            <a:endParaRPr lang="en-US" sz="1200" i="1" dirty="0">
              <a:solidFill>
                <a:schemeClr val="bg1"/>
              </a:solidFill>
              <a:cs typeface="Times New Roman" charset="0"/>
            </a:endParaRPr>
          </a:p>
        </p:txBody>
      </p:sp>
      <p:graphicFrame>
        <p:nvGraphicFramePr>
          <p:cNvPr id="10" name="Content Placeholder 13"/>
          <p:cNvGraphicFramePr>
            <a:graphicFrameLocks noGrp="1"/>
          </p:cNvGraphicFramePr>
          <p:nvPr>
            <p:ph idx="1"/>
            <p:extLst>
              <p:ext uri="{D42A27DB-BD31-4B8C-83A1-F6EECF244321}">
                <p14:modId xmlns:p14="http://schemas.microsoft.com/office/powerpoint/2010/main" val="3348959527"/>
              </p:ext>
            </p:extLst>
          </p:nvPr>
        </p:nvGraphicFramePr>
        <p:xfrm>
          <a:off x="439814" y="1428903"/>
          <a:ext cx="8018385" cy="3000040"/>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402093" y="4428943"/>
            <a:ext cx="8395703" cy="338554"/>
          </a:xfrm>
          <a:prstGeom prst="rect">
            <a:avLst/>
          </a:prstGeom>
        </p:spPr>
        <p:txBody>
          <a:bodyPr wrap="square">
            <a:spAutoFit/>
          </a:bodyPr>
          <a:lstStyle/>
          <a:p>
            <a:r>
              <a:rPr lang="en-US" sz="800" dirty="0" smtClean="0">
                <a:solidFill>
                  <a:schemeClr val="bg1"/>
                </a:solidFill>
              </a:rPr>
              <a:t>Note: Percentages are dollar-weighted averages. Components may not add to 100 percent because of rounding. In 401(k) plans, “funds” include mutual funds, CITs, SMAs, and other pooled funds.</a:t>
            </a:r>
          </a:p>
          <a:p>
            <a:r>
              <a:rPr lang="en-US" sz="800" dirty="0" smtClean="0">
                <a:solidFill>
                  <a:schemeClr val="bg1"/>
                </a:solidFill>
              </a:rPr>
              <a:t>Source: Tabulations from EBRI/ICI Participant-Directed Retirement Plan Data Collection Project; see Holden et al. </a:t>
            </a:r>
            <a:r>
              <a:rPr lang="en-US" sz="800" dirty="0" smtClean="0">
                <a:solidFill>
                  <a:schemeClr val="bg1"/>
                </a:solidFill>
              </a:rPr>
              <a:t>(2000) </a:t>
            </a:r>
            <a:r>
              <a:rPr lang="en-US" sz="800" dirty="0" smtClean="0">
                <a:solidFill>
                  <a:schemeClr val="bg1"/>
                </a:solidFill>
              </a:rPr>
              <a:t>and </a:t>
            </a:r>
            <a:r>
              <a:rPr lang="en-US" sz="800" dirty="0" smtClean="0">
                <a:solidFill>
                  <a:schemeClr val="bg1"/>
                </a:solidFill>
              </a:rPr>
              <a:t>(2014</a:t>
            </a:r>
            <a:r>
              <a:rPr lang="en-US" sz="800" dirty="0" smtClean="0">
                <a:solidFill>
                  <a:schemeClr val="bg1"/>
                </a:solidFill>
              </a:rPr>
              <a:t>) </a:t>
            </a:r>
            <a:endParaRPr lang="en-US" sz="800" dirty="0">
              <a:solidFill>
                <a:schemeClr val="bg1"/>
              </a:solidFill>
            </a:endParaRPr>
          </a:p>
        </p:txBody>
      </p:sp>
    </p:spTree>
    <p:extLst>
      <p:ext uri="{BB962C8B-B14F-4D97-AF65-F5344CB8AC3E}">
        <p14:creationId xmlns:p14="http://schemas.microsoft.com/office/powerpoint/2010/main" val="28846287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726251"/>
            <a:ext cx="7772400" cy="443198"/>
          </a:xfrm>
        </p:spPr>
        <p:txBody>
          <a:bodyPr/>
          <a:lstStyle/>
          <a:p>
            <a:r>
              <a:rPr lang="en-US" dirty="0" smtClean="0"/>
              <a:t>Target Date Funds’ 401(k) Market Share</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27</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
        <p:nvSpPr>
          <p:cNvPr id="7" name="Text Box 3"/>
          <p:cNvSpPr txBox="1">
            <a:spLocks noChangeArrowheads="1"/>
          </p:cNvSpPr>
          <p:nvPr/>
        </p:nvSpPr>
        <p:spPr bwMode="auto">
          <a:xfrm>
            <a:off x="685800" y="1171724"/>
            <a:ext cx="7947579" cy="254398"/>
          </a:xfrm>
          <a:prstGeom prst="rect">
            <a:avLst/>
          </a:prstGeom>
          <a:noFill/>
          <a:ln w="9525">
            <a:noFill/>
            <a:miter lim="800000"/>
            <a:headEnd/>
            <a:tailEnd/>
          </a:ln>
        </p:spPr>
        <p:txBody>
          <a:bodyPr wrap="square" lIns="69056" tIns="34529" rIns="69056" bIns="34529" anchor="b">
            <a:spAutoFit/>
          </a:bodyPr>
          <a:lstStyle/>
          <a:p>
            <a:r>
              <a:rPr lang="en-US" sz="1200" i="1" dirty="0" smtClean="0">
                <a:solidFill>
                  <a:schemeClr val="bg1"/>
                </a:solidFill>
              </a:rPr>
              <a:t>Percentage of total 401(k) market; year-end, 2006 and 2013</a:t>
            </a:r>
            <a:endParaRPr lang="en-US" sz="1200" i="1" dirty="0">
              <a:solidFill>
                <a:schemeClr val="bg1"/>
              </a:solidFill>
              <a:cs typeface="Times New Roman"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142431535"/>
              </p:ext>
            </p:extLst>
          </p:nvPr>
        </p:nvGraphicFramePr>
        <p:xfrm>
          <a:off x="685801" y="1600200"/>
          <a:ext cx="8053598" cy="31369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1"/>
          <p:cNvSpPr/>
          <p:nvPr/>
        </p:nvSpPr>
        <p:spPr>
          <a:xfrm>
            <a:off x="402093" y="4428943"/>
            <a:ext cx="8539606" cy="338554"/>
          </a:xfrm>
          <a:prstGeom prst="rect">
            <a:avLst/>
          </a:prstGeom>
        </p:spPr>
        <p:txBody>
          <a:bodyPr wrap="square">
            <a:spAutoFit/>
          </a:bodyPr>
          <a:lstStyle/>
          <a:p>
            <a:r>
              <a:rPr lang="en-US" sz="800" dirty="0" smtClean="0">
                <a:solidFill>
                  <a:schemeClr val="bg1"/>
                </a:solidFill>
              </a:rPr>
              <a:t>Note: Funds include mutual funds, bank collective trusts, life insurance separate accounts, and any pooled investment product.</a:t>
            </a:r>
          </a:p>
          <a:p>
            <a:r>
              <a:rPr lang="en-US" sz="800" dirty="0" smtClean="0">
                <a:solidFill>
                  <a:schemeClr val="bg1"/>
                </a:solidFill>
              </a:rPr>
              <a:t>Source: Tabulations from EBRI/ICI Participant-Directed Retirement Plan Data Collection </a:t>
            </a:r>
            <a:r>
              <a:rPr lang="en-US" sz="800" dirty="0" smtClean="0">
                <a:solidFill>
                  <a:schemeClr val="bg1"/>
                </a:solidFill>
              </a:rPr>
              <a:t>Project; </a:t>
            </a:r>
            <a:r>
              <a:rPr lang="en-US" sz="800" dirty="0" smtClean="0">
                <a:solidFill>
                  <a:schemeClr val="bg1"/>
                </a:solidFill>
              </a:rPr>
              <a:t>see Holden et al. </a:t>
            </a:r>
            <a:r>
              <a:rPr lang="en-US" sz="800" dirty="0" smtClean="0">
                <a:solidFill>
                  <a:schemeClr val="bg1"/>
                </a:solidFill>
              </a:rPr>
              <a:t>(2014</a:t>
            </a:r>
            <a:r>
              <a:rPr lang="en-US" sz="800" dirty="0" smtClean="0">
                <a:solidFill>
                  <a:schemeClr val="bg1"/>
                </a:solidFill>
              </a:rPr>
              <a:t>)</a:t>
            </a:r>
            <a:endParaRPr lang="en-US" sz="800" dirty="0">
              <a:solidFill>
                <a:schemeClr val="bg1"/>
              </a:solidFill>
            </a:endParaRPr>
          </a:p>
        </p:txBody>
      </p:sp>
    </p:spTree>
    <p:extLst>
      <p:ext uri="{BB962C8B-B14F-4D97-AF65-F5344CB8AC3E}">
        <p14:creationId xmlns:p14="http://schemas.microsoft.com/office/powerpoint/2010/main" val="10868375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6" name="Content Placeholder 5"/>
          <p:cNvSpPr>
            <a:spLocks noGrp="1"/>
          </p:cNvSpPr>
          <p:nvPr>
            <p:ph idx="1"/>
          </p:nvPr>
        </p:nvSpPr>
        <p:spPr>
          <a:xfrm>
            <a:off x="562507" y="1507165"/>
            <a:ext cx="7997325" cy="3217235"/>
          </a:xfrm>
        </p:spPr>
        <p:txBody>
          <a:bodyPr>
            <a:normAutofit fontScale="92500"/>
          </a:bodyPr>
          <a:lstStyle/>
          <a:p>
            <a:pPr marL="0">
              <a:lnSpc>
                <a:spcPct val="100000"/>
              </a:lnSpc>
              <a:spcBef>
                <a:spcPts val="0"/>
              </a:spcBef>
              <a:spcAft>
                <a:spcPts val="0"/>
              </a:spcAft>
            </a:pPr>
            <a:r>
              <a:rPr lang="en-US" sz="1000" dirty="0" smtClean="0">
                <a:ea typeface="ＭＳ Ｐゴシック" pitchFamily="34" charset="-128"/>
              </a:rPr>
              <a:t>Brady</a:t>
            </a:r>
            <a:r>
              <a:rPr lang="en-US" sz="1000" dirty="0">
                <a:ea typeface="ＭＳ Ｐゴシック" pitchFamily="34" charset="-128"/>
              </a:rPr>
              <a:t>, </a:t>
            </a:r>
            <a:r>
              <a:rPr lang="en-US" sz="1000" dirty="0" smtClean="0">
                <a:ea typeface="ＭＳ Ｐゴシック" pitchFamily="34" charset="-128"/>
              </a:rPr>
              <a:t>Burham</a:t>
            </a:r>
            <a:r>
              <a:rPr lang="en-US" sz="1000" dirty="0">
                <a:ea typeface="ＭＳ Ｐゴシック" pitchFamily="34" charset="-128"/>
              </a:rPr>
              <a:t>, and </a:t>
            </a:r>
            <a:r>
              <a:rPr lang="en-US" sz="1000" dirty="0" smtClean="0">
                <a:ea typeface="ＭＳ Ｐゴシック" pitchFamily="34" charset="-128"/>
              </a:rPr>
              <a:t>Holden</a:t>
            </a:r>
            <a:r>
              <a:rPr lang="en-US" sz="1000" dirty="0">
                <a:ea typeface="ＭＳ Ｐゴシック" pitchFamily="34" charset="-128"/>
              </a:rPr>
              <a:t>. 2012. </a:t>
            </a:r>
            <a:r>
              <a:rPr lang="en-US" sz="1000" i="1" dirty="0">
                <a:ea typeface="ＭＳ Ｐゴシック" pitchFamily="34" charset="-128"/>
              </a:rPr>
              <a:t>The Success of the U.S. Retirement System</a:t>
            </a:r>
            <a:r>
              <a:rPr lang="en-US" sz="1000" dirty="0">
                <a:ea typeface="ＭＳ Ｐゴシック" pitchFamily="34" charset="-128"/>
              </a:rPr>
              <a:t> (December). Washington, DC: Investment Company Institute. </a:t>
            </a:r>
            <a:r>
              <a:rPr lang="en-US" sz="1000" dirty="0" smtClean="0">
                <a:ea typeface="ＭＳ Ｐゴシック" pitchFamily="34" charset="-128"/>
                <a:hlinkClick r:id="rId3"/>
              </a:rPr>
              <a:t>www.ici.org/pdf/ppr_12_success_retirement.pdf</a:t>
            </a:r>
            <a:endParaRPr lang="en-US" sz="1000" dirty="0">
              <a:ea typeface="ＭＳ Ｐゴシック" pitchFamily="34" charset="-128"/>
            </a:endParaRPr>
          </a:p>
          <a:p>
            <a:pPr marL="0">
              <a:lnSpc>
                <a:spcPct val="100000"/>
              </a:lnSpc>
              <a:spcBef>
                <a:spcPts val="0"/>
              </a:spcBef>
              <a:spcAft>
                <a:spcPts val="0"/>
              </a:spcAft>
            </a:pPr>
            <a:endParaRPr lang="en-US" sz="1000" dirty="0">
              <a:ea typeface="ＭＳ Ｐゴシック" pitchFamily="34" charset="-128"/>
            </a:endParaRPr>
          </a:p>
          <a:p>
            <a:pPr marL="0">
              <a:lnSpc>
                <a:spcPct val="100000"/>
              </a:lnSpc>
              <a:spcBef>
                <a:spcPts val="0"/>
              </a:spcBef>
              <a:spcAft>
                <a:spcPts val="0"/>
              </a:spcAft>
            </a:pPr>
            <a:r>
              <a:rPr lang="en-US" sz="1000" dirty="0"/>
              <a:t>BrightScope and Investment Company Institute. </a:t>
            </a:r>
            <a:r>
              <a:rPr lang="en-US" sz="1000" dirty="0" smtClean="0"/>
              <a:t>2015. </a:t>
            </a:r>
            <a:r>
              <a:rPr lang="en-US" sz="1000" i="1" dirty="0"/>
              <a:t>The BrightScope/ICI Defined Contribution Plan Profile: A Close Look at 401(k) </a:t>
            </a:r>
            <a:r>
              <a:rPr lang="en-US" sz="1000" i="1" dirty="0" smtClean="0"/>
              <a:t>Plans, 2013</a:t>
            </a:r>
            <a:r>
              <a:rPr lang="en-US" sz="1000" dirty="0" smtClean="0"/>
              <a:t>. </a:t>
            </a:r>
            <a:r>
              <a:rPr lang="en-US" sz="1000" dirty="0"/>
              <a:t>San Diego, CA: BrightScope and Washington, DC: Investment Company Institute. </a:t>
            </a:r>
            <a:r>
              <a:rPr lang="en-US" sz="1000" dirty="0" smtClean="0">
                <a:hlinkClick r:id="rId4"/>
              </a:rPr>
              <a:t>www.ici.org/pdf/ppr_15_dcplan_profile_401k.pdf</a:t>
            </a:r>
            <a:endParaRPr lang="en-US" sz="1000" dirty="0" smtClean="0"/>
          </a:p>
          <a:p>
            <a:pPr marL="0">
              <a:lnSpc>
                <a:spcPct val="100000"/>
              </a:lnSpc>
              <a:spcBef>
                <a:spcPts val="0"/>
              </a:spcBef>
              <a:spcAft>
                <a:spcPts val="0"/>
              </a:spcAft>
            </a:pPr>
            <a:endParaRPr lang="en-US" sz="1000" dirty="0"/>
          </a:p>
          <a:p>
            <a:pPr marL="0">
              <a:lnSpc>
                <a:spcPct val="100000"/>
              </a:lnSpc>
              <a:spcBef>
                <a:spcPts val="0"/>
              </a:spcBef>
              <a:spcAft>
                <a:spcPts val="0"/>
              </a:spcAft>
            </a:pPr>
            <a:r>
              <a:rPr lang="en-US" sz="1000" dirty="0" smtClean="0"/>
              <a:t>Collins</a:t>
            </a:r>
            <a:r>
              <a:rPr lang="en-US" sz="1000" dirty="0"/>
              <a:t>, </a:t>
            </a:r>
            <a:r>
              <a:rPr lang="en-US" sz="1000" dirty="0" smtClean="0"/>
              <a:t>Holden</a:t>
            </a:r>
            <a:r>
              <a:rPr lang="en-US" sz="1000" dirty="0"/>
              <a:t>, </a:t>
            </a:r>
            <a:r>
              <a:rPr lang="en-US" sz="1000" dirty="0" smtClean="0"/>
              <a:t>Chism</a:t>
            </a:r>
            <a:r>
              <a:rPr lang="en-US" sz="1000" dirty="0"/>
              <a:t>, and </a:t>
            </a:r>
            <a:r>
              <a:rPr lang="en-US" sz="1000" dirty="0" smtClean="0"/>
              <a:t>Duvall</a:t>
            </a:r>
            <a:r>
              <a:rPr lang="en-US" sz="1000" dirty="0"/>
              <a:t>. 2015. “The Economics of Providing 401(k) Plans: Services, Fees, and Expenses, 2014.” </a:t>
            </a:r>
            <a:r>
              <a:rPr lang="en-US" sz="1000" i="1" dirty="0"/>
              <a:t>ICI Research Perspective </a:t>
            </a:r>
            <a:r>
              <a:rPr lang="en-US" sz="1000" dirty="0"/>
              <a:t>21, no. 3 (August). </a:t>
            </a:r>
            <a:r>
              <a:rPr lang="en-US" sz="1000" dirty="0" smtClean="0">
                <a:hlinkClick r:id="rId5"/>
              </a:rPr>
              <a:t>www.ici.org/pdf/per21-03.pdf</a:t>
            </a:r>
            <a:endParaRPr lang="en-US" sz="1000" dirty="0" smtClean="0"/>
          </a:p>
          <a:p>
            <a:pPr marL="0">
              <a:lnSpc>
                <a:spcPct val="100000"/>
              </a:lnSpc>
              <a:spcBef>
                <a:spcPts val="0"/>
              </a:spcBef>
              <a:spcAft>
                <a:spcPts val="0"/>
              </a:spcAft>
            </a:pPr>
            <a:endParaRPr lang="en-US" sz="1000" dirty="0" smtClean="0"/>
          </a:p>
          <a:p>
            <a:pPr marL="0">
              <a:lnSpc>
                <a:spcPct val="100000"/>
              </a:lnSpc>
              <a:spcBef>
                <a:spcPts val="0"/>
              </a:spcBef>
              <a:spcAft>
                <a:spcPts val="0"/>
              </a:spcAft>
            </a:pPr>
            <a:r>
              <a:rPr lang="en-US" sz="1000" dirty="0"/>
              <a:t>Deloitte Consulting LLP, the International Foundation of Employee Benefit Plans, and the International Society of Certified Employee Benefit Specialists. 2015. </a:t>
            </a:r>
            <a:r>
              <a:rPr lang="en-US" sz="1000" i="1" dirty="0"/>
              <a:t>Annual Defined Contribution Benchmarking Survey: 2015 Edition</a:t>
            </a:r>
            <a:r>
              <a:rPr lang="en-US" sz="1000" dirty="0"/>
              <a:t>. New York: Deloitte Consulting LLP. </a:t>
            </a:r>
            <a:r>
              <a:rPr lang="en-US" sz="1000" u="sng" dirty="0" smtClean="0">
                <a:hlinkClick r:id="rId6"/>
              </a:rPr>
              <a:t>www.iscebs.org/Documents/PDF/15DCBenchmarking.pdf</a:t>
            </a:r>
            <a:endParaRPr lang="en-US" sz="1000" u="sng" dirty="0" smtClean="0"/>
          </a:p>
          <a:p>
            <a:pPr marL="0">
              <a:lnSpc>
                <a:spcPct val="100000"/>
              </a:lnSpc>
              <a:spcBef>
                <a:spcPts val="0"/>
              </a:spcBef>
              <a:spcAft>
                <a:spcPts val="0"/>
              </a:spcAft>
            </a:pPr>
            <a:endParaRPr lang="en-US" sz="1000" u="sng" dirty="0" smtClean="0"/>
          </a:p>
          <a:p>
            <a:pPr marL="0">
              <a:lnSpc>
                <a:spcPct val="100000"/>
              </a:lnSpc>
              <a:spcBef>
                <a:spcPts val="0"/>
              </a:spcBef>
              <a:spcAft>
                <a:spcPts val="0"/>
              </a:spcAft>
              <a:defRPr/>
            </a:pPr>
            <a:r>
              <a:rPr lang="en-US" sz="1000" dirty="0" smtClean="0"/>
              <a:t>Holden and Bass</a:t>
            </a:r>
            <a:r>
              <a:rPr lang="en-US" sz="1000" dirty="0"/>
              <a:t>. 2015. “The IRA Investor Profile: Traditional IRA Investors’ Activity, 2007–2013.” </a:t>
            </a:r>
            <a:r>
              <a:rPr lang="en-US" sz="1000" i="1" dirty="0"/>
              <a:t>ICI Research Report </a:t>
            </a:r>
            <a:r>
              <a:rPr lang="en-US" sz="1000" dirty="0"/>
              <a:t>(July). </a:t>
            </a:r>
            <a:r>
              <a:rPr lang="en-US" sz="1000" dirty="0" smtClean="0"/>
              <a:t> </a:t>
            </a:r>
            <a:r>
              <a:rPr lang="en-US" sz="1000" u="sng" dirty="0">
                <a:solidFill>
                  <a:schemeClr val="accent4">
                    <a:lumMod val="60000"/>
                    <a:lumOff val="40000"/>
                  </a:schemeClr>
                </a:solidFill>
              </a:rPr>
              <a:t>www.ici.org/pdf/ rpt_15_ira_traditional.pdf</a:t>
            </a:r>
          </a:p>
          <a:p>
            <a:pPr marL="0">
              <a:lnSpc>
                <a:spcPct val="100000"/>
              </a:lnSpc>
              <a:spcBef>
                <a:spcPts val="0"/>
              </a:spcBef>
              <a:spcAft>
                <a:spcPts val="0"/>
              </a:spcAft>
              <a:defRPr/>
            </a:pPr>
            <a:endParaRPr lang="en-US" sz="1000" dirty="0">
              <a:ea typeface="ＭＳ Ｐゴシック" pitchFamily="34" charset="-128"/>
            </a:endParaRPr>
          </a:p>
          <a:p>
            <a:pPr marL="0">
              <a:lnSpc>
                <a:spcPct val="100000"/>
              </a:lnSpc>
              <a:spcBef>
                <a:spcPts val="0"/>
              </a:spcBef>
              <a:spcAft>
                <a:spcPts val="0"/>
              </a:spcAft>
              <a:defRPr/>
            </a:pPr>
            <a:r>
              <a:rPr lang="en-US" sz="1000" dirty="0" smtClean="0"/>
              <a:t>Holden </a:t>
            </a:r>
            <a:r>
              <a:rPr lang="en-US" sz="1000" dirty="0"/>
              <a:t>and </a:t>
            </a:r>
            <a:r>
              <a:rPr lang="en-US" sz="1000" dirty="0" smtClean="0"/>
              <a:t>Schrass</a:t>
            </a:r>
            <a:r>
              <a:rPr lang="en-US" sz="1000" dirty="0"/>
              <a:t>. 2015. “The IRA Investor Profile: Roth IRA Investors’ Activity, 2007–2013.” </a:t>
            </a:r>
            <a:r>
              <a:rPr lang="en-US" sz="1000" i="1" dirty="0"/>
              <a:t>ICI Research Report </a:t>
            </a:r>
            <a:r>
              <a:rPr lang="en-US" sz="1000" dirty="0"/>
              <a:t>(July). </a:t>
            </a:r>
            <a:r>
              <a:rPr lang="en-US" sz="1000" dirty="0" smtClean="0"/>
              <a:t> </a:t>
            </a:r>
            <a:r>
              <a:rPr lang="en-US" sz="1000" u="sng" dirty="0">
                <a:solidFill>
                  <a:schemeClr val="accent4">
                    <a:lumMod val="60000"/>
                    <a:lumOff val="40000"/>
                  </a:schemeClr>
                </a:solidFill>
              </a:rPr>
              <a:t>www.ici.org/ </a:t>
            </a:r>
            <a:r>
              <a:rPr lang="en-US" sz="1000" u="sng" dirty="0" smtClean="0">
                <a:solidFill>
                  <a:schemeClr val="accent4">
                    <a:lumMod val="60000"/>
                    <a:lumOff val="40000"/>
                  </a:schemeClr>
                </a:solidFill>
              </a:rPr>
              <a:t>pdf/rpt_15_ira_roth_investors.pdf</a:t>
            </a:r>
          </a:p>
          <a:p>
            <a:pPr marL="0">
              <a:lnSpc>
                <a:spcPct val="100000"/>
              </a:lnSpc>
              <a:spcBef>
                <a:spcPts val="0"/>
              </a:spcBef>
              <a:spcAft>
                <a:spcPts val="0"/>
              </a:spcAft>
              <a:defRPr/>
            </a:pPr>
            <a:endParaRPr lang="en-US" sz="1000" u="sng" dirty="0">
              <a:solidFill>
                <a:schemeClr val="accent4">
                  <a:lumMod val="60000"/>
                  <a:lumOff val="40000"/>
                </a:schemeClr>
              </a:solidFill>
            </a:endParaRPr>
          </a:p>
          <a:p>
            <a:pPr marL="0">
              <a:lnSpc>
                <a:spcPct val="100000"/>
              </a:lnSpc>
              <a:spcBef>
                <a:spcPts val="0"/>
              </a:spcBef>
              <a:spcAft>
                <a:spcPts val="0"/>
              </a:spcAft>
              <a:defRPr/>
            </a:pPr>
            <a:r>
              <a:rPr lang="en-US" sz="1000" dirty="0" smtClean="0"/>
              <a:t>Holden </a:t>
            </a:r>
            <a:r>
              <a:rPr lang="en-US" sz="1000" dirty="0"/>
              <a:t>and </a:t>
            </a:r>
            <a:r>
              <a:rPr lang="en-US" sz="1000" dirty="0" smtClean="0"/>
              <a:t>Schrass</a:t>
            </a:r>
            <a:r>
              <a:rPr lang="en-US" sz="1000" dirty="0"/>
              <a:t>. 2016. “The Role of IRAs in U.S. Households’ Saving for Retirement, 2015.” </a:t>
            </a:r>
            <a:r>
              <a:rPr lang="en-US" sz="1000" i="1" dirty="0"/>
              <a:t>ICI Research Perspective </a:t>
            </a:r>
            <a:r>
              <a:rPr lang="en-US" sz="1000" dirty="0"/>
              <a:t>22, no. 1 (February). </a:t>
            </a:r>
            <a:r>
              <a:rPr lang="en-US" sz="1000" dirty="0" smtClean="0">
                <a:hlinkClick r:id="rId7"/>
              </a:rPr>
              <a:t>www.ici.org/pdf/per22-01.pdf</a:t>
            </a:r>
            <a:endParaRPr lang="en-US" sz="1000" dirty="0" smtClean="0"/>
          </a:p>
          <a:p>
            <a:pPr marL="0">
              <a:lnSpc>
                <a:spcPct val="100000"/>
              </a:lnSpc>
              <a:spcBef>
                <a:spcPts val="0"/>
              </a:spcBef>
              <a:spcAft>
                <a:spcPts val="0"/>
              </a:spcAft>
              <a:defRPr/>
            </a:pPr>
            <a:endParaRPr lang="en-US" sz="1000" dirty="0" smtClean="0"/>
          </a:p>
          <a:p>
            <a:pPr marL="0">
              <a:lnSpc>
                <a:spcPct val="100000"/>
              </a:lnSpc>
              <a:spcBef>
                <a:spcPts val="0"/>
              </a:spcBef>
              <a:spcAft>
                <a:spcPts val="0"/>
              </a:spcAft>
              <a:defRPr/>
            </a:pPr>
            <a:r>
              <a:rPr lang="en-US" sz="1000" dirty="0" smtClean="0"/>
              <a:t>Holden </a:t>
            </a:r>
            <a:r>
              <a:rPr lang="en-US" sz="1000" dirty="0"/>
              <a:t>and </a:t>
            </a:r>
            <a:r>
              <a:rPr lang="en-US" sz="1000" dirty="0" smtClean="0"/>
              <a:t>Schrass</a:t>
            </a:r>
            <a:r>
              <a:rPr lang="en-US" sz="1000" dirty="0"/>
              <a:t>. 2016. “Appendix: Additional Data on IRA Ownership in 2015.” </a:t>
            </a:r>
            <a:r>
              <a:rPr lang="en-US" sz="1000" i="1" dirty="0"/>
              <a:t>ICI Research Perspective </a:t>
            </a:r>
            <a:r>
              <a:rPr lang="en-US" sz="1000" dirty="0"/>
              <a:t>22, no. 1A (February).    </a:t>
            </a:r>
            <a:r>
              <a:rPr lang="en-US" sz="1000" u="sng" dirty="0">
                <a:solidFill>
                  <a:schemeClr val="accent4">
                    <a:lumMod val="60000"/>
                    <a:lumOff val="40000"/>
                  </a:schemeClr>
                </a:solidFill>
                <a:hlinkClick r:id="rId8"/>
              </a:rPr>
              <a:t>www.ici.org/pdf/per22-01a.pdf</a:t>
            </a:r>
            <a:endParaRPr lang="en-US" sz="1000" u="sng" dirty="0">
              <a:solidFill>
                <a:schemeClr val="accent4">
                  <a:lumMod val="60000"/>
                  <a:lumOff val="40000"/>
                </a:schemeClr>
              </a:solidFill>
              <a:ea typeface="ＭＳ Ｐゴシック" pitchFamily="34" charset="-128"/>
            </a:endParaRPr>
          </a:p>
          <a:p>
            <a:pPr marL="0">
              <a:lnSpc>
                <a:spcPct val="100000"/>
              </a:lnSpc>
              <a:spcBef>
                <a:spcPts val="0"/>
              </a:spcBef>
              <a:spcAft>
                <a:spcPts val="0"/>
              </a:spcAft>
              <a:defRPr/>
            </a:pPr>
            <a:endParaRPr lang="en-US" sz="1000" dirty="0"/>
          </a:p>
          <a:p>
            <a:pPr marL="0">
              <a:lnSpc>
                <a:spcPct val="100000"/>
              </a:lnSpc>
              <a:spcBef>
                <a:spcPts val="0"/>
              </a:spcBef>
              <a:spcAft>
                <a:spcPts val="0"/>
              </a:spcAft>
              <a:defRPr/>
            </a:pPr>
            <a:endParaRPr lang="en-US" sz="1000" u="sng" dirty="0">
              <a:solidFill>
                <a:schemeClr val="accent4">
                  <a:lumMod val="60000"/>
                  <a:lumOff val="40000"/>
                </a:schemeClr>
              </a:solidFill>
            </a:endParaRPr>
          </a:p>
          <a:p>
            <a:pPr marL="0">
              <a:lnSpc>
                <a:spcPct val="100000"/>
              </a:lnSpc>
              <a:spcBef>
                <a:spcPts val="0"/>
              </a:spcBef>
              <a:spcAft>
                <a:spcPts val="0"/>
              </a:spcAft>
              <a:defRPr/>
            </a:pPr>
            <a:endParaRPr lang="en-US" sz="1000" dirty="0">
              <a:ea typeface="ＭＳ Ｐゴシック" pitchFamily="34" charset="-128"/>
            </a:endParaRPr>
          </a:p>
          <a:p>
            <a:pPr marL="0">
              <a:lnSpc>
                <a:spcPct val="100000"/>
              </a:lnSpc>
              <a:spcBef>
                <a:spcPts val="0"/>
              </a:spcBef>
              <a:spcAft>
                <a:spcPts val="0"/>
              </a:spcAft>
            </a:pPr>
            <a:endParaRPr lang="en-US" sz="1000" dirty="0"/>
          </a:p>
          <a:p>
            <a:pPr marL="0">
              <a:lnSpc>
                <a:spcPct val="100000"/>
              </a:lnSpc>
              <a:spcBef>
                <a:spcPts val="0"/>
              </a:spcBef>
              <a:spcAft>
                <a:spcPts val="0"/>
              </a:spcAft>
            </a:pPr>
            <a:endParaRPr lang="en-US" sz="1000" dirty="0"/>
          </a:p>
          <a:p>
            <a:pPr marL="0">
              <a:lnSpc>
                <a:spcPct val="100000"/>
              </a:lnSpc>
              <a:spcBef>
                <a:spcPts val="0"/>
              </a:spcBef>
              <a:spcAft>
                <a:spcPts val="0"/>
              </a:spcAft>
            </a:pPr>
            <a:endParaRPr lang="en-US" sz="1000" u="sng" dirty="0">
              <a:solidFill>
                <a:schemeClr val="accent4">
                  <a:lumMod val="60000"/>
                  <a:lumOff val="40000"/>
                </a:schemeClr>
              </a:solidFill>
            </a:endParaRPr>
          </a:p>
          <a:p>
            <a:pPr marL="0">
              <a:lnSpc>
                <a:spcPct val="100000"/>
              </a:lnSpc>
              <a:spcBef>
                <a:spcPts val="0"/>
              </a:spcBef>
              <a:spcAft>
                <a:spcPts val="0"/>
              </a:spcAft>
            </a:pPr>
            <a:endParaRPr lang="en-US" sz="1000" dirty="0"/>
          </a:p>
        </p:txBody>
      </p:sp>
      <p:sp>
        <p:nvSpPr>
          <p:cNvPr id="13" name="Date Placeholder 12"/>
          <p:cNvSpPr>
            <a:spLocks noGrp="1"/>
          </p:cNvSpPr>
          <p:nvPr>
            <p:ph type="dt" sz="half" idx="10"/>
          </p:nvPr>
        </p:nvSpPr>
        <p:spPr>
          <a:xfrm>
            <a:off x="-775521" y="4832746"/>
            <a:ext cx="1905000" cy="207169"/>
          </a:xfrm>
        </p:spPr>
        <p:txBody>
          <a:bodyPr/>
          <a:lstStyle/>
          <a:p>
            <a:pPr>
              <a:defRPr/>
            </a:pPr>
            <a:r>
              <a:rPr lang="en-US" dirty="0" smtClean="0"/>
              <a:t>26 February 2016</a:t>
            </a:r>
            <a:endParaRPr lang="en-US" dirty="0"/>
          </a:p>
        </p:txBody>
      </p:sp>
      <p:sp>
        <p:nvSpPr>
          <p:cNvPr id="15" name="Slide Number Placeholder 14"/>
          <p:cNvSpPr>
            <a:spLocks noGrp="1"/>
          </p:cNvSpPr>
          <p:nvPr>
            <p:ph type="sldNum" sz="quarter" idx="4"/>
          </p:nvPr>
        </p:nvSpPr>
        <p:spPr>
          <a:xfrm>
            <a:off x="6900041" y="4851339"/>
            <a:ext cx="1905000" cy="207169"/>
          </a:xfrm>
        </p:spPr>
        <p:txBody>
          <a:bodyPr/>
          <a:lstStyle/>
          <a:p>
            <a:pPr>
              <a:defRPr/>
            </a:pPr>
            <a:fld id="{4C179F49-F444-4282-998A-8E0D033E9502}" type="slidenum">
              <a:rPr lang="en-US" sz="1000" smtClean="0">
                <a:solidFill>
                  <a:schemeClr val="tx1"/>
                </a:solidFill>
                <a:latin typeface="+mj-lt"/>
              </a:rPr>
              <a:pPr>
                <a:defRPr/>
              </a:pPr>
              <a:t>28</a:t>
            </a:fld>
            <a:endParaRPr lang="en-US" sz="1000" dirty="0">
              <a:solidFill>
                <a:schemeClr val="tx1"/>
              </a:solidFill>
              <a:latin typeface="+mj-lt"/>
            </a:endParaRPr>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1713387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Think of retirement resources as a pyramid</a:t>
            </a:r>
          </a:p>
          <a:p>
            <a:pPr lvl="0"/>
            <a:r>
              <a:rPr lang="en-US" dirty="0" smtClean="0"/>
              <a:t>Rising role of participant-directed accounts in defined contribution (DC) plans and individual retirement accounts (IRAs) in retirement accumulations</a:t>
            </a:r>
          </a:p>
          <a:p>
            <a:pPr lvl="0"/>
            <a:r>
              <a:rPr lang="en-US" dirty="0" smtClean="0"/>
              <a:t>Significant overlap </a:t>
            </a:r>
            <a:r>
              <a:rPr lang="en-US" dirty="0"/>
              <a:t>between retirement account assets and mutual </a:t>
            </a:r>
            <a:r>
              <a:rPr lang="en-US" dirty="0" smtClean="0"/>
              <a:t>funds</a:t>
            </a:r>
          </a:p>
          <a:p>
            <a:pPr lvl="0"/>
            <a:endParaRPr lang="en-US" dirty="0"/>
          </a:p>
        </p:txBody>
      </p:sp>
      <p:sp>
        <p:nvSpPr>
          <p:cNvPr id="6" name="Title 5"/>
          <p:cNvSpPr>
            <a:spLocks noGrp="1"/>
          </p:cNvSpPr>
          <p:nvPr>
            <p:ph type="title"/>
          </p:nvPr>
        </p:nvSpPr>
        <p:spPr>
          <a:xfrm>
            <a:off x="685800" y="726251"/>
            <a:ext cx="7772400" cy="443198"/>
          </a:xfrm>
        </p:spPr>
        <p:txBody>
          <a:bodyPr/>
          <a:lstStyle/>
          <a:p>
            <a:r>
              <a:rPr lang="en-US" dirty="0" smtClean="0"/>
              <a:t>Landscape of U.S. Retirement Accumulations</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2</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38936824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continued</a:t>
            </a:r>
            <a:endParaRPr lang="en-US" dirty="0"/>
          </a:p>
        </p:txBody>
      </p:sp>
      <p:sp>
        <p:nvSpPr>
          <p:cNvPr id="6" name="Content Placeholder 5"/>
          <p:cNvSpPr>
            <a:spLocks noGrp="1"/>
          </p:cNvSpPr>
          <p:nvPr>
            <p:ph idx="1"/>
          </p:nvPr>
        </p:nvSpPr>
        <p:spPr>
          <a:xfrm>
            <a:off x="562507" y="1506139"/>
            <a:ext cx="8242534" cy="3161841"/>
          </a:xfrm>
        </p:spPr>
        <p:txBody>
          <a:bodyPr>
            <a:normAutofit fontScale="85000" lnSpcReduction="20000"/>
          </a:bodyPr>
          <a:lstStyle/>
          <a:p>
            <a:pPr marL="0">
              <a:lnSpc>
                <a:spcPct val="100000"/>
              </a:lnSpc>
              <a:spcBef>
                <a:spcPts val="0"/>
              </a:spcBef>
              <a:spcAft>
                <a:spcPts val="0"/>
              </a:spcAft>
              <a:defRPr/>
            </a:pPr>
            <a:endParaRPr lang="en-US" sz="1000" dirty="0" smtClean="0"/>
          </a:p>
          <a:p>
            <a:pPr marL="0">
              <a:lnSpc>
                <a:spcPct val="100000"/>
              </a:lnSpc>
              <a:spcBef>
                <a:spcPts val="0"/>
              </a:spcBef>
              <a:spcAft>
                <a:spcPts val="0"/>
              </a:spcAft>
              <a:defRPr/>
            </a:pPr>
            <a:r>
              <a:rPr lang="en-US" sz="1000" dirty="0" smtClean="0"/>
              <a:t>Holden</a:t>
            </a:r>
            <a:r>
              <a:rPr lang="en-US" sz="1000" dirty="0"/>
              <a:t>, </a:t>
            </a:r>
            <a:r>
              <a:rPr lang="en-US" sz="1000" dirty="0" smtClean="0"/>
              <a:t>VanDerhei</a:t>
            </a:r>
            <a:r>
              <a:rPr lang="en-US" sz="1000" dirty="0"/>
              <a:t>, and </a:t>
            </a:r>
            <a:r>
              <a:rPr lang="en-US" sz="1000" dirty="0" smtClean="0"/>
              <a:t>Quick</a:t>
            </a:r>
            <a:r>
              <a:rPr lang="en-US" sz="1000" dirty="0"/>
              <a:t>. 2000. “401(k) Plan Asset Allocation, Account Balances, and Loan Activity in 1998.” </a:t>
            </a:r>
            <a:r>
              <a:rPr lang="en-US" sz="1000" i="1" dirty="0"/>
              <a:t>ICI Research Perspective </a:t>
            </a:r>
            <a:r>
              <a:rPr lang="en-US" sz="1000" dirty="0"/>
              <a:t>6, no. 1 (January). </a:t>
            </a:r>
            <a:r>
              <a:rPr lang="en-US" sz="1000" dirty="0">
                <a:hlinkClick r:id="rId3"/>
              </a:rPr>
              <a:t>www.ici.org/pdf/per06-01.pdf</a:t>
            </a:r>
            <a:endParaRPr lang="en-US" sz="1000" dirty="0"/>
          </a:p>
          <a:p>
            <a:pPr marL="0">
              <a:lnSpc>
                <a:spcPct val="100000"/>
              </a:lnSpc>
              <a:spcBef>
                <a:spcPts val="0"/>
              </a:spcBef>
              <a:spcAft>
                <a:spcPts val="0"/>
              </a:spcAft>
              <a:defRPr/>
            </a:pPr>
            <a:endParaRPr lang="en-US" sz="1000" dirty="0" smtClean="0"/>
          </a:p>
          <a:p>
            <a:pPr marL="0">
              <a:lnSpc>
                <a:spcPct val="100000"/>
              </a:lnSpc>
              <a:spcBef>
                <a:spcPts val="0"/>
              </a:spcBef>
              <a:spcAft>
                <a:spcPts val="0"/>
              </a:spcAft>
              <a:defRPr/>
            </a:pPr>
            <a:r>
              <a:rPr lang="en-US" sz="1000" dirty="0"/>
              <a:t>Holden, </a:t>
            </a:r>
            <a:r>
              <a:rPr lang="en-US" sz="1000" dirty="0" smtClean="0"/>
              <a:t>VanDerhei</a:t>
            </a:r>
            <a:r>
              <a:rPr lang="en-US" sz="1000" dirty="0"/>
              <a:t>, </a:t>
            </a:r>
            <a:r>
              <a:rPr lang="en-US" sz="1000" dirty="0" smtClean="0"/>
              <a:t>Alonso</a:t>
            </a:r>
            <a:r>
              <a:rPr lang="en-US" sz="1000" dirty="0"/>
              <a:t>, </a:t>
            </a:r>
            <a:r>
              <a:rPr lang="en-US" sz="1000" dirty="0" smtClean="0"/>
              <a:t>Bass</a:t>
            </a:r>
            <a:r>
              <a:rPr lang="en-US" sz="1000" dirty="0"/>
              <a:t>, and </a:t>
            </a:r>
            <a:r>
              <a:rPr lang="en-US" sz="1000" dirty="0" smtClean="0"/>
              <a:t>Pino</a:t>
            </a:r>
            <a:r>
              <a:rPr lang="en-US" sz="1000" dirty="0"/>
              <a:t>. 2014. “401(k) Plan Asset Allocation, Account Balances, and Loan Activity in 2013.” </a:t>
            </a:r>
            <a:r>
              <a:rPr lang="en-US" sz="1000" i="1" dirty="0"/>
              <a:t>ICI Research Perspective </a:t>
            </a:r>
            <a:r>
              <a:rPr lang="en-US" sz="1000" dirty="0"/>
              <a:t>20, no. 10 (December). </a:t>
            </a:r>
            <a:r>
              <a:rPr lang="en-US" sz="1000" dirty="0" smtClean="0">
                <a:hlinkClick r:id="rId4"/>
              </a:rPr>
              <a:t>www.ici.org/pdf/per20-10.pdf</a:t>
            </a:r>
            <a:endParaRPr lang="en-US" sz="1000" dirty="0" smtClean="0"/>
          </a:p>
          <a:p>
            <a:pPr marL="0">
              <a:lnSpc>
                <a:spcPct val="100000"/>
              </a:lnSpc>
              <a:spcBef>
                <a:spcPts val="0"/>
              </a:spcBef>
              <a:spcAft>
                <a:spcPts val="0"/>
              </a:spcAft>
              <a:defRPr/>
            </a:pPr>
            <a:endParaRPr lang="en-US" sz="1000" dirty="0" smtClean="0">
              <a:ea typeface="ＭＳ Ｐゴシック" pitchFamily="34" charset="-128"/>
            </a:endParaRPr>
          </a:p>
          <a:p>
            <a:pPr marL="0">
              <a:lnSpc>
                <a:spcPct val="100000"/>
              </a:lnSpc>
              <a:spcBef>
                <a:spcPts val="0"/>
              </a:spcBef>
              <a:spcAft>
                <a:spcPts val="0"/>
              </a:spcAft>
              <a:defRPr/>
            </a:pPr>
            <a:r>
              <a:rPr lang="en-US" sz="1000" dirty="0" smtClean="0">
                <a:ea typeface="ＭＳ Ｐゴシック" pitchFamily="34" charset="-128"/>
              </a:rPr>
              <a:t>Investment </a:t>
            </a:r>
            <a:r>
              <a:rPr lang="en-US" sz="1000" dirty="0">
                <a:ea typeface="ＭＳ Ｐゴシック" pitchFamily="34" charset="-128"/>
              </a:rPr>
              <a:t>Company Institute. 2015. “The U.S. Retirement Market, Third Quarter 2015” (December). </a:t>
            </a:r>
            <a:r>
              <a:rPr lang="en-US" sz="1000" dirty="0">
                <a:ea typeface="ＭＳ Ｐゴシック" pitchFamily="34" charset="-128"/>
                <a:hlinkClick r:id="rId5"/>
              </a:rPr>
              <a:t>www.ici.org/info/ret_15_q3_data.xls</a:t>
            </a:r>
            <a:r>
              <a:rPr lang="en-US" sz="1000" dirty="0">
                <a:ea typeface="ＭＳ Ｐゴシック" pitchFamily="34" charset="-128"/>
              </a:rPr>
              <a:t> and </a:t>
            </a:r>
            <a:r>
              <a:rPr lang="en-US" sz="1000" dirty="0">
                <a:ea typeface="ＭＳ Ｐゴシック" pitchFamily="34" charset="-128"/>
                <a:hlinkClick r:id="rId6"/>
              </a:rPr>
              <a:t>www.ici.org/research/stats/retirement/ret_15_q3</a:t>
            </a:r>
            <a:r>
              <a:rPr lang="en-US" sz="1000" dirty="0">
                <a:ea typeface="ＭＳ Ｐゴシック" pitchFamily="34" charset="-128"/>
              </a:rPr>
              <a:t> </a:t>
            </a:r>
            <a:endParaRPr lang="en-US" sz="1000" dirty="0" smtClean="0">
              <a:ea typeface="ＭＳ Ｐゴシック" pitchFamily="34" charset="-128"/>
            </a:endParaRPr>
          </a:p>
          <a:p>
            <a:pPr marL="0">
              <a:lnSpc>
                <a:spcPct val="100000"/>
              </a:lnSpc>
              <a:spcBef>
                <a:spcPts val="0"/>
              </a:spcBef>
              <a:spcAft>
                <a:spcPts val="0"/>
              </a:spcAft>
              <a:defRPr/>
            </a:pPr>
            <a:endParaRPr lang="en-US" sz="1000" dirty="0">
              <a:ea typeface="ＭＳ Ｐゴシック" pitchFamily="34" charset="-128"/>
            </a:endParaRPr>
          </a:p>
          <a:p>
            <a:pPr marL="0">
              <a:lnSpc>
                <a:spcPct val="100000"/>
              </a:lnSpc>
              <a:spcBef>
                <a:spcPts val="0"/>
              </a:spcBef>
              <a:spcAft>
                <a:spcPts val="0"/>
              </a:spcAft>
              <a:defRPr/>
            </a:pPr>
            <a:r>
              <a:rPr lang="en-US" sz="1000" dirty="0" smtClean="0"/>
              <a:t>Plan </a:t>
            </a:r>
            <a:r>
              <a:rPr lang="en-US" sz="1000" dirty="0"/>
              <a:t>Sponsor Council of America. 2001. </a:t>
            </a:r>
            <a:r>
              <a:rPr lang="en-US" sz="1000" i="1" dirty="0"/>
              <a:t>44th Annual Survey of Profit Sharing and 401(k) Plans: Reflecting 2000 Plan Experience.</a:t>
            </a:r>
          </a:p>
          <a:p>
            <a:pPr marL="0">
              <a:lnSpc>
                <a:spcPct val="100000"/>
              </a:lnSpc>
              <a:spcBef>
                <a:spcPts val="0"/>
              </a:spcBef>
              <a:spcAft>
                <a:spcPts val="0"/>
              </a:spcAft>
              <a:defRPr/>
            </a:pPr>
            <a:endParaRPr lang="en-US" sz="1000" i="1" dirty="0"/>
          </a:p>
          <a:p>
            <a:pPr marL="0">
              <a:lnSpc>
                <a:spcPct val="100000"/>
              </a:lnSpc>
              <a:spcBef>
                <a:spcPts val="0"/>
              </a:spcBef>
              <a:spcAft>
                <a:spcPts val="0"/>
              </a:spcAft>
              <a:defRPr/>
            </a:pPr>
            <a:r>
              <a:rPr lang="en-US" sz="1000" dirty="0"/>
              <a:t>Plan Sponsor Council of America. 2014. </a:t>
            </a:r>
            <a:r>
              <a:rPr lang="en-US" sz="1000" i="1" dirty="0"/>
              <a:t>57th Annual Survey of Profit Sharing and 401(k) Plans: Reflecting 2013 Plan Experience.</a:t>
            </a:r>
          </a:p>
          <a:p>
            <a:pPr marL="0">
              <a:lnSpc>
                <a:spcPct val="100000"/>
              </a:lnSpc>
              <a:spcBef>
                <a:spcPts val="0"/>
              </a:spcBef>
              <a:spcAft>
                <a:spcPts val="0"/>
              </a:spcAft>
              <a:defRPr/>
            </a:pPr>
            <a:endParaRPr lang="en-US" sz="1000" dirty="0">
              <a:ea typeface="ＭＳ Ｐゴシック" pitchFamily="34" charset="-128"/>
            </a:endParaRPr>
          </a:p>
          <a:p>
            <a:pPr marL="0">
              <a:lnSpc>
                <a:spcPct val="100000"/>
              </a:lnSpc>
              <a:spcBef>
                <a:spcPts val="0"/>
              </a:spcBef>
              <a:spcAft>
                <a:spcPts val="0"/>
              </a:spcAft>
              <a:defRPr/>
            </a:pPr>
            <a:r>
              <a:rPr lang="en-US" sz="1000" dirty="0"/>
              <a:t>U.S. Department of Labor, Employee Benefits Security Administration. 2015. </a:t>
            </a:r>
            <a:r>
              <a:rPr lang="en-US" sz="1000" i="1" dirty="0"/>
              <a:t>Private Pension Plan Bulletin Historical Tables and Graphs 1975-2013 </a:t>
            </a:r>
            <a:r>
              <a:rPr lang="en-US" sz="1000" dirty="0"/>
              <a:t>(2013 Data Release Version 1.0; September). </a:t>
            </a:r>
            <a:r>
              <a:rPr lang="en-US" sz="1000" dirty="0">
                <a:hlinkClick r:id="rId7"/>
              </a:rPr>
              <a:t>www.dol.gov/ebsa/pdf/historicaltables.pdf</a:t>
            </a:r>
            <a:r>
              <a:rPr lang="en-US" sz="1000" dirty="0"/>
              <a:t> </a:t>
            </a:r>
          </a:p>
          <a:p>
            <a:pPr marL="0">
              <a:lnSpc>
                <a:spcPct val="100000"/>
              </a:lnSpc>
              <a:spcBef>
                <a:spcPts val="0"/>
              </a:spcBef>
              <a:spcAft>
                <a:spcPts val="0"/>
              </a:spcAft>
              <a:defRPr/>
            </a:pPr>
            <a:endParaRPr lang="en-US" sz="1000" dirty="0"/>
          </a:p>
          <a:p>
            <a:pPr marL="0">
              <a:lnSpc>
                <a:spcPct val="100000"/>
              </a:lnSpc>
              <a:spcBef>
                <a:spcPts val="0"/>
              </a:spcBef>
              <a:spcAft>
                <a:spcPts val="0"/>
              </a:spcAft>
              <a:defRPr/>
            </a:pPr>
            <a:r>
              <a:rPr lang="en-US" sz="1000" dirty="0"/>
              <a:t>U.S. Department of Labor, Employee Benefits Security Administration. 2015. “Conflict of Interest Proposed Rule: Public Comments.” </a:t>
            </a:r>
            <a:r>
              <a:rPr lang="en-US" sz="1000" dirty="0" smtClean="0"/>
              <a:t>                               </a:t>
            </a:r>
            <a:r>
              <a:rPr lang="en-US" sz="1000" dirty="0" smtClean="0">
                <a:hlinkClick r:id="rId8"/>
              </a:rPr>
              <a:t>www.dol.gov/ebsa/regs/cmt-1210-AB32-2.html</a:t>
            </a:r>
            <a:r>
              <a:rPr lang="en-US" sz="1000" dirty="0" smtClean="0"/>
              <a:t> </a:t>
            </a:r>
            <a:endParaRPr lang="en-US" sz="1000" dirty="0"/>
          </a:p>
          <a:p>
            <a:pPr marL="0">
              <a:lnSpc>
                <a:spcPct val="100000"/>
              </a:lnSpc>
              <a:spcBef>
                <a:spcPts val="0"/>
              </a:spcBef>
              <a:spcAft>
                <a:spcPts val="0"/>
              </a:spcAft>
              <a:defRPr/>
            </a:pPr>
            <a:endParaRPr lang="en-US" sz="1000" dirty="0"/>
          </a:p>
          <a:p>
            <a:pPr marL="0">
              <a:lnSpc>
                <a:spcPct val="100000"/>
              </a:lnSpc>
              <a:spcBef>
                <a:spcPts val="0"/>
              </a:spcBef>
              <a:spcAft>
                <a:spcPts val="0"/>
              </a:spcAft>
              <a:defRPr/>
            </a:pPr>
            <a:r>
              <a:rPr lang="en-US" sz="1000" dirty="0"/>
              <a:t>U.S. Federal Reserve Board. 2015. “Financial Accounts of the United States: Flow of Funds, Balance Sheets, and Integrated Macroeconomic Accounts, Third Quarter 2015” (December). </a:t>
            </a:r>
            <a:r>
              <a:rPr lang="en-US" sz="1000" dirty="0">
                <a:hlinkClick r:id="rId9"/>
              </a:rPr>
              <a:t>www.federalreserve.gov/releases/z1/current/z1.pdf</a:t>
            </a:r>
            <a:endParaRPr lang="en-US" sz="1000" dirty="0"/>
          </a:p>
          <a:p>
            <a:pPr marL="0">
              <a:lnSpc>
                <a:spcPct val="100000"/>
              </a:lnSpc>
              <a:spcBef>
                <a:spcPts val="0"/>
              </a:spcBef>
              <a:spcAft>
                <a:spcPts val="0"/>
              </a:spcAft>
              <a:defRPr/>
            </a:pPr>
            <a:endParaRPr lang="en-US" sz="1000" dirty="0"/>
          </a:p>
          <a:p>
            <a:pPr marL="0">
              <a:lnSpc>
                <a:spcPct val="100000"/>
              </a:lnSpc>
              <a:spcBef>
                <a:spcPts val="0"/>
              </a:spcBef>
              <a:spcAft>
                <a:spcPts val="0"/>
              </a:spcAft>
              <a:defRPr/>
            </a:pPr>
            <a:r>
              <a:rPr lang="en-US" sz="1000" dirty="0" smtClean="0"/>
              <a:t>West and Leonard-Chambers</a:t>
            </a:r>
            <a:r>
              <a:rPr lang="en-US" sz="1000" dirty="0"/>
              <a:t>. 2006. “Understanding Investor Preferences for Mutual Fund Information.” </a:t>
            </a:r>
            <a:r>
              <a:rPr lang="en-US" sz="1000" i="1" dirty="0"/>
              <a:t>ICI Research Report</a:t>
            </a:r>
            <a:r>
              <a:rPr lang="en-US" sz="1000" dirty="0"/>
              <a:t>. </a:t>
            </a:r>
            <a:r>
              <a:rPr lang="en-US" sz="1000" dirty="0">
                <a:hlinkClick r:id="rId10"/>
              </a:rPr>
              <a:t>www.ici.org/pdf/rpt_06_inv_prefs_full.pdf</a:t>
            </a:r>
            <a:r>
              <a:rPr lang="en-US" sz="1000" dirty="0"/>
              <a:t> </a:t>
            </a:r>
          </a:p>
          <a:p>
            <a:pPr marL="0">
              <a:lnSpc>
                <a:spcPct val="100000"/>
              </a:lnSpc>
              <a:spcBef>
                <a:spcPts val="0"/>
              </a:spcBef>
              <a:spcAft>
                <a:spcPts val="0"/>
              </a:spcAft>
              <a:defRPr/>
            </a:pPr>
            <a:endParaRPr lang="en-US" sz="1000" dirty="0"/>
          </a:p>
          <a:p>
            <a:pPr marL="0">
              <a:lnSpc>
                <a:spcPct val="100000"/>
              </a:lnSpc>
              <a:spcBef>
                <a:spcPts val="0"/>
              </a:spcBef>
              <a:spcAft>
                <a:spcPts val="0"/>
              </a:spcAft>
              <a:defRPr/>
            </a:pPr>
            <a:r>
              <a:rPr lang="en-US" sz="1000" dirty="0"/>
              <a:t>Wikipedia. 2016. “African Bush Elephant.” </a:t>
            </a:r>
            <a:r>
              <a:rPr lang="en-US" sz="1000" dirty="0">
                <a:hlinkClick r:id="rId11"/>
              </a:rPr>
              <a:t>https://en.wikipedia.org/wiki/African_bush_elephant</a:t>
            </a:r>
            <a:r>
              <a:rPr lang="en-US" sz="1000" dirty="0"/>
              <a:t> </a:t>
            </a:r>
          </a:p>
          <a:p>
            <a:pPr marL="0">
              <a:lnSpc>
                <a:spcPct val="100000"/>
              </a:lnSpc>
              <a:spcBef>
                <a:spcPts val="0"/>
              </a:spcBef>
              <a:spcAft>
                <a:spcPts val="0"/>
              </a:spcAft>
              <a:defRPr/>
            </a:pPr>
            <a:endParaRPr lang="en-US" sz="1000" dirty="0">
              <a:ea typeface="ＭＳ Ｐゴシック" pitchFamily="34" charset="-128"/>
            </a:endParaRPr>
          </a:p>
          <a:p>
            <a:pPr marL="0">
              <a:lnSpc>
                <a:spcPct val="100000"/>
              </a:lnSpc>
              <a:spcBef>
                <a:spcPts val="0"/>
              </a:spcBef>
              <a:spcAft>
                <a:spcPts val="0"/>
              </a:spcAft>
              <a:defRPr/>
            </a:pPr>
            <a:endParaRPr lang="en-US" sz="1000" dirty="0">
              <a:ea typeface="ＭＳ Ｐゴシック" pitchFamily="34" charset="-128"/>
            </a:endParaRPr>
          </a:p>
          <a:p>
            <a:pPr marL="0">
              <a:lnSpc>
                <a:spcPct val="100000"/>
              </a:lnSpc>
              <a:spcBef>
                <a:spcPts val="0"/>
              </a:spcBef>
              <a:spcAft>
                <a:spcPts val="0"/>
              </a:spcAft>
              <a:defRPr/>
            </a:pPr>
            <a:endParaRPr lang="en-US" sz="1000" dirty="0"/>
          </a:p>
          <a:p>
            <a:pPr marL="0">
              <a:lnSpc>
                <a:spcPct val="100000"/>
              </a:lnSpc>
              <a:spcBef>
                <a:spcPts val="0"/>
              </a:spcBef>
              <a:spcAft>
                <a:spcPts val="0"/>
              </a:spcAft>
              <a:defRPr/>
            </a:pPr>
            <a:endParaRPr lang="en-US" sz="1000" dirty="0" smtClean="0"/>
          </a:p>
        </p:txBody>
      </p:sp>
      <p:sp>
        <p:nvSpPr>
          <p:cNvPr id="13" name="Date Placeholder 12"/>
          <p:cNvSpPr>
            <a:spLocks noGrp="1"/>
          </p:cNvSpPr>
          <p:nvPr>
            <p:ph type="dt" sz="half" idx="10"/>
          </p:nvPr>
        </p:nvSpPr>
        <p:spPr>
          <a:xfrm>
            <a:off x="-736834" y="4846705"/>
            <a:ext cx="1905000" cy="207169"/>
          </a:xfrm>
        </p:spPr>
        <p:txBody>
          <a:bodyPr/>
          <a:lstStyle/>
          <a:p>
            <a:pPr>
              <a:defRPr/>
            </a:pPr>
            <a:r>
              <a:rPr lang="en-US" dirty="0" smtClean="0"/>
              <a:t>26 February 2016</a:t>
            </a:r>
            <a:endParaRPr lang="en-US" dirty="0"/>
          </a:p>
        </p:txBody>
      </p:sp>
      <p:sp>
        <p:nvSpPr>
          <p:cNvPr id="15" name="Slide Number Placeholder 14"/>
          <p:cNvSpPr>
            <a:spLocks noGrp="1"/>
          </p:cNvSpPr>
          <p:nvPr>
            <p:ph type="sldNum" sz="quarter" idx="4"/>
          </p:nvPr>
        </p:nvSpPr>
        <p:spPr>
          <a:xfrm>
            <a:off x="6900041" y="4860747"/>
            <a:ext cx="1905000" cy="193128"/>
          </a:xfrm>
        </p:spPr>
        <p:txBody>
          <a:bodyPr/>
          <a:lstStyle/>
          <a:p>
            <a:pPr>
              <a:defRPr/>
            </a:pPr>
            <a:fld id="{4C179F49-F444-4282-998A-8E0D033E9502}" type="slidenum">
              <a:rPr lang="en-US" sz="1000" smtClean="0">
                <a:solidFill>
                  <a:schemeClr val="tx1"/>
                </a:solidFill>
                <a:latin typeface="+mj-lt"/>
              </a:rPr>
              <a:pPr>
                <a:defRPr/>
              </a:pPr>
              <a:t>29</a:t>
            </a:fld>
            <a:endParaRPr lang="en-US" sz="1000" dirty="0">
              <a:solidFill>
                <a:schemeClr val="tx1"/>
              </a:solidFill>
              <a:latin typeface="+mj-lt"/>
            </a:endParaRPr>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46318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lvl="0"/>
            <a:r>
              <a:rPr lang="en-US" dirty="0" smtClean="0"/>
              <a:t>Fiduciary Rule Timeline </a:t>
            </a:r>
          </a:p>
          <a:p>
            <a:pPr lvl="0"/>
            <a:r>
              <a:rPr lang="en-US" dirty="0" smtClean="0"/>
              <a:t>Mutual </a:t>
            </a:r>
            <a:r>
              <a:rPr lang="en-US" dirty="0"/>
              <a:t>Funds Are the Most Common </a:t>
            </a:r>
            <a:r>
              <a:rPr lang="en-US" dirty="0" smtClean="0"/>
              <a:t>IRA </a:t>
            </a:r>
            <a:r>
              <a:rPr lang="en-US" dirty="0"/>
              <a:t>Investment </a:t>
            </a:r>
            <a:endParaRPr lang="en-US" dirty="0" smtClean="0"/>
          </a:p>
          <a:p>
            <a:pPr lvl="0"/>
            <a:r>
              <a:rPr lang="en-US" dirty="0"/>
              <a:t>Retirement Accounts Focus on Equity </a:t>
            </a:r>
            <a:r>
              <a:rPr lang="en-US" dirty="0" smtClean="0"/>
              <a:t>Investing</a:t>
            </a:r>
          </a:p>
          <a:p>
            <a:pPr lvl="0"/>
            <a:r>
              <a:rPr lang="en-US" dirty="0"/>
              <a:t>Mutual Funds’ Share of DC Plan Assets Has Grown </a:t>
            </a:r>
            <a:endParaRPr lang="en-US" dirty="0" smtClean="0"/>
          </a:p>
          <a:p>
            <a:pPr lvl="0"/>
            <a:r>
              <a:rPr lang="en-US" dirty="0"/>
              <a:t>Equity Investing Dominates </a:t>
            </a:r>
            <a:r>
              <a:rPr lang="en-US" dirty="0" smtClean="0"/>
              <a:t>DC </a:t>
            </a:r>
            <a:r>
              <a:rPr lang="en-US" dirty="0"/>
              <a:t>Plan Mutual Fund </a:t>
            </a:r>
            <a:r>
              <a:rPr lang="en-US" dirty="0" smtClean="0"/>
              <a:t>Assets</a:t>
            </a:r>
          </a:p>
          <a:p>
            <a:pPr lvl="0"/>
            <a:r>
              <a:rPr lang="en-US" dirty="0"/>
              <a:t>DC Plans’ Mutual Fund Assets in Target Date, Lifestyle, and Index Mutual Funds</a:t>
            </a:r>
            <a:endParaRPr lang="en-US" dirty="0" smtClean="0"/>
          </a:p>
          <a:p>
            <a:pPr lvl="0"/>
            <a:r>
              <a:rPr lang="en-US" dirty="0"/>
              <a:t>Services Provided to 401(k) Plans	</a:t>
            </a:r>
            <a:endParaRPr lang="en-US" dirty="0" smtClean="0"/>
          </a:p>
          <a:p>
            <a:pPr lvl="0"/>
            <a:r>
              <a:rPr lang="en-US" dirty="0"/>
              <a:t>Fees Vary by 401(k) Plan Size</a:t>
            </a:r>
            <a:endParaRPr lang="en-US" dirty="0" smtClean="0"/>
          </a:p>
          <a:p>
            <a:pPr lvl="0"/>
            <a:endParaRPr lang="en-US" dirty="0"/>
          </a:p>
          <a:p>
            <a:pPr lvl="0"/>
            <a:endParaRPr lang="en-US" dirty="0"/>
          </a:p>
        </p:txBody>
      </p:sp>
      <p:sp>
        <p:nvSpPr>
          <p:cNvPr id="6" name="Title 5"/>
          <p:cNvSpPr>
            <a:spLocks noGrp="1"/>
          </p:cNvSpPr>
          <p:nvPr>
            <p:ph type="title"/>
          </p:nvPr>
        </p:nvSpPr>
        <p:spPr>
          <a:xfrm>
            <a:off x="685800" y="726251"/>
            <a:ext cx="7772400" cy="443198"/>
          </a:xfrm>
        </p:spPr>
        <p:txBody>
          <a:bodyPr/>
          <a:lstStyle/>
          <a:p>
            <a:r>
              <a:rPr lang="en-US" dirty="0" smtClean="0"/>
              <a:t>Appendix </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30</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18303322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a:xfrm>
            <a:off x="1499967" y="1372414"/>
            <a:ext cx="2203954" cy="447707"/>
          </a:xfrm>
        </p:spPr>
        <p:txBody>
          <a:bodyPr>
            <a:noAutofit/>
          </a:bodyPr>
          <a:lstStyle/>
          <a:p>
            <a:r>
              <a:rPr lang="en-US" sz="1800" b="1" dirty="0" smtClean="0"/>
              <a:t>October 2010</a:t>
            </a:r>
          </a:p>
        </p:txBody>
      </p:sp>
      <p:sp>
        <p:nvSpPr>
          <p:cNvPr id="13314" name="Title 1"/>
          <p:cNvSpPr>
            <a:spLocks noGrp="1"/>
          </p:cNvSpPr>
          <p:nvPr>
            <p:ph type="title"/>
          </p:nvPr>
        </p:nvSpPr>
        <p:spPr>
          <a:xfrm>
            <a:off x="522514" y="749767"/>
            <a:ext cx="6964136" cy="443198"/>
          </a:xfrm>
        </p:spPr>
        <p:txBody>
          <a:bodyPr/>
          <a:lstStyle/>
          <a:p>
            <a:r>
              <a:rPr lang="en-US" dirty="0" smtClean="0"/>
              <a:t>Fiduciary Rule Timeline</a:t>
            </a:r>
            <a:endParaRPr lang="en-US" dirty="0" smtClean="0">
              <a:ea typeface="ＭＳ Ｐゴシック" pitchFamily="34" charset="-128"/>
            </a:endParaRPr>
          </a:p>
        </p:txBody>
      </p:sp>
      <p:sp>
        <p:nvSpPr>
          <p:cNvPr id="18" name="Date Placeholder 17"/>
          <p:cNvSpPr>
            <a:spLocks noGrp="1"/>
          </p:cNvSpPr>
          <p:nvPr>
            <p:ph type="dt" sz="half" idx="4294967295"/>
          </p:nvPr>
        </p:nvSpPr>
        <p:spPr>
          <a:xfrm>
            <a:off x="-355146" y="4833194"/>
            <a:ext cx="1428750" cy="275034"/>
          </a:xfrm>
          <a:prstGeom prst="rect">
            <a:avLst/>
          </a:prstGeo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55971" y="4867126"/>
            <a:ext cx="1905000" cy="207169"/>
          </a:xfrm>
        </p:spPr>
        <p:txBody>
          <a:bodyPr/>
          <a:lstStyle/>
          <a:p>
            <a:pPr>
              <a:defRPr/>
            </a:pPr>
            <a:fld id="{4C179F49-F444-4282-998A-8E0D033E9502}" type="slidenum">
              <a:rPr lang="en-US" sz="1000" smtClean="0">
                <a:solidFill>
                  <a:schemeClr val="tx1"/>
                </a:solidFill>
                <a:latin typeface="+mj-lt"/>
              </a:rPr>
              <a:pPr>
                <a:defRPr/>
              </a:pPr>
              <a:t>31</a:t>
            </a:fld>
            <a:endParaRPr lang="en-US" sz="1000" dirty="0">
              <a:solidFill>
                <a:schemeClr val="tx1"/>
              </a:solidFill>
              <a:latin typeface="+mj-lt"/>
            </a:endParaRPr>
          </a:p>
        </p:txBody>
      </p:sp>
      <p:sp>
        <p:nvSpPr>
          <p:cNvPr id="2" name="Footer Placeholder 1"/>
          <p:cNvSpPr>
            <a:spLocks noGrp="1"/>
          </p:cNvSpPr>
          <p:nvPr>
            <p:ph type="ftr" sz="quarter" idx="11"/>
          </p:nvPr>
        </p:nvSpPr>
        <p:spPr>
          <a:xfrm>
            <a:off x="2381694" y="4937227"/>
            <a:ext cx="4380615" cy="206273"/>
          </a:xfrm>
        </p:spPr>
        <p:txBody>
          <a:bodyPr/>
          <a:lstStyle/>
          <a:p>
            <a:pPr>
              <a:defRPr/>
            </a:pPr>
            <a:r>
              <a:rPr lang="en-US" dirty="0" smtClean="0"/>
              <a:t>COVIP/IOPS International Seminar</a:t>
            </a:r>
            <a:endParaRPr lang="en-US" dirty="0"/>
          </a:p>
        </p:txBody>
      </p:sp>
      <p:sp>
        <p:nvSpPr>
          <p:cNvPr id="11" name="Text Placeholder 13"/>
          <p:cNvSpPr>
            <a:spLocks noGrp="1"/>
          </p:cNvSpPr>
          <p:nvPr>
            <p:ph type="body" sz="quarter" idx="12"/>
          </p:nvPr>
        </p:nvSpPr>
        <p:spPr>
          <a:xfrm>
            <a:off x="433754" y="2669286"/>
            <a:ext cx="3653774" cy="1715338"/>
          </a:xfrm>
          <a:ln>
            <a:solidFill>
              <a:schemeClr val="bg1"/>
            </a:solidFill>
          </a:ln>
        </p:spPr>
        <p:txBody>
          <a:bodyPr>
            <a:noAutofit/>
          </a:bodyPr>
          <a:lstStyle/>
          <a:p>
            <a:r>
              <a:rPr lang="en-US" sz="1600" dirty="0" smtClean="0"/>
              <a:t>  </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r>
              <a:rPr lang="en-US" sz="1600" dirty="0" smtClean="0"/>
              <a:t>  In </a:t>
            </a:r>
            <a:r>
              <a:rPr lang="en-US" sz="1600" dirty="0"/>
              <a:t>2010, the DOL proposed </a:t>
            </a:r>
            <a:r>
              <a:rPr lang="en-US" sz="1600" dirty="0" smtClean="0"/>
              <a:t>to </a:t>
            </a:r>
            <a:r>
              <a:rPr lang="en-US" sz="1600" dirty="0"/>
              <a:t>amend </a:t>
            </a:r>
            <a:endParaRPr lang="en-US" sz="1600" dirty="0" smtClean="0"/>
          </a:p>
          <a:p>
            <a:r>
              <a:rPr lang="en-US" sz="1600" dirty="0"/>
              <a:t> </a:t>
            </a:r>
            <a:r>
              <a:rPr lang="en-US" sz="1600" dirty="0" smtClean="0"/>
              <a:t> existing regulations under ERISA, which</a:t>
            </a:r>
          </a:p>
          <a:p>
            <a:r>
              <a:rPr lang="en-US" sz="1600" dirty="0"/>
              <a:t> </a:t>
            </a:r>
            <a:r>
              <a:rPr lang="en-US" sz="1600" dirty="0" smtClean="0"/>
              <a:t> define when </a:t>
            </a:r>
            <a:r>
              <a:rPr lang="en-US" sz="1600" dirty="0"/>
              <a:t>a person </a:t>
            </a:r>
            <a:r>
              <a:rPr lang="en-US" sz="1600" dirty="0" smtClean="0"/>
              <a:t>becomes a fiduciary </a:t>
            </a:r>
          </a:p>
          <a:p>
            <a:r>
              <a:rPr lang="en-US" sz="1600" dirty="0"/>
              <a:t> </a:t>
            </a:r>
            <a:r>
              <a:rPr lang="en-US" sz="1600" dirty="0" smtClean="0"/>
              <a:t>by virtue of providing investment advice —</a:t>
            </a:r>
            <a:endParaRPr lang="en-US" sz="1600" dirty="0"/>
          </a:p>
          <a:p>
            <a:r>
              <a:rPr lang="en-US" sz="1600" dirty="0" smtClean="0"/>
              <a:t>  that is</a:t>
            </a:r>
            <a:r>
              <a:rPr lang="en-US" sz="1600" dirty="0"/>
              <a:t>, when they’re required to act in an </a:t>
            </a:r>
            <a:endParaRPr lang="en-US" sz="1600" dirty="0" smtClean="0"/>
          </a:p>
          <a:p>
            <a:r>
              <a:rPr lang="en-US" sz="1600" dirty="0"/>
              <a:t> </a:t>
            </a:r>
            <a:r>
              <a:rPr lang="en-US" sz="1600" dirty="0" smtClean="0"/>
              <a:t> investor’s </a:t>
            </a:r>
            <a:r>
              <a:rPr lang="en-US" sz="1600" dirty="0"/>
              <a:t>best interest</a:t>
            </a:r>
            <a:r>
              <a:rPr lang="en-US" sz="1600" dirty="0" smtClean="0"/>
              <a:t>.</a:t>
            </a:r>
            <a:endParaRPr lang="en-US" sz="1600" dirty="0"/>
          </a:p>
        </p:txBody>
      </p:sp>
      <p:sp>
        <p:nvSpPr>
          <p:cNvPr id="12" name="Text Placeholder 13"/>
          <p:cNvSpPr>
            <a:spLocks noGrp="1"/>
          </p:cNvSpPr>
          <p:nvPr>
            <p:ph type="body" sz="quarter" idx="12"/>
          </p:nvPr>
        </p:nvSpPr>
        <p:spPr>
          <a:xfrm>
            <a:off x="4396034" y="2735302"/>
            <a:ext cx="4344312" cy="1805282"/>
          </a:xfrm>
          <a:ln>
            <a:solidFill>
              <a:schemeClr val="bg1"/>
            </a:solidFill>
          </a:ln>
        </p:spPr>
        <p:txBody>
          <a:bodyPr>
            <a:noAutofit/>
          </a:bodyPr>
          <a:lstStyle/>
          <a:p>
            <a:r>
              <a:rPr lang="en-US" sz="1600" dirty="0"/>
              <a:t> </a:t>
            </a:r>
            <a:r>
              <a:rPr lang="en-US" sz="1600" dirty="0" smtClean="0"/>
              <a:t> Members </a:t>
            </a:r>
            <a:r>
              <a:rPr lang="en-US" sz="1600" dirty="0"/>
              <a:t>of Congress from both parties and </a:t>
            </a:r>
            <a:r>
              <a:rPr lang="en-US" sz="1600" dirty="0" smtClean="0"/>
              <a:t>   </a:t>
            </a:r>
          </a:p>
          <a:p>
            <a:r>
              <a:rPr lang="en-US" sz="1600" dirty="0"/>
              <a:t> </a:t>
            </a:r>
            <a:r>
              <a:rPr lang="en-US" sz="1600" dirty="0" smtClean="0"/>
              <a:t> others</a:t>
            </a:r>
            <a:r>
              <a:rPr lang="en-US" sz="1600" dirty="0"/>
              <a:t>, including ICI, raised concerns at the time </a:t>
            </a:r>
            <a:endParaRPr lang="en-US" sz="1600" dirty="0" smtClean="0"/>
          </a:p>
          <a:p>
            <a:r>
              <a:rPr lang="en-US" sz="1600" dirty="0"/>
              <a:t> </a:t>
            </a:r>
            <a:r>
              <a:rPr lang="en-US" sz="1600" dirty="0" smtClean="0"/>
              <a:t> that </a:t>
            </a:r>
            <a:r>
              <a:rPr lang="en-US" sz="1600" dirty="0"/>
              <a:t>the expanded fiduciary definition as proposed </a:t>
            </a:r>
            <a:endParaRPr lang="en-US" sz="1600" dirty="0" smtClean="0"/>
          </a:p>
          <a:p>
            <a:r>
              <a:rPr lang="en-US" sz="1600" dirty="0"/>
              <a:t> </a:t>
            </a:r>
            <a:r>
              <a:rPr lang="en-US" sz="1600" dirty="0" smtClean="0"/>
              <a:t> would </a:t>
            </a:r>
            <a:r>
              <a:rPr lang="en-US" sz="1600" dirty="0"/>
              <a:t>harm American workers’ ability to obtain the </a:t>
            </a:r>
            <a:endParaRPr lang="en-US" sz="1600" dirty="0" smtClean="0"/>
          </a:p>
          <a:p>
            <a:r>
              <a:rPr lang="en-US" sz="1600" dirty="0"/>
              <a:t> </a:t>
            </a:r>
            <a:r>
              <a:rPr lang="en-US" sz="1600" dirty="0" smtClean="0"/>
              <a:t> guidance</a:t>
            </a:r>
            <a:r>
              <a:rPr lang="en-US" sz="1600" dirty="0"/>
              <a:t>, products, and services they need to </a:t>
            </a:r>
            <a:endParaRPr lang="en-US" sz="1600" dirty="0" smtClean="0"/>
          </a:p>
          <a:p>
            <a:r>
              <a:rPr lang="en-US" sz="1600" dirty="0"/>
              <a:t> </a:t>
            </a:r>
            <a:r>
              <a:rPr lang="en-US" sz="1600" dirty="0" smtClean="0"/>
              <a:t> adequately </a:t>
            </a:r>
            <a:r>
              <a:rPr lang="en-US" sz="1600" dirty="0"/>
              <a:t>prepare for their retirements through </a:t>
            </a:r>
            <a:endParaRPr lang="en-US" sz="1600" dirty="0" smtClean="0"/>
          </a:p>
          <a:p>
            <a:r>
              <a:rPr lang="en-US" sz="1600" dirty="0"/>
              <a:t> </a:t>
            </a:r>
            <a:r>
              <a:rPr lang="en-US" sz="1600" dirty="0" smtClean="0"/>
              <a:t> retirement </a:t>
            </a:r>
            <a:r>
              <a:rPr lang="en-US" sz="1600" dirty="0"/>
              <a:t>plans and IRAs</a:t>
            </a:r>
            <a:r>
              <a:rPr lang="en-US" sz="1600" dirty="0" smtClean="0"/>
              <a:t>.</a:t>
            </a:r>
          </a:p>
        </p:txBody>
      </p:sp>
      <p:sp>
        <p:nvSpPr>
          <p:cNvPr id="13" name="Text Placeholder 13"/>
          <p:cNvSpPr>
            <a:spLocks noGrp="1"/>
          </p:cNvSpPr>
          <p:nvPr>
            <p:ph type="body" sz="quarter" idx="12"/>
          </p:nvPr>
        </p:nvSpPr>
        <p:spPr>
          <a:xfrm>
            <a:off x="5790290" y="1358535"/>
            <a:ext cx="2118181" cy="447707"/>
          </a:xfrm>
        </p:spPr>
        <p:txBody>
          <a:bodyPr>
            <a:noAutofit/>
          </a:bodyPr>
          <a:lstStyle/>
          <a:p>
            <a:r>
              <a:rPr lang="en-US" sz="1800" b="1" dirty="0" smtClean="0"/>
              <a:t>September  2011</a:t>
            </a:r>
          </a:p>
        </p:txBody>
      </p:sp>
      <p:cxnSp>
        <p:nvCxnSpPr>
          <p:cNvPr id="6" name="Straight Arrow Connector 5"/>
          <p:cNvCxnSpPr/>
          <p:nvPr/>
        </p:nvCxnSpPr>
        <p:spPr>
          <a:xfrm>
            <a:off x="599009" y="1973602"/>
            <a:ext cx="7945983"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211346" y="1808846"/>
            <a:ext cx="0" cy="3295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762309" y="1808846"/>
            <a:ext cx="0" cy="3295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 Placeholder 13"/>
          <p:cNvSpPr>
            <a:spLocks noGrp="1"/>
          </p:cNvSpPr>
          <p:nvPr>
            <p:ph type="body" sz="quarter" idx="12"/>
          </p:nvPr>
        </p:nvSpPr>
        <p:spPr>
          <a:xfrm>
            <a:off x="1116181" y="2168269"/>
            <a:ext cx="2681819" cy="463961"/>
          </a:xfrm>
        </p:spPr>
        <p:txBody>
          <a:bodyPr>
            <a:noAutofit/>
          </a:bodyPr>
          <a:lstStyle/>
          <a:p>
            <a:r>
              <a:rPr lang="en-US" sz="1600" dirty="0" smtClean="0"/>
              <a:t>DOL proposed “Fiduciary” Rule</a:t>
            </a:r>
          </a:p>
          <a:p>
            <a:endParaRPr lang="en-US" sz="1200" dirty="0"/>
          </a:p>
        </p:txBody>
      </p:sp>
      <p:sp>
        <p:nvSpPr>
          <p:cNvPr id="23" name="Text Placeholder 13"/>
          <p:cNvSpPr>
            <a:spLocks noGrp="1"/>
          </p:cNvSpPr>
          <p:nvPr>
            <p:ph type="body" sz="quarter" idx="12"/>
          </p:nvPr>
        </p:nvSpPr>
        <p:spPr>
          <a:xfrm>
            <a:off x="5750021" y="2271340"/>
            <a:ext cx="2681819" cy="463961"/>
          </a:xfrm>
        </p:spPr>
        <p:txBody>
          <a:bodyPr>
            <a:noAutofit/>
          </a:bodyPr>
          <a:lstStyle/>
          <a:p>
            <a:r>
              <a:rPr lang="en-US" sz="1600" dirty="0" smtClean="0"/>
              <a:t>DOL withdrew the proposal, indicated it would re-propose</a:t>
            </a:r>
          </a:p>
          <a:p>
            <a:endParaRPr lang="en-US" sz="1200" dirty="0"/>
          </a:p>
        </p:txBody>
      </p:sp>
    </p:spTree>
    <p:extLst>
      <p:ext uri="{BB962C8B-B14F-4D97-AF65-F5344CB8AC3E}">
        <p14:creationId xmlns:p14="http://schemas.microsoft.com/office/powerpoint/2010/main" val="3073203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13" end="1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14" end="1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15" end="1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16" end="1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17" end="1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bg/>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bg/>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xEl>
                                              <p:pRg st="1" end="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
                                            <p:txEl>
                                              <p:pRg st="3" end="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2">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2">
                                            <p:txEl>
                                              <p:pRg st="5" end="5"/>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1" grpId="0" build="p" animBg="1"/>
      <p:bldP spid="12" grpId="0" build="p" animBg="1"/>
      <p:bldP spid="13" grpId="0" build="p"/>
      <p:bldP spid="22" grpId="0" build="p"/>
      <p:bldP spid="2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a:xfrm>
            <a:off x="563470" y="1337537"/>
            <a:ext cx="1116816" cy="447707"/>
          </a:xfrm>
        </p:spPr>
        <p:txBody>
          <a:bodyPr>
            <a:normAutofit/>
          </a:bodyPr>
          <a:lstStyle/>
          <a:p>
            <a:r>
              <a:rPr lang="en-US" sz="1800" b="1" dirty="0" smtClean="0"/>
              <a:t>April 2015</a:t>
            </a:r>
          </a:p>
        </p:txBody>
      </p:sp>
      <p:sp>
        <p:nvSpPr>
          <p:cNvPr id="13314" name="Title 1"/>
          <p:cNvSpPr>
            <a:spLocks noGrp="1"/>
          </p:cNvSpPr>
          <p:nvPr>
            <p:ph type="title"/>
          </p:nvPr>
        </p:nvSpPr>
        <p:spPr>
          <a:xfrm>
            <a:off x="522514" y="749767"/>
            <a:ext cx="6964136" cy="443198"/>
          </a:xfrm>
        </p:spPr>
        <p:txBody>
          <a:bodyPr/>
          <a:lstStyle/>
          <a:p>
            <a:r>
              <a:rPr lang="en-US" dirty="0" smtClean="0"/>
              <a:t>Fiduciary Rule Timeline (continued)</a:t>
            </a:r>
            <a:endParaRPr lang="en-US" dirty="0" smtClean="0">
              <a:ea typeface="ＭＳ Ｐゴシック" pitchFamily="34" charset="-128"/>
            </a:endParaRPr>
          </a:p>
        </p:txBody>
      </p:sp>
      <p:sp>
        <p:nvSpPr>
          <p:cNvPr id="18" name="Date Placeholder 17"/>
          <p:cNvSpPr>
            <a:spLocks noGrp="1"/>
          </p:cNvSpPr>
          <p:nvPr>
            <p:ph type="dt" sz="half" idx="4294967295"/>
          </p:nvPr>
        </p:nvSpPr>
        <p:spPr>
          <a:xfrm>
            <a:off x="-355146" y="4833194"/>
            <a:ext cx="1428750" cy="275034"/>
          </a:xfrm>
          <a:prstGeom prst="rect">
            <a:avLst/>
          </a:prstGeo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55971" y="4867126"/>
            <a:ext cx="1905000" cy="207169"/>
          </a:xfrm>
        </p:spPr>
        <p:txBody>
          <a:bodyPr/>
          <a:lstStyle/>
          <a:p>
            <a:pPr>
              <a:defRPr/>
            </a:pPr>
            <a:fld id="{4C179F49-F444-4282-998A-8E0D033E9502}" type="slidenum">
              <a:rPr lang="en-US" sz="1000" smtClean="0">
                <a:solidFill>
                  <a:schemeClr val="tx1"/>
                </a:solidFill>
                <a:latin typeface="+mj-lt"/>
              </a:rPr>
              <a:pPr>
                <a:defRPr/>
              </a:pPr>
              <a:t>32</a:t>
            </a:fld>
            <a:endParaRPr lang="en-US" sz="1000" dirty="0">
              <a:solidFill>
                <a:schemeClr val="tx1"/>
              </a:solidFill>
              <a:latin typeface="+mj-lt"/>
            </a:endParaRPr>
          </a:p>
        </p:txBody>
      </p:sp>
      <p:sp>
        <p:nvSpPr>
          <p:cNvPr id="2" name="Footer Placeholder 1"/>
          <p:cNvSpPr>
            <a:spLocks noGrp="1"/>
          </p:cNvSpPr>
          <p:nvPr>
            <p:ph type="ftr" sz="quarter" idx="11"/>
          </p:nvPr>
        </p:nvSpPr>
        <p:spPr>
          <a:xfrm>
            <a:off x="2381694" y="4901955"/>
            <a:ext cx="4380615" cy="206273"/>
          </a:xfrm>
        </p:spPr>
        <p:txBody>
          <a:bodyPr/>
          <a:lstStyle/>
          <a:p>
            <a:pPr>
              <a:defRPr/>
            </a:pPr>
            <a:r>
              <a:rPr lang="en-US" dirty="0" smtClean="0"/>
              <a:t>COVIP/IOPS International Seminar</a:t>
            </a:r>
            <a:endParaRPr lang="en-US" dirty="0"/>
          </a:p>
        </p:txBody>
      </p:sp>
      <p:sp>
        <p:nvSpPr>
          <p:cNvPr id="11" name="Text Placeholder 13"/>
          <p:cNvSpPr>
            <a:spLocks noGrp="1"/>
          </p:cNvSpPr>
          <p:nvPr>
            <p:ph type="body" sz="quarter" idx="12"/>
          </p:nvPr>
        </p:nvSpPr>
        <p:spPr>
          <a:xfrm>
            <a:off x="608134" y="2505344"/>
            <a:ext cx="1500604" cy="334792"/>
          </a:xfrm>
        </p:spPr>
        <p:txBody>
          <a:bodyPr>
            <a:normAutofit fontScale="25000" lnSpcReduction="20000"/>
          </a:bodyPr>
          <a:lstStyle/>
          <a:p>
            <a:r>
              <a:rPr lang="en-US" sz="5600" dirty="0" smtClean="0"/>
              <a:t>DOL re-proposes</a:t>
            </a:r>
          </a:p>
          <a:p>
            <a:r>
              <a:rPr lang="en-US" sz="5600" dirty="0"/>
              <a:t>a</a:t>
            </a:r>
            <a:r>
              <a:rPr lang="en-US" sz="5600" dirty="0" smtClean="0"/>
              <a:t>nd renames “Conflict of Interest” proposed rule</a:t>
            </a:r>
            <a:endParaRPr lang="en-US" sz="5600" dirty="0"/>
          </a:p>
          <a:p>
            <a:r>
              <a:rPr lang="en-US" sz="1200" b="1" dirty="0"/>
              <a:t> </a:t>
            </a:r>
          </a:p>
        </p:txBody>
      </p:sp>
      <p:cxnSp>
        <p:nvCxnSpPr>
          <p:cNvPr id="6" name="Straight Arrow Connector 5"/>
          <p:cNvCxnSpPr/>
          <p:nvPr/>
        </p:nvCxnSpPr>
        <p:spPr>
          <a:xfrm>
            <a:off x="532592" y="1902144"/>
            <a:ext cx="7945983"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82595" y="1798922"/>
            <a:ext cx="0" cy="3295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808957" y="1775530"/>
            <a:ext cx="0" cy="3295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3"/>
          <p:cNvSpPr>
            <a:spLocks noGrp="1"/>
          </p:cNvSpPr>
          <p:nvPr>
            <p:ph type="body" sz="quarter" idx="12"/>
          </p:nvPr>
        </p:nvSpPr>
        <p:spPr>
          <a:xfrm>
            <a:off x="497644" y="2899028"/>
            <a:ext cx="2306743" cy="592214"/>
          </a:xfrm>
        </p:spPr>
        <p:txBody>
          <a:bodyPr>
            <a:normAutofit fontScale="92500" lnSpcReduction="10000"/>
          </a:bodyPr>
          <a:lstStyle/>
          <a:p>
            <a:pPr marL="171450" indent="-171450">
              <a:buFont typeface="Calibri" panose="020F0502020204030204" pitchFamily="34" charset="0"/>
              <a:buChar char="»"/>
            </a:pPr>
            <a:r>
              <a:rPr lang="en-US" sz="1600" dirty="0" smtClean="0"/>
              <a:t>Fiduciary investment advice </a:t>
            </a:r>
            <a:endParaRPr lang="en-US" sz="1600" dirty="0"/>
          </a:p>
          <a:p>
            <a:r>
              <a:rPr lang="en-US" sz="1200" b="1" dirty="0"/>
              <a:t> </a:t>
            </a:r>
          </a:p>
        </p:txBody>
      </p:sp>
      <p:sp>
        <p:nvSpPr>
          <p:cNvPr id="16" name="Text Placeholder 13"/>
          <p:cNvSpPr>
            <a:spLocks noGrp="1"/>
          </p:cNvSpPr>
          <p:nvPr>
            <p:ph type="body" sz="quarter" idx="12"/>
          </p:nvPr>
        </p:nvSpPr>
        <p:spPr>
          <a:xfrm>
            <a:off x="500227" y="3584805"/>
            <a:ext cx="2014611" cy="473269"/>
          </a:xfrm>
        </p:spPr>
        <p:txBody>
          <a:bodyPr>
            <a:noAutofit/>
          </a:bodyPr>
          <a:lstStyle/>
          <a:p>
            <a:pPr marL="171450" indent="-171450">
              <a:buFont typeface="Calibri" panose="020F0502020204030204" pitchFamily="34" charset="0"/>
              <a:buChar char="»"/>
            </a:pPr>
            <a:r>
              <a:rPr lang="en-US" sz="1600" dirty="0" smtClean="0"/>
              <a:t>“Best </a:t>
            </a:r>
            <a:r>
              <a:rPr lang="en-US" sz="1600" dirty="0"/>
              <a:t>I</a:t>
            </a:r>
            <a:r>
              <a:rPr lang="en-US" sz="1600" dirty="0" smtClean="0"/>
              <a:t>nterest </a:t>
            </a:r>
            <a:r>
              <a:rPr lang="en-US" sz="1600" dirty="0"/>
              <a:t>C</a:t>
            </a:r>
            <a:r>
              <a:rPr lang="en-US" sz="1600" dirty="0" smtClean="0"/>
              <a:t>ontract” exemption</a:t>
            </a:r>
            <a:endParaRPr lang="en-US" sz="1600" dirty="0"/>
          </a:p>
          <a:p>
            <a:endParaRPr lang="en-US" sz="1200" b="1" dirty="0"/>
          </a:p>
        </p:txBody>
      </p:sp>
      <p:sp>
        <p:nvSpPr>
          <p:cNvPr id="17" name="Text Placeholder 13"/>
          <p:cNvSpPr>
            <a:spLocks noGrp="1"/>
          </p:cNvSpPr>
          <p:nvPr>
            <p:ph type="body" sz="quarter" idx="12"/>
          </p:nvPr>
        </p:nvSpPr>
        <p:spPr>
          <a:xfrm>
            <a:off x="488095" y="3787724"/>
            <a:ext cx="2456793" cy="577309"/>
          </a:xfrm>
        </p:spPr>
        <p:txBody>
          <a:bodyPr>
            <a:normAutofit fontScale="92500"/>
          </a:bodyPr>
          <a:lstStyle/>
          <a:p>
            <a:pPr marL="171450" indent="-171450">
              <a:buFont typeface="Calibri" panose="020F0502020204030204" pitchFamily="34" charset="0"/>
              <a:buChar char="»"/>
            </a:pPr>
            <a:r>
              <a:rPr lang="en-US" sz="1700" dirty="0" smtClean="0"/>
              <a:t>Regulatory Impact Analysis</a:t>
            </a:r>
            <a:endParaRPr lang="en-US" sz="1700" dirty="0"/>
          </a:p>
          <a:p>
            <a:r>
              <a:rPr lang="en-US" sz="1200" b="1" dirty="0"/>
              <a:t> </a:t>
            </a:r>
          </a:p>
        </p:txBody>
      </p:sp>
      <p:sp>
        <p:nvSpPr>
          <p:cNvPr id="21" name="Text Placeholder 13"/>
          <p:cNvSpPr>
            <a:spLocks noGrp="1"/>
          </p:cNvSpPr>
          <p:nvPr>
            <p:ph type="body" sz="quarter" idx="12"/>
          </p:nvPr>
        </p:nvSpPr>
        <p:spPr>
          <a:xfrm>
            <a:off x="2995304" y="1345076"/>
            <a:ext cx="2237529" cy="447707"/>
          </a:xfrm>
        </p:spPr>
        <p:txBody>
          <a:bodyPr>
            <a:noAutofit/>
          </a:bodyPr>
          <a:lstStyle/>
          <a:p>
            <a:r>
              <a:rPr lang="en-US" sz="1800" b="1" dirty="0" smtClean="0"/>
              <a:t>April–September  2015</a:t>
            </a:r>
          </a:p>
        </p:txBody>
      </p:sp>
      <p:sp>
        <p:nvSpPr>
          <p:cNvPr id="22" name="Text Placeholder 13"/>
          <p:cNvSpPr>
            <a:spLocks noGrp="1"/>
          </p:cNvSpPr>
          <p:nvPr>
            <p:ph type="body" sz="quarter" idx="12"/>
          </p:nvPr>
        </p:nvSpPr>
        <p:spPr>
          <a:xfrm>
            <a:off x="3183930" y="3361022"/>
            <a:ext cx="2048903" cy="555912"/>
          </a:xfrm>
        </p:spPr>
        <p:txBody>
          <a:bodyPr>
            <a:noAutofit/>
          </a:bodyPr>
          <a:lstStyle/>
          <a:p>
            <a:r>
              <a:rPr lang="en-US" sz="1600" dirty="0" smtClean="0"/>
              <a:t>Comment period </a:t>
            </a:r>
          </a:p>
          <a:p>
            <a:r>
              <a:rPr lang="en-US" sz="1600" dirty="0" smtClean="0"/>
              <a:t>and public hearings</a:t>
            </a:r>
          </a:p>
          <a:p>
            <a:endParaRPr lang="en-US" sz="1600" dirty="0" smtClean="0"/>
          </a:p>
          <a:p>
            <a:r>
              <a:rPr lang="en-US" sz="1600" dirty="0" smtClean="0"/>
              <a:t>DOL received </a:t>
            </a:r>
            <a:r>
              <a:rPr lang="en-US" sz="1600" dirty="0" smtClean="0"/>
              <a:t>more </a:t>
            </a:r>
            <a:r>
              <a:rPr lang="en-US" sz="1600" dirty="0" smtClean="0"/>
              <a:t>than 3,000 comments</a:t>
            </a:r>
            <a:r>
              <a:rPr lang="en-US" sz="1600" dirty="0" smtClean="0"/>
              <a:t> </a:t>
            </a:r>
            <a:endParaRPr lang="en-US" sz="1600" dirty="0" smtClean="0"/>
          </a:p>
          <a:p>
            <a:r>
              <a:rPr lang="en-US" sz="1600" dirty="0" smtClean="0">
                <a:hlinkClick r:id="rId3"/>
              </a:rPr>
              <a:t>www.ici.org/fiduciary</a:t>
            </a:r>
            <a:endParaRPr lang="en-US" sz="1600" dirty="0" smtClean="0"/>
          </a:p>
          <a:p>
            <a:endParaRPr lang="en-US" sz="1600" dirty="0"/>
          </a:p>
        </p:txBody>
      </p:sp>
      <p:cxnSp>
        <p:nvCxnSpPr>
          <p:cNvPr id="23" name="Straight Connector 22"/>
          <p:cNvCxnSpPr/>
          <p:nvPr/>
        </p:nvCxnSpPr>
        <p:spPr>
          <a:xfrm>
            <a:off x="3902388" y="1775530"/>
            <a:ext cx="0" cy="3295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350559" y="1798922"/>
            <a:ext cx="0" cy="3295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 Placeholder 13"/>
          <p:cNvSpPr>
            <a:spLocks noGrp="1"/>
          </p:cNvSpPr>
          <p:nvPr>
            <p:ph type="body" sz="quarter" idx="12"/>
          </p:nvPr>
        </p:nvSpPr>
        <p:spPr>
          <a:xfrm>
            <a:off x="5639403" y="1348088"/>
            <a:ext cx="1725977" cy="447707"/>
          </a:xfrm>
        </p:spPr>
        <p:txBody>
          <a:bodyPr>
            <a:noAutofit/>
          </a:bodyPr>
          <a:lstStyle/>
          <a:p>
            <a:r>
              <a:rPr lang="en-US" sz="1800" b="1" dirty="0" smtClean="0"/>
              <a:t>January 2016</a:t>
            </a:r>
          </a:p>
        </p:txBody>
      </p:sp>
      <p:sp>
        <p:nvSpPr>
          <p:cNvPr id="26" name="Text Placeholder 13"/>
          <p:cNvSpPr>
            <a:spLocks noGrp="1"/>
          </p:cNvSpPr>
          <p:nvPr>
            <p:ph type="body" sz="quarter" idx="12"/>
          </p:nvPr>
        </p:nvSpPr>
        <p:spPr>
          <a:xfrm>
            <a:off x="5644896" y="2172745"/>
            <a:ext cx="1130519" cy="871805"/>
          </a:xfrm>
        </p:spPr>
        <p:txBody>
          <a:bodyPr>
            <a:noAutofit/>
          </a:bodyPr>
          <a:lstStyle/>
          <a:p>
            <a:r>
              <a:rPr lang="en-US" sz="1600" dirty="0" smtClean="0"/>
              <a:t>DOL </a:t>
            </a:r>
            <a:r>
              <a:rPr lang="en-US" sz="1600" dirty="0" smtClean="0">
                <a:sym typeface="Wingdings" panose="05000000000000000000" pitchFamily="2" charset="2"/>
              </a:rPr>
              <a:t>sent </a:t>
            </a:r>
            <a:r>
              <a:rPr lang="en-US" sz="1600" dirty="0" smtClean="0">
                <a:sym typeface="Wingdings" panose="05000000000000000000" pitchFamily="2" charset="2"/>
              </a:rPr>
              <a:t>final rule </a:t>
            </a:r>
            <a:r>
              <a:rPr lang="en-US" sz="1600" dirty="0" smtClean="0">
                <a:sym typeface="Wingdings" panose="05000000000000000000" pitchFamily="2" charset="2"/>
              </a:rPr>
              <a:t>for approval</a:t>
            </a:r>
            <a:endParaRPr lang="en-US" sz="1600" dirty="0" smtClean="0"/>
          </a:p>
          <a:p>
            <a:endParaRPr lang="en-US" sz="1200" dirty="0"/>
          </a:p>
        </p:txBody>
      </p:sp>
      <p:sp>
        <p:nvSpPr>
          <p:cNvPr id="27" name="Text Placeholder 13"/>
          <p:cNvSpPr>
            <a:spLocks noGrp="1"/>
          </p:cNvSpPr>
          <p:nvPr>
            <p:ph type="body" sz="quarter" idx="12"/>
          </p:nvPr>
        </p:nvSpPr>
        <p:spPr>
          <a:xfrm>
            <a:off x="7200270" y="2122195"/>
            <a:ext cx="1628362" cy="463961"/>
          </a:xfrm>
        </p:spPr>
        <p:txBody>
          <a:bodyPr>
            <a:noAutofit/>
          </a:bodyPr>
          <a:lstStyle/>
          <a:p>
            <a:r>
              <a:rPr lang="en-US" sz="1600" dirty="0" smtClean="0"/>
              <a:t>Final regulation</a:t>
            </a:r>
          </a:p>
          <a:p>
            <a:endParaRPr lang="en-US" sz="1400" b="1" dirty="0"/>
          </a:p>
        </p:txBody>
      </p:sp>
      <p:pic>
        <p:nvPicPr>
          <p:cNvPr id="1030" name="Picture 6" descr="http://onbloggingwell.com/wp-content/uploads/2010/03/alarm_clock.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69922" y="2719260"/>
            <a:ext cx="1805005" cy="119767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468286" y="1448860"/>
            <a:ext cx="813043" cy="369332"/>
          </a:xfrm>
          <a:prstGeom prst="rect">
            <a:avLst/>
          </a:prstGeom>
          <a:noFill/>
        </p:spPr>
        <p:txBody>
          <a:bodyPr wrap="none" rtlCol="0">
            <a:spAutoFit/>
          </a:bodyPr>
          <a:lstStyle/>
          <a:p>
            <a:r>
              <a:rPr lang="en-US" b="1" dirty="0" smtClean="0">
                <a:solidFill>
                  <a:schemeClr val="bg1"/>
                </a:solidFill>
              </a:rPr>
              <a:t>? 2016</a:t>
            </a:r>
            <a:endParaRPr lang="en-US" b="1" dirty="0">
              <a:solidFill>
                <a:schemeClr val="bg1"/>
              </a:solidFill>
            </a:endParaRPr>
          </a:p>
        </p:txBody>
      </p:sp>
    </p:spTree>
    <p:extLst>
      <p:ext uri="{BB962C8B-B14F-4D97-AF65-F5344CB8AC3E}">
        <p14:creationId xmlns:p14="http://schemas.microsoft.com/office/powerpoint/2010/main" val="4277710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xEl>
                                              <p:pRg st="3" end="3"/>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xEl>
                                              <p:pRg st="0" end="0"/>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xEl>
                                              <p:pRg st="0" end="0"/>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03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1" grpId="0" build="p"/>
      <p:bldP spid="15" grpId="0" build="p"/>
      <p:bldP spid="16" grpId="0" build="p"/>
      <p:bldP spid="17" grpId="0" build="p"/>
      <p:bldP spid="21" grpId="0" build="p"/>
      <p:bldP spid="22" grpId="0" build="p"/>
      <p:bldP spid="25" grpId="0" build="p"/>
      <p:bldP spid="26" grpId="0" build="p"/>
      <p:bldP spid="27" grpId="0" build="p"/>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5993" y="323581"/>
            <a:ext cx="8209048" cy="1052596"/>
          </a:xfrm>
        </p:spPr>
        <p:txBody>
          <a:bodyPr/>
          <a:lstStyle/>
          <a:p>
            <a:r>
              <a:rPr lang="en-US" dirty="0" smtClean="0"/>
              <a:t>Mutual Funds Are the Most Common </a:t>
            </a:r>
            <a:br>
              <a:rPr lang="en-US" dirty="0" smtClean="0"/>
            </a:br>
            <a:r>
              <a:rPr lang="en-US" dirty="0" smtClean="0"/>
              <a:t>IRA Investment</a:t>
            </a:r>
            <a:br>
              <a:rPr lang="en-US" dirty="0" smtClean="0"/>
            </a:br>
            <a:r>
              <a:rPr lang="en-US" sz="1200" i="1" dirty="0" smtClean="0">
                <a:solidFill>
                  <a:schemeClr val="bg1"/>
                </a:solidFill>
              </a:rPr>
              <a:t>Percentage of total IRA assets, 2015:Q3</a:t>
            </a:r>
            <a:endParaRPr lang="en-US" sz="1200" i="1" dirty="0">
              <a:solidFill>
                <a:schemeClr val="bg1"/>
              </a:solidFill>
            </a:endParaRPr>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33</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934143"/>
            <a:ext cx="4380615" cy="206273"/>
          </a:xfrm>
        </p:spPr>
        <p:txBody>
          <a:bodyPr/>
          <a:lstStyle/>
          <a:p>
            <a:pPr>
              <a:defRPr/>
            </a:pPr>
            <a:r>
              <a:rPr lang="en-US" dirty="0" smtClean="0"/>
              <a:t>COVIP/IOPS International Seminar</a:t>
            </a:r>
            <a:endParaRPr lang="en-US" dirty="0"/>
          </a:p>
        </p:txBody>
      </p:sp>
      <p:sp>
        <p:nvSpPr>
          <p:cNvPr id="10" name="Rectangle 9"/>
          <p:cNvSpPr/>
          <p:nvPr/>
        </p:nvSpPr>
        <p:spPr>
          <a:xfrm>
            <a:off x="497986" y="4492005"/>
            <a:ext cx="8148030" cy="338554"/>
          </a:xfrm>
          <a:prstGeom prst="rect">
            <a:avLst/>
          </a:prstGeom>
        </p:spPr>
        <p:txBody>
          <a:bodyPr wrap="square">
            <a:spAutoFit/>
          </a:bodyPr>
          <a:lstStyle/>
          <a:p>
            <a:r>
              <a:rPr lang="en-US" sz="800" dirty="0">
                <a:solidFill>
                  <a:schemeClr val="bg1"/>
                </a:solidFill>
              </a:rPr>
              <a:t>Note: For definitions of </a:t>
            </a:r>
            <a:r>
              <a:rPr lang="en-US" sz="800" dirty="0" smtClean="0">
                <a:solidFill>
                  <a:schemeClr val="bg1"/>
                </a:solidFill>
              </a:rPr>
              <a:t>categories </a:t>
            </a:r>
            <a:r>
              <a:rPr lang="en-US" sz="800" dirty="0">
                <a:solidFill>
                  <a:schemeClr val="bg1"/>
                </a:solidFill>
              </a:rPr>
              <a:t>and a complete list of data sources, see </a:t>
            </a:r>
            <a:r>
              <a:rPr lang="en-US" sz="800" dirty="0" smtClean="0">
                <a:solidFill>
                  <a:schemeClr val="bg1"/>
                </a:solidFill>
              </a:rPr>
              <a:t>Table 7 </a:t>
            </a:r>
            <a:r>
              <a:rPr lang="en-US" sz="800" dirty="0">
                <a:solidFill>
                  <a:schemeClr val="bg1"/>
                </a:solidFill>
              </a:rPr>
              <a:t>in “The U.S. Retirement Market, Third Quarter 2015.” Some data are estimated. </a:t>
            </a:r>
            <a:endParaRPr lang="en-US" sz="800" dirty="0" smtClean="0">
              <a:solidFill>
                <a:schemeClr val="bg1"/>
              </a:solidFill>
            </a:endParaRPr>
          </a:p>
          <a:p>
            <a:r>
              <a:rPr lang="en-US" sz="800" dirty="0" smtClean="0">
                <a:solidFill>
                  <a:schemeClr val="bg1"/>
                </a:solidFill>
              </a:rPr>
              <a:t>Source</a:t>
            </a:r>
            <a:r>
              <a:rPr lang="en-US" sz="800" dirty="0">
                <a:solidFill>
                  <a:schemeClr val="bg1"/>
                </a:solidFill>
              </a:rPr>
              <a:t>: Investment Company Institute, “The U.S. Retirement Market, Third Quarter 2015” (December 2015)</a:t>
            </a:r>
          </a:p>
        </p:txBody>
      </p:sp>
      <p:graphicFrame>
        <p:nvGraphicFramePr>
          <p:cNvPr id="12" name="Chart 11"/>
          <p:cNvGraphicFramePr/>
          <p:nvPr>
            <p:extLst/>
          </p:nvPr>
        </p:nvGraphicFramePr>
        <p:xfrm>
          <a:off x="706066" y="1399919"/>
          <a:ext cx="7939950" cy="3264807"/>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5838684" y="3953160"/>
            <a:ext cx="2611352" cy="307777"/>
          </a:xfrm>
          <a:prstGeom prst="rect">
            <a:avLst/>
          </a:prstGeom>
          <a:noFill/>
        </p:spPr>
        <p:txBody>
          <a:bodyPr wrap="square" rtlCol="0">
            <a:spAutoFit/>
          </a:bodyPr>
          <a:lstStyle/>
          <a:p>
            <a:r>
              <a:rPr lang="en-US" sz="1400" dirty="0" smtClean="0">
                <a:solidFill>
                  <a:schemeClr val="bg1"/>
                </a:solidFill>
              </a:rPr>
              <a:t>Total IRA assets: $7.3 trillion</a:t>
            </a:r>
            <a:endParaRPr lang="en-US" sz="1400" dirty="0">
              <a:solidFill>
                <a:schemeClr val="bg1"/>
              </a:solidFill>
            </a:endParaRPr>
          </a:p>
        </p:txBody>
      </p:sp>
    </p:spTree>
    <p:extLst>
      <p:ext uri="{BB962C8B-B14F-4D97-AF65-F5344CB8AC3E}">
        <p14:creationId xmlns:p14="http://schemas.microsoft.com/office/powerpoint/2010/main" val="36964326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8209" y="798025"/>
            <a:ext cx="7772400" cy="443198"/>
          </a:xfrm>
        </p:spPr>
        <p:txBody>
          <a:bodyPr/>
          <a:lstStyle/>
          <a:p>
            <a:r>
              <a:rPr lang="en-US" dirty="0" smtClean="0"/>
              <a:t>Retirement Accounts Focus on Equity Investing</a:t>
            </a:r>
            <a:endParaRPr lang="en-US" dirty="0"/>
          </a:p>
        </p:txBody>
      </p:sp>
      <p:sp>
        <p:nvSpPr>
          <p:cNvPr id="17" name="Date Placeholder 16"/>
          <p:cNvSpPr>
            <a:spLocks noGrp="1"/>
          </p:cNvSpPr>
          <p:nvPr>
            <p:ph type="dt" sz="half" idx="10"/>
          </p:nvPr>
        </p:nvSpPr>
        <p:spPr>
          <a:xfrm>
            <a:off x="-765010" y="4830111"/>
            <a:ext cx="1905000" cy="207169"/>
          </a:xfr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910552" y="4842371"/>
            <a:ext cx="1905000" cy="207169"/>
          </a:xfrm>
        </p:spPr>
        <p:txBody>
          <a:bodyPr/>
          <a:lstStyle/>
          <a:p>
            <a:pPr>
              <a:defRPr/>
            </a:pPr>
            <a:fld id="{4C179F49-F444-4282-998A-8E0D033E9502}" type="slidenum">
              <a:rPr lang="en-US" sz="1000" smtClean="0">
                <a:solidFill>
                  <a:schemeClr val="tx1"/>
                </a:solidFill>
                <a:latin typeface="+mj-lt"/>
              </a:rPr>
              <a:pPr>
                <a:defRPr/>
              </a:pPr>
              <a:t>34</a:t>
            </a:fld>
            <a:endParaRPr lang="en-US" sz="1000" dirty="0">
              <a:solidFill>
                <a:schemeClr val="tx1"/>
              </a:solidFill>
              <a:latin typeface="+mj-lt"/>
            </a:endParaRPr>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sp>
        <p:nvSpPr>
          <p:cNvPr id="9" name="Text Box 3"/>
          <p:cNvSpPr txBox="1">
            <a:spLocks noChangeArrowheads="1"/>
          </p:cNvSpPr>
          <p:nvPr/>
        </p:nvSpPr>
        <p:spPr bwMode="auto">
          <a:xfrm>
            <a:off x="598209" y="1165129"/>
            <a:ext cx="7947579" cy="254398"/>
          </a:xfrm>
          <a:prstGeom prst="rect">
            <a:avLst/>
          </a:prstGeom>
          <a:noFill/>
          <a:ln w="9525">
            <a:noFill/>
            <a:miter lim="800000"/>
            <a:headEnd/>
            <a:tailEnd/>
          </a:ln>
        </p:spPr>
        <p:txBody>
          <a:bodyPr wrap="square" lIns="69056" tIns="34529" rIns="69056" bIns="34529" anchor="b">
            <a:spAutoFit/>
          </a:bodyPr>
          <a:lstStyle/>
          <a:p>
            <a:r>
              <a:rPr lang="en-US" sz="1200" i="1" dirty="0" smtClean="0">
                <a:solidFill>
                  <a:schemeClr val="bg1"/>
                </a:solidFill>
              </a:rPr>
              <a:t>Percentage of assets by type of retirement account, year-end 2013</a:t>
            </a:r>
            <a:endParaRPr lang="en-US" sz="1200" i="1" dirty="0">
              <a:solidFill>
                <a:schemeClr val="bg1"/>
              </a:solidFill>
              <a:cs typeface="Times New Roman" charset="0"/>
            </a:endParaRPr>
          </a:p>
        </p:txBody>
      </p:sp>
      <p:graphicFrame>
        <p:nvGraphicFramePr>
          <p:cNvPr id="10" name="Content Placeholder 13"/>
          <p:cNvGraphicFramePr>
            <a:graphicFrameLocks noGrp="1"/>
          </p:cNvGraphicFramePr>
          <p:nvPr>
            <p:ph idx="1"/>
            <p:extLst>
              <p:ext uri="{D42A27DB-BD31-4B8C-83A1-F6EECF244321}">
                <p14:modId xmlns:p14="http://schemas.microsoft.com/office/powerpoint/2010/main" val="1795429245"/>
              </p:ext>
            </p:extLst>
          </p:nvPr>
        </p:nvGraphicFramePr>
        <p:xfrm>
          <a:off x="475216" y="1428903"/>
          <a:ext cx="8018385" cy="2901278"/>
        </p:xfrm>
        <a:graphic>
          <a:graphicData uri="http://schemas.openxmlformats.org/drawingml/2006/chart">
            <c:chart xmlns:c="http://schemas.openxmlformats.org/drawingml/2006/chart" xmlns:r="http://schemas.openxmlformats.org/officeDocument/2006/relationships" r:id="rId2"/>
          </a:graphicData>
        </a:graphic>
      </p:graphicFrame>
      <p:sp>
        <p:nvSpPr>
          <p:cNvPr id="11" name="Rectangle 10"/>
          <p:cNvSpPr/>
          <p:nvPr/>
        </p:nvSpPr>
        <p:spPr>
          <a:xfrm>
            <a:off x="598209" y="4240452"/>
            <a:ext cx="8199587" cy="584775"/>
          </a:xfrm>
          <a:prstGeom prst="rect">
            <a:avLst/>
          </a:prstGeom>
        </p:spPr>
        <p:txBody>
          <a:bodyPr wrap="square">
            <a:spAutoFit/>
          </a:bodyPr>
          <a:lstStyle/>
          <a:p>
            <a:r>
              <a:rPr lang="en-US" sz="800" dirty="0" smtClean="0">
                <a:solidFill>
                  <a:schemeClr val="bg1"/>
                </a:solidFill>
              </a:rPr>
              <a:t>Note: Percentages are dollar-weighted averages. Components may not add to 100 percent because of rounding. In 401(k) plans, “funds” include mutual funds, CITs, SMAs, and other pooled funds; in IRAs, “funds” include mutual funds, ETFs, and closed-end funds.</a:t>
            </a:r>
          </a:p>
          <a:p>
            <a:r>
              <a:rPr lang="en-US" sz="800" dirty="0" smtClean="0">
                <a:solidFill>
                  <a:schemeClr val="bg1"/>
                </a:solidFill>
              </a:rPr>
              <a:t>Sources: Tabulations from EBRI/ICI Participant-Directed Retirement Plan Data Collection Project and The IRA Investor Database™; see Holden et al. (2014), Holden and Bass (</a:t>
            </a:r>
            <a:r>
              <a:rPr lang="en-US" sz="800" dirty="0" smtClean="0">
                <a:solidFill>
                  <a:schemeClr val="bg1"/>
                </a:solidFill>
              </a:rPr>
              <a:t>2015), </a:t>
            </a:r>
            <a:r>
              <a:rPr lang="en-US" sz="800" dirty="0" smtClean="0">
                <a:solidFill>
                  <a:schemeClr val="bg1"/>
                </a:solidFill>
              </a:rPr>
              <a:t>and Holden and Schrass (</a:t>
            </a:r>
            <a:r>
              <a:rPr lang="en-US" sz="800" dirty="0" smtClean="0">
                <a:solidFill>
                  <a:schemeClr val="bg1"/>
                </a:solidFill>
              </a:rPr>
              <a:t>2015)</a:t>
            </a:r>
            <a:endParaRPr lang="en-US" sz="800" dirty="0">
              <a:solidFill>
                <a:schemeClr val="bg1"/>
              </a:solidFill>
            </a:endParaRPr>
          </a:p>
        </p:txBody>
      </p:sp>
    </p:spTree>
    <p:extLst>
      <p:ext uri="{BB962C8B-B14F-4D97-AF65-F5344CB8AC3E}">
        <p14:creationId xmlns:p14="http://schemas.microsoft.com/office/powerpoint/2010/main" val="7616767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8799" y="1217385"/>
            <a:ext cx="5725319" cy="171046"/>
          </a:xfrm>
        </p:spPr>
        <p:txBody>
          <a:bodyPr>
            <a:normAutofit fontScale="92500" lnSpcReduction="20000"/>
          </a:bodyPr>
          <a:lstStyle/>
          <a:p>
            <a:pPr marL="0" indent="0">
              <a:buNone/>
            </a:pPr>
            <a:r>
              <a:rPr lang="en-US" sz="1200" i="1" dirty="0"/>
              <a:t>Trillions of dollars; 1996–2014, </a:t>
            </a:r>
            <a:r>
              <a:rPr lang="en-US" sz="1200" i="1" dirty="0" smtClean="0"/>
              <a:t>2015:Q3</a:t>
            </a:r>
            <a:endParaRPr lang="en-US" sz="1200" i="1" dirty="0"/>
          </a:p>
          <a:p>
            <a:pPr marL="0" indent="0">
              <a:buNone/>
            </a:pPr>
            <a:endParaRPr lang="en-US" sz="1800" dirty="0"/>
          </a:p>
          <a:p>
            <a:endParaRPr lang="en-US" sz="1500" dirty="0"/>
          </a:p>
          <a:p>
            <a:endParaRPr lang="en-US" sz="1500" dirty="0"/>
          </a:p>
          <a:p>
            <a:pPr marL="342900" lvl="1" indent="0">
              <a:buNone/>
            </a:pPr>
            <a:endParaRPr lang="en-US" sz="1500" dirty="0"/>
          </a:p>
          <a:p>
            <a:endParaRPr lang="en-US" sz="1800" dirty="0"/>
          </a:p>
        </p:txBody>
      </p:sp>
      <p:sp>
        <p:nvSpPr>
          <p:cNvPr id="3" name="Text Placeholder 2"/>
          <p:cNvSpPr>
            <a:spLocks noGrp="1"/>
          </p:cNvSpPr>
          <p:nvPr>
            <p:ph type="body" sz="quarter" idx="12"/>
          </p:nvPr>
        </p:nvSpPr>
        <p:spPr>
          <a:xfrm>
            <a:off x="381000" y="4583584"/>
            <a:ext cx="6172200" cy="115416"/>
          </a:xfrm>
        </p:spPr>
        <p:txBody>
          <a:bodyPr/>
          <a:lstStyle/>
          <a:p>
            <a:r>
              <a:rPr lang="en-US" dirty="0"/>
              <a:t>Source: Investment Company Institute, “The U.S. Retirement Market, </a:t>
            </a:r>
            <a:r>
              <a:rPr lang="en-US" dirty="0" smtClean="0"/>
              <a:t>Third Quarter </a:t>
            </a:r>
            <a:r>
              <a:rPr lang="en-US" dirty="0"/>
              <a:t>2015”</a:t>
            </a:r>
            <a:r>
              <a:rPr lang="en-US" i="1" dirty="0"/>
              <a:t> </a:t>
            </a:r>
            <a:r>
              <a:rPr lang="en-US" dirty="0" smtClean="0"/>
              <a:t>(December </a:t>
            </a:r>
            <a:r>
              <a:rPr lang="en-US" dirty="0"/>
              <a:t>2015)</a:t>
            </a:r>
          </a:p>
        </p:txBody>
      </p:sp>
      <p:sp>
        <p:nvSpPr>
          <p:cNvPr id="7" name="Title 6"/>
          <p:cNvSpPr>
            <a:spLocks noGrp="1"/>
          </p:cNvSpPr>
          <p:nvPr>
            <p:ph type="title"/>
          </p:nvPr>
        </p:nvSpPr>
        <p:spPr>
          <a:xfrm>
            <a:off x="558799" y="727467"/>
            <a:ext cx="8160657" cy="415498"/>
          </a:xfrm>
        </p:spPr>
        <p:txBody>
          <a:bodyPr/>
          <a:lstStyle/>
          <a:p>
            <a:r>
              <a:rPr lang="en-US" sz="3000" dirty="0" smtClean="0"/>
              <a:t>Mutual Funds’ Share of DC Plan Assets Has </a:t>
            </a:r>
            <a:r>
              <a:rPr lang="en-US" sz="3000" dirty="0"/>
              <a:t>Grown </a:t>
            </a:r>
          </a:p>
        </p:txBody>
      </p:sp>
      <p:graphicFrame>
        <p:nvGraphicFramePr>
          <p:cNvPr id="10" name="Chart 9"/>
          <p:cNvGraphicFramePr/>
          <p:nvPr>
            <p:extLst/>
          </p:nvPr>
        </p:nvGraphicFramePr>
        <p:xfrm>
          <a:off x="666749" y="1563011"/>
          <a:ext cx="7849721" cy="3134990"/>
        </p:xfrm>
        <a:graphic>
          <a:graphicData uri="http://schemas.openxmlformats.org/drawingml/2006/chart">
            <c:chart xmlns:c="http://schemas.openxmlformats.org/drawingml/2006/chart" xmlns:r="http://schemas.openxmlformats.org/officeDocument/2006/relationships" r:id="rId3"/>
          </a:graphicData>
        </a:graphic>
      </p:graphicFrame>
      <p:sp>
        <p:nvSpPr>
          <p:cNvPr id="15" name="Date Placeholder 14"/>
          <p:cNvSpPr>
            <a:spLocks noGrp="1"/>
          </p:cNvSpPr>
          <p:nvPr>
            <p:ph type="dt" sz="half" idx="10"/>
          </p:nvPr>
        </p:nvSpPr>
        <p:spPr>
          <a:xfrm>
            <a:off x="-411709" y="4869656"/>
            <a:ext cx="1585418" cy="169616"/>
          </a:xfrm>
        </p:spPr>
        <p:txBody>
          <a:bodyPr/>
          <a:lstStyle/>
          <a:p>
            <a:pPr>
              <a:defRPr/>
            </a:pPr>
            <a:r>
              <a:rPr lang="en-US" dirty="0" smtClean="0"/>
              <a:t>26 February 2016</a:t>
            </a:r>
            <a:endParaRPr lang="en-US" dirty="0"/>
          </a:p>
        </p:txBody>
      </p:sp>
      <p:sp>
        <p:nvSpPr>
          <p:cNvPr id="17" name="Slide Number Placeholder 16"/>
          <p:cNvSpPr>
            <a:spLocks noGrp="1"/>
          </p:cNvSpPr>
          <p:nvPr>
            <p:ph type="sldNum" sz="quarter" idx="4"/>
          </p:nvPr>
        </p:nvSpPr>
        <p:spPr>
          <a:xfrm>
            <a:off x="6896295" y="4764238"/>
            <a:ext cx="1905000" cy="275034"/>
          </a:xfrm>
        </p:spPr>
        <p:txBody>
          <a:bodyPr/>
          <a:lstStyle/>
          <a:p>
            <a:pPr>
              <a:defRPr/>
            </a:pPr>
            <a:fld id="{4C179F49-F444-4282-998A-8E0D033E9502}" type="slidenum">
              <a:rPr lang="en-US" sz="1000" smtClean="0">
                <a:solidFill>
                  <a:schemeClr val="tx1"/>
                </a:solidFill>
                <a:latin typeface="+mj-lt"/>
              </a:rPr>
              <a:pPr>
                <a:defRPr/>
              </a:pPr>
              <a:t>35</a:t>
            </a:fld>
            <a:endParaRPr lang="en-US" sz="1000" dirty="0">
              <a:solidFill>
                <a:schemeClr val="tx1"/>
              </a:solidFill>
              <a:latin typeface="+mj-lt"/>
            </a:endParaRPr>
          </a:p>
        </p:txBody>
      </p:sp>
      <p:sp>
        <p:nvSpPr>
          <p:cNvPr id="4" name="Footer Placeholder 3"/>
          <p:cNvSpPr>
            <a:spLocks noGrp="1"/>
          </p:cNvSpPr>
          <p:nvPr>
            <p:ph type="ftr" sz="quarter" idx="11"/>
          </p:nvPr>
        </p:nvSpPr>
        <p:spPr/>
        <p:txBody>
          <a:bodyPr/>
          <a:lstStyle/>
          <a:p>
            <a:pPr>
              <a:defRPr/>
            </a:pPr>
            <a:r>
              <a:rPr lang="en-US" dirty="0" smtClean="0"/>
              <a:t>COVIP/IOPS International Seminar</a:t>
            </a:r>
            <a:endParaRPr lang="en-US" dirty="0"/>
          </a:p>
        </p:txBody>
      </p:sp>
      <p:sp>
        <p:nvSpPr>
          <p:cNvPr id="5" name="Right Brace 4"/>
          <p:cNvSpPr/>
          <p:nvPr/>
        </p:nvSpPr>
        <p:spPr>
          <a:xfrm>
            <a:off x="8194877" y="2907570"/>
            <a:ext cx="78526" cy="1226916"/>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TextBox 5"/>
          <p:cNvSpPr txBox="1"/>
          <p:nvPr/>
        </p:nvSpPr>
        <p:spPr>
          <a:xfrm>
            <a:off x="8273403" y="3333905"/>
            <a:ext cx="606419" cy="276999"/>
          </a:xfrm>
          <a:prstGeom prst="rect">
            <a:avLst/>
          </a:prstGeom>
          <a:noFill/>
        </p:spPr>
        <p:txBody>
          <a:bodyPr wrap="square" rtlCol="0">
            <a:spAutoFit/>
          </a:bodyPr>
          <a:lstStyle/>
          <a:p>
            <a:r>
              <a:rPr lang="en-US" sz="1200" dirty="0" smtClean="0">
                <a:solidFill>
                  <a:schemeClr val="bg1"/>
                </a:solidFill>
              </a:rPr>
              <a:t>54%</a:t>
            </a:r>
            <a:endParaRPr lang="en-US" sz="1200" dirty="0">
              <a:solidFill>
                <a:schemeClr val="bg1"/>
              </a:solidFill>
            </a:endParaRPr>
          </a:p>
        </p:txBody>
      </p:sp>
      <p:sp>
        <p:nvSpPr>
          <p:cNvPr id="11" name="Right Brace 10"/>
          <p:cNvSpPr/>
          <p:nvPr/>
        </p:nvSpPr>
        <p:spPr>
          <a:xfrm>
            <a:off x="4516160" y="3472404"/>
            <a:ext cx="45719" cy="662082"/>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 name="TextBox 11"/>
          <p:cNvSpPr txBox="1"/>
          <p:nvPr/>
        </p:nvSpPr>
        <p:spPr>
          <a:xfrm>
            <a:off x="4546529" y="3646421"/>
            <a:ext cx="606419" cy="276999"/>
          </a:xfrm>
          <a:prstGeom prst="rect">
            <a:avLst/>
          </a:prstGeom>
          <a:noFill/>
        </p:spPr>
        <p:txBody>
          <a:bodyPr wrap="square" rtlCol="0">
            <a:spAutoFit/>
          </a:bodyPr>
          <a:lstStyle/>
          <a:p>
            <a:r>
              <a:rPr lang="en-US" sz="1200" dirty="0" smtClean="0">
                <a:solidFill>
                  <a:schemeClr val="bg1"/>
                </a:solidFill>
              </a:rPr>
              <a:t>50%</a:t>
            </a:r>
            <a:endParaRPr lang="en-US" sz="1200" dirty="0">
              <a:solidFill>
                <a:schemeClr val="bg1"/>
              </a:solidFill>
            </a:endParaRPr>
          </a:p>
        </p:txBody>
      </p:sp>
      <p:sp>
        <p:nvSpPr>
          <p:cNvPr id="13" name="Right Brace 12"/>
          <p:cNvSpPr/>
          <p:nvPr/>
        </p:nvSpPr>
        <p:spPr>
          <a:xfrm>
            <a:off x="1196568" y="3937523"/>
            <a:ext cx="45719" cy="162443"/>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TextBox 13"/>
          <p:cNvSpPr txBox="1"/>
          <p:nvPr/>
        </p:nvSpPr>
        <p:spPr>
          <a:xfrm>
            <a:off x="1173709" y="3880244"/>
            <a:ext cx="606419" cy="276999"/>
          </a:xfrm>
          <a:prstGeom prst="rect">
            <a:avLst/>
          </a:prstGeom>
          <a:noFill/>
        </p:spPr>
        <p:txBody>
          <a:bodyPr wrap="square" rtlCol="0">
            <a:spAutoFit/>
          </a:bodyPr>
          <a:lstStyle/>
          <a:p>
            <a:r>
              <a:rPr lang="en-US" sz="1200" dirty="0" smtClean="0">
                <a:solidFill>
                  <a:schemeClr val="bg1"/>
                </a:solidFill>
              </a:rPr>
              <a:t>29%</a:t>
            </a:r>
            <a:endParaRPr lang="en-US" sz="1200" dirty="0">
              <a:solidFill>
                <a:schemeClr val="bg1"/>
              </a:solidFill>
            </a:endParaRPr>
          </a:p>
        </p:txBody>
      </p:sp>
    </p:spTree>
    <p:extLst>
      <p:ext uri="{BB962C8B-B14F-4D97-AF65-F5344CB8AC3E}">
        <p14:creationId xmlns:p14="http://schemas.microsoft.com/office/powerpoint/2010/main" val="839337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6100" y="1232843"/>
            <a:ext cx="6940550" cy="185737"/>
          </a:xfrm>
        </p:spPr>
        <p:txBody>
          <a:bodyPr>
            <a:normAutofit lnSpcReduction="10000"/>
          </a:bodyPr>
          <a:lstStyle/>
          <a:p>
            <a:pPr marL="0" indent="0">
              <a:buNone/>
            </a:pPr>
            <a:r>
              <a:rPr lang="en-US" sz="1200" i="1" dirty="0"/>
              <a:t>Percentage of mutual fund assets held in DC plans; 1996–2014, </a:t>
            </a:r>
            <a:r>
              <a:rPr lang="en-US" sz="1200" i="1" dirty="0" smtClean="0"/>
              <a:t>2015:Q3</a:t>
            </a:r>
            <a:endParaRPr lang="en-US" sz="1200" i="1" dirty="0"/>
          </a:p>
          <a:p>
            <a:pPr marL="342900" lvl="1" indent="0">
              <a:buNone/>
            </a:pPr>
            <a:endParaRPr lang="en-US" sz="1500" dirty="0"/>
          </a:p>
          <a:p>
            <a:endParaRPr lang="en-US" sz="1800" dirty="0"/>
          </a:p>
        </p:txBody>
      </p:sp>
      <p:sp>
        <p:nvSpPr>
          <p:cNvPr id="7" name="Title 6"/>
          <p:cNvSpPr>
            <a:spLocks noGrp="1"/>
          </p:cNvSpPr>
          <p:nvPr>
            <p:ph type="title"/>
          </p:nvPr>
        </p:nvSpPr>
        <p:spPr>
          <a:xfrm>
            <a:off x="546100" y="389553"/>
            <a:ext cx="8132536" cy="886397"/>
          </a:xfrm>
        </p:spPr>
        <p:txBody>
          <a:bodyPr/>
          <a:lstStyle/>
          <a:p>
            <a:r>
              <a:rPr lang="en-US" dirty="0" smtClean="0"/>
              <a:t>Equity Investing Dominates </a:t>
            </a:r>
            <a:br>
              <a:rPr lang="en-US" dirty="0" smtClean="0"/>
            </a:br>
            <a:r>
              <a:rPr lang="en-US" dirty="0" smtClean="0"/>
              <a:t>DC Plan Mutual Fund Assets</a:t>
            </a:r>
            <a:endParaRPr lang="en-US" dirty="0"/>
          </a:p>
        </p:txBody>
      </p:sp>
      <p:graphicFrame>
        <p:nvGraphicFramePr>
          <p:cNvPr id="10" name="Chart 9"/>
          <p:cNvGraphicFramePr/>
          <p:nvPr>
            <p:extLst>
              <p:ext uri="{D42A27DB-BD31-4B8C-83A1-F6EECF244321}">
                <p14:modId xmlns:p14="http://schemas.microsoft.com/office/powerpoint/2010/main" val="2735930619"/>
              </p:ext>
            </p:extLst>
          </p:nvPr>
        </p:nvGraphicFramePr>
        <p:xfrm>
          <a:off x="546100" y="1635919"/>
          <a:ext cx="8051800" cy="3043237"/>
        </p:xfrm>
        <a:graphic>
          <a:graphicData uri="http://schemas.openxmlformats.org/drawingml/2006/chart">
            <c:chart xmlns:c="http://schemas.openxmlformats.org/drawingml/2006/chart" xmlns:r="http://schemas.openxmlformats.org/officeDocument/2006/relationships" r:id="rId3"/>
          </a:graphicData>
        </a:graphic>
      </p:graphicFrame>
      <p:sp>
        <p:nvSpPr>
          <p:cNvPr id="15" name="Date Placeholder 14"/>
          <p:cNvSpPr>
            <a:spLocks noGrp="1"/>
          </p:cNvSpPr>
          <p:nvPr>
            <p:ph type="dt" sz="half" idx="10"/>
          </p:nvPr>
        </p:nvSpPr>
        <p:spPr>
          <a:xfrm>
            <a:off x="-411709" y="4798523"/>
            <a:ext cx="1585418" cy="273844"/>
          </a:xfrm>
        </p:spPr>
        <p:txBody>
          <a:bodyPr/>
          <a:lstStyle/>
          <a:p>
            <a:pPr>
              <a:defRPr/>
            </a:pPr>
            <a:r>
              <a:rPr lang="en-US" dirty="0" smtClean="0"/>
              <a:t>26 February 2016</a:t>
            </a:r>
            <a:endParaRPr lang="en-US" dirty="0"/>
          </a:p>
        </p:txBody>
      </p:sp>
      <p:sp>
        <p:nvSpPr>
          <p:cNvPr id="17" name="Slide Number Placeholder 16"/>
          <p:cNvSpPr>
            <a:spLocks noGrp="1"/>
          </p:cNvSpPr>
          <p:nvPr>
            <p:ph type="sldNum" sz="quarter" idx="4"/>
          </p:nvPr>
        </p:nvSpPr>
        <p:spPr>
          <a:xfrm>
            <a:off x="6883475" y="4783930"/>
            <a:ext cx="1905000" cy="275034"/>
          </a:xfrm>
        </p:spPr>
        <p:txBody>
          <a:bodyPr/>
          <a:lstStyle/>
          <a:p>
            <a:pPr>
              <a:defRPr/>
            </a:pPr>
            <a:fld id="{4C179F49-F444-4282-998A-8E0D033E9502}" type="slidenum">
              <a:rPr lang="en-US" sz="1000" smtClean="0">
                <a:solidFill>
                  <a:schemeClr val="tx1"/>
                </a:solidFill>
                <a:latin typeface="+mj-lt"/>
              </a:rPr>
              <a:pPr>
                <a:defRPr/>
              </a:pPr>
              <a:t>36</a:t>
            </a:fld>
            <a:endParaRPr lang="en-US" sz="1000" dirty="0">
              <a:solidFill>
                <a:schemeClr val="tx1"/>
              </a:solidFill>
              <a:latin typeface="+mj-lt"/>
            </a:endParaRPr>
          </a:p>
        </p:txBody>
      </p:sp>
      <p:sp>
        <p:nvSpPr>
          <p:cNvPr id="4" name="Text Placeholder 3"/>
          <p:cNvSpPr>
            <a:spLocks noGrp="1"/>
          </p:cNvSpPr>
          <p:nvPr>
            <p:ph type="body" sz="quarter" idx="12"/>
          </p:nvPr>
        </p:nvSpPr>
        <p:spPr/>
        <p:txBody>
          <a:bodyPr/>
          <a:lstStyle/>
          <a:p>
            <a:endParaRPr lang="en-US" dirty="0"/>
          </a:p>
        </p:txBody>
      </p:sp>
      <p:sp>
        <p:nvSpPr>
          <p:cNvPr id="11" name="Text Placeholder 2"/>
          <p:cNvSpPr txBox="1">
            <a:spLocks/>
          </p:cNvSpPr>
          <p:nvPr/>
        </p:nvSpPr>
        <p:spPr>
          <a:xfrm>
            <a:off x="609602" y="4583584"/>
            <a:ext cx="6172200" cy="115416"/>
          </a:xfrm>
          <a:prstGeom prst="rect">
            <a:avLst/>
          </a:prstGeom>
        </p:spPr>
        <p:txBody>
          <a:bodyPr vert="horz" lIns="0" tIns="0" rIns="0" bIns="0" rtlCol="0" anchor="b" anchorCtr="0">
            <a:normAutofit/>
          </a:bodyPr>
          <a:lstStyle>
            <a:lvl1pPr marL="0" indent="0" algn="l" defTabSz="914400" rtl="0" eaLnBrk="1" latinLnBrk="0" hangingPunct="1">
              <a:lnSpc>
                <a:spcPct val="100000"/>
              </a:lnSpc>
              <a:spcBef>
                <a:spcPts val="0"/>
              </a:spcBef>
              <a:spcAft>
                <a:spcPts val="0"/>
              </a:spcAft>
              <a:buClr>
                <a:schemeClr val="bg2"/>
              </a:buClr>
              <a:buSzPct val="100000"/>
              <a:buFont typeface="Lucida Grande"/>
              <a:buNone/>
              <a:defRPr sz="750" kern="1200">
                <a:solidFill>
                  <a:schemeClr val="bg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bg2"/>
              </a:buClr>
              <a:buSzPct val="100000"/>
              <a:buFont typeface="Lucida Grande"/>
              <a:buNone/>
              <a:defRPr sz="2200" kern="1200">
                <a:solidFill>
                  <a:schemeClr val="bg1"/>
                </a:solidFill>
                <a:latin typeface="+mn-lt"/>
                <a:ea typeface="+mn-ea"/>
                <a:cs typeface="+mn-cs"/>
              </a:defRPr>
            </a:lvl2pPr>
            <a:lvl3pPr marL="685800" indent="-182880" algn="l" defTabSz="914400" rtl="0" eaLnBrk="1" latinLnBrk="0" hangingPunct="1">
              <a:lnSpc>
                <a:spcPct val="90000"/>
              </a:lnSpc>
              <a:spcBef>
                <a:spcPts val="300"/>
              </a:spcBef>
              <a:spcAft>
                <a:spcPts val="300"/>
              </a:spcAft>
              <a:buClr>
                <a:schemeClr val="bg2"/>
              </a:buClr>
              <a:buSzPct val="100000"/>
              <a:buFont typeface="Lucida Grande"/>
              <a:buNone/>
              <a:defRPr sz="2000" kern="1200">
                <a:solidFill>
                  <a:schemeClr val="bg1"/>
                </a:solidFill>
                <a:latin typeface="+mn-lt"/>
                <a:ea typeface="+mn-ea"/>
                <a:cs typeface="+mn-cs"/>
              </a:defRPr>
            </a:lvl3pPr>
            <a:lvl4pPr marL="914400" indent="-182880" algn="l" defTabSz="914400" rtl="0" eaLnBrk="1" latinLnBrk="0" hangingPunct="1">
              <a:lnSpc>
                <a:spcPct val="90000"/>
              </a:lnSpc>
              <a:spcBef>
                <a:spcPts val="300"/>
              </a:spcBef>
              <a:spcAft>
                <a:spcPts val="300"/>
              </a:spcAft>
              <a:buClr>
                <a:schemeClr val="bg2"/>
              </a:buClr>
              <a:buSzPct val="100000"/>
              <a:buFont typeface="Lucida Grande"/>
              <a:buNone/>
              <a:defRPr sz="1800" kern="1200">
                <a:solidFill>
                  <a:schemeClr val="bg1"/>
                </a:solidFill>
                <a:latin typeface="+mn-lt"/>
                <a:ea typeface="+mn-ea"/>
                <a:cs typeface="+mn-cs"/>
              </a:defRPr>
            </a:lvl4pPr>
            <a:lvl5pPr marL="1143000" indent="-182880" algn="l" defTabSz="914400" rtl="0" eaLnBrk="1" latinLnBrk="0" hangingPunct="1">
              <a:lnSpc>
                <a:spcPct val="90000"/>
              </a:lnSpc>
              <a:spcBef>
                <a:spcPts val="300"/>
              </a:spcBef>
              <a:spcAft>
                <a:spcPts val="300"/>
              </a:spcAft>
              <a:buClr>
                <a:schemeClr val="bg2"/>
              </a:buClr>
              <a:buSzPct val="100000"/>
              <a:buFont typeface="Lucida Grande"/>
              <a:buNone/>
              <a:defRPr sz="1600" kern="1200" baseline="0">
                <a:solidFill>
                  <a:schemeClr val="bg1"/>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r>
              <a:rPr lang="en-US" dirty="0" smtClean="0"/>
              <a:t>Source: Investment Company Institute, “The U.S. Retirement Market, Third Quarter 2015”</a:t>
            </a:r>
            <a:r>
              <a:rPr lang="en-US" i="1" dirty="0" smtClean="0"/>
              <a:t> </a:t>
            </a:r>
            <a:r>
              <a:rPr lang="en-US" dirty="0" smtClean="0"/>
              <a:t>(December 2015)</a:t>
            </a:r>
            <a:endParaRPr lang="en-US" dirty="0"/>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25502533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310939"/>
            <a:ext cx="7772400" cy="1052596"/>
          </a:xfrm>
        </p:spPr>
        <p:txBody>
          <a:bodyPr/>
          <a:lstStyle/>
          <a:p>
            <a:r>
              <a:rPr lang="en-US" dirty="0"/>
              <a:t>DC Plans’ Mutual Fund Assets in Target </a:t>
            </a:r>
            <a:r>
              <a:rPr lang="en-US" dirty="0" smtClean="0"/>
              <a:t>Date, Lifestyle, and Index Mutual Funds </a:t>
            </a:r>
            <a:r>
              <a:rPr lang="en-US" dirty="0"/>
              <a:t/>
            </a:r>
            <a:br>
              <a:rPr lang="en-US" dirty="0"/>
            </a:br>
            <a:r>
              <a:rPr lang="en-US" sz="1200" i="1" dirty="0" smtClean="0">
                <a:solidFill>
                  <a:schemeClr val="bg1"/>
                </a:solidFill>
              </a:rPr>
              <a:t>Percentage of mutual fund assets held in DC plans; 1996–2014, 2015:Q3 </a:t>
            </a:r>
            <a:endParaRPr lang="en-US" sz="1200" i="1" dirty="0">
              <a:solidFill>
                <a:schemeClr val="bg1"/>
              </a:solidFill>
            </a:endParaRPr>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37</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21740039"/>
              </p:ext>
            </p:extLst>
          </p:nvPr>
        </p:nvGraphicFramePr>
        <p:xfrm>
          <a:off x="324091" y="1441622"/>
          <a:ext cx="8480950" cy="3295478"/>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538315" y="4430449"/>
            <a:ext cx="7919885" cy="400110"/>
          </a:xfrm>
          <a:prstGeom prst="rect">
            <a:avLst/>
          </a:prstGeom>
        </p:spPr>
        <p:txBody>
          <a:bodyPr wrap="square">
            <a:spAutoFit/>
          </a:bodyPr>
          <a:lstStyle/>
          <a:p>
            <a:r>
              <a:rPr lang="en-US" sz="1000" dirty="0" smtClean="0">
                <a:solidFill>
                  <a:schemeClr val="bg1"/>
                </a:solidFill>
              </a:rPr>
              <a:t>Note: Target date funds also may invest in index funds; such investment is not counted as index fund investing in this figure.</a:t>
            </a:r>
          </a:p>
          <a:p>
            <a:r>
              <a:rPr lang="en-US" sz="1000" dirty="0" smtClean="0">
                <a:solidFill>
                  <a:schemeClr val="bg1"/>
                </a:solidFill>
              </a:rPr>
              <a:t>Source</a:t>
            </a:r>
            <a:r>
              <a:rPr lang="en-US" sz="1000" dirty="0">
                <a:solidFill>
                  <a:schemeClr val="bg1"/>
                </a:solidFill>
              </a:rPr>
              <a:t>: Investment Company Institute, “The U.S. Retirement Market, Third Quarter 2015”</a:t>
            </a:r>
            <a:r>
              <a:rPr lang="en-US" sz="1000" i="1" dirty="0">
                <a:solidFill>
                  <a:schemeClr val="bg1"/>
                </a:solidFill>
              </a:rPr>
              <a:t> </a:t>
            </a:r>
            <a:r>
              <a:rPr lang="en-US" sz="1000" dirty="0">
                <a:solidFill>
                  <a:schemeClr val="bg1"/>
                </a:solidFill>
              </a:rPr>
              <a:t>(December 2015)</a:t>
            </a:r>
          </a:p>
        </p:txBody>
      </p:sp>
    </p:spTree>
    <p:extLst>
      <p:ext uri="{BB962C8B-B14F-4D97-AF65-F5344CB8AC3E}">
        <p14:creationId xmlns:p14="http://schemas.microsoft.com/office/powerpoint/2010/main" val="9825760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tretch>
            <a:fillRect/>
          </a:stretch>
        </p:blipFill>
        <p:spPr>
          <a:xfrm>
            <a:off x="766835" y="1455420"/>
            <a:ext cx="4394690" cy="3136900"/>
          </a:xfrm>
          <a:prstGeom prst="rect">
            <a:avLst/>
          </a:prstGeom>
        </p:spPr>
      </p:pic>
      <p:sp>
        <p:nvSpPr>
          <p:cNvPr id="6" name="Title 5"/>
          <p:cNvSpPr>
            <a:spLocks noGrp="1"/>
          </p:cNvSpPr>
          <p:nvPr>
            <p:ph type="title"/>
          </p:nvPr>
        </p:nvSpPr>
        <p:spPr>
          <a:xfrm>
            <a:off x="685800" y="726252"/>
            <a:ext cx="7772400" cy="443198"/>
          </a:xfrm>
        </p:spPr>
        <p:txBody>
          <a:bodyPr/>
          <a:lstStyle/>
          <a:p>
            <a:r>
              <a:rPr lang="en-US" dirty="0"/>
              <a:t>Services Provided to 401(k) Plans	</a:t>
            </a:r>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38</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
        <p:nvSpPr>
          <p:cNvPr id="2" name="Rectangle 1"/>
          <p:cNvSpPr/>
          <p:nvPr/>
        </p:nvSpPr>
        <p:spPr>
          <a:xfrm>
            <a:off x="685800" y="4592320"/>
            <a:ext cx="4572000" cy="196977"/>
          </a:xfrm>
          <a:prstGeom prst="rect">
            <a:avLst/>
          </a:prstGeom>
        </p:spPr>
        <p:txBody>
          <a:bodyPr>
            <a:spAutoFit/>
          </a:bodyPr>
          <a:lstStyle/>
          <a:p>
            <a:pPr eaLnBrk="0" hangingPunct="0">
              <a:lnSpc>
                <a:spcPct val="85000"/>
              </a:lnSpc>
            </a:pPr>
            <a:r>
              <a:rPr lang="en-US" sz="800" dirty="0" smtClean="0">
                <a:solidFill>
                  <a:schemeClr val="bg1"/>
                </a:solidFill>
              </a:rPr>
              <a:t>Source: </a:t>
            </a:r>
            <a:r>
              <a:rPr lang="en-US" sz="800" dirty="0">
                <a:solidFill>
                  <a:schemeClr val="bg1"/>
                </a:solidFill>
              </a:rPr>
              <a:t>Investment Company </a:t>
            </a:r>
            <a:r>
              <a:rPr lang="en-US" sz="800" dirty="0" smtClean="0">
                <a:solidFill>
                  <a:schemeClr val="bg1"/>
                </a:solidFill>
              </a:rPr>
              <a:t>Institute; </a:t>
            </a:r>
            <a:r>
              <a:rPr lang="en-US" sz="800" dirty="0">
                <a:solidFill>
                  <a:schemeClr val="bg1"/>
                </a:solidFill>
              </a:rPr>
              <a:t>see Collins et al. (2015)</a:t>
            </a:r>
            <a:endParaRPr lang="en-US" sz="800" dirty="0">
              <a:solidFill>
                <a:schemeClr val="bg1"/>
              </a:solidFill>
            </a:endParaRPr>
          </a:p>
        </p:txBody>
      </p:sp>
    </p:spTree>
    <p:extLst>
      <p:ext uri="{BB962C8B-B14F-4D97-AF65-F5344CB8AC3E}">
        <p14:creationId xmlns:p14="http://schemas.microsoft.com/office/powerpoint/2010/main" val="9631541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p:txBody>
          <a:bodyPr>
            <a:normAutofit/>
          </a:bodyPr>
          <a:lstStyle/>
          <a:p>
            <a:pPr>
              <a:lnSpc>
                <a:spcPct val="80000"/>
              </a:lnSpc>
            </a:pPr>
            <a:r>
              <a:rPr lang="en-US" sz="2900" dirty="0" smtClean="0">
                <a:ea typeface="ＭＳ Ｐゴシック" pitchFamily="34" charset="-128"/>
              </a:rPr>
              <a:t>The </a:t>
            </a:r>
            <a:r>
              <a:rPr lang="en-US" sz="2900" dirty="0">
                <a:ea typeface="ＭＳ Ｐゴシック" pitchFamily="34" charset="-128"/>
              </a:rPr>
              <a:t>Retirement Resource Pyramid </a:t>
            </a:r>
          </a:p>
        </p:txBody>
      </p:sp>
      <p:sp>
        <p:nvSpPr>
          <p:cNvPr id="42" name="Text Placeholder 41"/>
          <p:cNvSpPr>
            <a:spLocks noGrp="1"/>
          </p:cNvSpPr>
          <p:nvPr>
            <p:ph type="body" sz="quarter" idx="4294967295"/>
          </p:nvPr>
        </p:nvSpPr>
        <p:spPr>
          <a:xfrm>
            <a:off x="562507" y="4600634"/>
            <a:ext cx="8229600" cy="115888"/>
          </a:xfrm>
        </p:spPr>
        <p:txBody>
          <a:bodyPr>
            <a:noAutofit/>
          </a:bodyPr>
          <a:lstStyle/>
          <a:p>
            <a:pPr marL="0" indent="0">
              <a:buNone/>
            </a:pPr>
            <a:r>
              <a:rPr lang="en-US" sz="900" dirty="0" smtClean="0"/>
              <a:t>Source: Investment Company Institute; see Brady, Burham, and Holden (2012)</a:t>
            </a:r>
          </a:p>
        </p:txBody>
      </p:sp>
      <p:sp>
        <p:nvSpPr>
          <p:cNvPr id="44" name="Isosceles Triangle 43"/>
          <p:cNvSpPr/>
          <p:nvPr/>
        </p:nvSpPr>
        <p:spPr bwMode="auto">
          <a:xfrm>
            <a:off x="2072879" y="1589111"/>
            <a:ext cx="4998244" cy="2880733"/>
          </a:xfrm>
          <a:prstGeom prst="triangle">
            <a:avLst/>
          </a:prstGeom>
          <a:solidFill>
            <a:schemeClr val="accent6">
              <a:lumMod val="20000"/>
              <a:lumOff val="80000"/>
            </a:schemeClr>
          </a:solidFill>
          <a:ln>
            <a:solidFill>
              <a:srgbClr val="0070C0"/>
            </a:solidFill>
          </a:ln>
          <a:scene3d>
            <a:camera prst="orthographicFront"/>
            <a:lightRig rig="threeP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00" dirty="0">
              <a:latin typeface="+mj-lt"/>
            </a:endParaRPr>
          </a:p>
          <a:p>
            <a:pPr algn="ctr">
              <a:defRPr/>
            </a:pPr>
            <a:endParaRPr lang="en-US" sz="1500" dirty="0">
              <a:latin typeface="+mj-lt"/>
            </a:endParaRPr>
          </a:p>
        </p:txBody>
      </p:sp>
      <p:cxnSp>
        <p:nvCxnSpPr>
          <p:cNvPr id="45" name="Straight Connector 44"/>
          <p:cNvCxnSpPr/>
          <p:nvPr/>
        </p:nvCxnSpPr>
        <p:spPr bwMode="auto">
          <a:xfrm>
            <a:off x="2487216" y="4101132"/>
            <a:ext cx="416956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a:off x="3930254" y="2387822"/>
            <a:ext cx="1283494"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a:off x="2903935" y="3598688"/>
            <a:ext cx="3336131"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auto">
          <a:xfrm>
            <a:off x="3417094" y="2985516"/>
            <a:ext cx="2309813"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TextBox 48"/>
          <p:cNvSpPr txBox="1">
            <a:spLocks noChangeArrowheads="1"/>
          </p:cNvSpPr>
          <p:nvPr/>
        </p:nvSpPr>
        <p:spPr bwMode="auto">
          <a:xfrm>
            <a:off x="3286125" y="3017503"/>
            <a:ext cx="2570558" cy="527837"/>
          </a:xfrm>
          <a:prstGeom prst="rect">
            <a:avLst/>
          </a:prstGeom>
          <a:noFill/>
          <a:ln w="9525">
            <a:noFill/>
            <a:miter lim="800000"/>
            <a:headEnd/>
            <a:tailEnd/>
          </a:ln>
        </p:spPr>
        <p:txBody>
          <a:bodyPr wrap="square" lIns="0" tIns="0" rIns="0" bIns="0" anchor="ctr" anchorCtr="0">
            <a:spAutoFit/>
          </a:bodyPr>
          <a:lstStyle/>
          <a:p>
            <a:pPr algn="ctr">
              <a:lnSpc>
                <a:spcPct val="85000"/>
              </a:lnSpc>
              <a:defRPr/>
            </a:pPr>
            <a:r>
              <a:rPr lang="en-US" sz="1400" dirty="0">
                <a:latin typeface="+mj-lt"/>
                <a:cs typeface="Arial" charset="0"/>
              </a:rPr>
              <a:t>Employer-</a:t>
            </a:r>
            <a:r>
              <a:rPr lang="en-US" sz="1400" dirty="0" smtClean="0">
                <a:latin typeface="+mj-lt"/>
                <a:cs typeface="Arial" charset="0"/>
              </a:rPr>
              <a:t>sponsored</a:t>
            </a:r>
            <a:br>
              <a:rPr lang="en-US" sz="1400" dirty="0" smtClean="0">
                <a:latin typeface="+mj-lt"/>
                <a:cs typeface="Arial" charset="0"/>
              </a:rPr>
            </a:br>
            <a:r>
              <a:rPr lang="en-US" sz="1400" dirty="0" smtClean="0">
                <a:latin typeface="+mj-lt"/>
                <a:cs typeface="Arial" charset="0"/>
              </a:rPr>
              <a:t>retirement </a:t>
            </a:r>
            <a:r>
              <a:rPr lang="en-US" sz="1400" dirty="0">
                <a:latin typeface="+mj-lt"/>
                <a:cs typeface="Arial" charset="0"/>
              </a:rPr>
              <a:t>plans</a:t>
            </a:r>
          </a:p>
          <a:p>
            <a:pPr algn="ctr">
              <a:lnSpc>
                <a:spcPct val="85000"/>
              </a:lnSpc>
              <a:defRPr/>
            </a:pPr>
            <a:r>
              <a:rPr lang="en-US" sz="1200" dirty="0">
                <a:latin typeface="+mj-lt"/>
                <a:cs typeface="Arial" charset="0"/>
              </a:rPr>
              <a:t>(DB and DC plans)</a:t>
            </a:r>
          </a:p>
        </p:txBody>
      </p:sp>
      <p:sp>
        <p:nvSpPr>
          <p:cNvPr id="50" name="TextBox 49"/>
          <p:cNvSpPr txBox="1">
            <a:spLocks noChangeArrowheads="1"/>
          </p:cNvSpPr>
          <p:nvPr/>
        </p:nvSpPr>
        <p:spPr bwMode="auto">
          <a:xfrm>
            <a:off x="4086225" y="1917954"/>
            <a:ext cx="971550" cy="371640"/>
          </a:xfrm>
          <a:prstGeom prst="rect">
            <a:avLst/>
          </a:prstGeom>
          <a:noFill/>
          <a:ln w="9525">
            <a:noFill/>
            <a:miter lim="800000"/>
            <a:headEnd/>
            <a:tailEnd/>
          </a:ln>
        </p:spPr>
        <p:txBody>
          <a:bodyPr lIns="0" tIns="0" rIns="0" bIns="0" anchor="ctr" anchorCtr="0">
            <a:spAutoFit/>
          </a:bodyPr>
          <a:lstStyle/>
          <a:p>
            <a:pPr algn="ctr">
              <a:lnSpc>
                <a:spcPct val="85000"/>
              </a:lnSpc>
              <a:defRPr/>
            </a:pPr>
            <a:r>
              <a:rPr lang="en-US" sz="1400" dirty="0" smtClean="0">
                <a:latin typeface="+mj-lt"/>
                <a:cs typeface="Arial" charset="0"/>
              </a:rPr>
              <a:t>Other</a:t>
            </a:r>
            <a:br>
              <a:rPr lang="en-US" sz="1400" dirty="0" smtClean="0">
                <a:latin typeface="+mj-lt"/>
                <a:cs typeface="Arial" charset="0"/>
              </a:rPr>
            </a:br>
            <a:r>
              <a:rPr lang="en-US" sz="1400" dirty="0" smtClean="0">
                <a:latin typeface="+mj-lt"/>
                <a:cs typeface="Arial" charset="0"/>
              </a:rPr>
              <a:t>assets</a:t>
            </a:r>
            <a:endParaRPr lang="en-US" sz="1400" dirty="0">
              <a:latin typeface="+mj-lt"/>
              <a:cs typeface="Arial" charset="0"/>
            </a:endParaRPr>
          </a:p>
        </p:txBody>
      </p:sp>
      <p:sp>
        <p:nvSpPr>
          <p:cNvPr id="51" name="TextBox 50"/>
          <p:cNvSpPr txBox="1">
            <a:spLocks noChangeArrowheads="1"/>
          </p:cNvSpPr>
          <p:nvPr/>
        </p:nvSpPr>
        <p:spPr bwMode="auto">
          <a:xfrm>
            <a:off x="3114675" y="4201029"/>
            <a:ext cx="2914650" cy="188513"/>
          </a:xfrm>
          <a:prstGeom prst="rect">
            <a:avLst/>
          </a:prstGeom>
          <a:noFill/>
          <a:ln w="9525">
            <a:noFill/>
            <a:miter lim="800000"/>
            <a:headEnd/>
            <a:tailEnd/>
          </a:ln>
        </p:spPr>
        <p:txBody>
          <a:bodyPr lIns="0" tIns="0" rIns="0" bIns="0" anchor="ctr" anchorCtr="0">
            <a:spAutoFit/>
          </a:bodyPr>
          <a:lstStyle/>
          <a:p>
            <a:pPr algn="ctr">
              <a:lnSpc>
                <a:spcPct val="85000"/>
              </a:lnSpc>
              <a:defRPr/>
            </a:pPr>
            <a:r>
              <a:rPr lang="en-US" sz="1400" dirty="0">
                <a:latin typeface="+mj-lt"/>
                <a:cs typeface="Arial" charset="0"/>
              </a:rPr>
              <a:t>Social Security</a:t>
            </a:r>
          </a:p>
        </p:txBody>
      </p:sp>
      <p:sp>
        <p:nvSpPr>
          <p:cNvPr id="52" name="TextBox 22"/>
          <p:cNvSpPr txBox="1">
            <a:spLocks noChangeArrowheads="1"/>
          </p:cNvSpPr>
          <p:nvPr/>
        </p:nvSpPr>
        <p:spPr bwMode="auto">
          <a:xfrm>
            <a:off x="3286125" y="3759155"/>
            <a:ext cx="2571750" cy="188513"/>
          </a:xfrm>
          <a:prstGeom prst="rect">
            <a:avLst/>
          </a:prstGeom>
          <a:noFill/>
          <a:ln w="9525">
            <a:noFill/>
            <a:miter lim="800000"/>
            <a:headEnd/>
            <a:tailEnd/>
          </a:ln>
        </p:spPr>
        <p:txBody>
          <a:bodyPr lIns="0" tIns="0" rIns="0" bIns="0" anchor="ctr" anchorCtr="0">
            <a:spAutoFit/>
          </a:bodyPr>
          <a:lstStyle/>
          <a:p>
            <a:pPr algn="ctr">
              <a:lnSpc>
                <a:spcPct val="85000"/>
              </a:lnSpc>
              <a:defRPr/>
            </a:pPr>
            <a:r>
              <a:rPr lang="en-US" sz="1400" dirty="0">
                <a:latin typeface="+mj-lt"/>
                <a:cs typeface="Arial" charset="0"/>
              </a:rPr>
              <a:t>Homeownership</a:t>
            </a:r>
          </a:p>
        </p:txBody>
      </p:sp>
      <p:sp>
        <p:nvSpPr>
          <p:cNvPr id="53" name="TextBox 22"/>
          <p:cNvSpPr txBox="1">
            <a:spLocks noChangeArrowheads="1"/>
          </p:cNvSpPr>
          <p:nvPr/>
        </p:nvSpPr>
        <p:spPr bwMode="auto">
          <a:xfrm>
            <a:off x="3252788" y="2537316"/>
            <a:ext cx="2638425" cy="344710"/>
          </a:xfrm>
          <a:prstGeom prst="rect">
            <a:avLst/>
          </a:prstGeom>
          <a:noFill/>
          <a:ln w="9525">
            <a:noFill/>
            <a:miter lim="800000"/>
            <a:headEnd/>
            <a:tailEnd/>
          </a:ln>
        </p:spPr>
        <p:txBody>
          <a:bodyPr lIns="0" tIns="0" rIns="0" bIns="0" anchor="ctr" anchorCtr="0">
            <a:spAutoFit/>
          </a:bodyPr>
          <a:lstStyle/>
          <a:p>
            <a:pPr algn="ctr">
              <a:lnSpc>
                <a:spcPct val="85000"/>
              </a:lnSpc>
              <a:defRPr/>
            </a:pPr>
            <a:r>
              <a:rPr lang="en-US" sz="1400" dirty="0">
                <a:latin typeface="+mj-lt"/>
                <a:cs typeface="Arial" charset="0"/>
              </a:rPr>
              <a:t>IRAs</a:t>
            </a:r>
          </a:p>
          <a:p>
            <a:pPr algn="ctr">
              <a:lnSpc>
                <a:spcPct val="85000"/>
              </a:lnSpc>
              <a:defRPr/>
            </a:pPr>
            <a:r>
              <a:rPr lang="en-US" sz="1200" dirty="0">
                <a:latin typeface="+mj-lt"/>
                <a:cs typeface="Arial" charset="0"/>
              </a:rPr>
              <a:t>(including rollovers)</a:t>
            </a:r>
          </a:p>
        </p:txBody>
      </p:sp>
      <p:sp>
        <p:nvSpPr>
          <p:cNvPr id="2" name="Date Placeholder 1"/>
          <p:cNvSpPr>
            <a:spLocks noGrp="1"/>
          </p:cNvSpPr>
          <p:nvPr>
            <p:ph type="dt" sz="half" idx="2"/>
          </p:nvPr>
        </p:nvSpPr>
        <p:spPr/>
        <p:txBody>
          <a:bodyPr/>
          <a:lstStyle/>
          <a:p>
            <a:pPr algn="l">
              <a:lnSpc>
                <a:spcPct val="90000"/>
              </a:lnSpc>
            </a:pPr>
            <a:r>
              <a:rPr lang="en-US" dirty="0" smtClean="0"/>
              <a:t>26 February 2016</a:t>
            </a:r>
            <a:endParaRPr lang="en-US" dirty="0"/>
          </a:p>
        </p:txBody>
      </p:sp>
      <p:sp>
        <p:nvSpPr>
          <p:cNvPr id="5" name="Slide Number Placeholder 4"/>
          <p:cNvSpPr>
            <a:spLocks noGrp="1"/>
          </p:cNvSpPr>
          <p:nvPr>
            <p:ph type="sldNum" sz="quarter" idx="4"/>
          </p:nvPr>
        </p:nvSpPr>
        <p:spPr/>
        <p:txBody>
          <a:bodyPr/>
          <a:lstStyle/>
          <a:p>
            <a:fld id="{8B37D5FE-740C-46F5-801A-FA5477D9711F}" type="slidenum">
              <a:rPr lang="en-US" smtClean="0"/>
              <a:pPr/>
              <a:t>3</a:t>
            </a:fld>
            <a:endParaRPr lang="en-US" dirty="0"/>
          </a:p>
        </p:txBody>
      </p:sp>
      <p:sp>
        <p:nvSpPr>
          <p:cNvPr id="6" name="Footer Placeholder 5"/>
          <p:cNvSpPr>
            <a:spLocks noGrp="1"/>
          </p:cNvSpPr>
          <p:nvPr>
            <p:ph type="ftr" sz="quarter" idx="3"/>
          </p:nvPr>
        </p:nvSpPr>
        <p:spPr/>
        <p:txBody>
          <a:bodyPr/>
          <a:lstStyle/>
          <a:p>
            <a:r>
              <a:rPr lang="en-US" dirty="0" smtClean="0"/>
              <a:t>COVIP/IOPS International Seminar</a:t>
            </a:r>
            <a:endParaRPr lang="en-US" dirty="0"/>
          </a:p>
        </p:txBody>
      </p:sp>
    </p:spTree>
    <p:extLst>
      <p:ext uri="{BB962C8B-B14F-4D97-AF65-F5344CB8AC3E}">
        <p14:creationId xmlns:p14="http://schemas.microsoft.com/office/powerpoint/2010/main" val="40460342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3500" y="552945"/>
            <a:ext cx="8137002" cy="775597"/>
          </a:xfrm>
        </p:spPr>
        <p:txBody>
          <a:bodyPr/>
          <a:lstStyle/>
          <a:p>
            <a:r>
              <a:rPr lang="en-US" dirty="0" smtClean="0"/>
              <a:t>Fees Vary by 401(k) Plan Size</a:t>
            </a:r>
            <a:br>
              <a:rPr lang="en-US" dirty="0" smtClean="0"/>
            </a:br>
            <a:r>
              <a:rPr lang="en-US" sz="1200" i="1" dirty="0" smtClean="0">
                <a:solidFill>
                  <a:schemeClr val="bg1"/>
                </a:solidFill>
              </a:rPr>
              <a:t>Asset-weighted average expense ratio as a percentage of mutual fund assets among plans with audited 401(k) filings in the BrightScope database by plan size, 2013 </a:t>
            </a:r>
            <a:endParaRPr lang="en-US" sz="1200" i="1" dirty="0">
              <a:solidFill>
                <a:schemeClr val="bg1"/>
              </a:solidFill>
            </a:endParaRPr>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39</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graphicFrame>
        <p:nvGraphicFramePr>
          <p:cNvPr id="8" name="Chart 7"/>
          <p:cNvGraphicFramePr/>
          <p:nvPr>
            <p:extLst>
              <p:ext uri="{D42A27DB-BD31-4B8C-83A1-F6EECF244321}">
                <p14:modId xmlns:p14="http://schemas.microsoft.com/office/powerpoint/2010/main" val="3655428432"/>
              </p:ext>
            </p:extLst>
          </p:nvPr>
        </p:nvGraphicFramePr>
        <p:xfrm>
          <a:off x="655738" y="1099594"/>
          <a:ext cx="7789762" cy="329117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Placeholder 9"/>
          <p:cNvSpPr>
            <a:spLocks noGrp="1"/>
          </p:cNvSpPr>
          <p:nvPr>
            <p:ph type="body" sz="quarter" idx="12"/>
          </p:nvPr>
        </p:nvSpPr>
        <p:spPr>
          <a:xfrm>
            <a:off x="557213" y="4633960"/>
            <a:ext cx="7888287" cy="210250"/>
          </a:xfrm>
        </p:spPr>
        <p:txBody>
          <a:bodyPr wrap="square">
            <a:spAutoFit/>
          </a:bodyPr>
          <a:lstStyle/>
          <a:p>
            <a:pPr eaLnBrk="0" hangingPunct="0">
              <a:lnSpc>
                <a:spcPct val="85000"/>
              </a:lnSpc>
            </a:pPr>
            <a:r>
              <a:rPr lang="en-US" sz="800" dirty="0" smtClean="0"/>
              <a:t>Sources</a:t>
            </a:r>
            <a:r>
              <a:rPr lang="en-US" sz="800" dirty="0"/>
              <a:t>: </a:t>
            </a:r>
            <a:r>
              <a:rPr lang="en-US" sz="800" dirty="0" smtClean="0"/>
              <a:t>BrightScope Defined Contribution Plan Database and </a:t>
            </a:r>
            <a:r>
              <a:rPr lang="en-US" sz="800" dirty="0"/>
              <a:t>Lipper; see BrightScope and Investment Company Institute </a:t>
            </a:r>
            <a:r>
              <a:rPr lang="en-US" sz="800" dirty="0" smtClean="0"/>
              <a:t>(2015</a:t>
            </a:r>
            <a:r>
              <a:rPr lang="en-US" sz="800" dirty="0"/>
              <a:t>)</a:t>
            </a:r>
          </a:p>
          <a:p>
            <a:pPr eaLnBrk="0" hangingPunct="0">
              <a:lnSpc>
                <a:spcPct val="85000"/>
              </a:lnSpc>
            </a:pPr>
            <a:endParaRPr lang="en-US" sz="800" dirty="0"/>
          </a:p>
        </p:txBody>
      </p:sp>
      <p:sp>
        <p:nvSpPr>
          <p:cNvPr id="9" name="TextBox 1"/>
          <p:cNvSpPr txBox="1"/>
          <p:nvPr/>
        </p:nvSpPr>
        <p:spPr>
          <a:xfrm>
            <a:off x="4180703" y="4190720"/>
            <a:ext cx="782595" cy="22455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b="1" dirty="0" smtClean="0">
                <a:solidFill>
                  <a:schemeClr val="bg1"/>
                </a:solidFill>
              </a:rPr>
              <a:t>Plan size</a:t>
            </a:r>
            <a:endParaRPr lang="en-US" sz="1200" b="1" dirty="0">
              <a:solidFill>
                <a:schemeClr val="bg1"/>
              </a:solidFill>
            </a:endParaRPr>
          </a:p>
        </p:txBody>
      </p:sp>
      <p:cxnSp>
        <p:nvCxnSpPr>
          <p:cNvPr id="4" name="Straight Connector 3"/>
          <p:cNvCxnSpPr/>
          <p:nvPr/>
        </p:nvCxnSpPr>
        <p:spPr>
          <a:xfrm>
            <a:off x="7479957" y="1622854"/>
            <a:ext cx="0" cy="276791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6864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15"/>
          <p:cNvGraphicFramePr>
            <a:graphicFrameLocks noGrp="1"/>
          </p:cNvGraphicFramePr>
          <p:nvPr>
            <p:ph idx="1"/>
            <p:extLst/>
          </p:nvPr>
        </p:nvGraphicFramePr>
        <p:xfrm>
          <a:off x="678712" y="1494371"/>
          <a:ext cx="7466284" cy="287940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Placeholder 5"/>
          <p:cNvSpPr>
            <a:spLocks noGrp="1"/>
          </p:cNvSpPr>
          <p:nvPr>
            <p:ph type="body" sz="quarter" idx="12"/>
          </p:nvPr>
        </p:nvSpPr>
        <p:spPr>
          <a:xfrm>
            <a:off x="543160" y="4405724"/>
            <a:ext cx="8231188" cy="346249"/>
          </a:xfrm>
        </p:spPr>
        <p:txBody>
          <a:bodyPr/>
          <a:lstStyle/>
          <a:p>
            <a:r>
              <a:rPr lang="en-US" dirty="0" smtClean="0"/>
              <a:t>Note: For definitions of plan categories and a complete list of data sources, see Tables 1 and 5 in “The U.S. Retirement Market, Third Quarter 2015.” Some data are estimated. Components may not add to the total because of rounding.</a:t>
            </a:r>
          </a:p>
          <a:p>
            <a:r>
              <a:rPr lang="en-US" dirty="0" smtClean="0"/>
              <a:t>Source: Investment Company Institute, “The U.S. Retirement Market, Third Quarter 2015” (December 2015)</a:t>
            </a:r>
          </a:p>
        </p:txBody>
      </p:sp>
      <p:sp>
        <p:nvSpPr>
          <p:cNvPr id="7" name="Title 6"/>
          <p:cNvSpPr>
            <a:spLocks noGrp="1"/>
          </p:cNvSpPr>
          <p:nvPr>
            <p:ph type="title"/>
          </p:nvPr>
        </p:nvSpPr>
        <p:spPr>
          <a:xfrm>
            <a:off x="543160" y="91879"/>
            <a:ext cx="6807938" cy="1329595"/>
          </a:xfrm>
        </p:spPr>
        <p:txBody>
          <a:bodyPr/>
          <a:lstStyle/>
          <a:p>
            <a:r>
              <a:rPr lang="en-US" dirty="0" smtClean="0">
                <a:ea typeface="ＭＳ Ｐゴシック" pitchFamily="34" charset="-128"/>
              </a:rPr>
              <a:t>DC Plans and IRAs Have Grown in Importance in U.S. Retirement Assets</a:t>
            </a:r>
          </a:p>
        </p:txBody>
      </p:sp>
      <p:sp>
        <p:nvSpPr>
          <p:cNvPr id="15" name="Text Placeholder 14"/>
          <p:cNvSpPr>
            <a:spLocks noGrp="1"/>
          </p:cNvSpPr>
          <p:nvPr>
            <p:ph type="body" sz="quarter" idx="13"/>
          </p:nvPr>
        </p:nvSpPr>
        <p:spPr>
          <a:xfrm>
            <a:off x="543160" y="1179658"/>
            <a:ext cx="7863840" cy="184666"/>
          </a:xfrm>
        </p:spPr>
        <p:txBody>
          <a:bodyPr/>
          <a:lstStyle/>
          <a:p>
            <a:r>
              <a:rPr lang="en-US" dirty="0" smtClean="0"/>
              <a:t>Trillions of dollars, end of period, selected dates</a:t>
            </a:r>
          </a:p>
        </p:txBody>
      </p:sp>
      <p:sp>
        <p:nvSpPr>
          <p:cNvPr id="10" name="Right Brace 9"/>
          <p:cNvSpPr/>
          <p:nvPr/>
        </p:nvSpPr>
        <p:spPr bwMode="auto">
          <a:xfrm>
            <a:off x="7999769" y="2965130"/>
            <a:ext cx="187621" cy="1145624"/>
          </a:xfrm>
          <a:prstGeom prst="rightBrace">
            <a:avLst>
              <a:gd name="adj1" fmla="val 8333"/>
              <a:gd name="adj2" fmla="val 50908"/>
            </a:avLst>
          </a:prstGeom>
          <a:noFill/>
          <a:ln w="9525" cap="flat" cmpd="sng" algn="ctr">
            <a:solidFill>
              <a:schemeClr val="bg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dirty="0">
              <a:latin typeface="Arial" pitchFamily="-108" charset="0"/>
              <a:ea typeface="ＭＳ Ｐゴシック" pitchFamily="-108" charset="-128"/>
              <a:cs typeface="ＭＳ Ｐゴシック" pitchFamily="-108" charset="-128"/>
            </a:endParaRPr>
          </a:p>
        </p:txBody>
      </p:sp>
      <p:sp>
        <p:nvSpPr>
          <p:cNvPr id="11" name="TextBox 10"/>
          <p:cNvSpPr txBox="1"/>
          <p:nvPr/>
        </p:nvSpPr>
        <p:spPr>
          <a:xfrm>
            <a:off x="8187390" y="3482988"/>
            <a:ext cx="439220" cy="253916"/>
          </a:xfrm>
          <a:prstGeom prst="rect">
            <a:avLst/>
          </a:prstGeom>
          <a:noFill/>
        </p:spPr>
        <p:txBody>
          <a:bodyPr wrap="square" rtlCol="0">
            <a:spAutoFit/>
          </a:bodyPr>
          <a:lstStyle/>
          <a:p>
            <a:r>
              <a:rPr lang="en-US" sz="1050" b="1" dirty="0" smtClean="0">
                <a:solidFill>
                  <a:schemeClr val="bg1"/>
                </a:solidFill>
              </a:rPr>
              <a:t>59%</a:t>
            </a:r>
            <a:endParaRPr lang="en-US" sz="1050" b="1" dirty="0">
              <a:solidFill>
                <a:schemeClr val="bg1"/>
              </a:solidFill>
            </a:endParaRPr>
          </a:p>
        </p:txBody>
      </p:sp>
      <p:sp>
        <p:nvSpPr>
          <p:cNvPr id="17" name="Date Placeholder 16"/>
          <p:cNvSpPr>
            <a:spLocks noGrp="1"/>
          </p:cNvSpPr>
          <p:nvPr>
            <p:ph type="dt" sz="half" idx="10"/>
          </p:nvPr>
        </p:nvSpPr>
        <p:spPr>
          <a:xfrm>
            <a:off x="-733479" y="4832746"/>
            <a:ext cx="1905000" cy="207169"/>
          </a:xfrm>
        </p:spPr>
        <p:txBody>
          <a:bodyPr/>
          <a:lstStyle/>
          <a:p>
            <a:pPr>
              <a:defRPr/>
            </a:pPr>
            <a:r>
              <a:rPr lang="en-US" dirty="0" smtClean="0"/>
              <a:t>26 February 2016</a:t>
            </a:r>
            <a:endParaRPr lang="en-US" dirty="0"/>
          </a:p>
        </p:txBody>
      </p:sp>
      <p:sp>
        <p:nvSpPr>
          <p:cNvPr id="19" name="Slide Number Placeholder 18"/>
          <p:cNvSpPr>
            <a:spLocks noGrp="1"/>
          </p:cNvSpPr>
          <p:nvPr>
            <p:ph type="sldNum" sz="quarter" idx="4"/>
          </p:nvPr>
        </p:nvSpPr>
        <p:spPr>
          <a:xfrm>
            <a:off x="6880473" y="4826580"/>
            <a:ext cx="1905000" cy="207169"/>
          </a:xfrm>
        </p:spPr>
        <p:txBody>
          <a:bodyPr/>
          <a:lstStyle/>
          <a:p>
            <a:pPr>
              <a:defRPr/>
            </a:pPr>
            <a:fld id="{4C179F49-F444-4282-998A-8E0D033E9502}" type="slidenum">
              <a:rPr lang="en-US" sz="1000" smtClean="0">
                <a:solidFill>
                  <a:schemeClr val="tx1"/>
                </a:solidFill>
                <a:latin typeface="+mj-lt"/>
              </a:rPr>
              <a:pPr>
                <a:defRPr/>
              </a:pPr>
              <a:t>4</a:t>
            </a:fld>
            <a:endParaRPr lang="en-US" sz="1000" dirty="0">
              <a:solidFill>
                <a:schemeClr val="tx1"/>
              </a:solidFill>
              <a:latin typeface="+mj-lt"/>
            </a:endParaRPr>
          </a:p>
        </p:txBody>
      </p:sp>
      <p:sp>
        <p:nvSpPr>
          <p:cNvPr id="2" name="Footer Placeholder 1"/>
          <p:cNvSpPr>
            <a:spLocks noGrp="1"/>
          </p:cNvSpPr>
          <p:nvPr>
            <p:ph type="ftr" sz="quarter" idx="11"/>
          </p:nvPr>
        </p:nvSpPr>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22203980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87829" y="307252"/>
            <a:ext cx="7772400" cy="1052596"/>
          </a:xfrm>
        </p:spPr>
        <p:txBody>
          <a:bodyPr/>
          <a:lstStyle/>
          <a:p>
            <a:r>
              <a:rPr lang="en-US" dirty="0" smtClean="0"/>
              <a:t>Substantial Overlap Between </a:t>
            </a:r>
            <a:br>
              <a:rPr lang="en-US" dirty="0" smtClean="0"/>
            </a:br>
            <a:r>
              <a:rPr lang="en-US" dirty="0" smtClean="0"/>
              <a:t>Retirement Account Assets and Mutual Funds</a:t>
            </a:r>
            <a:br>
              <a:rPr lang="en-US" dirty="0" smtClean="0"/>
            </a:br>
            <a:r>
              <a:rPr lang="en-US" sz="1200" i="1" dirty="0" smtClean="0">
                <a:solidFill>
                  <a:schemeClr val="bg1"/>
                </a:solidFill>
              </a:rPr>
              <a:t>Assets, trillions of dollars, 2015:Q3</a:t>
            </a:r>
            <a:endParaRPr lang="en-US" sz="1200" i="1" dirty="0">
              <a:solidFill>
                <a:schemeClr val="bg1"/>
              </a:solidFill>
            </a:endParaRPr>
          </a:p>
        </p:txBody>
      </p:sp>
      <p:graphicFrame>
        <p:nvGraphicFramePr>
          <p:cNvPr id="13" name="Content Placeholder 12"/>
          <p:cNvGraphicFramePr>
            <a:graphicFrameLocks noGrp="1"/>
          </p:cNvGraphicFramePr>
          <p:nvPr>
            <p:ph idx="1"/>
            <p:extLst/>
          </p:nvPr>
        </p:nvGraphicFramePr>
        <p:xfrm>
          <a:off x="440872" y="1567543"/>
          <a:ext cx="3845378" cy="29799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ontent Placeholder 12"/>
          <p:cNvGraphicFramePr>
            <a:graphicFrameLocks/>
          </p:cNvGraphicFramePr>
          <p:nvPr>
            <p:extLst/>
          </p:nvPr>
        </p:nvGraphicFramePr>
        <p:xfrm>
          <a:off x="4427764" y="1539709"/>
          <a:ext cx="3845378" cy="2942484"/>
        </p:xfrm>
        <a:graphic>
          <a:graphicData uri="http://schemas.openxmlformats.org/drawingml/2006/chart">
            <c:chart xmlns:c="http://schemas.openxmlformats.org/drawingml/2006/chart" xmlns:r="http://schemas.openxmlformats.org/officeDocument/2006/relationships" r:id="rId4"/>
          </a:graphicData>
        </a:graphic>
      </p:graphicFrame>
      <p:cxnSp>
        <p:nvCxnSpPr>
          <p:cNvPr id="18" name="Straight Connector 17"/>
          <p:cNvCxnSpPr/>
          <p:nvPr/>
        </p:nvCxnSpPr>
        <p:spPr>
          <a:xfrm>
            <a:off x="4286250" y="1567543"/>
            <a:ext cx="8166" cy="269421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2" name="Text Box 4"/>
          <p:cNvSpPr txBox="1">
            <a:spLocks noChangeArrowheads="1"/>
          </p:cNvSpPr>
          <p:nvPr/>
        </p:nvSpPr>
        <p:spPr bwMode="auto">
          <a:xfrm>
            <a:off x="587829" y="4324094"/>
            <a:ext cx="8241184" cy="439064"/>
          </a:xfrm>
          <a:prstGeom prst="rect">
            <a:avLst/>
          </a:prstGeom>
          <a:noFill/>
          <a:ln w="9525">
            <a:noFill/>
            <a:miter lim="800000"/>
            <a:headEnd/>
            <a:tailEnd/>
          </a:ln>
        </p:spPr>
        <p:txBody>
          <a:bodyPr wrap="square" lIns="69056" tIns="34529" rIns="69056" bIns="34529" anchor="b">
            <a:spAutoFit/>
          </a:bodyPr>
          <a:lstStyle/>
          <a:p>
            <a:pPr>
              <a:defRPr/>
            </a:pPr>
            <a:r>
              <a:rPr lang="en-US" sz="800" baseline="30000" dirty="0" smtClean="0">
                <a:solidFill>
                  <a:schemeClr val="bg1"/>
                </a:solidFill>
              </a:rPr>
              <a:t>e</a:t>
            </a:r>
            <a:r>
              <a:rPr lang="en-US" sz="800" dirty="0">
                <a:solidFill>
                  <a:schemeClr val="bg1"/>
                </a:solidFill>
              </a:rPr>
              <a:t> </a:t>
            </a:r>
            <a:r>
              <a:rPr lang="en-US" sz="800" dirty="0" smtClean="0">
                <a:solidFill>
                  <a:schemeClr val="bg1"/>
                </a:solidFill>
              </a:rPr>
              <a:t>Data are estimated</a:t>
            </a:r>
          </a:p>
          <a:p>
            <a:pPr>
              <a:defRPr/>
            </a:pPr>
            <a:r>
              <a:rPr lang="en-US" sz="800" dirty="0" smtClean="0">
                <a:solidFill>
                  <a:schemeClr val="bg1"/>
                </a:solidFill>
              </a:rPr>
              <a:t>Sources: Investment Company Institute, U.S. Federal Reserve Board, American Council of Life Insurers, and Internal Revenue Service Statistics of Income Division; see Investment Company Institute, “The U.S. Retirement Market, Third Quarter 2015</a:t>
            </a:r>
            <a:r>
              <a:rPr lang="en-US" sz="800" dirty="0" smtClean="0">
                <a:solidFill>
                  <a:schemeClr val="bg1"/>
                </a:solidFill>
              </a:rPr>
              <a:t>” (December 2015)</a:t>
            </a:r>
            <a:endParaRPr lang="en-US" sz="800" dirty="0">
              <a:solidFill>
                <a:schemeClr val="bg1"/>
              </a:solidFill>
            </a:endParaRPr>
          </a:p>
        </p:txBody>
      </p:sp>
      <p:sp>
        <p:nvSpPr>
          <p:cNvPr id="2" name="Date Placeholder 1"/>
          <p:cNvSpPr>
            <a:spLocks noGrp="1"/>
          </p:cNvSpPr>
          <p:nvPr>
            <p:ph type="dt" sz="half" idx="10"/>
          </p:nvPr>
        </p:nvSpPr>
        <p:spPr>
          <a:xfrm>
            <a:off x="-776373" y="4820019"/>
            <a:ext cx="1905000" cy="207169"/>
          </a:xfrm>
        </p:spPr>
        <p:txBody>
          <a:bodyPr/>
          <a:lstStyle/>
          <a:p>
            <a:pPr>
              <a:defRPr/>
            </a:pPr>
            <a:r>
              <a:rPr lang="en-US" dirty="0" smtClean="0"/>
              <a:t>26 February 2016</a:t>
            </a:r>
            <a:endParaRPr lang="en-US" dirty="0"/>
          </a:p>
        </p:txBody>
      </p:sp>
      <p:sp>
        <p:nvSpPr>
          <p:cNvPr id="4" name="Footer Placeholder 3"/>
          <p:cNvSpPr>
            <a:spLocks noGrp="1"/>
          </p:cNvSpPr>
          <p:nvPr>
            <p:ph type="ftr" sz="quarter" idx="11"/>
          </p:nvPr>
        </p:nvSpPr>
        <p:spPr/>
        <p:txBody>
          <a:bodyPr/>
          <a:lstStyle/>
          <a:p>
            <a:pPr>
              <a:defRPr/>
            </a:pPr>
            <a:r>
              <a:rPr lang="en-US" dirty="0" smtClean="0"/>
              <a:t>COVIP/IOPS International Seminar</a:t>
            </a:r>
            <a:endParaRPr lang="en-US" dirty="0"/>
          </a:p>
        </p:txBody>
      </p:sp>
      <p:sp>
        <p:nvSpPr>
          <p:cNvPr id="5" name="Slide Number Placeholder 4"/>
          <p:cNvSpPr>
            <a:spLocks noGrp="1"/>
          </p:cNvSpPr>
          <p:nvPr>
            <p:ph type="sldNum" sz="quarter" idx="4"/>
          </p:nvPr>
        </p:nvSpPr>
        <p:spPr>
          <a:xfrm>
            <a:off x="6924013" y="4833642"/>
            <a:ext cx="1905000" cy="207169"/>
          </a:xfrm>
        </p:spPr>
        <p:txBody>
          <a:bodyPr/>
          <a:lstStyle/>
          <a:p>
            <a:pPr>
              <a:defRPr/>
            </a:pPr>
            <a:fld id="{4C179F49-F444-4282-998A-8E0D033E9502}" type="slidenum">
              <a:rPr lang="en-US" sz="1000" smtClean="0">
                <a:solidFill>
                  <a:schemeClr val="tx1"/>
                </a:solidFill>
                <a:latin typeface="+mj-lt"/>
              </a:rPr>
              <a:pPr>
                <a:defRPr/>
              </a:pPr>
              <a:t>5</a:t>
            </a:fld>
            <a:endParaRPr lang="en-US" sz="1000" dirty="0">
              <a:solidFill>
                <a:schemeClr val="tx1"/>
              </a:solidFill>
              <a:latin typeface="+mj-lt"/>
            </a:endParaRPr>
          </a:p>
        </p:txBody>
      </p:sp>
    </p:spTree>
    <p:extLst>
      <p:ext uri="{BB962C8B-B14F-4D97-AF65-F5344CB8AC3E}">
        <p14:creationId xmlns:p14="http://schemas.microsoft.com/office/powerpoint/2010/main" val="35853917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Department of Labor                                                (</a:t>
            </a:r>
            <a:r>
              <a:rPr lang="en-US" dirty="0" smtClean="0">
                <a:hlinkClick r:id="rId3"/>
              </a:rPr>
              <a:t>www.dol.gov</a:t>
            </a:r>
            <a:r>
              <a:rPr lang="en-US" dirty="0" smtClean="0"/>
              <a:t>)</a:t>
            </a:r>
          </a:p>
          <a:p>
            <a:r>
              <a:rPr lang="en-US" dirty="0" smtClean="0"/>
              <a:t>Department of the Treasury, Internal Revenue Service (</a:t>
            </a:r>
            <a:r>
              <a:rPr lang="en-US" dirty="0" smtClean="0">
                <a:hlinkClick r:id="rId4"/>
              </a:rPr>
              <a:t>www.treasury.gov</a:t>
            </a:r>
            <a:r>
              <a:rPr lang="en-US" dirty="0" smtClean="0"/>
              <a:t> and </a:t>
            </a:r>
            <a:r>
              <a:rPr lang="en-US" dirty="0" smtClean="0">
                <a:hlinkClick r:id="rId5"/>
              </a:rPr>
              <a:t>www.irs.gov</a:t>
            </a:r>
            <a:r>
              <a:rPr lang="en-US" dirty="0" smtClean="0"/>
              <a:t>) </a:t>
            </a:r>
          </a:p>
          <a:p>
            <a:r>
              <a:rPr lang="en-US" dirty="0" smtClean="0"/>
              <a:t>Regulators of Products and Services                                       (e.g., </a:t>
            </a:r>
            <a:r>
              <a:rPr lang="en-US" dirty="0" smtClean="0"/>
              <a:t>U.S. Securities and Exchange Commission </a:t>
            </a:r>
            <a:r>
              <a:rPr lang="en-US" dirty="0" smtClean="0">
                <a:hlinkClick r:id="rId6"/>
              </a:rPr>
              <a:t>www.sec.gov</a:t>
            </a:r>
            <a:r>
              <a:rPr lang="en-US" dirty="0" smtClean="0"/>
              <a:t>) </a:t>
            </a:r>
          </a:p>
        </p:txBody>
      </p:sp>
      <p:sp>
        <p:nvSpPr>
          <p:cNvPr id="6" name="Title 5"/>
          <p:cNvSpPr>
            <a:spLocks noGrp="1"/>
          </p:cNvSpPr>
          <p:nvPr>
            <p:ph type="title"/>
          </p:nvPr>
        </p:nvSpPr>
        <p:spPr>
          <a:xfrm>
            <a:off x="685800" y="504652"/>
            <a:ext cx="7772400" cy="886397"/>
          </a:xfrm>
        </p:spPr>
        <p:txBody>
          <a:bodyPr/>
          <a:lstStyle/>
          <a:p>
            <a:r>
              <a:rPr lang="en-US" dirty="0" smtClean="0"/>
              <a:t>The U.S. Retirement Market:</a:t>
            </a:r>
            <a:br>
              <a:rPr lang="en-US" dirty="0" smtClean="0"/>
            </a:br>
            <a:r>
              <a:rPr lang="en-US" dirty="0" smtClean="0"/>
              <a:t>Regulation</a:t>
            </a:r>
            <a:endParaRPr lang="en-US" dirty="0"/>
          </a:p>
        </p:txBody>
      </p:sp>
      <p:sp>
        <p:nvSpPr>
          <p:cNvPr id="14" name="Date Placeholder 13"/>
          <p:cNvSpPr>
            <a:spLocks noGrp="1"/>
          </p:cNvSpPr>
          <p:nvPr>
            <p:ph type="dt" sz="half" idx="10"/>
          </p:nvPr>
        </p:nvSpPr>
        <p:spPr>
          <a:xfrm>
            <a:off x="-765010" y="4833642"/>
            <a:ext cx="1905000" cy="207169"/>
          </a:xfrm>
        </p:spPr>
        <p:txBody>
          <a:bodyPr/>
          <a:lstStyle/>
          <a:p>
            <a:pPr>
              <a:defRPr/>
            </a:pPr>
            <a:r>
              <a:rPr lang="en-US" dirty="0" smtClean="0"/>
              <a:t>26 February 2016</a:t>
            </a:r>
            <a:endParaRPr lang="en-US" dirty="0"/>
          </a:p>
        </p:txBody>
      </p:sp>
      <p:sp>
        <p:nvSpPr>
          <p:cNvPr id="16" name="Slide Number Placeholder 15"/>
          <p:cNvSpPr>
            <a:spLocks noGrp="1"/>
          </p:cNvSpPr>
          <p:nvPr>
            <p:ph type="sldNum" sz="quarter" idx="4"/>
          </p:nvPr>
        </p:nvSpPr>
        <p:spPr>
          <a:xfrm>
            <a:off x="6900041" y="4830559"/>
            <a:ext cx="1905000" cy="207169"/>
          </a:xfrm>
        </p:spPr>
        <p:txBody>
          <a:bodyPr/>
          <a:lstStyle/>
          <a:p>
            <a:pPr>
              <a:defRPr/>
            </a:pPr>
            <a:fld id="{4C179F49-F444-4282-998A-8E0D033E9502}" type="slidenum">
              <a:rPr lang="en-US" sz="1000" smtClean="0">
                <a:solidFill>
                  <a:schemeClr val="tx1"/>
                </a:solidFill>
                <a:latin typeface="+mj-lt"/>
              </a:rPr>
              <a:pPr>
                <a:defRPr/>
              </a:pPr>
              <a:t>6</a:t>
            </a:fld>
            <a:endParaRPr lang="en-US" sz="1000" dirty="0">
              <a:solidFill>
                <a:schemeClr val="tx1"/>
              </a:solidFill>
              <a:latin typeface="+mj-lt"/>
            </a:endParaRPr>
          </a:p>
        </p:txBody>
      </p:sp>
      <p:sp>
        <p:nvSpPr>
          <p:cNvPr id="3" name="Footer Placeholder 2"/>
          <p:cNvSpPr>
            <a:spLocks noGrp="1"/>
          </p:cNvSpPr>
          <p:nvPr>
            <p:ph type="ftr" sz="quarter" idx="11"/>
          </p:nvPr>
        </p:nvSpPr>
        <p:spPr>
          <a:xfrm>
            <a:off x="2381694" y="4835623"/>
            <a:ext cx="4380615" cy="206273"/>
          </a:xfrm>
        </p:spPr>
        <p:txBody>
          <a:bodyPr/>
          <a:lstStyle/>
          <a:p>
            <a:pPr>
              <a:defRPr/>
            </a:pPr>
            <a:r>
              <a:rPr lang="en-US" dirty="0" smtClean="0"/>
              <a:t>COVIP/IOPS International Seminar</a:t>
            </a:r>
            <a:endParaRPr lang="en-US" dirty="0"/>
          </a:p>
        </p:txBody>
      </p:sp>
    </p:spTree>
    <p:extLst>
      <p:ext uri="{BB962C8B-B14F-4D97-AF65-F5344CB8AC3E}">
        <p14:creationId xmlns:p14="http://schemas.microsoft.com/office/powerpoint/2010/main" val="1471497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Regulation of 401(k) Plans</a:t>
            </a:r>
            <a:endParaRPr lang="en-US" dirty="0"/>
          </a:p>
        </p:txBody>
      </p:sp>
      <p:sp>
        <p:nvSpPr>
          <p:cNvPr id="7" name="Oval 3"/>
          <p:cNvSpPr>
            <a:spLocks noChangeArrowheads="1"/>
          </p:cNvSpPr>
          <p:nvPr/>
        </p:nvSpPr>
        <p:spPr bwMode="auto">
          <a:xfrm rot="1935782">
            <a:off x="2964673" y="2050776"/>
            <a:ext cx="2460424" cy="1270485"/>
          </a:xfrm>
          <a:prstGeom prst="ellipse">
            <a:avLst/>
          </a:prstGeom>
          <a:noFill/>
          <a:ln w="25400">
            <a:solidFill>
              <a:schemeClr val="bg1"/>
            </a:solidFill>
            <a:round/>
            <a:headEnd/>
            <a:tailEnd/>
          </a:ln>
          <a:effectLst/>
        </p:spPr>
        <p:txBody>
          <a:bodyPr wrap="none" lIns="69056" tIns="34529" rIns="69056" bIns="34529" anchor="ctr"/>
          <a:lstStyle/>
          <a:p>
            <a:endParaRPr lang="en-US" sz="1350" dirty="0"/>
          </a:p>
        </p:txBody>
      </p:sp>
      <p:sp>
        <p:nvSpPr>
          <p:cNvPr id="10" name="Oval 6"/>
          <p:cNvSpPr>
            <a:spLocks noChangeArrowheads="1"/>
          </p:cNvSpPr>
          <p:nvPr/>
        </p:nvSpPr>
        <p:spPr bwMode="auto">
          <a:xfrm rot="9992420">
            <a:off x="2697952" y="2608643"/>
            <a:ext cx="2702440" cy="1221602"/>
          </a:xfrm>
          <a:prstGeom prst="ellipse">
            <a:avLst/>
          </a:prstGeom>
          <a:noFill/>
          <a:ln w="25400">
            <a:solidFill>
              <a:schemeClr val="bg1"/>
            </a:solidFill>
            <a:round/>
            <a:headEnd/>
            <a:tailEnd/>
          </a:ln>
          <a:effectLst/>
        </p:spPr>
        <p:txBody>
          <a:bodyPr wrap="none" lIns="69056" tIns="34529" rIns="69056" bIns="34529" anchor="ctr"/>
          <a:lstStyle/>
          <a:p>
            <a:endParaRPr lang="en-US" sz="1350" dirty="0"/>
          </a:p>
        </p:txBody>
      </p:sp>
      <p:sp>
        <p:nvSpPr>
          <p:cNvPr id="11" name="Text Box 7"/>
          <p:cNvSpPr txBox="1">
            <a:spLocks noChangeArrowheads="1"/>
          </p:cNvSpPr>
          <p:nvPr/>
        </p:nvSpPr>
        <p:spPr bwMode="auto">
          <a:xfrm>
            <a:off x="3431895" y="2060852"/>
            <a:ext cx="1037931" cy="439064"/>
          </a:xfrm>
          <a:prstGeom prst="rect">
            <a:avLst/>
          </a:prstGeom>
          <a:noFill/>
          <a:ln w="9525">
            <a:noFill/>
            <a:miter lim="800000"/>
            <a:headEnd/>
            <a:tailEnd/>
          </a:ln>
          <a:effectLst/>
        </p:spPr>
        <p:txBody>
          <a:bodyPr wrap="square" lIns="69056" tIns="34529" rIns="69056" bIns="34529" anchor="b">
            <a:spAutoFit/>
          </a:bodyPr>
          <a:lstStyle/>
          <a:p>
            <a:pPr>
              <a:spcBef>
                <a:spcPct val="50000"/>
              </a:spcBef>
            </a:pPr>
            <a:r>
              <a:rPr lang="en-US" sz="1200" dirty="0">
                <a:solidFill>
                  <a:schemeClr val="bg1"/>
                </a:solidFill>
              </a:rPr>
              <a:t>Department of Labor</a:t>
            </a:r>
          </a:p>
        </p:txBody>
      </p:sp>
      <p:sp>
        <p:nvSpPr>
          <p:cNvPr id="12" name="Text Box 8"/>
          <p:cNvSpPr txBox="1">
            <a:spLocks noChangeArrowheads="1"/>
          </p:cNvSpPr>
          <p:nvPr/>
        </p:nvSpPr>
        <p:spPr bwMode="auto">
          <a:xfrm>
            <a:off x="5057186" y="1810928"/>
            <a:ext cx="1307210" cy="623730"/>
          </a:xfrm>
          <a:prstGeom prst="rect">
            <a:avLst/>
          </a:prstGeom>
          <a:noFill/>
          <a:ln w="9525">
            <a:noFill/>
            <a:miter lim="800000"/>
            <a:headEnd/>
            <a:tailEnd/>
          </a:ln>
          <a:effectLst/>
        </p:spPr>
        <p:txBody>
          <a:bodyPr wrap="square" lIns="69056" tIns="34529" rIns="69056" bIns="34529" anchor="b">
            <a:spAutoFit/>
          </a:bodyPr>
          <a:lstStyle/>
          <a:p>
            <a:pPr>
              <a:spcBef>
                <a:spcPct val="50000"/>
              </a:spcBef>
            </a:pPr>
            <a:r>
              <a:rPr lang="en-US" sz="1200" dirty="0">
                <a:solidFill>
                  <a:schemeClr val="bg1"/>
                </a:solidFill>
              </a:rPr>
              <a:t>Securities and Exchange Commission</a:t>
            </a:r>
          </a:p>
        </p:txBody>
      </p:sp>
      <p:sp>
        <p:nvSpPr>
          <p:cNvPr id="13" name="Text Box 9"/>
          <p:cNvSpPr txBox="1">
            <a:spLocks noChangeArrowheads="1"/>
          </p:cNvSpPr>
          <p:nvPr/>
        </p:nvSpPr>
        <p:spPr bwMode="auto">
          <a:xfrm>
            <a:off x="2933465" y="3118733"/>
            <a:ext cx="949040" cy="623730"/>
          </a:xfrm>
          <a:prstGeom prst="rect">
            <a:avLst/>
          </a:prstGeom>
          <a:noFill/>
          <a:ln w="9525">
            <a:noFill/>
            <a:miter lim="800000"/>
            <a:headEnd/>
            <a:tailEnd/>
          </a:ln>
          <a:effectLst/>
        </p:spPr>
        <p:txBody>
          <a:bodyPr wrap="square" lIns="69056" tIns="34529" rIns="69056" bIns="34529" anchor="b">
            <a:spAutoFit/>
          </a:bodyPr>
          <a:lstStyle/>
          <a:p>
            <a:pPr>
              <a:spcBef>
                <a:spcPct val="50000"/>
              </a:spcBef>
            </a:pPr>
            <a:r>
              <a:rPr lang="en-US" sz="1200" dirty="0" smtClean="0">
                <a:solidFill>
                  <a:schemeClr val="bg1"/>
                </a:solidFill>
              </a:rPr>
              <a:t>Department of the Treasury</a:t>
            </a:r>
            <a:endParaRPr lang="en-US" sz="1200" dirty="0">
              <a:solidFill>
                <a:schemeClr val="bg1"/>
              </a:solidFill>
            </a:endParaRPr>
          </a:p>
        </p:txBody>
      </p:sp>
      <p:sp>
        <p:nvSpPr>
          <p:cNvPr id="14" name="Text Box 10"/>
          <p:cNvSpPr txBox="1">
            <a:spLocks noChangeArrowheads="1"/>
          </p:cNvSpPr>
          <p:nvPr/>
        </p:nvSpPr>
        <p:spPr bwMode="auto">
          <a:xfrm>
            <a:off x="5532428" y="3056672"/>
            <a:ext cx="1200150" cy="623730"/>
          </a:xfrm>
          <a:prstGeom prst="rect">
            <a:avLst/>
          </a:prstGeom>
          <a:noFill/>
          <a:ln w="9525">
            <a:noFill/>
            <a:miter lim="800000"/>
            <a:headEnd/>
            <a:tailEnd/>
          </a:ln>
          <a:effectLst/>
        </p:spPr>
        <p:txBody>
          <a:bodyPr lIns="69056" tIns="34529" rIns="69056" bIns="34529" anchor="b">
            <a:spAutoFit/>
          </a:bodyPr>
          <a:lstStyle/>
          <a:p>
            <a:pPr>
              <a:spcBef>
                <a:spcPct val="50000"/>
              </a:spcBef>
            </a:pPr>
            <a:r>
              <a:rPr lang="en-US" sz="1200" dirty="0">
                <a:solidFill>
                  <a:schemeClr val="bg1"/>
                </a:solidFill>
              </a:rPr>
              <a:t>Federal and State Banking Regulators</a:t>
            </a:r>
          </a:p>
        </p:txBody>
      </p:sp>
      <p:grpSp>
        <p:nvGrpSpPr>
          <p:cNvPr id="19" name="Group 18"/>
          <p:cNvGrpSpPr/>
          <p:nvPr/>
        </p:nvGrpSpPr>
        <p:grpSpPr>
          <a:xfrm>
            <a:off x="3924510" y="2449382"/>
            <a:ext cx="1439434" cy="1143000"/>
            <a:chOff x="0" y="2211592"/>
            <a:chExt cx="1600200" cy="1524000"/>
          </a:xfrm>
          <a:solidFill>
            <a:schemeClr val="accent4">
              <a:lumMod val="60000"/>
              <a:lumOff val="40000"/>
            </a:schemeClr>
          </a:solidFill>
        </p:grpSpPr>
        <p:sp>
          <p:nvSpPr>
            <p:cNvPr id="15" name="Oval 11"/>
            <p:cNvSpPr>
              <a:spLocks noChangeArrowheads="1"/>
            </p:cNvSpPr>
            <p:nvPr/>
          </p:nvSpPr>
          <p:spPr bwMode="auto">
            <a:xfrm>
              <a:off x="0" y="2211592"/>
              <a:ext cx="1600200" cy="1524000"/>
            </a:xfrm>
            <a:prstGeom prst="ellipse">
              <a:avLst/>
            </a:prstGeom>
            <a:grpFill/>
            <a:ln w="9525">
              <a:noFill/>
              <a:round/>
              <a:headEnd/>
              <a:tailEnd/>
            </a:ln>
            <a:effectLst/>
          </p:spPr>
          <p:txBody>
            <a:bodyPr wrap="none" lIns="69056" tIns="34529" rIns="69056" bIns="34529" anchor="ctr"/>
            <a:lstStyle/>
            <a:p>
              <a:endParaRPr lang="en-US" sz="1350" dirty="0"/>
            </a:p>
          </p:txBody>
        </p:sp>
        <p:sp>
          <p:nvSpPr>
            <p:cNvPr id="16" name="Text Box 12"/>
            <p:cNvSpPr txBox="1">
              <a:spLocks noChangeArrowheads="1"/>
            </p:cNvSpPr>
            <p:nvPr/>
          </p:nvSpPr>
          <p:spPr bwMode="auto">
            <a:xfrm>
              <a:off x="130225" y="2701341"/>
              <a:ext cx="1354697" cy="339197"/>
            </a:xfrm>
            <a:prstGeom prst="rect">
              <a:avLst/>
            </a:prstGeom>
            <a:grpFill/>
            <a:ln w="9525">
              <a:noFill/>
              <a:miter lim="800000"/>
              <a:headEnd/>
              <a:tailEnd/>
            </a:ln>
            <a:effectLst/>
          </p:spPr>
          <p:txBody>
            <a:bodyPr wrap="square" lIns="69056" tIns="34529" rIns="69056" bIns="34529" anchor="b">
              <a:spAutoFit/>
            </a:bodyPr>
            <a:lstStyle/>
            <a:p>
              <a:pPr algn="ctr">
                <a:spcBef>
                  <a:spcPct val="50000"/>
                </a:spcBef>
              </a:pPr>
              <a:r>
                <a:rPr lang="en-US" sz="1200" b="1" dirty="0">
                  <a:effectLst>
                    <a:outerShdw blurRad="38100" dist="38100" dir="2700000" algn="tl">
                      <a:srgbClr val="FFFFFF"/>
                    </a:outerShdw>
                  </a:effectLst>
                </a:rPr>
                <a:t>401(k) Plans</a:t>
              </a:r>
            </a:p>
          </p:txBody>
        </p:sp>
      </p:grpSp>
      <p:sp>
        <p:nvSpPr>
          <p:cNvPr id="17" name="Text Box 15"/>
          <p:cNvSpPr txBox="1">
            <a:spLocks noChangeArrowheads="1"/>
          </p:cNvSpPr>
          <p:nvPr/>
        </p:nvSpPr>
        <p:spPr bwMode="auto">
          <a:xfrm>
            <a:off x="4463233" y="3689532"/>
            <a:ext cx="1000212" cy="623730"/>
          </a:xfrm>
          <a:prstGeom prst="rect">
            <a:avLst/>
          </a:prstGeom>
          <a:noFill/>
          <a:ln w="9525">
            <a:noFill/>
            <a:miter lim="800000"/>
            <a:headEnd/>
            <a:tailEnd/>
          </a:ln>
          <a:effectLst/>
        </p:spPr>
        <p:txBody>
          <a:bodyPr wrap="square" lIns="69056" tIns="34529" rIns="69056" bIns="34529" anchor="b">
            <a:spAutoFit/>
          </a:bodyPr>
          <a:lstStyle/>
          <a:p>
            <a:pPr>
              <a:spcBef>
                <a:spcPct val="50000"/>
              </a:spcBef>
            </a:pPr>
            <a:r>
              <a:rPr lang="en-US" sz="1200" dirty="0">
                <a:solidFill>
                  <a:schemeClr val="bg1"/>
                </a:solidFill>
              </a:rPr>
              <a:t>State Insurance Regulators</a:t>
            </a:r>
          </a:p>
        </p:txBody>
      </p:sp>
      <p:sp>
        <p:nvSpPr>
          <p:cNvPr id="3" name="Date Placeholder 2"/>
          <p:cNvSpPr>
            <a:spLocks noGrp="1"/>
          </p:cNvSpPr>
          <p:nvPr>
            <p:ph type="dt" sz="half" idx="2"/>
          </p:nvPr>
        </p:nvSpPr>
        <p:spPr>
          <a:xfrm>
            <a:off x="236263" y="4869182"/>
            <a:ext cx="1585418" cy="273844"/>
          </a:xfrm>
        </p:spPr>
        <p:txBody>
          <a:bodyPr/>
          <a:lstStyle/>
          <a:p>
            <a:pPr algn="l">
              <a:lnSpc>
                <a:spcPct val="90000"/>
              </a:lnSpc>
            </a:pPr>
            <a:r>
              <a:rPr lang="en-US" dirty="0" smtClean="0"/>
              <a:t>26 February 2016</a:t>
            </a:r>
            <a:endParaRPr lang="en-US" dirty="0"/>
          </a:p>
        </p:txBody>
      </p:sp>
      <p:sp>
        <p:nvSpPr>
          <p:cNvPr id="5" name="Slide Number Placeholder 4"/>
          <p:cNvSpPr>
            <a:spLocks noGrp="1"/>
          </p:cNvSpPr>
          <p:nvPr>
            <p:ph type="sldNum" sz="quarter" idx="4"/>
          </p:nvPr>
        </p:nvSpPr>
        <p:spPr/>
        <p:txBody>
          <a:bodyPr/>
          <a:lstStyle/>
          <a:p>
            <a:fld id="{8B37D5FE-740C-46F5-801A-FA5477D9711F}" type="slidenum">
              <a:rPr lang="en-US" smtClean="0"/>
              <a:pPr/>
              <a:t>7</a:t>
            </a:fld>
            <a:endParaRPr lang="en-US" dirty="0"/>
          </a:p>
        </p:txBody>
      </p:sp>
      <p:sp>
        <p:nvSpPr>
          <p:cNvPr id="23" name="Footer Placeholder 1"/>
          <p:cNvSpPr>
            <a:spLocks noGrp="1"/>
          </p:cNvSpPr>
          <p:nvPr>
            <p:ph type="ftr" sz="quarter" idx="4294967295"/>
          </p:nvPr>
        </p:nvSpPr>
        <p:spPr>
          <a:xfrm>
            <a:off x="3492708" y="4905030"/>
            <a:ext cx="2428407" cy="153632"/>
          </a:xfrm>
          <a:prstGeom prst="rect">
            <a:avLst/>
          </a:prstGeom>
        </p:spPr>
        <p:txBody>
          <a:bodyPr/>
          <a:lstStyle/>
          <a:p>
            <a:pPr>
              <a:defRPr/>
            </a:pPr>
            <a:r>
              <a:rPr lang="en-US" sz="1000" dirty="0" smtClean="0"/>
              <a:t>COVIP/IOPS International Seminar</a:t>
            </a:r>
            <a:endParaRPr lang="en-US" sz="1000" dirty="0"/>
          </a:p>
        </p:txBody>
      </p:sp>
      <p:sp>
        <p:nvSpPr>
          <p:cNvPr id="8" name="Oval 4"/>
          <p:cNvSpPr>
            <a:spLocks noChangeArrowheads="1"/>
          </p:cNvSpPr>
          <p:nvPr/>
        </p:nvSpPr>
        <p:spPr bwMode="auto">
          <a:xfrm rot="8459742">
            <a:off x="4657868" y="1590213"/>
            <a:ext cx="1611154" cy="1218604"/>
          </a:xfrm>
          <a:prstGeom prst="ellipse">
            <a:avLst/>
          </a:prstGeom>
          <a:noFill/>
          <a:ln w="25400">
            <a:solidFill>
              <a:schemeClr val="bg1"/>
            </a:solidFill>
            <a:round/>
            <a:headEnd/>
            <a:tailEnd/>
          </a:ln>
          <a:effectLst/>
        </p:spPr>
        <p:txBody>
          <a:bodyPr wrap="none" lIns="69056" tIns="34529" rIns="69056" bIns="34529" anchor="ctr"/>
          <a:lstStyle/>
          <a:p>
            <a:endParaRPr lang="en-US" sz="1350" dirty="0"/>
          </a:p>
        </p:txBody>
      </p:sp>
      <p:sp>
        <p:nvSpPr>
          <p:cNvPr id="9" name="Oval 5"/>
          <p:cNvSpPr>
            <a:spLocks noChangeArrowheads="1"/>
          </p:cNvSpPr>
          <p:nvPr/>
        </p:nvSpPr>
        <p:spPr bwMode="auto">
          <a:xfrm rot="11771153">
            <a:off x="4992056" y="2782587"/>
            <a:ext cx="1851382" cy="1109339"/>
          </a:xfrm>
          <a:prstGeom prst="ellipse">
            <a:avLst/>
          </a:prstGeom>
          <a:noFill/>
          <a:ln w="25400">
            <a:solidFill>
              <a:schemeClr val="bg1"/>
            </a:solidFill>
            <a:round/>
            <a:headEnd/>
            <a:tailEnd/>
          </a:ln>
          <a:effectLst/>
        </p:spPr>
        <p:txBody>
          <a:bodyPr wrap="none" lIns="69056" tIns="34529" rIns="69056" bIns="34529" anchor="ctr"/>
          <a:lstStyle/>
          <a:p>
            <a:endParaRPr lang="en-US" sz="1350" dirty="0"/>
          </a:p>
        </p:txBody>
      </p:sp>
      <p:sp>
        <p:nvSpPr>
          <p:cNvPr id="6" name="Oval 14"/>
          <p:cNvSpPr>
            <a:spLocks noChangeArrowheads="1"/>
          </p:cNvSpPr>
          <p:nvPr/>
        </p:nvSpPr>
        <p:spPr bwMode="auto">
          <a:xfrm rot="16149972">
            <a:off x="4069430" y="3302182"/>
            <a:ext cx="1483801" cy="1151161"/>
          </a:xfrm>
          <a:prstGeom prst="ellipse">
            <a:avLst/>
          </a:prstGeom>
          <a:noFill/>
          <a:ln w="25400">
            <a:solidFill>
              <a:schemeClr val="bg1"/>
            </a:solidFill>
            <a:round/>
            <a:headEnd/>
            <a:tailEnd/>
          </a:ln>
          <a:effectLst/>
        </p:spPr>
        <p:txBody>
          <a:bodyPr wrap="none" lIns="69056" tIns="34529" rIns="69056" bIns="34529" anchor="ctr"/>
          <a:lstStyle/>
          <a:p>
            <a:endParaRPr lang="en-US" sz="1350" dirty="0"/>
          </a:p>
        </p:txBody>
      </p:sp>
    </p:spTree>
    <p:extLst>
      <p:ext uri="{BB962C8B-B14F-4D97-AF65-F5344CB8AC3E}">
        <p14:creationId xmlns:p14="http://schemas.microsoft.com/office/powerpoint/2010/main" val="2627353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61975" y="485113"/>
            <a:ext cx="7772400" cy="861774"/>
          </a:xfrm>
        </p:spPr>
        <p:txBody>
          <a:bodyPr/>
          <a:lstStyle/>
          <a:p>
            <a:pPr>
              <a:lnSpc>
                <a:spcPct val="80000"/>
              </a:lnSpc>
            </a:pPr>
            <a:r>
              <a:rPr lang="en-US" sz="2800" dirty="0" smtClean="0"/>
              <a:t>Traditional IRAs Are Held at a Variety of </a:t>
            </a:r>
            <a:br>
              <a:rPr lang="en-US" sz="2800" dirty="0" smtClean="0"/>
            </a:br>
            <a:r>
              <a:rPr lang="en-US" sz="2800" dirty="0" smtClean="0"/>
              <a:t>Financial Services Firms</a:t>
            </a:r>
            <a:br>
              <a:rPr lang="en-US" sz="2800" dirty="0" smtClean="0"/>
            </a:br>
            <a:r>
              <a:rPr lang="en-US" sz="1400" i="1" dirty="0" smtClean="0">
                <a:solidFill>
                  <a:schemeClr val="bg1"/>
                </a:solidFill>
              </a:rPr>
              <a:t>Percentage of households owning traditional IRAs, mid-2015</a:t>
            </a:r>
            <a:endParaRPr lang="en-US" sz="1400" dirty="0"/>
          </a:p>
        </p:txBody>
      </p:sp>
      <p:sp>
        <p:nvSpPr>
          <p:cNvPr id="10" name="Text Placeholder 9"/>
          <p:cNvSpPr>
            <a:spLocks noGrp="1"/>
          </p:cNvSpPr>
          <p:nvPr>
            <p:ph type="body" sz="quarter" idx="12"/>
          </p:nvPr>
        </p:nvSpPr>
        <p:spPr>
          <a:xfrm>
            <a:off x="557213" y="4545805"/>
            <a:ext cx="7888287" cy="209288"/>
          </a:xfrm>
        </p:spPr>
        <p:txBody>
          <a:bodyPr wrap="square">
            <a:spAutoFit/>
          </a:bodyPr>
          <a:lstStyle/>
          <a:p>
            <a:pPr eaLnBrk="0" hangingPunct="0">
              <a:lnSpc>
                <a:spcPct val="85000"/>
              </a:lnSpc>
            </a:pPr>
            <a:r>
              <a:rPr lang="en-US" sz="800" dirty="0" smtClean="0"/>
              <a:t>Note: Multiple responses are included.</a:t>
            </a:r>
          </a:p>
          <a:p>
            <a:pPr eaLnBrk="0" hangingPunct="0">
              <a:lnSpc>
                <a:spcPct val="85000"/>
              </a:lnSpc>
            </a:pPr>
            <a:r>
              <a:rPr lang="en-US" sz="800" dirty="0" smtClean="0"/>
              <a:t>Source: Investment Company Institute IRA Owners Survey; see Holden and Schrass (2016)</a:t>
            </a:r>
            <a:endParaRPr lang="en-US" sz="800" dirty="0"/>
          </a:p>
        </p:txBody>
      </p:sp>
      <p:sp>
        <p:nvSpPr>
          <p:cNvPr id="14" name="Date Placeholder 13"/>
          <p:cNvSpPr>
            <a:spLocks noGrp="1"/>
          </p:cNvSpPr>
          <p:nvPr>
            <p:ph type="dt" sz="half" idx="10"/>
          </p:nvPr>
        </p:nvSpPr>
        <p:spPr/>
        <p:txBody>
          <a:bodyPr/>
          <a:lstStyle/>
          <a:p>
            <a:pPr algn="l">
              <a:lnSpc>
                <a:spcPct val="90000"/>
              </a:lnSpc>
            </a:pPr>
            <a:r>
              <a:rPr lang="en-US" dirty="0" smtClean="0"/>
              <a:t>26 February 2016</a:t>
            </a:r>
            <a:endParaRPr lang="en-US" dirty="0"/>
          </a:p>
        </p:txBody>
      </p:sp>
      <p:sp>
        <p:nvSpPr>
          <p:cNvPr id="16" name="Slide Number Placeholder 15"/>
          <p:cNvSpPr>
            <a:spLocks noGrp="1"/>
          </p:cNvSpPr>
          <p:nvPr>
            <p:ph type="sldNum" sz="quarter" idx="4294967295"/>
          </p:nvPr>
        </p:nvSpPr>
        <p:spPr>
          <a:xfrm>
            <a:off x="7523547" y="4868033"/>
            <a:ext cx="1332156" cy="273844"/>
          </a:xfrm>
          <a:prstGeom prst="rect">
            <a:avLst/>
          </a:prstGeom>
        </p:spPr>
        <p:txBody>
          <a:bodyPr/>
          <a:lstStyle/>
          <a:p>
            <a:fld id="{8B37D5FE-740C-46F5-801A-FA5477D9711F}" type="slidenum">
              <a:rPr lang="en-US" smtClean="0"/>
              <a:pPr/>
              <a:t>8</a:t>
            </a:fld>
            <a:endParaRPr lang="en-US" dirty="0"/>
          </a:p>
        </p:txBody>
      </p:sp>
      <p:sp>
        <p:nvSpPr>
          <p:cNvPr id="3" name="Footer Placeholder 2"/>
          <p:cNvSpPr>
            <a:spLocks noGrp="1"/>
          </p:cNvSpPr>
          <p:nvPr>
            <p:ph type="ftr" sz="quarter" idx="11"/>
          </p:nvPr>
        </p:nvSpPr>
        <p:spPr/>
        <p:txBody>
          <a:bodyPr/>
          <a:lstStyle/>
          <a:p>
            <a:pPr>
              <a:defRPr/>
            </a:pPr>
            <a:r>
              <a:rPr lang="en-US" dirty="0" smtClean="0"/>
              <a:t>COVIP/IOPS International Seminar</a:t>
            </a:r>
            <a:endParaRPr lang="en-US"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245682584"/>
              </p:ext>
            </p:extLst>
          </p:nvPr>
        </p:nvGraphicFramePr>
        <p:xfrm>
          <a:off x="685800" y="1600200"/>
          <a:ext cx="7772400" cy="2945605"/>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1"/>
          <p:cNvSpPr txBox="1"/>
          <p:nvPr/>
        </p:nvSpPr>
        <p:spPr>
          <a:xfrm>
            <a:off x="1404257" y="1408339"/>
            <a:ext cx="3233058" cy="38372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b="1" dirty="0" smtClean="0">
                <a:solidFill>
                  <a:schemeClr val="bg1"/>
                </a:solidFill>
              </a:rPr>
              <a:t>80</a:t>
            </a:r>
            <a:r>
              <a:rPr lang="en-US" sz="1100" b="1" dirty="0" smtClean="0">
                <a:solidFill>
                  <a:schemeClr val="bg1"/>
                </a:solidFill>
              </a:rPr>
              <a:t>%</a:t>
            </a:r>
          </a:p>
          <a:p>
            <a:pPr algn="ctr"/>
            <a:r>
              <a:rPr lang="en-US" b="1" dirty="0" smtClean="0">
                <a:solidFill>
                  <a:schemeClr val="bg1"/>
                </a:solidFill>
              </a:rPr>
              <a:t>Investment professionals (total)</a:t>
            </a:r>
            <a:endParaRPr lang="en-US" sz="1100" b="1" dirty="0">
              <a:solidFill>
                <a:schemeClr val="bg1"/>
              </a:solidFill>
            </a:endParaRPr>
          </a:p>
        </p:txBody>
      </p:sp>
      <p:sp>
        <p:nvSpPr>
          <p:cNvPr id="23" name="TextBox 1"/>
          <p:cNvSpPr txBox="1"/>
          <p:nvPr/>
        </p:nvSpPr>
        <p:spPr>
          <a:xfrm>
            <a:off x="5451021" y="1408339"/>
            <a:ext cx="3233058" cy="38372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b="1" dirty="0" smtClean="0">
                <a:solidFill>
                  <a:schemeClr val="bg1"/>
                </a:solidFill>
              </a:rPr>
              <a:t>33</a:t>
            </a:r>
            <a:r>
              <a:rPr lang="en-US" sz="1100" b="1" dirty="0" smtClean="0">
                <a:solidFill>
                  <a:schemeClr val="bg1"/>
                </a:solidFill>
              </a:rPr>
              <a:t>%</a:t>
            </a:r>
          </a:p>
          <a:p>
            <a:pPr algn="ctr"/>
            <a:r>
              <a:rPr lang="en-US" b="1" dirty="0" smtClean="0">
                <a:solidFill>
                  <a:schemeClr val="bg1"/>
                </a:solidFill>
              </a:rPr>
              <a:t>Direct sources (total)</a:t>
            </a:r>
            <a:endParaRPr lang="en-US" sz="1100" b="1" dirty="0">
              <a:solidFill>
                <a:schemeClr val="bg1"/>
              </a:solidFill>
            </a:endParaRPr>
          </a:p>
        </p:txBody>
      </p:sp>
    </p:spTree>
    <p:extLst>
      <p:ext uri="{BB962C8B-B14F-4D97-AF65-F5344CB8AC3E}">
        <p14:creationId xmlns:p14="http://schemas.microsoft.com/office/powerpoint/2010/main" val="2872599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CI">
  <a:themeElements>
    <a:clrScheme name="2015 ICI - Final">
      <a:dk1>
        <a:sysClr val="windowText" lastClr="000000"/>
      </a:dk1>
      <a:lt1>
        <a:sysClr val="window" lastClr="FFFFFF"/>
      </a:lt1>
      <a:dk2>
        <a:srgbClr val="4F271C"/>
      </a:dk2>
      <a:lt2>
        <a:srgbClr val="CDCECD"/>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4">
    <a:dk1>
      <a:srgbClr val="131313"/>
    </a:dk1>
    <a:lt1>
      <a:srgbClr val="8498B2"/>
    </a:lt1>
    <a:dk2>
      <a:srgbClr val="193446"/>
    </a:dk2>
    <a:lt2>
      <a:srgbClr val="EEF3CC"/>
    </a:lt2>
    <a:accent1>
      <a:srgbClr val="990033"/>
    </a:accent1>
    <a:accent2>
      <a:srgbClr val="E1A73A"/>
    </a:accent2>
    <a:accent3>
      <a:srgbClr val="7F9E35"/>
    </a:accent3>
    <a:accent4>
      <a:srgbClr val="2E5673"/>
    </a:accent4>
    <a:accent5>
      <a:srgbClr val="0E0E0E"/>
    </a:accent5>
    <a:accent6>
      <a:srgbClr val="B8811C"/>
    </a:accent6>
    <a:hlink>
      <a:srgbClr val="324E62"/>
    </a:hlink>
    <a:folHlink>
      <a:srgbClr val="7F9E35"/>
    </a:folHlink>
  </a:clrScheme>
  <a:fontScheme name="2008_ic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4">
    <a:dk1>
      <a:srgbClr val="131313"/>
    </a:dk1>
    <a:lt1>
      <a:srgbClr val="8498B2"/>
    </a:lt1>
    <a:dk2>
      <a:srgbClr val="193446"/>
    </a:dk2>
    <a:lt2>
      <a:srgbClr val="EEF3CC"/>
    </a:lt2>
    <a:accent1>
      <a:srgbClr val="990033"/>
    </a:accent1>
    <a:accent2>
      <a:srgbClr val="E1A73A"/>
    </a:accent2>
    <a:accent3>
      <a:srgbClr val="7F9E35"/>
    </a:accent3>
    <a:accent4>
      <a:srgbClr val="2E5673"/>
    </a:accent4>
    <a:accent5>
      <a:srgbClr val="0E0E0E"/>
    </a:accent5>
    <a:accent6>
      <a:srgbClr val="B8811C"/>
    </a:accent6>
    <a:hlink>
      <a:srgbClr val="324E62"/>
    </a:hlink>
    <a:folHlink>
      <a:srgbClr val="7F9E35"/>
    </a:folHlink>
  </a:clrScheme>
  <a:fontScheme name="2008_ic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ICI</Template>
  <TotalTime>9156</TotalTime>
  <Words>3337</Words>
  <Application>Microsoft Office PowerPoint</Application>
  <PresentationFormat>On-screen Show (16:9)</PresentationFormat>
  <Paragraphs>519</Paragraphs>
  <Slides>40</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ＭＳ Ｐゴシック</vt:lpstr>
      <vt:lpstr>Arial</vt:lpstr>
      <vt:lpstr>Calibri</vt:lpstr>
      <vt:lpstr>Lucida Grande</vt:lpstr>
      <vt:lpstr>Times New Roman</vt:lpstr>
      <vt:lpstr>Wingdings</vt:lpstr>
      <vt:lpstr>Wingdings 2</vt:lpstr>
      <vt:lpstr>ICI</vt:lpstr>
      <vt:lpstr>Regulation, Disclosure, Education, Competition, Innovation, and Flexibility – Data on the U.S. Retirement Market</vt:lpstr>
      <vt:lpstr>Overview</vt:lpstr>
      <vt:lpstr>Landscape of U.S. Retirement Accumulations</vt:lpstr>
      <vt:lpstr>The Retirement Resource Pyramid </vt:lpstr>
      <vt:lpstr>DC Plans and IRAs Have Grown in Importance in U.S. Retirement Assets</vt:lpstr>
      <vt:lpstr>Substantial Overlap Between  Retirement Account Assets and Mutual Funds Assets, trillions of dollars, 2015:Q3</vt:lpstr>
      <vt:lpstr>The U.S. Retirement Market: Regulation</vt:lpstr>
      <vt:lpstr>Regulation of 401(k) Plans</vt:lpstr>
      <vt:lpstr>Traditional IRAs Are Held at a Variety of  Financial Services Firms Percentage of households owning traditional IRAs, mid-2015</vt:lpstr>
      <vt:lpstr>Sources of Information Consulted for the Rollover Decision  </vt:lpstr>
      <vt:lpstr>The U.S. Retirement Market:  Disclosure and Education</vt:lpstr>
      <vt:lpstr>Shareholders Typically Review a Range of Information Before and After Purchasing a Fund</vt:lpstr>
      <vt:lpstr>401(k) Plans Provide an Array of Educational Materials</vt:lpstr>
      <vt:lpstr>401(k) Plans Have Added Many New Approaches to Educational Materials</vt:lpstr>
      <vt:lpstr>The U.S. Retirement Market:  Competition</vt:lpstr>
      <vt:lpstr>The U.S. Retirement Market: Data</vt:lpstr>
      <vt:lpstr>Data </vt:lpstr>
      <vt:lpstr>DC Plans Regularly Review Investments’ Performance and Many Replace Funds</vt:lpstr>
      <vt:lpstr>401(k) Plans Choose Among a Variety of Recordkeepers</vt:lpstr>
      <vt:lpstr>Proprietary Fund Use Varies with 401(k) Plan Size </vt:lpstr>
      <vt:lpstr>Choice of Investment Vehicle Varies with 401(k) Plan Size </vt:lpstr>
      <vt:lpstr>A Variety of Arrangements May Be Used to Compensate 401(k) Service Providers </vt:lpstr>
      <vt:lpstr>401(k) Investors Concentrate Their Assets  in Lower-Cost Funds—Equity Mutual Funds Percent, 2000–2014</vt:lpstr>
      <vt:lpstr>The U.S. Retirement Market: Innovation and Flexibility</vt:lpstr>
      <vt:lpstr>401(k) Participants Are Offered  Many Equity and Mixed Investment Options </vt:lpstr>
      <vt:lpstr>401(k) Participants Also Have Access  to Fixed-Income Investment Options </vt:lpstr>
      <vt:lpstr>401(k) Participants Reach for Diversification</vt:lpstr>
      <vt:lpstr>Target Date Funds’ 401(k) Market Share</vt:lpstr>
      <vt:lpstr>References</vt:lpstr>
      <vt:lpstr>References, continued</vt:lpstr>
      <vt:lpstr>Appendix </vt:lpstr>
      <vt:lpstr>Fiduciary Rule Timeline</vt:lpstr>
      <vt:lpstr>Fiduciary Rule Timeline (continued)</vt:lpstr>
      <vt:lpstr>Mutual Funds Are the Most Common  IRA Investment Percentage of total IRA assets, 2015:Q3</vt:lpstr>
      <vt:lpstr>Retirement Accounts Focus on Equity Investing</vt:lpstr>
      <vt:lpstr>Mutual Funds’ Share of DC Plan Assets Has Grown </vt:lpstr>
      <vt:lpstr>Equity Investing Dominates  DC Plan Mutual Fund Assets</vt:lpstr>
      <vt:lpstr>DC Plans’ Mutual Fund Assets in Target Date, Lifestyle, and Index Mutual Funds  Percentage of mutual fund assets held in DC plans; 1996–2014, 2015:Q3 </vt:lpstr>
      <vt:lpstr>Services Provided to 401(k) Plans </vt:lpstr>
      <vt:lpstr>Fees Vary by 401(k) Plan Size Asset-weighted average expense ratio as a percentage of mutual fund assets among plans with audited 401(k) filings in the BrightScope database by plan size, 2013 </vt:lpstr>
    </vt:vector>
  </TitlesOfParts>
  <Company>Investment Company Institute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Who Benefits from the U.S. Retirement System</dc:title>
  <dc:creator>Kelemen, Grace</dc:creator>
  <cp:lastModifiedBy>Holden, Sarah</cp:lastModifiedBy>
  <cp:revision>697</cp:revision>
  <cp:lastPrinted>2016-02-19T18:28:39Z</cp:lastPrinted>
  <dcterms:created xsi:type="dcterms:W3CDTF">2015-12-23T18:41:34Z</dcterms:created>
  <dcterms:modified xsi:type="dcterms:W3CDTF">2016-02-19T23:42:30Z</dcterms:modified>
</cp:coreProperties>
</file>