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4" r:id="rId2"/>
    <p:sldId id="281" r:id="rId3"/>
    <p:sldId id="282" r:id="rId4"/>
    <p:sldId id="283" r:id="rId5"/>
    <p:sldId id="305" r:id="rId6"/>
    <p:sldId id="286" r:id="rId7"/>
    <p:sldId id="287" r:id="rId8"/>
    <p:sldId id="296" r:id="rId9"/>
    <p:sldId id="306" r:id="rId10"/>
    <p:sldId id="307" r:id="rId11"/>
    <p:sldId id="284" r:id="rId12"/>
    <p:sldId id="291" r:id="rId13"/>
    <p:sldId id="292" r:id="rId14"/>
    <p:sldId id="295" r:id="rId15"/>
    <p:sldId id="299" r:id="rId16"/>
    <p:sldId id="293" r:id="rId17"/>
    <p:sldId id="301" r:id="rId18"/>
    <p:sldId id="302" r:id="rId19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11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958" autoAdjust="0"/>
    <p:restoredTop sz="94057" autoAdjust="0"/>
  </p:normalViewPr>
  <p:slideViewPr>
    <p:cSldViewPr>
      <p:cViewPr>
        <p:scale>
          <a:sx n="110" d="100"/>
          <a:sy n="110" d="100"/>
        </p:scale>
        <p:origin x="-2226" y="-240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4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687" tIns="45843" rIns="91687" bIns="45843" rtlCol="0"/>
          <a:lstStyle>
            <a:lvl1pPr algn="r">
              <a:defRPr sz="1200"/>
            </a:lvl1pPr>
          </a:lstStyle>
          <a:p>
            <a:fld id="{A6CD33E4-C82B-49D1-84D6-861771A1B75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7" tIns="45843" rIns="91687" bIns="45843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687" tIns="45843" rIns="91687" bIns="4584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7205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7205"/>
          </a:xfrm>
          <a:prstGeom prst="rect">
            <a:avLst/>
          </a:prstGeom>
        </p:spPr>
        <p:txBody>
          <a:bodyPr vert="horz" lIns="91687" tIns="45843" rIns="91687" bIns="45843" rtlCol="0" anchor="b"/>
          <a:lstStyle>
            <a:lvl1pPr algn="r">
              <a:defRPr sz="1200"/>
            </a:lvl1pPr>
          </a:lstStyle>
          <a:p>
            <a:fld id="{B07E9DB0-0E4B-43BA-A960-DDC1BB8EB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28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5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29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2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229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701675"/>
            <a:ext cx="8229600" cy="54244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C7E67-7145-4C6F-80EF-AB827ADAA17E}" type="slidenum">
              <a:rPr lang="es-ES" altLang="es-PE"/>
              <a:pPr>
                <a:defRPr/>
              </a:pPr>
              <a:t>‹#›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3557424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75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028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06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838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95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528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331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8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31C48-8E0E-4055-9497-6F197AD865DC}" type="datetimeFigureOut">
              <a:rPr lang="en-US" smtClean="0"/>
              <a:t>26-Feb-2016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4589B-16B7-4473-AE24-5D6E69639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4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71500" y="1527175"/>
            <a:ext cx="900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Systems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individual accounts: competition, costs, and supervision experiences across Europe, Latin America and USA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51520" y="3759423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Panel on Latin America: The Peruvian case</a:t>
            </a:r>
            <a:endParaRPr lang="es-ES" sz="2400" b="1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725144"/>
            <a:ext cx="8640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Mr. Michel Canta T.</a:t>
            </a:r>
          </a:p>
          <a:p>
            <a:pPr algn="ctr"/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Deputy </a:t>
            </a:r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Superintendent of Private Pension Funds</a:t>
            </a:r>
          </a:p>
          <a:p>
            <a:pPr algn="ctr"/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Superintendency </a:t>
            </a:r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Banking, Insurance and </a:t>
            </a:r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Private Pension Funds of </a:t>
            </a:r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</a:t>
            </a:r>
            <a:endParaRPr lang="es-ES" sz="16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131840" y="61461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Rome, </a:t>
            </a:r>
            <a:r>
              <a:rPr lang="es-ES" sz="14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Italy</a:t>
            </a:r>
            <a:endParaRPr lang="es-ES" sz="14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14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February</a:t>
            </a:r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26</a:t>
            </a:r>
            <a:r>
              <a:rPr lang="es-ES" sz="1400" i="1" baseline="30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2016</a:t>
            </a:r>
            <a:endParaRPr lang="es-ES" sz="14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45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619364" y="4149080"/>
            <a:ext cx="201622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Low risk funds</a:t>
            </a:r>
          </a:p>
          <a:p>
            <a:pPr algn="ctr">
              <a:spcBef>
                <a:spcPct val="0"/>
              </a:spcBef>
            </a:pPr>
            <a:r>
              <a:rPr lang="es-PE" sz="12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s-PE" sz="1200" dirty="0" err="1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Billions</a:t>
            </a:r>
            <a:r>
              <a:rPr lang="es-PE" sz="12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of US</a:t>
            </a:r>
            <a:r>
              <a:rPr lang="es-PE" sz="12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$)</a:t>
            </a:r>
            <a:endParaRPr lang="en-US" sz="12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5796136" y="1599183"/>
            <a:ext cx="237626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Moderate risk funds</a:t>
            </a:r>
          </a:p>
          <a:p>
            <a:pPr algn="ctr">
              <a:spcBef>
                <a:spcPct val="0"/>
              </a:spcBef>
            </a:pPr>
            <a:r>
              <a:rPr lang="es-PE" sz="12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s-PE" sz="1200" dirty="0" err="1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Billions</a:t>
            </a:r>
            <a:r>
              <a:rPr lang="es-PE" sz="12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of US$)</a:t>
            </a:r>
            <a:endParaRPr lang="en-US" sz="12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6012160" y="4149080"/>
            <a:ext cx="201622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High risk funds</a:t>
            </a:r>
          </a:p>
          <a:p>
            <a:pPr algn="ctr">
              <a:spcBef>
                <a:spcPct val="0"/>
              </a:spcBef>
            </a:pPr>
            <a:r>
              <a:rPr lang="es-PE" sz="12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s-PE" sz="1200" dirty="0" err="1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Billions</a:t>
            </a:r>
            <a:r>
              <a:rPr lang="es-PE" sz="12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of US</a:t>
            </a:r>
            <a:r>
              <a:rPr lang="es-PE" sz="12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$)</a:t>
            </a:r>
            <a:endParaRPr lang="en-US" sz="12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>
          <a:xfrm>
            <a:off x="155527" y="1754967"/>
            <a:ext cx="4776513" cy="1674033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es-PE" sz="16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2015, Peruvian multi-funds have shown less volatility compared to peers.</a:t>
            </a:r>
            <a:endParaRPr lang="en-US" altLang="es-PE" sz="1600" dirty="0" smtClean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endParaRPr lang="es-PE" altLang="es-PE" sz="8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es-PE" sz="16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Also, riskier funds exhibited losses the last year, mainly due to international context</a:t>
            </a:r>
            <a:r>
              <a:rPr lang="en-US" altLang="es-PE" sz="16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endParaRPr lang="en-US" altLang="es-PE" sz="8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es-PE" sz="16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contrast to Peru, Chile has five types of funds and Colombia only has three.</a:t>
            </a:r>
            <a:endParaRPr lang="es-ES" altLang="es-PE" sz="16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Performance of Multi-Funds in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region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0" y="6627168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SBS, SP, SFC.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785" y="2132856"/>
            <a:ext cx="3698695" cy="206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64" y="4630080"/>
            <a:ext cx="3672716" cy="205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68" y="4569666"/>
            <a:ext cx="3672716" cy="2057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251520" y="1628800"/>
            <a:ext cx="864096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altLang="es-PE" kern="0" dirty="0" smtClean="0">
                <a:latin typeface="Verdana"/>
              </a:rPr>
              <a:t>The </a:t>
            </a:r>
            <a:r>
              <a:rPr lang="en-US" altLang="es-PE" kern="0" dirty="0">
                <a:latin typeface="Verdana"/>
              </a:rPr>
              <a:t>main aspects of the reform </a:t>
            </a:r>
            <a:r>
              <a:rPr lang="en-US" altLang="es-PE" kern="0" dirty="0" smtClean="0">
                <a:latin typeface="Verdana"/>
              </a:rPr>
              <a:t>were:</a:t>
            </a:r>
          </a:p>
          <a:p>
            <a:pPr marL="871537" indent="-514350">
              <a:buFont typeface="+mj-lt"/>
              <a:buAutoNum type="romanLcPeriod"/>
            </a:pPr>
            <a:r>
              <a:rPr lang="en-US" altLang="es-PE" u="sng" kern="0" dirty="0" smtClean="0">
                <a:latin typeface="Verdana"/>
              </a:rPr>
              <a:t>Increase coverage</a:t>
            </a:r>
            <a:r>
              <a:rPr lang="en-US" altLang="es-PE" kern="0" dirty="0">
                <a:latin typeface="Verdana"/>
              </a:rPr>
              <a:t>: </a:t>
            </a:r>
            <a:r>
              <a:rPr lang="en-US" altLang="es-PE" kern="0" dirty="0" smtClean="0">
                <a:latin typeface="Verdana"/>
              </a:rPr>
              <a:t>compulsory membership for self-employee,</a:t>
            </a:r>
          </a:p>
          <a:p>
            <a:pPr marL="871537" indent="-514350">
              <a:buFont typeface="+mj-lt"/>
              <a:buAutoNum type="romanLcPeriod"/>
            </a:pPr>
            <a:r>
              <a:rPr lang="en-US" altLang="es-PE" u="sng" kern="0" dirty="0" smtClean="0">
                <a:latin typeface="Verdana"/>
              </a:rPr>
              <a:t>Encourage competition</a:t>
            </a:r>
            <a:r>
              <a:rPr lang="en-US" altLang="es-PE" kern="0" dirty="0">
                <a:latin typeface="Verdana"/>
              </a:rPr>
              <a:t>: auction to </a:t>
            </a:r>
            <a:r>
              <a:rPr lang="en-US" altLang="es-PE" kern="0" dirty="0" smtClean="0">
                <a:latin typeface="Verdana"/>
              </a:rPr>
              <a:t>get </a:t>
            </a:r>
            <a:r>
              <a:rPr lang="en-US" altLang="es-PE" kern="0" dirty="0">
                <a:latin typeface="Verdana"/>
              </a:rPr>
              <a:t>new </a:t>
            </a:r>
            <a:r>
              <a:rPr lang="en-US" altLang="es-PE" kern="0" dirty="0" smtClean="0">
                <a:latin typeface="Verdana"/>
              </a:rPr>
              <a:t>members,</a:t>
            </a:r>
          </a:p>
          <a:p>
            <a:pPr marL="871537" indent="-514350">
              <a:buFont typeface="+mj-lt"/>
              <a:buAutoNum type="romanLcPeriod"/>
            </a:pPr>
            <a:r>
              <a:rPr lang="en-US" altLang="es-PE" u="sng" kern="0" dirty="0" smtClean="0">
                <a:latin typeface="Verdana"/>
              </a:rPr>
              <a:t>Align interest, reduce fees</a:t>
            </a:r>
            <a:r>
              <a:rPr lang="en-US" altLang="es-PE" kern="0" dirty="0" smtClean="0">
                <a:latin typeface="Verdana"/>
              </a:rPr>
              <a:t>: new fees structure: </a:t>
            </a:r>
          </a:p>
          <a:p>
            <a:pPr marL="1270000" lvl="1" indent="-373063">
              <a:buFont typeface="Wingdings" panose="05000000000000000000" pitchFamily="2" charset="2"/>
              <a:buChar char="ü"/>
            </a:pPr>
            <a:r>
              <a:rPr lang="en-US" altLang="es-PE" kern="0" dirty="0" smtClean="0">
                <a:latin typeface="Verdana"/>
              </a:rPr>
              <a:t>fee on salary, and </a:t>
            </a:r>
          </a:p>
          <a:p>
            <a:pPr marL="1270000" lvl="1" indent="-373063">
              <a:buFont typeface="Wingdings" panose="05000000000000000000" pitchFamily="2" charset="2"/>
              <a:buChar char="ü"/>
            </a:pPr>
            <a:r>
              <a:rPr lang="en-US" altLang="es-PE" kern="0" dirty="0" smtClean="0">
                <a:latin typeface="Verdana"/>
              </a:rPr>
              <a:t>mixed fee (salary / assets).</a:t>
            </a:r>
            <a:endParaRPr lang="es-PE" altLang="es-PE" kern="0" dirty="0">
              <a:latin typeface="Verdana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844081"/>
              </p:ext>
            </p:extLst>
          </p:nvPr>
        </p:nvGraphicFramePr>
        <p:xfrm>
          <a:off x="1196755" y="4869160"/>
          <a:ext cx="6750490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914"/>
                <a:gridCol w="2016224"/>
                <a:gridCol w="3168352"/>
              </a:tblGrid>
              <a:tr h="363997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Average fees</a:t>
                      </a:r>
                      <a:endParaRPr lang="en-US" sz="14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2012: before</a:t>
                      </a:r>
                      <a:endParaRPr lang="en-US" sz="1400" strike="sngStrike" noProof="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2015: </a:t>
                      </a:r>
                      <a:r>
                        <a:rPr lang="en-US" sz="1400" b="1" kern="1200" noProof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after</a:t>
                      </a:r>
                      <a:endParaRPr lang="en-US" sz="1400" b="1" kern="1200" noProof="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500099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Salary (%)</a:t>
                      </a:r>
                      <a:endParaRPr lang="en-US" sz="14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1.94 per 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1.58 per month</a:t>
                      </a:r>
                      <a:endParaRPr lang="en-US" sz="14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Mixed (%)</a:t>
                      </a:r>
                      <a:endParaRPr lang="en-US" sz="14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---</a:t>
                      </a:r>
                      <a:endParaRPr lang="en-US" sz="14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1.07 per month (salary)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1.23 per year (asset)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403648" y="435581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>
                <a:solidFill>
                  <a:srgbClr val="000066"/>
                </a:solidFill>
              </a:rPr>
              <a:t>DC fees: Comparison before and after reform 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2012 Peruvian Pension System Reform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1 Cerrar llave"/>
          <p:cNvSpPr/>
          <p:nvPr/>
        </p:nvSpPr>
        <p:spPr>
          <a:xfrm>
            <a:off x="7596336" y="5805264"/>
            <a:ext cx="108000" cy="468052"/>
          </a:xfrm>
          <a:prstGeom prst="rightBrace">
            <a:avLst>
              <a:gd name="adj1" fmla="val 91478"/>
              <a:gd name="adj2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668344" y="5733256"/>
            <a:ext cx="129614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50" b="1" u="sng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Equivalent</a:t>
            </a:r>
            <a:r>
              <a:rPr lang="es-ES" sz="1050" b="1" u="sng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050" b="1" u="sng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</a:t>
            </a:r>
            <a:endParaRPr lang="es-ES" sz="1050" b="1" u="sng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105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1.08 per </a:t>
            </a:r>
            <a:r>
              <a:rPr lang="es-ES" sz="1050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month</a:t>
            </a:r>
            <a:r>
              <a:rPr lang="es-ES" sz="105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s-ES" sz="1050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</a:t>
            </a:r>
            <a:r>
              <a:rPr lang="es-ES" sz="105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050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salary</a:t>
            </a:r>
            <a:r>
              <a:rPr lang="es-ES" sz="105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s-ES" sz="105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115616" y="6381328"/>
            <a:ext cx="66967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u="sng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</a:t>
            </a:r>
            <a:r>
              <a:rPr lang="es-ES" sz="9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sz="9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Equivalent fee allows </a:t>
            </a:r>
            <a:r>
              <a:rPr lang="en-US" sz="9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compare the mixed fees that charge pension </a:t>
            </a:r>
            <a:r>
              <a:rPr lang="en-US" sz="9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providers.</a:t>
            </a:r>
            <a:endParaRPr lang="es-ES" sz="9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9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reform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competence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2 Marcador de contenido"/>
          <p:cNvSpPr txBox="1">
            <a:spLocks/>
          </p:cNvSpPr>
          <p:nvPr/>
        </p:nvSpPr>
        <p:spPr bwMode="auto">
          <a:xfrm>
            <a:off x="251520" y="1700808"/>
            <a:ext cx="864096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auctions that created the reform seek</a:t>
            </a:r>
            <a:r>
              <a:rPr lang="en-US" sz="2300" strike="sngStrike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pension providers compete and lower their prices to administer funds and insurance costs</a:t>
            </a:r>
            <a:r>
              <a:rPr lang="en-US" sz="2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sz="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present four pension providers compete for affiliates through fees, rates of return on investments and services for members</a:t>
            </a:r>
            <a:r>
              <a:rPr lang="en-US" sz="23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sz="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s-PE" sz="2300" kern="0" dirty="0">
                <a:latin typeface="Verdana"/>
              </a:rPr>
              <a:t>Auctions for new </a:t>
            </a:r>
            <a:r>
              <a:rPr lang="en-US" altLang="es-PE" sz="2300" kern="0" dirty="0" smtClean="0">
                <a:latin typeface="Verdana"/>
              </a:rPr>
              <a:t>members to </a:t>
            </a:r>
            <a:r>
              <a:rPr lang="en-US" altLang="es-PE" sz="2300" kern="0" dirty="0">
                <a:latin typeface="Verdana"/>
              </a:rPr>
              <a:t>the </a:t>
            </a:r>
            <a:r>
              <a:rPr lang="en-US" altLang="es-PE" sz="2300" kern="0" dirty="0" smtClean="0">
                <a:latin typeface="Verdana"/>
              </a:rPr>
              <a:t>formal labor </a:t>
            </a:r>
            <a:r>
              <a:rPr lang="en-US" altLang="es-PE" sz="2300" kern="0" dirty="0">
                <a:latin typeface="Verdana"/>
              </a:rPr>
              <a:t>market, every two years, involve strong downward pressure on fees</a:t>
            </a:r>
            <a:r>
              <a:rPr lang="en-US" altLang="es-PE" sz="2300" kern="0" dirty="0" smtClean="0">
                <a:latin typeface="Verdana"/>
              </a:rPr>
              <a:t>.</a:t>
            </a:r>
          </a:p>
          <a:p>
            <a:endParaRPr lang="en-US" altLang="es-PE" sz="800" kern="0" dirty="0" smtClean="0">
              <a:latin typeface="Verdana"/>
            </a:endParaRPr>
          </a:p>
          <a:p>
            <a:r>
              <a:rPr lang="en-US" altLang="es-PE" sz="2300" kern="0" dirty="0">
                <a:latin typeface="Verdana"/>
              </a:rPr>
              <a:t>For example, in the first auction </a:t>
            </a:r>
            <a:r>
              <a:rPr lang="en-US" altLang="es-PE" sz="2300" kern="0" dirty="0" smtClean="0">
                <a:latin typeface="Verdana"/>
              </a:rPr>
              <a:t>(2012) the fees </a:t>
            </a:r>
            <a:r>
              <a:rPr lang="en-US" altLang="es-PE" sz="2300" kern="0" dirty="0">
                <a:latin typeface="Verdana"/>
              </a:rPr>
              <a:t>(% of salary) reduced from 1.91% to 1.83</a:t>
            </a:r>
            <a:r>
              <a:rPr lang="en-US" altLang="es-PE" sz="2300" kern="0" dirty="0" smtClean="0">
                <a:latin typeface="Verdana"/>
              </a:rPr>
              <a:t>%. Also, in the second auction (2014</a:t>
            </a:r>
            <a:r>
              <a:rPr lang="en-US" altLang="es-PE" sz="2300" kern="0" dirty="0">
                <a:latin typeface="Verdana"/>
              </a:rPr>
              <a:t>) </a:t>
            </a:r>
            <a:r>
              <a:rPr lang="en-US" altLang="es-PE" sz="2300" kern="0" dirty="0" smtClean="0">
                <a:latin typeface="Verdana"/>
              </a:rPr>
              <a:t>fees </a:t>
            </a:r>
            <a:r>
              <a:rPr lang="en-US" altLang="es-PE" sz="2300" kern="0" dirty="0">
                <a:latin typeface="Verdana"/>
              </a:rPr>
              <a:t>decreased to 1.58</a:t>
            </a:r>
            <a:r>
              <a:rPr lang="en-US" altLang="es-PE" sz="2300" kern="0" dirty="0" smtClean="0">
                <a:latin typeface="Verdana"/>
              </a:rPr>
              <a:t>%.</a:t>
            </a:r>
            <a:endParaRPr kumimoji="0" lang="es-PE" altLang="es-PE" sz="23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9958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 still has room to further reduce fees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0" y="6350169"/>
            <a:ext cx="30598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/1/ </a:t>
            </a:r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Updated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June 2015.</a:t>
            </a:r>
          </a:p>
          <a:p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/2 </a:t>
            </a:r>
            <a:r>
              <a:rPr lang="en-US" sz="900" i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Mexican case, fee on assets</a:t>
            </a:r>
            <a:r>
              <a:rPr lang="en-U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AIOS.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51520" y="1556792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According to literature, higher reductions of fees </a:t>
            </a:r>
            <a:r>
              <a:rPr lang="en-US" sz="200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have to </a:t>
            </a:r>
            <a:r>
              <a:rPr lang="en-US" sz="20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 associated with greater involvement of workers in pension </a:t>
            </a:r>
            <a:r>
              <a:rPr lang="en-US" sz="2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funds.</a:t>
            </a:r>
            <a:endParaRPr lang="es-ES" sz="20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79512" y="2564904"/>
            <a:ext cx="41759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funded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country</a:t>
            </a:r>
            <a:r>
              <a:rPr lang="es-ES" sz="1600" b="1" baseline="30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  <a:p>
            <a:pPr algn="ctr"/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(% of </a:t>
            </a:r>
            <a:r>
              <a:rPr lang="es-ES" sz="140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salary</a:t>
            </a:r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s-ES" sz="14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213296"/>
            <a:ext cx="432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4788024" y="2564904"/>
            <a:ext cx="41044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coverage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fees</a:t>
            </a:r>
            <a:r>
              <a:rPr lang="es-ES" sz="1600" b="1" baseline="30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  <a:p>
            <a:pPr algn="ctr"/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(% of labor </a:t>
            </a:r>
            <a:r>
              <a:rPr lang="es-ES" sz="140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force</a:t>
            </a:r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% of </a:t>
            </a:r>
            <a:r>
              <a:rPr lang="es-ES" sz="140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salary</a:t>
            </a:r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s-ES" sz="14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2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32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44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 bwMode="auto">
          <a:xfrm>
            <a:off x="179513" y="1680772"/>
            <a:ext cx="43924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Evolution </a:t>
            </a:r>
            <a:r>
              <a:rPr lang="en-US" sz="1600" b="1" dirty="0">
                <a:solidFill>
                  <a:srgbClr val="000066"/>
                </a:solidFill>
                <a:latin typeface="+mj-lt"/>
                <a:cs typeface="+mj-cs"/>
              </a:rPr>
              <a:t>of </a:t>
            </a: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fees </a:t>
            </a:r>
            <a:r>
              <a:rPr lang="en-US" sz="1600" b="1" dirty="0">
                <a:solidFill>
                  <a:srgbClr val="000066"/>
                </a:solidFill>
                <a:latin typeface="+mj-lt"/>
                <a:cs typeface="+mj-cs"/>
              </a:rPr>
              <a:t>on salary</a:t>
            </a:r>
          </a:p>
          <a:p>
            <a:pPr algn="ctr" eaLnBrk="0" hangingPunct="0">
              <a:defRPr/>
            </a:pPr>
            <a:r>
              <a:rPr lang="es-PE" sz="1400" dirty="0" smtClean="0">
                <a:solidFill>
                  <a:srgbClr val="000066"/>
                </a:solidFill>
                <a:latin typeface="+mj-lt"/>
                <a:cs typeface="+mj-cs"/>
              </a:rPr>
              <a:t>(as % </a:t>
            </a:r>
            <a:r>
              <a:rPr lang="es-PE" sz="1400" dirty="0" err="1" smtClean="0">
                <a:solidFill>
                  <a:srgbClr val="000066"/>
                </a:solidFill>
                <a:latin typeface="+mj-lt"/>
                <a:cs typeface="+mj-cs"/>
              </a:rPr>
              <a:t>on</a:t>
            </a:r>
            <a:r>
              <a:rPr lang="es-PE" sz="1400" dirty="0" smtClean="0">
                <a:solidFill>
                  <a:srgbClr val="000066"/>
                </a:solidFill>
                <a:latin typeface="+mj-lt"/>
                <a:cs typeface="+mj-cs"/>
              </a:rPr>
              <a:t> </a:t>
            </a:r>
            <a:r>
              <a:rPr lang="es-PE" sz="1400" dirty="0" err="1">
                <a:solidFill>
                  <a:srgbClr val="000066"/>
                </a:solidFill>
                <a:latin typeface="+mj-lt"/>
                <a:cs typeface="+mj-cs"/>
              </a:rPr>
              <a:t>salary</a:t>
            </a:r>
            <a:r>
              <a:rPr lang="es-PE" sz="1400" dirty="0">
                <a:solidFill>
                  <a:srgbClr val="000066"/>
                </a:solidFill>
                <a:latin typeface="+mj-lt"/>
                <a:cs typeface="+mj-cs"/>
              </a:rPr>
              <a:t>)</a:t>
            </a:r>
          </a:p>
        </p:txBody>
      </p:sp>
      <p:sp>
        <p:nvSpPr>
          <p:cNvPr id="11" name="1 Título"/>
          <p:cNvSpPr>
            <a:spLocks noGrp="1"/>
          </p:cNvSpPr>
          <p:nvPr>
            <p:ph type="title"/>
          </p:nvPr>
        </p:nvSpPr>
        <p:spPr>
          <a:xfrm>
            <a:off x="35496" y="701675"/>
            <a:ext cx="9073008" cy="85511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Lower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funded system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4 CuadroTexto"/>
          <p:cNvSpPr txBox="1">
            <a:spLocks noChangeArrowheads="1"/>
          </p:cNvSpPr>
          <p:nvPr/>
        </p:nvSpPr>
        <p:spPr bwMode="auto">
          <a:xfrm>
            <a:off x="0" y="6627168"/>
            <a:ext cx="35290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s-PE" altLang="es-PE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PE" altLang="es-PE" sz="900" i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PE" altLang="es-PE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SBS.</a:t>
            </a:r>
            <a:endParaRPr lang="es-ES" altLang="es-PE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251520" y="5391525"/>
            <a:ext cx="8614313" cy="77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defRPr/>
            </a:pP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reform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has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allowed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reducing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salary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17% and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mixed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PE" altLang="es-PE" kern="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r>
              <a:rPr lang="es-PE" altLang="es-PE" kern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32%.</a:t>
            </a:r>
            <a:endParaRPr lang="es-PE" altLang="es-PE" kern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 bwMode="auto">
          <a:xfrm>
            <a:off x="4716017" y="1700039"/>
            <a:ext cx="43924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Evolution </a:t>
            </a:r>
            <a:r>
              <a:rPr lang="en-US" sz="1600" b="1" dirty="0">
                <a:solidFill>
                  <a:srgbClr val="000066"/>
                </a:solidFill>
                <a:latin typeface="+mj-lt"/>
                <a:cs typeface="+mj-cs"/>
              </a:rPr>
              <a:t>of </a:t>
            </a: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equivalent fees</a:t>
            </a:r>
            <a:endParaRPr lang="en-US" sz="1600" b="1" dirty="0">
              <a:solidFill>
                <a:srgbClr val="000066"/>
              </a:solidFill>
              <a:latin typeface="+mj-lt"/>
              <a:cs typeface="+mj-cs"/>
            </a:endParaRPr>
          </a:p>
        </p:txBody>
      </p:sp>
      <p:pic>
        <p:nvPicPr>
          <p:cNvPr id="12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9200"/>
            <a:ext cx="432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5" y="2348880"/>
            <a:ext cx="4320000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5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Flecha a la derecha con bandas"/>
          <p:cNvSpPr/>
          <p:nvPr/>
        </p:nvSpPr>
        <p:spPr bwMode="auto">
          <a:xfrm rot="5400000">
            <a:off x="4377866" y="2744924"/>
            <a:ext cx="648071" cy="5184576"/>
          </a:xfrm>
          <a:prstGeom prst="stripedRightArrow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s-ES">
              <a:latin typeface="Arial" charset="0"/>
            </a:endParaRPr>
          </a:p>
        </p:txBody>
      </p:sp>
      <p:sp>
        <p:nvSpPr>
          <p:cNvPr id="4" name="8 CuadroTexto"/>
          <p:cNvSpPr txBox="1">
            <a:spLocks noChangeArrowheads="1"/>
          </p:cNvSpPr>
          <p:nvPr/>
        </p:nvSpPr>
        <p:spPr bwMode="auto">
          <a:xfrm>
            <a:off x="218629" y="5587206"/>
            <a:ext cx="8889875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just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rgbClr val="000066"/>
                </a:solidFill>
                <a:latin typeface="Verdana" pitchFamily="34" charset="0"/>
              </a:defRPr>
            </a:lvl1pPr>
            <a:lvl2pPr marL="742950" indent="-285750" algn="just" eaLnBrk="0" hangingPunct="0">
              <a:spcBef>
                <a:spcPct val="20000"/>
              </a:spcBef>
              <a:buBlip>
                <a:blip r:embed="rId2"/>
              </a:buBlip>
              <a:defRPr>
                <a:solidFill>
                  <a:srgbClr val="000066"/>
                </a:solidFill>
                <a:latin typeface="Verdana" pitchFamily="34" charset="0"/>
              </a:defRPr>
            </a:lvl2pPr>
            <a:lvl3pPr marL="1143000" indent="-228600" algn="just" eaLnBrk="0" hangingPunct="0">
              <a:spcBef>
                <a:spcPct val="20000"/>
              </a:spcBef>
              <a:buBlip>
                <a:blip r:embed="rId2"/>
              </a:buBlip>
              <a:defRPr sz="1600">
                <a:solidFill>
                  <a:srgbClr val="000066"/>
                </a:solidFill>
                <a:latin typeface="Verdana" pitchFamily="34" charset="0"/>
              </a:defRPr>
            </a:lvl3pPr>
            <a:lvl4pPr marL="1600200" indent="-228600" algn="just" eaLnBrk="0" hangingPunct="0">
              <a:spcBef>
                <a:spcPct val="20000"/>
              </a:spcBef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4pPr>
            <a:lvl5pPr marL="2057400" indent="-228600" algn="just" eaLnBrk="0" hangingPunct="0">
              <a:spcBef>
                <a:spcPct val="20000"/>
              </a:spcBef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PE" altLang="es-ES" sz="1800" b="1" i="0" dirty="0" err="1" smtClean="0">
                <a:latin typeface="+mn-lt"/>
              </a:rPr>
              <a:t>Results</a:t>
            </a:r>
            <a:r>
              <a:rPr lang="es-PE" altLang="es-ES" sz="1800" i="0" dirty="0" smtClean="0">
                <a:latin typeface="+mn-lt"/>
              </a:rPr>
              <a:t>: </a:t>
            </a:r>
          </a:p>
          <a:p>
            <a:pPr marL="361950" indent="-361950" eaLnBrk="1" hangingPunct="1"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es-ES" sz="1700" dirty="0" smtClean="0">
                <a:latin typeface="+mn-lt"/>
              </a:rPr>
              <a:t>First auction allowed the entry of </a:t>
            </a:r>
            <a:r>
              <a:rPr lang="en-US" altLang="es-ES" sz="1700" dirty="0">
                <a:latin typeface="+mn-lt"/>
              </a:rPr>
              <a:t>a new </a:t>
            </a:r>
            <a:r>
              <a:rPr lang="en-US" altLang="es-ES" sz="1700" dirty="0" smtClean="0">
                <a:latin typeface="+mn-lt"/>
              </a:rPr>
              <a:t>pension provider (Habitat AFP) </a:t>
            </a:r>
            <a:r>
              <a:rPr lang="en-US" altLang="es-ES" sz="1700" dirty="0">
                <a:latin typeface="+mn-lt"/>
              </a:rPr>
              <a:t>with the cheapest </a:t>
            </a:r>
            <a:r>
              <a:rPr lang="en-US" altLang="es-ES" sz="1700" dirty="0" smtClean="0">
                <a:latin typeface="+mn-lt"/>
              </a:rPr>
              <a:t>fee.</a:t>
            </a:r>
          </a:p>
          <a:p>
            <a:pPr marL="361950" indent="-361950" eaLnBrk="1" hangingPunct="1"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es-ES" sz="1700" dirty="0" smtClean="0">
                <a:latin typeface="+mn-lt"/>
              </a:rPr>
              <a:t>Habitat AFP won again the </a:t>
            </a:r>
            <a:r>
              <a:rPr lang="en-US" altLang="es-ES" sz="1700" dirty="0">
                <a:latin typeface="+mn-lt"/>
              </a:rPr>
              <a:t>second </a:t>
            </a:r>
            <a:r>
              <a:rPr lang="en-US" altLang="es-ES" sz="1700" dirty="0" smtClean="0">
                <a:latin typeface="+mn-lt"/>
              </a:rPr>
              <a:t>auction and </a:t>
            </a:r>
            <a:r>
              <a:rPr lang="en-US" altLang="es-ES" sz="1700" dirty="0">
                <a:latin typeface="+mn-lt"/>
              </a:rPr>
              <a:t>continued to reduce the </a:t>
            </a:r>
            <a:r>
              <a:rPr lang="en-US" altLang="es-ES" sz="1700" dirty="0" smtClean="0">
                <a:latin typeface="+mn-lt"/>
              </a:rPr>
              <a:t>fee.</a:t>
            </a:r>
          </a:p>
          <a:p>
            <a:pPr marL="361950" indent="-361950" eaLnBrk="1" hangingPunct="1"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es-ES" sz="1700" dirty="0">
                <a:latin typeface="+mn-lt"/>
              </a:rPr>
              <a:t>Habitat AFP has achieved greater </a:t>
            </a:r>
            <a:r>
              <a:rPr lang="en-US" altLang="es-ES" sz="1700" dirty="0" smtClean="0">
                <a:latin typeface="+mn-lt"/>
              </a:rPr>
              <a:t>profitability </a:t>
            </a:r>
            <a:r>
              <a:rPr lang="en-US" altLang="es-ES" sz="1700" dirty="0">
                <a:latin typeface="+mn-lt"/>
              </a:rPr>
              <a:t>above of system average (Fund 2).</a:t>
            </a:r>
            <a:endParaRPr lang="es-PE" altLang="es-ES" sz="1700" i="0" dirty="0" smtClean="0">
              <a:latin typeface="+mn-lt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69330" y="1669756"/>
            <a:ext cx="4471004" cy="66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s-PE" sz="1600" b="1" dirty="0" err="1" smtClean="0">
                <a:solidFill>
                  <a:srgbClr val="000066"/>
                </a:solidFill>
                <a:latin typeface="+mj-lt"/>
                <a:cs typeface="+mj-cs"/>
              </a:rPr>
              <a:t>Peru</a:t>
            </a:r>
            <a:r>
              <a:rPr lang="es-PE" sz="1600" b="1" dirty="0" smtClean="0">
                <a:solidFill>
                  <a:srgbClr val="000066"/>
                </a:solidFill>
                <a:latin typeface="+mj-lt"/>
                <a:cs typeface="+mj-cs"/>
              </a:rPr>
              <a:t>: </a:t>
            </a:r>
            <a:r>
              <a:rPr lang="es-PE" sz="1600" b="1" dirty="0" err="1" smtClean="0">
                <a:solidFill>
                  <a:srgbClr val="000066"/>
                </a:solidFill>
                <a:latin typeface="+mj-lt"/>
                <a:cs typeface="+mj-cs"/>
              </a:rPr>
              <a:t>Equivalent</a:t>
            </a:r>
            <a:r>
              <a:rPr lang="es-PE" sz="1600" b="1" dirty="0" smtClean="0">
                <a:solidFill>
                  <a:srgbClr val="000066"/>
                </a:solidFill>
                <a:latin typeface="+mj-lt"/>
                <a:cs typeface="+mj-cs"/>
              </a:rPr>
              <a:t> </a:t>
            </a:r>
            <a:r>
              <a:rPr lang="es-PE" sz="1600" b="1" dirty="0" err="1" smtClean="0">
                <a:solidFill>
                  <a:srgbClr val="000066"/>
                </a:solidFill>
                <a:latin typeface="+mj-lt"/>
                <a:cs typeface="+mj-cs"/>
              </a:rPr>
              <a:t>fees</a:t>
            </a:r>
            <a:endParaRPr lang="es-PE" sz="1600" b="1" dirty="0" smtClean="0">
              <a:solidFill>
                <a:srgbClr val="000066"/>
              </a:solidFill>
              <a:latin typeface="+mj-lt"/>
              <a:cs typeface="+mj-cs"/>
            </a:endParaRPr>
          </a:p>
          <a:p>
            <a:pPr algn="ctr">
              <a:defRPr/>
            </a:pPr>
            <a:r>
              <a:rPr lang="es-PE" sz="1400" dirty="0" smtClean="0">
                <a:solidFill>
                  <a:srgbClr val="000066"/>
                </a:solidFill>
              </a:rPr>
              <a:t>(</a:t>
            </a:r>
            <a:r>
              <a:rPr lang="es-PE" sz="1400" dirty="0" err="1" smtClean="0">
                <a:solidFill>
                  <a:srgbClr val="000066"/>
                </a:solidFill>
              </a:rPr>
              <a:t>Percentage</a:t>
            </a:r>
            <a:r>
              <a:rPr lang="es-PE" sz="1400" dirty="0" smtClean="0">
                <a:solidFill>
                  <a:srgbClr val="000066"/>
                </a:solidFill>
              </a:rPr>
              <a:t>)</a:t>
            </a:r>
            <a:endParaRPr lang="es-PE" sz="1600" b="1" dirty="0">
              <a:solidFill>
                <a:srgbClr val="000066"/>
              </a:solidFill>
              <a:latin typeface="+mj-lt"/>
              <a:cs typeface="+mj-cs"/>
            </a:endParaRPr>
          </a:p>
        </p:txBody>
      </p:sp>
      <p:sp>
        <p:nvSpPr>
          <p:cNvPr id="21" name="1 Título"/>
          <p:cNvSpPr>
            <a:spLocks noGrp="1"/>
          </p:cNvSpPr>
          <p:nvPr>
            <p:ph type="title"/>
          </p:nvPr>
        </p:nvSpPr>
        <p:spPr>
          <a:xfrm>
            <a:off x="-108520" y="701675"/>
            <a:ext cx="9361040" cy="85511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Auctions have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allowed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reducing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1 Título"/>
          <p:cNvSpPr txBox="1">
            <a:spLocks/>
          </p:cNvSpPr>
          <p:nvPr/>
        </p:nvSpPr>
        <p:spPr bwMode="auto">
          <a:xfrm>
            <a:off x="4283968" y="1669756"/>
            <a:ext cx="4690764" cy="66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Peru: Nominal </a:t>
            </a:r>
            <a:r>
              <a:rPr lang="en-US" sz="1600" b="1" dirty="0">
                <a:solidFill>
                  <a:srgbClr val="000066"/>
                </a:solidFill>
                <a:latin typeface="+mj-lt"/>
                <a:cs typeface="+mj-cs"/>
              </a:rPr>
              <a:t>return of F</a:t>
            </a:r>
            <a:r>
              <a:rPr lang="en-US" sz="1600" b="1" dirty="0" smtClean="0">
                <a:solidFill>
                  <a:srgbClr val="000066"/>
                </a:solidFill>
                <a:latin typeface="+mj-lt"/>
                <a:cs typeface="+mj-cs"/>
              </a:rPr>
              <a:t>und 2, </a:t>
            </a:r>
            <a:r>
              <a:rPr lang="es-PE" sz="1600" b="1" dirty="0" err="1" smtClean="0">
                <a:solidFill>
                  <a:srgbClr val="000066"/>
                </a:solidFill>
                <a:latin typeface="+mj-lt"/>
                <a:cs typeface="+mj-cs"/>
              </a:rPr>
              <a:t>Dec</a:t>
            </a:r>
            <a:r>
              <a:rPr lang="es-PE" sz="1600" b="1" dirty="0" smtClean="0">
                <a:solidFill>
                  <a:srgbClr val="000066"/>
                </a:solidFill>
                <a:latin typeface="+mj-lt"/>
                <a:cs typeface="+mj-cs"/>
              </a:rPr>
              <a:t> 2013 - </a:t>
            </a:r>
            <a:r>
              <a:rPr lang="es-PE" sz="1600" b="1" dirty="0" err="1" smtClean="0">
                <a:solidFill>
                  <a:srgbClr val="000066"/>
                </a:solidFill>
                <a:latin typeface="+mj-lt"/>
                <a:cs typeface="+mj-cs"/>
              </a:rPr>
              <a:t>Dec</a:t>
            </a:r>
            <a:r>
              <a:rPr lang="es-PE" sz="1600" b="1" dirty="0" smtClean="0">
                <a:solidFill>
                  <a:srgbClr val="000066"/>
                </a:solidFill>
                <a:latin typeface="+mj-lt"/>
                <a:cs typeface="+mj-cs"/>
              </a:rPr>
              <a:t> 2015</a:t>
            </a:r>
          </a:p>
          <a:p>
            <a:pPr algn="ctr" eaLnBrk="0" hangingPunct="0">
              <a:defRPr/>
            </a:pPr>
            <a:r>
              <a:rPr lang="es-PE" sz="1400" dirty="0">
                <a:solidFill>
                  <a:srgbClr val="000066"/>
                </a:solidFill>
                <a:latin typeface="+mj-lt"/>
                <a:cs typeface="+mj-cs"/>
              </a:rPr>
              <a:t>(</a:t>
            </a:r>
            <a:r>
              <a:rPr lang="es-PE" sz="1400" dirty="0" err="1">
                <a:solidFill>
                  <a:srgbClr val="000066"/>
                </a:solidFill>
                <a:latin typeface="+mj-lt"/>
                <a:cs typeface="+mj-cs"/>
              </a:rPr>
              <a:t>Annualized</a:t>
            </a:r>
            <a:r>
              <a:rPr lang="es-PE" sz="1400" dirty="0">
                <a:solidFill>
                  <a:srgbClr val="000066"/>
                </a:solidFill>
                <a:latin typeface="+mj-lt"/>
                <a:cs typeface="+mj-cs"/>
              </a:rPr>
              <a:t> </a:t>
            </a:r>
            <a:r>
              <a:rPr lang="es-PE" sz="1400" dirty="0" err="1" smtClean="0">
                <a:solidFill>
                  <a:srgbClr val="000066"/>
                </a:solidFill>
                <a:latin typeface="+mj-lt"/>
                <a:cs typeface="+mj-cs"/>
              </a:rPr>
              <a:t>percentage</a:t>
            </a:r>
            <a:r>
              <a:rPr lang="es-PE" sz="1400" dirty="0">
                <a:solidFill>
                  <a:srgbClr val="000066"/>
                </a:solidFill>
                <a:latin typeface="+mj-lt"/>
                <a:cs typeface="+mj-cs"/>
              </a:rPr>
              <a:t>)</a:t>
            </a:r>
          </a:p>
        </p:txBody>
      </p:sp>
      <p:sp>
        <p:nvSpPr>
          <p:cNvPr id="13" name="4 CuadroTexto"/>
          <p:cNvSpPr txBox="1">
            <a:spLocks noChangeArrowheads="1"/>
          </p:cNvSpPr>
          <p:nvPr/>
        </p:nvSpPr>
        <p:spPr bwMode="auto">
          <a:xfrm>
            <a:off x="107504" y="4982124"/>
            <a:ext cx="352901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s-PE" altLang="es-PE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PE" altLang="es-PE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SBS.</a:t>
            </a:r>
            <a:endParaRPr lang="es-ES" altLang="es-PE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0" y="2317828"/>
            <a:ext cx="4430662" cy="270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180" y="2317828"/>
            <a:ext cx="4443719" cy="270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22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-144524" y="908720"/>
            <a:ext cx="9433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Since 2005, </a:t>
            </a:r>
            <a:r>
              <a:rPr lang="en-US" sz="22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fees </a:t>
            </a:r>
            <a:r>
              <a:rPr lang="en-US" sz="22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show </a:t>
            </a:r>
            <a:r>
              <a:rPr lang="en-US" sz="22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downward trend while the pension </a:t>
            </a:r>
            <a:r>
              <a:rPr lang="en-US" sz="22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 an </a:t>
            </a:r>
            <a:r>
              <a:rPr lang="en-US" sz="22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upward </a:t>
            </a:r>
            <a:r>
              <a:rPr lang="en-US" sz="22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trend. Also, the regulator encouraged transfers among AFP to promote competition</a:t>
            </a:r>
            <a:endParaRPr lang="es-ES" sz="22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627168"/>
            <a:ext cx="30598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SBS.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606605" y="2093367"/>
            <a:ext cx="59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</a:t>
            </a:r>
            <a:r>
              <a:rPr lang="es-ES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ES" b="1" dirty="0" err="1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</a:t>
            </a:r>
            <a:r>
              <a:rPr lang="es-ES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b="1" dirty="0" err="1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</a:t>
            </a:r>
            <a:r>
              <a:rPr lang="es-ES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es-ES" b="1" dirty="0" err="1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  <a:endParaRPr lang="es-ES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s-ES" sz="140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Billions</a:t>
            </a:r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US$, % of </a:t>
            </a:r>
            <a:r>
              <a:rPr lang="es-ES" sz="1400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salary</a:t>
            </a:r>
            <a:r>
              <a:rPr lang="es-ES" sz="14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s-ES" sz="14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2636912"/>
            <a:ext cx="7920000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7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Final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remarks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251520" y="1484784"/>
            <a:ext cx="864096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Funded system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has contributed to growth and development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sz="5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s-PE" kern="0" dirty="0" smtClean="0">
                <a:latin typeface="Verdana"/>
              </a:rPr>
              <a:t>In Multi-Funds </a:t>
            </a:r>
            <a:r>
              <a:rPr lang="en-US" altLang="es-PE" kern="0" dirty="0">
                <a:latin typeface="Verdana"/>
              </a:rPr>
              <a:t>scheme, members can allocate their savings according to their </a:t>
            </a:r>
            <a:r>
              <a:rPr lang="en-US" altLang="es-PE" kern="0" dirty="0" smtClean="0">
                <a:latin typeface="Verdana"/>
              </a:rPr>
              <a:t>risk profile and </a:t>
            </a:r>
            <a:r>
              <a:rPr lang="en-US" altLang="es-PE" kern="0" dirty="0">
                <a:latin typeface="Verdana"/>
              </a:rPr>
              <a:t>life-cycle </a:t>
            </a:r>
            <a:r>
              <a:rPr lang="en-US" altLang="es-PE" kern="0" dirty="0" smtClean="0">
                <a:latin typeface="Verdana"/>
              </a:rPr>
              <a:t>phase.</a:t>
            </a:r>
          </a:p>
          <a:p>
            <a:endParaRPr lang="en-US" altLang="es-PE" sz="500" kern="0" dirty="0" smtClean="0">
              <a:latin typeface="Verdana"/>
            </a:endParaRPr>
          </a:p>
          <a:p>
            <a:r>
              <a:rPr lang="en-US" altLang="es-PE" kern="0" dirty="0">
                <a:latin typeface="Verdana"/>
              </a:rPr>
              <a:t>The funded system currently has </a:t>
            </a:r>
            <a:r>
              <a:rPr lang="en-US" altLang="es-PE" kern="0" dirty="0" smtClean="0">
                <a:latin typeface="Verdana"/>
              </a:rPr>
              <a:t>4 </a:t>
            </a:r>
            <a:r>
              <a:rPr lang="en-US" altLang="es-PE" kern="0" dirty="0">
                <a:latin typeface="Verdana"/>
              </a:rPr>
              <a:t>pension providers and it is in a </a:t>
            </a:r>
            <a:r>
              <a:rPr lang="en-US" altLang="es-PE" kern="0" dirty="0" smtClean="0">
                <a:latin typeface="Verdana"/>
              </a:rPr>
              <a:t>competitive phase: </a:t>
            </a:r>
            <a:r>
              <a:rPr lang="en-US" altLang="es-PE" kern="0" dirty="0" err="1" smtClean="0">
                <a:latin typeface="Verdana"/>
              </a:rPr>
              <a:t>i</a:t>
            </a:r>
            <a:r>
              <a:rPr lang="en-US" altLang="es-PE" kern="0" dirty="0" smtClean="0">
                <a:latin typeface="Verdana"/>
              </a:rPr>
              <a:t>) reduction </a:t>
            </a:r>
            <a:r>
              <a:rPr lang="en-US" altLang="es-PE" kern="0" dirty="0">
                <a:latin typeface="Verdana"/>
              </a:rPr>
              <a:t>of barriers to </a:t>
            </a:r>
            <a:r>
              <a:rPr lang="en-US" altLang="es-PE" kern="0" dirty="0" smtClean="0">
                <a:latin typeface="Verdana"/>
              </a:rPr>
              <a:t>entry, ii) reduction </a:t>
            </a:r>
            <a:r>
              <a:rPr lang="en-US" altLang="es-PE" kern="0" dirty="0">
                <a:latin typeface="Verdana"/>
              </a:rPr>
              <a:t>to costs and </a:t>
            </a:r>
            <a:r>
              <a:rPr lang="en-US" altLang="es-PE" kern="0" dirty="0" smtClean="0">
                <a:latin typeface="Verdana"/>
              </a:rPr>
              <a:t>fees, and iii) line-up </a:t>
            </a:r>
            <a:r>
              <a:rPr lang="en-US" altLang="es-PE" kern="0" dirty="0">
                <a:latin typeface="Verdana"/>
              </a:rPr>
              <a:t>the </a:t>
            </a:r>
            <a:r>
              <a:rPr lang="en-US" altLang="es-PE" kern="0" dirty="0" smtClean="0">
                <a:latin typeface="Verdana"/>
              </a:rPr>
              <a:t>interests. Affiliate transfers have </a:t>
            </a:r>
            <a:r>
              <a:rPr lang="en-US" altLang="es-PE" kern="0" dirty="0">
                <a:latin typeface="Verdana"/>
              </a:rPr>
              <a:t>a positive correlation with </a:t>
            </a:r>
            <a:r>
              <a:rPr lang="en-US" altLang="es-PE" kern="0" dirty="0" smtClean="0">
                <a:latin typeface="Verdana"/>
              </a:rPr>
              <a:t>sales </a:t>
            </a:r>
            <a:r>
              <a:rPr lang="en-US" altLang="es-PE" kern="0" dirty="0">
                <a:latin typeface="Verdana"/>
              </a:rPr>
              <a:t>force</a:t>
            </a:r>
            <a:r>
              <a:rPr lang="en-US" altLang="es-PE" kern="0" dirty="0" smtClean="0">
                <a:latin typeface="Verdana"/>
              </a:rPr>
              <a:t>.</a:t>
            </a:r>
          </a:p>
          <a:p>
            <a:endParaRPr lang="en-US" altLang="es-PE" sz="500" kern="0" dirty="0" smtClean="0">
              <a:latin typeface="Verdana"/>
            </a:endParaRPr>
          </a:p>
          <a:p>
            <a:r>
              <a:rPr lang="en-US" altLang="es-PE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2012 Pension System Reform has allowed to reduce substantially the fees</a:t>
            </a:r>
            <a:r>
              <a:rPr lang="en-US" altLang="es-PE" kern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altLang="es-PE" sz="500" kern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s-PE" kern="0" dirty="0" smtClean="0">
                <a:latin typeface="Verdana"/>
              </a:rPr>
              <a:t>Auctions</a:t>
            </a:r>
            <a:r>
              <a:rPr lang="en-US" altLang="es-PE" kern="0" dirty="0">
                <a:latin typeface="Verdana"/>
              </a:rPr>
              <a:t>, introduced in the reform, have substantially reduced rates in the last </a:t>
            </a:r>
            <a:r>
              <a:rPr lang="en-US" altLang="es-PE" kern="0" dirty="0" smtClean="0">
                <a:latin typeface="Verdana"/>
              </a:rPr>
              <a:t>years (2012-2016).</a:t>
            </a:r>
          </a:p>
          <a:p>
            <a:endParaRPr lang="en-US" altLang="es-PE" sz="500" kern="0" dirty="0" smtClean="0">
              <a:latin typeface="Verdana"/>
            </a:endParaRPr>
          </a:p>
          <a:p>
            <a:r>
              <a:rPr lang="en-US" altLang="es-PE" kern="0" dirty="0">
                <a:latin typeface="Verdana"/>
              </a:rPr>
              <a:t>In this year will be held the third auction of new members. A new auction will lead to a </a:t>
            </a:r>
            <a:r>
              <a:rPr lang="en-US" altLang="es-PE" kern="0" dirty="0" smtClean="0">
                <a:latin typeface="Verdana"/>
              </a:rPr>
              <a:t>fees drop again.</a:t>
            </a:r>
            <a:endParaRPr kumimoji="0" lang="es-PE" altLang="es-PE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114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71500" y="1527175"/>
            <a:ext cx="900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Systems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individual accounts: competition, costs, and supervision experiences across Europe, Latin America and USA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51520" y="3759423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Panel on Latin America: The Peruvian case</a:t>
            </a:r>
            <a:endParaRPr lang="es-ES" sz="2400" b="1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725144"/>
            <a:ext cx="8640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Mr. Michel Canta T.</a:t>
            </a:r>
          </a:p>
          <a:p>
            <a:pPr algn="ctr"/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Deputy </a:t>
            </a:r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Superintendent of Private Pension Funds</a:t>
            </a:r>
          </a:p>
          <a:p>
            <a:pPr algn="ctr"/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Superintendency </a:t>
            </a:r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Banking, Insurance and </a:t>
            </a:r>
            <a:r>
              <a:rPr lang="en-US" sz="16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Private Pension Funds of </a:t>
            </a:r>
            <a:r>
              <a:rPr lang="en-US" sz="160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</a:t>
            </a:r>
            <a:endParaRPr lang="es-ES" sz="160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131840" y="61461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Rome, </a:t>
            </a:r>
            <a:r>
              <a:rPr lang="es-ES" sz="14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Italy</a:t>
            </a:r>
            <a:endParaRPr lang="es-ES" sz="14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ES" sz="14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February</a:t>
            </a:r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26</a:t>
            </a:r>
            <a:r>
              <a:rPr lang="es-ES" sz="1400" i="1" baseline="30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s-ES" sz="14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2016</a:t>
            </a:r>
            <a:endParaRPr lang="es-ES" sz="14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2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Outline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2 Marcador de contenido"/>
          <p:cNvSpPr txBox="1">
            <a:spLocks/>
          </p:cNvSpPr>
          <p:nvPr/>
        </p:nvSpPr>
        <p:spPr bwMode="auto">
          <a:xfrm>
            <a:off x="647564" y="1700808"/>
            <a:ext cx="784887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pPr marL="539750" indent="-539750">
              <a:buFont typeface="+mj-lt"/>
              <a:buAutoNum type="arabicPeriod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Peruvian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 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</a:t>
            </a:r>
          </a:p>
          <a:p>
            <a:pPr marL="539750" indent="-539750">
              <a:buFont typeface="+mj-lt"/>
              <a:buAutoNum type="arabicPeriod"/>
            </a:pP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Industrial organization: Stylized 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facts</a:t>
            </a:r>
          </a:p>
          <a:p>
            <a:pPr marL="539750" indent="-539750">
              <a:buFont typeface="+mj-lt"/>
              <a:buAutoNum type="arabicPeriod"/>
            </a:pP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Affiliate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transfers and sales 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force</a:t>
            </a:r>
          </a:p>
          <a:p>
            <a:pPr marL="539750" indent="-539750">
              <a:buFont typeface="+mj-lt"/>
              <a:buAutoNum type="arabicPeriod"/>
            </a:pP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Multi-Funds scheme</a:t>
            </a:r>
          </a:p>
          <a:p>
            <a:pPr marL="539750" indent="-539750">
              <a:buFont typeface="+mj-lt"/>
              <a:buAutoNum type="arabicPeriod"/>
            </a:pPr>
            <a:endParaRPr lang="sv-SE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sv-SE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Peruvian </a:t>
            </a:r>
            <a:r>
              <a:rPr lang="sv-SE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 System Reform</a:t>
            </a:r>
          </a:p>
          <a:p>
            <a:pPr marL="539750" indent="-539750">
              <a:buFont typeface="+mj-lt"/>
              <a:buAutoNum type="arabicPeriod"/>
            </a:pP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Competence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fees</a:t>
            </a:r>
          </a:p>
          <a:p>
            <a:pPr marL="539750" indent="-539750">
              <a:buFont typeface="+mj-lt"/>
              <a:buAutoNum type="arabicPeriod"/>
            </a:pPr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9750" indent="-539750">
              <a:buFont typeface="+mj-lt"/>
              <a:buAutoNum type="arabicPeriod"/>
            </a:pPr>
            <a:r>
              <a:rPr lang="en-US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Final remarks</a:t>
            </a:r>
            <a:endParaRPr kumimoji="0" lang="es-PE" altLang="es-PE" sz="240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717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Peruvian Pension System</a:t>
            </a:r>
            <a:endParaRPr lang="en-U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251520" y="1700808"/>
            <a:ext cx="864096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Until 1993 the Peruvian pension system was based on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PAYG scheme.</a:t>
            </a:r>
          </a:p>
          <a:p>
            <a:endParaRPr lang="en-US" sz="1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en-US" sz="7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s-PE" kern="0" dirty="0">
                <a:latin typeface="Verdana"/>
              </a:rPr>
              <a:t>Since that year, the pension system in Peru </a:t>
            </a:r>
            <a:r>
              <a:rPr lang="en-US" altLang="es-PE" kern="0" dirty="0" smtClean="0">
                <a:latin typeface="Verdana"/>
              </a:rPr>
              <a:t>has been operating </a:t>
            </a:r>
            <a:r>
              <a:rPr lang="en-US" altLang="es-PE" kern="0" dirty="0">
                <a:latin typeface="Verdana"/>
              </a:rPr>
              <a:t>under a </a:t>
            </a:r>
            <a:r>
              <a:rPr lang="en-US" altLang="es-PE" u="sng" kern="0" dirty="0">
                <a:latin typeface="Verdana"/>
              </a:rPr>
              <a:t>parallel </a:t>
            </a:r>
            <a:r>
              <a:rPr lang="en-US" altLang="es-PE" u="sng" kern="0" dirty="0" smtClean="0">
                <a:latin typeface="Verdana"/>
              </a:rPr>
              <a:t>scheme</a:t>
            </a:r>
            <a:r>
              <a:rPr lang="en-US" altLang="es-PE" kern="0" dirty="0" smtClean="0">
                <a:latin typeface="Verdana"/>
              </a:rPr>
              <a:t>, </a:t>
            </a:r>
            <a:r>
              <a:rPr lang="en-US" altLang="es-PE" kern="0" dirty="0">
                <a:latin typeface="Verdana"/>
              </a:rPr>
              <a:t>in which </a:t>
            </a:r>
            <a:r>
              <a:rPr lang="en-US" altLang="es-PE" kern="0" dirty="0" smtClean="0">
                <a:latin typeface="Verdana"/>
              </a:rPr>
              <a:t>mainly both systems compete for new affiliates.</a:t>
            </a:r>
          </a:p>
          <a:p>
            <a:endParaRPr lang="en-US" altLang="es-PE" sz="1000" kern="0" dirty="0">
              <a:latin typeface="Verdana"/>
            </a:endParaRPr>
          </a:p>
          <a:p>
            <a:r>
              <a:rPr lang="en-US" altLang="es-PE" kern="0" dirty="0" smtClean="0">
                <a:latin typeface="Verdana"/>
              </a:rPr>
              <a:t>Thus far, Dec. 2015, the importance relative of each system: </a:t>
            </a:r>
          </a:p>
          <a:p>
            <a:pPr marL="627063" lvl="1" indent="-269875">
              <a:buFont typeface="Arial" panose="020B0604020202020204" pitchFamily="34" charset="0"/>
              <a:buChar char="•"/>
            </a:pPr>
            <a:r>
              <a:rPr lang="en-US" altLang="es-PE" kern="0" dirty="0" smtClean="0">
                <a:latin typeface="Verdana"/>
              </a:rPr>
              <a:t>DC affiliates: 36% of labor force,</a:t>
            </a:r>
          </a:p>
          <a:p>
            <a:pPr marL="627063" lvl="1" indent="-269875">
              <a:buFont typeface="Arial" panose="020B0604020202020204" pitchFamily="34" charset="0"/>
              <a:buChar char="•"/>
            </a:pPr>
            <a:r>
              <a:rPr lang="en-US" altLang="es-PE" kern="0" dirty="0" smtClean="0">
                <a:latin typeface="Verdana"/>
              </a:rPr>
              <a:t>DB affiliates: 24% </a:t>
            </a:r>
            <a:r>
              <a:rPr lang="en-US" altLang="es-PE" kern="0" dirty="0">
                <a:latin typeface="Verdana"/>
              </a:rPr>
              <a:t>of labor </a:t>
            </a:r>
            <a:r>
              <a:rPr lang="en-US" altLang="es-PE" kern="0" dirty="0" smtClean="0">
                <a:latin typeface="Verdana"/>
              </a:rPr>
              <a:t>force.</a:t>
            </a:r>
          </a:p>
          <a:p>
            <a:pPr marL="0" indent="0">
              <a:buNone/>
            </a:pPr>
            <a:endParaRPr lang="en-US" altLang="es-PE" sz="700" kern="0" dirty="0" smtClean="0">
              <a:latin typeface="Verdana"/>
            </a:endParaRPr>
          </a:p>
          <a:p>
            <a:pPr marL="0" indent="0">
              <a:buNone/>
            </a:pPr>
            <a:endParaRPr lang="en-US" altLang="es-PE" sz="1000" kern="0" dirty="0" smtClean="0">
              <a:latin typeface="Verdana"/>
            </a:endParaRPr>
          </a:p>
          <a:p>
            <a:r>
              <a:rPr lang="en-US" altLang="es-PE" kern="0" dirty="0">
                <a:latin typeface="Verdana"/>
              </a:rPr>
              <a:t>In the last twenty years, the </a:t>
            </a:r>
            <a:r>
              <a:rPr lang="en-US" altLang="es-PE" kern="0" dirty="0" smtClean="0">
                <a:latin typeface="Verdana"/>
              </a:rPr>
              <a:t>private pension fund</a:t>
            </a:r>
          </a:p>
          <a:p>
            <a:pPr marL="627063" lvl="1" indent="-269875">
              <a:buFont typeface="Arial" panose="020B0604020202020204" pitchFamily="34" charset="0"/>
              <a:buChar char="•"/>
            </a:pPr>
            <a:r>
              <a:rPr lang="en-US" altLang="es-PE" kern="0" dirty="0" smtClean="0">
                <a:latin typeface="Verdana"/>
              </a:rPr>
              <a:t>increase level </a:t>
            </a:r>
            <a:r>
              <a:rPr lang="en-US" altLang="es-PE" kern="0" dirty="0">
                <a:latin typeface="Verdana"/>
              </a:rPr>
              <a:t>of </a:t>
            </a:r>
            <a:r>
              <a:rPr lang="en-US" altLang="es-PE" kern="0" dirty="0" smtClean="0">
                <a:latin typeface="Verdana"/>
              </a:rPr>
              <a:t>savings: 21% GDP</a:t>
            </a:r>
          </a:p>
          <a:p>
            <a:pPr marL="627063" lvl="1" indent="-269875">
              <a:buFont typeface="Arial" panose="020B0604020202020204" pitchFamily="34" charset="0"/>
              <a:buChar char="•"/>
            </a:pPr>
            <a:r>
              <a:rPr lang="en-US" altLang="es-PE" kern="0" dirty="0" smtClean="0">
                <a:latin typeface="Verdana"/>
              </a:rPr>
              <a:t>develop capital </a:t>
            </a:r>
            <a:r>
              <a:rPr lang="en-US" altLang="es-PE" kern="0" dirty="0">
                <a:latin typeface="Verdana"/>
              </a:rPr>
              <a:t>market in the </a:t>
            </a:r>
            <a:r>
              <a:rPr lang="en-US" altLang="es-PE" kern="0" dirty="0" smtClean="0">
                <a:latin typeface="Verdana"/>
              </a:rPr>
              <a:t>country: 48% of investment.</a:t>
            </a:r>
            <a:endParaRPr kumimoji="0" lang="es-PE" altLang="es-PE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2101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1520" y="737409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OECD: </a:t>
            </a:r>
            <a:r>
              <a:rPr lang="en-US" sz="2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Importance of pension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funds relative to the size the economy 2014</a:t>
            </a:r>
          </a:p>
          <a:p>
            <a:pPr algn="ctr"/>
            <a:r>
              <a:rPr lang="en-US" sz="200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(as a percentage of GDP)</a:t>
            </a:r>
            <a:r>
              <a:rPr lang="en-US" sz="24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ES" sz="24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0" y="6627168"/>
            <a:ext cx="30598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OECD Global </a:t>
            </a:r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Pension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Statistics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00" y="2061368"/>
            <a:ext cx="5400000" cy="46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0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239027" y="1484784"/>
            <a:ext cx="858144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altLang="es-PE" kern="0" dirty="0">
                <a:latin typeface="Verdana"/>
              </a:rPr>
              <a:t>Peruvian DC pension system </a:t>
            </a:r>
            <a:r>
              <a:rPr lang="en-US" altLang="es-PE" kern="0" dirty="0" smtClean="0">
                <a:latin typeface="Verdana"/>
              </a:rPr>
              <a:t>began </a:t>
            </a:r>
            <a:r>
              <a:rPr lang="en-US" altLang="es-PE" kern="0" dirty="0">
                <a:latin typeface="Verdana"/>
              </a:rPr>
              <a:t>its operations with 8 pension </a:t>
            </a:r>
            <a:r>
              <a:rPr lang="en-US" altLang="es-PE" kern="0" dirty="0" smtClean="0">
                <a:latin typeface="Verdana"/>
              </a:rPr>
              <a:t>providers (1993), but it currently has 4 (2015).</a:t>
            </a:r>
            <a:endParaRPr lang="en-US" altLang="es-PE" kern="0" dirty="0">
              <a:latin typeface="Verdana"/>
            </a:endParaRPr>
          </a:p>
          <a:p>
            <a:pPr marL="0" indent="0">
              <a:buNone/>
            </a:pPr>
            <a:endParaRPr lang="en-US" altLang="es-PE" sz="600" kern="0" dirty="0">
              <a:latin typeface="Verdana"/>
            </a:endParaRPr>
          </a:p>
          <a:p>
            <a:r>
              <a:rPr lang="en-US" altLang="es-PE" kern="0" dirty="0">
                <a:latin typeface="Verdana"/>
              </a:rPr>
              <a:t>The evolution of competition in the pension </a:t>
            </a:r>
            <a:r>
              <a:rPr lang="en-US" altLang="es-PE" kern="0" dirty="0" smtClean="0">
                <a:latin typeface="Verdana"/>
              </a:rPr>
              <a:t>providers (hereafter AFP) industry </a:t>
            </a:r>
            <a:r>
              <a:rPr lang="en-US" altLang="es-PE" kern="0" dirty="0">
                <a:latin typeface="Verdana"/>
              </a:rPr>
              <a:t>can be divided into </a:t>
            </a:r>
            <a:r>
              <a:rPr lang="en-US" altLang="es-PE" kern="0" dirty="0" smtClean="0">
                <a:latin typeface="Verdana"/>
              </a:rPr>
              <a:t>five </a:t>
            </a:r>
            <a:r>
              <a:rPr lang="en-US" altLang="es-PE" kern="0" dirty="0">
                <a:latin typeface="Verdana"/>
              </a:rPr>
              <a:t>stages:</a:t>
            </a:r>
          </a:p>
          <a:p>
            <a:pPr marL="0" indent="0">
              <a:buNone/>
            </a:pPr>
            <a:endParaRPr kumimoji="0" lang="es-PE" altLang="es-PE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422708"/>
              </p:ext>
            </p:extLst>
          </p:nvPr>
        </p:nvGraphicFramePr>
        <p:xfrm>
          <a:off x="791580" y="3213110"/>
          <a:ext cx="7560840" cy="3323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24136"/>
                <a:gridCol w="5040560"/>
              </a:tblGrid>
              <a:tr h="34519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6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Phase</a:t>
                      </a:r>
                      <a:endParaRPr lang="es-PE" sz="16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6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Periods</a:t>
                      </a:r>
                      <a:endParaRPr lang="es-PE" sz="16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6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Features</a:t>
                      </a:r>
                      <a:endParaRPr lang="es-PE" sz="16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4514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Initial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1993 - 1997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  <a:tabLst>
                          <a:tab pos="182563" algn="l"/>
                        </a:tabLst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 costs and fees</a:t>
                      </a:r>
                    </a:p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  <a:tabLst>
                          <a:tab pos="182563" algn="l"/>
                        </a:tabLst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Exit of some AFP from industry</a:t>
                      </a:r>
                      <a:endParaRPr lang="es-PE" sz="13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4514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Stationary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1998 - 2004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Fees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remain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</a:t>
                      </a:r>
                      <a:endParaRPr lang="es-PE" sz="13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returns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on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capital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6372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Competitive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2005 - 2008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marR="0" lvl="2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s-ES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Entry of a new AFP: m</a:t>
                      </a: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erger and acquisition</a:t>
                      </a:r>
                      <a:endParaRPr lang="es-PE" sz="1300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marL="182563" marR="0" lvl="2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 level of affiliate transfers</a:t>
                      </a:r>
                      <a:endParaRPr lang="es-PE" sz="13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5422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Stationary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2009 - 2012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Increase in market concentration</a:t>
                      </a:r>
                    </a:p>
                    <a:p>
                      <a:pPr marL="182563" marR="0" lvl="2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Restricted entry of providers in industry</a:t>
                      </a:r>
                    </a:p>
                  </a:txBody>
                  <a:tcPr/>
                </a:tc>
              </a:tr>
              <a:tr h="82315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Reform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: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Competitive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2012 - 2015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lvl="2" indent="-1825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Reduction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of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barriers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</a:t>
                      </a:r>
                      <a:r>
                        <a:rPr 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entry</a:t>
                      </a:r>
                      <a:r>
                        <a:rPr lang="es-PE" sz="1300" kern="1200" baseline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: a</a:t>
                      </a:r>
                      <a:r>
                        <a:rPr lang="en-US" sz="1300" kern="1200" dirty="0" err="1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uctions</a:t>
                      </a:r>
                      <a:r>
                        <a:rPr lang="en-US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(new members)</a:t>
                      </a:r>
                    </a:p>
                    <a:p>
                      <a:pPr marL="182563" marR="0" lvl="2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s-PE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Reduction of costs and fees</a:t>
                      </a:r>
                    </a:p>
                    <a:p>
                      <a:pPr marL="182563" marR="0" lvl="2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Line-up the interests (affiliates and AFP)</a:t>
                      </a:r>
                      <a:endParaRPr lang="es-PE" sz="1300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Industrial </a:t>
            </a:r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organization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Stylized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facts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9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49229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Competition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8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among</a:t>
            </a:r>
            <a:r>
              <a:rPr lang="es-E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AFP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6627168"/>
            <a:ext cx="30598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SBS.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8" y="1844824"/>
            <a:ext cx="7200000" cy="45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954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0" y="6627168"/>
            <a:ext cx="30598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i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</a:t>
            </a:r>
            <a:r>
              <a:rPr lang="es-ES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SBS.</a:t>
            </a:r>
            <a:endParaRPr lang="es-ES" sz="900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Affiliate transfers and sales force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2 Marcador de contenido"/>
          <p:cNvSpPr txBox="1">
            <a:spLocks/>
          </p:cNvSpPr>
          <p:nvPr/>
        </p:nvSpPr>
        <p:spPr bwMode="auto">
          <a:xfrm>
            <a:off x="251520" y="1556792"/>
            <a:ext cx="864096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altLang="es-PE" kern="0" dirty="0">
                <a:latin typeface="Verdana"/>
              </a:rPr>
              <a:t>There is a </a:t>
            </a:r>
            <a:r>
              <a:rPr lang="en-US" altLang="es-PE" kern="0" dirty="0" smtClean="0">
                <a:latin typeface="Verdana"/>
              </a:rPr>
              <a:t>co-movement between </a:t>
            </a:r>
            <a:r>
              <a:rPr lang="en-US" altLang="es-PE" kern="0" dirty="0">
                <a:latin typeface="Verdana"/>
              </a:rPr>
              <a:t>the affiliate transfers and sales </a:t>
            </a:r>
            <a:r>
              <a:rPr lang="en-US" altLang="es-PE" kern="0" dirty="0" smtClean="0">
                <a:latin typeface="Verdana"/>
              </a:rPr>
              <a:t>force.</a:t>
            </a:r>
            <a:endParaRPr lang="en-US" altLang="es-PE" kern="0" dirty="0">
              <a:latin typeface="Verdana"/>
            </a:endParaRPr>
          </a:p>
          <a:p>
            <a:r>
              <a:rPr lang="en-US" altLang="es-PE" kern="0" dirty="0">
                <a:latin typeface="Verdana"/>
              </a:rPr>
              <a:t>In 2005, Prima AFP absorbed two pension providers (Union Vida and Vida</a:t>
            </a:r>
            <a:r>
              <a:rPr lang="en-US" altLang="es-PE" kern="0" dirty="0" smtClean="0">
                <a:latin typeface="Verdana"/>
              </a:rPr>
              <a:t>).</a:t>
            </a:r>
            <a:endParaRPr lang="en-US" altLang="es-PE" kern="0" dirty="0">
              <a:latin typeface="Verdana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935831" y="3131676"/>
            <a:ext cx="727233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Peru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affiliate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b="1" dirty="0" err="1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transfers</a:t>
            </a:r>
            <a:r>
              <a:rPr lang="es-ES" sz="16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sales </a:t>
            </a:r>
            <a:r>
              <a:rPr lang="es-ES" sz="1600" b="1" dirty="0" err="1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force</a:t>
            </a:r>
            <a:r>
              <a:rPr lang="es-ES" sz="16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1996-2015</a:t>
            </a:r>
            <a:endParaRPr lang="es-ES" sz="16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000" y="3501008"/>
            <a:ext cx="540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67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 bwMode="auto">
          <a:xfrm>
            <a:off x="1871700" y="3140968"/>
            <a:ext cx="540060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just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rgbClr val="000066"/>
                </a:solidFill>
                <a:latin typeface="Verdana" pitchFamily="34" charset="0"/>
              </a:defRPr>
            </a:lvl1pPr>
            <a:lvl2pPr marL="742950" indent="-285750" algn="just" eaLnBrk="0" hangingPunct="0">
              <a:spcBef>
                <a:spcPct val="20000"/>
              </a:spcBef>
              <a:buBlip>
                <a:blip r:embed="rId2"/>
              </a:buBlip>
              <a:defRPr>
                <a:solidFill>
                  <a:srgbClr val="000066"/>
                </a:solidFill>
                <a:latin typeface="Verdana" pitchFamily="34" charset="0"/>
              </a:defRPr>
            </a:lvl2pPr>
            <a:lvl3pPr marL="1143000" indent="-228600" algn="just" eaLnBrk="0" hangingPunct="0">
              <a:spcBef>
                <a:spcPct val="20000"/>
              </a:spcBef>
              <a:buBlip>
                <a:blip r:embed="rId2"/>
              </a:buBlip>
              <a:defRPr sz="1600">
                <a:solidFill>
                  <a:srgbClr val="000066"/>
                </a:solidFill>
                <a:latin typeface="Verdana" pitchFamily="34" charset="0"/>
              </a:defRPr>
            </a:lvl3pPr>
            <a:lvl4pPr marL="1600200" indent="-228600" algn="just" eaLnBrk="0" hangingPunct="0">
              <a:spcBef>
                <a:spcPct val="20000"/>
              </a:spcBef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4pPr>
            <a:lvl5pPr marL="2057400" indent="-228600" algn="just" eaLnBrk="0" hangingPunct="0">
              <a:spcBef>
                <a:spcPct val="20000"/>
              </a:spcBef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PE" sz="1800" b="1" dirty="0">
                <a:ea typeface="Verdana" pitchFamily="34" charset="0"/>
                <a:cs typeface="Verdana" pitchFamily="34" charset="0"/>
              </a:rPr>
              <a:t>Types of Funds and affiliate risk profile</a:t>
            </a:r>
            <a:endParaRPr lang="es-PE" altLang="es-PE" sz="1800" b="1" dirty="0">
              <a:solidFill>
                <a:schemeClr val="tx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107504" y="1556792"/>
            <a:ext cx="8964488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rgbClr val="000066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Since 2005, pension providers offer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its members 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three types of funds: Conservative, Moderate and Aggressive.</a:t>
            </a:r>
          </a:p>
          <a:p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default options: Aggressive is not allowed for member older than 60.</a:t>
            </a:r>
          </a:p>
          <a:p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Member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allocate his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savings according to profit expectations and risk profile</a:t>
            </a:r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r>
              <a:rPr 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is a new fund based mainly on fixed income from 2016.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4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4764"/>
          <a:stretch/>
        </p:blipFill>
        <p:spPr bwMode="auto">
          <a:xfrm>
            <a:off x="1692320" y="3717376"/>
            <a:ext cx="5760000" cy="3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Multi-Funds scheme in Peru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06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339116"/>
              </p:ext>
            </p:extLst>
          </p:nvPr>
        </p:nvGraphicFramePr>
        <p:xfrm>
          <a:off x="467542" y="3773296"/>
          <a:ext cx="8184333" cy="236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6"/>
                <a:gridCol w="1368152"/>
                <a:gridCol w="1656184"/>
                <a:gridCol w="1440160"/>
                <a:gridCol w="864096"/>
                <a:gridCol w="936104"/>
                <a:gridCol w="983531"/>
              </a:tblGrid>
              <a:tr h="185420">
                <a:tc rowSpan="2"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Type  of  Fund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300" b="1" kern="1200" noProof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Aged</a:t>
                      </a:r>
                    </a:p>
                    <a:p>
                      <a:pPr algn="ctr"/>
                      <a:r>
                        <a:rPr lang="en-US" sz="1300" b="1" kern="1200" noProof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(referential)</a:t>
                      </a:r>
                      <a:endParaRPr lang="en-US" sz="1300" b="1" kern="1200" noProof="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Investment risk</a:t>
                      </a:r>
                    </a:p>
                    <a:p>
                      <a:pPr algn="ctr"/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</a:t>
                      </a:r>
                      <a:r>
                        <a:rPr lang="en-US" sz="1300" b="1" kern="1200" noProof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</a:t>
                      </a:r>
                      <a:r>
                        <a:rPr lang="en-US" altLang="es-ES" sz="13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olatility</a:t>
                      </a:r>
                      <a:r>
                        <a:rPr lang="es-PE" altLang="es-ES" sz="13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)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Nominal </a:t>
                      </a:r>
                      <a:r>
                        <a:rPr lang="en-US" sz="1300" b="1" kern="1200" noProof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return</a:t>
                      </a:r>
                    </a:p>
                    <a:p>
                      <a:pPr algn="ctr"/>
                      <a:r>
                        <a:rPr lang="es-PE" sz="13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Dec</a:t>
                      </a:r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14/</a:t>
                      </a:r>
                      <a:r>
                        <a:rPr lang="es-PE" sz="13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Dec</a:t>
                      </a:r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15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Annualized real yield</a:t>
                      </a:r>
                      <a:endParaRPr lang="en-US" sz="1300" noProof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300" b="1" kern="1200" baseline="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One</a:t>
                      </a:r>
                      <a:r>
                        <a:rPr lang="es-PE" sz="1300" b="1" kern="1200" baseline="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b="1" kern="1200" baseline="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3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Five</a:t>
                      </a:r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s-PE" sz="13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years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300" b="1" kern="1200" dirty="0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Ten </a:t>
                      </a:r>
                      <a:r>
                        <a:rPr lang="es-PE" sz="1300" b="1" kern="1200" dirty="0" err="1" smtClean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years</a:t>
                      </a:r>
                      <a:endParaRPr lang="en-US" sz="1300" b="1" kern="1200" dirty="0">
                        <a:solidFill>
                          <a:schemeClr val="l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Fund 0*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Over 65 years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Very low</a:t>
                      </a:r>
                      <a:endParaRPr lang="en-US" sz="13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b="1" kern="1200" dirty="0" smtClean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Fund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Over 60 years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2.6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Fund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45 – 60 years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Medium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5.7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Fund</a:t>
                      </a:r>
                      <a:r>
                        <a:rPr lang="en-US" sz="1300" baseline="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3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Less 45 years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High</a:t>
                      </a:r>
                      <a:endParaRPr lang="en-US" sz="1300" noProof="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2.4</a:t>
                      </a:r>
                      <a:endParaRPr lang="en-US" sz="1300" b="1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-1.9</a:t>
                      </a:r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-3.5</a:t>
                      </a:r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PE" sz="1300" b="1" kern="1200" dirty="0" smtClean="0">
                          <a:solidFill>
                            <a:srgbClr val="00006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3.2</a:t>
                      </a:r>
                      <a:endParaRPr lang="en-US" sz="1300" b="1" kern="1200" dirty="0">
                        <a:solidFill>
                          <a:srgbClr val="00006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683568" y="3284984"/>
            <a:ext cx="77768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6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Types of Funds and its choice possibilities</a:t>
            </a:r>
            <a:endParaRPr lang="en-US" sz="1600" b="1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251520" y="1628800"/>
            <a:ext cx="8640960" cy="1602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es-PE" sz="18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2015, </a:t>
            </a:r>
            <a:r>
              <a:rPr lang="en-US" altLang="es-PE" sz="18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Pension Funds </a:t>
            </a:r>
            <a:r>
              <a:rPr lang="en-US" altLang="es-PE" sz="18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and 2 had positive results despite the complex international context: i) expectations for Fed rate hikes, ii) slowdown of the Chinese economy, and iii) falling commodities </a:t>
            </a:r>
            <a:r>
              <a:rPr lang="en-US" altLang="es-PE" sz="18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prices</a:t>
            </a:r>
            <a:r>
              <a:rPr lang="en-US" altLang="es-PE" sz="18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altLang="es-PE" sz="18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However </a:t>
            </a:r>
            <a:r>
              <a:rPr lang="en-US" altLang="es-PE" sz="18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only the </a:t>
            </a:r>
            <a:r>
              <a:rPr lang="en-US" altLang="es-PE" sz="18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 </a:t>
            </a:r>
            <a:r>
              <a:rPr lang="en-US" altLang="es-PE" sz="1800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 had negative results due to higher holding of shares</a:t>
            </a:r>
            <a:r>
              <a:rPr lang="en-US" altLang="es-PE" sz="1800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0" y="6627168"/>
            <a:ext cx="44999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900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 </a:t>
            </a:r>
            <a:r>
              <a:rPr lang="en-US" sz="900" i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Since April, 2016 the Fund 0 will begin to operate in the system.</a:t>
            </a:r>
            <a:endParaRPr lang="en-US" sz="900" i="1" dirty="0" smtClean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90872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Multi-Funds scheme in Peru</a:t>
            </a:r>
            <a:endParaRPr lang="es-ES" sz="2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95536" y="6211669"/>
            <a:ext cx="86409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</a:t>
            </a:r>
            <a:r>
              <a:rPr lang="en-US" sz="900" b="1" i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sz="900" b="1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Between </a:t>
            </a:r>
            <a:r>
              <a:rPr lang="en-US" sz="900" b="1" i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1993 and 2015, Fund 2 annualized real yield was </a:t>
            </a:r>
            <a:r>
              <a:rPr lang="en-US" sz="900" b="1" i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7.3%</a:t>
            </a:r>
            <a:endParaRPr lang="en-US" sz="900" b="1" i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52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4357</TotalTime>
  <Words>1384</Words>
  <Application>Microsoft Office PowerPoint</Application>
  <PresentationFormat>On-screen Show (4:3)</PresentationFormat>
  <Paragraphs>209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Lower fees in the funded system</vt:lpstr>
      <vt:lpstr>Auctions have allowed reducing fees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Herbert Manuel  Mayo Urtecho</dc:creator>
  <cp:lastModifiedBy>DAY-HANOTIAUX Sally</cp:lastModifiedBy>
  <cp:revision>174</cp:revision>
  <cp:lastPrinted>2016-02-18T14:56:17Z</cp:lastPrinted>
  <dcterms:created xsi:type="dcterms:W3CDTF">2016-01-11T17:19:17Z</dcterms:created>
  <dcterms:modified xsi:type="dcterms:W3CDTF">2016-02-26T09:07:39Z</dcterms:modified>
</cp:coreProperties>
</file>