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261" r:id="rId5"/>
    <p:sldId id="262" r:id="rId6"/>
    <p:sldId id="263" r:id="rId7"/>
    <p:sldId id="264" r:id="rId8"/>
    <p:sldId id="265" r:id="rId9"/>
    <p:sldId id="266" r:id="rId10"/>
    <p:sldId id="258" r:id="rId11"/>
    <p:sldId id="267" r:id="rId12"/>
    <p:sldId id="268" r:id="rId13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B7E4"/>
    <a:srgbClr val="144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46" autoAdjust="0"/>
    <p:restoredTop sz="94434" autoAdjust="0"/>
  </p:normalViewPr>
  <p:slideViewPr>
    <p:cSldViewPr snapToGrid="0">
      <p:cViewPr varScale="1">
        <p:scale>
          <a:sx n="108" d="100"/>
          <a:sy n="108" d="100"/>
        </p:scale>
        <p:origin x="-990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https://supen-my.sharepoint.com/personal/abarcarp_supen_fi_cr/Documents/Hojas%20electr&#243;nicas/Datos%20IOPS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https://supen-my.sharepoint.com/personal/abarcarp_supen_fi_cr/Documents/Hojas%20electr&#243;nicas/Datos%20IOPS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https://supen-my.sharepoint.com/personal/abarcarp_supen_fi_cr/Documents/Hojas%20electr&#243;nicas/Datos%20IOP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1"/>
          <c:order val="0"/>
          <c:tx>
            <c:strRef>
              <c:f>'[Datos IOPS.xlsx]Hoja1'!$B$5</c:f>
              <c:strCache>
                <c:ptCount val="1"/>
                <c:pt idx="0">
                  <c:v>DB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5190971443485579E-3"/>
                  <c:y val="0.1317227774569524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'[Datos IOPS.xlsx]Hoja1'!$B$6</c:f>
              <c:numCache>
                <c:formatCode>0</c:formatCode>
                <c:ptCount val="1"/>
                <c:pt idx="0">
                  <c:v>7738.6528720049819</c:v>
                </c:pt>
              </c:numCache>
            </c:numRef>
          </c:val>
        </c:ser>
        <c:ser>
          <c:idx val="3"/>
          <c:order val="1"/>
          <c:tx>
            <c:strRef>
              <c:f>'[Datos IOPS.xlsx]Hoja1'!$C$5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'[Datos IOPS.xlsx]Hoja1'!$C$6</c:f>
            </c:numRef>
          </c:val>
        </c:ser>
        <c:ser>
          <c:idx val="5"/>
          <c:order val="2"/>
          <c:tx>
            <c:strRef>
              <c:f>'[Datos IOPS.xlsx]Hoja1'!$D$5</c:f>
              <c:strCache>
                <c:ptCount val="1"/>
                <c:pt idx="0">
                  <c:v>DC Mandatory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2.1183630257018077E-3"/>
                  <c:y val="0.142032135827077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'[Datos IOPS.xlsx]Hoja1'!$D$6</c:f>
              <c:numCache>
                <c:formatCode>0</c:formatCode>
                <c:ptCount val="1"/>
                <c:pt idx="0">
                  <c:v>8683.9376105218253</c:v>
                </c:pt>
              </c:numCache>
            </c:numRef>
          </c:val>
        </c:ser>
        <c:ser>
          <c:idx val="7"/>
          <c:order val="3"/>
          <c:tx>
            <c:strRef>
              <c:f>'[Datos IOPS.xlsx]Hoja1'!$E$5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'[Datos IOPS.xlsx]Hoja1'!$E$6</c:f>
            </c:numRef>
          </c:val>
        </c:ser>
        <c:ser>
          <c:idx val="0"/>
          <c:order val="4"/>
          <c:tx>
            <c:strRef>
              <c:f>'[Datos IOPS.xlsx]Hoja1'!$F$5</c:f>
              <c:strCache>
                <c:ptCount val="1"/>
                <c:pt idx="0">
                  <c:v>DC Voluntary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3226756109192701E-2"/>
                  <c:y val="-7.18713325012574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'[Datos IOPS.xlsx]Hoja1'!$F$6</c:f>
              <c:numCache>
                <c:formatCode>0</c:formatCode>
                <c:ptCount val="1"/>
                <c:pt idx="0">
                  <c:v>471.29489034073993</c:v>
                </c:pt>
              </c:numCache>
            </c:numRef>
          </c:val>
        </c:ser>
        <c:ser>
          <c:idx val="2"/>
          <c:order val="5"/>
          <c:tx>
            <c:strRef>
              <c:f>'[Datos IOPS.xlsx]Hoja1'!$G$5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val>
            <c:numRef>
              <c:f>'[Datos IOPS.xlsx]Hoja1'!$G$6</c:f>
            </c:numRef>
          </c:val>
        </c:ser>
        <c:ser>
          <c:idx val="4"/>
          <c:order val="6"/>
          <c:tx>
            <c:strRef>
              <c:f>'[Datos IOPS.xlsx]Hoja1'!$H$5</c:f>
              <c:strCache>
                <c:ptCount val="1"/>
                <c:pt idx="0">
                  <c:v>Labor Fund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1313685306945539E-2"/>
                  <c:y val="7.89983110101028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'[Datos IOPS.xlsx]Hoja1'!$H$6</c:f>
              <c:numCache>
                <c:formatCode>0</c:formatCode>
                <c:ptCount val="1"/>
                <c:pt idx="0">
                  <c:v>1176.4265009769897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0087424"/>
        <c:axId val="90088960"/>
        <c:axId val="0"/>
      </c:bar3DChart>
      <c:catAx>
        <c:axId val="90087424"/>
        <c:scaling>
          <c:orientation val="minMax"/>
        </c:scaling>
        <c:delete val="1"/>
        <c:axPos val="b"/>
        <c:majorTickMark val="none"/>
        <c:minorTickMark val="none"/>
        <c:tickLblPos val="nextTo"/>
        <c:crossAx val="90088960"/>
        <c:crosses val="autoZero"/>
        <c:auto val="1"/>
        <c:lblAlgn val="ctr"/>
        <c:lblOffset val="100"/>
        <c:noMultiLvlLbl val="0"/>
      </c:catAx>
      <c:valAx>
        <c:axId val="90088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087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479089867035936"/>
          <c:y val="0.83807061623293155"/>
          <c:w val="0.47745223246875174"/>
          <c:h val="0.124963325012574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921346311098571"/>
                  <c:y val="-3.286990245622282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0424009896838714E-2"/>
                  <c:y val="5.8846308880155171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5.431730820682093E-2"/>
                  <c:y val="-1.6636975723247371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4.3260108790748986E-2"/>
                  <c:y val="-2.887502648610611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1321426032870729E-2"/>
                  <c:y val="5.514188047636977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0933654819384399E-3"/>
                  <c:y val="-0.3439730481451012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'C:\Users\gomezag\AppData\Local\Microsoft\Windows\INetCache\Content.Outlook\SWGVTA8I\[Cuadros y Figuras_Dic2015.xlsx]Ilustración 2'!$A$59:$A$64</c:f>
              <c:strCache>
                <c:ptCount val="6"/>
                <c:pt idx="0">
                  <c:v>CCSS</c:v>
                </c:pt>
                <c:pt idx="1">
                  <c:v>Vida Plena</c:v>
                </c:pt>
                <c:pt idx="2">
                  <c:v>BAC</c:v>
                </c:pt>
                <c:pt idx="3">
                  <c:v>BCR</c:v>
                </c:pt>
                <c:pt idx="4">
                  <c:v>BN-Vital</c:v>
                </c:pt>
                <c:pt idx="5">
                  <c:v>Popular</c:v>
                </c:pt>
              </c:strCache>
            </c:strRef>
          </c:cat>
          <c:val>
            <c:numRef>
              <c:f>'C:\Users\gomezag\AppData\Local\Microsoft\Windows\INetCache\Content.Outlook\SWGVTA8I\[Cuadros y Figuras_Dic2015.xlsx]Ilustración 2'!$B$59:$B$64</c:f>
              <c:numCache>
                <c:formatCode>General</c:formatCode>
                <c:ptCount val="6"/>
                <c:pt idx="0">
                  <c:v>66462</c:v>
                </c:pt>
                <c:pt idx="1">
                  <c:v>130958</c:v>
                </c:pt>
                <c:pt idx="2">
                  <c:v>174553</c:v>
                </c:pt>
                <c:pt idx="3">
                  <c:v>292115</c:v>
                </c:pt>
                <c:pt idx="4">
                  <c:v>336608</c:v>
                </c:pt>
                <c:pt idx="5">
                  <c:v>1398708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Fees on Assets under Management (%)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34925" cap="rnd">
              <a:solidFill>
                <a:schemeClr val="accent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3790470281013326"/>
                  <c:y val="-6.24653689122193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13518361554079361"/>
                  <c:y val="-6.7094998541848971E-2"/>
                </c:manualLayout>
              </c:layout>
              <c:numFmt formatCode="0.0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0.13518361554079369"/>
                  <c:y val="-6.70949985418490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'[Datos IOPS.xlsx]Hoja1'!$A$57:$A$66</c:f>
              <c:numCache>
                <c:formatCode>0</c:formatCode>
                <c:ptCount val="10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</c:numCache>
            </c:numRef>
          </c:cat>
          <c:val>
            <c:numRef>
              <c:f>'C:\Users\gomezag\AppData\Local\Microsoft\Windows\INetCache\Content.Outlook\SWGVTA8I\[Cuadros y Figuras_Dic2015.xlsx]Ilustración 2'!$B$71:$B$80</c:f>
              <c:numCache>
                <c:formatCode>General</c:formatCode>
                <c:ptCount val="10"/>
                <c:pt idx="0">
                  <c:v>1.0999999999999999E-2</c:v>
                </c:pt>
                <c:pt idx="1">
                  <c:v>1.0999999999999999E-2</c:v>
                </c:pt>
                <c:pt idx="2">
                  <c:v>1.0999999999999999E-2</c:v>
                </c:pt>
                <c:pt idx="3">
                  <c:v>7.0000000000000001E-3</c:v>
                </c:pt>
                <c:pt idx="4">
                  <c:v>7.0000000000000001E-3</c:v>
                </c:pt>
                <c:pt idx="5">
                  <c:v>7.0000000000000001E-3</c:v>
                </c:pt>
                <c:pt idx="6">
                  <c:v>5.0000000000000001E-3</c:v>
                </c:pt>
                <c:pt idx="7">
                  <c:v>5.0000000000000001E-3</c:v>
                </c:pt>
                <c:pt idx="8">
                  <c:v>5.0000000000000001E-3</c:v>
                </c:pt>
                <c:pt idx="9">
                  <c:v>3.5000000000000001E-3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0136960"/>
        <c:axId val="90138496"/>
      </c:lineChart>
      <c:dateAx>
        <c:axId val="901369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138496"/>
        <c:crosses val="autoZero"/>
        <c:auto val="0"/>
        <c:lblOffset val="100"/>
        <c:baseTimeUnit val="days"/>
      </c:dateAx>
      <c:valAx>
        <c:axId val="90138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136960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0F7CD8-89AE-4CEF-A602-0B61F8BB03A0}" type="datetimeFigureOut">
              <a:rPr lang="es-ES" smtClean="0"/>
              <a:t>19/02/2016</a:t>
            </a:fld>
            <a:endParaRPr lang="es-E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4B2F46-8039-4E26-AE75-C1A30535EFE9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45408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solidFill>
                  <a:srgbClr val="005990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10" name="Marcador de contenido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</p:spPr>
        <p:txBody>
          <a:bodyPr/>
          <a:lstStyle>
            <a:lvl1pPr>
              <a:defRPr>
                <a:solidFill>
                  <a:srgbClr val="005990"/>
                </a:solidFill>
              </a:defRPr>
            </a:lvl1pPr>
            <a:lvl2pPr>
              <a:defRPr>
                <a:solidFill>
                  <a:srgbClr val="005990"/>
                </a:solidFill>
              </a:defRPr>
            </a:lvl2pPr>
            <a:lvl3pPr>
              <a:defRPr>
                <a:solidFill>
                  <a:srgbClr val="005990"/>
                </a:solidFill>
              </a:defRPr>
            </a:lvl3pPr>
            <a:lvl4pPr>
              <a:defRPr>
                <a:solidFill>
                  <a:srgbClr val="005990"/>
                </a:solidFill>
              </a:defRPr>
            </a:lvl4pPr>
            <a:lvl5pPr>
              <a:defRPr>
                <a:solidFill>
                  <a:srgbClr val="005990"/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  <p:pic>
        <p:nvPicPr>
          <p:cNvPr id="2" name="Imagen 1" descr="figuras-05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66466"/>
            <a:ext cx="8604719" cy="1271048"/>
          </a:xfrm>
          <a:prstGeom prst="rect">
            <a:avLst/>
          </a:prstGeom>
        </p:spPr>
      </p:pic>
      <p:pic>
        <p:nvPicPr>
          <p:cNvPr id="3" name="Imagen 2" descr="figuras-04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7540" y="0"/>
            <a:ext cx="1155486" cy="1026234"/>
          </a:xfrm>
          <a:prstGeom prst="rect">
            <a:avLst/>
          </a:prstGeom>
        </p:spPr>
      </p:pic>
      <p:pic>
        <p:nvPicPr>
          <p:cNvPr id="7" name="Imagen 6" descr="Logos_Transparentes-01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5586" y="5919596"/>
            <a:ext cx="1116814" cy="431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155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lantillas_PPT-04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281"/>
          <a:stretch/>
        </p:blipFill>
        <p:spPr>
          <a:xfrm>
            <a:off x="1" y="6396783"/>
            <a:ext cx="12191188" cy="460761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2F01-1662-46F2-9DCC-5DCEEE7FCEA5}" type="datetimeFigureOut">
              <a:rPr lang="es-ES" smtClean="0"/>
              <a:t>19/02/2016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FBE5-0148-4441-9604-2EFDE3AB5D10}" type="slidenum">
              <a:rPr lang="es-ES" smtClean="0"/>
              <a:t>‹#›</a:t>
            </a:fld>
            <a:endParaRPr lang="es-ES" dirty="0"/>
          </a:p>
        </p:txBody>
      </p:sp>
      <p:pic>
        <p:nvPicPr>
          <p:cNvPr id="9" name="Imagen 8" descr="figuras-08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55346" cy="946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626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2F01-1662-46F2-9DCC-5DCEEE7FCEA5}" type="datetimeFigureOut">
              <a:rPr lang="es-ES" smtClean="0"/>
              <a:t>19/02/2016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FBE5-0148-4441-9604-2EFDE3AB5D10}" type="slidenum">
              <a:rPr lang="es-ES" smtClean="0"/>
              <a:t>‹#›</a:t>
            </a:fld>
            <a:endParaRPr lang="es-ES" dirty="0"/>
          </a:p>
        </p:txBody>
      </p:sp>
      <p:pic>
        <p:nvPicPr>
          <p:cNvPr id="7" name="Imagen 6" descr="figuras-10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1" y="4598266"/>
            <a:ext cx="1325701" cy="1851803"/>
          </a:xfrm>
          <a:prstGeom prst="rect">
            <a:avLst/>
          </a:prstGeom>
        </p:spPr>
      </p:pic>
      <p:pic>
        <p:nvPicPr>
          <p:cNvPr id="8" name="Imagen 7" descr="figuras-06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7486"/>
            <a:ext cx="12192000" cy="608091"/>
          </a:xfrm>
          <a:prstGeom prst="rect">
            <a:avLst/>
          </a:prstGeom>
        </p:spPr>
      </p:pic>
      <p:pic>
        <p:nvPicPr>
          <p:cNvPr id="9" name="Imagen 8" descr="Logos_Transparentes-01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5586" y="5919596"/>
            <a:ext cx="1116814" cy="431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681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338910"/>
            <a:ext cx="10515600" cy="2852737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218635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2F01-1662-46F2-9DCC-5DCEEE7FCEA5}" type="datetimeFigureOut">
              <a:rPr lang="es-ES" smtClean="0"/>
              <a:t>19/02/2016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FBE5-0148-4441-9604-2EFDE3AB5D10}" type="slidenum">
              <a:rPr lang="es-ES" smtClean="0"/>
              <a:t>‹#›</a:t>
            </a:fld>
            <a:endParaRPr lang="es-ES" dirty="0"/>
          </a:p>
        </p:txBody>
      </p:sp>
      <p:pic>
        <p:nvPicPr>
          <p:cNvPr id="7" name="Imagen 6" descr="figuras-1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69093"/>
            <a:ext cx="12192000" cy="418348"/>
          </a:xfrm>
          <a:prstGeom prst="rect">
            <a:avLst/>
          </a:prstGeom>
        </p:spPr>
      </p:pic>
      <p:pic>
        <p:nvPicPr>
          <p:cNvPr id="8" name="Imagen 7" descr="figuras-04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5486" cy="1026234"/>
          </a:xfrm>
          <a:prstGeom prst="rect">
            <a:avLst/>
          </a:prstGeom>
        </p:spPr>
      </p:pic>
      <p:pic>
        <p:nvPicPr>
          <p:cNvPr id="9" name="Imagen 8" descr="Logos_Transparentes-01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5586" y="5919596"/>
            <a:ext cx="1116814" cy="431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7440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Plantillas_PPT-04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281"/>
          <a:stretch/>
        </p:blipFill>
        <p:spPr>
          <a:xfrm>
            <a:off x="1" y="6396783"/>
            <a:ext cx="12191188" cy="460761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2F01-1662-46F2-9DCC-5DCEEE7FCEA5}" type="datetimeFigureOut">
              <a:rPr lang="es-ES" smtClean="0"/>
              <a:t>19/02/2016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FBE5-0148-4441-9604-2EFDE3AB5D10}" type="slidenum">
              <a:rPr lang="es-ES" smtClean="0"/>
              <a:t>‹#›</a:t>
            </a:fld>
            <a:endParaRPr lang="es-ES" dirty="0"/>
          </a:p>
        </p:txBody>
      </p:sp>
      <p:pic>
        <p:nvPicPr>
          <p:cNvPr id="9" name="Imagen 8" descr="figuras-04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7540" y="0"/>
            <a:ext cx="1155486" cy="1026234"/>
          </a:xfrm>
          <a:prstGeom prst="rect">
            <a:avLst/>
          </a:prstGeom>
        </p:spPr>
      </p:pic>
      <p:pic>
        <p:nvPicPr>
          <p:cNvPr id="10" name="Imagen 9" descr="Logos_Transparentes-01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5586" y="5919596"/>
            <a:ext cx="1116814" cy="431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84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solidFill>
                  <a:srgbClr val="005990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10" name="Marcador de contenido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</p:spPr>
        <p:txBody>
          <a:bodyPr/>
          <a:lstStyle>
            <a:lvl1pPr>
              <a:defRPr>
                <a:solidFill>
                  <a:srgbClr val="005990"/>
                </a:solidFill>
              </a:defRPr>
            </a:lvl1pPr>
            <a:lvl2pPr>
              <a:defRPr>
                <a:solidFill>
                  <a:srgbClr val="005990"/>
                </a:solidFill>
              </a:defRPr>
            </a:lvl2pPr>
            <a:lvl3pPr>
              <a:defRPr>
                <a:solidFill>
                  <a:srgbClr val="005990"/>
                </a:solidFill>
              </a:defRPr>
            </a:lvl3pPr>
            <a:lvl4pPr>
              <a:defRPr>
                <a:solidFill>
                  <a:srgbClr val="005990"/>
                </a:solidFill>
              </a:defRPr>
            </a:lvl4pPr>
            <a:lvl5pPr>
              <a:defRPr>
                <a:solidFill>
                  <a:srgbClr val="005990"/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pic>
        <p:nvPicPr>
          <p:cNvPr id="5" name="Imagen 4" descr="Logos_Transparentes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5586" y="5919596"/>
            <a:ext cx="1116814" cy="431995"/>
          </a:xfrm>
          <a:prstGeom prst="rect">
            <a:avLst/>
          </a:prstGeom>
        </p:spPr>
      </p:pic>
      <p:pic>
        <p:nvPicPr>
          <p:cNvPr id="6" name="Imagen 5" descr="Plantillas_PPT-04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281"/>
          <a:stretch/>
        </p:blipFill>
        <p:spPr>
          <a:xfrm>
            <a:off x="1" y="6396783"/>
            <a:ext cx="12191188" cy="460761"/>
          </a:xfrm>
          <a:prstGeom prst="rect">
            <a:avLst/>
          </a:prstGeom>
        </p:spPr>
      </p:pic>
      <p:pic>
        <p:nvPicPr>
          <p:cNvPr id="7" name="Imagen 6" descr="figuras-08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55346" cy="946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083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solidFill>
                  <a:srgbClr val="005990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12" name="Marcador de contenido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</p:spPr>
        <p:txBody>
          <a:bodyPr/>
          <a:lstStyle>
            <a:lvl1pPr>
              <a:defRPr>
                <a:solidFill>
                  <a:srgbClr val="005990"/>
                </a:solidFill>
              </a:defRPr>
            </a:lvl1pPr>
            <a:lvl2pPr>
              <a:defRPr>
                <a:solidFill>
                  <a:srgbClr val="005990"/>
                </a:solidFill>
              </a:defRPr>
            </a:lvl2pPr>
            <a:lvl3pPr>
              <a:defRPr>
                <a:solidFill>
                  <a:srgbClr val="005990"/>
                </a:solidFill>
              </a:defRPr>
            </a:lvl3pPr>
            <a:lvl4pPr>
              <a:defRPr>
                <a:solidFill>
                  <a:srgbClr val="005990"/>
                </a:solidFill>
              </a:defRPr>
            </a:lvl4pPr>
            <a:lvl5pPr>
              <a:defRPr>
                <a:solidFill>
                  <a:srgbClr val="005990"/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pic>
        <p:nvPicPr>
          <p:cNvPr id="5" name="Imagen 4" descr="Logos_Transparentes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5586" y="5919596"/>
            <a:ext cx="1116814" cy="431995"/>
          </a:xfrm>
          <a:prstGeom prst="rect">
            <a:avLst/>
          </a:prstGeom>
        </p:spPr>
      </p:pic>
      <p:pic>
        <p:nvPicPr>
          <p:cNvPr id="6" name="Imagen 5" descr="figuras-04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7540" y="0"/>
            <a:ext cx="1155486" cy="1026234"/>
          </a:xfrm>
          <a:prstGeom prst="rect">
            <a:avLst/>
          </a:prstGeom>
        </p:spPr>
      </p:pic>
      <p:pic>
        <p:nvPicPr>
          <p:cNvPr id="8" name="Imagen 7" descr="Plantillas_PPT-04.pn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281"/>
          <a:stretch/>
        </p:blipFill>
        <p:spPr>
          <a:xfrm>
            <a:off x="1" y="6396783"/>
            <a:ext cx="12191188" cy="460761"/>
          </a:xfrm>
          <a:prstGeom prst="rect">
            <a:avLst/>
          </a:prstGeom>
        </p:spPr>
      </p:pic>
      <p:pic>
        <p:nvPicPr>
          <p:cNvPr id="9" name="Imagen 8" descr="figuras-08.pn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55346" cy="946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389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figuras-1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60468" y="420749"/>
            <a:ext cx="1096376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5587" y="5919596"/>
            <a:ext cx="1116811" cy="431995"/>
          </a:xfrm>
          <a:prstGeom prst="rect">
            <a:avLst/>
          </a:prstGeom>
        </p:spPr>
      </p:pic>
      <p:sp>
        <p:nvSpPr>
          <p:cNvPr id="10" name="Marcador de contenido 2"/>
          <p:cNvSpPr>
            <a:spLocks noGrp="1"/>
          </p:cNvSpPr>
          <p:nvPr>
            <p:ph idx="1"/>
          </p:nvPr>
        </p:nvSpPr>
        <p:spPr>
          <a:xfrm>
            <a:off x="655949" y="1850510"/>
            <a:ext cx="10972800" cy="4525963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pic>
        <p:nvPicPr>
          <p:cNvPr id="11" name="Imagen 10" descr="figuras-04.png"/>
          <p:cNvPicPr>
            <a:picLocks noChangeAspect="1"/>
          </p:cNvPicPr>
          <p:nvPr userDrawn="1"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810" y="92707"/>
            <a:ext cx="1155486" cy="1026234"/>
          </a:xfrm>
          <a:prstGeom prst="rect">
            <a:avLst/>
          </a:prstGeom>
        </p:spPr>
      </p:pic>
      <p:pic>
        <p:nvPicPr>
          <p:cNvPr id="12" name="Imagen 11" descr="figuras-06.png"/>
          <p:cNvPicPr>
            <a:picLocks noChangeAspect="1"/>
          </p:cNvPicPr>
          <p:nvPr userDrawn="1"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7486"/>
            <a:ext cx="12192000" cy="60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9550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92F01-1662-46F2-9DCC-5DCEEE7FCEA5}" type="datetimeFigureOut">
              <a:rPr lang="es-ES" smtClean="0"/>
              <a:t>19/02/2016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DFBE5-0148-4441-9604-2EFDE3AB5D10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65424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49" r:id="rId2"/>
    <p:sldLayoutId id="2147483650" r:id="rId3"/>
    <p:sldLayoutId id="2147483651" r:id="rId4"/>
    <p:sldLayoutId id="2147483652" r:id="rId5"/>
    <p:sldLayoutId id="2147483660" r:id="rId6"/>
    <p:sldLayoutId id="2147483661" r:id="rId7"/>
    <p:sldLayoutId id="2147483663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s-ES" sz="3600" kern="1200" dirty="0">
          <a:solidFill>
            <a:srgbClr val="00599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77B7E4"/>
        </a:buClr>
        <a:buFont typeface="Arial" panose="020B0604020202020204" pitchFamily="34" charset="0"/>
        <a:buChar char="•"/>
        <a:defRPr lang="es-ES" sz="2400" kern="1200" dirty="0" smtClean="0">
          <a:solidFill>
            <a:srgbClr val="00599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7B7E4"/>
        </a:buClr>
        <a:buFont typeface="Arial" panose="020B0604020202020204" pitchFamily="34" charset="0"/>
        <a:buChar char="•"/>
        <a:defRPr lang="es-ES" sz="2400" kern="1200" dirty="0" smtClean="0">
          <a:solidFill>
            <a:srgbClr val="00599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7B7E4"/>
        </a:buClr>
        <a:buFont typeface="Arial" panose="020B0604020202020204" pitchFamily="34" charset="0"/>
        <a:buChar char="•"/>
        <a:defRPr lang="es-ES" sz="2400" kern="1200" dirty="0" smtClean="0">
          <a:solidFill>
            <a:srgbClr val="00599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7B7E4"/>
        </a:buClr>
        <a:buFont typeface="Arial" panose="020B0604020202020204" pitchFamily="34" charset="0"/>
        <a:buChar char="•"/>
        <a:defRPr lang="es-ES" sz="2400" kern="1200" dirty="0" smtClean="0">
          <a:solidFill>
            <a:srgbClr val="00599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7B7E4"/>
        </a:buClr>
        <a:buFont typeface="Arial" panose="020B0604020202020204" pitchFamily="34" charset="0"/>
        <a:buChar char="•"/>
        <a:defRPr lang="es-ES" sz="2400" kern="1200" dirty="0">
          <a:solidFill>
            <a:srgbClr val="00599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Competition</a:t>
            </a:r>
            <a:r>
              <a:rPr lang="en-GB" dirty="0"/>
              <a:t>, costs, and supervision </a:t>
            </a:r>
            <a:r>
              <a:rPr lang="en-GB" dirty="0" smtClean="0"/>
              <a:t>experiences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Pensions system of Costa Rica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4097338"/>
            <a:ext cx="9144000" cy="1655762"/>
          </a:xfrm>
        </p:spPr>
        <p:txBody>
          <a:bodyPr/>
          <a:lstStyle/>
          <a:p>
            <a:endParaRPr lang="es-CR" smtClean="0"/>
          </a:p>
          <a:p>
            <a:r>
              <a:rPr lang="es-CR" smtClean="0"/>
              <a:t>Rome</a:t>
            </a:r>
            <a:r>
              <a:rPr lang="es-CR" dirty="0" smtClean="0"/>
              <a:t>, Italy</a:t>
            </a:r>
          </a:p>
          <a:p>
            <a:r>
              <a:rPr lang="es-CR" dirty="0" smtClean="0"/>
              <a:t>February, 2016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9437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Pensions system in Costa Rica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Is a multi-pillar system composed by:</a:t>
            </a:r>
          </a:p>
          <a:p>
            <a:r>
              <a:rPr lang="en-GB" dirty="0" smtClean="0"/>
              <a:t> PAYG</a:t>
            </a:r>
          </a:p>
          <a:p>
            <a:pPr lvl="1"/>
            <a:r>
              <a:rPr lang="en-GB" dirty="0" smtClean="0"/>
              <a:t>Mandatory publicly managed social security scheme </a:t>
            </a:r>
          </a:p>
          <a:p>
            <a:pPr lvl="2"/>
            <a:r>
              <a:rPr lang="en-GB" dirty="0" smtClean="0"/>
              <a:t>Defined benefit scheme</a:t>
            </a:r>
          </a:p>
          <a:p>
            <a:r>
              <a:rPr lang="en-GB" dirty="0" smtClean="0"/>
              <a:t>Individual capitalization:</a:t>
            </a:r>
          </a:p>
          <a:p>
            <a:pPr lvl="1"/>
            <a:r>
              <a:rPr lang="en-GB" dirty="0" smtClean="0"/>
              <a:t>Mandatory and voluntary private pension schemes</a:t>
            </a:r>
          </a:p>
          <a:p>
            <a:pPr lvl="2"/>
            <a:r>
              <a:rPr lang="en-GB" dirty="0" smtClean="0"/>
              <a:t>Defined contribution</a:t>
            </a:r>
          </a:p>
          <a:p>
            <a:pPr lvl="2"/>
            <a:r>
              <a:rPr lang="en-GB" dirty="0" smtClean="0"/>
              <a:t>Benefits provided are complementary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30593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Total Assets of Pensions: Dec 31, 2015</a:t>
            </a:r>
            <a:endParaRPr lang="en-GB" dirty="0"/>
          </a:p>
        </p:txBody>
      </p:sp>
      <p:sp>
        <p:nvSpPr>
          <p:cNvPr id="6" name="CuadroTexto 5"/>
          <p:cNvSpPr txBox="1"/>
          <p:nvPr/>
        </p:nvSpPr>
        <p:spPr>
          <a:xfrm>
            <a:off x="4991100" y="6122987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 (million US dollars)</a:t>
            </a:r>
            <a:endParaRPr lang="en-GB" dirty="0"/>
          </a:p>
        </p:txBody>
      </p:sp>
      <p:graphicFrame>
        <p:nvGraphicFramePr>
          <p:cNvPr id="8" name="Grá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6716551"/>
              </p:ext>
            </p:extLst>
          </p:nvPr>
        </p:nvGraphicFramePr>
        <p:xfrm>
          <a:off x="1779813" y="1338943"/>
          <a:ext cx="8360229" cy="5153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6352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DC Mandatory Funds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Was created in 2000 and started to operate a year later</a:t>
            </a:r>
          </a:p>
          <a:p>
            <a:r>
              <a:rPr lang="en-GB" dirty="0" smtClean="0"/>
              <a:t>Is managed by pension administrators, known as OPC</a:t>
            </a:r>
          </a:p>
          <a:p>
            <a:r>
              <a:rPr lang="en-GB" dirty="0" smtClean="0"/>
              <a:t>At the beginning there were 10 OPC, now are 6</a:t>
            </a:r>
          </a:p>
          <a:p>
            <a:r>
              <a:rPr lang="en-GB" dirty="0" smtClean="0"/>
              <a:t>Default allocation for participants was established by law to Popular OPC (belongs to a governmental bank)</a:t>
            </a:r>
          </a:p>
          <a:p>
            <a:r>
              <a:rPr lang="en-GB" dirty="0" smtClean="0"/>
              <a:t>58% of affiliates are in default OPC 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524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DC Mandatory funds: Affiliates </a:t>
            </a:r>
            <a:endParaRPr lang="en-GB" sz="3200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146709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1792923" y="3319463"/>
            <a:ext cx="3184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(Default allocation OPC)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307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Comparability for fees charged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Fees are regulated by Superintendence of Pensions. Pensions Supervisor can define:</a:t>
            </a:r>
          </a:p>
          <a:p>
            <a:pPr lvl="1"/>
            <a:r>
              <a:rPr lang="en-GB" dirty="0" smtClean="0"/>
              <a:t>Structure</a:t>
            </a:r>
          </a:p>
          <a:p>
            <a:pPr lvl="1"/>
            <a:r>
              <a:rPr lang="en-GB" dirty="0" smtClean="0"/>
              <a:t>Cap</a:t>
            </a:r>
          </a:p>
          <a:p>
            <a:r>
              <a:rPr lang="en-GB" dirty="0" smtClean="0"/>
              <a:t>Evolution on structures and fees caps:</a:t>
            </a:r>
          </a:p>
          <a:p>
            <a:pPr lvl="1"/>
            <a:r>
              <a:rPr lang="en-GB" dirty="0" smtClean="0"/>
              <a:t>2001 - 2004: Fees on the fund´s returns, cap of 10%</a:t>
            </a:r>
          </a:p>
          <a:p>
            <a:pPr lvl="1"/>
            <a:r>
              <a:rPr lang="en-GB" dirty="0" smtClean="0"/>
              <a:t>2005 – 2010: Fees on flows:</a:t>
            </a:r>
          </a:p>
          <a:p>
            <a:pPr lvl="5">
              <a:buFont typeface="Wingdings" panose="05000000000000000000" pitchFamily="2" charset="2"/>
              <a:buChar char="§"/>
            </a:pPr>
            <a:r>
              <a:rPr lang="en-GB" dirty="0" smtClean="0"/>
              <a:t>4% on contributions</a:t>
            </a:r>
          </a:p>
          <a:p>
            <a:pPr lvl="5">
              <a:buFont typeface="Wingdings" panose="05000000000000000000" pitchFamily="2" charset="2"/>
              <a:buChar char="§"/>
            </a:pPr>
            <a:r>
              <a:rPr lang="en-GB" dirty="0" smtClean="0"/>
              <a:t>8% on returns</a:t>
            </a:r>
          </a:p>
          <a:p>
            <a:pPr lvl="1"/>
            <a:r>
              <a:rPr lang="en-GB" dirty="0" smtClean="0"/>
              <a:t>2011 – now: Fees on assets under management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2667661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contenido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14487E"/>
                </a:solidFill>
              </a:rPr>
              <a:t>Reasons for fees on assets under management:</a:t>
            </a:r>
          </a:p>
          <a:p>
            <a:pPr lvl="1"/>
            <a:r>
              <a:rPr lang="en-GB" dirty="0" smtClean="0"/>
              <a:t>Making comparisons between pension providers much easier for workers </a:t>
            </a:r>
          </a:p>
          <a:p>
            <a:pPr lvl="1"/>
            <a:r>
              <a:rPr lang="en-GB" dirty="0" smtClean="0"/>
              <a:t>Facilitating choice by members</a:t>
            </a:r>
          </a:p>
          <a:p>
            <a:pPr lvl="1"/>
            <a:r>
              <a:rPr lang="en-GB" dirty="0" smtClean="0"/>
              <a:t>Fees on contributions were not encouraging managers to generate better returns</a:t>
            </a:r>
          </a:p>
          <a:p>
            <a:r>
              <a:rPr lang="en-GB" dirty="0" smtClean="0"/>
              <a:t>In 2011, also a progressive lowering of fee caps on assets under management was introduced</a:t>
            </a:r>
          </a:p>
          <a:p>
            <a:r>
              <a:rPr lang="en-GB" dirty="0" smtClean="0"/>
              <a:t>Only one OPC charges a lower fee (0.68%) than the legal cap (0.70%), but this percentage does not have effect on transfers to this OPC.</a:t>
            </a:r>
          </a:p>
          <a:p>
            <a:endParaRPr lang="en-GB" dirty="0" smtClean="0"/>
          </a:p>
          <a:p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>
              <a:solidFill>
                <a:srgbClr val="14487E"/>
              </a:solidFill>
            </a:endParaRPr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 smtClean="0"/>
              <a:t>Comparability for fees charged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023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1956463"/>
              </p:ext>
            </p:extLst>
          </p:nvPr>
        </p:nvGraphicFramePr>
        <p:xfrm>
          <a:off x="1378038" y="1600200"/>
          <a:ext cx="9208395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Comparability for fees charged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77716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Transparency for fees charged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As a way to give information to the affiliates about what they are buying, and how much it costs, these measures have been taken: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dirty="0" smtClean="0"/>
              <a:t>Account statement, at least every six months. Fees charged are shown separately.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dirty="0" smtClean="0"/>
              <a:t>Supervisor publishes fees percentages on the internet site</a:t>
            </a:r>
          </a:p>
          <a:p>
            <a:r>
              <a:rPr lang="en-GB" dirty="0" smtClean="0"/>
              <a:t>Financial education: </a:t>
            </a:r>
          </a:p>
          <a:p>
            <a:pPr lvl="1"/>
            <a:r>
              <a:rPr lang="en-GB" dirty="0" smtClean="0"/>
              <a:t>The supervisors have implemented a national strategy for financial education that includes topics on banks, insurance, pensions and security markets.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469949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lantillaPPT.pptx" id="{A9513C7D-C237-4876-AEF5-3E186746603D}" vid="{5A2A48C5-816D-4115-A1B7-DC68BA7F09C7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91DA0F30BAFFD4D8C09617807ED7157" ma:contentTypeVersion="1" ma:contentTypeDescription="Crear nuevo documento." ma:contentTypeScope="" ma:versionID="f1df56b8d3cb018ff2b875e6a7c63a4c">
  <xsd:schema xmlns:xsd="http://www.w3.org/2001/XMLSchema" xmlns:xs="http://www.w3.org/2001/XMLSchema" xmlns:p="http://schemas.microsoft.com/office/2006/metadata/properties" xmlns:ns3="ca33a851-e002-4b16-a327-d9d830021bcc" targetNamespace="http://schemas.microsoft.com/office/2006/metadata/properties" ma:root="true" ma:fieldsID="25f4713ca90c13408cd0790e4f3da720" ns3:_="">
    <xsd:import namespace="ca33a851-e002-4b16-a327-d9d830021bcc"/>
    <xsd:element name="properties">
      <xsd:complexType>
        <xsd:sequence>
          <xsd:element name="documentManagement">
            <xsd:complexType>
              <xsd:all>
                <xsd:element ref="ns3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33a851-e002-4b16-a327-d9d830021bc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C3983A1-C31F-4B84-AE65-0AFF97C4DA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a33a851-e002-4b16-a327-d9d830021b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8D667A9-9378-4C91-8562-F18D60D60187}">
  <ds:schemaRefs>
    <ds:schemaRef ds:uri="ca33a851-e002-4b16-a327-d9d830021bcc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62D9AD4A-30D3-4853-AC34-1558F8EE96F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151</TotalTime>
  <Words>420</Words>
  <Application>Microsoft Office PowerPoint</Application>
  <PresentationFormat>Custom</PresentationFormat>
  <Paragraphs>64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Tema de Office</vt:lpstr>
      <vt:lpstr>Competition, costs, and supervision experiences  Pensions system of Costa Rica</vt:lpstr>
      <vt:lpstr>Pensions system in Costa Rica</vt:lpstr>
      <vt:lpstr>Total Assets of Pensions: Dec 31, 2015</vt:lpstr>
      <vt:lpstr>DC Mandatory Funds</vt:lpstr>
      <vt:lpstr>DC Mandatory funds: Affiliates </vt:lpstr>
      <vt:lpstr>Comparability for fees charged</vt:lpstr>
      <vt:lpstr>Comparability for fees charged</vt:lpstr>
      <vt:lpstr>Comparability for fees charged</vt:lpstr>
      <vt:lpstr>Transparency for fees charged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Competition, costs, and supervision experiences Costa Rica</dc:title>
  <dc:creator>Patricia Abarca Rodríguez</dc:creator>
  <cp:lastModifiedBy>STAŃKO Dariusz</cp:lastModifiedBy>
  <cp:revision>17</cp:revision>
  <dcterms:created xsi:type="dcterms:W3CDTF">2016-02-19T03:29:28Z</dcterms:created>
  <dcterms:modified xsi:type="dcterms:W3CDTF">2016-02-19T10:34:18Z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0x010100B91DA0F30BAFFD4D8C09617807ED7157</vt:lpwstr>
  </property>
</Properties>
</file>