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445" r:id="rId2"/>
    <p:sldId id="338" r:id="rId3"/>
    <p:sldId id="358" r:id="rId4"/>
    <p:sldId id="447" r:id="rId5"/>
    <p:sldId id="453" r:id="rId6"/>
    <p:sldId id="433" r:id="rId7"/>
    <p:sldId id="455" r:id="rId8"/>
    <p:sldId id="457" r:id="rId9"/>
    <p:sldId id="436" r:id="rId10"/>
    <p:sldId id="437" r:id="rId11"/>
    <p:sldId id="458" r:id="rId12"/>
  </p:sldIdLst>
  <p:sldSz cx="9144000" cy="6858000" type="screen4x3"/>
  <p:notesSz cx="7010400" cy="92964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pensiones" initials="S.P." lastIdx="5" clrIdx="0"/>
  <p:cmAuthor id="1" name="xquintanilla" initials="XQ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78B5"/>
    <a:srgbClr val="000099"/>
    <a:srgbClr val="004B70"/>
    <a:srgbClr val="660066"/>
    <a:srgbClr val="EDDBC9"/>
    <a:srgbClr val="ECE7F1"/>
    <a:srgbClr val="E8E2EE"/>
    <a:srgbClr val="FFEDB3"/>
    <a:srgbClr val="FFE9A3"/>
    <a:srgbClr val="E4C9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15" autoAdjust="0"/>
    <p:restoredTop sz="94641" autoAdjust="0"/>
  </p:normalViewPr>
  <p:slideViewPr>
    <p:cSldViewPr>
      <p:cViewPr varScale="1">
        <p:scale>
          <a:sx n="70" d="100"/>
          <a:sy n="70" d="100"/>
        </p:scale>
        <p:origin x="-145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2932445-2B5E-49E1-B66B-C283F4CE373C}" type="datetimeFigureOut">
              <a:rPr lang="es-CL" smtClean="0"/>
              <a:pPr/>
              <a:t>03-03-2016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2173C44-9ABF-49A6-969F-D76847494FE6}" type="slidenum">
              <a:rPr lang="es-CL" smtClean="0"/>
              <a:pPr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79652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 userDrawn="1"/>
        </p:nvSpPr>
        <p:spPr>
          <a:xfrm>
            <a:off x="0" y="0"/>
            <a:ext cx="9144000" cy="142873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marL="0" marR="0" indent="0" algn="l" defTabSz="914400" rtl="0" eaLnBrk="1" latinLnBrk="0" hangingPunct="1">
              <a:spcBef>
                <a:spcPct val="20000"/>
              </a:spcBef>
              <a:buFontTx/>
              <a:buNone/>
              <a:defRPr kumimoji="0" lang="es-ES" sz="2800" b="1" kern="1200" cap="small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marR="0" indent="0" algn="l" defTabSz="914400" rtl="0" eaLnBrk="1" latinLnBrk="0" hangingPunct="1">
              <a:spcBef>
                <a:spcPct val="20000"/>
              </a:spcBef>
              <a:buFontTx/>
              <a:buNone/>
              <a:defRPr kumimoji="0" lang="es-ES" sz="2800" b="1" kern="1200" cap="small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www.spensiones.cl</a:t>
            </a:r>
            <a:endParaRPr lang="es-ES" dirty="0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004C93"/>
              </a:clrFrom>
              <a:clrTo>
                <a:srgbClr val="004C9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-24"/>
            <a:ext cx="2135192" cy="117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http://www.elbagual.cl/wp-content/uploads/2011/02/logo_gobierno_chile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431121" cy="142873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914400" rtl="0" eaLnBrk="1" latinLnBrk="0" hangingPunct="1">
              <a:spcBef>
                <a:spcPct val="20000"/>
              </a:spcBef>
              <a:buFontTx/>
              <a:buNone/>
              <a:defRPr kumimoji="0" lang="es-ES" sz="2800" b="1" kern="1200" cap="sm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954388"/>
            <a:ext cx="4040188" cy="639762"/>
          </a:xfrm>
          <a:solidFill>
            <a:schemeClr val="tx1">
              <a:lumMod val="65000"/>
              <a:lumOff val="3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kumimoji="0" lang="es-ES" sz="2400" b="1" kern="1200" cap="sm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latinLnBrk="0" hangingPunct="1">
              <a:spcBef>
                <a:spcPct val="20000"/>
              </a:spcBef>
              <a:buFontTx/>
              <a:buNone/>
            </a:pPr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Font typeface="Arial" pitchFamily="34" charset="0"/>
              <a:tabLst/>
              <a:def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Font typeface="Arial" pitchFamily="34" charset="0"/>
              <a:tabLst/>
              <a:defRPr kumimoji="0" lang="es-E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2pPr>
            <a:lvl3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Font typeface="Arial" pitchFamily="34" charset="0"/>
              <a:tabLst/>
              <a:defRPr kumimoji="0" lang="es-E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3pPr>
            <a:lvl4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Font typeface="Arial" pitchFamily="34" charset="0"/>
              <a:tabLst/>
              <a:defRPr kumimoji="0" lang="es-E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4pPr>
            <a:lvl5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Font typeface="Arial" pitchFamily="34" charset="0"/>
              <a:tabLst/>
              <a:def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v"/>
              <a:tabLst/>
            </a:pPr>
            <a:r>
              <a:rPr lang="es-ES" dirty="0" smtClean="0"/>
              <a:t>Haga clic para modificar el estilo de texto del patrón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tabLst/>
            </a:pPr>
            <a:r>
              <a:rPr lang="es-ES" dirty="0" smtClean="0"/>
              <a:t>Segundo nivel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Font typeface="Arial" pitchFamily="34" charset="0"/>
              <a:buChar char="•"/>
              <a:tabLst/>
            </a:pPr>
            <a:r>
              <a:rPr lang="es-ES" dirty="0" smtClean="0"/>
              <a:t>Tercer nivel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Font typeface="Calibri" pitchFamily="34" charset="0"/>
              <a:buChar char="‐"/>
              <a:tabLst/>
            </a:pPr>
            <a:r>
              <a:rPr lang="es-ES" dirty="0" smtClean="0"/>
              <a:t>Cuarto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954388"/>
            <a:ext cx="4041775" cy="639762"/>
          </a:xfrm>
          <a:solidFill>
            <a:schemeClr val="tx1">
              <a:lumMod val="65000"/>
              <a:lumOff val="3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kumimoji="0" lang="es-ES" sz="2400" b="1" kern="1200" cap="small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latinLnBrk="0" hangingPunct="1">
              <a:spcBef>
                <a:spcPct val="20000"/>
              </a:spcBef>
              <a:buFontTx/>
              <a:buNone/>
            </a:pPr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>
              <a:defRPr kumimoji="0" lang="es-E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2pPr>
            <a:lvl3pPr>
              <a:defRPr kumimoji="0" lang="es-E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3pPr>
            <a:lvl4pPr>
              <a:defRPr kumimoji="0" lang="es-E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v"/>
              <a:tabLst/>
            </a:pPr>
            <a:r>
              <a:rPr lang="es-ES" dirty="0" smtClean="0"/>
              <a:t>Haga clic para modificar el estilo de texto del patrón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tabLst/>
            </a:pPr>
            <a:r>
              <a:rPr lang="es-ES" dirty="0" smtClean="0"/>
              <a:t>Segundo nivel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Font typeface="Arial" pitchFamily="34" charset="0"/>
              <a:buChar char="•"/>
              <a:tabLst/>
            </a:pPr>
            <a:r>
              <a:rPr lang="es-ES" dirty="0" smtClean="0"/>
              <a:t>Tercer nivel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Font typeface="Calibri" pitchFamily="34" charset="0"/>
              <a:buChar char="‐"/>
              <a:tabLst/>
            </a:pPr>
            <a:r>
              <a:rPr lang="es-ES" dirty="0" smtClean="0"/>
              <a:t>Cuarto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03/03/2016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702" y="151239"/>
            <a:ext cx="792163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y objeto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texto"/>
          <p:cNvSpPr>
            <a:spLocks noGrp="1"/>
          </p:cNvSpPr>
          <p:nvPr>
            <p:ph type="body" sz="quarter" idx="14"/>
          </p:nvPr>
        </p:nvSpPr>
        <p:spPr>
          <a:xfrm>
            <a:off x="472875" y="928670"/>
            <a:ext cx="8215370" cy="500050"/>
          </a:xfrm>
          <a:solidFill>
            <a:schemeClr val="tx1">
              <a:lumMod val="65000"/>
              <a:lumOff val="3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>
              <a:buNone/>
              <a:defRPr kumimoji="0" lang="es-ES" sz="2400" b="0" cap="small" baseline="0" dirty="0">
                <a:solidFill>
                  <a:schemeClr val="bg1"/>
                </a:solidFill>
              </a:defRPr>
            </a:lvl1pPr>
          </a:lstStyle>
          <a:p>
            <a:pPr marL="0" marR="0" lvl="0" indent="0"/>
            <a:r>
              <a:rPr lang="es-ES" dirty="0" smtClean="0"/>
              <a:t>Haga clic para modificar el estilo de texto del patrón</a:t>
            </a:r>
            <a:endParaRPr lang="es-E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17738" y="274638"/>
            <a:ext cx="8143932" cy="654032"/>
          </a:xfrm>
        </p:spPr>
        <p:txBody>
          <a:bodyPr vert="horz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es-ES" sz="2400" b="1" cap="small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C98A2-C28D-430E-A938-E3D8BE3735E3}" type="datetimeFigureOut">
              <a:rPr lang="es-ES" smtClean="0"/>
              <a:pPr/>
              <a:t>03/03/2016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C9678-D59D-4CE6-B93D-349A4C489B8C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11" name="10 Marcador de texto"/>
          <p:cNvSpPr>
            <a:spLocks noGrp="1"/>
          </p:cNvSpPr>
          <p:nvPr>
            <p:ph type="body" sz="quarter" idx="15"/>
          </p:nvPr>
        </p:nvSpPr>
        <p:spPr>
          <a:xfrm>
            <a:off x="500062" y="1643062"/>
            <a:ext cx="8215341" cy="4572019"/>
          </a:xfrm>
        </p:spPr>
        <p:txBody>
          <a:bodyPr>
            <a:noAutofit/>
          </a:bodyPr>
          <a:lstStyle>
            <a:lvl1pPr marR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v"/>
              <a:tabLst/>
              <a:defRPr kumimoji="0" lang="es-E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R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tabLst/>
              <a:def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2pPr>
            <a:lvl3pPr marR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Font typeface="Arial" pitchFamily="34" charset="0"/>
              <a:buChar char="•"/>
              <a:tabLst/>
              <a:defRPr kumimoji="0" lang="es-E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3pPr>
            <a:lvl4pPr marR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Font typeface="Calibri" pitchFamily="34" charset="0"/>
              <a:buChar char="‐"/>
              <a:tabLst/>
              <a:defRPr kumimoji="0" lang="es-E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4pPr>
            <a:lvl5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Font typeface="Arial" pitchFamily="34" charset="0"/>
              <a:buChar char="•"/>
              <a:tabLst/>
              <a:defRPr kumimoji="0" lang="es-E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702" y="151239"/>
            <a:ext cx="792163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3835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16B4E-A078-4291-8F25-5E3275B0E0FB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3742217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D336F-1C26-4783-B87A-970E9B3D6C9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1725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BAAB9-84B0-4B00-ADF2-FBBFFA0003A0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4495215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03/03/2016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‹#›</a:t>
            </a:fld>
            <a:endParaRPr lang="es-ES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702" y="151239"/>
            <a:ext cx="792163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61" r:id="rId3"/>
    <p:sldLayoutId id="2147483663" r:id="rId4"/>
    <p:sldLayoutId id="2147483664" r:id="rId5"/>
    <p:sldLayoutId id="2147483665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772400" cy="1728192"/>
          </a:xfrm>
        </p:spPr>
        <p:txBody>
          <a:bodyPr/>
          <a:lstStyle/>
          <a:p>
            <a:r>
              <a:rPr lang="en-US" dirty="0" smtClean="0"/>
              <a:t>Pension systems with individual accounts: competition, costs, and supervision experiences</a:t>
            </a:r>
            <a:endParaRPr lang="en-U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827584" y="3476600"/>
            <a:ext cx="6696744" cy="2760712"/>
          </a:xfrm>
        </p:spPr>
        <p:txBody>
          <a:bodyPr>
            <a:noAutofit/>
          </a:bodyPr>
          <a:lstStyle/>
          <a:p>
            <a:r>
              <a:rPr lang="en-US" sz="1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Olga Fuentes</a:t>
            </a:r>
          </a:p>
          <a:p>
            <a:r>
              <a:rPr lang="en-US" sz="1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Deputy Chair of Regulation</a:t>
            </a:r>
          </a:p>
          <a:p>
            <a:r>
              <a:rPr lang="en-US" sz="1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Pension Regulator, Chile</a:t>
            </a:r>
          </a:p>
          <a:p>
            <a:endParaRPr 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COVIP-AIOS International Seminar</a:t>
            </a:r>
          </a:p>
          <a:p>
            <a:r>
              <a:rPr 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February  26, 2016</a:t>
            </a:r>
          </a:p>
          <a:p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28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exto"/>
          <p:cNvSpPr>
            <a:spLocks noGrp="1"/>
          </p:cNvSpPr>
          <p:nvPr>
            <p:ph type="body" sz="quarter" idx="14"/>
          </p:nvPr>
        </p:nvSpPr>
        <p:spPr>
          <a:xfrm>
            <a:off x="392307" y="332656"/>
            <a:ext cx="8215370" cy="500050"/>
          </a:xfrm>
        </p:spPr>
        <p:txBody>
          <a:bodyPr/>
          <a:lstStyle/>
          <a:p>
            <a:r>
              <a:rPr lang="en-US" dirty="0" smtClean="0"/>
              <a:t>Last Developments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5"/>
          </p:nvPr>
        </p:nvSpPr>
        <p:spPr>
          <a:xfrm>
            <a:off x="25152" y="908720"/>
            <a:ext cx="8784976" cy="504056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A Pension Commission was set on April 2014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to elaborate a diagnosis and then propose reforms to improve the Pension System.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The final report was presented in September 2015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The president entrusted the analysis of the report to a Committee of Ministers.</a:t>
            </a:r>
          </a:p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en-US" sz="2000" dirty="0" smtClean="0"/>
              <a:t>The committee of Ministers was created on December 2015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Currently the Committee of Ministers is analyzing the final report of the Pension commission to make a proposal to the president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The Committee of ministers is supported by a technical group, which the Pension Regulator is part of.</a:t>
            </a:r>
          </a:p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en-US" sz="2000" dirty="0" smtClean="0"/>
              <a:t>Some of the elements </a:t>
            </a:r>
            <a:r>
              <a:rPr lang="en-US" sz="2000" dirty="0"/>
              <a:t>of the discussion: </a:t>
            </a:r>
          </a:p>
          <a:p>
            <a:pPr marL="742950" lvl="1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en-US" sz="2000" dirty="0"/>
              <a:t>Parametric reforms</a:t>
            </a:r>
          </a:p>
          <a:p>
            <a:pPr marL="742950" lvl="1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en-US" sz="2000" dirty="0"/>
              <a:t>Increase coverage and competition</a:t>
            </a:r>
          </a:p>
          <a:p>
            <a:pPr marL="742950" lvl="1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en-US" sz="2000" dirty="0"/>
              <a:t>Improve adequacy without compromising financial sustainability</a:t>
            </a:r>
          </a:p>
          <a:p>
            <a:pPr marL="742950" lvl="1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en-US" sz="2000" dirty="0"/>
              <a:t>Financial education</a:t>
            </a:r>
          </a:p>
          <a:p>
            <a:pPr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88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772400" cy="1728192"/>
          </a:xfrm>
        </p:spPr>
        <p:txBody>
          <a:bodyPr/>
          <a:lstStyle/>
          <a:p>
            <a:r>
              <a:rPr lang="en-US" dirty="0" smtClean="0"/>
              <a:t>Pension systems with individual accounts: competition, costs, and supervision experiences</a:t>
            </a:r>
            <a:endParaRPr lang="en-U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827584" y="3476600"/>
            <a:ext cx="6696744" cy="2760712"/>
          </a:xfrm>
        </p:spPr>
        <p:txBody>
          <a:bodyPr>
            <a:noAutofit/>
          </a:bodyPr>
          <a:lstStyle/>
          <a:p>
            <a:r>
              <a:rPr lang="en-US" sz="1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Olga Fuentes</a:t>
            </a:r>
          </a:p>
          <a:p>
            <a:r>
              <a:rPr lang="en-US" sz="1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Deputy Chair of Regulation</a:t>
            </a:r>
          </a:p>
          <a:p>
            <a:r>
              <a:rPr lang="en-US" sz="1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Pension Regulator, Chile</a:t>
            </a:r>
          </a:p>
          <a:p>
            <a:endParaRPr 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COVIP-AIOS International Seminar</a:t>
            </a:r>
          </a:p>
          <a:p>
            <a:r>
              <a:rPr 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February  26, 2016</a:t>
            </a:r>
          </a:p>
          <a:p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63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exto"/>
          <p:cNvSpPr>
            <a:spLocks noGrp="1"/>
          </p:cNvSpPr>
          <p:nvPr>
            <p:ph type="body" sz="quarter" idx="14"/>
          </p:nvPr>
        </p:nvSpPr>
        <p:spPr>
          <a:xfrm>
            <a:off x="125760" y="332656"/>
            <a:ext cx="8712967" cy="500050"/>
          </a:xfrm>
        </p:spPr>
        <p:txBody>
          <a:bodyPr/>
          <a:lstStyle/>
          <a:p>
            <a:r>
              <a:rPr lang="en-US" dirty="0" smtClean="0"/>
              <a:t>Chile Has a Multi-Pillar Pension System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5"/>
          </p:nvPr>
        </p:nvSpPr>
        <p:spPr>
          <a:xfrm>
            <a:off x="92291" y="1052736"/>
            <a:ext cx="8964488" cy="5528672"/>
          </a:xfrm>
        </p:spPr>
        <p:txBody>
          <a:bodyPr/>
          <a:lstStyle/>
          <a:p>
            <a:r>
              <a:rPr lang="en-US" b="1" dirty="0" smtClean="0"/>
              <a:t>Pillar 1: Old age poverty prevention, State financed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Non contributory means tested basic pension (PBS)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Complementary Solidarity Pension (for low levels of  </a:t>
            </a:r>
            <a:r>
              <a:rPr lang="en-US" dirty="0" smtClean="0"/>
              <a:t>savings)</a:t>
            </a:r>
            <a:endParaRPr lang="en-US" dirty="0"/>
          </a:p>
          <a:p>
            <a:r>
              <a:rPr lang="en-US" b="1" dirty="0" smtClean="0"/>
              <a:t>Pillar 2: Consumption smoothing, mandatory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AFP system </a:t>
            </a:r>
            <a:r>
              <a:rPr lang="en-US" dirty="0" smtClean="0"/>
              <a:t>(</a:t>
            </a:r>
            <a:r>
              <a:rPr lang="en-US" dirty="0"/>
              <a:t>Pension Fund Managers) based on individual accounts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Workers are free to choose administrator and type of </a:t>
            </a:r>
            <a:r>
              <a:rPr lang="en-US" dirty="0" smtClean="0"/>
              <a:t>fund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The </a:t>
            </a:r>
            <a:r>
              <a:rPr lang="en-US" dirty="0"/>
              <a:t>average fee is 1,16% of monthly wage, being 0,47% the lowest fee.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There are 6 AFPs currently </a:t>
            </a:r>
            <a:r>
              <a:rPr lang="en-US" dirty="0" smtClean="0"/>
              <a:t>operating.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Total </a:t>
            </a:r>
            <a:r>
              <a:rPr lang="en-US" dirty="0"/>
              <a:t>number of affiliates: </a:t>
            </a:r>
            <a:r>
              <a:rPr lang="en-US" dirty="0" smtClean="0"/>
              <a:t>9.8 </a:t>
            </a:r>
            <a:r>
              <a:rPr lang="en-US" dirty="0"/>
              <a:t>millions approx</a:t>
            </a:r>
            <a:r>
              <a:rPr lang="en-US" dirty="0" smtClean="0"/>
              <a:t>. Total AUM US$150 </a:t>
            </a:r>
            <a:r>
              <a:rPr lang="en-US" dirty="0" err="1" smtClean="0"/>
              <a:t>bn</a:t>
            </a:r>
            <a:r>
              <a:rPr lang="en-US" dirty="0" smtClean="0"/>
              <a:t> </a:t>
            </a:r>
            <a:r>
              <a:rPr lang="en-US" dirty="0"/>
              <a:t>(70% GDP</a:t>
            </a:r>
            <a:r>
              <a:rPr lang="en-US" dirty="0" smtClean="0"/>
              <a:t>)</a:t>
            </a:r>
          </a:p>
          <a:p>
            <a:r>
              <a:rPr lang="en-US" b="1" dirty="0" smtClean="0"/>
              <a:t>Pillar 3: Consumption smoothing, voluntary savings</a:t>
            </a:r>
          </a:p>
          <a:p>
            <a:pPr lvl="1"/>
            <a:r>
              <a:rPr lang="en-US" dirty="0" smtClean="0"/>
              <a:t>Personal and Occupational Plans. Managed by:</a:t>
            </a:r>
          </a:p>
          <a:p>
            <a:pPr lvl="2"/>
            <a:r>
              <a:rPr lang="en-US" sz="1800" dirty="0" smtClean="0"/>
              <a:t>AFPs</a:t>
            </a:r>
          </a:p>
          <a:p>
            <a:pPr lvl="2"/>
            <a:r>
              <a:rPr lang="en-US" sz="1800" dirty="0" smtClean="0"/>
              <a:t>Life Insurance Companies (LIC)</a:t>
            </a:r>
          </a:p>
          <a:p>
            <a:pPr lvl="2"/>
            <a:r>
              <a:rPr lang="en-US" sz="1800" dirty="0" smtClean="0"/>
              <a:t>Mutual Funds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5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908720"/>
            <a:ext cx="8229600" cy="504056"/>
          </a:xfrm>
          <a:solidFill>
            <a:schemeClr val="tx1">
              <a:lumMod val="65000"/>
              <a:lumOff val="3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342900" indent="-342900" algn="l">
              <a:spcBef>
                <a:spcPct val="20000"/>
              </a:spcBef>
              <a:buFont typeface="Arial" pitchFamily="34" charset="0"/>
            </a:pPr>
            <a:r>
              <a:rPr lang="en-US" sz="2200" cap="small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the 2008 Reform: Goals</a:t>
            </a:r>
            <a:endParaRPr lang="en-US" sz="2200" cap="small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87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16114" y="1412776"/>
            <a:ext cx="8075240" cy="2304256"/>
          </a:xfrm>
        </p:spPr>
        <p:txBody>
          <a:bodyPr vert="horz" lIns="91440" tIns="45720" rIns="91440" bIns="45720" rtlCol="0">
            <a:noAutofit/>
          </a:bodyPr>
          <a:lstStyle/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endParaRPr lang="en-US" sz="2000" dirty="0" smtClean="0"/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b="1" dirty="0" smtClean="0"/>
              <a:t>Coverage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b="1" dirty="0" smtClean="0"/>
              <a:t>Adequacy providing a strong safety net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b="1" dirty="0" smtClean="0"/>
              <a:t>Competition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b="1" dirty="0" smtClean="0"/>
              <a:t>Improve </a:t>
            </a:r>
            <a:r>
              <a:rPr lang="en-US" sz="2000" b="1" dirty="0"/>
              <a:t>AFP performance </a:t>
            </a:r>
            <a:r>
              <a:rPr lang="en-US" sz="2000" dirty="0"/>
              <a:t>by increasing the </a:t>
            </a:r>
            <a:r>
              <a:rPr lang="en-US" sz="2000" b="1" dirty="0"/>
              <a:t>level of competition </a:t>
            </a:r>
            <a:r>
              <a:rPr lang="en-US" sz="2000" dirty="0"/>
              <a:t>through higher demand sensitivity, lower barriers to entry and a more flexible investment </a:t>
            </a:r>
            <a:r>
              <a:rPr lang="en-US" sz="2000" dirty="0" smtClean="0"/>
              <a:t>regulation.</a:t>
            </a:r>
            <a:endParaRPr lang="en-US" sz="2000" b="1" dirty="0" smtClean="0"/>
          </a:p>
          <a:p>
            <a:pPr lvl="1"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b="1" dirty="0" smtClean="0"/>
              <a:t>Main measures introduced to increased competition: </a:t>
            </a:r>
          </a:p>
          <a:p>
            <a:pPr lvl="2"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sz="1800" dirty="0" smtClean="0"/>
              <a:t>Bidding </a:t>
            </a:r>
            <a:r>
              <a:rPr lang="en-US" sz="1800" dirty="0"/>
              <a:t>process to assign new affiliates</a:t>
            </a:r>
          </a:p>
          <a:p>
            <a:pPr lvl="2"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sz="1800" dirty="0"/>
              <a:t>Separate provision of Disability and Survivors Insurance. </a:t>
            </a:r>
          </a:p>
          <a:p>
            <a:pPr lvl="2"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sz="1800" dirty="0"/>
              <a:t>Simplification of fee structure</a:t>
            </a:r>
          </a:p>
          <a:p>
            <a:pPr lvl="1" algn="just">
              <a:buClr>
                <a:srgbClr val="C00000"/>
              </a:buClr>
              <a:buFont typeface="Wingdings" pitchFamily="2" charset="2"/>
              <a:buChar char="v"/>
            </a:pPr>
            <a:endParaRPr lang="en-US" sz="24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39552" y="3717032"/>
            <a:ext cx="8604448" cy="5904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292795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139" y="260648"/>
            <a:ext cx="8229600" cy="580926"/>
          </a:xfrm>
          <a:solidFill>
            <a:schemeClr val="tx1">
              <a:lumMod val="65000"/>
              <a:lumOff val="3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342900" indent="-342900" algn="l">
              <a:spcBef>
                <a:spcPct val="20000"/>
              </a:spcBef>
              <a:buFont typeface="Arial" pitchFamily="34" charset="0"/>
            </a:pPr>
            <a:r>
              <a:rPr lang="en-US" sz="2400" cap="small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Competition</a:t>
            </a:r>
            <a:endParaRPr lang="en-US" sz="2400" cap="small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309295" y="1124744"/>
            <a:ext cx="8507288" cy="5257800"/>
          </a:xfrm>
        </p:spPr>
        <p:txBody>
          <a:bodyPr vert="horz" lIns="91440" tIns="45720" rIns="91440" bIns="45720" rtlCol="0">
            <a:noAutofit/>
          </a:bodyPr>
          <a:lstStyle/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b="1" dirty="0" smtClean="0"/>
              <a:t>Diagnosis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 smtClean="0"/>
              <a:t>Three stages in the history of industry:</a:t>
            </a:r>
          </a:p>
          <a:p>
            <a:pPr marL="342900" lvl="1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b="1" dirty="0" smtClean="0"/>
              <a:t>Initial phase (1981-1990):</a:t>
            </a:r>
          </a:p>
          <a:p>
            <a:pPr marL="800100" lvl="3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dirty="0" smtClean="0"/>
              <a:t>High costs and fees</a:t>
            </a:r>
          </a:p>
          <a:p>
            <a:pPr marL="800100" lvl="3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dirty="0" smtClean="0"/>
              <a:t>Returns increasing at the end of this phase</a:t>
            </a:r>
          </a:p>
          <a:p>
            <a:pPr marL="800100" lvl="3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dirty="0" smtClean="0"/>
              <a:t>Low turnover of firms in the market</a:t>
            </a:r>
          </a:p>
          <a:p>
            <a:pPr marL="342900" lvl="1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b="1" dirty="0" smtClean="0"/>
              <a:t>Competitive phase (1991 – 1997):</a:t>
            </a:r>
          </a:p>
          <a:p>
            <a:pPr marL="800100" lvl="3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dirty="0" smtClean="0"/>
              <a:t>High entrance and acquisitions of firms </a:t>
            </a:r>
          </a:p>
          <a:p>
            <a:pPr marL="800100" lvl="3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dirty="0" smtClean="0"/>
              <a:t>High operative costs, low returns</a:t>
            </a:r>
          </a:p>
          <a:p>
            <a:pPr marL="800100" lvl="3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dirty="0" smtClean="0"/>
              <a:t>High turnover of members between AFPs driven by sales force</a:t>
            </a:r>
          </a:p>
          <a:p>
            <a:pPr marL="342900" lvl="1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b="1" dirty="0" smtClean="0"/>
              <a:t>Stationary phase (1998 – today):</a:t>
            </a:r>
          </a:p>
          <a:p>
            <a:pPr marL="800100" lvl="3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dirty="0" smtClean="0"/>
              <a:t>Low movement of firms in the market</a:t>
            </a:r>
          </a:p>
          <a:p>
            <a:pPr marL="800100" lvl="3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dirty="0" smtClean="0"/>
              <a:t>High returns.</a:t>
            </a:r>
          </a:p>
          <a:p>
            <a:pPr marL="800100" lvl="3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dirty="0" smtClean="0"/>
              <a:t>6 AFPs in the market</a:t>
            </a:r>
          </a:p>
          <a:p>
            <a:pPr marL="342900" lvl="2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 smtClean="0"/>
              <a:t>In general: low demand elasticity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6679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576064"/>
          </a:xfrm>
          <a:solidFill>
            <a:schemeClr val="tx1">
              <a:lumMod val="65000"/>
              <a:lumOff val="3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342900" indent="-342900" algn="l">
              <a:spcBef>
                <a:spcPct val="20000"/>
              </a:spcBef>
              <a:buFont typeface="Arial" pitchFamily="34" charset="0"/>
            </a:pPr>
            <a:r>
              <a:rPr lang="en-US" sz="2000" cap="small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2008 REFORM: BIDDING PROCESS FOR NEW MEMBERS</a:t>
            </a:r>
            <a:endParaRPr lang="en-US" sz="2000" cap="small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600200"/>
            <a:ext cx="8291264" cy="4525963"/>
          </a:xfrm>
        </p:spPr>
        <p:txBody>
          <a:bodyPr vert="horz" lIns="91440" tIns="45720" rIns="91440" bIns="45720" rtlCol="0">
            <a:noAutofit/>
          </a:bodyPr>
          <a:lstStyle/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 smtClean="0"/>
              <a:t>Idea: Shifts </a:t>
            </a:r>
            <a:r>
              <a:rPr lang="en-US" sz="2000" dirty="0"/>
              <a:t>competition in the field towards competition for the field. 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endParaRPr lang="en-US" sz="2000" dirty="0" smtClean="0"/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 smtClean="0"/>
              <a:t>AFPs </a:t>
            </a:r>
            <a:r>
              <a:rPr lang="en-US" sz="2000" dirty="0"/>
              <a:t>compete for the market of future new </a:t>
            </a:r>
            <a:r>
              <a:rPr lang="en-US" sz="2000" dirty="0" smtClean="0"/>
              <a:t>members.</a:t>
            </a:r>
            <a:endParaRPr lang="en-US" sz="2000" dirty="0"/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/>
              <a:t>New members in a period of two years are assigned to AFP with lowest bid.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/>
              <a:t>Resulting fee must be lower than the minimum existing at that point.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/>
              <a:t>Same fee is applied to all members </a:t>
            </a:r>
            <a:r>
              <a:rPr lang="en-US" sz="2000" dirty="0" smtClean="0"/>
              <a:t>in the same AFP</a:t>
            </a:r>
            <a:endParaRPr lang="en-US" sz="2000" dirty="0"/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/>
              <a:t>Members must remain in winning AFP for up to 2 years unless other AFP sets lower </a:t>
            </a:r>
            <a:r>
              <a:rPr lang="en-US" sz="2000" dirty="0" smtClean="0"/>
              <a:t>fees</a:t>
            </a:r>
            <a:r>
              <a:rPr lang="en-US" sz="2000" dirty="0"/>
              <a:t> </a:t>
            </a:r>
            <a:r>
              <a:rPr lang="en-US" sz="2000" dirty="0" smtClean="0"/>
              <a:t>(+ </a:t>
            </a:r>
            <a:r>
              <a:rPr lang="en-US" sz="2000" dirty="0"/>
              <a:t>other non-compliance clauses</a:t>
            </a:r>
            <a:r>
              <a:rPr lang="en-US" sz="2000" dirty="0" smtClean="0"/>
              <a:t>)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v"/>
            </a:pPr>
            <a:endParaRPr lang="en-US" sz="2000" b="1" dirty="0" smtClean="0"/>
          </a:p>
          <a:p>
            <a:pPr marL="0" indent="0" algn="just">
              <a:buClr>
                <a:srgbClr val="C00000"/>
              </a:buClr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9765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3758" y="1127175"/>
            <a:ext cx="8229600" cy="5040560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just">
              <a:buClr>
                <a:srgbClr val="C00000"/>
              </a:buClr>
              <a:buNone/>
            </a:pPr>
            <a:endParaRPr lang="en-US" sz="2000" b="1" dirty="0" smtClean="0"/>
          </a:p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b="1" dirty="0" smtClean="0"/>
              <a:t>Bidding </a:t>
            </a:r>
            <a:r>
              <a:rPr lang="en-US" sz="2000" b="1" dirty="0"/>
              <a:t>process to assign new </a:t>
            </a:r>
            <a:r>
              <a:rPr lang="en-US" sz="2000" b="1" dirty="0" smtClean="0"/>
              <a:t>affiliates</a:t>
            </a:r>
          </a:p>
          <a:p>
            <a:pPr lvl="1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 smtClean="0"/>
              <a:t>Successful in decreasing average fee in more than 30%</a:t>
            </a:r>
          </a:p>
          <a:p>
            <a:pPr marL="0" lvl="1" indent="0" algn="just">
              <a:buClr>
                <a:srgbClr val="C00000"/>
              </a:buClr>
              <a:buNone/>
            </a:pPr>
            <a:endParaRPr lang="en-US" sz="2000" dirty="0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95536" y="908720"/>
            <a:ext cx="8229600" cy="43691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spcBef>
                <a:spcPct val="20000"/>
              </a:spcBef>
            </a:pPr>
            <a:r>
              <a:rPr lang="en-US" sz="2000" cap="small" dirty="0" smtClean="0">
                <a:solidFill>
                  <a:schemeClr val="bg1"/>
                </a:solidFill>
              </a:rPr>
              <a:t>2008 REFORM</a:t>
            </a:r>
            <a:r>
              <a:rPr lang="en-US" sz="2000" cap="small" dirty="0">
                <a:solidFill>
                  <a:schemeClr val="bg1"/>
                </a:solidFill>
              </a:rPr>
              <a:t>: BIDDING PROCESS FOR NEW MEMBERS</a:t>
            </a: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36912"/>
            <a:ext cx="6824173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61577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980505"/>
            <a:ext cx="8208962" cy="576287"/>
          </a:xfrm>
          <a:solidFill>
            <a:schemeClr val="tx1">
              <a:lumMod val="65000"/>
              <a:lumOff val="3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342900" indent="-342900" algn="l">
              <a:spcBef>
                <a:spcPct val="20000"/>
              </a:spcBef>
              <a:buFont typeface="Arial" pitchFamily="34" charset="0"/>
            </a:pPr>
            <a:r>
              <a:rPr lang="en-US" sz="2400" b="1" cap="small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Disability and Survivorship Insurance Provision</a:t>
            </a:r>
            <a:endParaRPr lang="es-CL" sz="2400" b="1" cap="small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628800"/>
            <a:ext cx="8229600" cy="4824412"/>
          </a:xfrm>
        </p:spPr>
        <p:txBody>
          <a:bodyPr vert="horz" lIns="91440" tIns="45720" rIns="91440" bIns="45720" rtlCol="0">
            <a:noAutofit/>
          </a:bodyPr>
          <a:lstStyle/>
          <a:p>
            <a:pPr marL="342900" lvl="1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 smtClean="0"/>
              <a:t>Before </a:t>
            </a:r>
            <a:r>
              <a:rPr lang="en-US" sz="2000" dirty="0"/>
              <a:t>each AFP hired a D&amp;S Insurance for its own affiliates</a:t>
            </a:r>
          </a:p>
          <a:p>
            <a:pPr marL="342900" lvl="1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/>
              <a:t>Cost of premium was included in AFP commission</a:t>
            </a:r>
          </a:p>
          <a:p>
            <a:pPr marL="342900" lvl="1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/>
              <a:t>Structure of Contracts was such that in practice risk was covered by AFP and not by Insurance Company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endParaRPr lang="en-US" sz="2000" dirty="0" smtClean="0"/>
          </a:p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b="1" dirty="0" smtClean="0"/>
              <a:t>Consequences</a:t>
            </a:r>
            <a:endParaRPr lang="en-US" sz="2000" b="1" dirty="0"/>
          </a:p>
          <a:p>
            <a:pPr marL="342900" lvl="1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/>
              <a:t>Inefficient risk pooling</a:t>
            </a:r>
          </a:p>
          <a:p>
            <a:pPr marL="342900" lvl="1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/>
              <a:t>Incentive to cream the </a:t>
            </a:r>
            <a:r>
              <a:rPr lang="en-US" sz="2000" dirty="0" smtClean="0"/>
              <a:t>market (preference for high income and younger workers)</a:t>
            </a:r>
            <a:endParaRPr lang="en-US" sz="2000" dirty="0"/>
          </a:p>
          <a:p>
            <a:pPr marL="342900" lvl="1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/>
              <a:t>Low transparency of insurance cost and true AFP fees</a:t>
            </a:r>
          </a:p>
          <a:p>
            <a:pPr marL="342900" lvl="1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/>
              <a:t>Barrier of entry to new AFP: Insurance costs represented 50% of AFP costs &amp; uncertainty of its affiliates risk profile.</a:t>
            </a:r>
          </a:p>
          <a:p>
            <a:pPr marL="342900" lvl="1" indent="-342900"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/>
              <a:t>Cross-subsidies across </a:t>
            </a:r>
            <a:r>
              <a:rPr lang="en-US" sz="2000" dirty="0" smtClean="0"/>
              <a:t>gender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6419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04664"/>
            <a:ext cx="7561263" cy="575841"/>
          </a:xfrm>
          <a:solidFill>
            <a:schemeClr val="tx1">
              <a:lumMod val="65000"/>
              <a:lumOff val="3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342900" indent="-342900" algn="l">
              <a:spcBef>
                <a:spcPct val="20000"/>
              </a:spcBef>
              <a:buFont typeface="Arial" pitchFamily="34" charset="0"/>
            </a:pPr>
            <a:r>
              <a:rPr lang="en-US" sz="2400" b="1" cap="small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2008 Reform: </a:t>
            </a:r>
            <a:r>
              <a:rPr lang="en-US" sz="2400" b="1" cap="small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Separate provision of D&amp;S Insurance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484784"/>
            <a:ext cx="8229600" cy="4752528"/>
          </a:xfrm>
        </p:spPr>
        <p:txBody>
          <a:bodyPr vert="horz" lIns="91440" tIns="45720" rIns="91440" bIns="45720" rtlCol="0">
            <a:noAutofit/>
          </a:bodyPr>
          <a:lstStyle/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 smtClean="0"/>
              <a:t>D&amp;S Insurance is hired jointly by all AFPs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 smtClean="0"/>
              <a:t>Contract is awarded through a bidding process to one or more insurance companies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 smtClean="0"/>
              <a:t>Unique premium for all affiliates to the system. AFPs charge fees net of insurance cost.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 smtClean="0"/>
              <a:t>True insurance provision, no adjustments for realized mortality and morbidity.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 smtClean="0"/>
              <a:t>Insurance companies in charge to pay benefits and monitor disability qualification process. 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 smtClean="0"/>
              <a:t>Results: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 smtClean="0"/>
              <a:t>Large interest among insurance companies</a:t>
            </a:r>
          </a:p>
          <a:p>
            <a:pPr algn="just">
              <a:buClr>
                <a:srgbClr val="C00000"/>
              </a:buClr>
              <a:buFont typeface="Wingdings" pitchFamily="2" charset="2"/>
              <a:buChar char="v"/>
            </a:pPr>
            <a:r>
              <a:rPr lang="en-US" sz="2000" dirty="0" smtClean="0"/>
              <a:t>Premium has decreased over time. Actual premium at 1.15%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1479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exto"/>
          <p:cNvSpPr>
            <a:spLocks noGrp="1"/>
          </p:cNvSpPr>
          <p:nvPr>
            <p:ph type="body" sz="quarter" idx="14"/>
          </p:nvPr>
        </p:nvSpPr>
        <p:spPr>
          <a:xfrm>
            <a:off x="461115" y="404664"/>
            <a:ext cx="8215370" cy="500050"/>
          </a:xfrm>
        </p:spPr>
        <p:txBody>
          <a:bodyPr/>
          <a:lstStyle/>
          <a:p>
            <a:r>
              <a:rPr lang="en-US" dirty="0"/>
              <a:t>Current Challenges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5"/>
          </p:nvPr>
        </p:nvSpPr>
        <p:spPr>
          <a:xfrm>
            <a:off x="461144" y="1412776"/>
            <a:ext cx="8215341" cy="504056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Even though the 2008 Pension Reform introduced several elements improving the Chilean Pension System, there is still space to introduce changes in order to continue improving retirees situation.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In general, actual </a:t>
            </a:r>
            <a:r>
              <a:rPr lang="en-US" dirty="0"/>
              <a:t>pension levels do not live up to the expectations of the </a:t>
            </a:r>
            <a:r>
              <a:rPr lang="en-US" dirty="0" smtClean="0"/>
              <a:t>population.</a:t>
            </a:r>
            <a:endParaRPr lang="en-US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Main Challenge: Continue </a:t>
            </a:r>
            <a:r>
              <a:rPr lang="en-US" dirty="0"/>
              <a:t>improving adequacy with a financially sustainable </a:t>
            </a:r>
            <a:r>
              <a:rPr lang="en-US" dirty="0" smtClean="0"/>
              <a:t>system. </a:t>
            </a:r>
            <a:endParaRPr lang="en-US" dirty="0"/>
          </a:p>
          <a:p>
            <a:pPr marL="342900" lvl="1" indent="-34290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en-US" sz="2000" dirty="0" smtClean="0"/>
              <a:t>The </a:t>
            </a:r>
            <a:r>
              <a:rPr lang="en-US" sz="2000" dirty="0"/>
              <a:t>Solidarity Pillar have had a meaningful effect increasing the </a:t>
            </a:r>
            <a:r>
              <a:rPr lang="en-US" sz="2000" dirty="0" smtClean="0"/>
              <a:t>RRs </a:t>
            </a:r>
            <a:r>
              <a:rPr lang="en-US" sz="2000" dirty="0"/>
              <a:t>for those who qualify, but in general </a:t>
            </a:r>
            <a:r>
              <a:rPr lang="en-US" sz="2000" dirty="0" smtClean="0"/>
              <a:t>RRs </a:t>
            </a:r>
            <a:r>
              <a:rPr lang="en-US" sz="2000" dirty="0"/>
              <a:t>are low for the general population</a:t>
            </a:r>
            <a:r>
              <a:rPr lang="en-US" sz="2000" dirty="0" smtClean="0"/>
              <a:t>.</a:t>
            </a:r>
          </a:p>
          <a:p>
            <a:pPr marL="342900" lvl="1" indent="-34290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en-US" sz="2000" dirty="0"/>
              <a:t>there is </a:t>
            </a:r>
            <a:r>
              <a:rPr lang="en-US" sz="2000" dirty="0" smtClean="0"/>
              <a:t>currently </a:t>
            </a:r>
            <a:r>
              <a:rPr lang="en-US" sz="2000" dirty="0"/>
              <a:t>an important debate about the adequacy </a:t>
            </a:r>
            <a:r>
              <a:rPr lang="en-US" sz="2000" dirty="0" smtClean="0"/>
              <a:t>of </a:t>
            </a:r>
            <a:r>
              <a:rPr lang="en-US" sz="2000" dirty="0"/>
              <a:t>the RR generated by the system. </a:t>
            </a:r>
            <a:r>
              <a:rPr lang="en-US" sz="2000" dirty="0" smtClean="0"/>
              <a:t>Observed </a:t>
            </a:r>
            <a:r>
              <a:rPr lang="en-US" sz="2000" dirty="0"/>
              <a:t>RR heterogeneity opens questions about the risk faced by affiliates.</a:t>
            </a:r>
          </a:p>
          <a:p>
            <a:pPr marL="342900" lvl="1" indent="-34290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en-US" sz="2000" dirty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2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icin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icin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4440</TotalTime>
  <Words>879</Words>
  <Application>Microsoft Office PowerPoint</Application>
  <PresentationFormat>On-screen Show (4:3)</PresentationFormat>
  <Paragraphs>114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Tema de Office</vt:lpstr>
      <vt:lpstr>Pension systems with individual accounts: competition, costs, and supervision experiences</vt:lpstr>
      <vt:lpstr>PowerPoint Presentation</vt:lpstr>
      <vt:lpstr>the 2008 Reform: Goals</vt:lpstr>
      <vt:lpstr>Competition</vt:lpstr>
      <vt:lpstr>2008 REFORM: BIDDING PROCESS FOR NEW MEMBERS</vt:lpstr>
      <vt:lpstr>PowerPoint Presentation</vt:lpstr>
      <vt:lpstr>Disability and Survivorship Insurance Provision</vt:lpstr>
      <vt:lpstr>2008 Reform: Separate provision of D&amp;S Insurance</vt:lpstr>
      <vt:lpstr>PowerPoint Presentation</vt:lpstr>
      <vt:lpstr>PowerPoint Presentation</vt:lpstr>
      <vt:lpstr>Pension systems with individual accounts: competition, costs, and supervision experiences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spensiones</dc:creator>
  <cp:lastModifiedBy>DAY-HANOTIAUX Sally</cp:lastModifiedBy>
  <cp:revision>457</cp:revision>
  <dcterms:modified xsi:type="dcterms:W3CDTF">2016-03-03T15:12:10Z</dcterms:modified>
</cp:coreProperties>
</file>