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09" r:id="rId4"/>
    <p:sldMasterId id="2147493523" r:id="rId5"/>
  </p:sldMasterIdLst>
  <p:notesMasterIdLst>
    <p:notesMasterId r:id="rId27"/>
  </p:notesMasterIdLst>
  <p:handoutMasterIdLst>
    <p:handoutMasterId r:id="rId28"/>
  </p:handoutMasterIdLst>
  <p:sldIdLst>
    <p:sldId id="332" r:id="rId6"/>
    <p:sldId id="472" r:id="rId7"/>
    <p:sldId id="461" r:id="rId8"/>
    <p:sldId id="462" r:id="rId9"/>
    <p:sldId id="463" r:id="rId10"/>
    <p:sldId id="460" r:id="rId11"/>
    <p:sldId id="471" r:id="rId12"/>
    <p:sldId id="452" r:id="rId13"/>
    <p:sldId id="422" r:id="rId14"/>
    <p:sldId id="454" r:id="rId15"/>
    <p:sldId id="457" r:id="rId16"/>
    <p:sldId id="456" r:id="rId17"/>
    <p:sldId id="453" r:id="rId18"/>
    <p:sldId id="464" r:id="rId19"/>
    <p:sldId id="470" r:id="rId20"/>
    <p:sldId id="459" r:id="rId21"/>
    <p:sldId id="449" r:id="rId22"/>
    <p:sldId id="450" r:id="rId23"/>
    <p:sldId id="468" r:id="rId24"/>
    <p:sldId id="438" r:id="rId25"/>
    <p:sldId id="473" r:id="rId26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36"/>
    <a:srgbClr val="99FF33"/>
    <a:srgbClr val="E07950"/>
    <a:srgbClr val="D3902D"/>
    <a:srgbClr val="BE0F34"/>
    <a:srgbClr val="F2C6B4"/>
    <a:srgbClr val="95D4FB"/>
    <a:srgbClr val="753015"/>
    <a:srgbClr val="199CFF"/>
    <a:srgbClr val="9CE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3" autoAdjust="0"/>
    <p:restoredTop sz="93381" autoAdjust="0"/>
  </p:normalViewPr>
  <p:slideViewPr>
    <p:cSldViewPr snapToGrid="0" snapToObjects="1">
      <p:cViewPr>
        <p:scale>
          <a:sx n="114" d="100"/>
          <a:sy n="114" d="100"/>
        </p:scale>
        <p:origin x="-1662" y="48"/>
      </p:cViewPr>
      <p:guideLst>
        <p:guide orient="horz" pos="2040"/>
        <p:guide pos="28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-3952" y="-11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5712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83098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opsweb.org/Working%20Paper%2020%20Update%20on%20IOPS%20Work%20on%20Fees%20and%20Charges%20.pdf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oecd.org/daf/fin/private-pensions/50582753.pdf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Dear Colleagues,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Enclosed please find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template for presentations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IT systems to report to supervisory authorities. This give a tentative structure of presentations to assure some level of coherence. However, obviously, please feel free to depart from it to adjust to your individual preferences.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Just to remind you, presentations should be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maximum 15-20 minutes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that we have time to discuss them with the audience later on.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MX" dirty="0" smtClean="0"/>
          </a:p>
          <a:p>
            <a:r>
              <a:rPr lang="es-MX" dirty="0" smtClean="0"/>
              <a:t>------------------------------</a:t>
            </a: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TEMPLATE for Presentations to Workshop:  “</a:t>
            </a:r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Reporting by pension funds to supervisory authorities: IT opportunities and challenges”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MX" dirty="0" smtClean="0"/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Context: structure of the national pension system (with specific reference to the pension providers/funds/plans that report information to supervisory authority)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 of reporting entities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 on pension plans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Contents of reporting 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Reasons for collecting data / supervisory approach (risk-based / compliance-based / automation of controls / early warning systems…)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Frequency of reporting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Frequency of data reported (e.g. daily transactions / positions…)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 of reports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Areas of reporting, quantity of information, level of granularity (e.g. data per individual security / level of aggregation …)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Confidentiality issues 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Organization of reporting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In-house/ outsourcing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Cooperation with other supervisory authorities / GVT agencies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Managing the transition between systems (the old and the new one)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implementation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Reporting templates for supervised entities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Database warehouse organization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Managing the collection of data (automated vs. “manual” controls, etc.)  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Structuring the use of data (standardized “products” vs. tools for flexible analysis)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for supervisory purposes of collected data 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 challenges and prospects for the future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91353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  <a:ln/>
        </p:spPr>
        <p:txBody>
          <a:bodyPr/>
          <a:lstStyle/>
          <a:p>
            <a:fld id="{42AA1EE9-7881-49CE-AE30-53E8C1302BF9}" type="slidenum">
              <a:rPr lang="es-MX" altLang="es-MX"/>
              <a:pPr/>
              <a:t>20</a:t>
            </a:fld>
            <a:endParaRPr lang="es-MX" altLang="es-MX"/>
          </a:p>
        </p:txBody>
      </p:sp>
      <p:sp>
        <p:nvSpPr>
          <p:cNvPr id="104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MX" altLang="es-MX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Dear Colleagues,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Enclosed please find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template for presentations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IT systems to report to supervisory authorities. This give a tentative structure of presentations to assure some level of coherence. However, obviously, please feel free to depart from it to adjust to your individual preferences.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Just to remind you, presentations should be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maximum 15-20 minutes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that we have time to discuss them with the audience later on.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MX" dirty="0" smtClean="0"/>
          </a:p>
          <a:p>
            <a:r>
              <a:rPr lang="es-MX" dirty="0" smtClean="0"/>
              <a:t>------------------------------</a:t>
            </a: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TEMPLATE for Presentations to Workshop:  “</a:t>
            </a:r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Reporting by pension funds to supervisory authorities: IT opportunities and challenges”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MX" dirty="0" smtClean="0"/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Context: structure of the national pension system (with specific reference to the pension providers/funds/plans that report information to supervisory authority)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 of reporting entities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 on pension plans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Contents of reporting 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Reasons for collecting data / supervisory approach (risk-based / compliance-based / automation of controls / early warning systems…)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Frequency of reporting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Frequency of data reported (e.g. daily transactions / positions…)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 of reports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Areas of reporting, quantity of information, level of granularity (e.g. data per individual security / level of aggregation …)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Confidentiality issues 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Organization of reporting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In-house/ outsourcing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Cooperation with other supervisory authorities / GVT agencies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Managing the transition between systems (the old and the new one)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implementation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Reporting templates for supervised entities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Database warehouse organization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Managing the collection of data (automated vs. “manual” controls, etc.)  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Structuring the use of data (standardized “products” vs. tools for flexible analysis)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for supervisory purposes of collected data 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 challenges and prospects for the future</a:t>
            </a:r>
            <a:endParaRPr lang="es-MX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s-MX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91353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dirty="0" smtClean="0">
                <a:solidFill>
                  <a:schemeClr val="bg1">
                    <a:lumMod val="65000"/>
                  </a:schemeClr>
                </a:solidFill>
              </a:rPr>
              <a:t>Background documents: IOPS Working Paper No.20 </a:t>
            </a:r>
            <a:r>
              <a:rPr lang="en-GB" sz="1200" i="1" u="sng" dirty="0" smtClean="0">
                <a:solidFill>
                  <a:schemeClr val="bg1">
                    <a:lumMod val="65000"/>
                  </a:schemeClr>
                </a:solidFill>
                <a:hlinkClick r:id="rId3"/>
              </a:rPr>
              <a:t>Update of IOPS Work on Fees and Charges</a:t>
            </a:r>
            <a:r>
              <a:rPr lang="en-GB" sz="1200" dirty="0" smtClean="0">
                <a:solidFill>
                  <a:schemeClr val="bg1">
                    <a:lumMod val="65000"/>
                  </a:schemeClr>
                </a:solidFill>
              </a:rPr>
              <a:t> (2014);</a:t>
            </a:r>
            <a:r>
              <a:rPr lang="es-MX" sz="12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200" i="1" dirty="0" smtClean="0">
                <a:solidFill>
                  <a:schemeClr val="bg1">
                    <a:lumMod val="65000"/>
                  </a:schemeClr>
                </a:solidFill>
              </a:rPr>
              <a:t> </a:t>
            </a:r>
            <a:endParaRPr lang="es-MX" sz="12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GB" sz="1200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200" i="1" u="sng" dirty="0" smtClean="0">
                <a:solidFill>
                  <a:schemeClr val="bg1">
                    <a:lumMod val="65000"/>
                  </a:schemeClr>
                </a:solidFill>
                <a:hlinkClick r:id="rId4"/>
              </a:rPr>
              <a:t>The OECD Roadmap for the Good Design of Defined Contribution Pension Plans</a:t>
            </a:r>
            <a:r>
              <a:rPr lang="en-GB" sz="1200" i="1" dirty="0" smtClean="0">
                <a:solidFill>
                  <a:schemeClr val="bg1">
                    <a:lumMod val="65000"/>
                  </a:schemeClr>
                </a:solidFill>
              </a:rPr>
              <a:t> (2012). </a:t>
            </a:r>
            <a:endParaRPr lang="en-US" altLang="es-MX" sz="1200" dirty="0" smtClean="0">
              <a:solidFill>
                <a:schemeClr val="bg1">
                  <a:lumMod val="65000"/>
                </a:schemeClr>
              </a:solidFill>
              <a:latin typeface="Arial" charset="0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55107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07409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smtClean="0">
                <a:latin typeface="Arial" pitchFamily="34" charset="0"/>
              </a:rPr>
              <a:t>Vicepresidencia</a:t>
            </a:r>
            <a:r>
              <a:rPr lang="es-ES" baseline="0" dirty="0" smtClean="0">
                <a:latin typeface="Arial" pitchFamily="34" charset="0"/>
              </a:rPr>
              <a:t> Financiera -CONSAR</a:t>
            </a:r>
            <a:endParaRPr lang="es-ES" dirty="0" smtClean="0">
              <a:latin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/>
          <a:lstStyle/>
          <a:p>
            <a:fld id="{600DE2E0-8EB8-4958-A65F-5047FEB76998}" type="slidenum">
              <a:rPr lang="es-MX" smtClean="0"/>
              <a:pPr/>
              <a:t>8</a:t>
            </a:fld>
            <a:endParaRPr lang="es-MX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smtClean="0">
                <a:latin typeface="Arial" pitchFamily="34" charset="0"/>
              </a:rPr>
              <a:t>Vicepresidencia</a:t>
            </a:r>
            <a:r>
              <a:rPr lang="es-ES" baseline="0" dirty="0" smtClean="0">
                <a:latin typeface="Arial" pitchFamily="34" charset="0"/>
              </a:rPr>
              <a:t> Financiera -CONSAR</a:t>
            </a:r>
            <a:endParaRPr lang="es-ES" dirty="0" smtClean="0">
              <a:latin typeface="Arial" pitchFamily="34" charset="0"/>
            </a:endParaRPr>
          </a:p>
          <a:p>
            <a:endParaRPr lang="es-MX" baseline="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/>
          <a:lstStyle/>
          <a:p>
            <a:fld id="{600DE2E0-8EB8-4958-A65F-5047FEB76998}" type="slidenum">
              <a:rPr lang="es-MX" smtClean="0"/>
              <a:pPr/>
              <a:t>9</a:t>
            </a:fld>
            <a:endParaRPr lang="es-MX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MX" smtClean="0">
                <a:latin typeface="Arial" pitchFamily="34" charset="0"/>
              </a:rPr>
              <a:t>Lista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970339" y="8829823"/>
            <a:ext cx="3038475" cy="46498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10FCAC02-D85B-4BF8-A597-273224F5C5B9}" type="slidenum">
              <a:rPr lang="es-MX" altLang="es-MX" smtClean="0">
                <a:latin typeface="Arial" pitchFamily="34" charset="0"/>
              </a:rPr>
              <a:pPr eaLnBrk="1" hangingPunct="1"/>
              <a:t>10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MX" smtClean="0">
                <a:latin typeface="Arial" pitchFamily="34" charset="0"/>
              </a:rPr>
              <a:t>Lista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970339" y="8829823"/>
            <a:ext cx="3038475" cy="46498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10FCAC02-D85B-4BF8-A597-273224F5C5B9}" type="slidenum">
              <a:rPr lang="es-MX" altLang="es-MX" smtClean="0">
                <a:latin typeface="Arial" pitchFamily="34" charset="0"/>
              </a:rPr>
              <a:pPr eaLnBrk="1" hangingPunct="1"/>
              <a:t>11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MX" smtClean="0">
                <a:latin typeface="Arial" pitchFamily="34" charset="0"/>
              </a:rPr>
              <a:t>Lista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970339" y="8829823"/>
            <a:ext cx="3038475" cy="46498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23925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10FCAC02-D85B-4BF8-A597-273224F5C5B9}" type="slidenum">
              <a:rPr lang="es-MX" altLang="es-MX" smtClean="0">
                <a:latin typeface="Arial" pitchFamily="34" charset="0"/>
              </a:rPr>
              <a:pPr eaLnBrk="1" hangingPunct="1"/>
              <a:t>12</a:t>
            </a:fld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  <a:ln/>
        </p:spPr>
        <p:txBody>
          <a:bodyPr/>
          <a:lstStyle/>
          <a:p>
            <a:fld id="{E3CE2549-DEA8-4924-B2B7-ACB15A40843B}" type="slidenum">
              <a:rPr lang="es-MX" altLang="es-MX"/>
              <a:pPr/>
              <a:t>16</a:t>
            </a:fld>
            <a:endParaRPr lang="es-MX" altLang="es-MX"/>
          </a:p>
        </p:txBody>
      </p:sp>
      <p:sp>
        <p:nvSpPr>
          <p:cNvPr id="120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MX" alt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9D5727D-0AAE-49DA-B474-D0312C64FE84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B6ACA1C4-5705-4E47-8FCE-0865AB7AC08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1AF6F2-F35E-4411-8A4E-227C7B697BD1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E5A9DD-547F-46DD-87E7-49C37234FF88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CDB3CC-F982-40F9-8DD6-BCC9AFBF44BD}" type="datetime1">
              <a:rPr lang="en-US" smtClean="0"/>
              <a:pPr/>
              <a:t>22-Feb-2016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F88E988-FB04-AB4E-BE5A-59F242AF7F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010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66036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23963" y="2946400"/>
            <a:ext cx="6696075" cy="97155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3557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8C2560D-EC28-3B41-86E8-18F1CE0113B4}" type="datetimeFigureOut">
              <a:rPr lang="en-US" smtClean="0"/>
              <a:pPr/>
              <a:t>22-Feb-2016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CDB3CC-F982-40F9-8DD6-BCC9AFBF44BD}" type="datetime1">
              <a:rPr lang="en-US" smtClean="0"/>
              <a:pPr/>
              <a:t>22-Feb-2016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F88E988-FB04-AB4E-BE5A-59F242AF7F7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367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63090" y="6545530"/>
            <a:ext cx="2133600" cy="365125"/>
          </a:xfrm>
          <a:prstGeom prst="rect">
            <a:avLst/>
          </a:prstGeom>
        </p:spPr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Box 94"/>
          <p:cNvSpPr txBox="1">
            <a:spLocks noChangeArrowheads="1"/>
          </p:cNvSpPr>
          <p:nvPr/>
        </p:nvSpPr>
        <p:spPr bwMode="auto">
          <a:xfrm>
            <a:off x="-56704" y="6691920"/>
            <a:ext cx="4099034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lvl="0" defTabSz="896938" fontAlgn="base">
              <a:spcBef>
                <a:spcPct val="50000"/>
              </a:spcBef>
              <a:spcAft>
                <a:spcPct val="0"/>
              </a:spcAft>
              <a:defRPr sz="1100" b="0" i="0">
                <a:solidFill>
                  <a:srgbClr val="808080"/>
                </a:solidFill>
                <a:latin typeface="Adobe Caslon Pro Bold" pitchFamily="18" charset="0"/>
              </a:defRPr>
            </a:lvl1pPr>
          </a:lstStyle>
          <a:p>
            <a:r>
              <a:rPr lang="es-MX" dirty="0"/>
              <a:t>Fuente: CONSAR- VICEPRESIDENCIA </a:t>
            </a:r>
            <a:r>
              <a:rPr lang="es-MX" dirty="0" smtClean="0"/>
              <a:t>FINANCIERA.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29099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F7A225-C183-4FA9-A02E-EB75E26D6531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AF2B4D-6B12-4EDF-87BB-2B55CECB661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2E2DCB-24A9-4E40-9704-ED90CD3A36E0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E8010A-7A99-4A0E-9968-B6F09542D6E3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07F5BB-6B40-4117-98D9-B7E317DB6217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56C90A-54F5-46D5-8448-4807BF754669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5F2AE6-2943-4E1F-A4C3-F78DBA4AE21A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6B1FF6-39B9-40F5-8B67-33C6354A3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srgbClr val="FFBA00">
                  <a:shade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3E8FAE-CE79-43DA-9EA3-29508308CBAA}" type="datetime1">
              <a:rPr lang="es-MX" smtClean="0">
                <a:solidFill>
                  <a:prstClr val="black">
                    <a:tint val="75000"/>
                  </a:prstClr>
                </a:solidFill>
              </a:rPr>
              <a:t>22/02/2016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0" r:id="rId1"/>
    <p:sldLayoutId id="2147493511" r:id="rId2"/>
    <p:sldLayoutId id="2147493512" r:id="rId3"/>
    <p:sldLayoutId id="2147493513" r:id="rId4"/>
    <p:sldLayoutId id="2147493514" r:id="rId5"/>
    <p:sldLayoutId id="2147493515" r:id="rId6"/>
    <p:sldLayoutId id="2147493516" r:id="rId7"/>
    <p:sldLayoutId id="2147493517" r:id="rId8"/>
    <p:sldLayoutId id="2147493518" r:id="rId9"/>
    <p:sldLayoutId id="2147493519" r:id="rId10"/>
    <p:sldLayoutId id="2147493520" r:id="rId11"/>
    <p:sldLayoutId id="2147493521" r:id="rId12"/>
    <p:sldLayoutId id="2147493547" r:id="rId13"/>
    <p:sldLayoutId id="214749354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4925" y="-4763"/>
            <a:ext cx="900113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223963" y="2946400"/>
            <a:ext cx="6696075" cy="971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cxnSp>
        <p:nvCxnSpPr>
          <p:cNvPr id="3" name="2 Conector recto"/>
          <p:cNvCxnSpPr/>
          <p:nvPr/>
        </p:nvCxnSpPr>
        <p:spPr>
          <a:xfrm>
            <a:off x="971550" y="738188"/>
            <a:ext cx="7416800" cy="0"/>
          </a:xfrm>
          <a:prstGeom prst="line">
            <a:avLst/>
          </a:prstGeom>
          <a:ln w="25400">
            <a:solidFill>
              <a:srgbClr val="C00000"/>
            </a:solidFill>
          </a:ln>
          <a:effectLst>
            <a:outerShdw blurRad="38100" dist="50800" dir="1800000" algn="ctr" rotWithShape="0">
              <a:schemeClr val="bg1">
                <a:lumMod val="85000"/>
                <a:alpha val="7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7" descr="escudo nacional_negro.jpg"/>
          <p:cNvPicPr>
            <a:picLocks noChangeAspect="1"/>
          </p:cNvPicPr>
          <p:nvPr userDrawn="1"/>
        </p:nvPicPr>
        <p:blipFill>
          <a:blip r:embed="rId16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009" y="1960370"/>
            <a:ext cx="3421294" cy="3448446"/>
          </a:xfrm>
          <a:prstGeom prst="rect">
            <a:avLst/>
          </a:prstGeom>
          <a:blipFill dpi="0" rotWithShape="0">
            <a:blip r:embed="rId17">
              <a:alphaModFix amt="0"/>
              <a:lum bright="70000" contrast="-70000"/>
            </a:blip>
            <a:srcRect/>
            <a:stretch>
              <a:fillRect/>
            </a:stretch>
          </a:blip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3524" r:id="rId1"/>
    <p:sldLayoutId id="2147493525" r:id="rId2"/>
    <p:sldLayoutId id="2147493526" r:id="rId3"/>
    <p:sldLayoutId id="2147493527" r:id="rId4"/>
    <p:sldLayoutId id="2147493528" r:id="rId5"/>
    <p:sldLayoutId id="2147493529" r:id="rId6"/>
    <p:sldLayoutId id="2147493530" r:id="rId7"/>
    <p:sldLayoutId id="2147493531" r:id="rId8"/>
    <p:sldLayoutId id="2147493532" r:id="rId9"/>
    <p:sldLayoutId id="2147493533" r:id="rId10"/>
    <p:sldLayoutId id="2147493534" r:id="rId11"/>
    <p:sldLayoutId id="2147493541" r:id="rId12"/>
    <p:sldLayoutId id="2147493549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mailto:dcplascencia@consar.gob.mx" TargetMode="Externa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9" Type="http://schemas.openxmlformats.org/officeDocument/2006/relationships/hyperlink" Target="http://www.consar.gob.mx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4.emf"/><Relationship Id="rId7" Type="http://schemas.openxmlformats.org/officeDocument/2006/relationships/image" Target="../media/image28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mailto:dcplascencia@consar.gob.mx" TargetMode="External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9" Type="http://schemas.openxmlformats.org/officeDocument/2006/relationships/hyperlink" Target="http://www.consar.gob.mx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1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images.google.com/imgres?imgurl=http://3.bp.blogspot.com/_jAXrO9kfr-Q/SL9zRKrBYYI/AAAAAAAAL2I/0jFdAqWaXWg/s400/issste.jpg&amp;imgrefurl=http://vaxtuxpan.blogspot.com/2008/09/gestionan-obra-de-pavimentacin-en.html&amp;usg=__kQCbu8x4RoF0HkcgJL5PgeshxZA=&amp;h=400&amp;w=349&amp;sz=43&amp;hl=es&amp;start=17&amp;um=1&amp;tbnid=6T7DAweSBjMqnM:&amp;tbnh=124&amp;tbnw=108&amp;prev=/images?q=ISSSTE&amp;hl=es&amp;rls=com.microsoft:es-mx:IE-SearchBox&amp;rlz=1I7ADBS&amp;sa=N&amp;um=1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images.google.com/imgres?imgurl=http://acuariogt0.blogdiario.com/img/imss.jpg&amp;imgrefurl=http://acuariogt0.blogdiario.com/i2007-04/&amp;usg=__l7nKLyXNdAMnap8g6NvqeLmyIlw=&amp;h=380&amp;w=320&amp;sz=78&amp;hl=es&amp;start=1&amp;um=1&amp;tbnid=DgzTLjw2wGIgdM:&amp;tbnh=123&amp;tbnw=104&amp;prev=/images?q=IMSS&amp;hl=es&amp;rls=com.microsoft:es-mx:IE-SearchBox&amp;rlz=1I7ADBS&amp;sa=N&amp;um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" y="5358576"/>
            <a:ext cx="9143999" cy="577466"/>
          </a:xfrm>
        </p:spPr>
        <p:txBody>
          <a:bodyPr>
            <a:normAutofit/>
          </a:bodyPr>
          <a:lstStyle/>
          <a:p>
            <a:r>
              <a:rPr lang="es-ES" sz="28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Subtítulo</a:t>
            </a:r>
            <a:endParaRPr lang="es-ES" sz="2800" dirty="0">
              <a:solidFill>
                <a:schemeClr val="bg1"/>
              </a:solidFill>
              <a:latin typeface="Adobe Caslon Pro Bold"/>
              <a:cs typeface="Adobe Caslon Pro Bold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 idx="4294967295"/>
          </p:nvPr>
        </p:nvSpPr>
        <p:spPr>
          <a:xfrm>
            <a:off x="0" y="3636963"/>
            <a:ext cx="9144000" cy="15335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s-ES" sz="3600" dirty="0" smtClean="0">
                <a:solidFill>
                  <a:srgbClr val="FFFFFF"/>
                </a:solidFill>
                <a:latin typeface="Trajan Pro"/>
                <a:cs typeface="Trajan Pro"/>
              </a:rPr>
              <a:t>Título</a:t>
            </a:r>
            <a:endParaRPr lang="es-ES" sz="3600" dirty="0">
              <a:solidFill>
                <a:srgbClr val="FFFFFF"/>
              </a:solidFill>
              <a:latin typeface="Trajan Pro"/>
              <a:cs typeface="Trajan Pro"/>
            </a:endParaRPr>
          </a:p>
        </p:txBody>
      </p:sp>
      <p:pic>
        <p:nvPicPr>
          <p:cNvPr id="4" name="Imagen 3" descr="logo_consar.eps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27" y="1777147"/>
            <a:ext cx="1552146" cy="1296253"/>
          </a:xfrm>
          <a:prstGeom prst="rect">
            <a:avLst/>
          </a:prstGeom>
        </p:spPr>
      </p:pic>
      <p:pic>
        <p:nvPicPr>
          <p:cNvPr id="7" name="Imagen 6" descr="logo_shcp_horiz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56" y="365201"/>
            <a:ext cx="2696289" cy="837820"/>
          </a:xfrm>
          <a:prstGeom prst="rect">
            <a:avLst/>
          </a:prstGeom>
        </p:spPr>
      </p:pic>
      <p:sp>
        <p:nvSpPr>
          <p:cNvPr id="14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17" name="Agrupar 15"/>
          <p:cNvGrpSpPr/>
          <p:nvPr/>
        </p:nvGrpSpPr>
        <p:grpSpPr>
          <a:xfrm>
            <a:off x="73033" y="4147582"/>
            <a:ext cx="872540" cy="68579"/>
            <a:chOff x="1885284" y="4385501"/>
            <a:chExt cx="1471076" cy="39014"/>
          </a:xfrm>
        </p:grpSpPr>
        <p:cxnSp>
          <p:nvCxnSpPr>
            <p:cNvPr id="21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Subtítulo 2"/>
          <p:cNvSpPr txBox="1">
            <a:spLocks/>
          </p:cNvSpPr>
          <p:nvPr/>
        </p:nvSpPr>
        <p:spPr>
          <a:xfrm>
            <a:off x="20197" y="4538672"/>
            <a:ext cx="9143999" cy="15244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1800" dirty="0" smtClean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endParaRPr lang="es-ES" sz="500" dirty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26 </a:t>
            </a:r>
            <a:r>
              <a:rPr lang="en-US" sz="2000" dirty="0">
                <a:solidFill>
                  <a:schemeClr val="bg1"/>
                </a:solidFill>
                <a:latin typeface="Adobe Caslon Pro Bold"/>
                <a:cs typeface="Adobe Caslon Pro Bold"/>
              </a:rPr>
              <a:t>February, </a:t>
            </a:r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2016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Rome, Italy</a:t>
            </a:r>
            <a:endParaRPr lang="en-US" sz="2000" dirty="0">
              <a:solidFill>
                <a:schemeClr val="bg1"/>
              </a:solidFill>
              <a:latin typeface="Adobe Caslon Pro Bold"/>
              <a:cs typeface="Adobe Caslon Pro Bold"/>
            </a:endParaRPr>
          </a:p>
        </p:txBody>
      </p:sp>
      <p:grpSp>
        <p:nvGrpSpPr>
          <p:cNvPr id="16" name="Agrupar 15"/>
          <p:cNvGrpSpPr/>
          <p:nvPr/>
        </p:nvGrpSpPr>
        <p:grpSpPr>
          <a:xfrm>
            <a:off x="8174479" y="4113292"/>
            <a:ext cx="872540" cy="68579"/>
            <a:chOff x="1885284" y="4385501"/>
            <a:chExt cx="1471076" cy="39014"/>
          </a:xfrm>
        </p:grpSpPr>
        <p:cxnSp>
          <p:nvCxnSpPr>
            <p:cNvPr id="18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Immagine 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15" y="1809933"/>
            <a:ext cx="2188210" cy="1263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magine 2" descr="C:\Users\rinaldi\AppData\Local\Microsoft\Windows\Temporary Internet Files\Content.Outlook\NN37GX8V\marchio_covip_ 4colori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4" y="1809933"/>
            <a:ext cx="1947545" cy="126346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ubtítulo 2"/>
          <p:cNvSpPr txBox="1">
            <a:spLocks/>
          </p:cNvSpPr>
          <p:nvPr/>
        </p:nvSpPr>
        <p:spPr>
          <a:xfrm>
            <a:off x="5276676" y="5607556"/>
            <a:ext cx="3867324" cy="9268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500" dirty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David Plascencia - CONSAR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  <a:hlinkClick r:id="rId8"/>
              </a:rPr>
              <a:t>dcplascencia@consar.gob.mx</a:t>
            </a:r>
            <a:endParaRPr lang="en-US" sz="2000" dirty="0" smtClean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  <a:hlinkClick r:id="rId9"/>
              </a:rPr>
              <a:t>www.consar.gob.mx</a:t>
            </a:r>
            <a:endParaRPr lang="en-US" sz="2000" dirty="0" smtClean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pPr algn="l"/>
            <a:endParaRPr lang="en-US" sz="2000" dirty="0">
              <a:solidFill>
                <a:schemeClr val="bg1"/>
              </a:solidFill>
              <a:latin typeface="Adobe Caslon Pro Bold"/>
              <a:cs typeface="Adobe Caslon Pro Bold"/>
            </a:endParaRPr>
          </a:p>
        </p:txBody>
      </p:sp>
      <p:sp>
        <p:nvSpPr>
          <p:cNvPr id="25" name="Title 1"/>
          <p:cNvSpPr>
            <a:spLocks noGrp="1"/>
          </p:cNvSpPr>
          <p:nvPr/>
        </p:nvSpPr>
        <p:spPr bwMode="auto">
          <a:xfrm>
            <a:off x="1120770" y="1504628"/>
            <a:ext cx="7701480" cy="320952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GB" sz="2400" b="1" dirty="0" smtClean="0">
                <a:solidFill>
                  <a:schemeClr val="bg1"/>
                </a:solidFill>
                <a:effectLst/>
              </a:rPr>
              <a:t>Session 1: Pension systems with individual accounts: competition, costs, and supervision experiences across Europe, Latin America and USA</a:t>
            </a:r>
            <a:endParaRPr lang="en-GB" sz="2400" b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633013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3018408" y="6129854"/>
            <a:ext cx="2388093" cy="28408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487056" y="3640015"/>
            <a:ext cx="7550413" cy="3046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17463">
              <a:spcBef>
                <a:spcPct val="50000"/>
              </a:spcBef>
              <a:defRPr/>
            </a:pPr>
            <a:endParaRPr 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342900" indent="17463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the beginning fees were designed such that allowed pension funds to fund the huge start up </a:t>
            </a: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costs. </a:t>
            </a:r>
          </a:p>
          <a:p>
            <a:pPr marL="342900" indent="17463">
              <a:spcBef>
                <a:spcPct val="50000"/>
              </a:spcBef>
              <a:defRPr/>
            </a:pPr>
            <a:endParaRPr 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006475" indent="-285750">
              <a:spcBef>
                <a:spcPct val="50000"/>
              </a:spcBef>
              <a:buFont typeface="Wingdings" panose="05000000000000000000" pitchFamily="2" charset="2"/>
              <a:buChar char="q"/>
              <a:defRPr/>
            </a:pP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Most funds chose fees based on hybrid schemes with an important revenue coming from fees on contributions. There was a case of a fee based on real returns.  </a:t>
            </a:r>
          </a:p>
          <a:p>
            <a:pPr marL="1006475" indent="-285750">
              <a:spcBef>
                <a:spcPct val="50000"/>
              </a:spcBef>
              <a:buFont typeface="Wingdings" panose="05000000000000000000" pitchFamily="2" charset="2"/>
              <a:buChar char="q"/>
              <a:defRPr/>
            </a:pP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 was </a:t>
            </a: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complex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inform the exact fee charged to each affiliate: they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lack financial education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and comparisons needed assumptions that made them </a:t>
            </a: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inexact.</a:t>
            </a:r>
            <a:endParaRPr lang="en-US" sz="1600" b="1" dirty="0"/>
          </a:p>
        </p:txBody>
      </p:sp>
      <p:sp>
        <p:nvSpPr>
          <p:cNvPr id="1817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95388" y="-33571"/>
            <a:ext cx="7439025" cy="841375"/>
          </a:xfrm>
        </p:spPr>
        <p:txBody>
          <a:bodyPr/>
          <a:lstStyle/>
          <a:p>
            <a:pPr algn="l">
              <a:defRPr/>
            </a:pPr>
            <a:r>
              <a:rPr lang="en-US" sz="1800" kern="1200" dirty="0">
                <a:solidFill>
                  <a:srgbClr val="0070C0"/>
                </a:solidFill>
                <a:latin typeface="Arial" pitchFamily="34" charset="0"/>
                <a:ea typeface="+mn-ea"/>
                <a:cs typeface="Arial" pitchFamily="34" charset="0"/>
              </a:rPr>
              <a:t>Mexico is a vivid example in which the </a:t>
            </a:r>
            <a:r>
              <a:rPr lang="en-US" sz="1800" kern="1200" dirty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structure of fees </a:t>
            </a:r>
            <a:r>
              <a:rPr lang="en-US" sz="1800" kern="1200" dirty="0">
                <a:solidFill>
                  <a:srgbClr val="0070C0"/>
                </a:solidFill>
                <a:latin typeface="Arial" pitchFamily="34" charset="0"/>
                <a:ea typeface="+mn-ea"/>
                <a:cs typeface="Arial" pitchFamily="34" charset="0"/>
              </a:rPr>
              <a:t>has mattered in a variety of manners</a:t>
            </a:r>
          </a:p>
        </p:txBody>
      </p:sp>
      <p:sp>
        <p:nvSpPr>
          <p:cNvPr id="4100" name="5 Marcador de número de diapositiva"/>
          <p:cNvSpPr txBox="1">
            <a:spLocks noGrp="1"/>
          </p:cNvSpPr>
          <p:nvPr/>
        </p:nvSpPr>
        <p:spPr bwMode="auto">
          <a:xfrm>
            <a:off x="8634413" y="6597650"/>
            <a:ext cx="506412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 eaLnBrk="1" hangingPunct="1"/>
            <a:fld id="{826D267F-D0D5-4A14-9267-2A2F38C15F9F}" type="slidenum">
              <a:rPr lang="en-US" altLang="es-MX">
                <a:solidFill>
                  <a:srgbClr val="4D4D4D"/>
                </a:solidFill>
                <a:latin typeface="Arial" pitchFamily="34" charset="0"/>
              </a:rPr>
              <a:pPr algn="r" eaLnBrk="1" hangingPunct="1"/>
              <a:t>10</a:t>
            </a:fld>
            <a:endParaRPr lang="en-US" altLang="es-MX">
              <a:solidFill>
                <a:srgbClr val="4D4D4D"/>
              </a:solidFill>
              <a:latin typeface="Arial" pitchFamily="34" charset="0"/>
            </a:endParaRPr>
          </a:p>
        </p:txBody>
      </p:sp>
      <p:sp>
        <p:nvSpPr>
          <p:cNvPr id="15" name="14 Elipse"/>
          <p:cNvSpPr/>
          <p:nvPr/>
        </p:nvSpPr>
        <p:spPr bwMode="auto">
          <a:xfrm>
            <a:off x="1344181" y="974714"/>
            <a:ext cx="285750" cy="2857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896938">
              <a:defRPr/>
            </a:pPr>
            <a:r>
              <a:rPr lang="es-MX" sz="1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42" name="41 Elipse"/>
          <p:cNvSpPr/>
          <p:nvPr/>
        </p:nvSpPr>
        <p:spPr bwMode="auto">
          <a:xfrm>
            <a:off x="1344181" y="3985418"/>
            <a:ext cx="285750" cy="2857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defTabSz="896938">
              <a:defRPr/>
            </a:pPr>
            <a:r>
              <a:rPr lang="es-MX" sz="1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80054" y="1117589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MX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Facts</a:t>
            </a:r>
            <a:endParaRPr lang="es-MX" dirty="0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487057" y="963676"/>
            <a:ext cx="7550412" cy="24314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17463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Up to 2008 the Law of SAR allowed pension funds to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charge fees on the basis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342900" indent="17463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1200150" lvl="1" indent="-400050">
              <a:spcBef>
                <a:spcPct val="50000"/>
              </a:spcBef>
              <a:buAutoNum type="romanLcParenR"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assets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under management (AUM) </a:t>
            </a:r>
            <a:endParaRPr lang="en-US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200150" lvl="1" indent="-400050">
              <a:spcBef>
                <a:spcPct val="50000"/>
              </a:spcBef>
              <a:buAutoNum type="romanLcParenR"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contributions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or </a:t>
            </a:r>
            <a:endParaRPr lang="en-US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200150" lvl="1" indent="-400050">
              <a:spcBef>
                <a:spcPct val="50000"/>
              </a:spcBef>
              <a:buAutoNum type="romanLcParenR"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combination of the previous. </a:t>
            </a:r>
          </a:p>
          <a:p>
            <a:pPr marL="1200150" lvl="1" indent="-400050">
              <a:spcBef>
                <a:spcPct val="50000"/>
              </a:spcBef>
              <a:buAutoNum type="romanLcParenR"/>
              <a:defRPr/>
            </a:pPr>
            <a:endParaRPr lang="en-US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75534" y="3301443"/>
            <a:ext cx="7261935" cy="338554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>
              <a:spcBef>
                <a:spcPct val="50000"/>
              </a:spcBef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From </a:t>
            </a:r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 2008 onwards only fees on AUM are </a:t>
            </a: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allowed…much simpler !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33339" y="870821"/>
            <a:ext cx="1162050" cy="862867"/>
          </a:xfrm>
          <a:prstGeom prst="homePlate">
            <a:avLst>
              <a:gd name="adj" fmla="val 42879"/>
            </a:avLst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marL="179388" lvl="1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Fees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02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195389" y="1309692"/>
            <a:ext cx="7550413" cy="36625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17463">
              <a:spcBef>
                <a:spcPct val="50000"/>
              </a:spcBef>
              <a:defRPr/>
            </a:pPr>
            <a:endParaRPr 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063625" indent="-342900">
              <a:spcBef>
                <a:spcPct val="50000"/>
              </a:spcBef>
              <a:buFont typeface="Wingdings" panose="05000000000000000000" pitchFamily="2" charset="2"/>
              <a:buChar char="q"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There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has been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mergers since 2007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up to </a:t>
            </a: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now</a:t>
            </a:r>
          </a:p>
          <a:p>
            <a:pPr marL="1063625" indent="-342900">
              <a:spcBef>
                <a:spcPct val="50000"/>
              </a:spcBef>
              <a:buFont typeface="Wingdings" panose="05000000000000000000" pitchFamily="2" charset="2"/>
              <a:buChar char="q"/>
              <a:defRPr/>
            </a:pPr>
            <a:endParaRPr lang="en-US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063625" indent="-342900">
              <a:spcBef>
                <a:spcPct val="50000"/>
              </a:spcBef>
              <a:buFont typeface="Wingdings" panose="05000000000000000000" pitchFamily="2" charset="2"/>
              <a:buChar char="q"/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number of fund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managers changed from  21 to 13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063625" indent="-342900">
              <a:spcBef>
                <a:spcPct val="50000"/>
              </a:spcBef>
              <a:buFont typeface="Wingdings" panose="05000000000000000000" pitchFamily="2" charset="2"/>
              <a:buChar char="q"/>
              <a:defRPr/>
            </a:pPr>
            <a:endParaRPr 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063625" indent="-342900">
              <a:spcBef>
                <a:spcPct val="50000"/>
              </a:spcBef>
              <a:buFont typeface="Wingdings" panose="05000000000000000000" pitchFamily="2" charset="2"/>
              <a:buChar char="q"/>
              <a:defRPr/>
            </a:pP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Fees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have been significantly reduced</a:t>
            </a:r>
            <a:r>
              <a:rPr lang="en-US" sz="1600" b="1" dirty="0">
                <a:solidFill>
                  <a:srgbClr val="E079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since 2007 and are much simpler</a:t>
            </a: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063625" indent="-342900">
              <a:spcBef>
                <a:spcPct val="50000"/>
              </a:spcBef>
              <a:buFont typeface="Wingdings" panose="05000000000000000000" pitchFamily="2" charset="2"/>
              <a:buChar char="q"/>
              <a:defRPr/>
            </a:pPr>
            <a:endParaRPr 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063625" indent="-342900">
              <a:spcBef>
                <a:spcPct val="50000"/>
              </a:spcBef>
              <a:buFont typeface="Wingdings" panose="05000000000000000000" pitchFamily="2" charset="2"/>
              <a:buChar char="q"/>
              <a:defRPr/>
            </a:pP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With </a:t>
            </a: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only one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commission </a:t>
            </a: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 becomes </a:t>
            </a:r>
            <a:r>
              <a:rPr lang="en-US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much simpler to determine the net return.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Since 2008 net return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became the focus of comparison and competition in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system.</a:t>
            </a:r>
            <a:endParaRPr lang="es-MX" sz="1600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17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95388" y="-33571"/>
            <a:ext cx="7439025" cy="841375"/>
          </a:xfrm>
        </p:spPr>
        <p:txBody>
          <a:bodyPr/>
          <a:lstStyle/>
          <a:p>
            <a:pPr algn="l">
              <a:defRPr/>
            </a:pPr>
            <a:r>
              <a:rPr lang="en-US" sz="1800" kern="1200" dirty="0">
                <a:solidFill>
                  <a:srgbClr val="0070C0"/>
                </a:solidFill>
                <a:latin typeface="Arial" pitchFamily="34" charset="0"/>
                <a:ea typeface="+mn-ea"/>
                <a:cs typeface="Arial" pitchFamily="34" charset="0"/>
              </a:rPr>
              <a:t>The fee structure authorized in 2008 </a:t>
            </a:r>
            <a:r>
              <a:rPr lang="en-US" sz="1800" kern="1200" dirty="0" smtClean="0">
                <a:solidFill>
                  <a:srgbClr val="0070C0"/>
                </a:solidFill>
                <a:latin typeface="Arial" pitchFamily="34" charset="0"/>
                <a:ea typeface="+mn-ea"/>
                <a:cs typeface="Arial" pitchFamily="34" charset="0"/>
              </a:rPr>
              <a:t>had some implications</a:t>
            </a:r>
            <a:endParaRPr lang="en-US" sz="1800" kern="1200" dirty="0">
              <a:solidFill>
                <a:srgbClr val="0070C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100" name="5 Marcador de número de diapositiva"/>
          <p:cNvSpPr txBox="1">
            <a:spLocks noGrp="1"/>
          </p:cNvSpPr>
          <p:nvPr/>
        </p:nvSpPr>
        <p:spPr bwMode="auto">
          <a:xfrm>
            <a:off x="8634413" y="6597650"/>
            <a:ext cx="506412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 eaLnBrk="1" hangingPunct="1"/>
            <a:fld id="{826D267F-D0D5-4A14-9267-2A2F38C15F9F}" type="slidenum">
              <a:rPr lang="en-US" altLang="es-MX">
                <a:solidFill>
                  <a:srgbClr val="4D4D4D"/>
                </a:solidFill>
                <a:latin typeface="Arial" pitchFamily="34" charset="0"/>
              </a:rPr>
              <a:pPr algn="r" eaLnBrk="1" hangingPunct="1"/>
              <a:t>11</a:t>
            </a:fld>
            <a:endParaRPr lang="en-US" altLang="es-MX">
              <a:solidFill>
                <a:srgbClr val="4D4D4D"/>
              </a:solidFill>
              <a:latin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80054" y="1117589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MX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Facts</a:t>
            </a:r>
            <a:endParaRPr lang="es-MX" dirty="0"/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33339" y="870821"/>
            <a:ext cx="1162050" cy="862867"/>
          </a:xfrm>
          <a:prstGeom prst="homePlate">
            <a:avLst>
              <a:gd name="adj" fmla="val 42879"/>
            </a:avLst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marL="179388" lvl="1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Fees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92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977" y="1932874"/>
            <a:ext cx="6102350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17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95388" y="-33571"/>
            <a:ext cx="7692231" cy="841375"/>
          </a:xfrm>
        </p:spPr>
        <p:txBody>
          <a:bodyPr/>
          <a:lstStyle/>
          <a:p>
            <a:pPr algn="l">
              <a:defRPr/>
            </a:pPr>
            <a:r>
              <a:rPr lang="en-US" sz="1800" kern="1200" dirty="0" smtClean="0">
                <a:solidFill>
                  <a:srgbClr val="0070C0"/>
                </a:solidFill>
                <a:latin typeface="Arial" pitchFamily="34" charset="0"/>
                <a:ea typeface="+mn-ea"/>
                <a:cs typeface="Arial" pitchFamily="34" charset="0"/>
              </a:rPr>
              <a:t>After 2008 the competition was based on fess. Since </a:t>
            </a:r>
            <a:r>
              <a:rPr lang="en-US" sz="1800" kern="1200" dirty="0">
                <a:solidFill>
                  <a:srgbClr val="0070C0"/>
                </a:solidFill>
                <a:latin typeface="Arial" pitchFamily="34" charset="0"/>
                <a:ea typeface="+mn-ea"/>
                <a:cs typeface="Arial" pitchFamily="34" charset="0"/>
              </a:rPr>
              <a:t>2008 net return became the focus of comparison and competition in the system</a:t>
            </a:r>
          </a:p>
        </p:txBody>
      </p:sp>
      <p:sp>
        <p:nvSpPr>
          <p:cNvPr id="4100" name="5 Marcador de número de diapositiva"/>
          <p:cNvSpPr txBox="1">
            <a:spLocks noGrp="1"/>
          </p:cNvSpPr>
          <p:nvPr/>
        </p:nvSpPr>
        <p:spPr bwMode="auto">
          <a:xfrm>
            <a:off x="8634413" y="6597650"/>
            <a:ext cx="506412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 eaLnBrk="1" hangingPunct="1"/>
            <a:fld id="{826D267F-D0D5-4A14-9267-2A2F38C15F9F}" type="slidenum">
              <a:rPr lang="en-US" altLang="es-MX">
                <a:solidFill>
                  <a:srgbClr val="4D4D4D"/>
                </a:solidFill>
                <a:latin typeface="Arial" pitchFamily="34" charset="0"/>
              </a:rPr>
              <a:pPr algn="r" eaLnBrk="1" hangingPunct="1"/>
              <a:t>12</a:t>
            </a:fld>
            <a:endParaRPr lang="en-US" altLang="es-MX">
              <a:solidFill>
                <a:srgbClr val="4D4D4D"/>
              </a:solidFill>
              <a:latin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80054" y="1117589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MX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Facts</a:t>
            </a:r>
            <a:endParaRPr lang="es-MX" dirty="0"/>
          </a:p>
        </p:txBody>
      </p:sp>
      <p:sp>
        <p:nvSpPr>
          <p:cNvPr id="3" name="2 Rectángulo"/>
          <p:cNvSpPr/>
          <p:nvPr/>
        </p:nvSpPr>
        <p:spPr>
          <a:xfrm>
            <a:off x="4901662" y="1932874"/>
            <a:ext cx="1702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Fees 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on AUM </a:t>
            </a:r>
            <a:endParaRPr lang="es-MX" dirty="0">
              <a:solidFill>
                <a:srgbClr val="0070C0"/>
              </a:solidFill>
            </a:endParaRPr>
          </a:p>
        </p:txBody>
      </p:sp>
      <p:sp>
        <p:nvSpPr>
          <p:cNvPr id="16" name="15 Rectángulo"/>
          <p:cNvSpPr/>
          <p:nvPr/>
        </p:nvSpPr>
        <p:spPr>
          <a:xfrm rot="16200000">
            <a:off x="2295242" y="3873300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es-MX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5 Flecha derecha"/>
          <p:cNvSpPr/>
          <p:nvPr/>
        </p:nvSpPr>
        <p:spPr>
          <a:xfrm flipH="1">
            <a:off x="180054" y="6313554"/>
            <a:ext cx="2998152" cy="433441"/>
          </a:xfrm>
          <a:prstGeom prst="rightArrow">
            <a:avLst/>
          </a:prstGeom>
          <a:solidFill>
            <a:srgbClr val="E07950"/>
          </a:solidFill>
          <a:ln>
            <a:solidFill>
              <a:srgbClr val="D390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17 Flecha derecha"/>
          <p:cNvSpPr/>
          <p:nvPr/>
        </p:nvSpPr>
        <p:spPr>
          <a:xfrm>
            <a:off x="3137628" y="1410552"/>
            <a:ext cx="5149048" cy="433441"/>
          </a:xfrm>
          <a:prstGeom prst="rightArrow">
            <a:avLst/>
          </a:prstGeom>
          <a:solidFill>
            <a:srgbClr val="00B050"/>
          </a:solidFill>
          <a:ln>
            <a:solidFill>
              <a:srgbClr val="0078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Rectángulo"/>
          <p:cNvSpPr/>
          <p:nvPr/>
        </p:nvSpPr>
        <p:spPr>
          <a:xfrm>
            <a:off x="3137627" y="840590"/>
            <a:ext cx="49055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Performance as the core of comparison and competition in the system</a:t>
            </a:r>
            <a:endParaRPr lang="es-MX" dirty="0">
              <a:solidFill>
                <a:srgbClr val="00B050"/>
              </a:solidFill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180054" y="4961308"/>
            <a:ext cx="2186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07950"/>
                </a:solidFill>
              </a:rPr>
              <a:t>Before 2008, the competition was based on </a:t>
            </a:r>
            <a:r>
              <a:rPr lang="en-US" dirty="0" smtClean="0">
                <a:solidFill>
                  <a:srgbClr val="E07950"/>
                </a:solidFill>
              </a:rPr>
              <a:t>Fees</a:t>
            </a:r>
            <a:endParaRPr lang="es-MX" dirty="0">
              <a:solidFill>
                <a:srgbClr val="E07950"/>
              </a:solidFill>
            </a:endParaRPr>
          </a:p>
        </p:txBody>
      </p:sp>
      <p:sp>
        <p:nvSpPr>
          <p:cNvPr id="9" name="8 Abrir llave"/>
          <p:cNvSpPr/>
          <p:nvPr/>
        </p:nvSpPr>
        <p:spPr>
          <a:xfrm>
            <a:off x="1997476" y="2117540"/>
            <a:ext cx="663501" cy="4044098"/>
          </a:xfrm>
          <a:prstGeom prst="leftBrace">
            <a:avLst>
              <a:gd name="adj1" fmla="val 58717"/>
              <a:gd name="adj2" fmla="val 8073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33339" y="870821"/>
            <a:ext cx="1162050" cy="862867"/>
          </a:xfrm>
          <a:prstGeom prst="homePlate">
            <a:avLst>
              <a:gd name="adj" fmla="val 42879"/>
            </a:avLst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marL="179388" lvl="1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Fees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24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5 Marcador de número de diapositiva"/>
          <p:cNvSpPr txBox="1">
            <a:spLocks noGrp="1"/>
          </p:cNvSpPr>
          <p:nvPr/>
        </p:nvSpPr>
        <p:spPr bwMode="auto">
          <a:xfrm>
            <a:off x="8668832" y="661664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s-MX" sz="1200" smtClean="0">
                <a:solidFill>
                  <a:srgbClr val="4D4D4D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s-MX" sz="1200" dirty="0">
              <a:solidFill>
                <a:srgbClr val="4D4D4D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4105"/>
            <a:ext cx="9186157" cy="2322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195388" y="-33571"/>
            <a:ext cx="7692231" cy="841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99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99"/>
                </a:solidFill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99"/>
                </a:solidFill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99"/>
                </a:solidFill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99"/>
                </a:solidFill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99"/>
                </a:solidFill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99"/>
                </a:solidFill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99"/>
                </a:solidFill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99"/>
                </a:solidFill>
                <a:latin typeface="Tahoma" charset="0"/>
              </a:defRPr>
            </a:lvl9pPr>
          </a:lstStyle>
          <a:p>
            <a:pPr algn="l" defTabSz="914400">
              <a:defRPr/>
            </a:pPr>
            <a:r>
              <a:rPr lang="en-US" sz="1800" kern="1200" dirty="0" smtClean="0">
                <a:solidFill>
                  <a:srgbClr val="0070C0"/>
                </a:solidFill>
                <a:latin typeface="Arial" pitchFamily="34" charset="0"/>
                <a:ea typeface="+mn-ea"/>
                <a:cs typeface="Arial" pitchFamily="34" charset="0"/>
              </a:rPr>
              <a:t>CONSAR has developed a methodology to compute a </a:t>
            </a:r>
            <a:r>
              <a:rPr lang="en-US" sz="1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NET RETURN INDEX</a:t>
            </a:r>
            <a:r>
              <a:rPr lang="en-US" sz="1800" kern="1200" dirty="0" smtClean="0">
                <a:solidFill>
                  <a:srgbClr val="0070C0"/>
                </a:solidFill>
                <a:latin typeface="Arial" pitchFamily="34" charset="0"/>
                <a:ea typeface="+mn-ea"/>
                <a:cs typeface="Arial" pitchFamily="34" charset="0"/>
              </a:rPr>
              <a:t> (weighted average long term returns)</a:t>
            </a:r>
            <a:endParaRPr lang="en-US" sz="1800" kern="1200" dirty="0">
              <a:solidFill>
                <a:srgbClr val="0070C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2 Flecha derecha"/>
          <p:cNvSpPr/>
          <p:nvPr/>
        </p:nvSpPr>
        <p:spPr>
          <a:xfrm flipH="1">
            <a:off x="1003173" y="3901706"/>
            <a:ext cx="7137649" cy="284980"/>
          </a:xfrm>
          <a:prstGeom prst="rightArrow">
            <a:avLst>
              <a:gd name="adj1" fmla="val 50000"/>
              <a:gd name="adj2" fmla="val 2504614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3 CuadroTexto"/>
          <p:cNvSpPr txBox="1"/>
          <p:nvPr/>
        </p:nvSpPr>
        <p:spPr>
          <a:xfrm>
            <a:off x="8131945" y="3906139"/>
            <a:ext cx="949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75 months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97658" y="3891654"/>
            <a:ext cx="949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43 months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95308" y="4315312"/>
            <a:ext cx="8692311" cy="1093945"/>
          </a:xfrm>
          <a:prstGeom prst="rect">
            <a:avLst/>
          </a:prstGeom>
          <a:solidFill>
            <a:srgbClr val="0070C0"/>
          </a:solidFill>
          <a:ln w="6350">
            <a:solidFill>
              <a:schemeClr val="bg1"/>
            </a:solidFill>
            <a:miter lim="800000"/>
            <a:headEnd/>
            <a:tailEnd/>
          </a:ln>
        </p:spPr>
        <p:txBody>
          <a:bodyPr tIns="10800" bIns="10800" anchor="ctr"/>
          <a:lstStyle/>
          <a:p>
            <a:pPr lvl="1" algn="just"/>
            <a:r>
              <a:rPr lang="en-US" b="1" dirty="0">
                <a:solidFill>
                  <a:schemeClr val="bg1"/>
                </a:solidFill>
                <a:latin typeface="Arial" pitchFamily="34" charset="0"/>
                <a:ea typeface="ＭＳ Ｐゴシック"/>
                <a:cs typeface="Arial" pitchFamily="34" charset="0"/>
              </a:rPr>
              <a:t>S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ea typeface="ＭＳ Ｐゴシック"/>
                <a:cs typeface="Arial" pitchFamily="34" charset="0"/>
              </a:rPr>
              <a:t>ince 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ea typeface="ＭＳ Ｐゴシック"/>
                <a:cs typeface="Arial" pitchFamily="34" charset="0"/>
              </a:rPr>
              <a:t>M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ea typeface="ＭＳ Ｐゴシック"/>
                <a:cs typeface="Arial" pitchFamily="34" charset="0"/>
              </a:rPr>
              <a:t>arch 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ea typeface="ＭＳ Ｐゴシック"/>
                <a:cs typeface="Arial" pitchFamily="34" charset="0"/>
              </a:rPr>
              <a:t>2008 </a:t>
            </a:r>
            <a:r>
              <a:rPr lang="en-US" b="1" i="1" dirty="0" smtClean="0">
                <a:solidFill>
                  <a:schemeClr val="bg1"/>
                </a:solidFill>
                <a:latin typeface="Arial" pitchFamily="34" charset="0"/>
                <a:ea typeface="ＭＳ Ｐゴシック"/>
                <a:cs typeface="Arial" pitchFamily="34" charset="0"/>
              </a:rPr>
              <a:t>Net Return Index 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ea typeface="ＭＳ Ｐゴシック"/>
                <a:cs typeface="Arial" pitchFamily="34" charset="0"/>
              </a:rPr>
              <a:t>is used as a filter to transfer affiliates from one Pension fund to other, specifically to those who want to switch before one year.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8"/>
          <p:cNvSpPr>
            <a:spLocks noChangeArrowheads="1"/>
          </p:cNvSpPr>
          <p:nvPr/>
        </p:nvSpPr>
        <p:spPr bwMode="auto">
          <a:xfrm>
            <a:off x="7019936" y="1457582"/>
            <a:ext cx="2124000" cy="307777"/>
          </a:xfrm>
          <a:prstGeom prst="rect">
            <a:avLst/>
          </a:prstGeom>
          <a:solidFill>
            <a:srgbClr val="00B050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SB4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36 years old and less </a:t>
            </a:r>
            <a:endParaRPr lang="en-US" sz="1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" name="Rectangle 58"/>
          <p:cNvSpPr>
            <a:spLocks noChangeArrowheads="1"/>
          </p:cNvSpPr>
          <p:nvPr/>
        </p:nvSpPr>
        <p:spPr bwMode="auto">
          <a:xfrm>
            <a:off x="4668833" y="1457582"/>
            <a:ext cx="2124000" cy="307777"/>
          </a:xfrm>
          <a:prstGeom prst="rect">
            <a:avLst/>
          </a:prstGeom>
          <a:solidFill>
            <a:srgbClr val="E07950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SB 3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37 – 45 years old</a:t>
            </a:r>
            <a:endParaRPr lang="en-US" sz="1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1" name="Rectangle 58"/>
          <p:cNvSpPr>
            <a:spLocks noChangeArrowheads="1"/>
          </p:cNvSpPr>
          <p:nvPr/>
        </p:nvSpPr>
        <p:spPr bwMode="auto">
          <a:xfrm>
            <a:off x="2350349" y="1448704"/>
            <a:ext cx="2124000" cy="307777"/>
          </a:xfrm>
          <a:prstGeom prst="rect">
            <a:avLst/>
          </a:prstGeom>
          <a:solidFill>
            <a:srgbClr val="002060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SB 2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46 – 59 years old</a:t>
            </a:r>
            <a:endParaRPr lang="en-US" sz="1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2" name="Rectangle 58"/>
          <p:cNvSpPr>
            <a:spLocks noChangeArrowheads="1"/>
          </p:cNvSpPr>
          <p:nvPr/>
        </p:nvSpPr>
        <p:spPr bwMode="auto">
          <a:xfrm>
            <a:off x="8878" y="1466460"/>
            <a:ext cx="2124000" cy="307777"/>
          </a:xfrm>
          <a:prstGeom prst="rect">
            <a:avLst/>
          </a:prstGeom>
          <a:solidFill>
            <a:srgbClr val="7030A0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SB 1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60 years old and +</a:t>
            </a:r>
            <a:endParaRPr lang="en-US" sz="1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3412349" y="3636831"/>
            <a:ext cx="22338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Horizon for Net return index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5" name="Group 16"/>
          <p:cNvGrpSpPr>
            <a:grpSpLocks/>
          </p:cNvGrpSpPr>
          <p:nvPr/>
        </p:nvGrpSpPr>
        <p:grpSpPr bwMode="auto">
          <a:xfrm>
            <a:off x="2974019" y="5504156"/>
            <a:ext cx="2228296" cy="1231548"/>
            <a:chOff x="68" y="1121"/>
            <a:chExt cx="2540" cy="1674"/>
          </a:xfrm>
        </p:grpSpPr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40" y="1479"/>
              <a:ext cx="1814" cy="1089"/>
            </a:xfrm>
            <a:custGeom>
              <a:avLst/>
              <a:gdLst>
                <a:gd name="T0" fmla="*/ 0 w 1814"/>
                <a:gd name="T1" fmla="*/ 1089 h 1089"/>
                <a:gd name="T2" fmla="*/ 181 w 1814"/>
                <a:gd name="T3" fmla="*/ 816 h 1089"/>
                <a:gd name="T4" fmla="*/ 680 w 1814"/>
                <a:gd name="T5" fmla="*/ 453 h 1089"/>
                <a:gd name="T6" fmla="*/ 1134 w 1814"/>
                <a:gd name="T7" fmla="*/ 227 h 1089"/>
                <a:gd name="T8" fmla="*/ 1814 w 1814"/>
                <a:gd name="T9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4" h="1089">
                  <a:moveTo>
                    <a:pt x="0" y="1089"/>
                  </a:moveTo>
                  <a:cubicBezTo>
                    <a:pt x="34" y="1005"/>
                    <a:pt x="68" y="922"/>
                    <a:pt x="181" y="816"/>
                  </a:cubicBezTo>
                  <a:cubicBezTo>
                    <a:pt x="294" y="710"/>
                    <a:pt x="521" y="551"/>
                    <a:pt x="680" y="453"/>
                  </a:cubicBezTo>
                  <a:cubicBezTo>
                    <a:pt x="839" y="355"/>
                    <a:pt x="945" y="303"/>
                    <a:pt x="1134" y="227"/>
                  </a:cubicBezTo>
                  <a:cubicBezTo>
                    <a:pt x="1323" y="151"/>
                    <a:pt x="1568" y="75"/>
                    <a:pt x="1814" y="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pic>
          <p:nvPicPr>
            <p:cNvPr id="18" name="Picture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" y="1121"/>
              <a:ext cx="2540" cy="1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66CC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1 Rectángulo"/>
          <p:cNvSpPr/>
          <p:nvPr/>
        </p:nvSpPr>
        <p:spPr>
          <a:xfrm>
            <a:off x="3212639" y="6652152"/>
            <a:ext cx="1989675" cy="119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9" name="18 Rectángulo"/>
          <p:cNvSpPr/>
          <p:nvPr/>
        </p:nvSpPr>
        <p:spPr>
          <a:xfrm rot="16200000">
            <a:off x="2698143" y="5968801"/>
            <a:ext cx="622775" cy="160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23 Rectángulo"/>
          <p:cNvSpPr/>
          <p:nvPr/>
        </p:nvSpPr>
        <p:spPr>
          <a:xfrm>
            <a:off x="4207476" y="6347432"/>
            <a:ext cx="887764" cy="211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CuadroTexto"/>
          <p:cNvSpPr txBox="1"/>
          <p:nvPr/>
        </p:nvSpPr>
        <p:spPr>
          <a:xfrm>
            <a:off x="3140172" y="6616640"/>
            <a:ext cx="19013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err="1" smtClean="0"/>
              <a:t>Risk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 rot="16200000">
            <a:off x="2390216" y="5938930"/>
            <a:ext cx="10784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err="1" smtClean="0"/>
              <a:t>Return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4571997" y="5435231"/>
            <a:ext cx="528518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700" dirty="0" smtClean="0"/>
              <a:t>SB4</a:t>
            </a:r>
            <a:endParaRPr lang="es-MX" sz="7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4122840" y="5535258"/>
            <a:ext cx="528518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700" dirty="0" smtClean="0"/>
              <a:t>SB3</a:t>
            </a:r>
            <a:endParaRPr lang="es-MX" sz="7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3705050" y="5673001"/>
            <a:ext cx="528518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700" dirty="0" smtClean="0"/>
              <a:t>SB2</a:t>
            </a:r>
            <a:endParaRPr lang="es-MX" sz="7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3412349" y="5865828"/>
            <a:ext cx="528518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700" dirty="0" smtClean="0"/>
              <a:t>SB1</a:t>
            </a:r>
            <a:endParaRPr lang="es-MX" sz="700" dirty="0"/>
          </a:p>
        </p:txBody>
      </p:sp>
      <p:sp>
        <p:nvSpPr>
          <p:cNvPr id="30" name="29 CuadroTexto"/>
          <p:cNvSpPr txBox="1"/>
          <p:nvPr/>
        </p:nvSpPr>
        <p:spPr>
          <a:xfrm>
            <a:off x="3133889" y="6117423"/>
            <a:ext cx="399424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700" dirty="0" smtClean="0"/>
              <a:t>SB0</a:t>
            </a:r>
            <a:endParaRPr lang="es-MX" sz="700" dirty="0"/>
          </a:p>
        </p:txBody>
      </p:sp>
      <p:sp>
        <p:nvSpPr>
          <p:cNvPr id="31" name="AutoShape 13"/>
          <p:cNvSpPr>
            <a:spLocks noChangeArrowheads="1"/>
          </p:cNvSpPr>
          <p:nvPr/>
        </p:nvSpPr>
        <p:spPr bwMode="auto">
          <a:xfrm>
            <a:off x="33339" y="870822"/>
            <a:ext cx="2940680" cy="473284"/>
          </a:xfrm>
          <a:prstGeom prst="homePlate">
            <a:avLst>
              <a:gd name="adj" fmla="val 42879"/>
            </a:avLst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marL="179388" lvl="1">
              <a:defRPr/>
            </a:pPr>
            <a:r>
              <a:rPr lang="en-US" sz="1600" b="1" dirty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NET RETURN INDEX</a:t>
            </a:r>
          </a:p>
        </p:txBody>
      </p:sp>
      <p:pic>
        <p:nvPicPr>
          <p:cNvPr id="32" name="Picture 6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9670" y="3763159"/>
            <a:ext cx="3444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6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1181" y="3739879"/>
            <a:ext cx="4333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455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83" y="3489822"/>
            <a:ext cx="2760975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987077" y="139808"/>
            <a:ext cx="7402322" cy="579284"/>
          </a:xfrm>
          <a:prstGeom prst="rect">
            <a:avLst/>
          </a:prstGeom>
        </p:spPr>
        <p:txBody>
          <a:bodyPr anchor="ctr"/>
          <a:lstStyle/>
          <a:p>
            <a:r>
              <a:rPr lang="en-US" b="1" dirty="0" smtClean="0">
                <a:solidFill>
                  <a:schemeClr val="tx1"/>
                </a:solidFill>
                <a:latin typeface="Trajan Pro" pitchFamily="18" charset="0"/>
              </a:rPr>
              <a:t>INVESTMENT REGIME</a:t>
            </a:r>
            <a:endParaRPr lang="en-US" b="1" dirty="0">
              <a:solidFill>
                <a:schemeClr val="tx1"/>
              </a:solidFill>
              <a:latin typeface="Trajan Pro" pitchFamily="18" charset="0"/>
            </a:endParaRPr>
          </a:p>
        </p:txBody>
      </p:sp>
      <p:sp>
        <p:nvSpPr>
          <p:cNvPr id="49" name="Line 28"/>
          <p:cNvSpPr>
            <a:spLocks noChangeShapeType="1"/>
          </p:cNvSpPr>
          <p:nvPr/>
        </p:nvSpPr>
        <p:spPr bwMode="auto">
          <a:xfrm>
            <a:off x="987076" y="1772654"/>
            <a:ext cx="7169848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464693" y="1346062"/>
            <a:ext cx="82221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dobe Caslon Pro" pitchFamily="18" charset="0"/>
              </a:rPr>
              <a:t>Family of funds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dobe Caslon Pro" pitchFamily="18" charset="0"/>
            </a:endParaRPr>
          </a:p>
        </p:txBody>
      </p:sp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107" y="3025411"/>
            <a:ext cx="2694128" cy="1615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110" y="2601872"/>
            <a:ext cx="2692566" cy="1615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389" y="2099716"/>
            <a:ext cx="2692566" cy="1615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" name="74 CuadroTexto"/>
          <p:cNvSpPr txBox="1"/>
          <p:nvPr/>
        </p:nvSpPr>
        <p:spPr>
          <a:xfrm>
            <a:off x="3951390" y="3409455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SB1</a:t>
            </a:r>
          </a:p>
        </p:txBody>
      </p:sp>
      <p:sp>
        <p:nvSpPr>
          <p:cNvPr id="77" name="76 CuadroTexto"/>
          <p:cNvSpPr txBox="1"/>
          <p:nvPr/>
        </p:nvSpPr>
        <p:spPr>
          <a:xfrm>
            <a:off x="7653160" y="2032767"/>
            <a:ext cx="1191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SB4</a:t>
            </a:r>
          </a:p>
        </p:txBody>
      </p:sp>
      <p:cxnSp>
        <p:nvCxnSpPr>
          <p:cNvPr id="78" name="77 Conector recto"/>
          <p:cNvCxnSpPr/>
          <p:nvPr/>
        </p:nvCxnSpPr>
        <p:spPr bwMode="auto">
          <a:xfrm>
            <a:off x="1188842" y="2039092"/>
            <a:ext cx="0" cy="3519337"/>
          </a:xfrm>
          <a:prstGeom prst="line">
            <a:avLst/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78 Conector recto"/>
          <p:cNvCxnSpPr/>
          <p:nvPr/>
        </p:nvCxnSpPr>
        <p:spPr bwMode="auto">
          <a:xfrm rot="10800000">
            <a:off x="1199617" y="5547639"/>
            <a:ext cx="7611425" cy="0"/>
          </a:xfrm>
          <a:prstGeom prst="line">
            <a:avLst/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0" name="79 CuadroTexto"/>
          <p:cNvSpPr txBox="1"/>
          <p:nvPr/>
        </p:nvSpPr>
        <p:spPr>
          <a:xfrm rot="16200000">
            <a:off x="196496" y="3088086"/>
            <a:ext cx="23762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RENDIMIENTOS NETOS</a:t>
            </a:r>
          </a:p>
        </p:txBody>
      </p:sp>
      <p:sp>
        <p:nvSpPr>
          <p:cNvPr id="84" name="Rectangle 62"/>
          <p:cNvSpPr>
            <a:spLocks noChangeArrowheads="1"/>
          </p:cNvSpPr>
          <p:nvPr/>
        </p:nvSpPr>
        <p:spPr bwMode="auto">
          <a:xfrm>
            <a:off x="7443195" y="4922013"/>
            <a:ext cx="180000" cy="180000"/>
          </a:xfrm>
          <a:prstGeom prst="rect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85" name="Rectangle 63"/>
          <p:cNvSpPr>
            <a:spLocks noChangeArrowheads="1"/>
          </p:cNvSpPr>
          <p:nvPr/>
        </p:nvSpPr>
        <p:spPr bwMode="auto">
          <a:xfrm>
            <a:off x="7668622" y="4906559"/>
            <a:ext cx="4782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rgbClr val="0070C0"/>
                </a:solidFill>
                <a:latin typeface="Calibri" pitchFamily="34" charset="0"/>
                <a:cs typeface="Arial" pitchFamily="34" charset="0"/>
              </a:rPr>
              <a:t>EQUITY</a:t>
            </a:r>
            <a:endParaRPr lang="en-US" sz="1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ectangle 64"/>
          <p:cNvSpPr>
            <a:spLocks noChangeArrowheads="1"/>
          </p:cNvSpPr>
          <p:nvPr/>
        </p:nvSpPr>
        <p:spPr bwMode="auto">
          <a:xfrm>
            <a:off x="5294766" y="4937283"/>
            <a:ext cx="180000" cy="180000"/>
          </a:xfrm>
          <a:prstGeom prst="rect">
            <a:avLst/>
          </a:prstGeom>
          <a:gradFill>
            <a:gsLst>
              <a:gs pos="0">
                <a:srgbClr val="C00000"/>
              </a:gs>
              <a:gs pos="80000">
                <a:srgbClr val="FF0000"/>
              </a:gs>
              <a:gs pos="100000">
                <a:srgbClr val="C00000"/>
              </a:gs>
            </a:gsLst>
          </a:gra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87" name="Rectangle 65"/>
          <p:cNvSpPr>
            <a:spLocks noChangeArrowheads="1"/>
          </p:cNvSpPr>
          <p:nvPr/>
        </p:nvSpPr>
        <p:spPr bwMode="auto">
          <a:xfrm>
            <a:off x="5526317" y="4921829"/>
            <a:ext cx="152586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Alternative Investments</a:t>
            </a:r>
            <a:endParaRPr lang="en-US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Rectangle 66"/>
          <p:cNvSpPr>
            <a:spLocks noChangeArrowheads="1"/>
          </p:cNvSpPr>
          <p:nvPr/>
        </p:nvSpPr>
        <p:spPr bwMode="auto">
          <a:xfrm>
            <a:off x="5293362" y="5198547"/>
            <a:ext cx="180000" cy="180000"/>
          </a:xfrm>
          <a:prstGeom prst="rect">
            <a:avLst/>
          </a:prstGeom>
          <a:gradFill>
            <a:gsLst>
              <a:gs pos="0">
                <a:srgbClr val="99CC00"/>
              </a:gs>
              <a:gs pos="80000">
                <a:srgbClr val="669900"/>
              </a:gs>
              <a:gs pos="100000">
                <a:srgbClr val="92D050"/>
              </a:gs>
            </a:gsLst>
          </a:gra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89" name="Rectangle 67"/>
          <p:cNvSpPr>
            <a:spLocks noChangeArrowheads="1"/>
          </p:cNvSpPr>
          <p:nvPr/>
        </p:nvSpPr>
        <p:spPr bwMode="auto">
          <a:xfrm>
            <a:off x="5531264" y="5183093"/>
            <a:ext cx="9019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rgbClr val="00CC00"/>
                </a:solidFill>
                <a:latin typeface="Calibri" pitchFamily="34" charset="0"/>
                <a:cs typeface="Arial" pitchFamily="34" charset="0"/>
              </a:rPr>
              <a:t>Offshore Debt</a:t>
            </a:r>
            <a:endParaRPr lang="en-US" sz="1200" b="1" dirty="0">
              <a:solidFill>
                <a:srgbClr val="00CC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Rectangle 68"/>
          <p:cNvSpPr>
            <a:spLocks noChangeArrowheads="1"/>
          </p:cNvSpPr>
          <p:nvPr/>
        </p:nvSpPr>
        <p:spPr bwMode="auto">
          <a:xfrm>
            <a:off x="7454542" y="5198547"/>
            <a:ext cx="180000" cy="180000"/>
          </a:xfrm>
          <a:prstGeom prst="rect">
            <a:avLst/>
          </a:prstGeom>
          <a:gradFill>
            <a:gsLst>
              <a:gs pos="0">
                <a:srgbClr val="81DEFF"/>
              </a:gs>
              <a:gs pos="80000">
                <a:srgbClr val="8BE1FF"/>
              </a:gs>
              <a:gs pos="100000">
                <a:srgbClr val="DFDFF9"/>
              </a:gs>
            </a:gsLst>
          </a:gra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91" name="Rectangle 69"/>
          <p:cNvSpPr>
            <a:spLocks noChangeArrowheads="1"/>
          </p:cNvSpPr>
          <p:nvPr/>
        </p:nvSpPr>
        <p:spPr bwMode="auto">
          <a:xfrm>
            <a:off x="7706277" y="5183093"/>
            <a:ext cx="67178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rgbClr val="0099FF"/>
                </a:solidFill>
                <a:latin typeface="Calibri" pitchFamily="34" charset="0"/>
                <a:cs typeface="Arial" pitchFamily="34" charset="0"/>
              </a:rPr>
              <a:t>Local Debt</a:t>
            </a:r>
            <a:endParaRPr lang="en-US" sz="1200" b="1" dirty="0">
              <a:solidFill>
                <a:srgbClr val="0099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92" name="91 CuadroTexto"/>
          <p:cNvSpPr txBox="1"/>
          <p:nvPr/>
        </p:nvSpPr>
        <p:spPr>
          <a:xfrm>
            <a:off x="5349839" y="2949586"/>
            <a:ext cx="1191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SB2</a:t>
            </a:r>
          </a:p>
        </p:txBody>
      </p:sp>
      <p:sp>
        <p:nvSpPr>
          <p:cNvPr id="93" name="92 CuadroTexto"/>
          <p:cNvSpPr txBox="1"/>
          <p:nvPr/>
        </p:nvSpPr>
        <p:spPr>
          <a:xfrm>
            <a:off x="6367481" y="2494433"/>
            <a:ext cx="1191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SB3</a:t>
            </a:r>
          </a:p>
        </p:txBody>
      </p:sp>
      <p:sp>
        <p:nvSpPr>
          <p:cNvPr id="95" name="94 Forma libre"/>
          <p:cNvSpPr/>
          <p:nvPr/>
        </p:nvSpPr>
        <p:spPr bwMode="auto">
          <a:xfrm>
            <a:off x="1175656" y="2099716"/>
            <a:ext cx="6660627" cy="3197285"/>
          </a:xfrm>
          <a:custGeom>
            <a:avLst/>
            <a:gdLst>
              <a:gd name="connsiteX0" fmla="*/ 0 w 6030686"/>
              <a:gd name="connsiteY0" fmla="*/ 3178628 h 3178628"/>
              <a:gd name="connsiteX1" fmla="*/ 1393372 w 6030686"/>
              <a:gd name="connsiteY1" fmla="*/ 2079171 h 3178628"/>
              <a:gd name="connsiteX2" fmla="*/ 6030686 w 6030686"/>
              <a:gd name="connsiteY2" fmla="*/ 0 h 317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30686" h="3178628">
                <a:moveTo>
                  <a:pt x="0" y="3178628"/>
                </a:moveTo>
                <a:cubicBezTo>
                  <a:pt x="194129" y="2893785"/>
                  <a:pt x="388258" y="2608942"/>
                  <a:pt x="1393372" y="2079171"/>
                </a:cubicBezTo>
                <a:cubicBezTo>
                  <a:pt x="2398486" y="1549400"/>
                  <a:pt x="4214586" y="774700"/>
                  <a:pt x="6030686" y="0"/>
                </a:cubicBezTo>
              </a:path>
            </a:pathLst>
          </a:custGeom>
          <a:noFill/>
          <a:ln w="19050" cap="flat" cmpd="sng" algn="ctr">
            <a:solidFill>
              <a:srgbClr val="CC66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896938" fontAlgn="base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96" name="95 Rectángulo"/>
          <p:cNvSpPr/>
          <p:nvPr/>
        </p:nvSpPr>
        <p:spPr>
          <a:xfrm>
            <a:off x="-68606" y="1848102"/>
            <a:ext cx="129648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Net Return Index</a:t>
            </a:r>
            <a:endParaRPr lang="en-US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99 Rectángulo"/>
          <p:cNvSpPr/>
          <p:nvPr/>
        </p:nvSpPr>
        <p:spPr>
          <a:xfrm>
            <a:off x="-50453" y="6052999"/>
            <a:ext cx="1910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808080"/>
                </a:solidFill>
                <a:latin typeface="Adobe Caslon Pro" pitchFamily="18" charset="0"/>
                <a:cs typeface="Arial" pitchFamily="34" charset="0"/>
              </a:rPr>
              <a:t>AUM</a:t>
            </a:r>
            <a:endParaRPr lang="en-US" sz="1400" dirty="0">
              <a:solidFill>
                <a:srgbClr val="808080"/>
              </a:solidFill>
              <a:latin typeface="Adobe Caslon Pro" pitchFamily="18" charset="0"/>
              <a:cs typeface="Arial" pitchFamily="34" charset="0"/>
            </a:endParaRPr>
          </a:p>
        </p:txBody>
      </p:sp>
      <p:sp>
        <p:nvSpPr>
          <p:cNvPr id="102" name="101 Rectángulo"/>
          <p:cNvSpPr/>
          <p:nvPr/>
        </p:nvSpPr>
        <p:spPr bwMode="auto">
          <a:xfrm>
            <a:off x="1933834" y="5673108"/>
            <a:ext cx="7128792" cy="21602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896938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dobe Caslon Pro" pitchFamily="18" charset="0"/>
            </a:endParaRPr>
          </a:p>
        </p:txBody>
      </p:sp>
      <p:sp>
        <p:nvSpPr>
          <p:cNvPr id="103" name="Rectangle 20"/>
          <p:cNvSpPr>
            <a:spLocks noChangeArrowheads="1"/>
          </p:cNvSpPr>
          <p:nvPr/>
        </p:nvSpPr>
        <p:spPr bwMode="auto">
          <a:xfrm>
            <a:off x="3478213" y="3489736"/>
            <a:ext cx="24686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15%</a:t>
            </a: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" name="Picture 2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53075" y="3648486"/>
            <a:ext cx="12382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Rectangle 62"/>
          <p:cNvSpPr>
            <a:spLocks noChangeArrowheads="1"/>
          </p:cNvSpPr>
          <p:nvPr/>
        </p:nvSpPr>
        <p:spPr bwMode="auto">
          <a:xfrm>
            <a:off x="5304635" y="4669780"/>
            <a:ext cx="180000" cy="180000"/>
          </a:xfrm>
          <a:prstGeom prst="rect">
            <a:avLst/>
          </a:prstGeom>
          <a:solidFill>
            <a:srgbClr val="FF9900"/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106" name="Rectangle 67"/>
          <p:cNvSpPr>
            <a:spLocks noChangeArrowheads="1"/>
          </p:cNvSpPr>
          <p:nvPr/>
        </p:nvSpPr>
        <p:spPr bwMode="auto">
          <a:xfrm>
            <a:off x="5550135" y="4644389"/>
            <a:ext cx="84959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rgbClr val="FF9900"/>
                </a:solidFill>
                <a:latin typeface="Calibri" pitchFamily="34" charset="0"/>
                <a:cs typeface="Calibri" pitchFamily="34" charset="0"/>
              </a:rPr>
              <a:t>Commodities</a:t>
            </a:r>
            <a:endParaRPr lang="en-US" sz="1200" b="1" dirty="0">
              <a:solidFill>
                <a:srgbClr val="FF99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7" name="106 CuadroTexto"/>
          <p:cNvSpPr txBox="1"/>
          <p:nvPr/>
        </p:nvSpPr>
        <p:spPr>
          <a:xfrm>
            <a:off x="4004116" y="6052999"/>
            <a:ext cx="81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dobe Caslon Pro" pitchFamily="18" charset="0"/>
              </a:rPr>
              <a:t>119,138</a:t>
            </a:r>
            <a:endParaRPr lang="en-US" sz="1400" b="1" dirty="0">
              <a:solidFill>
                <a:prstClr val="black">
                  <a:lumMod val="50000"/>
                  <a:lumOff val="50000"/>
                </a:prstClr>
              </a:solidFill>
              <a:latin typeface="Adobe Caslon Pro" pitchFamily="18" charset="0"/>
              <a:cs typeface="Arial" pitchFamily="34" charset="0"/>
            </a:endParaRPr>
          </a:p>
        </p:txBody>
      </p:sp>
      <p:sp>
        <p:nvSpPr>
          <p:cNvPr id="108" name="107 CuadroTexto"/>
          <p:cNvSpPr txBox="1"/>
          <p:nvPr/>
        </p:nvSpPr>
        <p:spPr>
          <a:xfrm>
            <a:off x="5333303" y="6052999"/>
            <a:ext cx="81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dobe Caslon Pro" pitchFamily="18" charset="0"/>
              </a:rPr>
              <a:t>891,672</a:t>
            </a:r>
            <a:endParaRPr lang="en-US" sz="1400" b="1" dirty="0">
              <a:solidFill>
                <a:prstClr val="black">
                  <a:lumMod val="50000"/>
                  <a:lumOff val="50000"/>
                </a:prstClr>
              </a:solidFill>
              <a:latin typeface="Adobe Caslon Pro" pitchFamily="18" charset="0"/>
              <a:cs typeface="Arial" pitchFamily="34" charset="0"/>
            </a:endParaRPr>
          </a:p>
        </p:txBody>
      </p:sp>
      <p:sp>
        <p:nvSpPr>
          <p:cNvPr id="109" name="108 CuadroTexto"/>
          <p:cNvSpPr txBox="1"/>
          <p:nvPr/>
        </p:nvSpPr>
        <p:spPr>
          <a:xfrm>
            <a:off x="6597456" y="6052999"/>
            <a:ext cx="81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dobe Caslon Pro" pitchFamily="18" charset="0"/>
              </a:rPr>
              <a:t>791,200</a:t>
            </a:r>
            <a:endParaRPr lang="en-US" sz="1400" b="1" dirty="0">
              <a:solidFill>
                <a:prstClr val="black">
                  <a:lumMod val="50000"/>
                  <a:lumOff val="50000"/>
                </a:prstClr>
              </a:solidFill>
              <a:latin typeface="Adobe Caslon Pro" pitchFamily="18" charset="0"/>
              <a:cs typeface="Arial" pitchFamily="34" charset="0"/>
            </a:endParaRPr>
          </a:p>
        </p:txBody>
      </p:sp>
      <p:sp>
        <p:nvSpPr>
          <p:cNvPr id="110" name="109 CuadroTexto"/>
          <p:cNvSpPr txBox="1"/>
          <p:nvPr/>
        </p:nvSpPr>
        <p:spPr>
          <a:xfrm>
            <a:off x="7707522" y="6052999"/>
            <a:ext cx="81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dobe Caslon Pro" pitchFamily="18" charset="0"/>
              </a:rPr>
              <a:t>674,125</a:t>
            </a:r>
            <a:endParaRPr lang="en-US" sz="1400" b="1" dirty="0">
              <a:solidFill>
                <a:prstClr val="black">
                  <a:lumMod val="50000"/>
                  <a:lumOff val="50000"/>
                </a:prstClr>
              </a:solidFill>
              <a:latin typeface="Adobe Caslon Pro" pitchFamily="18" charset="0"/>
              <a:cs typeface="Arial" pitchFamily="34" charset="0"/>
            </a:endParaRPr>
          </a:p>
        </p:txBody>
      </p:sp>
      <p:grpSp>
        <p:nvGrpSpPr>
          <p:cNvPr id="111" name="83 Grupo"/>
          <p:cNvGrpSpPr/>
          <p:nvPr/>
        </p:nvGrpSpPr>
        <p:grpSpPr>
          <a:xfrm>
            <a:off x="72126" y="2516630"/>
            <a:ext cx="1087620" cy="340938"/>
            <a:chOff x="66266" y="1721935"/>
            <a:chExt cx="1087620" cy="340938"/>
          </a:xfrm>
        </p:grpSpPr>
        <p:sp>
          <p:nvSpPr>
            <p:cNvPr id="112" name="111 CuadroTexto"/>
            <p:cNvSpPr txBox="1"/>
            <p:nvPr/>
          </p:nvSpPr>
          <p:spPr>
            <a:xfrm>
              <a:off x="66266" y="1847429"/>
              <a:ext cx="1074981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541338" algn="l"/>
                </a:tabLst>
              </a:pPr>
              <a:r>
                <a:rPr lang="en-US" sz="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76 </a:t>
              </a:r>
              <a:r>
                <a:rPr lang="en-US" sz="800" dirty="0" err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meses</a:t>
              </a:r>
              <a:r>
                <a:rPr lang="en-US" sz="8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sz="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8.86%</a:t>
              </a:r>
              <a:endPara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" name="112 CuadroTexto"/>
            <p:cNvSpPr txBox="1"/>
            <p:nvPr/>
          </p:nvSpPr>
          <p:spPr>
            <a:xfrm>
              <a:off x="73886" y="1721935"/>
              <a:ext cx="1080000" cy="144000"/>
            </a:xfrm>
            <a:prstGeom prst="rect">
              <a:avLst/>
            </a:prstGeom>
            <a:solidFill>
              <a:srgbClr val="2D8E3C"/>
            </a:solidFill>
            <a:ln>
              <a:noFill/>
            </a:ln>
          </p:spPr>
          <p:txBody>
            <a:bodyPr wrap="none" lIns="36000" tIns="36000" rIns="36000" bIns="36000" rtlCol="0" anchor="ctr" anchorCtr="0">
              <a:noAutofit/>
            </a:bodyPr>
            <a:lstStyle/>
            <a:p>
              <a:pPr algn="ctr"/>
              <a:r>
                <a:rPr lang="en-US" sz="8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SB4</a:t>
              </a:r>
            </a:p>
          </p:txBody>
        </p:sp>
      </p:grpSp>
      <p:grpSp>
        <p:nvGrpSpPr>
          <p:cNvPr id="114" name="82 Grupo"/>
          <p:cNvGrpSpPr/>
          <p:nvPr/>
        </p:nvGrpSpPr>
        <p:grpSpPr>
          <a:xfrm>
            <a:off x="72126" y="3414403"/>
            <a:ext cx="1087620" cy="326950"/>
            <a:chOff x="66266" y="2548963"/>
            <a:chExt cx="1087620" cy="326950"/>
          </a:xfrm>
        </p:grpSpPr>
        <p:sp>
          <p:nvSpPr>
            <p:cNvPr id="115" name="114 CuadroTexto"/>
            <p:cNvSpPr txBox="1"/>
            <p:nvPr/>
          </p:nvSpPr>
          <p:spPr>
            <a:xfrm>
              <a:off x="66266" y="2660469"/>
              <a:ext cx="1074981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541338" algn="l"/>
                </a:tabLst>
              </a:pPr>
              <a:r>
                <a:rPr lang="en-US" sz="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76 </a:t>
              </a:r>
              <a:r>
                <a:rPr lang="en-US" sz="80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meses</a:t>
              </a:r>
              <a:r>
                <a:rPr lang="en-US" sz="8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sz="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8.12%</a:t>
              </a:r>
              <a:endPara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115 CuadroTexto"/>
            <p:cNvSpPr txBox="1"/>
            <p:nvPr/>
          </p:nvSpPr>
          <p:spPr>
            <a:xfrm>
              <a:off x="73886" y="2548963"/>
              <a:ext cx="1080000" cy="144000"/>
            </a:xfrm>
            <a:prstGeom prst="rect">
              <a:avLst/>
            </a:prstGeom>
            <a:solidFill>
              <a:srgbClr val="DC5D24"/>
            </a:solidFill>
            <a:ln>
              <a:noFill/>
            </a:ln>
          </p:spPr>
          <p:txBody>
            <a:bodyPr wrap="none" lIns="36000" tIns="36000" rIns="36000" bIns="36000" rtlCol="0" anchor="ctr" anchorCtr="0">
              <a:noAutofit/>
            </a:bodyPr>
            <a:lstStyle/>
            <a:p>
              <a:pPr algn="ctr"/>
              <a:r>
                <a:rPr lang="en-US" sz="8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SB3</a:t>
              </a:r>
            </a:p>
          </p:txBody>
        </p:sp>
      </p:grpSp>
      <p:grpSp>
        <p:nvGrpSpPr>
          <p:cNvPr id="117" name="85 Grupo"/>
          <p:cNvGrpSpPr/>
          <p:nvPr/>
        </p:nvGrpSpPr>
        <p:grpSpPr>
          <a:xfrm>
            <a:off x="72126" y="4226331"/>
            <a:ext cx="1087620" cy="326950"/>
            <a:chOff x="66266" y="2548963"/>
            <a:chExt cx="1087620" cy="326950"/>
          </a:xfrm>
        </p:grpSpPr>
        <p:sp>
          <p:nvSpPr>
            <p:cNvPr id="118" name="117 CuadroTexto"/>
            <p:cNvSpPr txBox="1"/>
            <p:nvPr/>
          </p:nvSpPr>
          <p:spPr>
            <a:xfrm>
              <a:off x="66266" y="2660469"/>
              <a:ext cx="1074981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541338" algn="l"/>
                </a:tabLst>
              </a:pPr>
              <a:r>
                <a:rPr lang="en-US" sz="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60 </a:t>
              </a:r>
              <a:r>
                <a:rPr lang="en-US" sz="80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meses</a:t>
              </a:r>
              <a:r>
                <a:rPr lang="en-US" sz="8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sz="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6.09%</a:t>
              </a:r>
              <a:endPara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118 CuadroTexto"/>
            <p:cNvSpPr txBox="1"/>
            <p:nvPr/>
          </p:nvSpPr>
          <p:spPr>
            <a:xfrm>
              <a:off x="73886" y="2548963"/>
              <a:ext cx="1080000" cy="144000"/>
            </a:xfrm>
            <a:prstGeom prst="rect">
              <a:avLst/>
            </a:prstGeom>
            <a:solidFill>
              <a:srgbClr val="2E4789"/>
            </a:solidFill>
            <a:ln>
              <a:noFill/>
            </a:ln>
          </p:spPr>
          <p:txBody>
            <a:bodyPr wrap="none" lIns="36000" tIns="36000" rIns="36000" bIns="36000" rtlCol="0" anchor="ctr" anchorCtr="0">
              <a:noAutofit/>
            </a:bodyPr>
            <a:lstStyle/>
            <a:p>
              <a:pPr algn="ctr"/>
              <a:r>
                <a:rPr lang="en-US" sz="8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SB2</a:t>
              </a:r>
            </a:p>
          </p:txBody>
        </p:sp>
      </p:grpSp>
      <p:grpSp>
        <p:nvGrpSpPr>
          <p:cNvPr id="120" name="88 Grupo"/>
          <p:cNvGrpSpPr/>
          <p:nvPr/>
        </p:nvGrpSpPr>
        <p:grpSpPr>
          <a:xfrm>
            <a:off x="72126" y="5088239"/>
            <a:ext cx="1087620" cy="326950"/>
            <a:chOff x="66266" y="2548963"/>
            <a:chExt cx="1087620" cy="326950"/>
          </a:xfrm>
        </p:grpSpPr>
        <p:sp>
          <p:nvSpPr>
            <p:cNvPr id="121" name="120 CuadroTexto"/>
            <p:cNvSpPr txBox="1"/>
            <p:nvPr/>
          </p:nvSpPr>
          <p:spPr>
            <a:xfrm>
              <a:off x="66266" y="2660469"/>
              <a:ext cx="1074981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541338" algn="l"/>
                </a:tabLst>
              </a:pPr>
              <a:r>
                <a:rPr lang="en-US" sz="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42 </a:t>
              </a:r>
              <a:r>
                <a:rPr lang="en-US" sz="800" dirty="0" err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meses</a:t>
              </a:r>
              <a:r>
                <a:rPr lang="en-US" sz="8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sz="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4.72%</a:t>
              </a:r>
              <a:endParaRPr lang="en-US" sz="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2" name="121 CuadroTexto"/>
            <p:cNvSpPr txBox="1"/>
            <p:nvPr/>
          </p:nvSpPr>
          <p:spPr>
            <a:xfrm>
              <a:off x="73886" y="2548963"/>
              <a:ext cx="1080000" cy="144000"/>
            </a:xfrm>
            <a:prstGeom prst="rect">
              <a:avLst/>
            </a:prstGeom>
            <a:solidFill>
              <a:srgbClr val="54206B"/>
            </a:solidFill>
            <a:ln>
              <a:noFill/>
            </a:ln>
          </p:spPr>
          <p:txBody>
            <a:bodyPr wrap="none" lIns="36000" tIns="36000" rIns="36000" bIns="36000" rtlCol="0" anchor="ctr" anchorCtr="0">
              <a:noAutofit/>
            </a:bodyPr>
            <a:lstStyle/>
            <a:p>
              <a:pPr algn="ctr"/>
              <a:r>
                <a:rPr lang="en-US" sz="8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SB1</a:t>
              </a:r>
            </a:p>
          </p:txBody>
        </p:sp>
      </p:grpSp>
      <p:sp>
        <p:nvSpPr>
          <p:cNvPr id="59" name="Text Box 10"/>
          <p:cNvSpPr txBox="1">
            <a:spLocks noChangeArrowheads="1"/>
          </p:cNvSpPr>
          <p:nvPr/>
        </p:nvSpPr>
        <p:spPr bwMode="auto">
          <a:xfrm>
            <a:off x="468006" y="6498944"/>
            <a:ext cx="1321196" cy="261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>
                    <a:lumMod val="50000"/>
                  </a:srgbClr>
                </a:solidFill>
                <a:latin typeface="Adobe Caslon Pro Bold" pitchFamily="18" charset="0"/>
              </a:rPr>
              <a:t>As of January 2016.</a:t>
            </a:r>
            <a:endParaRPr lang="en-US" sz="1100" b="1" dirty="0">
              <a:solidFill>
                <a:srgbClr val="FFFFFF">
                  <a:lumMod val="50000"/>
                </a:srgbClr>
              </a:solidFill>
              <a:latin typeface="Adobe Caslon Pro Bold" pitchFamily="18" charset="0"/>
            </a:endParaRPr>
          </a:p>
        </p:txBody>
      </p:sp>
      <p:sp>
        <p:nvSpPr>
          <p:cNvPr id="61" name="60 CuadroTexto"/>
          <p:cNvSpPr txBox="1"/>
          <p:nvPr/>
        </p:nvSpPr>
        <p:spPr>
          <a:xfrm>
            <a:off x="2757326" y="4020471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SB0</a:t>
            </a:r>
            <a:endParaRPr lang="en-US" sz="1200" b="1" dirty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033" y="4185369"/>
            <a:ext cx="2305869" cy="138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62 CuadroTexto"/>
          <p:cNvSpPr txBox="1"/>
          <p:nvPr/>
        </p:nvSpPr>
        <p:spPr>
          <a:xfrm>
            <a:off x="2458626" y="6052999"/>
            <a:ext cx="81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dobe Caslon Pro" pitchFamily="18" charset="0"/>
              </a:rPr>
              <a:t>24,370</a:t>
            </a:r>
            <a:endParaRPr lang="en-US" sz="1400" b="1" dirty="0">
              <a:solidFill>
                <a:prstClr val="black">
                  <a:lumMod val="50000"/>
                  <a:lumOff val="50000"/>
                </a:prstClr>
              </a:solidFill>
              <a:latin typeface="Adobe Caslon Pro" pitchFamily="18" charset="0"/>
              <a:cs typeface="Arial" pitchFamily="34" charset="0"/>
            </a:endParaRPr>
          </a:p>
        </p:txBody>
      </p:sp>
      <p:sp>
        <p:nvSpPr>
          <p:cNvPr id="64" name="Rectangle 58"/>
          <p:cNvSpPr>
            <a:spLocks noChangeArrowheads="1"/>
          </p:cNvSpPr>
          <p:nvPr/>
        </p:nvSpPr>
        <p:spPr bwMode="auto">
          <a:xfrm>
            <a:off x="7604292" y="5636109"/>
            <a:ext cx="1513132" cy="307777"/>
          </a:xfrm>
          <a:prstGeom prst="rect">
            <a:avLst/>
          </a:prstGeom>
          <a:solidFill>
            <a:srgbClr val="00B050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SB4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36 years old and less </a:t>
            </a:r>
            <a:endParaRPr lang="en-US" sz="1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5" name="Rectangle 58"/>
          <p:cNvSpPr>
            <a:spLocks noChangeArrowheads="1"/>
          </p:cNvSpPr>
          <p:nvPr/>
        </p:nvSpPr>
        <p:spPr bwMode="auto">
          <a:xfrm>
            <a:off x="6087721" y="5636109"/>
            <a:ext cx="1513132" cy="307777"/>
          </a:xfrm>
          <a:prstGeom prst="rect">
            <a:avLst/>
          </a:prstGeom>
          <a:solidFill>
            <a:srgbClr val="E07950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SB 3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37 – 45 years old</a:t>
            </a:r>
            <a:endParaRPr lang="en-US" sz="1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6" name="Rectangle 58"/>
          <p:cNvSpPr>
            <a:spLocks noChangeArrowheads="1"/>
          </p:cNvSpPr>
          <p:nvPr/>
        </p:nvSpPr>
        <p:spPr bwMode="auto">
          <a:xfrm>
            <a:off x="4574589" y="5627231"/>
            <a:ext cx="1513132" cy="307777"/>
          </a:xfrm>
          <a:prstGeom prst="rect">
            <a:avLst/>
          </a:prstGeom>
          <a:solidFill>
            <a:srgbClr val="002060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SB 2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46 – 59 years old</a:t>
            </a:r>
            <a:endParaRPr lang="en-US" sz="1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7" name="Rectangle 58"/>
          <p:cNvSpPr>
            <a:spLocks noChangeArrowheads="1"/>
          </p:cNvSpPr>
          <p:nvPr/>
        </p:nvSpPr>
        <p:spPr bwMode="auto">
          <a:xfrm>
            <a:off x="3068056" y="5627231"/>
            <a:ext cx="1513132" cy="307777"/>
          </a:xfrm>
          <a:prstGeom prst="rect">
            <a:avLst/>
          </a:prstGeom>
          <a:solidFill>
            <a:srgbClr val="7030A0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SB 1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60 -65 years old</a:t>
            </a:r>
            <a:endParaRPr lang="en-US" sz="1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8" name="Rectangle 58"/>
          <p:cNvSpPr>
            <a:spLocks noChangeArrowheads="1"/>
          </p:cNvSpPr>
          <p:nvPr/>
        </p:nvSpPr>
        <p:spPr bwMode="auto">
          <a:xfrm>
            <a:off x="1554924" y="5625742"/>
            <a:ext cx="1513132" cy="30777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SB 0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chemeClr val="bg1"/>
                </a:solidFill>
                <a:latin typeface="Arial" charset="0"/>
              </a:rPr>
              <a:t>65 years old and +</a:t>
            </a:r>
            <a:endParaRPr lang="en-US" sz="10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9" name="Picture 6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8798" y="2412707"/>
            <a:ext cx="3444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6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47645" y="4865155"/>
            <a:ext cx="4333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519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2048 Rectángulo"/>
          <p:cNvSpPr/>
          <p:nvPr/>
        </p:nvSpPr>
        <p:spPr>
          <a:xfrm>
            <a:off x="462469" y="3750914"/>
            <a:ext cx="7622848" cy="56402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238018" name="Rectangle 2"/>
          <p:cNvSpPr>
            <a:spLocks noChangeArrowheads="1"/>
          </p:cNvSpPr>
          <p:nvPr/>
        </p:nvSpPr>
        <p:spPr bwMode="auto">
          <a:xfrm>
            <a:off x="790674" y="1031755"/>
            <a:ext cx="7842447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1pPr>
            <a:lvl2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2pPr>
            <a:lvl3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3pPr>
            <a:lvl4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4pPr>
            <a:lvl5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>
                <a:solidFill>
                  <a:schemeClr val="tx1"/>
                </a:solidFill>
                <a:latin typeface="Arial" charset="0"/>
              </a:rPr>
              <a:t>Background</a:t>
            </a: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 smtClean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 smtClean="0">
                <a:solidFill>
                  <a:schemeClr val="tx1"/>
                </a:solidFill>
                <a:latin typeface="Arial" charset="0"/>
              </a:rPr>
              <a:t>Contributions, Fees and Returns</a:t>
            </a:r>
            <a:endParaRPr lang="en-US" altLang="es-MX" sz="1800" dirty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 smtClean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 smtClean="0">
                <a:solidFill>
                  <a:schemeClr val="bg1"/>
                </a:solidFill>
                <a:latin typeface="Arial" charset="0"/>
              </a:rPr>
              <a:t>Switches and Role </a:t>
            </a:r>
            <a:r>
              <a:rPr lang="en-US" altLang="es-MX" sz="1800" dirty="0">
                <a:solidFill>
                  <a:schemeClr val="bg1"/>
                </a:solidFill>
                <a:latin typeface="Arial" charset="0"/>
              </a:rPr>
              <a:t>of sales </a:t>
            </a:r>
            <a:r>
              <a:rPr lang="en-US" altLang="es-MX" sz="1800" dirty="0" smtClean="0">
                <a:solidFill>
                  <a:schemeClr val="bg1"/>
                </a:solidFill>
                <a:latin typeface="Arial" charset="0"/>
              </a:rPr>
              <a:t>forces</a:t>
            </a: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>
                <a:solidFill>
                  <a:schemeClr val="tx1"/>
                </a:solidFill>
                <a:latin typeface="Arial" charset="0"/>
              </a:rPr>
              <a:t>Issues to be resolved</a:t>
            </a:r>
          </a:p>
        </p:txBody>
      </p:sp>
      <p:sp>
        <p:nvSpPr>
          <p:cNvPr id="51" name="5 Marcador de número de diapositiva"/>
          <p:cNvSpPr txBox="1">
            <a:spLocks noGrp="1"/>
          </p:cNvSpPr>
          <p:nvPr/>
        </p:nvSpPr>
        <p:spPr bwMode="auto">
          <a:xfrm>
            <a:off x="8668832" y="661664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s-MX" sz="1200" smtClean="0">
                <a:solidFill>
                  <a:srgbClr val="4D4D4D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s-MX" sz="12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2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6308" name="Group 36"/>
          <p:cNvGrpSpPr>
            <a:grpSpLocks/>
          </p:cNvGrpSpPr>
          <p:nvPr/>
        </p:nvGrpSpPr>
        <p:grpSpPr bwMode="auto">
          <a:xfrm>
            <a:off x="7451725" y="5541963"/>
            <a:ext cx="911225" cy="1271587"/>
            <a:chOff x="4075" y="1569"/>
            <a:chExt cx="574" cy="801"/>
          </a:xfrm>
        </p:grpSpPr>
        <p:sp>
          <p:nvSpPr>
            <p:cNvPr id="1206298" name="Rectangle 26"/>
            <p:cNvSpPr>
              <a:spLocks noChangeArrowheads="1"/>
            </p:cNvSpPr>
            <p:nvPr/>
          </p:nvSpPr>
          <p:spPr bwMode="auto">
            <a:xfrm>
              <a:off x="4228" y="2068"/>
              <a:ext cx="383" cy="30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1206299" name="Line 27"/>
            <p:cNvSpPr>
              <a:spLocks noChangeShapeType="1"/>
            </p:cNvSpPr>
            <p:nvPr/>
          </p:nvSpPr>
          <p:spPr bwMode="auto">
            <a:xfrm>
              <a:off x="4228" y="2216"/>
              <a:ext cx="383" cy="0"/>
            </a:xfrm>
            <a:prstGeom prst="line">
              <a:avLst/>
            </a:prstGeom>
            <a:noFill/>
            <a:ln w="9525">
              <a:solidFill>
                <a:srgbClr val="FC2E1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206300" name="Line 28"/>
            <p:cNvSpPr>
              <a:spLocks noChangeShapeType="1"/>
            </p:cNvSpPr>
            <p:nvPr/>
          </p:nvSpPr>
          <p:spPr bwMode="auto">
            <a:xfrm flipV="1">
              <a:off x="4419" y="2069"/>
              <a:ext cx="0" cy="301"/>
            </a:xfrm>
            <a:prstGeom prst="line">
              <a:avLst/>
            </a:prstGeom>
            <a:noFill/>
            <a:ln w="9525">
              <a:solidFill>
                <a:srgbClr val="FC2E1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MX"/>
            </a:p>
          </p:txBody>
        </p:sp>
        <p:sp>
          <p:nvSpPr>
            <p:cNvPr id="1206301" name="Rectangle 29"/>
            <p:cNvSpPr>
              <a:spLocks noChangeArrowheads="1"/>
            </p:cNvSpPr>
            <p:nvPr/>
          </p:nvSpPr>
          <p:spPr bwMode="auto">
            <a:xfrm>
              <a:off x="4425" y="2072"/>
              <a:ext cx="183" cy="142"/>
            </a:xfrm>
            <a:prstGeom prst="rect">
              <a:avLst/>
            </a:prstGeom>
            <a:gradFill rotWithShape="1">
              <a:gsLst>
                <a:gs pos="0">
                  <a:srgbClr val="009900">
                    <a:gamma/>
                    <a:tint val="15686"/>
                    <a:invGamma/>
                  </a:srgbClr>
                </a:gs>
                <a:gs pos="100000">
                  <a:srgbClr val="009900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1206302" name="AutoShape 30"/>
            <p:cNvSpPr>
              <a:spLocks noChangeArrowheads="1"/>
            </p:cNvSpPr>
            <p:nvPr/>
          </p:nvSpPr>
          <p:spPr bwMode="auto">
            <a:xfrm rot="-1887603">
              <a:off x="4299" y="1749"/>
              <a:ext cx="258" cy="301"/>
            </a:xfrm>
            <a:prstGeom prst="downArrow">
              <a:avLst>
                <a:gd name="adj1" fmla="val 50000"/>
                <a:gd name="adj2" fmla="val 29167"/>
              </a:avLst>
            </a:prstGeom>
            <a:gradFill rotWithShape="1">
              <a:gsLst>
                <a:gs pos="0">
                  <a:srgbClr val="009900">
                    <a:gamma/>
                    <a:tint val="0"/>
                    <a:invGamma/>
                  </a:srgbClr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1206303" name="Text Box 31"/>
            <p:cNvSpPr txBox="1">
              <a:spLocks noChangeArrowheads="1"/>
            </p:cNvSpPr>
            <p:nvPr/>
          </p:nvSpPr>
          <p:spPr bwMode="auto">
            <a:xfrm>
              <a:off x="4075" y="1569"/>
              <a:ext cx="5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MX" altLang="es-MX" sz="2000" b="1">
                  <a:solidFill>
                    <a:srgbClr val="000099"/>
                  </a:solidFill>
                  <a:latin typeface="Arial" pitchFamily="34" charset="0"/>
                </a:rPr>
                <a:t>Ideal</a:t>
              </a:r>
              <a:endParaRPr lang="es-ES" altLang="es-MX" sz="2000" b="1">
                <a:solidFill>
                  <a:srgbClr val="000099"/>
                </a:solidFill>
                <a:latin typeface="Arial" pitchFamily="34" charset="0"/>
              </a:endParaRPr>
            </a:p>
          </p:txBody>
        </p:sp>
      </p:grpSp>
      <p:sp>
        <p:nvSpPr>
          <p:cNvPr id="1206307" name="Rectangle 35"/>
          <p:cNvSpPr>
            <a:spLocks noChangeArrowheads="1"/>
          </p:cNvSpPr>
          <p:nvPr/>
        </p:nvSpPr>
        <p:spPr bwMode="auto">
          <a:xfrm>
            <a:off x="917036" y="-3163"/>
            <a:ext cx="7847012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1pPr>
            <a:lvl2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2pPr>
            <a:lvl3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3pPr>
            <a:lvl4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4pPr>
            <a:lvl5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0" hangingPunct="0"/>
            <a:r>
              <a:rPr lang="en-US" altLang="es-MX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2006 </a:t>
            </a:r>
            <a:r>
              <a:rPr lang="en-US" altLang="es-MX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switches </a:t>
            </a:r>
            <a:r>
              <a:rPr lang="en-US" altLang="es-MX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between </a:t>
            </a:r>
            <a:r>
              <a:rPr lang="en-US" altLang="es-MX" sz="1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Afores</a:t>
            </a:r>
            <a:r>
              <a:rPr lang="en-US" altLang="es-MX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were </a:t>
            </a:r>
            <a:r>
              <a:rPr lang="en-US" altLang="es-MX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made </a:t>
            </a:r>
            <a:r>
              <a:rPr lang="en-US" altLang="es-MX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approximately 25 % of active accounts.</a:t>
            </a:r>
            <a:endParaRPr lang="es-MX" altLang="es-MX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06313" name="Text Box 41"/>
          <p:cNvSpPr txBox="1">
            <a:spLocks noChangeArrowheads="1"/>
          </p:cNvSpPr>
          <p:nvPr/>
        </p:nvSpPr>
        <p:spPr bwMode="auto">
          <a:xfrm>
            <a:off x="6918325" y="2257425"/>
            <a:ext cx="2159000" cy="198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marL="176213" indent="-176213"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20725" indent="-263525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0000"/>
              </a:spcAft>
              <a:buFontTx/>
              <a:buChar char="•"/>
            </a:pPr>
            <a:r>
              <a:rPr lang="en-US" altLang="es-MX" sz="1500" b="1" dirty="0">
                <a:solidFill>
                  <a:srgbClr val="000099"/>
                </a:solidFill>
                <a:latin typeface="Arial" pitchFamily="34" charset="0"/>
              </a:rPr>
              <a:t>An informed decision to </a:t>
            </a:r>
            <a:r>
              <a:rPr lang="en-US" altLang="es-MX" sz="1500" b="1" dirty="0" smtClean="0">
                <a:solidFill>
                  <a:srgbClr val="000099"/>
                </a:solidFill>
                <a:latin typeface="Arial" pitchFamily="34" charset="0"/>
              </a:rPr>
              <a:t>transfer </a:t>
            </a:r>
            <a:r>
              <a:rPr lang="en-US" altLang="es-MX" sz="1500" b="1" dirty="0">
                <a:solidFill>
                  <a:srgbClr val="000099"/>
                </a:solidFill>
                <a:latin typeface="Arial" pitchFamily="34" charset="0"/>
              </a:rPr>
              <a:t>tend toward quadrant I</a:t>
            </a:r>
            <a:endParaRPr lang="es-MX" altLang="es-MX" sz="1500" b="1" dirty="0">
              <a:solidFill>
                <a:srgbClr val="000099"/>
              </a:solidFill>
              <a:latin typeface="Arial" pitchFamily="34" charset="0"/>
            </a:endParaRPr>
          </a:p>
          <a:p>
            <a:pPr>
              <a:spcAft>
                <a:spcPct val="30000"/>
              </a:spcAft>
              <a:buFontTx/>
              <a:buChar char="•"/>
            </a:pPr>
            <a:endParaRPr lang="es-MX" altLang="es-MX" sz="15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>
              <a:spcAft>
                <a:spcPct val="30000"/>
              </a:spcAft>
              <a:buFontTx/>
              <a:buChar char="•"/>
            </a:pPr>
            <a:r>
              <a:rPr lang="en-US" altLang="es-MX" sz="1500" b="1" dirty="0">
                <a:solidFill>
                  <a:srgbClr val="000099"/>
                </a:solidFill>
                <a:latin typeface="Arial" pitchFamily="34" charset="0"/>
              </a:rPr>
              <a:t>A worker free of influence and </a:t>
            </a:r>
            <a:r>
              <a:rPr lang="en-US" altLang="es-MX" sz="1500" b="1" dirty="0" smtClean="0">
                <a:solidFill>
                  <a:srgbClr val="000099"/>
                </a:solidFill>
                <a:latin typeface="Arial" pitchFamily="34" charset="0"/>
              </a:rPr>
              <a:t>access </a:t>
            </a:r>
            <a:r>
              <a:rPr lang="en-US" altLang="es-MX" sz="1500" b="1" dirty="0">
                <a:solidFill>
                  <a:srgbClr val="000099"/>
                </a:solidFill>
                <a:latin typeface="Arial" pitchFamily="34" charset="0"/>
              </a:rPr>
              <a:t>to information </a:t>
            </a:r>
            <a:r>
              <a:rPr lang="en-US" altLang="es-MX" sz="1500" b="1" dirty="0" smtClean="0">
                <a:solidFill>
                  <a:srgbClr val="000099"/>
                </a:solidFill>
                <a:latin typeface="Arial" pitchFamily="34" charset="0"/>
              </a:rPr>
              <a:t>will avoid the </a:t>
            </a:r>
            <a:r>
              <a:rPr lang="en-US" altLang="es-MX" sz="1500" b="1" dirty="0">
                <a:solidFill>
                  <a:srgbClr val="000099"/>
                </a:solidFill>
                <a:latin typeface="Arial" pitchFamily="34" charset="0"/>
              </a:rPr>
              <a:t>quadrant III</a:t>
            </a:r>
          </a:p>
        </p:txBody>
      </p:sp>
      <p:sp>
        <p:nvSpPr>
          <p:cNvPr id="1206289" name="Text Box 17"/>
          <p:cNvSpPr txBox="1">
            <a:spLocks noChangeArrowheads="1"/>
          </p:cNvSpPr>
          <p:nvPr/>
        </p:nvSpPr>
        <p:spPr bwMode="auto">
          <a:xfrm>
            <a:off x="376238" y="1249363"/>
            <a:ext cx="619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s-MX" sz="2000" b="1" dirty="0" smtClean="0">
                <a:solidFill>
                  <a:srgbClr val="000099"/>
                </a:solidFill>
                <a:latin typeface="Arial" pitchFamily="34" charset="0"/>
              </a:rPr>
              <a:t>Dispersion of switches</a:t>
            </a:r>
            <a:endParaRPr lang="en-US" altLang="es-MX" sz="2000" b="1" dirty="0">
              <a:solidFill>
                <a:srgbClr val="000099"/>
              </a:solidFill>
              <a:latin typeface="Arial" pitchFamily="34" charset="0"/>
            </a:endParaRPr>
          </a:p>
        </p:txBody>
      </p:sp>
      <p:grpSp>
        <p:nvGrpSpPr>
          <p:cNvPr id="1206317" name="Group 45"/>
          <p:cNvGrpSpPr>
            <a:grpSpLocks/>
          </p:cNvGrpSpPr>
          <p:nvPr/>
        </p:nvGrpSpPr>
        <p:grpSpPr bwMode="auto">
          <a:xfrm>
            <a:off x="69295" y="1674998"/>
            <a:ext cx="6618291" cy="4146550"/>
            <a:chOff x="78" y="1061"/>
            <a:chExt cx="4169" cy="2612"/>
          </a:xfrm>
        </p:grpSpPr>
        <p:pic>
          <p:nvPicPr>
            <p:cNvPr id="1206286" name="Picture 14" descr="Ą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" y="1061"/>
              <a:ext cx="3770" cy="2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06287" name="Rectangle 15"/>
            <p:cNvSpPr>
              <a:spLocks noChangeArrowheads="1"/>
            </p:cNvSpPr>
            <p:nvPr/>
          </p:nvSpPr>
          <p:spPr bwMode="auto">
            <a:xfrm>
              <a:off x="246" y="3380"/>
              <a:ext cx="4001" cy="2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1206288" name="Rectangle 16"/>
            <p:cNvSpPr>
              <a:spLocks noChangeArrowheads="1"/>
            </p:cNvSpPr>
            <p:nvPr/>
          </p:nvSpPr>
          <p:spPr bwMode="auto">
            <a:xfrm>
              <a:off x="1457" y="3499"/>
              <a:ext cx="142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es-MX" sz="1200" b="1" dirty="0" smtClean="0">
                  <a:solidFill>
                    <a:srgbClr val="000099"/>
                  </a:solidFill>
                  <a:latin typeface="Arial" pitchFamily="34" charset="0"/>
                </a:rPr>
                <a:t>FEES ( transferor – receiver)</a:t>
              </a:r>
              <a:endParaRPr lang="en-US" altLang="es-MX" sz="1200" b="1" dirty="0">
                <a:solidFill>
                  <a:srgbClr val="000099"/>
                </a:solidFill>
                <a:latin typeface="Arial" pitchFamily="34" charset="0"/>
              </a:endParaRPr>
            </a:p>
          </p:txBody>
        </p:sp>
        <p:sp>
          <p:nvSpPr>
            <p:cNvPr id="1206290" name="Text Box 18"/>
            <p:cNvSpPr txBox="1">
              <a:spLocks noChangeArrowheads="1"/>
            </p:cNvSpPr>
            <p:nvPr/>
          </p:nvSpPr>
          <p:spPr bwMode="auto">
            <a:xfrm>
              <a:off x="2384" y="2693"/>
              <a:ext cx="1647" cy="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FC2E1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IV</a:t>
              </a:r>
            </a:p>
            <a:p>
              <a:pPr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FC2E1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Lower returns</a:t>
              </a:r>
            </a:p>
            <a:p>
              <a:pPr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Lower fees</a:t>
              </a:r>
              <a:endParaRPr lang="en-US" altLang="es-MX" sz="16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206291" name="Text Box 19"/>
            <p:cNvSpPr txBox="1">
              <a:spLocks noChangeArrowheads="1"/>
            </p:cNvSpPr>
            <p:nvPr/>
          </p:nvSpPr>
          <p:spPr bwMode="auto">
            <a:xfrm>
              <a:off x="489" y="1113"/>
              <a:ext cx="1648" cy="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FC2E1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II</a:t>
              </a:r>
            </a:p>
            <a:p>
              <a:pPr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Higher returns</a:t>
              </a:r>
            </a:p>
            <a:p>
              <a:pPr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FC2E1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Higher fees</a:t>
              </a:r>
              <a:endParaRPr lang="en-US" altLang="es-MX" sz="1600" b="1" dirty="0">
                <a:solidFill>
                  <a:srgbClr val="FC2E1E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206292" name="Text Box 20"/>
            <p:cNvSpPr txBox="1">
              <a:spLocks noChangeArrowheads="1"/>
            </p:cNvSpPr>
            <p:nvPr/>
          </p:nvSpPr>
          <p:spPr bwMode="auto">
            <a:xfrm>
              <a:off x="473" y="2702"/>
              <a:ext cx="1789" cy="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FC2E1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III</a:t>
              </a:r>
            </a:p>
            <a:p>
              <a:pPr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FC2E1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Lower returns</a:t>
              </a:r>
            </a:p>
            <a:p>
              <a:pPr>
                <a:spcBef>
                  <a:spcPct val="50000"/>
                </a:spcBef>
              </a:pPr>
              <a:r>
                <a:rPr lang="en-US" altLang="es-MX" sz="1600" b="1" dirty="0" err="1" smtClean="0">
                  <a:solidFill>
                    <a:srgbClr val="FC2E1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Higer</a:t>
              </a:r>
              <a:r>
                <a:rPr lang="en-US" altLang="es-MX" sz="1600" b="1" dirty="0" smtClean="0">
                  <a:solidFill>
                    <a:srgbClr val="FC2E1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fees</a:t>
              </a:r>
              <a:endParaRPr lang="en-US" altLang="es-MX" sz="1600" b="1" dirty="0">
                <a:solidFill>
                  <a:srgbClr val="FC2E1E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206293" name="Rectangle 21"/>
            <p:cNvSpPr>
              <a:spLocks noChangeArrowheads="1"/>
            </p:cNvSpPr>
            <p:nvPr/>
          </p:nvSpPr>
          <p:spPr bwMode="auto">
            <a:xfrm>
              <a:off x="196" y="1080"/>
              <a:ext cx="266" cy="24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1206294" name="Rectangle 22"/>
            <p:cNvSpPr>
              <a:spLocks noChangeArrowheads="1"/>
            </p:cNvSpPr>
            <p:nvPr/>
          </p:nvSpPr>
          <p:spPr bwMode="auto">
            <a:xfrm rot="16200000">
              <a:off x="-630" y="2139"/>
              <a:ext cx="1589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es-MX" sz="1200" b="1" dirty="0" smtClean="0">
                  <a:solidFill>
                    <a:srgbClr val="000099"/>
                  </a:solidFill>
                  <a:latin typeface="Arial" pitchFamily="34" charset="0"/>
                </a:rPr>
                <a:t>RETURNS (receiver - transferor)</a:t>
              </a:r>
              <a:endParaRPr lang="en-US" altLang="es-MX" sz="1200" b="1" dirty="0">
                <a:solidFill>
                  <a:srgbClr val="000099"/>
                </a:solidFill>
                <a:latin typeface="Arial" pitchFamily="34" charset="0"/>
              </a:endParaRPr>
            </a:p>
          </p:txBody>
        </p:sp>
        <p:sp>
          <p:nvSpPr>
            <p:cNvPr id="1206295" name="Text Box 23"/>
            <p:cNvSpPr txBox="1">
              <a:spLocks noChangeArrowheads="1"/>
            </p:cNvSpPr>
            <p:nvPr/>
          </p:nvSpPr>
          <p:spPr bwMode="auto">
            <a:xfrm>
              <a:off x="2141" y="3327"/>
              <a:ext cx="23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MX" altLang="es-MX" sz="1400" b="1" dirty="0"/>
                <a:t>0</a:t>
              </a:r>
              <a:endParaRPr lang="es-ES" altLang="es-MX" sz="1400" b="1" dirty="0"/>
            </a:p>
          </p:txBody>
        </p:sp>
        <p:sp>
          <p:nvSpPr>
            <p:cNvPr id="1206296" name="Text Box 24"/>
            <p:cNvSpPr txBox="1">
              <a:spLocks noChangeArrowheads="1"/>
            </p:cNvSpPr>
            <p:nvPr/>
          </p:nvSpPr>
          <p:spPr bwMode="auto">
            <a:xfrm>
              <a:off x="291" y="2144"/>
              <a:ext cx="23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MX" altLang="es-MX" sz="1400" b="1" dirty="0"/>
                <a:t>0</a:t>
              </a:r>
              <a:endParaRPr lang="es-ES" altLang="es-MX" sz="1400" b="1" dirty="0"/>
            </a:p>
          </p:txBody>
        </p:sp>
        <p:grpSp>
          <p:nvGrpSpPr>
            <p:cNvPr id="1206304" name="Group 32"/>
            <p:cNvGrpSpPr>
              <a:grpSpLocks/>
            </p:cNvGrpSpPr>
            <p:nvPr/>
          </p:nvGrpSpPr>
          <p:grpSpPr bwMode="auto">
            <a:xfrm>
              <a:off x="478" y="1108"/>
              <a:ext cx="3544" cy="2230"/>
              <a:chOff x="988" y="1170"/>
              <a:chExt cx="4090" cy="2631"/>
            </a:xfrm>
          </p:grpSpPr>
          <p:sp>
            <p:nvSpPr>
              <p:cNvPr id="1206305" name="Line 33"/>
              <p:cNvSpPr>
                <a:spLocks noChangeShapeType="1"/>
              </p:cNvSpPr>
              <p:nvPr/>
            </p:nvSpPr>
            <p:spPr bwMode="auto">
              <a:xfrm>
                <a:off x="988" y="2476"/>
                <a:ext cx="4090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MX"/>
              </a:p>
            </p:txBody>
          </p:sp>
          <p:sp>
            <p:nvSpPr>
              <p:cNvPr id="1206306" name="Line 34"/>
              <p:cNvSpPr>
                <a:spLocks noChangeShapeType="1"/>
              </p:cNvSpPr>
              <p:nvPr/>
            </p:nvSpPr>
            <p:spPr bwMode="auto">
              <a:xfrm flipV="1">
                <a:off x="3043" y="1170"/>
                <a:ext cx="0" cy="2631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MX"/>
              </a:p>
            </p:txBody>
          </p:sp>
        </p:grpSp>
        <p:sp>
          <p:nvSpPr>
            <p:cNvPr id="1206297" name="Text Box 25"/>
            <p:cNvSpPr txBox="1">
              <a:spLocks noChangeArrowheads="1"/>
            </p:cNvSpPr>
            <p:nvPr/>
          </p:nvSpPr>
          <p:spPr bwMode="auto">
            <a:xfrm>
              <a:off x="2323" y="1126"/>
              <a:ext cx="1648" cy="5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</a:t>
              </a:r>
            </a:p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Higher returns</a:t>
              </a:r>
            </a:p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es-MX" sz="1600" b="1" dirty="0" smtClean="0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Lower fees</a:t>
              </a:r>
              <a:endParaRPr lang="en-US" altLang="es-MX" sz="16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206310" name="Line 38"/>
          <p:cNvSpPr>
            <a:spLocks noChangeShapeType="1"/>
          </p:cNvSpPr>
          <p:nvPr/>
        </p:nvSpPr>
        <p:spPr bwMode="auto">
          <a:xfrm>
            <a:off x="490538" y="1582738"/>
            <a:ext cx="575945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206316" name="Text Box 44"/>
          <p:cNvSpPr txBox="1">
            <a:spLocks noChangeArrowheads="1"/>
          </p:cNvSpPr>
          <p:nvPr/>
        </p:nvSpPr>
        <p:spPr bwMode="auto">
          <a:xfrm>
            <a:off x="346075" y="5880101"/>
            <a:ext cx="6048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80975" indent="-180975"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20000"/>
              </a:spcAft>
              <a:buFontTx/>
              <a:buChar char="•"/>
            </a:pPr>
            <a:r>
              <a:rPr lang="en-US" altLang="es-MX" sz="1400" b="1" dirty="0">
                <a:solidFill>
                  <a:srgbClr val="FF0000"/>
                </a:solidFill>
                <a:latin typeface="Arial" pitchFamily="34" charset="0"/>
              </a:rPr>
              <a:t>While there were 3.8 million transfers in 2006, </a:t>
            </a:r>
            <a:r>
              <a:rPr lang="en-US" altLang="es-MX" sz="1400" b="1" dirty="0" smtClean="0">
                <a:solidFill>
                  <a:srgbClr val="FF0000"/>
                </a:solidFill>
                <a:latin typeface="Arial" pitchFamily="34" charset="0"/>
              </a:rPr>
              <a:t>the net effect of </a:t>
            </a:r>
            <a:r>
              <a:rPr lang="en-US" altLang="es-MX" sz="1400" b="1" dirty="0">
                <a:solidFill>
                  <a:srgbClr val="FF0000"/>
                </a:solidFill>
                <a:latin typeface="Arial" pitchFamily="34" charset="0"/>
              </a:rPr>
              <a:t>won and lost </a:t>
            </a:r>
            <a:r>
              <a:rPr lang="en-US" altLang="es-MX" sz="1400" b="1" dirty="0" smtClean="0">
                <a:solidFill>
                  <a:srgbClr val="FF0000"/>
                </a:solidFill>
                <a:latin typeface="Arial" pitchFamily="34" charset="0"/>
              </a:rPr>
              <a:t>accounts was </a:t>
            </a:r>
            <a:r>
              <a:rPr lang="en-US" altLang="es-MX" sz="1400" b="1" dirty="0">
                <a:solidFill>
                  <a:srgbClr val="FF0000"/>
                </a:solidFill>
                <a:latin typeface="Arial" pitchFamily="34" charset="0"/>
              </a:rPr>
              <a:t>790,000</a:t>
            </a:r>
            <a:r>
              <a:rPr lang="en-US" altLang="es-MX" sz="1400" b="1" dirty="0" smtClean="0">
                <a:solidFill>
                  <a:srgbClr val="FF0000"/>
                </a:solidFill>
                <a:latin typeface="Arial" pitchFamily="34" charset="0"/>
              </a:rPr>
              <a:t>.</a:t>
            </a:r>
            <a:endParaRPr lang="es-ES" altLang="es-MX" sz="14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206312" name="AutoShape 40"/>
          <p:cNvSpPr>
            <a:spLocks noChangeArrowheads="1"/>
          </p:cNvSpPr>
          <p:nvPr/>
        </p:nvSpPr>
        <p:spPr bwMode="gray">
          <a:xfrm rot="5400000">
            <a:off x="4928394" y="4042569"/>
            <a:ext cx="3529013" cy="14287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endParaRPr lang="es-MX" altLang="es-MX" sz="1700" b="1"/>
          </a:p>
        </p:txBody>
      </p:sp>
      <p:sp>
        <p:nvSpPr>
          <p:cNvPr id="33" name="Rectangle 35"/>
          <p:cNvSpPr>
            <a:spLocks noChangeArrowheads="1"/>
          </p:cNvSpPr>
          <p:nvPr/>
        </p:nvSpPr>
        <p:spPr bwMode="auto">
          <a:xfrm>
            <a:off x="917036" y="660227"/>
            <a:ext cx="7847012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1pPr>
            <a:lvl2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2pPr>
            <a:lvl3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3pPr>
            <a:lvl4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4pPr>
            <a:lvl5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0" hangingPunct="0"/>
            <a:r>
              <a:rPr lang="en-US" altLang="es-MX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Switches </a:t>
            </a:r>
            <a:r>
              <a:rPr lang="en-US" altLang="es-MX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not </a:t>
            </a:r>
            <a:r>
              <a:rPr lang="en-US" altLang="es-MX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seemed </a:t>
            </a:r>
            <a:r>
              <a:rPr lang="en-US" altLang="es-MX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obey worker informed </a:t>
            </a:r>
            <a:r>
              <a:rPr lang="en-US" altLang="es-MX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decisions.</a:t>
            </a:r>
            <a:endParaRPr lang="es-MX" altLang="es-MX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5 Marcador de número de diapositiva"/>
          <p:cNvSpPr txBox="1">
            <a:spLocks noGrp="1"/>
          </p:cNvSpPr>
          <p:nvPr/>
        </p:nvSpPr>
        <p:spPr bwMode="auto">
          <a:xfrm>
            <a:off x="8668832" y="661664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s-MX" sz="1200" smtClean="0">
                <a:solidFill>
                  <a:srgbClr val="4D4D4D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s-MX" sz="1200" dirty="0">
              <a:solidFill>
                <a:srgbClr val="4D4D4D"/>
              </a:solidFill>
            </a:endParaRPr>
          </a:p>
        </p:txBody>
      </p:sp>
      <p:sp>
        <p:nvSpPr>
          <p:cNvPr id="32" name="Text Box 23"/>
          <p:cNvSpPr txBox="1">
            <a:spLocks noChangeArrowheads="1"/>
          </p:cNvSpPr>
          <p:nvPr/>
        </p:nvSpPr>
        <p:spPr bwMode="auto">
          <a:xfrm>
            <a:off x="5995991" y="5237163"/>
            <a:ext cx="369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altLang="es-MX" sz="1400" b="1" dirty="0" smtClean="0"/>
              <a:t>+</a:t>
            </a:r>
            <a:endParaRPr lang="es-ES" altLang="es-MX" sz="1400" b="1" dirty="0"/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739776" y="5248215"/>
            <a:ext cx="369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altLang="es-MX" sz="1400" b="1" dirty="0" smtClean="0"/>
              <a:t>-</a:t>
            </a:r>
            <a:endParaRPr lang="es-ES" altLang="es-MX" sz="1400" b="1" dirty="0"/>
          </a:p>
        </p:txBody>
      </p:sp>
      <p:sp>
        <p:nvSpPr>
          <p:cNvPr id="37" name="Text Box 24"/>
          <p:cNvSpPr txBox="1">
            <a:spLocks noChangeArrowheads="1"/>
          </p:cNvSpPr>
          <p:nvPr/>
        </p:nvSpPr>
        <p:spPr bwMode="auto">
          <a:xfrm>
            <a:off x="408526" y="1743076"/>
            <a:ext cx="369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altLang="es-MX" sz="1400" b="1" dirty="0" smtClean="0"/>
              <a:t>+</a:t>
            </a:r>
            <a:endParaRPr lang="es-ES" altLang="es-MX" sz="1400" b="1" dirty="0"/>
          </a:p>
        </p:txBody>
      </p:sp>
      <p:sp>
        <p:nvSpPr>
          <p:cNvPr id="39" name="Text Box 24"/>
          <p:cNvSpPr txBox="1">
            <a:spLocks noChangeArrowheads="1"/>
          </p:cNvSpPr>
          <p:nvPr/>
        </p:nvSpPr>
        <p:spPr bwMode="auto">
          <a:xfrm>
            <a:off x="387350" y="4949826"/>
            <a:ext cx="369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altLang="es-MX" sz="1400" b="1" dirty="0" smtClean="0"/>
              <a:t>-</a:t>
            </a:r>
            <a:endParaRPr lang="es-ES" altLang="es-MX" sz="1400" b="1" dirty="0"/>
          </a:p>
        </p:txBody>
      </p:sp>
    </p:spTree>
    <p:extLst>
      <p:ext uri="{BB962C8B-B14F-4D97-AF65-F5344CB8AC3E}">
        <p14:creationId xmlns:p14="http://schemas.microsoft.com/office/powerpoint/2010/main" val="209262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4"/>
          <p:cNvSpPr>
            <a:spLocks noChangeArrowheads="1"/>
          </p:cNvSpPr>
          <p:nvPr/>
        </p:nvSpPr>
        <p:spPr bwMode="auto">
          <a:xfrm>
            <a:off x="1521697" y="32654"/>
            <a:ext cx="6823313" cy="102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lvl="1" algn="r" eaLnBrk="0" hangingPunct="0">
              <a:lnSpc>
                <a:spcPct val="90000"/>
              </a:lnSpc>
              <a:tabLst>
                <a:tab pos="1041400" algn="l"/>
              </a:tabLst>
              <a:defRPr/>
            </a:pPr>
            <a:r>
              <a:rPr lang="en-US" sz="2000" b="1" dirty="0">
                <a:latin typeface="Trajan Pro" pitchFamily="18" charset="0"/>
              </a:rPr>
              <a:t>Evolution of </a:t>
            </a:r>
            <a:r>
              <a:rPr lang="en-US" sz="2000" b="1" dirty="0" smtClean="0">
                <a:latin typeface="Trajan Pro" pitchFamily="18" charset="0"/>
              </a:rPr>
              <a:t>switches </a:t>
            </a:r>
            <a:r>
              <a:rPr lang="en-US" sz="2000" b="1" dirty="0">
                <a:latin typeface="Trajan Pro" pitchFamily="18" charset="0"/>
              </a:rPr>
              <a:t>per year</a:t>
            </a:r>
            <a:endParaRPr lang="es-MX" sz="2000" b="1" dirty="0">
              <a:latin typeface="Trajan Pro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14036" y="1096531"/>
            <a:ext cx="8172763" cy="102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lvl="1" algn="just" eaLnBrk="0" hangingPunct="0">
              <a:lnSpc>
                <a:spcPct val="90000"/>
              </a:lnSpc>
              <a:tabLst>
                <a:tab pos="1041400" algn="l"/>
              </a:tabLst>
              <a:defRPr/>
            </a:pPr>
            <a:r>
              <a:rPr lang="en-US" dirty="0" smtClean="0">
                <a:latin typeface="Adobe Caslon Pro" pitchFamily="18" charset="0"/>
              </a:rPr>
              <a:t>The 1,821.6 switches </a:t>
            </a:r>
            <a:r>
              <a:rPr lang="en-US" dirty="0">
                <a:latin typeface="Adobe Caslon Pro" pitchFamily="18" charset="0"/>
              </a:rPr>
              <a:t>made in 2016 </a:t>
            </a:r>
            <a:r>
              <a:rPr lang="en-US" dirty="0" smtClean="0">
                <a:latin typeface="Adobe Caslon Pro" pitchFamily="18" charset="0"/>
              </a:rPr>
              <a:t>represent </a:t>
            </a:r>
            <a:r>
              <a:rPr lang="en-US" dirty="0">
                <a:latin typeface="Adobe Caslon Pro" pitchFamily="18" charset="0"/>
              </a:rPr>
              <a:t>5% of registered accounts</a:t>
            </a:r>
            <a:r>
              <a:rPr lang="es-MX" dirty="0" smtClean="0">
                <a:latin typeface="Adobe Caslon Pro" pitchFamily="18" charset="0"/>
              </a:rPr>
              <a:t>.</a:t>
            </a:r>
            <a:endParaRPr lang="es-MX" dirty="0">
              <a:latin typeface="Adobe Caslon Pro" pitchFamily="18" charset="0"/>
            </a:endParaRPr>
          </a:p>
        </p:txBody>
      </p:sp>
      <p:pic>
        <p:nvPicPr>
          <p:cNvPr id="2" name="1 Imagen"/>
          <p:cNvPicPr/>
          <p:nvPr>
            <p:extLst>
              <p:ext uri="{D42A27DB-BD31-4B8C-83A1-F6EECF244321}">
                <p14:modId xmlns:p14="http://schemas.microsoft.com/office/powerpoint/2010/main" val="410904697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426127" y="2263806"/>
            <a:ext cx="7830105" cy="4110361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84381" y="4687410"/>
            <a:ext cx="488271" cy="1686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Rectángulo"/>
          <p:cNvSpPr/>
          <p:nvPr/>
        </p:nvSpPr>
        <p:spPr>
          <a:xfrm>
            <a:off x="5257056" y="2494626"/>
            <a:ext cx="770882" cy="22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switches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 rot="16200000">
            <a:off x="-368427" y="3417907"/>
            <a:ext cx="1846562" cy="22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tx1"/>
                </a:solidFill>
              </a:rPr>
              <a:t>Switches (thousands)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 rot="5400000">
            <a:off x="7332951" y="3907659"/>
            <a:ext cx="1846562" cy="22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0070C0"/>
                </a:solidFill>
              </a:rPr>
              <a:t>% total accounts</a:t>
            </a:r>
            <a:endParaRPr lang="en-US" sz="11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17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2 Marcador de contenido"/>
          <p:cNvSpPr txBox="1">
            <a:spLocks/>
          </p:cNvSpPr>
          <p:nvPr/>
        </p:nvSpPr>
        <p:spPr>
          <a:xfrm>
            <a:off x="-129213" y="6573894"/>
            <a:ext cx="3707883" cy="360000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</a:pPr>
            <a:r>
              <a:rPr lang="es-MX" sz="1500" b="1" dirty="0" smtClean="0">
                <a:latin typeface="Adobe Caslon Pro" pitchFamily="18" charset="0"/>
              </a:rPr>
              <a:t>Número de Agentes Promotores</a:t>
            </a:r>
          </a:p>
        </p:txBody>
      </p:sp>
      <p:sp>
        <p:nvSpPr>
          <p:cNvPr id="16" name="1 Marcador de número de diapositiva"/>
          <p:cNvSpPr txBox="1">
            <a:spLocks/>
          </p:cNvSpPr>
          <p:nvPr/>
        </p:nvSpPr>
        <p:spPr>
          <a:xfrm>
            <a:off x="7235825" y="6609878"/>
            <a:ext cx="19050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3FBF15-4E9B-4B65-8254-AA37533ABDBA}" type="slidenum">
              <a:rPr lang="es-MX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18</a:t>
            </a:fld>
            <a:endParaRPr lang="es-MX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4 Imagen"/>
          <p:cNvPicPr/>
          <p:nvPr>
            <p:extLst>
              <p:ext uri="{D42A27DB-BD31-4B8C-83A1-F6EECF244321}">
                <p14:modId xmlns:p14="http://schemas.microsoft.com/office/powerpoint/2010/main" val="2478272961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52775" y="1784412"/>
            <a:ext cx="7049333" cy="4670021"/>
          </a:xfrm>
          <a:prstGeom prst="rect">
            <a:avLst/>
          </a:prstGeom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572909" y="10884"/>
            <a:ext cx="6816490" cy="73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lvl="1" algn="r" eaLnBrk="0" hangingPunct="0">
              <a:tabLst>
                <a:tab pos="1041400" algn="l"/>
              </a:tabLst>
              <a:defRPr/>
            </a:pPr>
            <a:r>
              <a:rPr lang="en-US" sz="2000" b="1" dirty="0" smtClean="0">
                <a:latin typeface="Trajan Pro" pitchFamily="18" charset="0"/>
              </a:rPr>
              <a:t>Promotion agents</a:t>
            </a:r>
            <a:endParaRPr lang="en-US" b="1" dirty="0">
              <a:latin typeface="Trajan Pro" pitchFamily="18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453881" y="882627"/>
            <a:ext cx="8251038" cy="1039015"/>
          </a:xfrm>
          <a:prstGeom prst="rect">
            <a:avLst/>
          </a:prstGeom>
          <a:noFill/>
          <a:ln w="19050">
            <a:noFill/>
          </a:ln>
        </p:spPr>
        <p:txBody>
          <a:bodyPr wrap="square" tIns="0" bIns="0" anchor="ctr">
            <a:noAutofit/>
          </a:bodyPr>
          <a:lstStyle/>
          <a:p>
            <a:pPr marL="0" lvl="1" algn="just">
              <a:spcBef>
                <a:spcPts val="600"/>
              </a:spcBef>
              <a:tabLst>
                <a:tab pos="361950" algn="l"/>
              </a:tabLst>
              <a:defRPr/>
            </a:pPr>
            <a:endParaRPr lang="es-MX" sz="1500" dirty="0">
              <a:latin typeface="Adobe Caslon Pro" pitchFamily="18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6081179" y="1784412"/>
            <a:ext cx="1441296" cy="4527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2 Rectángulo"/>
          <p:cNvSpPr/>
          <p:nvPr/>
        </p:nvSpPr>
        <p:spPr>
          <a:xfrm>
            <a:off x="989859" y="1036377"/>
            <a:ext cx="73995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total sales force represents 78.2</a:t>
            </a:r>
            <a:r>
              <a:rPr lang="en-US" dirty="0"/>
              <a:t>% of the peak in the </a:t>
            </a:r>
            <a:r>
              <a:rPr lang="en-US" dirty="0" smtClean="0"/>
              <a:t>history</a:t>
            </a:r>
            <a:endParaRPr lang="es-MX" dirty="0"/>
          </a:p>
        </p:txBody>
      </p:sp>
      <p:pic>
        <p:nvPicPr>
          <p:cNvPr id="11" name="10 Imagen"/>
          <p:cNvPicPr/>
          <p:nvPr>
            <p:extLst>
              <p:ext uri="{D42A27DB-BD31-4B8C-83A1-F6EECF244321}">
                <p14:modId xmlns:p14="http://schemas.microsoft.com/office/powerpoint/2010/main" val="204453439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064984" y="2216320"/>
            <a:ext cx="3295650" cy="3328987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8152813" y="4199138"/>
            <a:ext cx="952500" cy="727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4292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2048 Rectángulo"/>
          <p:cNvSpPr/>
          <p:nvPr/>
        </p:nvSpPr>
        <p:spPr>
          <a:xfrm>
            <a:off x="462469" y="4496639"/>
            <a:ext cx="7622848" cy="56402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238018" name="Rectangle 2"/>
          <p:cNvSpPr>
            <a:spLocks noChangeArrowheads="1"/>
          </p:cNvSpPr>
          <p:nvPr/>
        </p:nvSpPr>
        <p:spPr bwMode="auto">
          <a:xfrm>
            <a:off x="790674" y="1031755"/>
            <a:ext cx="7842447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1pPr>
            <a:lvl2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2pPr>
            <a:lvl3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3pPr>
            <a:lvl4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4pPr>
            <a:lvl5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>
                <a:solidFill>
                  <a:schemeClr val="tx1"/>
                </a:solidFill>
                <a:latin typeface="Arial" charset="0"/>
              </a:rPr>
              <a:t>Background</a:t>
            </a: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 smtClean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 smtClean="0">
                <a:solidFill>
                  <a:schemeClr val="tx1"/>
                </a:solidFill>
                <a:latin typeface="Arial" charset="0"/>
              </a:rPr>
              <a:t>Contributions, Fees and Returns</a:t>
            </a:r>
            <a:endParaRPr lang="en-US" altLang="es-MX" sz="1800" dirty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 smtClean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 smtClean="0">
                <a:solidFill>
                  <a:schemeClr val="tx1"/>
                </a:solidFill>
                <a:latin typeface="Arial" charset="0"/>
              </a:rPr>
              <a:t>Switches and Role </a:t>
            </a:r>
            <a:r>
              <a:rPr lang="en-US" altLang="es-MX" sz="1800" dirty="0">
                <a:solidFill>
                  <a:schemeClr val="tx1"/>
                </a:solidFill>
                <a:latin typeface="Arial" charset="0"/>
              </a:rPr>
              <a:t>of sales </a:t>
            </a:r>
            <a:r>
              <a:rPr lang="en-US" altLang="es-MX" sz="1800" dirty="0" smtClean="0">
                <a:solidFill>
                  <a:schemeClr val="tx1"/>
                </a:solidFill>
                <a:latin typeface="Arial" charset="0"/>
              </a:rPr>
              <a:t>forces</a:t>
            </a: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>
                <a:solidFill>
                  <a:schemeClr val="bg1"/>
                </a:solidFill>
                <a:latin typeface="Arial" charset="0"/>
              </a:rPr>
              <a:t>Issues to be resolved</a:t>
            </a:r>
          </a:p>
        </p:txBody>
      </p:sp>
      <p:sp>
        <p:nvSpPr>
          <p:cNvPr id="51" name="5 Marcador de número de diapositiva"/>
          <p:cNvSpPr txBox="1">
            <a:spLocks noGrp="1"/>
          </p:cNvSpPr>
          <p:nvPr/>
        </p:nvSpPr>
        <p:spPr bwMode="auto">
          <a:xfrm>
            <a:off x="8668832" y="661664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s-MX" sz="1200" smtClean="0">
                <a:solidFill>
                  <a:srgbClr val="4D4D4D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s-MX" sz="12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46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2048 Rectángulo"/>
          <p:cNvSpPr/>
          <p:nvPr/>
        </p:nvSpPr>
        <p:spPr>
          <a:xfrm>
            <a:off x="400325" y="2081913"/>
            <a:ext cx="7622848" cy="56402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238018" name="Rectangle 2"/>
          <p:cNvSpPr>
            <a:spLocks noChangeArrowheads="1"/>
          </p:cNvSpPr>
          <p:nvPr/>
        </p:nvSpPr>
        <p:spPr bwMode="auto">
          <a:xfrm>
            <a:off x="790674" y="1031755"/>
            <a:ext cx="7842447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1pPr>
            <a:lvl2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2pPr>
            <a:lvl3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3pPr>
            <a:lvl4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4pPr>
            <a:lvl5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>
                <a:solidFill>
                  <a:schemeClr val="bg1"/>
                </a:solidFill>
                <a:latin typeface="Arial" charset="0"/>
              </a:rPr>
              <a:t>Background</a:t>
            </a: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 smtClean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 smtClean="0">
                <a:solidFill>
                  <a:schemeClr val="tx1"/>
                </a:solidFill>
                <a:latin typeface="Arial" charset="0"/>
              </a:rPr>
              <a:t>Contributions, Fees and Returns</a:t>
            </a:r>
            <a:endParaRPr lang="en-US" altLang="es-MX" sz="1800" dirty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 smtClean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 smtClean="0">
                <a:solidFill>
                  <a:schemeClr val="tx1"/>
                </a:solidFill>
                <a:latin typeface="Arial" charset="0"/>
              </a:rPr>
              <a:t>Switches and Role </a:t>
            </a:r>
            <a:r>
              <a:rPr lang="en-US" altLang="es-MX" sz="1800" dirty="0">
                <a:solidFill>
                  <a:schemeClr val="tx1"/>
                </a:solidFill>
                <a:latin typeface="Arial" charset="0"/>
              </a:rPr>
              <a:t>of sales </a:t>
            </a:r>
            <a:r>
              <a:rPr lang="en-US" altLang="es-MX" sz="1800" dirty="0" smtClean="0">
                <a:solidFill>
                  <a:schemeClr val="tx1"/>
                </a:solidFill>
                <a:latin typeface="Arial" charset="0"/>
              </a:rPr>
              <a:t>forces</a:t>
            </a: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>
                <a:solidFill>
                  <a:schemeClr val="tx1"/>
                </a:solidFill>
                <a:latin typeface="Arial" charset="0"/>
              </a:rPr>
              <a:t>Issues to be resolved</a:t>
            </a:r>
          </a:p>
        </p:txBody>
      </p:sp>
      <p:sp>
        <p:nvSpPr>
          <p:cNvPr id="51" name="5 Marcador de número de diapositiva"/>
          <p:cNvSpPr txBox="1">
            <a:spLocks noGrp="1"/>
          </p:cNvSpPr>
          <p:nvPr/>
        </p:nvSpPr>
        <p:spPr bwMode="auto">
          <a:xfrm>
            <a:off x="8668832" y="661664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s-MX" sz="1200" smtClean="0">
                <a:solidFill>
                  <a:srgbClr val="4D4D4D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s-MX" sz="12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21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434" name="Rectangle 2"/>
          <p:cNvSpPr>
            <a:spLocks noChangeArrowheads="1"/>
          </p:cNvSpPr>
          <p:nvPr/>
        </p:nvSpPr>
        <p:spPr bwMode="auto">
          <a:xfrm>
            <a:off x="1012054" y="0"/>
            <a:ext cx="8007659" cy="745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tabLst>
                <a:tab pos="1041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360488" indent="-457200" algn="l">
              <a:tabLst>
                <a:tab pos="1041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997075" indent="-457200" algn="l">
              <a:tabLst>
                <a:tab pos="1041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633663" indent="-457200" algn="l">
              <a:tabLst>
                <a:tab pos="1041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70250" indent="-457200" algn="l">
              <a:tabLst>
                <a:tab pos="1041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727450" indent="-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84650" indent="-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41850" indent="-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99050" indent="-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0" hangingPunct="0"/>
            <a:r>
              <a:rPr lang="en-US" altLang="es-MX" sz="2000" dirty="0">
                <a:solidFill>
                  <a:srgbClr val="000099"/>
                </a:solidFill>
                <a:latin typeface="Tahoma" pitchFamily="34" charset="0"/>
              </a:rPr>
              <a:t>The system has several problematic issues that must be </a:t>
            </a:r>
            <a:r>
              <a:rPr lang="en-US" altLang="es-MX" sz="2000" dirty="0" smtClean="0">
                <a:solidFill>
                  <a:srgbClr val="000099"/>
                </a:solidFill>
                <a:latin typeface="Tahoma" pitchFamily="34" charset="0"/>
              </a:rPr>
              <a:t>resolved</a:t>
            </a:r>
            <a:endParaRPr lang="es-MX" altLang="es-MX" sz="2000" dirty="0">
              <a:solidFill>
                <a:srgbClr val="000099"/>
              </a:solidFill>
              <a:latin typeface="Tahoma" pitchFamily="34" charset="0"/>
            </a:endParaRPr>
          </a:p>
        </p:txBody>
      </p:sp>
      <p:sp>
        <p:nvSpPr>
          <p:cNvPr id="1042446" name="Text Box 14"/>
          <p:cNvSpPr txBox="1">
            <a:spLocks noChangeArrowheads="1"/>
          </p:cNvSpPr>
          <p:nvPr/>
        </p:nvSpPr>
        <p:spPr bwMode="auto">
          <a:xfrm>
            <a:off x="1187450" y="1755255"/>
            <a:ext cx="3814762" cy="2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95000"/>
              </a:lnSpc>
              <a:spcAft>
                <a:spcPct val="30000"/>
              </a:spcAft>
            </a:pPr>
            <a:r>
              <a:rPr lang="en-US" altLang="es-MX" sz="1800" dirty="0" smtClean="0">
                <a:solidFill>
                  <a:srgbClr val="000099"/>
                </a:solidFill>
                <a:latin typeface="Arial" pitchFamily="34" charset="0"/>
              </a:rPr>
              <a:t>Broad the horizon for free switches</a:t>
            </a:r>
            <a:endParaRPr lang="en-US" altLang="es-MX" sz="18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1042447" name="Oval 15"/>
          <p:cNvSpPr>
            <a:spLocks noChangeArrowheads="1"/>
          </p:cNvSpPr>
          <p:nvPr/>
        </p:nvSpPr>
        <p:spPr bwMode="gray">
          <a:xfrm>
            <a:off x="504825" y="1669530"/>
            <a:ext cx="431800" cy="430212"/>
          </a:xfrm>
          <a:prstGeom prst="ellipse">
            <a:avLst/>
          </a:prstGeom>
          <a:gradFill rotWithShape="1">
            <a:gsLst>
              <a:gs pos="0">
                <a:srgbClr val="346ECC"/>
              </a:gs>
              <a:gs pos="100000">
                <a:srgbClr val="346ECC">
                  <a:gamma/>
                  <a:tint val="58431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81088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717675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354263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99085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4480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9052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3624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8196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s-MX" sz="1200" dirty="0" smtClean="0">
                <a:solidFill>
                  <a:schemeClr val="bg1"/>
                </a:solidFill>
                <a:latin typeface="Arial" pitchFamily="34" charset="0"/>
              </a:rPr>
              <a:t>1</a:t>
            </a:r>
            <a:endParaRPr lang="en-US" altLang="es-MX" sz="12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42448" name="Text Box 16"/>
          <p:cNvSpPr txBox="1">
            <a:spLocks noChangeArrowheads="1"/>
          </p:cNvSpPr>
          <p:nvPr/>
        </p:nvSpPr>
        <p:spPr bwMode="auto">
          <a:xfrm>
            <a:off x="1187450" y="4002201"/>
            <a:ext cx="4529137" cy="2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95000"/>
              </a:lnSpc>
              <a:spcAft>
                <a:spcPct val="30000"/>
              </a:spcAft>
            </a:pPr>
            <a:r>
              <a:rPr lang="en-US" altLang="es-MX" sz="1800" dirty="0" smtClean="0">
                <a:solidFill>
                  <a:srgbClr val="000099"/>
                </a:solidFill>
                <a:latin typeface="Arial" pitchFamily="34" charset="0"/>
              </a:rPr>
              <a:t>Introduce Performance Fee as an incentive</a:t>
            </a:r>
            <a:endParaRPr lang="en-US" altLang="es-MX" sz="18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1042449" name="Oval 17"/>
          <p:cNvSpPr>
            <a:spLocks noChangeArrowheads="1"/>
          </p:cNvSpPr>
          <p:nvPr/>
        </p:nvSpPr>
        <p:spPr bwMode="gray">
          <a:xfrm>
            <a:off x="504825" y="2418830"/>
            <a:ext cx="431800" cy="430213"/>
          </a:xfrm>
          <a:prstGeom prst="ellipse">
            <a:avLst/>
          </a:prstGeom>
          <a:gradFill rotWithShape="1">
            <a:gsLst>
              <a:gs pos="0">
                <a:srgbClr val="346ECC"/>
              </a:gs>
              <a:gs pos="100000">
                <a:srgbClr val="346ECC">
                  <a:gamma/>
                  <a:tint val="58431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81088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717675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354263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99085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4480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9052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3624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8196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s-MX" sz="1200" dirty="0" smtClean="0">
                <a:solidFill>
                  <a:schemeClr val="bg1"/>
                </a:solidFill>
                <a:latin typeface="Arial" pitchFamily="34" charset="0"/>
              </a:rPr>
              <a:t>2</a:t>
            </a:r>
            <a:endParaRPr lang="en-US" altLang="es-MX" sz="12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42451" name="Oval 19"/>
          <p:cNvSpPr>
            <a:spLocks noChangeArrowheads="1"/>
          </p:cNvSpPr>
          <p:nvPr/>
        </p:nvSpPr>
        <p:spPr bwMode="gray">
          <a:xfrm>
            <a:off x="504825" y="3168131"/>
            <a:ext cx="431800" cy="430212"/>
          </a:xfrm>
          <a:prstGeom prst="ellipse">
            <a:avLst/>
          </a:prstGeom>
          <a:gradFill rotWithShape="1">
            <a:gsLst>
              <a:gs pos="0">
                <a:srgbClr val="346ECC"/>
              </a:gs>
              <a:gs pos="100000">
                <a:srgbClr val="346ECC">
                  <a:gamma/>
                  <a:tint val="58431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81088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717675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354263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99085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4480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9052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3624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8196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s-MX" sz="1200" dirty="0" smtClean="0">
                <a:solidFill>
                  <a:schemeClr val="bg1"/>
                </a:solidFill>
                <a:latin typeface="Arial" pitchFamily="34" charset="0"/>
              </a:rPr>
              <a:t>3</a:t>
            </a:r>
            <a:endParaRPr lang="en-US" altLang="es-MX" sz="12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42452" name="Text Box 20"/>
          <p:cNvSpPr txBox="1">
            <a:spLocks noChangeArrowheads="1"/>
          </p:cNvSpPr>
          <p:nvPr/>
        </p:nvSpPr>
        <p:spPr bwMode="auto">
          <a:xfrm>
            <a:off x="1187450" y="2504237"/>
            <a:ext cx="3563937" cy="2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95000"/>
              </a:lnSpc>
              <a:spcAft>
                <a:spcPct val="30000"/>
              </a:spcAft>
            </a:pPr>
            <a:r>
              <a:rPr lang="en-US" altLang="es-MX" sz="1800" dirty="0" smtClean="0">
                <a:solidFill>
                  <a:srgbClr val="000099"/>
                </a:solidFill>
                <a:latin typeface="Arial" pitchFamily="34" charset="0"/>
              </a:rPr>
              <a:t>Increase the contribution rate</a:t>
            </a:r>
            <a:endParaRPr lang="en-US" altLang="es-MX" sz="18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1042453" name="Oval 21"/>
          <p:cNvSpPr>
            <a:spLocks noChangeArrowheads="1"/>
          </p:cNvSpPr>
          <p:nvPr/>
        </p:nvSpPr>
        <p:spPr bwMode="gray">
          <a:xfrm>
            <a:off x="504825" y="3917431"/>
            <a:ext cx="431800" cy="430213"/>
          </a:xfrm>
          <a:prstGeom prst="ellipse">
            <a:avLst/>
          </a:prstGeom>
          <a:gradFill rotWithShape="1">
            <a:gsLst>
              <a:gs pos="0">
                <a:srgbClr val="346ECC"/>
              </a:gs>
              <a:gs pos="100000">
                <a:srgbClr val="346ECC">
                  <a:gamma/>
                  <a:tint val="58431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81088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717675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354263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99085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4480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9052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3624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8196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s-MX" sz="1200" dirty="0" smtClean="0">
                <a:solidFill>
                  <a:schemeClr val="bg1"/>
                </a:solidFill>
                <a:latin typeface="Arial" pitchFamily="34" charset="0"/>
              </a:rPr>
              <a:t>4</a:t>
            </a:r>
            <a:endParaRPr lang="en-US" altLang="es-MX" sz="12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42454" name="Text Box 22"/>
          <p:cNvSpPr txBox="1">
            <a:spLocks noChangeArrowheads="1"/>
          </p:cNvSpPr>
          <p:nvPr/>
        </p:nvSpPr>
        <p:spPr bwMode="auto">
          <a:xfrm>
            <a:off x="1187450" y="3253219"/>
            <a:ext cx="3527425" cy="2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95000"/>
              </a:lnSpc>
              <a:spcAft>
                <a:spcPct val="30000"/>
              </a:spcAft>
            </a:pPr>
            <a:r>
              <a:rPr lang="en-US" altLang="es-MX" dirty="0">
                <a:solidFill>
                  <a:srgbClr val="000099"/>
                </a:solidFill>
                <a:latin typeface="Arial" pitchFamily="34" charset="0"/>
              </a:rPr>
              <a:t>Improve the investment </a:t>
            </a:r>
            <a:r>
              <a:rPr lang="en-US" altLang="es-MX" dirty="0" smtClean="0">
                <a:solidFill>
                  <a:srgbClr val="000099"/>
                </a:solidFill>
                <a:latin typeface="Arial" pitchFamily="34" charset="0"/>
              </a:rPr>
              <a:t>regime  </a:t>
            </a:r>
            <a:endParaRPr lang="en-US" altLang="es-MX" sz="18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1042455" name="Oval 23"/>
          <p:cNvSpPr>
            <a:spLocks noChangeArrowheads="1"/>
          </p:cNvSpPr>
          <p:nvPr/>
        </p:nvSpPr>
        <p:spPr bwMode="gray">
          <a:xfrm>
            <a:off x="504825" y="4666732"/>
            <a:ext cx="431800" cy="430212"/>
          </a:xfrm>
          <a:prstGeom prst="ellipse">
            <a:avLst/>
          </a:prstGeom>
          <a:gradFill rotWithShape="1">
            <a:gsLst>
              <a:gs pos="0">
                <a:srgbClr val="346ECC"/>
              </a:gs>
              <a:gs pos="100000">
                <a:srgbClr val="346ECC">
                  <a:gamma/>
                  <a:tint val="58431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81088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717675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354263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99085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4480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9052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3624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8196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s-MX" sz="1200" dirty="0" smtClean="0">
                <a:solidFill>
                  <a:schemeClr val="bg1"/>
                </a:solidFill>
                <a:latin typeface="Arial" pitchFamily="34" charset="0"/>
              </a:rPr>
              <a:t>5</a:t>
            </a:r>
            <a:endParaRPr lang="en-US" altLang="es-MX" sz="12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42456" name="Text Box 24"/>
          <p:cNvSpPr txBox="1">
            <a:spLocks noChangeArrowheads="1"/>
          </p:cNvSpPr>
          <p:nvPr/>
        </p:nvSpPr>
        <p:spPr bwMode="auto">
          <a:xfrm>
            <a:off x="1187450" y="5500167"/>
            <a:ext cx="3816350" cy="2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95000"/>
              </a:lnSpc>
              <a:spcAft>
                <a:spcPct val="30000"/>
              </a:spcAft>
            </a:pPr>
            <a:r>
              <a:rPr lang="en-US" altLang="es-MX" dirty="0" smtClean="0">
                <a:solidFill>
                  <a:srgbClr val="000099"/>
                </a:solidFill>
                <a:latin typeface="Arial" pitchFamily="34" charset="0"/>
              </a:rPr>
              <a:t>Introduce Cycle life funds concept</a:t>
            </a:r>
            <a:endParaRPr lang="en-US" altLang="es-MX" sz="18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1042457" name="Oval 25"/>
          <p:cNvSpPr>
            <a:spLocks noChangeArrowheads="1"/>
          </p:cNvSpPr>
          <p:nvPr/>
        </p:nvSpPr>
        <p:spPr bwMode="gray">
          <a:xfrm>
            <a:off x="504825" y="5416030"/>
            <a:ext cx="431800" cy="430212"/>
          </a:xfrm>
          <a:prstGeom prst="ellipse">
            <a:avLst/>
          </a:prstGeom>
          <a:gradFill rotWithShape="1">
            <a:gsLst>
              <a:gs pos="0">
                <a:srgbClr val="346ECC"/>
              </a:gs>
              <a:gs pos="100000">
                <a:srgbClr val="346ECC">
                  <a:gamma/>
                  <a:tint val="58431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81088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717675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354263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99085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4480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9052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3624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8196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s-MX" sz="1200" dirty="0" smtClean="0">
                <a:solidFill>
                  <a:schemeClr val="bg1"/>
                </a:solidFill>
                <a:latin typeface="Arial" pitchFamily="34" charset="0"/>
              </a:rPr>
              <a:t>6</a:t>
            </a:r>
            <a:endParaRPr lang="en-US" altLang="es-MX" sz="1200" dirty="0">
              <a:solidFill>
                <a:schemeClr val="bg1"/>
              </a:solidFill>
              <a:latin typeface="Arial" pitchFamily="34" charset="0"/>
            </a:endParaRPr>
          </a:p>
        </p:txBody>
      </p:sp>
      <p:grpSp>
        <p:nvGrpSpPr>
          <p:cNvPr id="1042470" name="Group 38"/>
          <p:cNvGrpSpPr>
            <a:grpSpLocks/>
          </p:cNvGrpSpPr>
          <p:nvPr/>
        </p:nvGrpSpPr>
        <p:grpSpPr bwMode="auto">
          <a:xfrm>
            <a:off x="503238" y="1125253"/>
            <a:ext cx="6989515" cy="338138"/>
            <a:chOff x="295" y="852"/>
            <a:chExt cx="2857" cy="213"/>
          </a:xfrm>
        </p:grpSpPr>
        <p:sp>
          <p:nvSpPr>
            <p:cNvPr id="1042444" name="Text Box 12"/>
            <p:cNvSpPr txBox="1">
              <a:spLocks noChangeArrowheads="1"/>
            </p:cNvSpPr>
            <p:nvPr/>
          </p:nvSpPr>
          <p:spPr bwMode="auto">
            <a:xfrm>
              <a:off x="322" y="852"/>
              <a:ext cx="2105" cy="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es-MX" sz="1600" dirty="0" smtClean="0">
                  <a:solidFill>
                    <a:srgbClr val="FF0000"/>
                  </a:solidFill>
                </a:rPr>
                <a:t>Most </a:t>
              </a:r>
              <a:r>
                <a:rPr lang="en-US" altLang="es-MX" sz="1600" dirty="0">
                  <a:solidFill>
                    <a:srgbClr val="FF0000"/>
                  </a:solidFill>
                </a:rPr>
                <a:t>of these require legislative changes</a:t>
              </a:r>
              <a:endParaRPr lang="es-ES" altLang="es-MX" sz="1600" dirty="0">
                <a:solidFill>
                  <a:srgbClr val="FF0000"/>
                </a:solidFill>
              </a:endParaRPr>
            </a:p>
          </p:txBody>
        </p:sp>
        <p:sp>
          <p:nvSpPr>
            <p:cNvPr id="1042469" name="Line 37"/>
            <p:cNvSpPr>
              <a:spLocks noChangeShapeType="1"/>
            </p:cNvSpPr>
            <p:nvPr/>
          </p:nvSpPr>
          <p:spPr bwMode="auto">
            <a:xfrm>
              <a:off x="295" y="1064"/>
              <a:ext cx="285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</p:grp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1187450" y="4766545"/>
            <a:ext cx="6305303" cy="2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95000"/>
              </a:lnSpc>
              <a:spcAft>
                <a:spcPct val="30000"/>
              </a:spcAft>
            </a:pPr>
            <a:r>
              <a:rPr lang="en-US" altLang="es-MX" dirty="0" smtClean="0">
                <a:solidFill>
                  <a:srgbClr val="000099"/>
                </a:solidFill>
                <a:latin typeface="Arial" pitchFamily="34" charset="0"/>
              </a:rPr>
              <a:t>Corporate Governance Improvements</a:t>
            </a:r>
            <a:endParaRPr lang="en-US" altLang="es-MX" sz="18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1185862" y="6103727"/>
            <a:ext cx="3816350" cy="2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95000"/>
              </a:lnSpc>
              <a:spcAft>
                <a:spcPct val="30000"/>
              </a:spcAft>
            </a:pPr>
            <a:r>
              <a:rPr lang="en-US" altLang="es-MX" dirty="0" smtClean="0">
                <a:solidFill>
                  <a:srgbClr val="000099"/>
                </a:solidFill>
                <a:latin typeface="Arial" pitchFamily="34" charset="0"/>
              </a:rPr>
              <a:t>Incentives to reduce fees</a:t>
            </a:r>
            <a:endParaRPr lang="en-US" altLang="es-MX" sz="18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gray">
          <a:xfrm>
            <a:off x="503237" y="6019590"/>
            <a:ext cx="431800" cy="430212"/>
          </a:xfrm>
          <a:prstGeom prst="ellipse">
            <a:avLst/>
          </a:prstGeom>
          <a:gradFill rotWithShape="1">
            <a:gsLst>
              <a:gs pos="0">
                <a:srgbClr val="346ECC"/>
              </a:gs>
              <a:gs pos="100000">
                <a:srgbClr val="346ECC">
                  <a:gamma/>
                  <a:tint val="58431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>
            <a:lvl1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1081088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717675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2354263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99085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4480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9052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3624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81965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s-MX" sz="1200" dirty="0" smtClean="0">
                <a:solidFill>
                  <a:schemeClr val="bg1"/>
                </a:solidFill>
                <a:latin typeface="Arial" pitchFamily="34" charset="0"/>
              </a:rPr>
              <a:t>6</a:t>
            </a:r>
            <a:endParaRPr lang="en-US" altLang="es-MX" sz="1200" dirty="0">
              <a:solidFill>
                <a:schemeClr val="bg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72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" y="5358576"/>
            <a:ext cx="9143999" cy="577466"/>
          </a:xfrm>
        </p:spPr>
        <p:txBody>
          <a:bodyPr>
            <a:normAutofit/>
          </a:bodyPr>
          <a:lstStyle/>
          <a:p>
            <a:r>
              <a:rPr lang="es-ES" sz="28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Subtítulo</a:t>
            </a:r>
            <a:endParaRPr lang="es-ES" sz="2800" dirty="0">
              <a:solidFill>
                <a:schemeClr val="bg1"/>
              </a:solidFill>
              <a:latin typeface="Adobe Caslon Pro Bold"/>
              <a:cs typeface="Adobe Caslon Pro Bold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 idx="4294967295"/>
          </p:nvPr>
        </p:nvSpPr>
        <p:spPr>
          <a:xfrm>
            <a:off x="0" y="3636963"/>
            <a:ext cx="9144000" cy="15335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s-ES" sz="3600" dirty="0" smtClean="0">
                <a:solidFill>
                  <a:srgbClr val="FFFFFF"/>
                </a:solidFill>
                <a:latin typeface="Trajan Pro"/>
                <a:cs typeface="Trajan Pro"/>
              </a:rPr>
              <a:t>Título</a:t>
            </a:r>
            <a:endParaRPr lang="es-ES" sz="3600" dirty="0">
              <a:solidFill>
                <a:srgbClr val="FFFFFF"/>
              </a:solidFill>
              <a:latin typeface="Trajan Pro"/>
              <a:cs typeface="Trajan Pro"/>
            </a:endParaRPr>
          </a:p>
        </p:txBody>
      </p:sp>
      <p:pic>
        <p:nvPicPr>
          <p:cNvPr id="4" name="Imagen 3" descr="logo_consar.eps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927" y="1777147"/>
            <a:ext cx="1552146" cy="1296253"/>
          </a:xfrm>
          <a:prstGeom prst="rect">
            <a:avLst/>
          </a:prstGeom>
        </p:spPr>
      </p:pic>
      <p:pic>
        <p:nvPicPr>
          <p:cNvPr id="7" name="Imagen 6" descr="logo_shcp_horiz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56" y="365201"/>
            <a:ext cx="2696289" cy="837820"/>
          </a:xfrm>
          <a:prstGeom prst="rect">
            <a:avLst/>
          </a:prstGeom>
        </p:spPr>
      </p:pic>
      <p:sp>
        <p:nvSpPr>
          <p:cNvPr id="14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17" name="Agrupar 15"/>
          <p:cNvGrpSpPr/>
          <p:nvPr/>
        </p:nvGrpSpPr>
        <p:grpSpPr>
          <a:xfrm>
            <a:off x="73033" y="4147582"/>
            <a:ext cx="872540" cy="68579"/>
            <a:chOff x="1885284" y="4385501"/>
            <a:chExt cx="1471076" cy="39014"/>
          </a:xfrm>
        </p:grpSpPr>
        <p:cxnSp>
          <p:nvCxnSpPr>
            <p:cNvPr id="21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Subtítulo 2"/>
          <p:cNvSpPr txBox="1">
            <a:spLocks/>
          </p:cNvSpPr>
          <p:nvPr/>
        </p:nvSpPr>
        <p:spPr>
          <a:xfrm>
            <a:off x="20197" y="4538672"/>
            <a:ext cx="9143999" cy="15244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1800" dirty="0" smtClean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endParaRPr lang="es-ES" sz="500" dirty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26 </a:t>
            </a:r>
            <a:r>
              <a:rPr lang="en-US" sz="2000" dirty="0">
                <a:solidFill>
                  <a:schemeClr val="bg1"/>
                </a:solidFill>
                <a:latin typeface="Adobe Caslon Pro Bold"/>
                <a:cs typeface="Adobe Caslon Pro Bold"/>
              </a:rPr>
              <a:t>February, </a:t>
            </a:r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2016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Rome, Italy</a:t>
            </a:r>
            <a:endParaRPr lang="en-US" sz="2000" dirty="0">
              <a:solidFill>
                <a:schemeClr val="bg1"/>
              </a:solidFill>
              <a:latin typeface="Adobe Caslon Pro Bold"/>
              <a:cs typeface="Adobe Caslon Pro Bold"/>
            </a:endParaRPr>
          </a:p>
        </p:txBody>
      </p:sp>
      <p:grpSp>
        <p:nvGrpSpPr>
          <p:cNvPr id="16" name="Agrupar 15"/>
          <p:cNvGrpSpPr/>
          <p:nvPr/>
        </p:nvGrpSpPr>
        <p:grpSpPr>
          <a:xfrm>
            <a:off x="8174479" y="4113292"/>
            <a:ext cx="872540" cy="68579"/>
            <a:chOff x="1885284" y="4385501"/>
            <a:chExt cx="1471076" cy="39014"/>
          </a:xfrm>
        </p:grpSpPr>
        <p:cxnSp>
          <p:nvCxnSpPr>
            <p:cNvPr id="18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Immagine 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15" y="1809933"/>
            <a:ext cx="2188210" cy="1263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magine 2" descr="C:\Users\rinaldi\AppData\Local\Microsoft\Windows\Temporary Internet Files\Content.Outlook\NN37GX8V\marchio_covip_ 4colori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4" y="1809933"/>
            <a:ext cx="1947545" cy="126346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ubtítulo 2"/>
          <p:cNvSpPr txBox="1">
            <a:spLocks/>
          </p:cNvSpPr>
          <p:nvPr/>
        </p:nvSpPr>
        <p:spPr>
          <a:xfrm>
            <a:off x="5478012" y="5607556"/>
            <a:ext cx="3665988" cy="9268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dobe Caslon Pro"/>
                <a:ea typeface="+mn-ea"/>
                <a:cs typeface="Adobe Caslon Pro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500" dirty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</a:rPr>
              <a:t>David Plascencia - CONSAR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  <a:hlinkClick r:id="rId8"/>
              </a:rPr>
              <a:t>dcplascencia@consar.gob.mx</a:t>
            </a:r>
            <a:endParaRPr lang="en-US" sz="2000" dirty="0" smtClean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dobe Caslon Pro Bold"/>
                <a:cs typeface="Adobe Caslon Pro Bold"/>
                <a:hlinkClick r:id="rId9"/>
              </a:rPr>
              <a:t>www.consar.gob.mx</a:t>
            </a:r>
            <a:endParaRPr lang="en-US" sz="2000" dirty="0" smtClean="0">
              <a:solidFill>
                <a:schemeClr val="bg1"/>
              </a:solidFill>
              <a:latin typeface="Adobe Caslon Pro Bold"/>
              <a:cs typeface="Adobe Caslon Pro Bold"/>
            </a:endParaRPr>
          </a:p>
          <a:p>
            <a:pPr algn="l"/>
            <a:endParaRPr lang="en-US" sz="2000" dirty="0">
              <a:solidFill>
                <a:schemeClr val="bg1"/>
              </a:solidFill>
              <a:latin typeface="Adobe Caslon Pro Bold"/>
              <a:cs typeface="Adobe Caslon Pro Bold"/>
            </a:endParaRPr>
          </a:p>
        </p:txBody>
      </p:sp>
      <p:sp>
        <p:nvSpPr>
          <p:cNvPr id="25" name="Title 1"/>
          <p:cNvSpPr>
            <a:spLocks noGrp="1"/>
          </p:cNvSpPr>
          <p:nvPr/>
        </p:nvSpPr>
        <p:spPr bwMode="auto">
          <a:xfrm>
            <a:off x="1120770" y="1504628"/>
            <a:ext cx="7701480" cy="320952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GB" sz="2400" b="1" dirty="0" smtClean="0">
                <a:solidFill>
                  <a:schemeClr val="bg1"/>
                </a:solidFill>
                <a:effectLst/>
              </a:rPr>
              <a:t>Session 1: Pension systems with individual accounts: competition, costs, and supervision experiences across Europe, Latin America and USA</a:t>
            </a:r>
            <a:endParaRPr lang="en-GB" sz="2400" b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44460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5 Marcador de número de diapositiva"/>
          <p:cNvSpPr txBox="1">
            <a:spLocks noGrp="1"/>
          </p:cNvSpPr>
          <p:nvPr/>
        </p:nvSpPr>
        <p:spPr bwMode="auto">
          <a:xfrm>
            <a:off x="8668832" y="661664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s-MX" sz="1200" smtClean="0">
                <a:solidFill>
                  <a:srgbClr val="4D4D4D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s-MX" sz="1200" dirty="0">
              <a:solidFill>
                <a:srgbClr val="4D4D4D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976313" y="-35452"/>
            <a:ext cx="78438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ROLE OF FUNDED SYSTEM VS PAYG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976312" y="5432422"/>
            <a:ext cx="75371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0070C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It was created a capitalized and fully funded individual accounts system</a:t>
            </a:r>
            <a:endParaRPr lang="en-US" b="1" kern="0" dirty="0">
              <a:solidFill>
                <a:srgbClr val="0070C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8" name="7 Flecha abajo"/>
          <p:cNvSpPr/>
          <p:nvPr/>
        </p:nvSpPr>
        <p:spPr bwMode="auto">
          <a:xfrm>
            <a:off x="4040918" y="4664537"/>
            <a:ext cx="648072" cy="612068"/>
          </a:xfrm>
          <a:prstGeom prst="down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96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9" name="8 Flecha abajo"/>
          <p:cNvSpPr/>
          <p:nvPr/>
        </p:nvSpPr>
        <p:spPr bwMode="auto">
          <a:xfrm>
            <a:off x="4040469" y="3368330"/>
            <a:ext cx="648072" cy="612068"/>
          </a:xfrm>
          <a:prstGeom prst="down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96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997875" y="3980398"/>
            <a:ext cx="7692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</a:t>
            </a:r>
            <a:r>
              <a:rPr lang="en-US" b="1" kern="0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 </a:t>
            </a:r>
            <a:r>
              <a:rPr lang="en-US" b="1" kern="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was necessary to conduct structural </a:t>
            </a:r>
            <a:r>
              <a:rPr lang="en-US" b="1" kern="0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reform </a:t>
            </a:r>
            <a:r>
              <a:rPr lang="en-US" b="1" kern="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to stop the increase in the deficit </a:t>
            </a:r>
            <a:r>
              <a:rPr lang="en-US" b="1" kern="0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, with </a:t>
            </a:r>
            <a:r>
              <a:rPr lang="en-US" b="1" kern="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long-term financial viability.</a:t>
            </a:r>
            <a:endParaRPr lang="es-MX" b="1" kern="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1" name="10 Flecha abajo"/>
          <p:cNvSpPr/>
          <p:nvPr/>
        </p:nvSpPr>
        <p:spPr bwMode="auto">
          <a:xfrm>
            <a:off x="4040918" y="2109931"/>
            <a:ext cx="648072" cy="612068"/>
          </a:xfrm>
          <a:prstGeom prst="down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96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976312" y="1093492"/>
            <a:ext cx="78438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the 90's the main pension systems Mexico faced serious financial problems arising from the actuarial imbalance.</a:t>
            </a:r>
            <a:endParaRPr lang="es-MX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204413" y="2743739"/>
            <a:ext cx="4134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These pensions were unsustainable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2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1003177" y="0"/>
            <a:ext cx="7644107" cy="674703"/>
          </a:xfrm>
          <a:prstGeom prst="rect">
            <a:avLst/>
          </a:prstGeom>
        </p:spPr>
        <p:txBody>
          <a:bodyPr anchor="ctr"/>
          <a:lstStyle/>
          <a:p>
            <a:pPr algn="just"/>
            <a:r>
              <a:rPr lang="en-US" b="1" dirty="0">
                <a:solidFill>
                  <a:schemeClr val="tx1"/>
                </a:solidFill>
                <a:latin typeface="Trajan Pro" pitchFamily="18" charset="0"/>
              </a:rPr>
              <a:t>Pension Funds’ assets under management amounted to more </a:t>
            </a:r>
            <a:r>
              <a:rPr lang="en-US" b="1" dirty="0" smtClean="0">
                <a:solidFill>
                  <a:schemeClr val="tx1"/>
                </a:solidFill>
                <a:latin typeface="Trajan Pro" pitchFamily="18" charset="0"/>
              </a:rPr>
              <a:t>than </a:t>
            </a:r>
            <a:r>
              <a:rPr lang="es-MX" b="1" dirty="0" smtClean="0">
                <a:solidFill>
                  <a:srgbClr val="E20404"/>
                </a:solidFill>
                <a:latin typeface="Trajan Pro" pitchFamily="18" charset="0"/>
              </a:rPr>
              <a:t>US </a:t>
            </a:r>
            <a:r>
              <a:rPr lang="es-MX" b="1" dirty="0">
                <a:solidFill>
                  <a:srgbClr val="E20404"/>
                </a:solidFill>
                <a:latin typeface="Trajan Pro" pitchFamily="18" charset="0"/>
              </a:rPr>
              <a:t>$</a:t>
            </a:r>
            <a:r>
              <a:rPr lang="es-MX" b="1" dirty="0" smtClean="0">
                <a:solidFill>
                  <a:srgbClr val="E20404"/>
                </a:solidFill>
                <a:latin typeface="Trajan Pro" pitchFamily="18" charset="0"/>
              </a:rPr>
              <a:t>140.1 </a:t>
            </a:r>
            <a:r>
              <a:rPr lang="es-MX" b="1" dirty="0">
                <a:solidFill>
                  <a:srgbClr val="E20404"/>
                </a:solidFill>
                <a:latin typeface="Trajan Pro" pitchFamily="18" charset="0"/>
              </a:rPr>
              <a:t>billion. </a:t>
            </a:r>
            <a:endParaRPr lang="es-ES" dirty="0">
              <a:solidFill>
                <a:schemeClr val="tx1"/>
              </a:solidFill>
              <a:latin typeface="Trajan Pro" pitchFamily="18" charset="0"/>
            </a:endParaRPr>
          </a:p>
        </p:txBody>
      </p:sp>
      <p:sp>
        <p:nvSpPr>
          <p:cNvPr id="4" name="Text Box 94"/>
          <p:cNvSpPr txBox="1">
            <a:spLocks noChangeArrowheads="1"/>
          </p:cNvSpPr>
          <p:nvPr/>
        </p:nvSpPr>
        <p:spPr bwMode="auto">
          <a:xfrm>
            <a:off x="2781932" y="5999933"/>
            <a:ext cx="5908686" cy="5155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896938" fontAlgn="base">
              <a:spcBef>
                <a:spcPct val="5000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808080"/>
                </a:solidFill>
                <a:latin typeface="Adobe Caslon Pro Bold" pitchFamily="18" charset="0"/>
              </a:rPr>
              <a:t>Figures in US billion. Currency exchange constant. Data as </a:t>
            </a:r>
            <a:r>
              <a:rPr lang="en-US" sz="1100" b="1" dirty="0" smtClean="0">
                <a:solidFill>
                  <a:srgbClr val="808080"/>
                </a:solidFill>
                <a:latin typeface="Adobe Caslon Pro Bold" pitchFamily="18" charset="0"/>
              </a:rPr>
              <a:t>of January 2016. </a:t>
            </a:r>
            <a:endParaRPr lang="en-US" sz="1100" b="1" dirty="0">
              <a:solidFill>
                <a:srgbClr val="808080"/>
              </a:solidFill>
              <a:latin typeface="Adobe Caslon Pro Bold" pitchFamily="18" charset="0"/>
            </a:endParaRPr>
          </a:p>
          <a:p>
            <a:pPr algn="r" defTabSz="896938" fontAlgn="base">
              <a:spcBef>
                <a:spcPct val="5000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808080"/>
                </a:solidFill>
                <a:latin typeface="Adobe Caslon Pro Bold" pitchFamily="18" charset="0"/>
              </a:rPr>
              <a:t>Source: CONSAR.</a:t>
            </a:r>
            <a:r>
              <a:rPr lang="es-MX" sz="1100" b="1" dirty="0">
                <a:solidFill>
                  <a:srgbClr val="808080"/>
                </a:solidFill>
                <a:latin typeface="Adobe Caslon Pro Bold" pitchFamily="18" charset="0"/>
              </a:rPr>
              <a:t> </a:t>
            </a:r>
            <a:endParaRPr lang="es-ES" sz="1100" b="1" dirty="0">
              <a:solidFill>
                <a:srgbClr val="808080"/>
              </a:solidFill>
              <a:latin typeface="Adobe Caslon Pro Bold" pitchFamily="18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58333" y="1684819"/>
            <a:ext cx="820556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dobe Caslon Pro" pitchFamily="18" charset="0"/>
              </a:rPr>
              <a:t>Mexican Pension Funds’ assets under management</a:t>
            </a:r>
            <a:endParaRPr lang="es-MX" sz="1600" b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dobe Caslon Pro" pitchFamily="18" charset="0"/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5935" y="2007520"/>
            <a:ext cx="2015395" cy="151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1250025" y="3365634"/>
            <a:ext cx="3042042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 defTabSz="896938" fontAlgn="base">
              <a:spcBef>
                <a:spcPct val="5000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E20404"/>
                </a:solidFill>
                <a:latin typeface="Adobe Caslon Pro" pitchFamily="18" charset="0"/>
              </a:rPr>
              <a:t>Pension Fund’s asset under management represent </a:t>
            </a:r>
            <a:r>
              <a:rPr lang="en-US" sz="1600" b="1" dirty="0" smtClean="0">
                <a:solidFill>
                  <a:srgbClr val="E20404"/>
                </a:solidFill>
                <a:latin typeface="Adobe Caslon Pro" pitchFamily="18" charset="0"/>
              </a:rPr>
              <a:t>23.56% </a:t>
            </a:r>
            <a:r>
              <a:rPr lang="en-US" sz="1600" b="1" dirty="0">
                <a:solidFill>
                  <a:srgbClr val="E20404"/>
                </a:solidFill>
                <a:latin typeface="Adobe Caslon Pro" pitchFamily="18" charset="0"/>
              </a:rPr>
              <a:t>of domestic savings and contribute to the growth of financial savings.</a:t>
            </a:r>
          </a:p>
        </p:txBody>
      </p:sp>
      <p:sp>
        <p:nvSpPr>
          <p:cNvPr id="8" name="7 Rectángulo"/>
          <p:cNvSpPr/>
          <p:nvPr/>
        </p:nvSpPr>
        <p:spPr>
          <a:xfrm>
            <a:off x="4014812" y="2118858"/>
            <a:ext cx="2755351" cy="107721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solidFill>
                  <a:prstClr val="black"/>
                </a:solidFill>
                <a:latin typeface="Adobe Caslon Pro" pitchFamily="18" charset="0"/>
                <a:cs typeface="Arial" pitchFamily="34" charset="0"/>
              </a:rPr>
              <a:t>During </a:t>
            </a:r>
            <a:r>
              <a:rPr lang="es-MX" sz="1600" dirty="0">
                <a:solidFill>
                  <a:srgbClr val="E20404"/>
                </a:solidFill>
                <a:latin typeface="Adobe Caslon Pro" pitchFamily="18" charset="0"/>
                <a:cs typeface="Arial" pitchFamily="34" charset="0"/>
              </a:rPr>
              <a:t>the last </a:t>
            </a:r>
            <a:r>
              <a:rPr lang="es-MX" sz="1600" dirty="0" smtClean="0">
                <a:solidFill>
                  <a:srgbClr val="E20404"/>
                </a:solidFill>
                <a:latin typeface="Adobe Caslon Pro" pitchFamily="18" charset="0"/>
                <a:cs typeface="Arial" pitchFamily="34" charset="0"/>
              </a:rPr>
              <a:t>10 </a:t>
            </a:r>
            <a:r>
              <a:rPr lang="es-MX" sz="1600" dirty="0">
                <a:solidFill>
                  <a:srgbClr val="E20404"/>
                </a:solidFill>
                <a:latin typeface="Adobe Caslon Pro" pitchFamily="18" charset="0"/>
                <a:cs typeface="Arial" pitchFamily="34" charset="0"/>
              </a:rPr>
              <a:t>years</a:t>
            </a:r>
            <a:r>
              <a:rPr lang="es-MX" sz="1600" dirty="0">
                <a:solidFill>
                  <a:prstClr val="black"/>
                </a:solidFill>
                <a:latin typeface="Adobe Caslon Pro" pitchFamily="18" charset="0"/>
                <a:cs typeface="Arial" pitchFamily="34" charset="0"/>
              </a:rPr>
              <a:t>, </a:t>
            </a:r>
            <a:r>
              <a:rPr lang="en-US" sz="1600" dirty="0">
                <a:solidFill>
                  <a:prstClr val="black"/>
                </a:solidFill>
                <a:latin typeface="Adobe Caslon Pro" pitchFamily="18" charset="0"/>
                <a:cs typeface="Arial" pitchFamily="34" charset="0"/>
              </a:rPr>
              <a:t>Pension Funds’ assets under management have increased</a:t>
            </a:r>
            <a:r>
              <a:rPr lang="es-MX" sz="1600" dirty="0">
                <a:solidFill>
                  <a:prstClr val="black"/>
                </a:solidFill>
                <a:latin typeface="Adobe Caslon Pro" pitchFamily="18" charset="0"/>
                <a:cs typeface="Arial" pitchFamily="34" charset="0"/>
              </a:rPr>
              <a:t> </a:t>
            </a:r>
            <a:r>
              <a:rPr lang="es-MX" sz="1600" b="1" dirty="0" smtClean="0">
                <a:solidFill>
                  <a:srgbClr val="E20404"/>
                </a:solidFill>
                <a:latin typeface="Adobe Caslon Pro" pitchFamily="18" charset="0"/>
                <a:cs typeface="Arial" pitchFamily="34" charset="0"/>
              </a:rPr>
              <a:t>15.60% </a:t>
            </a:r>
            <a:r>
              <a:rPr lang="es-MX" sz="1600" dirty="0">
                <a:solidFill>
                  <a:srgbClr val="E20404"/>
                </a:solidFill>
                <a:latin typeface="Adobe Caslon Pro" pitchFamily="18" charset="0"/>
                <a:cs typeface="Arial" pitchFamily="34" charset="0"/>
              </a:rPr>
              <a:t>anually</a:t>
            </a:r>
            <a:r>
              <a:rPr lang="es-MX" sz="1600" dirty="0">
                <a:solidFill>
                  <a:srgbClr val="C00000"/>
                </a:solidFill>
                <a:latin typeface="Adobe Caslon Pro" pitchFamily="18" charset="0"/>
                <a:cs typeface="Arial" pitchFamily="34" charset="0"/>
              </a:rPr>
              <a:t>.</a:t>
            </a:r>
          </a:p>
        </p:txBody>
      </p:sp>
      <p:sp>
        <p:nvSpPr>
          <p:cNvPr id="10" name="Line 28"/>
          <p:cNvSpPr>
            <a:spLocks noChangeShapeType="1"/>
          </p:cNvSpPr>
          <p:nvPr/>
        </p:nvSpPr>
        <p:spPr bwMode="auto">
          <a:xfrm flipV="1">
            <a:off x="483625" y="1955023"/>
            <a:ext cx="8218934" cy="4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MX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469219" y="1096661"/>
            <a:ext cx="8233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dobe Caslon Pro" pitchFamily="18" charset="0"/>
              </a:rPr>
              <a:t>These assets provide funding mainly to Mexico’s productive sectors through several channels.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0" y="6713716"/>
            <a:ext cx="8858112" cy="144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313665" y="6424913"/>
            <a:ext cx="8544447" cy="408549"/>
          </a:xfrm>
          <a:prstGeom prst="roundRect">
            <a:avLst/>
          </a:prstGeom>
          <a:noFill/>
          <a:ln w="190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s-MX" dirty="0">
                <a:solidFill>
                  <a:prstClr val="black"/>
                </a:solidFill>
                <a:latin typeface="Adobe Caslon Pro" pitchFamily="18" charset="0"/>
              </a:rPr>
              <a:t>Pension Funds’ assets under </a:t>
            </a:r>
            <a:r>
              <a:rPr lang="es-MX" dirty="0" err="1">
                <a:solidFill>
                  <a:prstClr val="black"/>
                </a:solidFill>
                <a:latin typeface="Adobe Caslon Pro" pitchFamily="18" charset="0"/>
              </a:rPr>
              <a:t>management</a:t>
            </a:r>
            <a:r>
              <a:rPr lang="es-MX" dirty="0">
                <a:solidFill>
                  <a:prstClr val="black"/>
                </a:solidFill>
                <a:latin typeface="Adobe Caslon Pro" pitchFamily="18" charset="0"/>
              </a:rPr>
              <a:t> </a:t>
            </a:r>
            <a:r>
              <a:rPr lang="es-MX" dirty="0" err="1" smtClean="0">
                <a:solidFill>
                  <a:prstClr val="black"/>
                </a:solidFill>
                <a:latin typeface="Adobe Caslon Pro" pitchFamily="18" charset="0"/>
              </a:rPr>
              <a:t>represent</a:t>
            </a:r>
            <a:r>
              <a:rPr lang="es-MX" dirty="0" smtClean="0">
                <a:solidFill>
                  <a:prstClr val="black"/>
                </a:solidFill>
                <a:latin typeface="Adobe Caslon Pro" pitchFamily="18" charset="0"/>
              </a:rPr>
              <a:t> </a:t>
            </a:r>
            <a:r>
              <a:rPr lang="es-MX" dirty="0" smtClean="0">
                <a:solidFill>
                  <a:prstClr val="black"/>
                </a:solidFill>
                <a:latin typeface="Adobe Caslon Pro" pitchFamily="18" charset="0"/>
              </a:rPr>
              <a:t>14.21% </a:t>
            </a:r>
            <a:r>
              <a:rPr lang="es-MX" dirty="0">
                <a:solidFill>
                  <a:prstClr val="black"/>
                </a:solidFill>
                <a:latin typeface="Adobe Caslon Pro" pitchFamily="18" charset="0"/>
              </a:rPr>
              <a:t>of the GDP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71" y="1855267"/>
            <a:ext cx="8753857" cy="426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1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CuadroTexto"/>
          <p:cNvSpPr txBox="1"/>
          <p:nvPr/>
        </p:nvSpPr>
        <p:spPr>
          <a:xfrm>
            <a:off x="1755288" y="1034144"/>
            <a:ext cx="5472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dobe Caslon Pro" pitchFamily="18" charset="0"/>
              </a:rPr>
              <a:t>INDIVIDUAL ACCOUNTS</a:t>
            </a:r>
          </a:p>
          <a:p>
            <a:pPr algn="ctr"/>
            <a:r>
              <a:rPr lang="en-US" sz="1600" dirty="0" smtClean="0">
                <a:latin typeface="Adobe Caslon Pro" pitchFamily="18" charset="0"/>
              </a:rPr>
              <a:t>47.8 millions</a:t>
            </a:r>
            <a:endParaRPr lang="en-US" sz="1600" dirty="0">
              <a:latin typeface="Adobe Caslon Pro" pitchFamily="18" charset="0"/>
            </a:endParaRPr>
          </a:p>
        </p:txBody>
      </p:sp>
      <p:pic>
        <p:nvPicPr>
          <p:cNvPr id="3" name="2 Imagen"/>
          <p:cNvPicPr/>
          <p:nvPr>
            <p:extLst>
              <p:ext uri="{D42A27DB-BD31-4B8C-83A1-F6EECF244321}">
                <p14:modId xmlns:p14="http://schemas.microsoft.com/office/powerpoint/2010/main" val="310280676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753134" y="1545321"/>
            <a:ext cx="8216701" cy="4837372"/>
          </a:xfrm>
          <a:prstGeom prst="rect">
            <a:avLst/>
          </a:prstGeom>
        </p:spPr>
      </p:pic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643743" y="21770"/>
            <a:ext cx="7053938" cy="711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 eaLnBrk="0" hangingPunct="0">
              <a:tabLst>
                <a:tab pos="1041400" algn="l"/>
              </a:tabLst>
            </a:pPr>
            <a:r>
              <a:rPr lang="es-MX" b="1" dirty="0" smtClean="0">
                <a:latin typeface="Trajan Pro" pitchFamily="18" charset="0"/>
              </a:rPr>
              <a:t>INDIVIDUAL ACCOUNTS</a:t>
            </a:r>
          </a:p>
          <a:p>
            <a:pPr algn="r" eaLnBrk="0" hangingPunct="0">
              <a:tabLst>
                <a:tab pos="1041400" algn="l"/>
              </a:tabLst>
            </a:pPr>
            <a:r>
              <a:rPr lang="es-MX" sz="1600" b="1" dirty="0" smtClean="0">
                <a:latin typeface="Trajan Pro" pitchFamily="18" charset="0"/>
              </a:rPr>
              <a:t>(WITH RESOURCES INVERTED BY PENSION FUNDS)</a:t>
            </a:r>
            <a:endParaRPr lang="es-MX" sz="1600" b="1" dirty="0">
              <a:latin typeface="Trajan Pro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7912729" y="1837709"/>
            <a:ext cx="1140736" cy="4472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11 Rectángulo"/>
          <p:cNvSpPr/>
          <p:nvPr/>
        </p:nvSpPr>
        <p:spPr>
          <a:xfrm>
            <a:off x="217283" y="1665838"/>
            <a:ext cx="795196" cy="4644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638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5 Marcador de número de diapositiva"/>
          <p:cNvSpPr txBox="1">
            <a:spLocks noGrp="1"/>
          </p:cNvSpPr>
          <p:nvPr/>
        </p:nvSpPr>
        <p:spPr bwMode="auto">
          <a:xfrm>
            <a:off x="8668832" y="661664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s-MX" sz="1200" smtClean="0">
                <a:solidFill>
                  <a:srgbClr val="4D4D4D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s-MX" sz="1200" dirty="0">
              <a:solidFill>
                <a:srgbClr val="4D4D4D"/>
              </a:solidFill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047564" y="-8644"/>
            <a:ext cx="762889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just" eaLnBrk="0" hangingPunct="0">
              <a:lnSpc>
                <a:spcPts val="2200"/>
              </a:lnSpc>
              <a:tabLst>
                <a:tab pos="1041400" algn="l"/>
              </a:tabLst>
              <a:defRPr/>
            </a:pPr>
            <a:r>
              <a:rPr lang="en-U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There  is a huge challenge in the systems of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mandatory individual accounts </a:t>
            </a:r>
            <a:r>
              <a:rPr lang="en-U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to encourage greater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interest of workers </a:t>
            </a:r>
            <a:r>
              <a:rPr lang="en-U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in its pension savings</a:t>
            </a:r>
            <a:endParaRPr lang="en-US" sz="1600" b="1" i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grpSp>
        <p:nvGrpSpPr>
          <p:cNvPr id="27" name="26 Grupo"/>
          <p:cNvGrpSpPr/>
          <p:nvPr/>
        </p:nvGrpSpPr>
        <p:grpSpPr>
          <a:xfrm>
            <a:off x="125348" y="1372091"/>
            <a:ext cx="3803855" cy="4658430"/>
            <a:chOff x="125348" y="1372091"/>
            <a:chExt cx="3803855" cy="4658430"/>
          </a:xfrm>
        </p:grpSpPr>
        <p:sp>
          <p:nvSpPr>
            <p:cNvPr id="6" name="5 Rectángulo"/>
            <p:cNvSpPr/>
            <p:nvPr/>
          </p:nvSpPr>
          <p:spPr>
            <a:xfrm>
              <a:off x="187817" y="1372091"/>
              <a:ext cx="3420000" cy="8640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DEMAND</a:t>
              </a:r>
            </a:p>
            <a:p>
              <a:pPr algn="ctr"/>
              <a:r>
                <a:rPr lang="en-US" sz="1600" dirty="0" smtClean="0"/>
                <a:t>(Affiliate)</a:t>
              </a:r>
              <a:endParaRPr lang="en-US" sz="1600" dirty="0"/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12724" y="5688889"/>
              <a:ext cx="3716479" cy="3416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182563"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625475" indent="-184150"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lvl="1" algn="just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es-MX" sz="1800" b="1" dirty="0" smtClean="0">
                  <a:solidFill>
                    <a:srgbClr val="FF0000"/>
                  </a:solidFill>
                  <a:latin typeface="+mn-lt"/>
                </a:rPr>
                <a:t>“Insensitivity </a:t>
              </a:r>
              <a:r>
                <a:rPr lang="en-US" altLang="es-MX" sz="1800" b="1" dirty="0">
                  <a:solidFill>
                    <a:srgbClr val="FF0000"/>
                  </a:solidFill>
                  <a:latin typeface="+mn-lt"/>
                </a:rPr>
                <a:t>of </a:t>
              </a:r>
              <a:r>
                <a:rPr lang="en-US" altLang="es-MX" sz="1800" b="1" dirty="0" smtClean="0">
                  <a:solidFill>
                    <a:srgbClr val="FF0000"/>
                  </a:solidFill>
                  <a:latin typeface="+mn-lt"/>
                </a:rPr>
                <a:t>the demand”</a:t>
              </a:r>
              <a:endParaRPr lang="en-US" altLang="es-MX" sz="18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0" name="9 Rectángulo"/>
            <p:cNvSpPr/>
            <p:nvPr/>
          </p:nvSpPr>
          <p:spPr>
            <a:xfrm>
              <a:off x="187816" y="5203978"/>
              <a:ext cx="3420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MX" altLang="es-MX" sz="2400" b="1" dirty="0">
                  <a:solidFill>
                    <a:srgbClr val="FC2E1E"/>
                  </a:solidFill>
                  <a:latin typeface="Tahoma" pitchFamily="34" charset="0"/>
                </a:rPr>
                <a:t>=</a:t>
              </a:r>
              <a:endParaRPr lang="es-MX" sz="2400" dirty="0"/>
            </a:p>
          </p:txBody>
        </p:sp>
        <p:grpSp>
          <p:nvGrpSpPr>
            <p:cNvPr id="23" name="22 Grupo"/>
            <p:cNvGrpSpPr/>
            <p:nvPr/>
          </p:nvGrpSpPr>
          <p:grpSpPr>
            <a:xfrm>
              <a:off x="125348" y="2484961"/>
              <a:ext cx="3544937" cy="2308324"/>
              <a:chOff x="125348" y="2484961"/>
              <a:chExt cx="3544937" cy="2308324"/>
            </a:xfrm>
          </p:grpSpPr>
          <p:sp>
            <p:nvSpPr>
              <p:cNvPr id="7" name="6 Rectángulo"/>
              <p:cNvSpPr/>
              <p:nvPr/>
            </p:nvSpPr>
            <p:spPr>
              <a:xfrm>
                <a:off x="125348" y="2484961"/>
                <a:ext cx="3544937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buFont typeface="Wingdings" panose="05000000000000000000" pitchFamily="2" charset="2"/>
                  <a:buChar char="§"/>
                </a:pPr>
                <a:r>
                  <a:rPr lang="en-US" dirty="0">
                    <a:solidFill>
                      <a:srgbClr val="FF0000"/>
                    </a:solidFill>
                  </a:rPr>
                  <a:t>Given the mandatory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nature of the indiv</a:t>
                </a:r>
                <a:r>
                  <a:rPr lang="en-US" dirty="0">
                    <a:solidFill>
                      <a:srgbClr val="FF0000"/>
                    </a:solidFill>
                  </a:rPr>
                  <a:t>i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dual account…</a:t>
                </a:r>
              </a:p>
              <a:p>
                <a:pPr algn="just"/>
                <a:endParaRPr lang="en-US" dirty="0">
                  <a:solidFill>
                    <a:srgbClr val="FF0000"/>
                  </a:solidFill>
                </a:endParaRPr>
              </a:p>
              <a:p>
                <a:pPr algn="just"/>
                <a:endParaRPr lang="en-US" dirty="0" smtClean="0">
                  <a:solidFill>
                    <a:srgbClr val="FF0000"/>
                  </a:solidFill>
                </a:endParaRPr>
              </a:p>
              <a:p>
                <a:pPr algn="just"/>
                <a:r>
                  <a:rPr lang="en-US" dirty="0" smtClean="0">
                    <a:solidFill>
                      <a:srgbClr val="FF0000"/>
                    </a:solidFill>
                  </a:rPr>
                  <a:t>…It is perceived </a:t>
                </a:r>
                <a:r>
                  <a:rPr lang="en-US" dirty="0">
                    <a:solidFill>
                      <a:srgbClr val="FF0000"/>
                    </a:solidFill>
                  </a:rPr>
                  <a:t>as a tax and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the affiliate does not perceive a value, neither on the account nor in the manager (AFORE).</a:t>
                </a:r>
                <a:endParaRPr lang="es-MX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19 Flecha abajo"/>
              <p:cNvSpPr/>
              <p:nvPr/>
            </p:nvSpPr>
            <p:spPr>
              <a:xfrm>
                <a:off x="1511929" y="3168533"/>
                <a:ext cx="385887" cy="434186"/>
              </a:xfrm>
              <a:prstGeom prst="downArrow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</p:grpSp>
      <p:grpSp>
        <p:nvGrpSpPr>
          <p:cNvPr id="32" name="31 Grupo"/>
          <p:cNvGrpSpPr/>
          <p:nvPr/>
        </p:nvGrpSpPr>
        <p:grpSpPr>
          <a:xfrm>
            <a:off x="5257006" y="1363213"/>
            <a:ext cx="3665032" cy="4652514"/>
            <a:chOff x="5257006" y="1363213"/>
            <a:chExt cx="3665032" cy="4652514"/>
          </a:xfrm>
        </p:grpSpPr>
        <p:sp>
          <p:nvSpPr>
            <p:cNvPr id="11" name="10 Rectángulo"/>
            <p:cNvSpPr/>
            <p:nvPr/>
          </p:nvSpPr>
          <p:spPr>
            <a:xfrm>
              <a:off x="5502038" y="1363213"/>
              <a:ext cx="3420000" cy="86400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78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SUPPLY</a:t>
              </a:r>
            </a:p>
            <a:p>
              <a:pPr algn="ctr"/>
              <a:r>
                <a:rPr lang="es-MX" sz="1600" dirty="0" smtClean="0"/>
                <a:t>(</a:t>
              </a:r>
              <a:r>
                <a:rPr lang="en-US" sz="1600" dirty="0"/>
                <a:t>Specialized Private Pension Funds </a:t>
              </a:r>
              <a:r>
                <a:rPr lang="en-US" sz="1600" dirty="0" smtClean="0"/>
                <a:t>Managers - AFORE</a:t>
              </a:r>
              <a:r>
                <a:rPr lang="es-MX" sz="1600" dirty="0" smtClean="0"/>
                <a:t>)</a:t>
              </a:r>
              <a:endParaRPr lang="es-MX" dirty="0"/>
            </a:p>
          </p:txBody>
        </p:sp>
        <p:sp>
          <p:nvSpPr>
            <p:cNvPr id="18" name="17 Rectángulo"/>
            <p:cNvSpPr/>
            <p:nvPr/>
          </p:nvSpPr>
          <p:spPr>
            <a:xfrm>
              <a:off x="5402009" y="2484961"/>
              <a:ext cx="3520029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dirty="0" smtClean="0">
                  <a:solidFill>
                    <a:srgbClr val="00B050"/>
                  </a:solidFill>
                </a:rPr>
                <a:t>There is a cost to acquire new accounts…</a:t>
              </a:r>
            </a:p>
            <a:p>
              <a:endParaRPr lang="en-US" dirty="0" smtClean="0">
                <a:solidFill>
                  <a:srgbClr val="00B050"/>
                </a:solidFill>
              </a:endParaRPr>
            </a:p>
            <a:p>
              <a:endParaRPr lang="en-US" dirty="0">
                <a:solidFill>
                  <a:srgbClr val="00B050"/>
                </a:solidFill>
              </a:endParaRPr>
            </a:p>
            <a:p>
              <a:r>
                <a:rPr lang="en-US" dirty="0" smtClean="0">
                  <a:solidFill>
                    <a:srgbClr val="00B050"/>
                  </a:solidFill>
                </a:rPr>
                <a:t>… being solved </a:t>
              </a:r>
              <a:r>
                <a:rPr lang="en-US" dirty="0">
                  <a:solidFill>
                    <a:srgbClr val="00B050"/>
                  </a:solidFill>
                </a:rPr>
                <a:t>with sales </a:t>
              </a:r>
              <a:r>
                <a:rPr lang="en-US" dirty="0" smtClean="0">
                  <a:solidFill>
                    <a:srgbClr val="00B050"/>
                  </a:solidFill>
                </a:rPr>
                <a:t>forces (promotors).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19" name="18 Rectángulo"/>
            <p:cNvSpPr/>
            <p:nvPr/>
          </p:nvSpPr>
          <p:spPr>
            <a:xfrm>
              <a:off x="5502038" y="4347521"/>
              <a:ext cx="34200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b="1" dirty="0" smtClean="0">
                  <a:solidFill>
                    <a:srgbClr val="00B050"/>
                  </a:solidFill>
                </a:rPr>
                <a:t>The product differentiation is </a:t>
              </a:r>
              <a:r>
                <a:rPr lang="en-US" b="1" dirty="0">
                  <a:solidFill>
                    <a:srgbClr val="00B050"/>
                  </a:solidFill>
                </a:rPr>
                <a:t>difficult given the complexity of the </a:t>
              </a:r>
              <a:r>
                <a:rPr lang="en-US" b="1" dirty="0" smtClean="0">
                  <a:solidFill>
                    <a:srgbClr val="00B050"/>
                  </a:solidFill>
                </a:rPr>
                <a:t>system</a:t>
              </a:r>
              <a:endParaRPr lang="es-MX" b="1" dirty="0">
                <a:solidFill>
                  <a:srgbClr val="00B050"/>
                </a:solidFill>
              </a:endParaRPr>
            </a:p>
          </p:txBody>
        </p:sp>
        <p:sp>
          <p:nvSpPr>
            <p:cNvPr id="25" name="Rectangle 7"/>
            <p:cNvSpPr>
              <a:spLocks noChangeArrowheads="1"/>
            </p:cNvSpPr>
            <p:nvPr/>
          </p:nvSpPr>
          <p:spPr bwMode="auto">
            <a:xfrm>
              <a:off x="5402009" y="5674095"/>
              <a:ext cx="3420000" cy="3416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182563"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625475" indent="-184150"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lvl="1" algn="ctr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es-MX" sz="1800" b="1" dirty="0" smtClean="0">
                  <a:solidFill>
                    <a:srgbClr val="00B050"/>
                  </a:solidFill>
                  <a:latin typeface="+mn-lt"/>
                </a:rPr>
                <a:t>“Irrational switches”</a:t>
              </a:r>
              <a:endParaRPr lang="en-US" altLang="es-MX" sz="1800" b="1" dirty="0">
                <a:solidFill>
                  <a:srgbClr val="00B050"/>
                </a:solidFill>
                <a:latin typeface="+mn-lt"/>
              </a:endParaRPr>
            </a:p>
          </p:txBody>
        </p:sp>
        <p:sp>
          <p:nvSpPr>
            <p:cNvPr id="26" name="25 Rectángulo"/>
            <p:cNvSpPr/>
            <p:nvPr/>
          </p:nvSpPr>
          <p:spPr>
            <a:xfrm>
              <a:off x="5257006" y="5203978"/>
              <a:ext cx="3420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MX" altLang="es-MX" sz="2400" b="1" dirty="0">
                  <a:solidFill>
                    <a:srgbClr val="00B050"/>
                  </a:solidFill>
                  <a:latin typeface="Tahoma" pitchFamily="34" charset="0"/>
                </a:rPr>
                <a:t>=</a:t>
              </a:r>
              <a:endParaRPr lang="es-MX" sz="2400" dirty="0">
                <a:solidFill>
                  <a:srgbClr val="00B050"/>
                </a:solidFill>
              </a:endParaRPr>
            </a:p>
          </p:txBody>
        </p:sp>
        <p:sp>
          <p:nvSpPr>
            <p:cNvPr id="28" name="27 Flecha abajo"/>
            <p:cNvSpPr/>
            <p:nvPr/>
          </p:nvSpPr>
          <p:spPr>
            <a:xfrm>
              <a:off x="6768393" y="3168533"/>
              <a:ext cx="385887" cy="434186"/>
            </a:xfrm>
            <a:prstGeom prst="downArrow">
              <a:avLst/>
            </a:prstGeom>
            <a:solidFill>
              <a:srgbClr val="00B050"/>
            </a:solidFill>
            <a:ln>
              <a:solidFill>
                <a:srgbClr val="0078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grpSp>
        <p:nvGrpSpPr>
          <p:cNvPr id="22" name="21 Grupo"/>
          <p:cNvGrpSpPr/>
          <p:nvPr/>
        </p:nvGrpSpPr>
        <p:grpSpPr>
          <a:xfrm>
            <a:off x="212725" y="894055"/>
            <a:ext cx="8709313" cy="3516048"/>
            <a:chOff x="212725" y="894055"/>
            <a:chExt cx="8709313" cy="3516048"/>
          </a:xfrm>
        </p:grpSpPr>
        <p:sp>
          <p:nvSpPr>
            <p:cNvPr id="17" name="16 Rectángulo"/>
            <p:cNvSpPr/>
            <p:nvPr/>
          </p:nvSpPr>
          <p:spPr>
            <a:xfrm>
              <a:off x="212725" y="894055"/>
              <a:ext cx="870931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>
                      <a:lumMod val="50000"/>
                    </a:schemeClr>
                  </a:solidFill>
                </a:rPr>
                <a:t>How to ensure an efficient </a:t>
              </a:r>
              <a:r>
                <a:rPr lang="en-US" sz="1600" b="1" dirty="0" smtClean="0">
                  <a:solidFill>
                    <a:schemeClr val="bg1">
                      <a:lumMod val="50000"/>
                    </a:schemeClr>
                  </a:solidFill>
                </a:rPr>
                <a:t>choice (lower costs, higher returns and good service)?</a:t>
              </a:r>
              <a:endParaRPr lang="es-MX" sz="16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1028" name="Picture 4" descr="https://santiagofbarrero.files.wordpress.com/2012/10/balanza-desequilibrada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3005" y="2788329"/>
              <a:ext cx="1524001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3733005" y="4068471"/>
              <a:ext cx="1524001" cy="3416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algn="ctr">
              <a:solidFill>
                <a:schemeClr val="tx1">
                  <a:lumMod val="95000"/>
                  <a:lumOff val="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182563"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625475" indent="-184150"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lvl="1" algn="ctr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es-MX" sz="1800" dirty="0" smtClean="0">
                  <a:solidFill>
                    <a:schemeClr val="bg1"/>
                  </a:solidFill>
                  <a:latin typeface="+mn-lt"/>
                </a:rPr>
                <a:t>Imbalance</a:t>
              </a:r>
              <a:endParaRPr lang="en-US" altLang="es-MX" sz="1800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6" name="35 Grupo"/>
          <p:cNvGrpSpPr/>
          <p:nvPr/>
        </p:nvGrpSpPr>
        <p:grpSpPr>
          <a:xfrm>
            <a:off x="3733005" y="5069943"/>
            <a:ext cx="2124587" cy="1730504"/>
            <a:chOff x="3733005" y="5069943"/>
            <a:chExt cx="2124587" cy="1730504"/>
          </a:xfrm>
        </p:grpSpPr>
        <p:sp>
          <p:nvSpPr>
            <p:cNvPr id="33" name="32 Explosión 2"/>
            <p:cNvSpPr/>
            <p:nvPr/>
          </p:nvSpPr>
          <p:spPr>
            <a:xfrm>
              <a:off x="3733005" y="5069943"/>
              <a:ext cx="2124587" cy="1730504"/>
            </a:xfrm>
            <a:prstGeom prst="irregularSeal2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4" name="33 Rectángulo"/>
            <p:cNvSpPr/>
            <p:nvPr/>
          </p:nvSpPr>
          <p:spPr>
            <a:xfrm>
              <a:off x="3748566" y="5551969"/>
              <a:ext cx="1637629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 algn="ctr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None/>
              </a:pPr>
              <a:r>
                <a:rPr lang="en-US" altLang="es-MX" sz="1400" dirty="0">
                  <a:solidFill>
                    <a:schemeClr val="bg1">
                      <a:lumMod val="50000"/>
                    </a:schemeClr>
                  </a:solidFill>
                </a:rPr>
                <a:t>Incentives are </a:t>
              </a:r>
              <a:r>
                <a:rPr lang="en-US" altLang="es-MX" sz="1400" dirty="0" smtClean="0">
                  <a:solidFill>
                    <a:schemeClr val="bg1">
                      <a:lumMod val="50000"/>
                    </a:schemeClr>
                  </a:solidFill>
                </a:rPr>
                <a:t>not necessarily  </a:t>
              </a:r>
              <a:r>
                <a:rPr lang="en-US" altLang="es-MX" sz="1400" dirty="0">
                  <a:solidFill>
                    <a:schemeClr val="bg1">
                      <a:lumMod val="50000"/>
                    </a:schemeClr>
                  </a:solidFill>
                </a:rPr>
                <a:t>aligned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6930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2048 Rectángulo"/>
          <p:cNvSpPr/>
          <p:nvPr/>
        </p:nvSpPr>
        <p:spPr>
          <a:xfrm>
            <a:off x="400325" y="2889780"/>
            <a:ext cx="7622848" cy="56402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238018" name="Rectangle 2"/>
          <p:cNvSpPr>
            <a:spLocks noChangeArrowheads="1"/>
          </p:cNvSpPr>
          <p:nvPr/>
        </p:nvSpPr>
        <p:spPr bwMode="auto">
          <a:xfrm>
            <a:off x="790674" y="1031755"/>
            <a:ext cx="7842447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1pPr>
            <a:lvl2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2pPr>
            <a:lvl3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3pPr>
            <a:lvl4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4pPr>
            <a:lvl5pPr algn="l"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tabLst>
                <a:tab pos="1041400" algn="l"/>
              </a:tabLst>
              <a:defRPr sz="28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>
                <a:solidFill>
                  <a:schemeClr val="tx1"/>
                </a:solidFill>
                <a:latin typeface="Arial" charset="0"/>
              </a:rPr>
              <a:t>Background</a:t>
            </a: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 smtClean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 smtClean="0">
                <a:solidFill>
                  <a:schemeClr val="bg1"/>
                </a:solidFill>
                <a:latin typeface="Arial" charset="0"/>
              </a:rPr>
              <a:t>Contributions, Fees and Returns</a:t>
            </a:r>
            <a:endParaRPr lang="en-US" altLang="es-MX" sz="1800" dirty="0">
              <a:solidFill>
                <a:schemeClr val="bg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 smtClean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 smtClean="0">
                <a:solidFill>
                  <a:schemeClr val="tx1"/>
                </a:solidFill>
                <a:latin typeface="Arial" charset="0"/>
              </a:rPr>
              <a:t>Switches and Role </a:t>
            </a:r>
            <a:r>
              <a:rPr lang="en-US" altLang="es-MX" sz="1800" dirty="0">
                <a:solidFill>
                  <a:schemeClr val="tx1"/>
                </a:solidFill>
                <a:latin typeface="Arial" charset="0"/>
              </a:rPr>
              <a:t>of sales </a:t>
            </a:r>
            <a:r>
              <a:rPr lang="en-US" altLang="es-MX" sz="1800" dirty="0" smtClean="0">
                <a:solidFill>
                  <a:schemeClr val="tx1"/>
                </a:solidFill>
                <a:latin typeface="Arial" charset="0"/>
              </a:rPr>
              <a:t>forces</a:t>
            </a: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endParaRPr lang="en-US" altLang="es-MX" sz="1800" dirty="0">
              <a:solidFill>
                <a:schemeClr val="tx1"/>
              </a:solidFill>
              <a:latin typeface="Arial" charset="0"/>
            </a:endParaRPr>
          </a:p>
          <a:p>
            <a:pPr marL="342900" indent="-342900" algn="just" eaLnBrk="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es-MX" sz="1800" dirty="0">
                <a:solidFill>
                  <a:schemeClr val="tx1"/>
                </a:solidFill>
                <a:latin typeface="Arial" charset="0"/>
              </a:rPr>
              <a:t>Issues to be resolved</a:t>
            </a:r>
          </a:p>
        </p:txBody>
      </p:sp>
      <p:sp>
        <p:nvSpPr>
          <p:cNvPr id="51" name="5 Marcador de número de diapositiva"/>
          <p:cNvSpPr txBox="1">
            <a:spLocks noGrp="1"/>
          </p:cNvSpPr>
          <p:nvPr/>
        </p:nvSpPr>
        <p:spPr bwMode="auto">
          <a:xfrm>
            <a:off x="8668832" y="661664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s-MX" sz="1200" smtClean="0">
                <a:solidFill>
                  <a:srgbClr val="4D4D4D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s-MX" sz="12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1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7227888" y="5341392"/>
            <a:ext cx="622300" cy="584200"/>
          </a:xfrm>
          <a:prstGeom prst="rect">
            <a:avLst/>
          </a:prstGeom>
          <a:solidFill>
            <a:srgbClr val="000000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075239" y="2626767"/>
            <a:ext cx="1866900" cy="3105150"/>
            <a:chOff x="2292" y="1098"/>
            <a:chExt cx="1176" cy="1956"/>
          </a:xfrm>
        </p:grpSpPr>
        <p:pic>
          <p:nvPicPr>
            <p:cNvPr id="6176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92" y="1266"/>
              <a:ext cx="1176" cy="1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8" name="Picture 12" descr="03747CR_1_l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8900000">
              <a:off x="2387" y="1098"/>
              <a:ext cx="268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48" name="AutoShape 17"/>
          <p:cNvSpPr>
            <a:spLocks noChangeArrowheads="1"/>
          </p:cNvSpPr>
          <p:nvPr/>
        </p:nvSpPr>
        <p:spPr bwMode="auto">
          <a:xfrm rot="-5400000">
            <a:off x="6927057" y="3372098"/>
            <a:ext cx="2633662" cy="12954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Oval 18"/>
          <p:cNvSpPr>
            <a:spLocks noChangeArrowheads="1"/>
          </p:cNvSpPr>
          <p:nvPr/>
        </p:nvSpPr>
        <p:spPr bwMode="auto">
          <a:xfrm>
            <a:off x="5024438" y="2356892"/>
            <a:ext cx="857250" cy="842962"/>
          </a:xfrm>
          <a:prstGeom prst="ellipse">
            <a:avLst/>
          </a:prstGeom>
          <a:noFill/>
          <a:ln w="9525">
            <a:solidFill>
              <a:srgbClr val="C0C0C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8438" name="AutoShape 22"/>
          <p:cNvSpPr>
            <a:spLocks noChangeArrowheads="1"/>
          </p:cNvSpPr>
          <p:nvPr/>
        </p:nvSpPr>
        <p:spPr bwMode="auto">
          <a:xfrm rot="5400000" flipV="1">
            <a:off x="5895181" y="2530723"/>
            <a:ext cx="896938" cy="723900"/>
          </a:xfrm>
          <a:custGeom>
            <a:avLst/>
            <a:gdLst>
              <a:gd name="T0" fmla="*/ 519102 w 21600"/>
              <a:gd name="T1" fmla="*/ 0 h 21600"/>
              <a:gd name="T2" fmla="*/ 0 w 21600"/>
              <a:gd name="T3" fmla="*/ 361950 h 21600"/>
              <a:gd name="T4" fmla="*/ 519102 w 21600"/>
              <a:gd name="T5" fmla="*/ 723900 h 21600"/>
              <a:gd name="T6" fmla="*/ 896937 w 21600"/>
              <a:gd name="T7" fmla="*/ 3619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47 h 21600"/>
              <a:gd name="T14" fmla="*/ 17090 w 21600"/>
              <a:gd name="T15" fmla="*/ 1615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501" y="0"/>
                </a:moveTo>
                <a:lnTo>
                  <a:pt x="12501" y="5447"/>
                </a:lnTo>
                <a:lnTo>
                  <a:pt x="3375" y="5447"/>
                </a:lnTo>
                <a:lnTo>
                  <a:pt x="3375" y="16153"/>
                </a:lnTo>
                <a:lnTo>
                  <a:pt x="12501" y="16153"/>
                </a:lnTo>
                <a:lnTo>
                  <a:pt x="12501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47"/>
                </a:moveTo>
                <a:lnTo>
                  <a:pt x="1350" y="16153"/>
                </a:lnTo>
                <a:lnTo>
                  <a:pt x="2700" y="16153"/>
                </a:lnTo>
                <a:lnTo>
                  <a:pt x="2700" y="5447"/>
                </a:lnTo>
                <a:close/>
              </a:path>
              <a:path w="21600" h="21600">
                <a:moveTo>
                  <a:pt x="0" y="5447"/>
                </a:moveTo>
                <a:lnTo>
                  <a:pt x="0" y="16153"/>
                </a:lnTo>
                <a:lnTo>
                  <a:pt x="675" y="16153"/>
                </a:lnTo>
                <a:lnTo>
                  <a:pt x="675" y="5447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8439" name="Text Box 23"/>
          <p:cNvSpPr txBox="1">
            <a:spLocks noChangeArrowheads="1"/>
          </p:cNvSpPr>
          <p:nvPr/>
        </p:nvSpPr>
        <p:spPr bwMode="auto">
          <a:xfrm rot="16200000">
            <a:off x="7334251" y="3757066"/>
            <a:ext cx="1847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smtClean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+ PENSION</a:t>
            </a:r>
            <a:endParaRPr lang="en-US" sz="2000" b="1">
              <a:solidFill>
                <a:schemeClr val="bg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8440" name="Rectangle 2"/>
          <p:cNvSpPr>
            <a:spLocks noChangeArrowheads="1"/>
          </p:cNvSpPr>
          <p:nvPr/>
        </p:nvSpPr>
        <p:spPr bwMode="auto">
          <a:xfrm>
            <a:off x="1047564" y="44624"/>
            <a:ext cx="762889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just" eaLnBrk="0" hangingPunct="0">
              <a:lnSpc>
                <a:spcPts val="2200"/>
              </a:lnSpc>
              <a:tabLst>
                <a:tab pos="1041400" algn="l"/>
              </a:tabLst>
              <a:defRPr/>
            </a:pPr>
            <a:r>
              <a:rPr lang="en-US" sz="1600" b="1" dirty="0" smtClean="0">
                <a:solidFill>
                  <a:srgbClr val="000099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The target of the Pension Fund System is to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protect worker’s funds,</a:t>
            </a:r>
            <a:r>
              <a:rPr lang="en-US" sz="1600" b="1" dirty="0" smtClean="0">
                <a:solidFill>
                  <a:srgbClr val="000099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and at the same time maximize its growth so they can reach a higher pension…</a:t>
            </a:r>
            <a:endParaRPr lang="en-US" sz="1600" b="1" i="1" dirty="0">
              <a:solidFill>
                <a:srgbClr val="FF33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8441" name="Text Box 3"/>
          <p:cNvSpPr txBox="1">
            <a:spLocks noChangeArrowheads="1"/>
          </p:cNvSpPr>
          <p:nvPr/>
        </p:nvSpPr>
        <p:spPr bwMode="auto">
          <a:xfrm>
            <a:off x="755576" y="1052736"/>
            <a:ext cx="804691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77800" indent="-177800" algn="just">
              <a:spcAft>
                <a:spcPct val="50000"/>
              </a:spcAft>
              <a:defRPr/>
            </a:pPr>
            <a:r>
              <a:rPr lang="en-US" b="1" dirty="0" smtClean="0">
                <a:solidFill>
                  <a:srgbClr val="003399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… The  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challenge is to promote </a:t>
            </a:r>
            <a:r>
              <a:rPr lang="en-US" b="1" dirty="0" smtClean="0">
                <a:solidFill>
                  <a:srgbClr val="003399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higher contributions, lower commissions,  higher returns and more efficient information for employees in order 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to achieve higher pensions.</a:t>
            </a:r>
            <a:endParaRPr lang="en-US" b="1" dirty="0">
              <a:solidFill>
                <a:srgbClr val="FF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2897188" y="2499767"/>
            <a:ext cx="1042987" cy="1022350"/>
            <a:chOff x="127" y="1188"/>
            <a:chExt cx="657" cy="644"/>
          </a:xfrm>
        </p:grpSpPr>
        <p:pic>
          <p:nvPicPr>
            <p:cNvPr id="6174" name="Picture 11" descr="03747CR_1_l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7" y="1248"/>
              <a:ext cx="535" cy="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7" name="Oval 19"/>
            <p:cNvSpPr>
              <a:spLocks noChangeArrowheads="1"/>
            </p:cNvSpPr>
            <p:nvPr/>
          </p:nvSpPr>
          <p:spPr bwMode="auto">
            <a:xfrm>
              <a:off x="127" y="1188"/>
              <a:ext cx="657" cy="644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</p:grpSp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2897188" y="5142954"/>
            <a:ext cx="1042987" cy="1022350"/>
            <a:chOff x="127" y="1188"/>
            <a:chExt cx="657" cy="644"/>
          </a:xfrm>
        </p:grpSpPr>
        <p:pic>
          <p:nvPicPr>
            <p:cNvPr id="6172" name="Picture 43" descr="03747CR_1_l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7" y="1248"/>
              <a:ext cx="535" cy="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2" name="Oval 44"/>
            <p:cNvSpPr>
              <a:spLocks noChangeArrowheads="1"/>
            </p:cNvSpPr>
            <p:nvPr/>
          </p:nvSpPr>
          <p:spPr bwMode="auto">
            <a:xfrm>
              <a:off x="127" y="1188"/>
              <a:ext cx="657" cy="644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</p:grp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2897188" y="3785642"/>
            <a:ext cx="1042987" cy="1022350"/>
            <a:chOff x="127" y="1188"/>
            <a:chExt cx="657" cy="644"/>
          </a:xfrm>
        </p:grpSpPr>
        <p:pic>
          <p:nvPicPr>
            <p:cNvPr id="6170" name="Picture 46" descr="03747CR_1_l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7" y="1248"/>
              <a:ext cx="535" cy="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57" name="Oval 47"/>
            <p:cNvSpPr>
              <a:spLocks noChangeArrowheads="1"/>
            </p:cNvSpPr>
            <p:nvPr/>
          </p:nvSpPr>
          <p:spPr bwMode="auto">
            <a:xfrm>
              <a:off x="127" y="1188"/>
              <a:ext cx="657" cy="644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</p:grpSp>
      <p:sp>
        <p:nvSpPr>
          <p:cNvPr id="18447" name="Text Box 52"/>
          <p:cNvSpPr txBox="1">
            <a:spLocks noChangeArrowheads="1"/>
          </p:cNvSpPr>
          <p:nvPr/>
        </p:nvSpPr>
        <p:spPr bwMode="auto">
          <a:xfrm rot="20568087">
            <a:off x="5246688" y="3930104"/>
            <a:ext cx="581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900" smtClean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SAR</a:t>
            </a:r>
            <a:endParaRPr lang="en-US" sz="900">
              <a:solidFill>
                <a:schemeClr val="bg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05529" name="AutoShape 57"/>
          <p:cNvSpPr>
            <a:spLocks noChangeArrowheads="1"/>
          </p:cNvSpPr>
          <p:nvPr/>
        </p:nvSpPr>
        <p:spPr bwMode="auto">
          <a:xfrm>
            <a:off x="4223321" y="2407692"/>
            <a:ext cx="420687" cy="3736975"/>
          </a:xfrm>
          <a:prstGeom prst="homePlate">
            <a:avLst>
              <a:gd name="adj" fmla="val 93389"/>
            </a:avLst>
          </a:prstGeom>
          <a:solidFill>
            <a:schemeClr val="bg1">
              <a:lumMod val="65000"/>
            </a:schemeClr>
          </a:solidFill>
          <a:ln w="1587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79388" lvl="1">
              <a:defRPr/>
            </a:pPr>
            <a:endParaRPr lang="en-US" sz="1400" b="1">
              <a:solidFill>
                <a:schemeClr val="bg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895350" y="2666454"/>
            <a:ext cx="1962150" cy="333375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tIns="10800" bIns="10800" anchor="ctr"/>
          <a:lstStyle/>
          <a:p>
            <a:pPr algn="ctr">
              <a:defRPr/>
            </a:pPr>
            <a:r>
              <a:rPr lang="en-US" sz="2000" b="1" dirty="0" smtClean="0">
                <a:solidFill>
                  <a:srgbClr val="00B05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Contributions</a:t>
            </a:r>
            <a:endParaRPr lang="en-US" sz="2000" b="1" dirty="0">
              <a:solidFill>
                <a:srgbClr val="00B05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895350" y="5268367"/>
            <a:ext cx="1962150" cy="333375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tIns="10800" bIns="10800" anchor="ctr"/>
          <a:lstStyle/>
          <a:p>
            <a:pPr algn="ctr">
              <a:defRPr/>
            </a:pPr>
            <a:r>
              <a:rPr lang="en-US" sz="2000" b="1" dirty="0" smtClean="0">
                <a:solidFill>
                  <a:srgbClr val="00B05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Returns</a:t>
            </a:r>
            <a:endParaRPr lang="en-US" sz="2000" b="1" dirty="0">
              <a:solidFill>
                <a:srgbClr val="00B05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5" name="Text Box 50"/>
          <p:cNvSpPr txBox="1">
            <a:spLocks noChangeArrowheads="1"/>
          </p:cNvSpPr>
          <p:nvPr/>
        </p:nvSpPr>
        <p:spPr bwMode="auto">
          <a:xfrm>
            <a:off x="755576" y="5571579"/>
            <a:ext cx="22322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(AFORES - CONSAR)</a:t>
            </a:r>
            <a:endParaRPr lang="en-US" sz="1400" b="1" dirty="0">
              <a:solidFill>
                <a:srgbClr val="00B05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895350" y="3950742"/>
            <a:ext cx="1962150" cy="333375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  <a:effectLst/>
        </p:spPr>
        <p:txBody>
          <a:bodyPr tIns="10800" bIns="10800" anchor="ctr"/>
          <a:lstStyle/>
          <a:p>
            <a:pPr algn="ctr"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Fees</a:t>
            </a:r>
            <a:endParaRPr lang="en-US" sz="2000" b="1" dirty="0">
              <a:solidFill>
                <a:srgbClr val="FF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7" name="Text Box 51"/>
          <p:cNvSpPr txBox="1">
            <a:spLocks noChangeArrowheads="1"/>
          </p:cNvSpPr>
          <p:nvPr/>
        </p:nvSpPr>
        <p:spPr bwMode="auto">
          <a:xfrm>
            <a:off x="827584" y="4269893"/>
            <a:ext cx="216024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(AFORES - CONSAR)</a:t>
            </a:r>
            <a:endParaRPr lang="en-US" sz="1400" b="1" dirty="0">
              <a:solidFill>
                <a:srgbClr val="FF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8" name="37 Flecha a la derecha con bandas"/>
          <p:cNvSpPr/>
          <p:nvPr/>
        </p:nvSpPr>
        <p:spPr bwMode="auto">
          <a:xfrm>
            <a:off x="714375" y="2950617"/>
            <a:ext cx="977900" cy="484187"/>
          </a:xfrm>
          <a:prstGeom prst="striped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896938">
              <a:defRPr/>
            </a:pPr>
            <a:endParaRPr lang="en-US" sz="120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9" name="38 Flecha a la derecha con bandas"/>
          <p:cNvSpPr/>
          <p:nvPr/>
        </p:nvSpPr>
        <p:spPr bwMode="auto">
          <a:xfrm rot="16200000">
            <a:off x="143224" y="2665215"/>
            <a:ext cx="750887" cy="534291"/>
          </a:xfrm>
          <a:prstGeom prst="stripedRightArrow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896938">
              <a:defRPr/>
            </a:pPr>
            <a:endParaRPr lang="en-US" sz="120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40" name="39 Flecha a la derecha con bandas"/>
          <p:cNvSpPr/>
          <p:nvPr/>
        </p:nvSpPr>
        <p:spPr bwMode="auto">
          <a:xfrm rot="16200000">
            <a:off x="143223" y="5273477"/>
            <a:ext cx="750888" cy="534292"/>
          </a:xfrm>
          <a:prstGeom prst="stripedRightArrow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896938">
              <a:defRPr/>
            </a:pPr>
            <a:endParaRPr lang="en-US" sz="120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41" name="40 Flecha a la derecha con bandas"/>
          <p:cNvSpPr/>
          <p:nvPr/>
        </p:nvSpPr>
        <p:spPr bwMode="auto">
          <a:xfrm rot="5400000">
            <a:off x="144017" y="3969346"/>
            <a:ext cx="749300" cy="534292"/>
          </a:xfrm>
          <a:prstGeom prst="stripedRigh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896938">
              <a:defRPr/>
            </a:pPr>
            <a:endParaRPr lang="en-US" sz="120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42" name="Text Box 49"/>
          <p:cNvSpPr txBox="1">
            <a:spLocks noChangeArrowheads="1"/>
          </p:cNvSpPr>
          <p:nvPr/>
        </p:nvSpPr>
        <p:spPr bwMode="auto">
          <a:xfrm>
            <a:off x="714375" y="2996952"/>
            <a:ext cx="2357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400" b="1" dirty="0" smtClean="0">
                <a:solidFill>
                  <a:srgbClr val="00B05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(CONGRESS)</a:t>
            </a:r>
            <a:endParaRPr lang="en-US" sz="1400" b="1" dirty="0">
              <a:solidFill>
                <a:srgbClr val="00B05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43" name="5 Marcador de número de diapositiva"/>
          <p:cNvSpPr txBox="1">
            <a:spLocks noGrp="1"/>
          </p:cNvSpPr>
          <p:nvPr/>
        </p:nvSpPr>
        <p:spPr bwMode="auto">
          <a:xfrm>
            <a:off x="8634413" y="659765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n-US" sz="1200" smtClean="0">
                <a:solidFill>
                  <a:srgbClr val="4D4D4D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 dirty="0">
              <a:solidFill>
                <a:srgbClr val="4D4D4D"/>
              </a:solidFill>
            </a:endParaRPr>
          </a:p>
        </p:txBody>
      </p:sp>
      <p:cxnSp>
        <p:nvCxnSpPr>
          <p:cNvPr id="45" name="44 Conector recto"/>
          <p:cNvCxnSpPr/>
          <p:nvPr/>
        </p:nvCxnSpPr>
        <p:spPr bwMode="auto">
          <a:xfrm rot="16200000" flipH="1">
            <a:off x="5544108" y="3020764"/>
            <a:ext cx="3024336" cy="2952328"/>
          </a:xfrm>
          <a:prstGeom prst="line">
            <a:avLst/>
          </a:prstGeom>
          <a:noFill/>
          <a:ln w="1016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47 Conector recto"/>
          <p:cNvCxnSpPr/>
          <p:nvPr/>
        </p:nvCxnSpPr>
        <p:spPr bwMode="auto">
          <a:xfrm>
            <a:off x="179512" y="2074184"/>
            <a:ext cx="878497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188993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Rectángulo"/>
          <p:cNvSpPr/>
          <p:nvPr/>
        </p:nvSpPr>
        <p:spPr>
          <a:xfrm>
            <a:off x="2195736" y="1052736"/>
            <a:ext cx="60269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>
              <a:defRPr/>
            </a:pPr>
            <a:r>
              <a:rPr lang="en-U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Latin American Individual Capitalization  </a:t>
            </a:r>
          </a:p>
          <a:p>
            <a:pPr algn="ctr" fontAlgn="b">
              <a:defRPr/>
            </a:pPr>
            <a:r>
              <a:rPr lang="en-U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Contribution </a:t>
            </a:r>
            <a:r>
              <a:rPr lang="en-US" sz="16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Rates </a:t>
            </a:r>
            <a:endParaRPr lang="en-US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7174" name="18 Rectángulo"/>
          <p:cNvSpPr>
            <a:spLocks noChangeArrowheads="1"/>
          </p:cNvSpPr>
          <p:nvPr/>
        </p:nvSpPr>
        <p:spPr bwMode="auto">
          <a:xfrm>
            <a:off x="808038" y="0"/>
            <a:ext cx="8215312" cy="8572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896938"/>
            <a:endParaRPr lang="en-US" sz="120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63" name="Text Box 14"/>
          <p:cNvSpPr txBox="1">
            <a:spLocks noChangeArrowheads="1"/>
          </p:cNvSpPr>
          <p:nvPr/>
        </p:nvSpPr>
        <p:spPr bwMode="auto">
          <a:xfrm>
            <a:off x="827584" y="177592"/>
            <a:ext cx="7848872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77800" indent="-177800" algn="just">
              <a:spcAft>
                <a:spcPct val="5000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	Nowadays, Mexican Pension Funds’ contributions are relative low </a:t>
            </a:r>
            <a:r>
              <a:rPr lang="en-US" b="1" dirty="0" smtClean="0">
                <a:solidFill>
                  <a:srgbClr val="003399"/>
                </a:solidFill>
                <a:latin typeface="Arial" pitchFamily="34" charset="0"/>
                <a:ea typeface="ＭＳ Ｐゴシック"/>
                <a:cs typeface="Arial" pitchFamily="34" charset="0"/>
              </a:rPr>
              <a:t>compared with other Latin American Countries.</a:t>
            </a:r>
            <a:endParaRPr lang="en-US" b="1" dirty="0">
              <a:solidFill>
                <a:srgbClr val="003399"/>
              </a:solidFill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33338" y="1196752"/>
            <a:ext cx="2071687" cy="1143000"/>
          </a:xfrm>
          <a:prstGeom prst="homePlate">
            <a:avLst>
              <a:gd name="adj" fmla="val 42879"/>
            </a:avLst>
          </a:prstGeom>
          <a:solidFill>
            <a:srgbClr val="0070C0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marL="179388" lvl="1">
              <a:defRPr/>
            </a:pPr>
            <a:r>
              <a:rPr lang="en-US" sz="1600" b="1" smtClean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Contributions to Pension System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7177" name="17 Rectángulo"/>
          <p:cNvSpPr>
            <a:spLocks noChangeArrowheads="1"/>
          </p:cNvSpPr>
          <p:nvPr/>
        </p:nvSpPr>
        <p:spPr bwMode="auto">
          <a:xfrm>
            <a:off x="3923928" y="6309320"/>
            <a:ext cx="502711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Source: </a:t>
            </a:r>
            <a:r>
              <a:rPr lang="en-US" sz="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Federación</a:t>
            </a:r>
            <a:r>
              <a:rPr 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Internacional</a:t>
            </a:r>
            <a:r>
              <a:rPr 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Administradoras</a:t>
            </a:r>
            <a:r>
              <a:rPr 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Fondos</a:t>
            </a:r>
            <a:r>
              <a:rPr 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Pensiones</a:t>
            </a:r>
            <a:r>
              <a:rPr 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, as of 2013</a:t>
            </a:r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5 Marcador de número de diapositiva"/>
          <p:cNvSpPr txBox="1">
            <a:spLocks noGrp="1"/>
          </p:cNvSpPr>
          <p:nvPr/>
        </p:nvSpPr>
        <p:spPr bwMode="auto">
          <a:xfrm>
            <a:off x="8634413" y="6597650"/>
            <a:ext cx="506412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D82A35A-3D12-4461-B285-CFD7A3A89D5C}" type="slidenum">
              <a:rPr lang="en-US" sz="1200" smtClean="0">
                <a:solidFill>
                  <a:srgbClr val="4D4D4D"/>
                </a:solidFill>
                <a:latin typeface="Arial" pitchFamily="34" charset="0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>
              <a:solidFill>
                <a:srgbClr val="4D4D4D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2123728" y="1628800"/>
            <a:ext cx="6696744" cy="4248472"/>
            <a:chOff x="2123728" y="1628800"/>
            <a:chExt cx="6696744" cy="4248472"/>
          </a:xfrm>
        </p:grpSpPr>
        <p:pic>
          <p:nvPicPr>
            <p:cNvPr id="7178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23728" y="1628800"/>
              <a:ext cx="6696744" cy="4248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1" name="30 Flecha izquierda"/>
            <p:cNvSpPr>
              <a:spLocks noChangeArrowheads="1"/>
            </p:cNvSpPr>
            <p:nvPr/>
          </p:nvSpPr>
          <p:spPr bwMode="auto">
            <a:xfrm>
              <a:off x="7325123" y="3998485"/>
              <a:ext cx="307896" cy="166099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defTabSz="896938"/>
              <a:endParaRPr lang="en-US" sz="1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82" name="31 Flecha izquierda"/>
            <p:cNvSpPr>
              <a:spLocks noChangeArrowheads="1"/>
            </p:cNvSpPr>
            <p:nvPr/>
          </p:nvSpPr>
          <p:spPr bwMode="auto">
            <a:xfrm>
              <a:off x="6357302" y="4701639"/>
              <a:ext cx="384870" cy="166099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defTabSz="896938"/>
              <a:endParaRPr lang="en-US" sz="1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6232123" y="4270158"/>
              <a:ext cx="8031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MX" sz="1600" b="1" dirty="0" smtClean="0"/>
                <a:t>9.97%</a:t>
              </a:r>
              <a:endParaRPr lang="es-MX" sz="1600" b="1" dirty="0"/>
            </a:p>
          </p:txBody>
        </p:sp>
        <p:pic>
          <p:nvPicPr>
            <p:cNvPr id="7180" name="Picture 25" descr="imss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19146" y="4535540"/>
              <a:ext cx="520975" cy="664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15 CuadroTexto"/>
            <p:cNvSpPr txBox="1"/>
            <p:nvPr/>
          </p:nvSpPr>
          <p:spPr>
            <a:xfrm>
              <a:off x="6807967" y="3588907"/>
              <a:ext cx="96887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MX" sz="1600" b="1" dirty="0" smtClean="0"/>
                <a:t>12.71%</a:t>
              </a:r>
              <a:endParaRPr lang="es-MX" sz="1600" b="1" dirty="0"/>
            </a:p>
          </p:txBody>
        </p:sp>
        <p:pic>
          <p:nvPicPr>
            <p:cNvPr id="7179" name="Picture 27" descr="issste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665861" y="3788092"/>
              <a:ext cx="538818" cy="667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4 Rectángulo"/>
          <p:cNvSpPr/>
          <p:nvPr/>
        </p:nvSpPr>
        <p:spPr>
          <a:xfrm>
            <a:off x="2195736" y="6524764"/>
            <a:ext cx="65650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MX" sz="1200" dirty="0"/>
              <a:t>http://www.fiap.cl/prontus_fiap/site/artic/20061222/pags/20061222170310.html</a:t>
            </a:r>
          </a:p>
        </p:txBody>
      </p:sp>
    </p:spTree>
    <p:extLst>
      <p:ext uri="{BB962C8B-B14F-4D97-AF65-F5344CB8AC3E}">
        <p14:creationId xmlns:p14="http://schemas.microsoft.com/office/powerpoint/2010/main" val="134023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Diseño predeterminado">
  <a:themeElements>
    <a:clrScheme name="1_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iseño predeterminado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2.xml><?xml version="1.0" encoding="utf-8"?>
<a:themeOverride xmlns:a="http://schemas.openxmlformats.org/drawingml/2006/main">
  <a:clrScheme name="1_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1_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sharepoint/v3/field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27065</TotalTime>
  <Words>1267</Words>
  <Application>Microsoft Office PowerPoint</Application>
  <PresentationFormat>On-screen Show (4:3)</PresentationFormat>
  <Paragraphs>370</Paragraphs>
  <Slides>21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1_Office Theme</vt:lpstr>
      <vt:lpstr>2_Diseño predeterminado</vt:lpstr>
      <vt:lpstr>Título</vt:lpstr>
      <vt:lpstr>PowerPoint Presentation</vt:lpstr>
      <vt:lpstr>PowerPoint Presentation</vt:lpstr>
      <vt:lpstr>Pension Funds’ assets under management amounted to more than US $140.1 billion.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Mexico is a vivid example in which the structure of fees has mattered in a variety of manners</vt:lpstr>
      <vt:lpstr>The fee structure authorized in 2008 had some implications</vt:lpstr>
      <vt:lpstr>After 2008 the competition was based on fess. Since 2008 net return became the focus of comparison and competition in the system</vt:lpstr>
      <vt:lpstr>PowerPoint Presentation</vt:lpstr>
      <vt:lpstr>INVESTMENT REGIME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Título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STAŃKO Dariusz</cp:lastModifiedBy>
  <cp:revision>556</cp:revision>
  <cp:lastPrinted>2016-02-20T07:06:54Z</cp:lastPrinted>
  <dcterms:created xsi:type="dcterms:W3CDTF">2010-04-12T23:12:02Z</dcterms:created>
  <dcterms:modified xsi:type="dcterms:W3CDTF">2016-02-22T10:30:25Z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