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drawings/drawing1.xml" ContentType="application/vnd.openxmlformats-officedocument.drawingml.chartshape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3">
  <p:sldMasterIdLst>
    <p:sldMasterId id="2147483672" r:id="rId1"/>
  </p:sldMasterIdLst>
  <p:notesMasterIdLst>
    <p:notesMasterId r:id="rId32"/>
  </p:notesMasterIdLst>
  <p:handoutMasterIdLst>
    <p:handoutMasterId r:id="rId33"/>
  </p:handoutMasterIdLst>
  <p:sldIdLst>
    <p:sldId id="298" r:id="rId2"/>
    <p:sldId id="307" r:id="rId3"/>
    <p:sldId id="321" r:id="rId4"/>
    <p:sldId id="308" r:id="rId5"/>
    <p:sldId id="324" r:id="rId6"/>
    <p:sldId id="329" r:id="rId7"/>
    <p:sldId id="325" r:id="rId8"/>
    <p:sldId id="328" r:id="rId9"/>
    <p:sldId id="335" r:id="rId10"/>
    <p:sldId id="331" r:id="rId11"/>
    <p:sldId id="346" r:id="rId12"/>
    <p:sldId id="347" r:id="rId13"/>
    <p:sldId id="350" r:id="rId14"/>
    <p:sldId id="351" r:id="rId15"/>
    <p:sldId id="349" r:id="rId16"/>
    <p:sldId id="332" r:id="rId17"/>
    <p:sldId id="337" r:id="rId18"/>
    <p:sldId id="336" r:id="rId19"/>
    <p:sldId id="341" r:id="rId20"/>
    <p:sldId id="345" r:id="rId21"/>
    <p:sldId id="352" r:id="rId22"/>
    <p:sldId id="338" r:id="rId23"/>
    <p:sldId id="339" r:id="rId24"/>
    <p:sldId id="340" r:id="rId25"/>
    <p:sldId id="327" r:id="rId26"/>
    <p:sldId id="305" r:id="rId27"/>
    <p:sldId id="306" r:id="rId28"/>
    <p:sldId id="342" r:id="rId29"/>
    <p:sldId id="343" r:id="rId30"/>
    <p:sldId id="309" r:id="rId31"/>
  </p:sldIdLst>
  <p:sldSz cx="9144000" cy="6858000" type="screen4x3"/>
  <p:notesSz cx="6669088" cy="9928225"/>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99"/>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7" autoAdjust="0"/>
    <p:restoredTop sz="95254" autoAdjust="0"/>
  </p:normalViewPr>
  <p:slideViewPr>
    <p:cSldViewPr>
      <p:cViewPr varScale="1">
        <p:scale>
          <a:sx n="109" d="100"/>
          <a:sy n="109" d="100"/>
        </p:scale>
        <p:origin x="-1590"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main.oecd.org\sdataDAF\Data\DAF-FIN\Darek\PRESENTATIONS\presentation%20for%20Rome%2026%20Feb%202016\201601_tcm75-45658.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main.oecd.org\sdataDAF\Data\DAF-FIN\Darek\PRESENTATIONS\presentation%20for%20Rome%2026%20Feb%202016\Tranfers%20Poland.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main.oecd.org\sdataDAF\Data\DAF-FIN\Darek\PRESENTATIONS\presentation%20for%20Rome%2026%20Feb%202016\Tranfers%20Poland.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Macintosh%20HD:Users:agnieszkachlon-dominczak:Dropbox:Projekt_CEE:zadanie%203:multivariate.xlsx" TargetMode="Externa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Macintosh%20HD:Users:agnieszkachlon-dominczak:Documents:Kamila_NCN:ternaryplot_exampl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ser>
          <c:idx val="0"/>
          <c:order val="0"/>
          <c:dLbls>
            <c:txPr>
              <a:bodyPr/>
              <a:lstStyle/>
              <a:p>
                <a:pPr>
                  <a:defRPr sz="1100" b="1"/>
                </a:pPr>
                <a:endParaRPr lang="en-US"/>
              </a:p>
            </c:txPr>
            <c:showLegendKey val="0"/>
            <c:showVal val="1"/>
            <c:showCatName val="0"/>
            <c:showSerName val="0"/>
            <c:showPercent val="0"/>
            <c:showBubbleSize val="0"/>
            <c:showLeaderLines val="1"/>
          </c:dLbls>
          <c:cat>
            <c:strRef>
              <c:f>'Net assets'!$A$5:$A$16</c:f>
              <c:strCache>
                <c:ptCount val="12"/>
                <c:pt idx="0">
                  <c:v>Nationale-Nederlanden OFE</c:v>
                </c:pt>
                <c:pt idx="1">
                  <c:v>Aviva OFE Aviva BZ WBK</c:v>
                </c:pt>
                <c:pt idx="2">
                  <c:v>OFE PZU "Złota Jesień"</c:v>
                </c:pt>
                <c:pt idx="3">
                  <c:v>MetLife OFE</c:v>
                </c:pt>
                <c:pt idx="4">
                  <c:v>AXA OFE</c:v>
                </c:pt>
                <c:pt idx="5">
                  <c:v>Generali OFE</c:v>
                </c:pt>
                <c:pt idx="6">
                  <c:v>Nordea OFE</c:v>
                </c:pt>
                <c:pt idx="7">
                  <c:v>PKO BP Bankowy OFE</c:v>
                </c:pt>
                <c:pt idx="8">
                  <c:v>Allianz Polska OFE</c:v>
                </c:pt>
                <c:pt idx="9">
                  <c:v>AEGON OFE</c:v>
                </c:pt>
                <c:pt idx="10">
                  <c:v>OFE Pocztylion</c:v>
                </c:pt>
                <c:pt idx="11">
                  <c:v>Pekao OFE</c:v>
                </c:pt>
              </c:strCache>
            </c:strRef>
          </c:cat>
          <c:val>
            <c:numRef>
              <c:f>'Net assets'!$C$5:$C$16</c:f>
              <c:numCache>
                <c:formatCode>0.0%</c:formatCode>
                <c:ptCount val="12"/>
                <c:pt idx="0">
                  <c:v>0.2427739853276249</c:v>
                </c:pt>
                <c:pt idx="1">
                  <c:v>0.22100033198592994</c:v>
                </c:pt>
                <c:pt idx="2">
                  <c:v>0.13031060957347637</c:v>
                </c:pt>
                <c:pt idx="3">
                  <c:v>8.0268896682034685E-2</c:v>
                </c:pt>
                <c:pt idx="4">
                  <c:v>6.5111668386060501E-2</c:v>
                </c:pt>
                <c:pt idx="5">
                  <c:v>4.9227231922920556E-2</c:v>
                </c:pt>
                <c:pt idx="6">
                  <c:v>4.6001641109415625E-2</c:v>
                </c:pt>
                <c:pt idx="7">
                  <c:v>4.5191394153791233E-2</c:v>
                </c:pt>
                <c:pt idx="8">
                  <c:v>4.5187020479112432E-2</c:v>
                </c:pt>
                <c:pt idx="9">
                  <c:v>4.1930239393850925E-2</c:v>
                </c:pt>
                <c:pt idx="10">
                  <c:v>1.8482643310970621E-2</c:v>
                </c:pt>
                <c:pt idx="11">
                  <c:v>1.4514337674812184E-2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23"/>
    </mc:Choice>
    <mc:Fallback>
      <c:style val="23"/>
    </mc:Fallback>
  </mc:AlternateContent>
  <c:chart>
    <c:autoTitleDeleted val="0"/>
    <c:plotArea>
      <c:layout>
        <c:manualLayout>
          <c:layoutTarget val="inner"/>
          <c:xMode val="edge"/>
          <c:yMode val="edge"/>
          <c:x val="7.4716025080198312E-2"/>
          <c:y val="1.6130150093937489E-2"/>
          <c:w val="0.90830866627782636"/>
          <c:h val="0.78065664042410998"/>
        </c:manualLayout>
      </c:layout>
      <c:lineChart>
        <c:grouping val="standard"/>
        <c:varyColors val="0"/>
        <c:ser>
          <c:idx val="0"/>
          <c:order val="0"/>
          <c:marker>
            <c:symbol val="none"/>
          </c:marker>
          <c:cat>
            <c:numRef>
              <c:f>transfers!$A$8:$A$72</c:f>
              <c:numCache>
                <c:formatCode>dd-mm-yyyy</c:formatCode>
                <c:ptCount val="65"/>
                <c:pt idx="0">
                  <c:v>36494</c:v>
                </c:pt>
                <c:pt idx="1">
                  <c:v>36585</c:v>
                </c:pt>
                <c:pt idx="2">
                  <c:v>36677</c:v>
                </c:pt>
                <c:pt idx="3">
                  <c:v>36769</c:v>
                </c:pt>
                <c:pt idx="4">
                  <c:v>36860</c:v>
                </c:pt>
                <c:pt idx="5">
                  <c:v>36950</c:v>
                </c:pt>
                <c:pt idx="6">
                  <c:v>37042</c:v>
                </c:pt>
                <c:pt idx="7">
                  <c:v>37134</c:v>
                </c:pt>
                <c:pt idx="8">
                  <c:v>37225</c:v>
                </c:pt>
                <c:pt idx="9">
                  <c:v>37315</c:v>
                </c:pt>
                <c:pt idx="10">
                  <c:v>37407</c:v>
                </c:pt>
                <c:pt idx="11">
                  <c:v>37498</c:v>
                </c:pt>
                <c:pt idx="12">
                  <c:v>37589</c:v>
                </c:pt>
                <c:pt idx="13">
                  <c:v>37680</c:v>
                </c:pt>
                <c:pt idx="14">
                  <c:v>37771</c:v>
                </c:pt>
                <c:pt idx="15">
                  <c:v>37862</c:v>
                </c:pt>
                <c:pt idx="16">
                  <c:v>37953</c:v>
                </c:pt>
                <c:pt idx="17">
                  <c:v>38044</c:v>
                </c:pt>
                <c:pt idx="18">
                  <c:v>38138</c:v>
                </c:pt>
                <c:pt idx="19">
                  <c:v>38230</c:v>
                </c:pt>
                <c:pt idx="20">
                  <c:v>38321</c:v>
                </c:pt>
                <c:pt idx="21">
                  <c:v>38411</c:v>
                </c:pt>
                <c:pt idx="22">
                  <c:v>38503</c:v>
                </c:pt>
                <c:pt idx="23">
                  <c:v>38595</c:v>
                </c:pt>
                <c:pt idx="24">
                  <c:v>38686</c:v>
                </c:pt>
                <c:pt idx="25">
                  <c:v>38776</c:v>
                </c:pt>
                <c:pt idx="26">
                  <c:v>38868</c:v>
                </c:pt>
                <c:pt idx="27">
                  <c:v>38960</c:v>
                </c:pt>
                <c:pt idx="28">
                  <c:v>39051</c:v>
                </c:pt>
                <c:pt idx="29">
                  <c:v>39141</c:v>
                </c:pt>
                <c:pt idx="30">
                  <c:v>39233</c:v>
                </c:pt>
                <c:pt idx="31">
                  <c:v>39325</c:v>
                </c:pt>
                <c:pt idx="32">
                  <c:v>39416</c:v>
                </c:pt>
                <c:pt idx="33">
                  <c:v>39507</c:v>
                </c:pt>
                <c:pt idx="34">
                  <c:v>39598</c:v>
                </c:pt>
                <c:pt idx="35">
                  <c:v>39689</c:v>
                </c:pt>
                <c:pt idx="36">
                  <c:v>39780</c:v>
                </c:pt>
                <c:pt idx="37">
                  <c:v>39871</c:v>
                </c:pt>
                <c:pt idx="38">
                  <c:v>39962</c:v>
                </c:pt>
                <c:pt idx="39">
                  <c:v>40056</c:v>
                </c:pt>
                <c:pt idx="40">
                  <c:v>40147</c:v>
                </c:pt>
                <c:pt idx="41">
                  <c:v>40235</c:v>
                </c:pt>
                <c:pt idx="42">
                  <c:v>40329</c:v>
                </c:pt>
                <c:pt idx="43">
                  <c:v>40421</c:v>
                </c:pt>
                <c:pt idx="44">
                  <c:v>40512</c:v>
                </c:pt>
                <c:pt idx="45">
                  <c:v>40602</c:v>
                </c:pt>
                <c:pt idx="46">
                  <c:v>40694</c:v>
                </c:pt>
                <c:pt idx="47">
                  <c:v>40786</c:v>
                </c:pt>
                <c:pt idx="48">
                  <c:v>40877</c:v>
                </c:pt>
                <c:pt idx="49">
                  <c:v>40968</c:v>
                </c:pt>
                <c:pt idx="50">
                  <c:v>41060</c:v>
                </c:pt>
                <c:pt idx="51">
                  <c:v>41152</c:v>
                </c:pt>
                <c:pt idx="52">
                  <c:v>41243</c:v>
                </c:pt>
                <c:pt idx="53">
                  <c:v>41333</c:v>
                </c:pt>
                <c:pt idx="54">
                  <c:v>41425</c:v>
                </c:pt>
                <c:pt idx="55">
                  <c:v>41516</c:v>
                </c:pt>
                <c:pt idx="56">
                  <c:v>41607</c:v>
                </c:pt>
                <c:pt idx="57">
                  <c:v>41698</c:v>
                </c:pt>
                <c:pt idx="58">
                  <c:v>41789</c:v>
                </c:pt>
                <c:pt idx="59">
                  <c:v>41880</c:v>
                </c:pt>
                <c:pt idx="60">
                  <c:v>41971</c:v>
                </c:pt>
                <c:pt idx="61">
                  <c:v>42062</c:v>
                </c:pt>
                <c:pt idx="62">
                  <c:v>42153</c:v>
                </c:pt>
                <c:pt idx="63">
                  <c:v>42247</c:v>
                </c:pt>
                <c:pt idx="64">
                  <c:v>42338</c:v>
                </c:pt>
              </c:numCache>
            </c:numRef>
          </c:cat>
          <c:val>
            <c:numRef>
              <c:f>transfers!$B$8:$B$72</c:f>
              <c:numCache>
                <c:formatCode>General</c:formatCode>
                <c:ptCount val="65"/>
                <c:pt idx="0">
                  <c:v>32075</c:v>
                </c:pt>
                <c:pt idx="1">
                  <c:v>63440</c:v>
                </c:pt>
                <c:pt idx="2">
                  <c:v>37897</c:v>
                </c:pt>
                <c:pt idx="3">
                  <c:v>21107</c:v>
                </c:pt>
                <c:pt idx="4">
                  <c:v>19140</c:v>
                </c:pt>
                <c:pt idx="5">
                  <c:v>23743</c:v>
                </c:pt>
                <c:pt idx="6">
                  <c:v>30100</c:v>
                </c:pt>
                <c:pt idx="7">
                  <c:v>50704</c:v>
                </c:pt>
                <c:pt idx="8">
                  <c:v>81198</c:v>
                </c:pt>
                <c:pt idx="9">
                  <c:v>84912</c:v>
                </c:pt>
                <c:pt idx="10">
                  <c:v>88785</c:v>
                </c:pt>
                <c:pt idx="11">
                  <c:v>84788</c:v>
                </c:pt>
                <c:pt idx="12">
                  <c:v>87384</c:v>
                </c:pt>
                <c:pt idx="13">
                  <c:v>72231</c:v>
                </c:pt>
                <c:pt idx="14">
                  <c:v>71492</c:v>
                </c:pt>
                <c:pt idx="15">
                  <c:v>77319</c:v>
                </c:pt>
                <c:pt idx="16">
                  <c:v>75503</c:v>
                </c:pt>
                <c:pt idx="17">
                  <c:v>75572</c:v>
                </c:pt>
                <c:pt idx="18">
                  <c:v>85176</c:v>
                </c:pt>
                <c:pt idx="19">
                  <c:v>75758</c:v>
                </c:pt>
                <c:pt idx="20">
                  <c:v>72073</c:v>
                </c:pt>
                <c:pt idx="21">
                  <c:v>71746</c:v>
                </c:pt>
                <c:pt idx="22">
                  <c:v>79212</c:v>
                </c:pt>
                <c:pt idx="23">
                  <c:v>89090</c:v>
                </c:pt>
                <c:pt idx="24">
                  <c:v>82600</c:v>
                </c:pt>
                <c:pt idx="25">
                  <c:v>81868</c:v>
                </c:pt>
                <c:pt idx="26">
                  <c:v>84992</c:v>
                </c:pt>
                <c:pt idx="27">
                  <c:v>80708</c:v>
                </c:pt>
                <c:pt idx="28">
                  <c:v>81529</c:v>
                </c:pt>
                <c:pt idx="29">
                  <c:v>81632</c:v>
                </c:pt>
                <c:pt idx="30">
                  <c:v>105436</c:v>
                </c:pt>
                <c:pt idx="31">
                  <c:v>101793</c:v>
                </c:pt>
                <c:pt idx="32">
                  <c:v>94534</c:v>
                </c:pt>
                <c:pt idx="33">
                  <c:v>99194</c:v>
                </c:pt>
                <c:pt idx="34">
                  <c:v>108233</c:v>
                </c:pt>
                <c:pt idx="35">
                  <c:v>128572</c:v>
                </c:pt>
                <c:pt idx="36">
                  <c:v>115678</c:v>
                </c:pt>
                <c:pt idx="37">
                  <c:v>128413</c:v>
                </c:pt>
                <c:pt idx="38">
                  <c:v>145120</c:v>
                </c:pt>
                <c:pt idx="39">
                  <c:v>154817</c:v>
                </c:pt>
                <c:pt idx="40">
                  <c:v>140734</c:v>
                </c:pt>
                <c:pt idx="41">
                  <c:v>142128</c:v>
                </c:pt>
                <c:pt idx="42">
                  <c:v>148616</c:v>
                </c:pt>
                <c:pt idx="43">
                  <c:v>150081</c:v>
                </c:pt>
                <c:pt idx="44">
                  <c:v>162683</c:v>
                </c:pt>
                <c:pt idx="45">
                  <c:v>161169</c:v>
                </c:pt>
                <c:pt idx="46">
                  <c:v>153954</c:v>
                </c:pt>
                <c:pt idx="47">
                  <c:v>127796</c:v>
                </c:pt>
                <c:pt idx="48">
                  <c:v>130707</c:v>
                </c:pt>
                <c:pt idx="49">
                  <c:v>103406</c:v>
                </c:pt>
                <c:pt idx="50">
                  <c:v>12455</c:v>
                </c:pt>
                <c:pt idx="51">
                  <c:v>2125</c:v>
                </c:pt>
                <c:pt idx="52">
                  <c:v>1480</c:v>
                </c:pt>
                <c:pt idx="53">
                  <c:v>1869</c:v>
                </c:pt>
                <c:pt idx="54">
                  <c:v>1993</c:v>
                </c:pt>
                <c:pt idx="55">
                  <c:v>1675</c:v>
                </c:pt>
                <c:pt idx="56">
                  <c:v>1084</c:v>
                </c:pt>
                <c:pt idx="57">
                  <c:v>1078</c:v>
                </c:pt>
                <c:pt idx="58">
                  <c:v>1857</c:v>
                </c:pt>
                <c:pt idx="59">
                  <c:v>6224</c:v>
                </c:pt>
                <c:pt idx="60">
                  <c:v>15600</c:v>
                </c:pt>
                <c:pt idx="61">
                  <c:v>11550</c:v>
                </c:pt>
                <c:pt idx="62">
                  <c:v>2586</c:v>
                </c:pt>
                <c:pt idx="63">
                  <c:v>921</c:v>
                </c:pt>
                <c:pt idx="64">
                  <c:v>409</c:v>
                </c:pt>
              </c:numCache>
            </c:numRef>
          </c:val>
          <c:smooth val="0"/>
        </c:ser>
        <c:dLbls>
          <c:showLegendKey val="0"/>
          <c:showVal val="0"/>
          <c:showCatName val="0"/>
          <c:showSerName val="0"/>
          <c:showPercent val="0"/>
          <c:showBubbleSize val="0"/>
        </c:dLbls>
        <c:marker val="1"/>
        <c:smooth val="0"/>
        <c:axId val="90153728"/>
        <c:axId val="90155264"/>
      </c:lineChart>
      <c:dateAx>
        <c:axId val="90153728"/>
        <c:scaling>
          <c:orientation val="minMax"/>
        </c:scaling>
        <c:delete val="0"/>
        <c:axPos val="b"/>
        <c:numFmt formatCode="dd-mm-yyyy" sourceLinked="1"/>
        <c:majorTickMark val="out"/>
        <c:minorTickMark val="none"/>
        <c:tickLblPos val="nextTo"/>
        <c:txPr>
          <a:bodyPr/>
          <a:lstStyle/>
          <a:p>
            <a:pPr>
              <a:defRPr sz="1400"/>
            </a:pPr>
            <a:endParaRPr lang="en-US"/>
          </a:p>
        </c:txPr>
        <c:crossAx val="90155264"/>
        <c:crosses val="autoZero"/>
        <c:auto val="1"/>
        <c:lblOffset val="100"/>
        <c:baseTimeUnit val="months"/>
      </c:dateAx>
      <c:valAx>
        <c:axId val="90155264"/>
        <c:scaling>
          <c:orientation val="minMax"/>
        </c:scaling>
        <c:delete val="0"/>
        <c:axPos val="l"/>
        <c:majorGridlines/>
        <c:numFmt formatCode="#,##0" sourceLinked="0"/>
        <c:majorTickMark val="out"/>
        <c:minorTickMark val="none"/>
        <c:tickLblPos val="nextTo"/>
        <c:crossAx val="90153728"/>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736063330225047"/>
          <c:y val="2.8143269163597898E-2"/>
          <c:w val="0.77635483826647134"/>
          <c:h val="0.87741644461742663"/>
        </c:manualLayout>
      </c:layout>
      <c:barChart>
        <c:barDir val="col"/>
        <c:grouping val="clustered"/>
        <c:varyColors val="0"/>
        <c:ser>
          <c:idx val="0"/>
          <c:order val="0"/>
          <c:tx>
            <c:v>Expenditure for customer acquisition (PLN)</c:v>
          </c:tx>
          <c:invertIfNegative val="0"/>
          <c:cat>
            <c:strRef>
              <c:f>Expenditures!$D$8:$D$23</c:f>
              <c:strCach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 3Q</c:v>
                </c:pt>
              </c:strCache>
            </c:strRef>
          </c:cat>
          <c:val>
            <c:numRef>
              <c:f>Expenditures!$E$8:$E$23</c:f>
              <c:numCache>
                <c:formatCode>_-* #,##0\ _z_ł_-;\-* #,##0\ _z_ł_-;_-* "-"??\ _z_ł_-;_-@_-</c:formatCode>
                <c:ptCount val="16"/>
                <c:pt idx="0">
                  <c:v>772497497.84000003</c:v>
                </c:pt>
                <c:pt idx="1">
                  <c:v>349383942.24000001</c:v>
                </c:pt>
                <c:pt idx="2">
                  <c:v>152116411.24000001</c:v>
                </c:pt>
                <c:pt idx="3">
                  <c:v>164346897.68000001</c:v>
                </c:pt>
                <c:pt idx="4">
                  <c:v>210225134.66</c:v>
                </c:pt>
                <c:pt idx="5">
                  <c:v>224094108.46000001</c:v>
                </c:pt>
                <c:pt idx="6">
                  <c:v>266699959.34</c:v>
                </c:pt>
                <c:pt idx="7">
                  <c:v>313561921.69</c:v>
                </c:pt>
                <c:pt idx="8">
                  <c:v>368095469.22000003</c:v>
                </c:pt>
                <c:pt idx="9">
                  <c:v>451417870.47000003</c:v>
                </c:pt>
                <c:pt idx="10">
                  <c:v>464385449.01999998</c:v>
                </c:pt>
                <c:pt idx="11">
                  <c:v>384923988.56</c:v>
                </c:pt>
                <c:pt idx="12">
                  <c:v>121549941.76000001</c:v>
                </c:pt>
                <c:pt idx="13">
                  <c:v>94578387</c:v>
                </c:pt>
                <c:pt idx="14">
                  <c:v>111870033.75</c:v>
                </c:pt>
                <c:pt idx="15">
                  <c:v>23930645.539999999</c:v>
                </c:pt>
              </c:numCache>
            </c:numRef>
          </c:val>
        </c:ser>
        <c:dLbls>
          <c:showLegendKey val="0"/>
          <c:showVal val="0"/>
          <c:showCatName val="0"/>
          <c:showSerName val="0"/>
          <c:showPercent val="0"/>
          <c:showBubbleSize val="0"/>
        </c:dLbls>
        <c:gapWidth val="150"/>
        <c:axId val="90520192"/>
        <c:axId val="90530176"/>
      </c:barChart>
      <c:lineChart>
        <c:grouping val="standard"/>
        <c:varyColors val="0"/>
        <c:ser>
          <c:idx val="1"/>
          <c:order val="1"/>
          <c:tx>
            <c:v>% of total operational costs</c:v>
          </c:tx>
          <c:marker>
            <c:symbol val="none"/>
          </c:marker>
          <c:cat>
            <c:strRef>
              <c:f>Expenditures!$D$8:$D$23</c:f>
              <c:strCach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 3Q</c:v>
                </c:pt>
              </c:strCache>
            </c:strRef>
          </c:cat>
          <c:val>
            <c:numRef>
              <c:f>Expenditures!$K$8:$K$23</c:f>
              <c:numCache>
                <c:formatCode>_-* #,##0.0\ _z_ł_-;\-* #,##0.0\ _z_ł_-;_-* "-"??\ _z_ł_-;_-@_-</c:formatCode>
                <c:ptCount val="16"/>
                <c:pt idx="0">
                  <c:v>47.589999999999996</c:v>
                </c:pt>
                <c:pt idx="1">
                  <c:v>29.01</c:v>
                </c:pt>
                <c:pt idx="2">
                  <c:v>18.04</c:v>
                </c:pt>
                <c:pt idx="3">
                  <c:v>21</c:v>
                </c:pt>
                <c:pt idx="4">
                  <c:v>28.660000000000004</c:v>
                </c:pt>
                <c:pt idx="5">
                  <c:v>28.7</c:v>
                </c:pt>
                <c:pt idx="6">
                  <c:v>30.79</c:v>
                </c:pt>
                <c:pt idx="7">
                  <c:v>32.64</c:v>
                </c:pt>
                <c:pt idx="8">
                  <c:v>35.06</c:v>
                </c:pt>
                <c:pt idx="9">
                  <c:v>37.304700508927255</c:v>
                </c:pt>
                <c:pt idx="10">
                  <c:v>37.699147286599363</c:v>
                </c:pt>
                <c:pt idx="11">
                  <c:v>37.554969436376929</c:v>
                </c:pt>
                <c:pt idx="12">
                  <c:v>16.790933294416028</c:v>
                </c:pt>
                <c:pt idx="13">
                  <c:v>13.453076714628857</c:v>
                </c:pt>
                <c:pt idx="14">
                  <c:v>14.78664053221331</c:v>
                </c:pt>
                <c:pt idx="15">
                  <c:v>7.6829841048344729</c:v>
                </c:pt>
              </c:numCache>
            </c:numRef>
          </c:val>
          <c:smooth val="0"/>
        </c:ser>
        <c:dLbls>
          <c:showLegendKey val="0"/>
          <c:showVal val="0"/>
          <c:showCatName val="0"/>
          <c:showSerName val="0"/>
          <c:showPercent val="0"/>
          <c:showBubbleSize val="0"/>
        </c:dLbls>
        <c:marker val="1"/>
        <c:smooth val="0"/>
        <c:axId val="90533248"/>
        <c:axId val="90531712"/>
      </c:lineChart>
      <c:catAx>
        <c:axId val="90520192"/>
        <c:scaling>
          <c:orientation val="minMax"/>
        </c:scaling>
        <c:delete val="0"/>
        <c:axPos val="b"/>
        <c:majorTickMark val="out"/>
        <c:minorTickMark val="none"/>
        <c:tickLblPos val="nextTo"/>
        <c:txPr>
          <a:bodyPr/>
          <a:lstStyle/>
          <a:p>
            <a:pPr>
              <a:defRPr sz="1100"/>
            </a:pPr>
            <a:endParaRPr lang="en-US"/>
          </a:p>
        </c:txPr>
        <c:crossAx val="90530176"/>
        <c:crosses val="autoZero"/>
        <c:auto val="1"/>
        <c:lblAlgn val="ctr"/>
        <c:lblOffset val="100"/>
        <c:noMultiLvlLbl val="0"/>
      </c:catAx>
      <c:valAx>
        <c:axId val="90530176"/>
        <c:scaling>
          <c:orientation val="minMax"/>
        </c:scaling>
        <c:delete val="0"/>
        <c:axPos val="l"/>
        <c:majorGridlines/>
        <c:numFmt formatCode="_-* #,##0\ _z_ł_-;\-* #,##0\ _z_ł_-;_-* &quot;-&quot;??\ _z_ł_-;_-@_-" sourceLinked="1"/>
        <c:majorTickMark val="out"/>
        <c:minorTickMark val="none"/>
        <c:tickLblPos val="nextTo"/>
        <c:crossAx val="90520192"/>
        <c:crosses val="autoZero"/>
        <c:crossBetween val="between"/>
      </c:valAx>
      <c:valAx>
        <c:axId val="90531712"/>
        <c:scaling>
          <c:orientation val="minMax"/>
        </c:scaling>
        <c:delete val="0"/>
        <c:axPos val="r"/>
        <c:numFmt formatCode="#,##0" sourceLinked="0"/>
        <c:majorTickMark val="out"/>
        <c:minorTickMark val="none"/>
        <c:tickLblPos val="nextTo"/>
        <c:txPr>
          <a:bodyPr/>
          <a:lstStyle/>
          <a:p>
            <a:pPr>
              <a:defRPr sz="1100"/>
            </a:pPr>
            <a:endParaRPr lang="en-US"/>
          </a:p>
        </c:txPr>
        <c:crossAx val="90533248"/>
        <c:crosses val="max"/>
        <c:crossBetween val="between"/>
      </c:valAx>
      <c:catAx>
        <c:axId val="90533248"/>
        <c:scaling>
          <c:orientation val="minMax"/>
        </c:scaling>
        <c:delete val="1"/>
        <c:axPos val="b"/>
        <c:majorTickMark val="out"/>
        <c:minorTickMark val="none"/>
        <c:tickLblPos val="nextTo"/>
        <c:crossAx val="90531712"/>
        <c:crosses val="autoZero"/>
        <c:auto val="1"/>
        <c:lblAlgn val="ctr"/>
        <c:lblOffset val="100"/>
        <c:noMultiLvlLbl val="0"/>
      </c:catAx>
    </c:plotArea>
    <c:legend>
      <c:legendPos val="r"/>
      <c:layout>
        <c:manualLayout>
          <c:xMode val="edge"/>
          <c:yMode val="edge"/>
          <c:x val="0.28241094366515446"/>
          <c:y val="8.40737303274353E-2"/>
          <c:w val="0.54267633102153623"/>
          <c:h val="0.15293194814526512"/>
        </c:manualLayout>
      </c:layout>
      <c:overlay val="0"/>
      <c:txPr>
        <a:bodyPr/>
        <a:lstStyle/>
        <a:p>
          <a:pPr>
            <a:defRPr sz="1400"/>
          </a:pPr>
          <a:endParaRPr lang="en-US"/>
        </a:p>
      </c:txPr>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barChart>
        <c:barDir val="bar"/>
        <c:grouping val="stacked"/>
        <c:varyColors val="0"/>
        <c:ser>
          <c:idx val="0"/>
          <c:order val="0"/>
          <c:tx>
            <c:strRef>
              <c:f>Arkusz2!$B$86</c:f>
              <c:strCache>
                <c:ptCount val="1"/>
                <c:pt idx="0">
                  <c:v>old-age savings</c:v>
                </c:pt>
              </c:strCache>
            </c:strRef>
          </c:tx>
          <c:spPr>
            <a:solidFill>
              <a:schemeClr val="tx2"/>
            </a:solidFill>
          </c:spPr>
          <c:invertIfNegative val="0"/>
          <c:cat>
            <c:strRef>
              <c:f>Arkusz2!$A$87:$A$94</c:f>
              <c:strCache>
                <c:ptCount val="8"/>
                <c:pt idx="0">
                  <c:v>BG</c:v>
                </c:pt>
                <c:pt idx="1">
                  <c:v>EE</c:v>
                </c:pt>
                <c:pt idx="2">
                  <c:v>LV</c:v>
                </c:pt>
                <c:pt idx="3">
                  <c:v>LT</c:v>
                </c:pt>
                <c:pt idx="4">
                  <c:v>HU</c:v>
                </c:pt>
                <c:pt idx="5">
                  <c:v>PL</c:v>
                </c:pt>
                <c:pt idx="6">
                  <c:v>RO</c:v>
                </c:pt>
                <c:pt idx="7">
                  <c:v>SK</c:v>
                </c:pt>
              </c:strCache>
            </c:strRef>
          </c:cat>
          <c:val>
            <c:numRef>
              <c:f>Arkusz2!$B$87:$B$94</c:f>
              <c:numCache>
                <c:formatCode>0</c:formatCode>
                <c:ptCount val="8"/>
                <c:pt idx="0">
                  <c:v>13.04347826086954</c:v>
                </c:pt>
                <c:pt idx="1">
                  <c:v>16.625615314204168</c:v>
                </c:pt>
                <c:pt idx="2">
                  <c:v>51.063829787233942</c:v>
                </c:pt>
                <c:pt idx="3">
                  <c:v>23.91304347826086</c:v>
                </c:pt>
                <c:pt idx="4">
                  <c:v>0</c:v>
                </c:pt>
                <c:pt idx="5">
                  <c:v>13.103448275862061</c:v>
                </c:pt>
                <c:pt idx="6">
                  <c:v>16.393442622950761</c:v>
                </c:pt>
                <c:pt idx="7">
                  <c:v>5.1085568326947666</c:v>
                </c:pt>
              </c:numCache>
            </c:numRef>
          </c:val>
        </c:ser>
        <c:ser>
          <c:idx val="1"/>
          <c:order val="1"/>
          <c:tx>
            <c:strRef>
              <c:f>Arkusz2!$C$86</c:f>
              <c:strCache>
                <c:ptCount val="1"/>
                <c:pt idx="0">
                  <c:v>taxes</c:v>
                </c:pt>
              </c:strCache>
            </c:strRef>
          </c:tx>
          <c:invertIfNegative val="0"/>
          <c:cat>
            <c:strRef>
              <c:f>Arkusz2!$A$87:$A$94</c:f>
              <c:strCache>
                <c:ptCount val="8"/>
                <c:pt idx="0">
                  <c:v>BG</c:v>
                </c:pt>
                <c:pt idx="1">
                  <c:v>EE</c:v>
                </c:pt>
                <c:pt idx="2">
                  <c:v>LV</c:v>
                </c:pt>
                <c:pt idx="3">
                  <c:v>LT</c:v>
                </c:pt>
                <c:pt idx="4">
                  <c:v>HU</c:v>
                </c:pt>
                <c:pt idx="5">
                  <c:v>PL</c:v>
                </c:pt>
                <c:pt idx="6">
                  <c:v>RO</c:v>
                </c:pt>
                <c:pt idx="7">
                  <c:v>SK</c:v>
                </c:pt>
              </c:strCache>
            </c:strRef>
          </c:cat>
          <c:val>
            <c:numRef>
              <c:f>Arkusz2!$C$87:$C$94</c:f>
              <c:numCache>
                <c:formatCode>0</c:formatCode>
                <c:ptCount val="8"/>
                <c:pt idx="0">
                  <c:v>47.826086956521742</c:v>
                </c:pt>
                <c:pt idx="1">
                  <c:v>35.688585218637023</c:v>
                </c:pt>
                <c:pt idx="2">
                  <c:v>21.276595744680851</c:v>
                </c:pt>
                <c:pt idx="3">
                  <c:v>63.043478260869577</c:v>
                </c:pt>
                <c:pt idx="4">
                  <c:v>5.3191489361702056</c:v>
                </c:pt>
                <c:pt idx="5">
                  <c:v>12.413793103448279</c:v>
                </c:pt>
                <c:pt idx="6">
                  <c:v>0</c:v>
                </c:pt>
                <c:pt idx="7">
                  <c:v>46.487867177522112</c:v>
                </c:pt>
              </c:numCache>
            </c:numRef>
          </c:val>
        </c:ser>
        <c:ser>
          <c:idx val="2"/>
          <c:order val="2"/>
          <c:tx>
            <c:strRef>
              <c:f>Arkusz2!$D$86</c:f>
              <c:strCache>
                <c:ptCount val="1"/>
                <c:pt idx="0">
                  <c:v>gg debt</c:v>
                </c:pt>
              </c:strCache>
            </c:strRef>
          </c:tx>
          <c:invertIfNegative val="0"/>
          <c:cat>
            <c:strRef>
              <c:f>Arkusz2!$A$87:$A$94</c:f>
              <c:strCache>
                <c:ptCount val="8"/>
                <c:pt idx="0">
                  <c:v>BG</c:v>
                </c:pt>
                <c:pt idx="1">
                  <c:v>EE</c:v>
                </c:pt>
                <c:pt idx="2">
                  <c:v>LV</c:v>
                </c:pt>
                <c:pt idx="3">
                  <c:v>LT</c:v>
                </c:pt>
                <c:pt idx="4">
                  <c:v>HU</c:v>
                </c:pt>
                <c:pt idx="5">
                  <c:v>PL</c:v>
                </c:pt>
                <c:pt idx="6">
                  <c:v>RO</c:v>
                </c:pt>
                <c:pt idx="7">
                  <c:v>SK</c:v>
                </c:pt>
              </c:strCache>
            </c:strRef>
          </c:cat>
          <c:val>
            <c:numRef>
              <c:f>Arkusz2!$D$87:$D$94</c:f>
              <c:numCache>
                <c:formatCode>0</c:formatCode>
                <c:ptCount val="8"/>
                <c:pt idx="0">
                  <c:v>39.13043478260871</c:v>
                </c:pt>
                <c:pt idx="1">
                  <c:v>47.68579946715883</c:v>
                </c:pt>
                <c:pt idx="2">
                  <c:v>27.659574468085111</c:v>
                </c:pt>
                <c:pt idx="3">
                  <c:v>13.043478260869559</c:v>
                </c:pt>
                <c:pt idx="4">
                  <c:v>94.680851063829465</c:v>
                </c:pt>
                <c:pt idx="5">
                  <c:v>74.482758620689395</c:v>
                </c:pt>
                <c:pt idx="6">
                  <c:v>83.606557377049057</c:v>
                </c:pt>
                <c:pt idx="7">
                  <c:v>48.403575989782922</c:v>
                </c:pt>
              </c:numCache>
            </c:numRef>
          </c:val>
        </c:ser>
        <c:dLbls>
          <c:showLegendKey val="0"/>
          <c:showVal val="0"/>
          <c:showCatName val="0"/>
          <c:showSerName val="0"/>
          <c:showPercent val="0"/>
          <c:showBubbleSize val="0"/>
        </c:dLbls>
        <c:gapWidth val="150"/>
        <c:overlap val="100"/>
        <c:axId val="42634624"/>
        <c:axId val="57779712"/>
      </c:barChart>
      <c:catAx>
        <c:axId val="42634624"/>
        <c:scaling>
          <c:orientation val="minMax"/>
        </c:scaling>
        <c:delete val="0"/>
        <c:axPos val="l"/>
        <c:majorTickMark val="out"/>
        <c:minorTickMark val="none"/>
        <c:tickLblPos val="nextTo"/>
        <c:crossAx val="57779712"/>
        <c:crosses val="autoZero"/>
        <c:auto val="1"/>
        <c:lblAlgn val="ctr"/>
        <c:lblOffset val="100"/>
        <c:noMultiLvlLbl val="0"/>
      </c:catAx>
      <c:valAx>
        <c:axId val="57779712"/>
        <c:scaling>
          <c:orientation val="minMax"/>
          <c:max val="100"/>
        </c:scaling>
        <c:delete val="0"/>
        <c:axPos val="b"/>
        <c:majorGridlines/>
        <c:numFmt formatCode="0" sourceLinked="1"/>
        <c:majorTickMark val="out"/>
        <c:minorTickMark val="none"/>
        <c:tickLblPos val="nextTo"/>
        <c:crossAx val="42634624"/>
        <c:crosses val="autoZero"/>
        <c:crossBetween val="between"/>
      </c:valAx>
    </c:plotArea>
    <c:legend>
      <c:legendPos val="b"/>
      <c:layout/>
      <c:overlay val="0"/>
    </c:legend>
    <c:plotVisOnly val="1"/>
    <c:dispBlanksAs val="gap"/>
    <c:showDLblsOverMax val="0"/>
  </c:chart>
  <c:spPr>
    <a:ln>
      <a:noFill/>
    </a:ln>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455145029948173E-2"/>
          <c:y val="8.5611302197333636E-2"/>
          <c:w val="0.88383947364202797"/>
          <c:h val="0.817461901394123"/>
        </c:manualLayout>
      </c:layout>
      <c:scatterChart>
        <c:scatterStyle val="lineMarker"/>
        <c:varyColors val="0"/>
        <c:ser>
          <c:idx val="0"/>
          <c:order val="0"/>
          <c:tx>
            <c:v>Data Series</c:v>
          </c:tx>
          <c:spPr>
            <a:ln w="28575">
              <a:noFill/>
            </a:ln>
          </c:spPr>
          <c:marker>
            <c:symbol val="diamond"/>
            <c:size val="6"/>
            <c:spPr>
              <a:solidFill>
                <a:schemeClr val="accent1"/>
              </a:solidFill>
              <a:ln>
                <a:solidFill>
                  <a:schemeClr val="accent1"/>
                </a:solidFill>
                <a:prstDash val="solid"/>
              </a:ln>
            </c:spPr>
          </c:marker>
          <c:dLbls>
            <c:dLbl>
              <c:idx val="0"/>
              <c:layout/>
              <c:tx>
                <c:rich>
                  <a:bodyPr/>
                  <a:lstStyle/>
                  <a:p>
                    <a:r>
                      <a:rPr lang="en-US" dirty="0"/>
                      <a:t>BG</a:t>
                    </a:r>
                  </a:p>
                </c:rich>
              </c:tx>
              <c:showLegendKey val="0"/>
              <c:showVal val="0"/>
              <c:showCatName val="1"/>
              <c:showSerName val="0"/>
              <c:showPercent val="0"/>
              <c:showBubbleSize val="0"/>
              <c:extLst>
                <c:ext xmlns:c15="http://schemas.microsoft.com/office/drawing/2012/chart" uri="{CE6537A1-D6FC-4f65-9D91-7224C49458BB}"/>
              </c:extLst>
            </c:dLbl>
            <c:dLbl>
              <c:idx val="1"/>
              <c:layout/>
              <c:tx>
                <c:rich>
                  <a:bodyPr/>
                  <a:lstStyle/>
                  <a:p>
                    <a:r>
                      <a:rPr lang="en-US" dirty="0"/>
                      <a:t>EE</a:t>
                    </a:r>
                  </a:p>
                </c:rich>
              </c:tx>
              <c:showLegendKey val="0"/>
              <c:showVal val="0"/>
              <c:showCatName val="1"/>
              <c:showSerName val="0"/>
              <c:showPercent val="0"/>
              <c:showBubbleSize val="0"/>
              <c:extLst>
                <c:ext xmlns:c15="http://schemas.microsoft.com/office/drawing/2012/chart" uri="{CE6537A1-D6FC-4f65-9D91-7224C49458BB}"/>
              </c:extLst>
            </c:dLbl>
            <c:spPr>
              <a:noFill/>
              <a:ln>
                <a:noFill/>
              </a:ln>
              <a:effectLst/>
            </c:spPr>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xVal>
            <c:numRef>
              <c:f>ternplot.xls!$F$17:$F$18</c:f>
              <c:numCache>
                <c:formatCode>0.00_)</c:formatCode>
                <c:ptCount val="2"/>
                <c:pt idx="0">
                  <c:v>38.907260588179859</c:v>
                </c:pt>
                <c:pt idx="1">
                  <c:v>45.596167970299398</c:v>
                </c:pt>
              </c:numCache>
            </c:numRef>
          </c:xVal>
          <c:yVal>
            <c:numRef>
              <c:f>ternplot.xls!$G$17:$G$18</c:f>
              <c:numCache>
                <c:formatCode>0.00_)</c:formatCode>
                <c:ptCount val="2"/>
                <c:pt idx="0">
                  <c:v>13.74999999999998</c:v>
                </c:pt>
                <c:pt idx="1">
                  <c:v>17.441484974349521</c:v>
                </c:pt>
              </c:numCache>
            </c:numRef>
          </c:yVal>
          <c:smooth val="0"/>
        </c:ser>
        <c:ser>
          <c:idx val="1"/>
          <c:order val="1"/>
          <c:spPr>
            <a:ln w="28575">
              <a:noFill/>
            </a:ln>
          </c:spPr>
          <c:marker>
            <c:symbol val="diamond"/>
            <c:size val="6"/>
            <c:spPr>
              <a:solidFill>
                <a:schemeClr val="accent1"/>
              </a:solidFill>
              <a:ln>
                <a:solidFill>
                  <a:schemeClr val="accent1"/>
                </a:solidFill>
                <a:prstDash val="solid"/>
              </a:ln>
            </c:spPr>
          </c:marker>
          <c:dLbls>
            <c:dLbl>
              <c:idx val="0"/>
              <c:layout/>
              <c:tx>
                <c:rich>
                  <a:bodyPr/>
                  <a:lstStyle/>
                  <a:p>
                    <a:r>
                      <a:rPr lang="en-US" dirty="0"/>
                      <a:t>LV</a:t>
                    </a:r>
                  </a:p>
                </c:rich>
              </c:tx>
              <c:showLegendKey val="0"/>
              <c:showVal val="0"/>
              <c:showCatName val="1"/>
              <c:showSerName val="0"/>
              <c:showPercent val="0"/>
              <c:showBubbleSize val="0"/>
              <c:extLst>
                <c:ext xmlns:c15="http://schemas.microsoft.com/office/drawing/2012/chart" uri="{CE6537A1-D6FC-4f65-9D91-7224C49458BB}"/>
              </c:extLst>
            </c:dLbl>
            <c:dLbl>
              <c:idx val="1"/>
              <c:layout/>
              <c:tx>
                <c:rich>
                  <a:bodyPr/>
                  <a:lstStyle/>
                  <a:p>
                    <a:r>
                      <a:rPr lang="en-US" dirty="0"/>
                      <a:t>LT</a:t>
                    </a:r>
                  </a:p>
                </c:rich>
              </c:tx>
              <c:showLegendKey val="0"/>
              <c:showVal val="0"/>
              <c:showCatName val="1"/>
              <c:showSerName val="0"/>
              <c:showPercent val="0"/>
              <c:showBubbleSize val="0"/>
              <c:extLst>
                <c:ext xmlns:c15="http://schemas.microsoft.com/office/drawing/2012/chart" uri="{CE6537A1-D6FC-4f65-9D91-7224C49458BB}"/>
              </c:extLst>
            </c:dLbl>
            <c:dLbl>
              <c:idx val="2"/>
              <c:layout>
                <c:manualLayout>
                  <c:x val="-3.3126293995859403E-2"/>
                  <c:y val="9.6774193548387101E-3"/>
                </c:manualLayout>
              </c:layout>
              <c:tx>
                <c:rich>
                  <a:bodyPr/>
                  <a:lstStyle/>
                  <a:p>
                    <a:r>
                      <a:rPr lang="en-US" dirty="0"/>
                      <a:t>HU </a:t>
                    </a:r>
                  </a:p>
                </c:rich>
              </c:tx>
              <c:showLegendKey val="0"/>
              <c:showVal val="0"/>
              <c:showCatName val="1"/>
              <c:showSerName val="0"/>
              <c:showPercent val="0"/>
              <c:showBubbleSize val="0"/>
              <c:extLst>
                <c:ext xmlns:c15="http://schemas.microsoft.com/office/drawing/2012/chart" uri="{CE6537A1-D6FC-4f65-9D91-7224C49458BB}"/>
              </c:extLst>
            </c:dLbl>
            <c:dLbl>
              <c:idx val="3"/>
              <c:layout/>
              <c:tx>
                <c:rich>
                  <a:bodyPr/>
                  <a:lstStyle/>
                  <a:p>
                    <a:r>
                      <a:rPr lang="en-US" dirty="0"/>
                      <a:t>PL</a:t>
                    </a:r>
                  </a:p>
                </c:rich>
              </c:tx>
              <c:showLegendKey val="0"/>
              <c:showVal val="0"/>
              <c:showCatName val="1"/>
              <c:showSerName val="0"/>
              <c:showPercent val="0"/>
              <c:showBubbleSize val="0"/>
              <c:extLst>
                <c:ext xmlns:c15="http://schemas.microsoft.com/office/drawing/2012/chart" uri="{CE6537A1-D6FC-4f65-9D91-7224C49458BB}"/>
              </c:extLst>
            </c:dLbl>
            <c:dLbl>
              <c:idx val="4"/>
              <c:layout/>
              <c:tx>
                <c:rich>
                  <a:bodyPr/>
                  <a:lstStyle/>
                  <a:p>
                    <a:r>
                      <a:rPr lang="en-US" dirty="0"/>
                      <a:t>RO</a:t>
                    </a:r>
                  </a:p>
                </c:rich>
              </c:tx>
              <c:showLegendKey val="0"/>
              <c:showVal val="0"/>
              <c:showCatName val="1"/>
              <c:showSerName val="0"/>
              <c:showPercent val="0"/>
              <c:showBubbleSize val="0"/>
              <c:extLst>
                <c:ext xmlns:c15="http://schemas.microsoft.com/office/drawing/2012/chart" uri="{CE6537A1-D6FC-4f65-9D91-7224C49458BB}"/>
              </c:extLst>
            </c:dLbl>
            <c:dLbl>
              <c:idx val="5"/>
              <c:layout/>
              <c:tx>
                <c:rich>
                  <a:bodyPr/>
                  <a:lstStyle/>
                  <a:p>
                    <a:r>
                      <a:rPr lang="en-US" dirty="0"/>
                      <a:t>SK</a:t>
                    </a:r>
                  </a:p>
                </c:rich>
              </c:tx>
              <c:showLegendKey val="0"/>
              <c:showVal val="0"/>
              <c:showCatName val="1"/>
              <c:showSerName val="0"/>
              <c:showPercent val="0"/>
              <c:showBubbleSize val="0"/>
              <c:extLst>
                <c:ext xmlns:c15="http://schemas.microsoft.com/office/drawing/2012/chart" uri="{CE6537A1-D6FC-4f65-9D91-7224C49458BB}"/>
              </c:extLst>
            </c:dLbl>
            <c:spPr>
              <a:noFill/>
              <a:ln>
                <a:noFill/>
              </a:ln>
              <a:effectLst/>
            </c:spPr>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xVal>
            <c:numRef>
              <c:f>ternplot.xls!$F$19:$F$24</c:f>
              <c:numCache>
                <c:formatCode>0.00_)</c:formatCode>
                <c:ptCount val="6"/>
                <c:pt idx="0">
                  <c:v>39.844373543446459</c:v>
                </c:pt>
                <c:pt idx="1">
                  <c:v>23.250454706453169</c:v>
                </c:pt>
                <c:pt idx="2">
                  <c:v>71.012754477955795</c:v>
                </c:pt>
                <c:pt idx="3">
                  <c:v>59.501614376710371</c:v>
                </c:pt>
                <c:pt idx="4">
                  <c:v>63.427481949993137</c:v>
                </c:pt>
                <c:pt idx="5">
                  <c:v>42.750385606182711</c:v>
                </c:pt>
              </c:numCache>
            </c:numRef>
          </c:xVal>
          <c:yVal>
            <c:numRef>
              <c:f>ternplot.xls!$G$19:$G$24</c:f>
              <c:numCache>
                <c:formatCode>0.00_)</c:formatCode>
                <c:ptCount val="6"/>
                <c:pt idx="0">
                  <c:v>52.083333333333329</c:v>
                </c:pt>
                <c:pt idx="1">
                  <c:v>21.999999999999989</c:v>
                </c:pt>
                <c:pt idx="2">
                  <c:v>0</c:v>
                </c:pt>
                <c:pt idx="3">
                  <c:v>14.666666666666661</c:v>
                </c:pt>
                <c:pt idx="4">
                  <c:v>30.8641975308642</c:v>
                </c:pt>
                <c:pt idx="5">
                  <c:v>4.4792833146696562</c:v>
                </c:pt>
              </c:numCache>
            </c:numRef>
          </c:yVal>
          <c:smooth val="0"/>
        </c:ser>
        <c:ser>
          <c:idx val="2"/>
          <c:order val="2"/>
          <c:tx>
            <c:v>TickMarks</c:v>
          </c:tx>
          <c:spPr>
            <a:ln w="12700">
              <a:solidFill>
                <a:schemeClr val="bg2"/>
              </a:solidFill>
              <a:prstDash val="solid"/>
            </a:ln>
          </c:spPr>
          <c:marker>
            <c:symbol val="none"/>
          </c:marker>
          <c:xVal>
            <c:numRef>
              <c:f>ternplot.xls!$AQ$18:$AQ$309</c:f>
              <c:numCache>
                <c:formatCode>0.00_)</c:formatCode>
                <c:ptCount val="292"/>
                <c:pt idx="0">
                  <c:v>71.252015056822742</c:v>
                </c:pt>
                <c:pt idx="1">
                  <c:v>3.7500034968782638</c:v>
                </c:pt>
                <c:pt idx="2">
                  <c:v>5.6251135017693743</c:v>
                </c:pt>
                <c:pt idx="4">
                  <c:v>67.501795047040503</c:v>
                </c:pt>
                <c:pt idx="5">
                  <c:v>7.5000069937565188</c:v>
                </c:pt>
                <c:pt idx="6">
                  <c:v>9.3751169986476288</c:v>
                </c:pt>
                <c:pt idx="8">
                  <c:v>63.751575037258263</c:v>
                </c:pt>
                <c:pt idx="9">
                  <c:v>11.25001049063478</c:v>
                </c:pt>
                <c:pt idx="10">
                  <c:v>13.12512049552589</c:v>
                </c:pt>
                <c:pt idx="12">
                  <c:v>60.001355027476038</c:v>
                </c:pt>
                <c:pt idx="13">
                  <c:v>15.00001398751305</c:v>
                </c:pt>
                <c:pt idx="14">
                  <c:v>16.875123992404159</c:v>
                </c:pt>
                <c:pt idx="16">
                  <c:v>56.251135017693798</c:v>
                </c:pt>
                <c:pt idx="17">
                  <c:v>18.7500174843913</c:v>
                </c:pt>
                <c:pt idx="18">
                  <c:v>20.625127489282409</c:v>
                </c:pt>
                <c:pt idx="20">
                  <c:v>52.500915007911559</c:v>
                </c:pt>
                <c:pt idx="21">
                  <c:v>22.500020981269561</c:v>
                </c:pt>
                <c:pt idx="22">
                  <c:v>24.375130986160681</c:v>
                </c:pt>
                <c:pt idx="24">
                  <c:v>48.750694998129319</c:v>
                </c:pt>
                <c:pt idx="25">
                  <c:v>26.250024478147829</c:v>
                </c:pt>
                <c:pt idx="26">
                  <c:v>28.125134483038931</c:v>
                </c:pt>
                <c:pt idx="28">
                  <c:v>45.000474988347086</c:v>
                </c:pt>
                <c:pt idx="29">
                  <c:v>30.000027975026089</c:v>
                </c:pt>
                <c:pt idx="30">
                  <c:v>31.875137979917191</c:v>
                </c:pt>
                <c:pt idx="32">
                  <c:v>41.25025497856484</c:v>
                </c:pt>
                <c:pt idx="33">
                  <c:v>33.750031471904343</c:v>
                </c:pt>
                <c:pt idx="34">
                  <c:v>35.625141476795463</c:v>
                </c:pt>
                <c:pt idx="36">
                  <c:v>71.252015056822742</c:v>
                </c:pt>
                <c:pt idx="37">
                  <c:v>3.7500034968782638</c:v>
                </c:pt>
                <c:pt idx="38">
                  <c:v>5.6251135017693743</c:v>
                </c:pt>
                <c:pt idx="40">
                  <c:v>67.501795047040503</c:v>
                </c:pt>
                <c:pt idx="41">
                  <c:v>7.5000069937565188</c:v>
                </c:pt>
                <c:pt idx="42">
                  <c:v>9.3751169986476288</c:v>
                </c:pt>
                <c:pt idx="44">
                  <c:v>63.751575037258263</c:v>
                </c:pt>
                <c:pt idx="45">
                  <c:v>11.25001049063478</c:v>
                </c:pt>
                <c:pt idx="46">
                  <c:v>13.12512049552589</c:v>
                </c:pt>
                <c:pt idx="48">
                  <c:v>60.001355027476038</c:v>
                </c:pt>
                <c:pt idx="49">
                  <c:v>15.00001398751305</c:v>
                </c:pt>
                <c:pt idx="50">
                  <c:v>16.875123992404159</c:v>
                </c:pt>
                <c:pt idx="52">
                  <c:v>56.251135017693798</c:v>
                </c:pt>
                <c:pt idx="53">
                  <c:v>18.7500174843913</c:v>
                </c:pt>
                <c:pt idx="54">
                  <c:v>20.625127489282409</c:v>
                </c:pt>
                <c:pt idx="56">
                  <c:v>52.500915007911559</c:v>
                </c:pt>
                <c:pt idx="57">
                  <c:v>22.500020981269561</c:v>
                </c:pt>
                <c:pt idx="58">
                  <c:v>24.375130986160681</c:v>
                </c:pt>
                <c:pt idx="60">
                  <c:v>48.750694998129319</c:v>
                </c:pt>
                <c:pt idx="61">
                  <c:v>26.250024478147829</c:v>
                </c:pt>
                <c:pt idx="62">
                  <c:v>28.125134483038931</c:v>
                </c:pt>
                <c:pt idx="64">
                  <c:v>45.000474988347086</c:v>
                </c:pt>
                <c:pt idx="65">
                  <c:v>30.000027975026089</c:v>
                </c:pt>
                <c:pt idx="66">
                  <c:v>31.875137979917191</c:v>
                </c:pt>
                <c:pt idx="68">
                  <c:v>41.25025497856484</c:v>
                </c:pt>
                <c:pt idx="69">
                  <c:v>33.750031471904343</c:v>
                </c:pt>
                <c:pt idx="70">
                  <c:v>35.625141476795463</c:v>
                </c:pt>
                <c:pt idx="72">
                  <c:v>71.252015056822742</c:v>
                </c:pt>
                <c:pt idx="73">
                  <c:v>3.7500034968782638</c:v>
                </c:pt>
                <c:pt idx="74">
                  <c:v>5.6251135017693743</c:v>
                </c:pt>
                <c:pt idx="76">
                  <c:v>67.501795047040503</c:v>
                </c:pt>
                <c:pt idx="77">
                  <c:v>7.5000069937565188</c:v>
                </c:pt>
                <c:pt idx="78">
                  <c:v>9.3751169986476288</c:v>
                </c:pt>
                <c:pt idx="80">
                  <c:v>63.751575037258263</c:v>
                </c:pt>
                <c:pt idx="81">
                  <c:v>11.25001049063478</c:v>
                </c:pt>
                <c:pt idx="82">
                  <c:v>13.12512049552589</c:v>
                </c:pt>
                <c:pt idx="84">
                  <c:v>60.001355027476038</c:v>
                </c:pt>
                <c:pt idx="85">
                  <c:v>15.00001398751305</c:v>
                </c:pt>
                <c:pt idx="86">
                  <c:v>16.875123992404159</c:v>
                </c:pt>
                <c:pt idx="88">
                  <c:v>56.251135017693798</c:v>
                </c:pt>
                <c:pt idx="89">
                  <c:v>18.7500174843913</c:v>
                </c:pt>
                <c:pt idx="90">
                  <c:v>20.625127489282409</c:v>
                </c:pt>
                <c:pt idx="92">
                  <c:v>52.500915007911559</c:v>
                </c:pt>
                <c:pt idx="93">
                  <c:v>22.500020981269561</c:v>
                </c:pt>
                <c:pt idx="94">
                  <c:v>24.375130986160681</c:v>
                </c:pt>
                <c:pt idx="99">
                  <c:v>67.501903303492497</c:v>
                </c:pt>
                <c:pt idx="100">
                  <c:v>71.252015056822742</c:v>
                </c:pt>
                <c:pt idx="101">
                  <c:v>69.37701330838361</c:v>
                </c:pt>
                <c:pt idx="103">
                  <c:v>63.751683293710258</c:v>
                </c:pt>
                <c:pt idx="104">
                  <c:v>67.501795047040503</c:v>
                </c:pt>
                <c:pt idx="105">
                  <c:v>65.62679329860137</c:v>
                </c:pt>
                <c:pt idx="107">
                  <c:v>60.001463283928011</c:v>
                </c:pt>
                <c:pt idx="108">
                  <c:v>63.751575037258263</c:v>
                </c:pt>
                <c:pt idx="109">
                  <c:v>52.501564546623477</c:v>
                </c:pt>
                <c:pt idx="111">
                  <c:v>56.251243274145793</c:v>
                </c:pt>
                <c:pt idx="112">
                  <c:v>60.001355027476038</c:v>
                </c:pt>
                <c:pt idx="113">
                  <c:v>45.001341039962988</c:v>
                </c:pt>
                <c:pt idx="115">
                  <c:v>52.501023264363553</c:v>
                </c:pt>
                <c:pt idx="116">
                  <c:v>56.251135017693798</c:v>
                </c:pt>
                <c:pt idx="117">
                  <c:v>37.501117533302491</c:v>
                </c:pt>
                <c:pt idx="119">
                  <c:v>48.750803254581307</c:v>
                </c:pt>
                <c:pt idx="120">
                  <c:v>52.500915007911559</c:v>
                </c:pt>
                <c:pt idx="121">
                  <c:v>30.000894026641991</c:v>
                </c:pt>
                <c:pt idx="123">
                  <c:v>45.000583244799067</c:v>
                </c:pt>
                <c:pt idx="124">
                  <c:v>48.750694998129319</c:v>
                </c:pt>
                <c:pt idx="125">
                  <c:v>22.50067051998149</c:v>
                </c:pt>
                <c:pt idx="127">
                  <c:v>41.250363235016827</c:v>
                </c:pt>
                <c:pt idx="128">
                  <c:v>45.000474988347086</c:v>
                </c:pt>
                <c:pt idx="129">
                  <c:v>15.000447013321001</c:v>
                </c:pt>
                <c:pt idx="131">
                  <c:v>37.500143225234588</c:v>
                </c:pt>
                <c:pt idx="132">
                  <c:v>41.25025497856484</c:v>
                </c:pt>
                <c:pt idx="133">
                  <c:v>7.5002235066604932</c:v>
                </c:pt>
                <c:pt idx="135">
                  <c:v>67.501903303492497</c:v>
                </c:pt>
                <c:pt idx="136">
                  <c:v>71.252015056822742</c:v>
                </c:pt>
                <c:pt idx="137">
                  <c:v>67.502011559944492</c:v>
                </c:pt>
                <c:pt idx="139">
                  <c:v>63.751683293710258</c:v>
                </c:pt>
                <c:pt idx="140">
                  <c:v>67.501795047040503</c:v>
                </c:pt>
                <c:pt idx="141">
                  <c:v>60.001788053283988</c:v>
                </c:pt>
                <c:pt idx="143">
                  <c:v>60.001463283928011</c:v>
                </c:pt>
                <c:pt idx="144">
                  <c:v>63.751575037258263</c:v>
                </c:pt>
                <c:pt idx="145">
                  <c:v>52.501564546623477</c:v>
                </c:pt>
                <c:pt idx="147">
                  <c:v>56.251243274145793</c:v>
                </c:pt>
                <c:pt idx="148">
                  <c:v>60.001355027476038</c:v>
                </c:pt>
                <c:pt idx="149">
                  <c:v>45.001341039962988</c:v>
                </c:pt>
                <c:pt idx="151">
                  <c:v>52.501023264363553</c:v>
                </c:pt>
                <c:pt idx="152">
                  <c:v>56.251135017693798</c:v>
                </c:pt>
                <c:pt idx="153">
                  <c:v>37.501117533302491</c:v>
                </c:pt>
                <c:pt idx="155">
                  <c:v>48.750803254581307</c:v>
                </c:pt>
                <c:pt idx="156">
                  <c:v>52.500915007911559</c:v>
                </c:pt>
                <c:pt idx="157">
                  <c:v>30.000894026641991</c:v>
                </c:pt>
                <c:pt idx="159">
                  <c:v>45.000583244799067</c:v>
                </c:pt>
                <c:pt idx="160">
                  <c:v>48.750694998129319</c:v>
                </c:pt>
                <c:pt idx="161">
                  <c:v>22.50067051998149</c:v>
                </c:pt>
                <c:pt idx="163">
                  <c:v>41.250363235016827</c:v>
                </c:pt>
                <c:pt idx="164">
                  <c:v>45.000474988347086</c:v>
                </c:pt>
                <c:pt idx="165">
                  <c:v>15.000447013321001</c:v>
                </c:pt>
                <c:pt idx="167">
                  <c:v>37.500143225234588</c:v>
                </c:pt>
                <c:pt idx="168">
                  <c:v>41.25025497856484</c:v>
                </c:pt>
                <c:pt idx="169">
                  <c:v>7.5002235066604932</c:v>
                </c:pt>
                <c:pt idx="171">
                  <c:v>67.501903303492497</c:v>
                </c:pt>
                <c:pt idx="172">
                  <c:v>71.252015056822742</c:v>
                </c:pt>
                <c:pt idx="173">
                  <c:v>67.502011559944492</c:v>
                </c:pt>
                <c:pt idx="175">
                  <c:v>63.751683293710258</c:v>
                </c:pt>
                <c:pt idx="176">
                  <c:v>67.501795047040503</c:v>
                </c:pt>
                <c:pt idx="177">
                  <c:v>60.001788053283988</c:v>
                </c:pt>
                <c:pt idx="179">
                  <c:v>60.001463283928011</c:v>
                </c:pt>
                <c:pt idx="180">
                  <c:v>63.751575037258263</c:v>
                </c:pt>
                <c:pt idx="181">
                  <c:v>52.501564546623477</c:v>
                </c:pt>
                <c:pt idx="183">
                  <c:v>56.251243274145793</c:v>
                </c:pt>
                <c:pt idx="184">
                  <c:v>60.001355027476038</c:v>
                </c:pt>
                <c:pt idx="185">
                  <c:v>45.001341039962988</c:v>
                </c:pt>
                <c:pt idx="187">
                  <c:v>52.501023264363553</c:v>
                </c:pt>
                <c:pt idx="188">
                  <c:v>56.251135017693798</c:v>
                </c:pt>
                <c:pt idx="189">
                  <c:v>37.501117533302491</c:v>
                </c:pt>
                <c:pt idx="191">
                  <c:v>48.750803254581307</c:v>
                </c:pt>
                <c:pt idx="192">
                  <c:v>52.500915007911559</c:v>
                </c:pt>
                <c:pt idx="193">
                  <c:v>30.000894026641991</c:v>
                </c:pt>
                <c:pt idx="197">
                  <c:v>33.750031471904343</c:v>
                </c:pt>
                <c:pt idx="198">
                  <c:v>67.502011559944492</c:v>
                </c:pt>
                <c:pt idx="199">
                  <c:v>69.37701330838361</c:v>
                </c:pt>
                <c:pt idx="201">
                  <c:v>30.000027975026089</c:v>
                </c:pt>
                <c:pt idx="202">
                  <c:v>60.001788053283988</c:v>
                </c:pt>
                <c:pt idx="203">
                  <c:v>61.87678980172312</c:v>
                </c:pt>
                <c:pt idx="205">
                  <c:v>26.250024478147829</c:v>
                </c:pt>
                <c:pt idx="206">
                  <c:v>52.501564546623477</c:v>
                </c:pt>
                <c:pt idx="207">
                  <c:v>54.376566295062617</c:v>
                </c:pt>
                <c:pt idx="209">
                  <c:v>22.500020981269561</c:v>
                </c:pt>
                <c:pt idx="210">
                  <c:v>45.001341039962988</c:v>
                </c:pt>
                <c:pt idx="211">
                  <c:v>46.87634278840212</c:v>
                </c:pt>
                <c:pt idx="213">
                  <c:v>18.7500174843913</c:v>
                </c:pt>
                <c:pt idx="214">
                  <c:v>37.501117533302491</c:v>
                </c:pt>
                <c:pt idx="215">
                  <c:v>39.376119281741623</c:v>
                </c:pt>
                <c:pt idx="217">
                  <c:v>15.00001398751305</c:v>
                </c:pt>
                <c:pt idx="218">
                  <c:v>30.000894026641991</c:v>
                </c:pt>
                <c:pt idx="219">
                  <c:v>31.87589577508113</c:v>
                </c:pt>
                <c:pt idx="221">
                  <c:v>11.25001049063478</c:v>
                </c:pt>
                <c:pt idx="222">
                  <c:v>22.50067051998149</c:v>
                </c:pt>
                <c:pt idx="223">
                  <c:v>24.37567226842063</c:v>
                </c:pt>
                <c:pt idx="225">
                  <c:v>7.5000069937565188</c:v>
                </c:pt>
                <c:pt idx="226">
                  <c:v>15.000447013321001</c:v>
                </c:pt>
                <c:pt idx="227">
                  <c:v>16.875448761760129</c:v>
                </c:pt>
                <c:pt idx="229">
                  <c:v>3.7500034968782638</c:v>
                </c:pt>
                <c:pt idx="230">
                  <c:v>7.5002235066604932</c:v>
                </c:pt>
                <c:pt idx="231">
                  <c:v>9.3752252550996253</c:v>
                </c:pt>
                <c:pt idx="233">
                  <c:v>33.750031471904343</c:v>
                </c:pt>
                <c:pt idx="234">
                  <c:v>67.502011559944492</c:v>
                </c:pt>
                <c:pt idx="235">
                  <c:v>69.37701330838361</c:v>
                </c:pt>
                <c:pt idx="237">
                  <c:v>30.000027975026089</c:v>
                </c:pt>
                <c:pt idx="238">
                  <c:v>60.001788053283988</c:v>
                </c:pt>
                <c:pt idx="239">
                  <c:v>61.87678980172312</c:v>
                </c:pt>
                <c:pt idx="241">
                  <c:v>26.250024478147829</c:v>
                </c:pt>
                <c:pt idx="242">
                  <c:v>52.501564546623477</c:v>
                </c:pt>
                <c:pt idx="243">
                  <c:v>54.376566295062617</c:v>
                </c:pt>
                <c:pt idx="245">
                  <c:v>22.500020981269561</c:v>
                </c:pt>
                <c:pt idx="246">
                  <c:v>45.001341039962988</c:v>
                </c:pt>
                <c:pt idx="247">
                  <c:v>46.87634278840212</c:v>
                </c:pt>
                <c:pt idx="249">
                  <c:v>18.7500174843913</c:v>
                </c:pt>
                <c:pt idx="250">
                  <c:v>37.501117533302491</c:v>
                </c:pt>
                <c:pt idx="251">
                  <c:v>39.376119281741623</c:v>
                </c:pt>
                <c:pt idx="253">
                  <c:v>15.00001398751305</c:v>
                </c:pt>
                <c:pt idx="254">
                  <c:v>30.000894026641991</c:v>
                </c:pt>
                <c:pt idx="255">
                  <c:v>31.87589577508113</c:v>
                </c:pt>
                <c:pt idx="257">
                  <c:v>11.25001049063478</c:v>
                </c:pt>
                <c:pt idx="258">
                  <c:v>22.50067051998149</c:v>
                </c:pt>
                <c:pt idx="259">
                  <c:v>24.37567226842063</c:v>
                </c:pt>
                <c:pt idx="261">
                  <c:v>7.5000069937565188</c:v>
                </c:pt>
                <c:pt idx="262">
                  <c:v>15.000447013321001</c:v>
                </c:pt>
                <c:pt idx="263">
                  <c:v>16.875448761760129</c:v>
                </c:pt>
                <c:pt idx="265">
                  <c:v>3.7500034968782638</c:v>
                </c:pt>
                <c:pt idx="266">
                  <c:v>7.5002235066604932</c:v>
                </c:pt>
                <c:pt idx="267">
                  <c:v>9.3752252550996253</c:v>
                </c:pt>
                <c:pt idx="269">
                  <c:v>33.750031471904343</c:v>
                </c:pt>
                <c:pt idx="270">
                  <c:v>67.502011559944492</c:v>
                </c:pt>
                <c:pt idx="271">
                  <c:v>69.37701330838361</c:v>
                </c:pt>
                <c:pt idx="273">
                  <c:v>30.000027975026089</c:v>
                </c:pt>
                <c:pt idx="274">
                  <c:v>60.001788053283988</c:v>
                </c:pt>
                <c:pt idx="275">
                  <c:v>61.87678980172312</c:v>
                </c:pt>
                <c:pt idx="277">
                  <c:v>26.250024478147829</c:v>
                </c:pt>
                <c:pt idx="278">
                  <c:v>52.501564546623477</c:v>
                </c:pt>
                <c:pt idx="279">
                  <c:v>54.376566295062617</c:v>
                </c:pt>
                <c:pt idx="281">
                  <c:v>22.500020981269561</c:v>
                </c:pt>
                <c:pt idx="282">
                  <c:v>45.001341039962988</c:v>
                </c:pt>
                <c:pt idx="283">
                  <c:v>46.87634278840212</c:v>
                </c:pt>
                <c:pt idx="285">
                  <c:v>18.7500174843913</c:v>
                </c:pt>
                <c:pt idx="286">
                  <c:v>37.501117533302491</c:v>
                </c:pt>
                <c:pt idx="287">
                  <c:v>39.376119281741623</c:v>
                </c:pt>
                <c:pt idx="289">
                  <c:v>15.00001398751305</c:v>
                </c:pt>
                <c:pt idx="290">
                  <c:v>30.000894026641991</c:v>
                </c:pt>
                <c:pt idx="291">
                  <c:v>31.87589577508113</c:v>
                </c:pt>
              </c:numCache>
            </c:numRef>
          </c:xVal>
          <c:yVal>
            <c:numRef>
              <c:f>ternplot.xls!$AR$18:$AR$309</c:f>
              <c:numCache>
                <c:formatCode>0.00_)</c:formatCode>
                <c:ptCount val="292"/>
                <c:pt idx="0">
                  <c:v>10</c:v>
                </c:pt>
                <c:pt idx="1">
                  <c:v>10</c:v>
                </c:pt>
                <c:pt idx="2">
                  <c:v>5</c:v>
                </c:pt>
                <c:pt idx="4">
                  <c:v>20</c:v>
                </c:pt>
                <c:pt idx="5">
                  <c:v>20</c:v>
                </c:pt>
                <c:pt idx="6">
                  <c:v>15</c:v>
                </c:pt>
                <c:pt idx="8">
                  <c:v>30</c:v>
                </c:pt>
                <c:pt idx="9">
                  <c:v>30</c:v>
                </c:pt>
                <c:pt idx="10">
                  <c:v>25</c:v>
                </c:pt>
                <c:pt idx="12">
                  <c:v>40</c:v>
                </c:pt>
                <c:pt idx="13">
                  <c:v>40</c:v>
                </c:pt>
                <c:pt idx="14">
                  <c:v>35</c:v>
                </c:pt>
                <c:pt idx="16">
                  <c:v>50</c:v>
                </c:pt>
                <c:pt idx="17">
                  <c:v>50</c:v>
                </c:pt>
                <c:pt idx="18">
                  <c:v>45</c:v>
                </c:pt>
                <c:pt idx="20">
                  <c:v>60</c:v>
                </c:pt>
                <c:pt idx="21">
                  <c:v>60</c:v>
                </c:pt>
                <c:pt idx="22">
                  <c:v>55.000000000000007</c:v>
                </c:pt>
                <c:pt idx="24">
                  <c:v>70</c:v>
                </c:pt>
                <c:pt idx="25">
                  <c:v>70</c:v>
                </c:pt>
                <c:pt idx="26">
                  <c:v>65</c:v>
                </c:pt>
                <c:pt idx="28">
                  <c:v>80</c:v>
                </c:pt>
                <c:pt idx="29">
                  <c:v>80</c:v>
                </c:pt>
                <c:pt idx="30">
                  <c:v>75</c:v>
                </c:pt>
                <c:pt idx="32">
                  <c:v>90</c:v>
                </c:pt>
                <c:pt idx="33">
                  <c:v>90</c:v>
                </c:pt>
                <c:pt idx="34">
                  <c:v>85</c:v>
                </c:pt>
                <c:pt idx="36">
                  <c:v>10</c:v>
                </c:pt>
                <c:pt idx="37">
                  <c:v>10</c:v>
                </c:pt>
                <c:pt idx="38">
                  <c:v>5</c:v>
                </c:pt>
                <c:pt idx="40">
                  <c:v>20</c:v>
                </c:pt>
                <c:pt idx="41">
                  <c:v>20</c:v>
                </c:pt>
                <c:pt idx="42">
                  <c:v>15</c:v>
                </c:pt>
                <c:pt idx="44">
                  <c:v>30</c:v>
                </c:pt>
                <c:pt idx="45">
                  <c:v>30</c:v>
                </c:pt>
                <c:pt idx="46">
                  <c:v>25</c:v>
                </c:pt>
                <c:pt idx="48">
                  <c:v>40</c:v>
                </c:pt>
                <c:pt idx="49">
                  <c:v>40</c:v>
                </c:pt>
                <c:pt idx="50">
                  <c:v>35</c:v>
                </c:pt>
                <c:pt idx="52">
                  <c:v>50</c:v>
                </c:pt>
                <c:pt idx="53">
                  <c:v>50</c:v>
                </c:pt>
                <c:pt idx="54">
                  <c:v>45</c:v>
                </c:pt>
                <c:pt idx="56">
                  <c:v>60</c:v>
                </c:pt>
                <c:pt idx="57">
                  <c:v>60</c:v>
                </c:pt>
                <c:pt idx="58">
                  <c:v>55.000000000000007</c:v>
                </c:pt>
                <c:pt idx="60">
                  <c:v>70</c:v>
                </c:pt>
                <c:pt idx="61">
                  <c:v>70</c:v>
                </c:pt>
                <c:pt idx="62">
                  <c:v>65</c:v>
                </c:pt>
                <c:pt idx="64">
                  <c:v>80</c:v>
                </c:pt>
                <c:pt idx="65">
                  <c:v>80</c:v>
                </c:pt>
                <c:pt idx="66">
                  <c:v>75</c:v>
                </c:pt>
                <c:pt idx="68">
                  <c:v>90</c:v>
                </c:pt>
                <c:pt idx="69">
                  <c:v>90</c:v>
                </c:pt>
                <c:pt idx="70">
                  <c:v>85</c:v>
                </c:pt>
                <c:pt idx="72">
                  <c:v>10</c:v>
                </c:pt>
                <c:pt idx="73">
                  <c:v>10</c:v>
                </c:pt>
                <c:pt idx="74">
                  <c:v>5</c:v>
                </c:pt>
                <c:pt idx="76">
                  <c:v>20</c:v>
                </c:pt>
                <c:pt idx="77">
                  <c:v>20</c:v>
                </c:pt>
                <c:pt idx="78">
                  <c:v>15</c:v>
                </c:pt>
                <c:pt idx="80">
                  <c:v>30</c:v>
                </c:pt>
                <c:pt idx="81">
                  <c:v>30</c:v>
                </c:pt>
                <c:pt idx="82">
                  <c:v>25</c:v>
                </c:pt>
                <c:pt idx="84">
                  <c:v>40</c:v>
                </c:pt>
                <c:pt idx="85">
                  <c:v>40</c:v>
                </c:pt>
                <c:pt idx="86">
                  <c:v>35</c:v>
                </c:pt>
                <c:pt idx="88">
                  <c:v>50</c:v>
                </c:pt>
                <c:pt idx="89">
                  <c:v>50</c:v>
                </c:pt>
                <c:pt idx="90">
                  <c:v>45</c:v>
                </c:pt>
                <c:pt idx="92">
                  <c:v>60</c:v>
                </c:pt>
                <c:pt idx="93">
                  <c:v>60</c:v>
                </c:pt>
                <c:pt idx="94">
                  <c:v>55.000000000000007</c:v>
                </c:pt>
                <c:pt idx="99">
                  <c:v>10</c:v>
                </c:pt>
                <c:pt idx="100">
                  <c:v>10</c:v>
                </c:pt>
                <c:pt idx="101">
                  <c:v>5</c:v>
                </c:pt>
                <c:pt idx="103">
                  <c:v>20</c:v>
                </c:pt>
                <c:pt idx="104">
                  <c:v>20</c:v>
                </c:pt>
                <c:pt idx="105">
                  <c:v>15</c:v>
                </c:pt>
                <c:pt idx="107">
                  <c:v>30</c:v>
                </c:pt>
                <c:pt idx="108">
                  <c:v>30</c:v>
                </c:pt>
                <c:pt idx="109">
                  <c:v>0</c:v>
                </c:pt>
                <c:pt idx="111">
                  <c:v>40</c:v>
                </c:pt>
                <c:pt idx="112">
                  <c:v>40</c:v>
                </c:pt>
                <c:pt idx="113">
                  <c:v>0</c:v>
                </c:pt>
                <c:pt idx="115">
                  <c:v>50</c:v>
                </c:pt>
                <c:pt idx="116">
                  <c:v>50</c:v>
                </c:pt>
                <c:pt idx="117">
                  <c:v>0</c:v>
                </c:pt>
                <c:pt idx="119">
                  <c:v>60</c:v>
                </c:pt>
                <c:pt idx="120">
                  <c:v>60</c:v>
                </c:pt>
                <c:pt idx="121">
                  <c:v>0</c:v>
                </c:pt>
                <c:pt idx="123">
                  <c:v>70</c:v>
                </c:pt>
                <c:pt idx="124">
                  <c:v>70</c:v>
                </c:pt>
                <c:pt idx="125">
                  <c:v>0</c:v>
                </c:pt>
                <c:pt idx="127">
                  <c:v>80</c:v>
                </c:pt>
                <c:pt idx="128">
                  <c:v>80</c:v>
                </c:pt>
                <c:pt idx="129">
                  <c:v>0</c:v>
                </c:pt>
                <c:pt idx="131">
                  <c:v>90</c:v>
                </c:pt>
                <c:pt idx="132">
                  <c:v>90</c:v>
                </c:pt>
                <c:pt idx="133">
                  <c:v>0</c:v>
                </c:pt>
                <c:pt idx="135">
                  <c:v>10</c:v>
                </c:pt>
                <c:pt idx="136">
                  <c:v>10</c:v>
                </c:pt>
                <c:pt idx="137">
                  <c:v>0</c:v>
                </c:pt>
                <c:pt idx="139">
                  <c:v>20</c:v>
                </c:pt>
                <c:pt idx="140">
                  <c:v>20</c:v>
                </c:pt>
                <c:pt idx="141">
                  <c:v>0</c:v>
                </c:pt>
                <c:pt idx="143">
                  <c:v>30</c:v>
                </c:pt>
                <c:pt idx="144">
                  <c:v>30</c:v>
                </c:pt>
                <c:pt idx="145">
                  <c:v>0</c:v>
                </c:pt>
                <c:pt idx="147">
                  <c:v>40</c:v>
                </c:pt>
                <c:pt idx="148">
                  <c:v>40</c:v>
                </c:pt>
                <c:pt idx="149">
                  <c:v>0</c:v>
                </c:pt>
                <c:pt idx="151">
                  <c:v>50</c:v>
                </c:pt>
                <c:pt idx="152">
                  <c:v>50</c:v>
                </c:pt>
                <c:pt idx="153">
                  <c:v>0</c:v>
                </c:pt>
                <c:pt idx="155">
                  <c:v>60</c:v>
                </c:pt>
                <c:pt idx="156">
                  <c:v>60</c:v>
                </c:pt>
                <c:pt idx="157">
                  <c:v>0</c:v>
                </c:pt>
                <c:pt idx="159">
                  <c:v>70</c:v>
                </c:pt>
                <c:pt idx="160">
                  <c:v>70</c:v>
                </c:pt>
                <c:pt idx="161">
                  <c:v>0</c:v>
                </c:pt>
                <c:pt idx="163">
                  <c:v>80</c:v>
                </c:pt>
                <c:pt idx="164">
                  <c:v>80</c:v>
                </c:pt>
                <c:pt idx="165">
                  <c:v>0</c:v>
                </c:pt>
                <c:pt idx="167">
                  <c:v>90</c:v>
                </c:pt>
                <c:pt idx="168">
                  <c:v>90</c:v>
                </c:pt>
                <c:pt idx="169">
                  <c:v>0</c:v>
                </c:pt>
                <c:pt idx="171">
                  <c:v>10</c:v>
                </c:pt>
                <c:pt idx="172">
                  <c:v>10</c:v>
                </c:pt>
                <c:pt idx="173">
                  <c:v>0</c:v>
                </c:pt>
                <c:pt idx="175">
                  <c:v>20</c:v>
                </c:pt>
                <c:pt idx="176">
                  <c:v>20</c:v>
                </c:pt>
                <c:pt idx="177">
                  <c:v>0</c:v>
                </c:pt>
                <c:pt idx="179">
                  <c:v>30</c:v>
                </c:pt>
                <c:pt idx="180">
                  <c:v>30</c:v>
                </c:pt>
                <c:pt idx="181">
                  <c:v>0</c:v>
                </c:pt>
                <c:pt idx="183">
                  <c:v>40</c:v>
                </c:pt>
                <c:pt idx="184">
                  <c:v>40</c:v>
                </c:pt>
                <c:pt idx="185">
                  <c:v>0</c:v>
                </c:pt>
                <c:pt idx="187">
                  <c:v>50</c:v>
                </c:pt>
                <c:pt idx="188">
                  <c:v>50</c:v>
                </c:pt>
                <c:pt idx="189">
                  <c:v>0</c:v>
                </c:pt>
                <c:pt idx="191">
                  <c:v>60</c:v>
                </c:pt>
                <c:pt idx="192">
                  <c:v>60</c:v>
                </c:pt>
                <c:pt idx="193">
                  <c:v>0</c:v>
                </c:pt>
                <c:pt idx="197">
                  <c:v>90</c:v>
                </c:pt>
                <c:pt idx="198">
                  <c:v>0</c:v>
                </c:pt>
                <c:pt idx="199">
                  <c:v>5</c:v>
                </c:pt>
                <c:pt idx="201">
                  <c:v>80</c:v>
                </c:pt>
                <c:pt idx="202">
                  <c:v>0</c:v>
                </c:pt>
                <c:pt idx="203">
                  <c:v>5</c:v>
                </c:pt>
                <c:pt idx="205">
                  <c:v>70</c:v>
                </c:pt>
                <c:pt idx="206">
                  <c:v>0</c:v>
                </c:pt>
                <c:pt idx="207">
                  <c:v>5</c:v>
                </c:pt>
                <c:pt idx="209">
                  <c:v>60</c:v>
                </c:pt>
                <c:pt idx="210">
                  <c:v>0</c:v>
                </c:pt>
                <c:pt idx="211">
                  <c:v>5</c:v>
                </c:pt>
                <c:pt idx="213">
                  <c:v>50</c:v>
                </c:pt>
                <c:pt idx="214">
                  <c:v>0</c:v>
                </c:pt>
                <c:pt idx="215">
                  <c:v>5</c:v>
                </c:pt>
                <c:pt idx="217">
                  <c:v>40</c:v>
                </c:pt>
                <c:pt idx="218">
                  <c:v>0</c:v>
                </c:pt>
                <c:pt idx="219">
                  <c:v>5</c:v>
                </c:pt>
                <c:pt idx="221">
                  <c:v>30</c:v>
                </c:pt>
                <c:pt idx="222">
                  <c:v>0</c:v>
                </c:pt>
                <c:pt idx="223">
                  <c:v>5</c:v>
                </c:pt>
                <c:pt idx="225">
                  <c:v>20</c:v>
                </c:pt>
                <c:pt idx="226">
                  <c:v>0</c:v>
                </c:pt>
                <c:pt idx="227">
                  <c:v>5</c:v>
                </c:pt>
                <c:pt idx="229">
                  <c:v>10</c:v>
                </c:pt>
                <c:pt idx="230">
                  <c:v>0</c:v>
                </c:pt>
                <c:pt idx="231">
                  <c:v>5</c:v>
                </c:pt>
                <c:pt idx="233">
                  <c:v>90</c:v>
                </c:pt>
                <c:pt idx="234">
                  <c:v>0</c:v>
                </c:pt>
                <c:pt idx="235">
                  <c:v>5</c:v>
                </c:pt>
                <c:pt idx="237">
                  <c:v>80</c:v>
                </c:pt>
                <c:pt idx="238">
                  <c:v>0</c:v>
                </c:pt>
                <c:pt idx="239">
                  <c:v>5</c:v>
                </c:pt>
                <c:pt idx="241">
                  <c:v>70</c:v>
                </c:pt>
                <c:pt idx="242">
                  <c:v>0</c:v>
                </c:pt>
                <c:pt idx="243">
                  <c:v>5</c:v>
                </c:pt>
                <c:pt idx="245">
                  <c:v>60</c:v>
                </c:pt>
                <c:pt idx="246">
                  <c:v>0</c:v>
                </c:pt>
                <c:pt idx="247">
                  <c:v>5</c:v>
                </c:pt>
                <c:pt idx="249">
                  <c:v>50</c:v>
                </c:pt>
                <c:pt idx="250">
                  <c:v>0</c:v>
                </c:pt>
                <c:pt idx="251">
                  <c:v>5</c:v>
                </c:pt>
                <c:pt idx="253">
                  <c:v>40</c:v>
                </c:pt>
                <c:pt idx="254">
                  <c:v>0</c:v>
                </c:pt>
                <c:pt idx="255">
                  <c:v>5</c:v>
                </c:pt>
                <c:pt idx="257">
                  <c:v>30</c:v>
                </c:pt>
                <c:pt idx="258">
                  <c:v>0</c:v>
                </c:pt>
                <c:pt idx="259">
                  <c:v>5</c:v>
                </c:pt>
                <c:pt idx="261">
                  <c:v>20</c:v>
                </c:pt>
                <c:pt idx="262">
                  <c:v>0</c:v>
                </c:pt>
                <c:pt idx="263">
                  <c:v>5</c:v>
                </c:pt>
                <c:pt idx="265">
                  <c:v>10</c:v>
                </c:pt>
                <c:pt idx="266">
                  <c:v>0</c:v>
                </c:pt>
                <c:pt idx="267">
                  <c:v>5</c:v>
                </c:pt>
                <c:pt idx="269">
                  <c:v>90</c:v>
                </c:pt>
                <c:pt idx="270">
                  <c:v>0</c:v>
                </c:pt>
                <c:pt idx="271">
                  <c:v>5</c:v>
                </c:pt>
                <c:pt idx="273">
                  <c:v>80</c:v>
                </c:pt>
                <c:pt idx="274">
                  <c:v>0</c:v>
                </c:pt>
                <c:pt idx="275">
                  <c:v>5</c:v>
                </c:pt>
                <c:pt idx="277">
                  <c:v>70</c:v>
                </c:pt>
                <c:pt idx="278">
                  <c:v>0</c:v>
                </c:pt>
                <c:pt idx="279">
                  <c:v>5</c:v>
                </c:pt>
                <c:pt idx="281">
                  <c:v>60</c:v>
                </c:pt>
                <c:pt idx="282">
                  <c:v>0</c:v>
                </c:pt>
                <c:pt idx="283">
                  <c:v>5</c:v>
                </c:pt>
                <c:pt idx="285">
                  <c:v>50</c:v>
                </c:pt>
                <c:pt idx="286">
                  <c:v>0</c:v>
                </c:pt>
                <c:pt idx="287">
                  <c:v>5</c:v>
                </c:pt>
                <c:pt idx="289">
                  <c:v>40</c:v>
                </c:pt>
                <c:pt idx="290">
                  <c:v>0</c:v>
                </c:pt>
                <c:pt idx="291">
                  <c:v>5</c:v>
                </c:pt>
              </c:numCache>
            </c:numRef>
          </c:yVal>
          <c:smooth val="0"/>
        </c:ser>
        <c:ser>
          <c:idx val="3"/>
          <c:order val="3"/>
          <c:tx>
            <c:v>Triangle lines</c:v>
          </c:tx>
          <c:spPr>
            <a:ln w="25400">
              <a:solidFill>
                <a:srgbClr val="000000"/>
              </a:solidFill>
              <a:prstDash val="solid"/>
            </a:ln>
          </c:spPr>
          <c:marker>
            <c:symbol val="none"/>
          </c:marker>
          <c:xVal>
            <c:numRef>
              <c:f>ternplot.xls!$F$339:$F$342</c:f>
              <c:numCache>
                <c:formatCode>0.00_)</c:formatCode>
                <c:ptCount val="4"/>
                <c:pt idx="0">
                  <c:v>37.5</c:v>
                </c:pt>
                <c:pt idx="1">
                  <c:v>0</c:v>
                </c:pt>
                <c:pt idx="2">
                  <c:v>75</c:v>
                </c:pt>
                <c:pt idx="3">
                  <c:v>37.5</c:v>
                </c:pt>
              </c:numCache>
            </c:numRef>
          </c:xVal>
          <c:yVal>
            <c:numRef>
              <c:f>ternplot.xls!$H$339:$H$342</c:f>
              <c:numCache>
                <c:formatCode>0.00_)</c:formatCode>
                <c:ptCount val="4"/>
                <c:pt idx="0">
                  <c:v>100</c:v>
                </c:pt>
                <c:pt idx="1">
                  <c:v>0</c:v>
                </c:pt>
                <c:pt idx="2">
                  <c:v>0</c:v>
                </c:pt>
                <c:pt idx="3">
                  <c:v>100</c:v>
                </c:pt>
              </c:numCache>
            </c:numRef>
          </c:yVal>
          <c:smooth val="0"/>
        </c:ser>
        <c:dLbls>
          <c:showLegendKey val="0"/>
          <c:showVal val="0"/>
          <c:showCatName val="0"/>
          <c:showSerName val="0"/>
          <c:showPercent val="0"/>
          <c:showBubbleSize val="0"/>
        </c:dLbls>
        <c:axId val="71194496"/>
        <c:axId val="71245184"/>
      </c:scatterChart>
      <c:valAx>
        <c:axId val="71194496"/>
        <c:scaling>
          <c:orientation val="minMax"/>
          <c:max val="110"/>
          <c:min val="-30"/>
        </c:scaling>
        <c:delete val="1"/>
        <c:axPos val="b"/>
        <c:numFmt formatCode="0.00_)" sourceLinked="1"/>
        <c:majorTickMark val="out"/>
        <c:minorTickMark val="none"/>
        <c:tickLblPos val="nextTo"/>
        <c:crossAx val="71245184"/>
        <c:crosses val="autoZero"/>
        <c:crossBetween val="midCat"/>
      </c:valAx>
      <c:valAx>
        <c:axId val="71245184"/>
        <c:scaling>
          <c:orientation val="minMax"/>
          <c:max val="110"/>
          <c:min val="-10"/>
        </c:scaling>
        <c:delete val="1"/>
        <c:axPos val="l"/>
        <c:numFmt formatCode="0.00_)" sourceLinked="1"/>
        <c:majorTickMark val="out"/>
        <c:minorTickMark val="none"/>
        <c:tickLblPos val="nextTo"/>
        <c:crossAx val="71194496"/>
        <c:crosses val="autoZero"/>
        <c:crossBetween val="midCat"/>
      </c:valAx>
      <c:spPr>
        <a:noFill/>
        <a:ln w="25400">
          <a:noFill/>
        </a:ln>
      </c:spPr>
    </c:plotArea>
    <c:plotVisOnly val="0"/>
    <c:dispBlanksAs val="gap"/>
    <c:showDLblsOverMax val="0"/>
  </c:chart>
  <c:spPr>
    <a:solidFill>
      <a:srgbClr val="FFFFFF"/>
    </a:solidFill>
    <a:ln w="3175">
      <a:noFill/>
      <a:prstDash val="solid"/>
    </a:ln>
  </c:spPr>
  <c:txPr>
    <a:bodyPr/>
    <a:lstStyle/>
    <a:p>
      <a:pPr algn="ctr">
        <a:defRPr sz="1200" b="0" i="0" u="none" strike="noStrike" baseline="0">
          <a:solidFill>
            <a:srgbClr val="000000"/>
          </a:solidFill>
          <a:latin typeface="Calibri"/>
          <a:ea typeface="Calibri"/>
          <a:cs typeface="Calibri"/>
        </a:defRPr>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0.0134</cdr:x>
      <cdr:y>0.8307</cdr:y>
    </cdr:from>
    <cdr:to>
      <cdr:x>0.20375</cdr:x>
      <cdr:y>0.91818</cdr:y>
    </cdr:to>
    <cdr:sp macro="" textlink="">
      <cdr:nvSpPr>
        <cdr:cNvPr id="2049" name="Text Box 1"/>
        <cdr:cNvSpPr txBox="1">
          <a:spLocks xmlns:a="http://schemas.openxmlformats.org/drawingml/2006/main" noChangeArrowheads="1"/>
        </cdr:cNvSpPr>
      </cdr:nvSpPr>
      <cdr:spPr bwMode="auto">
        <a:xfrm xmlns:a="http://schemas.openxmlformats.org/drawingml/2006/main">
          <a:off x="59733" y="2191729"/>
          <a:ext cx="848523" cy="230832"/>
        </a:xfrm>
        <a:prstGeom xmlns:a="http://schemas.openxmlformats.org/drawingml/2006/main" prst="rect">
          <a:avLst/>
        </a:prstGeom>
        <a:solidFill xmlns:a="http://schemas.openxmlformats.org/drawingml/2006/main">
          <a:srgbClr xmlns:mc="http://schemas.openxmlformats.org/markup-compatibility/2006" xmlns:a14="http://schemas.microsoft.com/office/drawing/2010/main" val="FFFFFF" mc:Ignorable="a14" a14:legacySpreadsheetColorIndex="65"/>
        </a:solidFill>
        <a:ln xmlns:a="http://schemas.openxmlformats.org/drawingml/2006/main">
          <a:noFill/>
        </a:ln>
        <a:effectLst xmlns:a="http://schemas.openxmlformats.org/drawingml/2006/main"/>
        <a:extLst xmlns:a="http://schemas.openxmlformats.org/drawingml/2006/main">
          <a:ext uri="{91240B29-F687-4F45-9708-019B960494DF}">
            <a14:hiddenLine xmlns:a14="http://schemas.microsoft.com/office/drawing/2010/main" w="1">
              <a:solidFill>
                <a:srgbClr val="000000"/>
              </a:solidFill>
              <a:miter lim="800000"/>
              <a:headEn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cdr:spPr>
      <cdr:txBody>
        <a:bodyPr xmlns:a="http://schemas.openxmlformats.org/drawingml/2006/main" wrap="square" lIns="18288" tIns="22860" rIns="18288" bIns="22860" anchor="ctr" upright="1">
          <a:spAutoFit/>
        </a:bodyPr>
        <a:lstStyle xmlns:a="http://schemas.openxmlformats.org/drawingml/2006/main"/>
        <a:p xmlns:a="http://schemas.openxmlformats.org/drawingml/2006/main">
          <a:pPr algn="ctr" rtl="0">
            <a:defRPr sz="1000"/>
          </a:pPr>
          <a:r>
            <a:rPr lang="en-GB" sz="1200" b="1" i="0" u="none" strike="noStrike" baseline="0" noProof="0" dirty="0" smtClean="0">
              <a:solidFill>
                <a:srgbClr val="000000"/>
              </a:solidFill>
              <a:latin typeface="Calibri"/>
              <a:ea typeface="Calibri"/>
              <a:cs typeface="Calibri"/>
            </a:rPr>
            <a:t>Taxes</a:t>
          </a:r>
          <a:endParaRPr lang="en-GB" sz="1200" b="1" i="0" u="none" strike="noStrike" baseline="0" noProof="0" dirty="0">
            <a:solidFill>
              <a:srgbClr val="000000"/>
            </a:solidFill>
            <a:latin typeface="Calibri"/>
            <a:ea typeface="Calibri"/>
            <a:cs typeface="Calibri"/>
          </a:endParaRPr>
        </a:p>
      </cdr:txBody>
    </cdr:sp>
  </cdr:relSizeAnchor>
  <cdr:relSizeAnchor xmlns:cdr="http://schemas.openxmlformats.org/drawingml/2006/chartDrawing">
    <cdr:from>
      <cdr:x>0.3878</cdr:x>
      <cdr:y>0.03895</cdr:y>
    </cdr:from>
    <cdr:to>
      <cdr:x>0.62227</cdr:x>
      <cdr:y>0.12643</cdr:y>
    </cdr:to>
    <cdr:sp macro="" textlink="">
      <cdr:nvSpPr>
        <cdr:cNvPr id="2050" name="Text Box 2"/>
        <cdr:cNvSpPr txBox="1">
          <a:spLocks xmlns:a="http://schemas.openxmlformats.org/drawingml/2006/main" noChangeArrowheads="1"/>
        </cdr:cNvSpPr>
      </cdr:nvSpPr>
      <cdr:spPr bwMode="auto">
        <a:xfrm xmlns:a="http://schemas.openxmlformats.org/drawingml/2006/main">
          <a:off x="1728683" y="102756"/>
          <a:ext cx="1045223" cy="230832"/>
        </a:xfrm>
        <a:prstGeom xmlns:a="http://schemas.openxmlformats.org/drawingml/2006/main" prst="rect">
          <a:avLst/>
        </a:prstGeom>
        <a:solidFill xmlns:a="http://schemas.openxmlformats.org/drawingml/2006/main">
          <a:srgbClr xmlns:mc="http://schemas.openxmlformats.org/markup-compatibility/2006" xmlns:a14="http://schemas.microsoft.com/office/drawing/2010/main" val="FFFFFF" mc:Ignorable="a14" a14:legacySpreadsheetColorIndex="65"/>
        </a:solidFill>
        <a:ln xmlns:a="http://schemas.openxmlformats.org/drawingml/2006/main">
          <a:noFill/>
        </a:ln>
        <a:effectLst xmlns:a="http://schemas.openxmlformats.org/drawingml/2006/main"/>
        <a:extLst xmlns:a="http://schemas.openxmlformats.org/drawingml/2006/main">
          <a:ext uri="{91240B29-F687-4F45-9708-019B960494DF}">
            <a14:hiddenLine xmlns:a14="http://schemas.microsoft.com/office/drawing/2010/main" w="1">
              <a:solidFill>
                <a:srgbClr val="000000"/>
              </a:solidFill>
              <a:miter lim="800000"/>
              <a:headEn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cdr:spPr>
      <cdr:txBody>
        <a:bodyPr xmlns:a="http://schemas.openxmlformats.org/drawingml/2006/main" wrap="none" lIns="18288" tIns="22860" rIns="18288" bIns="22860" anchor="ctr" upright="1">
          <a:spAutoFit/>
        </a:bodyPr>
        <a:lstStyle xmlns:a="http://schemas.openxmlformats.org/drawingml/2006/main"/>
        <a:p xmlns:a="http://schemas.openxmlformats.org/drawingml/2006/main">
          <a:pPr algn="ctr" rtl="0">
            <a:defRPr sz="1000"/>
          </a:pPr>
          <a:r>
            <a:rPr lang="en-GB" sz="1200" b="1" i="0" u="none" strike="noStrike" baseline="0" noProof="0" dirty="0" smtClean="0">
              <a:solidFill>
                <a:srgbClr val="000000"/>
              </a:solidFill>
              <a:latin typeface="Calibri"/>
              <a:ea typeface="Calibri"/>
              <a:cs typeface="Calibri"/>
            </a:rPr>
            <a:t>Pension savings</a:t>
          </a:r>
          <a:endParaRPr lang="en-GB" sz="1200" b="1" i="0" u="none" strike="noStrike" baseline="0" noProof="0" dirty="0">
            <a:solidFill>
              <a:srgbClr val="000000"/>
            </a:solidFill>
            <a:latin typeface="Calibri"/>
            <a:ea typeface="Calibri"/>
            <a:cs typeface="Calibri"/>
          </a:endParaRPr>
        </a:p>
      </cdr:txBody>
    </cdr:sp>
  </cdr:relSizeAnchor>
  <cdr:relSizeAnchor xmlns:cdr="http://schemas.openxmlformats.org/drawingml/2006/chartDrawing">
    <cdr:from>
      <cdr:x>0.77793</cdr:x>
      <cdr:y>0.7929</cdr:y>
    </cdr:from>
    <cdr:to>
      <cdr:x>0.94804</cdr:x>
      <cdr:y>0.88038</cdr:y>
    </cdr:to>
    <cdr:sp macro="" textlink="">
      <cdr:nvSpPr>
        <cdr:cNvPr id="2051" name="Text Box 3"/>
        <cdr:cNvSpPr txBox="1">
          <a:spLocks xmlns:a="http://schemas.openxmlformats.org/drawingml/2006/main" noChangeArrowheads="1"/>
        </cdr:cNvSpPr>
      </cdr:nvSpPr>
      <cdr:spPr bwMode="auto">
        <a:xfrm xmlns:a="http://schemas.openxmlformats.org/drawingml/2006/main">
          <a:off x="3467786" y="2091996"/>
          <a:ext cx="758286" cy="230832"/>
        </a:xfrm>
        <a:prstGeom xmlns:a="http://schemas.openxmlformats.org/drawingml/2006/main" prst="rect">
          <a:avLst/>
        </a:prstGeom>
        <a:solidFill xmlns:a="http://schemas.openxmlformats.org/drawingml/2006/main">
          <a:srgbClr xmlns:mc="http://schemas.openxmlformats.org/markup-compatibility/2006" xmlns:a14="http://schemas.microsoft.com/office/drawing/2010/main" val="FFFFFF" mc:Ignorable="a14" a14:legacySpreadsheetColorIndex="65"/>
        </a:solidFill>
        <a:ln xmlns:a="http://schemas.openxmlformats.org/drawingml/2006/main">
          <a:noFill/>
        </a:ln>
        <a:effectLst xmlns:a="http://schemas.openxmlformats.org/drawingml/2006/main"/>
        <a:extLst xmlns:a="http://schemas.openxmlformats.org/drawingml/2006/main">
          <a:ext uri="{91240B29-F687-4F45-9708-019B960494DF}">
            <a14:hiddenLine xmlns:a14="http://schemas.microsoft.com/office/drawing/2010/main" w="1">
              <a:solidFill>
                <a:srgbClr val="000000"/>
              </a:solidFill>
              <a:miter lim="800000"/>
              <a:headEn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cdr:spPr>
      <cdr:txBody>
        <a:bodyPr xmlns:a="http://schemas.openxmlformats.org/drawingml/2006/main" wrap="none" lIns="18288" tIns="22860" rIns="18288" bIns="22860" anchor="ctr" upright="1">
          <a:spAutoFit/>
        </a:bodyPr>
        <a:lstStyle xmlns:a="http://schemas.openxmlformats.org/drawingml/2006/main"/>
        <a:p xmlns:a="http://schemas.openxmlformats.org/drawingml/2006/main">
          <a:pPr algn="ctr" rtl="0">
            <a:defRPr sz="1000"/>
          </a:pPr>
          <a:r>
            <a:rPr lang="en-GB" sz="1200" b="1" i="0" u="none" strike="noStrike" baseline="0" noProof="0" dirty="0" smtClean="0">
              <a:solidFill>
                <a:srgbClr val="000000"/>
              </a:solidFill>
              <a:latin typeface="Calibri"/>
              <a:ea typeface="Calibri"/>
              <a:cs typeface="Calibri"/>
            </a:rPr>
            <a:t>Public debt</a:t>
          </a:r>
          <a:endParaRPr lang="en-GB" sz="1200" b="1" i="0" u="none" strike="noStrike" baseline="0" noProof="0" dirty="0">
            <a:solidFill>
              <a:srgbClr val="000000"/>
            </a:solidFill>
            <a:latin typeface="Calibri"/>
            <a:ea typeface="Calibri"/>
            <a:cs typeface="Calibri"/>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bwMode="auto">
          <a:xfrm>
            <a:off x="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dirty="0">
                <a:latin typeface="Arial" pitchFamily="34" charset="0"/>
                <a:cs typeface="Arial" pitchFamily="34" charset="0"/>
              </a:defRPr>
            </a:lvl1pPr>
          </a:lstStyle>
          <a:p>
            <a:pPr>
              <a:defRPr/>
            </a:pPr>
            <a:endParaRPr lang="en-AU" dirty="0"/>
          </a:p>
        </p:txBody>
      </p:sp>
      <p:sp>
        <p:nvSpPr>
          <p:cNvPr id="62467" name="Rectangle 3"/>
          <p:cNvSpPr>
            <a:spLocks noGrp="1" noChangeArrowheads="1"/>
          </p:cNvSpPr>
          <p:nvPr>
            <p:ph type="dt" sz="quarter" idx="1"/>
          </p:nvPr>
        </p:nvSpPr>
        <p:spPr bwMode="auto">
          <a:xfrm>
            <a:off x="377825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Arial" pitchFamily="34" charset="0"/>
                <a:cs typeface="Arial" pitchFamily="34" charset="0"/>
              </a:defRPr>
            </a:lvl1pPr>
          </a:lstStyle>
          <a:p>
            <a:pPr>
              <a:defRPr/>
            </a:pPr>
            <a:fld id="{BC6519EA-B219-491E-8CF8-83973ACFF8B2}" type="datetimeFigureOut">
              <a:rPr lang="en-AU"/>
              <a:pPr>
                <a:defRPr/>
              </a:pPr>
              <a:t>19/02/2016</a:t>
            </a:fld>
            <a:endParaRPr lang="en-AU" dirty="0"/>
          </a:p>
        </p:txBody>
      </p:sp>
      <p:sp>
        <p:nvSpPr>
          <p:cNvPr id="62468" name="Rectangle 4"/>
          <p:cNvSpPr>
            <a:spLocks noGrp="1" noChangeArrowheads="1"/>
          </p:cNvSpPr>
          <p:nvPr>
            <p:ph type="ftr" sz="quarter" idx="2"/>
          </p:nvPr>
        </p:nvSpPr>
        <p:spPr bwMode="auto">
          <a:xfrm>
            <a:off x="0" y="9429750"/>
            <a:ext cx="288925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dirty="0">
                <a:latin typeface="Arial" pitchFamily="34" charset="0"/>
                <a:cs typeface="Arial" pitchFamily="34" charset="0"/>
              </a:defRPr>
            </a:lvl1pPr>
          </a:lstStyle>
          <a:p>
            <a:pPr>
              <a:defRPr/>
            </a:pPr>
            <a:endParaRPr lang="en-AU" dirty="0"/>
          </a:p>
        </p:txBody>
      </p:sp>
      <p:sp>
        <p:nvSpPr>
          <p:cNvPr id="62469" name="Rectangle 5"/>
          <p:cNvSpPr>
            <a:spLocks noGrp="1" noChangeArrowheads="1"/>
          </p:cNvSpPr>
          <p:nvPr>
            <p:ph type="sldNum" sz="quarter" idx="3"/>
          </p:nvPr>
        </p:nvSpPr>
        <p:spPr bwMode="auto">
          <a:xfrm>
            <a:off x="3778250" y="9429750"/>
            <a:ext cx="288925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Arial" pitchFamily="34" charset="0"/>
                <a:cs typeface="Arial" pitchFamily="34" charset="0"/>
              </a:defRPr>
            </a:lvl1pPr>
          </a:lstStyle>
          <a:p>
            <a:pPr>
              <a:defRPr/>
            </a:pPr>
            <a:fld id="{2C8C0E2A-CC33-4FA1-A85B-BB717CD9D401}" type="slidenum">
              <a:rPr lang="en-AU"/>
              <a:pPr>
                <a:defRPr/>
              </a:pPr>
              <a:t>‹#›</a:t>
            </a:fld>
            <a:endParaRPr lang="en-AU" dirty="0"/>
          </a:p>
        </p:txBody>
      </p:sp>
    </p:spTree>
    <p:extLst>
      <p:ext uri="{BB962C8B-B14F-4D97-AF65-F5344CB8AC3E}">
        <p14:creationId xmlns:p14="http://schemas.microsoft.com/office/powerpoint/2010/main" val="24411994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dirty="0">
                <a:latin typeface="Arial" pitchFamily="34" charset="0"/>
                <a:cs typeface="Arial" pitchFamily="34" charset="0"/>
              </a:defRPr>
            </a:lvl1pPr>
          </a:lstStyle>
          <a:p>
            <a:pPr>
              <a:defRPr/>
            </a:pPr>
            <a:endParaRPr lang="en-AU" dirty="0"/>
          </a:p>
        </p:txBody>
      </p:sp>
      <p:sp>
        <p:nvSpPr>
          <p:cNvPr id="46083" name="Rectangle 3"/>
          <p:cNvSpPr>
            <a:spLocks noGrp="1" noChangeArrowheads="1"/>
          </p:cNvSpPr>
          <p:nvPr>
            <p:ph type="dt" idx="1"/>
          </p:nvPr>
        </p:nvSpPr>
        <p:spPr bwMode="auto">
          <a:xfrm>
            <a:off x="377825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Arial" pitchFamily="34" charset="0"/>
                <a:cs typeface="Arial" pitchFamily="34" charset="0"/>
              </a:defRPr>
            </a:lvl1pPr>
          </a:lstStyle>
          <a:p>
            <a:pPr>
              <a:defRPr/>
            </a:pPr>
            <a:fld id="{8D15A8EB-176D-4B3D-92D2-18E5F39C7E01}" type="datetimeFigureOut">
              <a:rPr lang="en-AU"/>
              <a:pPr>
                <a:defRPr/>
              </a:pPr>
              <a:t>19/02/2016</a:t>
            </a:fld>
            <a:endParaRPr lang="en-AU" dirty="0"/>
          </a:p>
        </p:txBody>
      </p:sp>
      <p:sp>
        <p:nvSpPr>
          <p:cNvPr id="13316" name="Rectangle 4"/>
          <p:cNvSpPr>
            <a:spLocks noGrp="1" noRot="1" noChangeAspect="1" noChangeArrowheads="1" noTextEdit="1"/>
          </p:cNvSpPr>
          <p:nvPr>
            <p:ph type="sldImg" idx="2"/>
          </p:nvPr>
        </p:nvSpPr>
        <p:spPr bwMode="auto">
          <a:xfrm>
            <a:off x="852488" y="744538"/>
            <a:ext cx="4964112"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5" name="Rectangle 5"/>
          <p:cNvSpPr>
            <a:spLocks noGrp="1" noChangeArrowheads="1"/>
          </p:cNvSpPr>
          <p:nvPr>
            <p:ph type="body" sz="quarter" idx="3"/>
          </p:nvPr>
        </p:nvSpPr>
        <p:spPr bwMode="auto">
          <a:xfrm>
            <a:off x="666750" y="4716463"/>
            <a:ext cx="5335588"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p>
        </p:txBody>
      </p:sp>
      <p:sp>
        <p:nvSpPr>
          <p:cNvPr id="46086" name="Rectangle 6"/>
          <p:cNvSpPr>
            <a:spLocks noGrp="1" noChangeArrowheads="1"/>
          </p:cNvSpPr>
          <p:nvPr>
            <p:ph type="ftr" sz="quarter" idx="4"/>
          </p:nvPr>
        </p:nvSpPr>
        <p:spPr bwMode="auto">
          <a:xfrm>
            <a:off x="0" y="9429750"/>
            <a:ext cx="288925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dirty="0">
                <a:latin typeface="Arial" pitchFamily="34" charset="0"/>
                <a:cs typeface="Arial" pitchFamily="34" charset="0"/>
              </a:defRPr>
            </a:lvl1pPr>
          </a:lstStyle>
          <a:p>
            <a:pPr>
              <a:defRPr/>
            </a:pPr>
            <a:endParaRPr lang="en-AU" dirty="0"/>
          </a:p>
        </p:txBody>
      </p:sp>
      <p:sp>
        <p:nvSpPr>
          <p:cNvPr id="46087" name="Rectangle 7"/>
          <p:cNvSpPr>
            <a:spLocks noGrp="1" noChangeArrowheads="1"/>
          </p:cNvSpPr>
          <p:nvPr>
            <p:ph type="sldNum" sz="quarter" idx="5"/>
          </p:nvPr>
        </p:nvSpPr>
        <p:spPr bwMode="auto">
          <a:xfrm>
            <a:off x="3778250" y="9429750"/>
            <a:ext cx="288925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Arial" pitchFamily="34" charset="0"/>
                <a:cs typeface="Arial" pitchFamily="34" charset="0"/>
              </a:defRPr>
            </a:lvl1pPr>
          </a:lstStyle>
          <a:p>
            <a:pPr>
              <a:defRPr/>
            </a:pPr>
            <a:fld id="{C7D12615-EB2A-47AD-BF61-3D0E9B4ADA70}" type="slidenum">
              <a:rPr lang="en-AU"/>
              <a:pPr>
                <a:defRPr/>
              </a:pPr>
              <a:t>‹#›</a:t>
            </a:fld>
            <a:endParaRPr lang="en-AU" dirty="0"/>
          </a:p>
        </p:txBody>
      </p:sp>
    </p:spTree>
    <p:extLst>
      <p:ext uri="{BB962C8B-B14F-4D97-AF65-F5344CB8AC3E}">
        <p14:creationId xmlns:p14="http://schemas.microsoft.com/office/powerpoint/2010/main" val="265872244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smtClean="0"/>
          </a:p>
        </p:txBody>
      </p:sp>
      <p:sp>
        <p:nvSpPr>
          <p:cNvPr id="19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36189" indent="-283150" eaLnBrk="0" hangingPunct="0">
              <a:spcBef>
                <a:spcPct val="30000"/>
              </a:spcBef>
              <a:defRPr sz="1200">
                <a:solidFill>
                  <a:schemeClr val="tx1"/>
                </a:solidFill>
                <a:latin typeface="Calibri" pitchFamily="34" charset="0"/>
              </a:defRPr>
            </a:lvl2pPr>
            <a:lvl3pPr marL="1132599" indent="-226520" eaLnBrk="0" hangingPunct="0">
              <a:spcBef>
                <a:spcPct val="30000"/>
              </a:spcBef>
              <a:defRPr sz="1200">
                <a:solidFill>
                  <a:schemeClr val="tx1"/>
                </a:solidFill>
                <a:latin typeface="Calibri" pitchFamily="34" charset="0"/>
              </a:defRPr>
            </a:lvl3pPr>
            <a:lvl4pPr marL="1585638" indent="-226520" eaLnBrk="0" hangingPunct="0">
              <a:spcBef>
                <a:spcPct val="30000"/>
              </a:spcBef>
              <a:defRPr sz="1200">
                <a:solidFill>
                  <a:schemeClr val="tx1"/>
                </a:solidFill>
                <a:latin typeface="Calibri" pitchFamily="34" charset="0"/>
              </a:defRPr>
            </a:lvl4pPr>
            <a:lvl5pPr marL="2038678" indent="-226520" eaLnBrk="0" hangingPunct="0">
              <a:spcBef>
                <a:spcPct val="30000"/>
              </a:spcBef>
              <a:defRPr sz="1200">
                <a:solidFill>
                  <a:schemeClr val="tx1"/>
                </a:solidFill>
                <a:latin typeface="Calibri" pitchFamily="34" charset="0"/>
              </a:defRPr>
            </a:lvl5pPr>
            <a:lvl6pPr marL="2491717" indent="-226520" eaLnBrk="0" fontAlgn="base" hangingPunct="0">
              <a:spcBef>
                <a:spcPct val="30000"/>
              </a:spcBef>
              <a:spcAft>
                <a:spcPct val="0"/>
              </a:spcAft>
              <a:defRPr sz="1200">
                <a:solidFill>
                  <a:schemeClr val="tx1"/>
                </a:solidFill>
                <a:latin typeface="Calibri" pitchFamily="34" charset="0"/>
              </a:defRPr>
            </a:lvl6pPr>
            <a:lvl7pPr marL="2944757" indent="-226520" eaLnBrk="0" fontAlgn="base" hangingPunct="0">
              <a:spcBef>
                <a:spcPct val="30000"/>
              </a:spcBef>
              <a:spcAft>
                <a:spcPct val="0"/>
              </a:spcAft>
              <a:defRPr sz="1200">
                <a:solidFill>
                  <a:schemeClr val="tx1"/>
                </a:solidFill>
                <a:latin typeface="Calibri" pitchFamily="34" charset="0"/>
              </a:defRPr>
            </a:lvl7pPr>
            <a:lvl8pPr marL="3397796" indent="-226520" eaLnBrk="0" fontAlgn="base" hangingPunct="0">
              <a:spcBef>
                <a:spcPct val="30000"/>
              </a:spcBef>
              <a:spcAft>
                <a:spcPct val="0"/>
              </a:spcAft>
              <a:defRPr sz="1200">
                <a:solidFill>
                  <a:schemeClr val="tx1"/>
                </a:solidFill>
                <a:latin typeface="Calibri" pitchFamily="34" charset="0"/>
              </a:defRPr>
            </a:lvl8pPr>
            <a:lvl9pPr marL="3850836" indent="-226520" eaLnBrk="0" fontAlgn="base" hangingPunct="0">
              <a:spcBef>
                <a:spcPct val="30000"/>
              </a:spcBef>
              <a:spcAft>
                <a:spcPct val="0"/>
              </a:spcAft>
              <a:defRPr sz="1200">
                <a:solidFill>
                  <a:schemeClr val="tx1"/>
                </a:solidFill>
                <a:latin typeface="Calibri" pitchFamily="34" charset="0"/>
              </a:defRPr>
            </a:lvl9pPr>
          </a:lstStyle>
          <a:p>
            <a:pPr>
              <a:spcBef>
                <a:spcPct val="0"/>
              </a:spcBef>
            </a:pPr>
            <a:fld id="{0A37EB1D-C6C3-4705-BBA0-707F9063239E}" type="slidenum">
              <a:rPr lang="en-AU" altLang="en-US" smtClean="0">
                <a:latin typeface="Arial" charset="0"/>
                <a:cs typeface="Arial" charset="0"/>
              </a:rPr>
              <a:pPr>
                <a:spcBef>
                  <a:spcPct val="0"/>
                </a:spcBef>
              </a:pPr>
              <a:t>1</a:t>
            </a:fld>
            <a:endParaRPr lang="en-AU" altLang="en-US" dirty="0" smtClean="0">
              <a:latin typeface="Arial" charset="0"/>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Three sources of covering the transition costs: </a:t>
            </a:r>
          </a:p>
          <a:p>
            <a:pPr lvl="1"/>
            <a:r>
              <a:rPr lang="en-GB" dirty="0" smtClean="0"/>
              <a:t>financing from taxes and other budgetary revenues (burden for working generation), </a:t>
            </a:r>
          </a:p>
          <a:p>
            <a:pPr lvl="1"/>
            <a:r>
              <a:rPr lang="en-GB" dirty="0" smtClean="0"/>
              <a:t>financing from savings in the existing PAYG system (burden for retired generation), </a:t>
            </a:r>
          </a:p>
          <a:p>
            <a:pPr lvl="1"/>
            <a:r>
              <a:rPr lang="en-GB" dirty="0" smtClean="0"/>
              <a:t>through an increase of the general government debt (burden for future generations). </a:t>
            </a:r>
          </a:p>
          <a:p>
            <a:pPr marL="0" indent="0">
              <a:buNone/>
            </a:pPr>
            <a:endParaRPr lang="en-GB" dirty="0" smtClean="0"/>
          </a:p>
          <a:p>
            <a:pPr marL="0" indent="0">
              <a:buNone/>
            </a:pPr>
            <a:r>
              <a:rPr lang="en-GB" dirty="0" smtClean="0">
                <a:solidFill>
                  <a:srgbClr val="FF0000"/>
                </a:solidFill>
              </a:rPr>
              <a:t>The choice of the source for financing the transition costs is a crucial decision in terms of the reform success or failure</a:t>
            </a:r>
            <a:r>
              <a:rPr lang="en-GB" dirty="0" smtClean="0"/>
              <a:t>.</a:t>
            </a:r>
          </a:p>
          <a:p>
            <a:endParaRPr lang="en-GB" dirty="0"/>
          </a:p>
        </p:txBody>
      </p:sp>
      <p:sp>
        <p:nvSpPr>
          <p:cNvPr id="4" name="Slide Number Placeholder 3"/>
          <p:cNvSpPr>
            <a:spLocks noGrp="1"/>
          </p:cNvSpPr>
          <p:nvPr>
            <p:ph type="sldNum" sz="quarter" idx="10"/>
          </p:nvPr>
        </p:nvSpPr>
        <p:spPr/>
        <p:txBody>
          <a:bodyPr/>
          <a:lstStyle/>
          <a:p>
            <a:pPr>
              <a:defRPr/>
            </a:pPr>
            <a:fld id="{C7D12615-EB2A-47AD-BF61-3D0E9B4ADA70}" type="slidenum">
              <a:rPr lang="en-AU" smtClean="0"/>
              <a:pPr>
                <a:defRPr/>
              </a:pPr>
              <a:t>21</a:t>
            </a:fld>
            <a:endParaRPr lang="en-AU" dirty="0"/>
          </a:p>
        </p:txBody>
      </p:sp>
    </p:spTree>
    <p:extLst>
      <p:ext uri="{BB962C8B-B14F-4D97-AF65-F5344CB8AC3E}">
        <p14:creationId xmlns:p14="http://schemas.microsoft.com/office/powerpoint/2010/main" val="42554488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endParaRPr lang="en-GB" dirty="0" smtClean="0"/>
          </a:p>
        </p:txBody>
      </p:sp>
      <p:sp>
        <p:nvSpPr>
          <p:cNvPr id="17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spcBef>
                <a:spcPct val="0"/>
              </a:spcBef>
            </a:pPr>
            <a:fld id="{9B66615C-EE98-463D-BAF9-BAC8D3FDCF4E}" type="slidenum">
              <a:rPr lang="en-AU" altLang="en-US" smtClean="0">
                <a:latin typeface="Arial" charset="0"/>
                <a:cs typeface="Arial" charset="0"/>
              </a:rPr>
              <a:pPr>
                <a:spcBef>
                  <a:spcPct val="0"/>
                </a:spcBef>
              </a:pPr>
              <a:t>22</a:t>
            </a:fld>
            <a:endParaRPr lang="en-AU" altLang="en-US" dirty="0" smtClean="0">
              <a:latin typeface="Arial" charset="0"/>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endParaRPr lang="en-GB" dirty="0" smtClean="0"/>
          </a:p>
        </p:txBody>
      </p:sp>
      <p:sp>
        <p:nvSpPr>
          <p:cNvPr id="17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spcBef>
                <a:spcPct val="0"/>
              </a:spcBef>
            </a:pPr>
            <a:fld id="{9B66615C-EE98-463D-BAF9-BAC8D3FDCF4E}" type="slidenum">
              <a:rPr lang="en-AU" altLang="en-US" smtClean="0">
                <a:latin typeface="Arial" charset="0"/>
                <a:cs typeface="Arial" charset="0"/>
              </a:rPr>
              <a:pPr>
                <a:spcBef>
                  <a:spcPct val="0"/>
                </a:spcBef>
              </a:pPr>
              <a:t>23</a:t>
            </a:fld>
            <a:endParaRPr lang="en-AU" altLang="en-US" dirty="0" smtClean="0">
              <a:latin typeface="Arial" charset="0"/>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endParaRPr lang="en-GB" dirty="0" smtClean="0"/>
          </a:p>
        </p:txBody>
      </p:sp>
      <p:sp>
        <p:nvSpPr>
          <p:cNvPr id="17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spcBef>
                <a:spcPct val="0"/>
              </a:spcBef>
            </a:pPr>
            <a:fld id="{9B66615C-EE98-463D-BAF9-BAC8D3FDCF4E}" type="slidenum">
              <a:rPr lang="en-AU" altLang="en-US" smtClean="0">
                <a:latin typeface="Arial" charset="0"/>
                <a:cs typeface="Arial" charset="0"/>
              </a:rPr>
              <a:pPr>
                <a:spcBef>
                  <a:spcPct val="0"/>
                </a:spcBef>
              </a:pPr>
              <a:t>24</a:t>
            </a:fld>
            <a:endParaRPr lang="en-AU" altLang="en-US" dirty="0" smtClean="0">
              <a:latin typeface="Arial" charset="0"/>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endParaRPr lang="en-GB" b="1" dirty="0" smtClean="0"/>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spcBef>
                <a:spcPct val="0"/>
              </a:spcBef>
            </a:pPr>
            <a:fld id="{1705C823-C82C-494A-95A4-AACF5824E9CC}" type="slidenum">
              <a:rPr lang="en-AU" altLang="en-US" smtClean="0">
                <a:latin typeface="Arial" charset="0"/>
                <a:cs typeface="Arial" charset="0"/>
              </a:rPr>
              <a:pPr>
                <a:spcBef>
                  <a:spcPct val="0"/>
                </a:spcBef>
              </a:pPr>
              <a:t>26</a:t>
            </a:fld>
            <a:endParaRPr lang="en-AU" altLang="en-US" dirty="0" smtClean="0">
              <a:latin typeface="Arial" charset="0"/>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endParaRPr lang="en-GB" b="1" dirty="0" smtClean="0"/>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spcBef>
                <a:spcPct val="0"/>
              </a:spcBef>
            </a:pPr>
            <a:fld id="{1705C823-C82C-494A-95A4-AACF5824E9CC}" type="slidenum">
              <a:rPr lang="en-AU" altLang="en-US" smtClean="0">
                <a:latin typeface="Arial" charset="0"/>
                <a:cs typeface="Arial" charset="0"/>
              </a:rPr>
              <a:pPr>
                <a:spcBef>
                  <a:spcPct val="0"/>
                </a:spcBef>
              </a:pPr>
              <a:t>27</a:t>
            </a:fld>
            <a:endParaRPr lang="en-AU" altLang="en-US" dirty="0" smtClean="0">
              <a:latin typeface="Arial" charset="0"/>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endParaRPr lang="en-GB" b="1" dirty="0" smtClean="0"/>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spcBef>
                <a:spcPct val="0"/>
              </a:spcBef>
            </a:pPr>
            <a:fld id="{1705C823-C82C-494A-95A4-AACF5824E9CC}" type="slidenum">
              <a:rPr lang="en-AU" altLang="en-US" smtClean="0">
                <a:latin typeface="Arial" charset="0"/>
                <a:cs typeface="Arial" charset="0"/>
              </a:rPr>
              <a:pPr>
                <a:spcBef>
                  <a:spcPct val="0"/>
                </a:spcBef>
              </a:pPr>
              <a:t>30</a:t>
            </a:fld>
            <a:endParaRPr lang="en-AU" altLang="en-US" dirty="0" smtClean="0">
              <a:latin typeface="Arial" charset="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C7D12615-EB2A-47AD-BF61-3D0E9B4ADA70}" type="slidenum">
              <a:rPr lang="en-AU" smtClean="0"/>
              <a:pPr>
                <a:defRPr/>
              </a:pPr>
              <a:t>3</a:t>
            </a:fld>
            <a:endParaRPr lang="en-AU" dirty="0"/>
          </a:p>
        </p:txBody>
      </p:sp>
    </p:spTree>
    <p:extLst>
      <p:ext uri="{BB962C8B-B14F-4D97-AF65-F5344CB8AC3E}">
        <p14:creationId xmlns:p14="http://schemas.microsoft.com/office/powerpoint/2010/main" val="555535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effectLst/>
                <a:latin typeface="Calibri" pitchFamily="34" charset="0"/>
                <a:ea typeface="+mn-ea"/>
                <a:cs typeface="+mn-cs"/>
              </a:rPr>
              <a:t>First mover </a:t>
            </a:r>
            <a:r>
              <a:rPr lang="pl-PL" sz="1200" kern="1200" dirty="0" smtClean="0">
                <a:solidFill>
                  <a:schemeClr val="tx1"/>
                </a:solidFill>
                <a:effectLst/>
                <a:latin typeface="Calibri" pitchFamily="34" charset="0"/>
                <a:ea typeface="+mn-ea"/>
                <a:cs typeface="+mn-cs"/>
              </a:rPr>
              <a:t>Chile 1981 r. </a:t>
            </a:r>
            <a:r>
              <a:rPr lang="en-GB" sz="1200" kern="1200" dirty="0" smtClean="0">
                <a:solidFill>
                  <a:schemeClr val="tx1"/>
                </a:solidFill>
                <a:effectLst/>
                <a:latin typeface="Calibri" pitchFamily="34" charset="0"/>
                <a:ea typeface="+mn-ea"/>
                <a:cs typeface="+mn-cs"/>
              </a:rPr>
              <a:t>Next, LA countries with mandatory systems </a:t>
            </a:r>
            <a:r>
              <a:rPr lang="pl-PL" sz="1200" kern="1200" dirty="0" smtClean="0">
                <a:solidFill>
                  <a:schemeClr val="tx1"/>
                </a:solidFill>
                <a:effectLst/>
                <a:latin typeface="Calibri" pitchFamily="34" charset="0"/>
                <a:ea typeface="+mn-ea"/>
                <a:cs typeface="+mn-cs"/>
              </a:rPr>
              <a:t>: Peru (1993), </a:t>
            </a:r>
            <a:r>
              <a:rPr lang="en-GB" sz="1200" kern="1200" dirty="0" smtClean="0">
                <a:solidFill>
                  <a:schemeClr val="tx1"/>
                </a:solidFill>
                <a:effectLst/>
                <a:latin typeface="Calibri" pitchFamily="34" charset="0"/>
                <a:ea typeface="+mn-ea"/>
                <a:cs typeface="+mn-cs"/>
              </a:rPr>
              <a:t>Argentina and Colombia </a:t>
            </a:r>
            <a:r>
              <a:rPr lang="pl-PL" sz="1200" kern="1200" dirty="0" smtClean="0">
                <a:solidFill>
                  <a:schemeClr val="tx1"/>
                </a:solidFill>
                <a:effectLst/>
                <a:latin typeface="Calibri" pitchFamily="34" charset="0"/>
                <a:ea typeface="+mn-ea"/>
                <a:cs typeface="+mn-cs"/>
              </a:rPr>
              <a:t>(1994), Urug</a:t>
            </a:r>
            <a:r>
              <a:rPr lang="en-GB" sz="1200" kern="1200" dirty="0" smtClean="0">
                <a:solidFill>
                  <a:schemeClr val="tx1"/>
                </a:solidFill>
                <a:effectLst/>
                <a:latin typeface="Calibri" pitchFamily="34" charset="0"/>
                <a:ea typeface="+mn-ea"/>
                <a:cs typeface="+mn-cs"/>
              </a:rPr>
              <a:t>uay</a:t>
            </a:r>
            <a:r>
              <a:rPr lang="pl-PL" sz="1200" kern="1200" dirty="0" smtClean="0">
                <a:solidFill>
                  <a:schemeClr val="tx1"/>
                </a:solidFill>
                <a:effectLst/>
                <a:latin typeface="Calibri" pitchFamily="34" charset="0"/>
                <a:ea typeface="+mn-ea"/>
                <a:cs typeface="+mn-cs"/>
              </a:rPr>
              <a:t> (1996), Boli</a:t>
            </a:r>
            <a:r>
              <a:rPr lang="en-GB" sz="1200" kern="1200" dirty="0" smtClean="0">
                <a:solidFill>
                  <a:schemeClr val="tx1"/>
                </a:solidFill>
                <a:effectLst/>
                <a:latin typeface="Calibri" pitchFamily="34" charset="0"/>
                <a:ea typeface="+mn-ea"/>
                <a:cs typeface="+mn-cs"/>
              </a:rPr>
              <a:t>v</a:t>
            </a:r>
            <a:r>
              <a:rPr lang="pl-PL" sz="1200" kern="1200" dirty="0" err="1" smtClean="0">
                <a:solidFill>
                  <a:schemeClr val="tx1"/>
                </a:solidFill>
                <a:effectLst/>
                <a:latin typeface="Calibri" pitchFamily="34" charset="0"/>
                <a:ea typeface="+mn-ea"/>
                <a:cs typeface="+mn-cs"/>
              </a:rPr>
              <a:t>ia</a:t>
            </a:r>
            <a:r>
              <a:rPr lang="pl-PL" sz="1200" kern="1200" dirty="0" smtClean="0">
                <a:solidFill>
                  <a:schemeClr val="tx1"/>
                </a:solidFill>
                <a:effectLst/>
                <a:latin typeface="Calibri" pitchFamily="34" charset="0"/>
                <a:ea typeface="+mn-ea"/>
                <a:cs typeface="+mn-cs"/>
              </a:rPr>
              <a:t> </a:t>
            </a:r>
            <a:r>
              <a:rPr lang="en-GB" sz="1200" kern="1200" dirty="0" smtClean="0">
                <a:solidFill>
                  <a:schemeClr val="tx1"/>
                </a:solidFill>
                <a:effectLst/>
                <a:latin typeface="Calibri" pitchFamily="34" charset="0"/>
                <a:ea typeface="+mn-ea"/>
                <a:cs typeface="+mn-cs"/>
              </a:rPr>
              <a:t>and Mexico </a:t>
            </a:r>
            <a:r>
              <a:rPr lang="pl-PL" sz="1200" kern="1200" dirty="0" smtClean="0">
                <a:solidFill>
                  <a:schemeClr val="tx1"/>
                </a:solidFill>
                <a:effectLst/>
                <a:latin typeface="Calibri" pitchFamily="34" charset="0"/>
                <a:ea typeface="+mn-ea"/>
                <a:cs typeface="+mn-cs"/>
              </a:rPr>
              <a:t>(1997), </a:t>
            </a:r>
            <a:r>
              <a:rPr lang="en-GB" sz="1200" kern="1200" dirty="0" smtClean="0">
                <a:solidFill>
                  <a:schemeClr val="tx1"/>
                </a:solidFill>
                <a:effectLst/>
                <a:latin typeface="Calibri" pitchFamily="34" charset="0"/>
                <a:ea typeface="+mn-ea"/>
                <a:cs typeface="+mn-cs"/>
              </a:rPr>
              <a:t>El </a:t>
            </a:r>
            <a:r>
              <a:rPr lang="pl-PL" sz="1200" kern="1200" dirty="0" smtClean="0">
                <a:solidFill>
                  <a:schemeClr val="tx1"/>
                </a:solidFill>
                <a:effectLst/>
                <a:latin typeface="Calibri" pitchFamily="34" charset="0"/>
                <a:ea typeface="+mn-ea"/>
                <a:cs typeface="+mn-cs"/>
              </a:rPr>
              <a:t>Sal</a:t>
            </a:r>
            <a:r>
              <a:rPr lang="en-GB" sz="1200" kern="1200" dirty="0" smtClean="0">
                <a:solidFill>
                  <a:schemeClr val="tx1"/>
                </a:solidFill>
                <a:effectLst/>
                <a:latin typeface="Calibri" pitchFamily="34" charset="0"/>
                <a:ea typeface="+mn-ea"/>
                <a:cs typeface="+mn-cs"/>
              </a:rPr>
              <a:t>v</a:t>
            </a:r>
            <a:r>
              <a:rPr lang="pl-PL" sz="1200" kern="1200" dirty="0" err="1" smtClean="0">
                <a:solidFill>
                  <a:schemeClr val="tx1"/>
                </a:solidFill>
                <a:effectLst/>
                <a:latin typeface="Calibri" pitchFamily="34" charset="0"/>
                <a:ea typeface="+mn-ea"/>
                <a:cs typeface="+mn-cs"/>
              </a:rPr>
              <a:t>ador</a:t>
            </a:r>
            <a:r>
              <a:rPr lang="pl-PL" sz="1200" kern="1200" dirty="0" smtClean="0">
                <a:solidFill>
                  <a:schemeClr val="tx1"/>
                </a:solidFill>
                <a:effectLst/>
                <a:latin typeface="Calibri" pitchFamily="34" charset="0"/>
                <a:ea typeface="+mn-ea"/>
                <a:cs typeface="+mn-cs"/>
              </a:rPr>
              <a:t> (1998), </a:t>
            </a:r>
            <a:r>
              <a:rPr lang="en-GB" sz="1200" kern="1200" dirty="0" smtClean="0">
                <a:solidFill>
                  <a:schemeClr val="tx1"/>
                </a:solidFill>
                <a:effectLst/>
                <a:latin typeface="Calibri" pitchFamily="34" charset="0"/>
                <a:ea typeface="+mn-ea"/>
                <a:cs typeface="+mn-cs"/>
              </a:rPr>
              <a:t>Costa Rica </a:t>
            </a:r>
            <a:r>
              <a:rPr lang="pl-PL" sz="1200" kern="1200" dirty="0" smtClean="0">
                <a:solidFill>
                  <a:schemeClr val="tx1"/>
                </a:solidFill>
                <a:effectLst/>
                <a:latin typeface="Calibri" pitchFamily="34" charset="0"/>
                <a:ea typeface="+mn-ea"/>
                <a:cs typeface="+mn-cs"/>
              </a:rPr>
              <a:t>(2000), Panama (2002) </a:t>
            </a:r>
            <a:r>
              <a:rPr lang="en-GB" sz="1200" kern="1200" dirty="0" smtClean="0">
                <a:solidFill>
                  <a:schemeClr val="tx1"/>
                </a:solidFill>
                <a:effectLst/>
                <a:latin typeface="Calibri" pitchFamily="34" charset="0"/>
                <a:ea typeface="+mn-ea"/>
                <a:cs typeface="+mn-cs"/>
              </a:rPr>
              <a:t>and </a:t>
            </a:r>
            <a:r>
              <a:rPr lang="pl-PL" sz="1200" kern="1200" dirty="0" smtClean="0">
                <a:solidFill>
                  <a:schemeClr val="tx1"/>
                </a:solidFill>
                <a:effectLst/>
                <a:latin typeface="Calibri" pitchFamily="34" charset="0"/>
                <a:ea typeface="+mn-ea"/>
                <a:cs typeface="+mn-cs"/>
              </a:rPr>
              <a:t>Dominikan</a:t>
            </a:r>
            <a:r>
              <a:rPr lang="en-GB" sz="1200" kern="1200" baseline="0" dirty="0" smtClean="0">
                <a:solidFill>
                  <a:schemeClr val="tx1"/>
                </a:solidFill>
                <a:effectLst/>
                <a:latin typeface="Calibri" pitchFamily="34" charset="0"/>
                <a:ea typeface="+mn-ea"/>
                <a:cs typeface="+mn-cs"/>
              </a:rPr>
              <a:t> Republic</a:t>
            </a:r>
            <a:r>
              <a:rPr lang="pl-PL" sz="1200" kern="1200" dirty="0" smtClean="0">
                <a:solidFill>
                  <a:schemeClr val="tx1"/>
                </a:solidFill>
                <a:effectLst/>
                <a:latin typeface="Calibri" pitchFamily="34" charset="0"/>
                <a:ea typeface="+mn-ea"/>
                <a:cs typeface="+mn-cs"/>
              </a:rPr>
              <a:t> (2003</a:t>
            </a:r>
            <a:r>
              <a:rPr lang="en-GB" sz="1200" kern="1200" dirty="0" smtClean="0">
                <a:solidFill>
                  <a:schemeClr val="tx1"/>
                </a:solidFill>
                <a:effectLst/>
                <a:latin typeface="Calibri" pitchFamily="34" charset="0"/>
                <a:ea typeface="+mn-ea"/>
                <a:cs typeface="+mn-cs"/>
              </a:rPr>
              <a:t>)</a:t>
            </a:r>
            <a:r>
              <a:rPr lang="pl-PL" sz="1200" kern="1200" dirty="0" smtClean="0">
                <a:solidFill>
                  <a:schemeClr val="tx1"/>
                </a:solidFill>
                <a:effectLst/>
                <a:latin typeface="Calibri" pitchFamily="34" charset="0"/>
                <a:ea typeface="+mn-ea"/>
                <a:cs typeface="+mn-cs"/>
              </a:rPr>
              <a:t>. </a:t>
            </a:r>
            <a:r>
              <a:rPr lang="en-GB" sz="1200" kern="1200" dirty="0" smtClean="0">
                <a:solidFill>
                  <a:schemeClr val="tx1"/>
                </a:solidFill>
                <a:effectLst/>
                <a:latin typeface="Calibri" pitchFamily="34" charset="0"/>
                <a:ea typeface="+mn-ea"/>
                <a:cs typeface="+mn-cs"/>
              </a:rPr>
              <a:t>CEE region:</a:t>
            </a:r>
            <a:r>
              <a:rPr lang="en-GB" sz="1200" kern="1200" baseline="0" dirty="0" smtClean="0">
                <a:solidFill>
                  <a:schemeClr val="tx1"/>
                </a:solidFill>
                <a:effectLst/>
                <a:latin typeface="Calibri" pitchFamily="34" charset="0"/>
                <a:ea typeface="+mn-ea"/>
                <a:cs typeface="+mn-cs"/>
              </a:rPr>
              <a:t> mandatory in </a:t>
            </a:r>
            <a:r>
              <a:rPr lang="en-GB" sz="1200" kern="1200" dirty="0" smtClean="0">
                <a:solidFill>
                  <a:schemeClr val="tx1"/>
                </a:solidFill>
                <a:effectLst/>
                <a:latin typeface="Calibri" pitchFamily="34" charset="0"/>
                <a:ea typeface="+mn-ea"/>
                <a:cs typeface="+mn-cs"/>
              </a:rPr>
              <a:t>Hungary </a:t>
            </a:r>
            <a:r>
              <a:rPr lang="pl-PL" sz="1200" kern="1200" dirty="0" smtClean="0">
                <a:solidFill>
                  <a:schemeClr val="tx1"/>
                </a:solidFill>
                <a:effectLst/>
                <a:latin typeface="Calibri" pitchFamily="34" charset="0"/>
                <a:ea typeface="+mn-ea"/>
                <a:cs typeface="+mn-cs"/>
              </a:rPr>
              <a:t>(1998), </a:t>
            </a:r>
            <a:r>
              <a:rPr lang="en-GB" sz="1200" kern="1200" dirty="0" smtClean="0">
                <a:solidFill>
                  <a:schemeClr val="tx1"/>
                </a:solidFill>
                <a:effectLst/>
                <a:latin typeface="Calibri" pitchFamily="34" charset="0"/>
                <a:ea typeface="+mn-ea"/>
                <a:cs typeface="+mn-cs"/>
              </a:rPr>
              <a:t>Poland </a:t>
            </a:r>
            <a:r>
              <a:rPr lang="pl-PL" sz="1200" kern="1200" dirty="0" smtClean="0">
                <a:solidFill>
                  <a:schemeClr val="tx1"/>
                </a:solidFill>
                <a:effectLst/>
                <a:latin typeface="Calibri" pitchFamily="34" charset="0"/>
                <a:ea typeface="+mn-ea"/>
                <a:cs typeface="+mn-cs"/>
              </a:rPr>
              <a:t>(1999, </a:t>
            </a:r>
            <a:r>
              <a:rPr lang="en-GB" sz="1200" kern="1200" dirty="0" smtClean="0">
                <a:solidFill>
                  <a:schemeClr val="tx1"/>
                </a:solidFill>
                <a:effectLst/>
                <a:latin typeface="Calibri" pitchFamily="34" charset="0"/>
                <a:ea typeface="+mn-ea"/>
                <a:cs typeface="+mn-cs"/>
              </a:rPr>
              <a:t>Latvia </a:t>
            </a:r>
            <a:r>
              <a:rPr lang="pl-PL" sz="1200" kern="1200" dirty="0" smtClean="0">
                <a:solidFill>
                  <a:schemeClr val="tx1"/>
                </a:solidFill>
                <a:effectLst/>
                <a:latin typeface="Calibri" pitchFamily="34" charset="0"/>
                <a:ea typeface="+mn-ea"/>
                <a:cs typeface="+mn-cs"/>
              </a:rPr>
              <a:t>(2001), </a:t>
            </a:r>
            <a:r>
              <a:rPr lang="en-GB" sz="1200" kern="1200" dirty="0" smtClean="0">
                <a:solidFill>
                  <a:schemeClr val="tx1"/>
                </a:solidFill>
                <a:effectLst/>
                <a:latin typeface="Calibri" pitchFamily="34" charset="0"/>
                <a:ea typeface="+mn-ea"/>
                <a:cs typeface="+mn-cs"/>
              </a:rPr>
              <a:t>Estonia </a:t>
            </a:r>
            <a:r>
              <a:rPr lang="pl-PL" sz="1200" kern="1200" dirty="0" smtClean="0">
                <a:solidFill>
                  <a:schemeClr val="tx1"/>
                </a:solidFill>
                <a:effectLst/>
                <a:latin typeface="Calibri" pitchFamily="34" charset="0"/>
                <a:ea typeface="+mn-ea"/>
                <a:cs typeface="+mn-cs"/>
              </a:rPr>
              <a:t>(2002), </a:t>
            </a:r>
            <a:r>
              <a:rPr lang="en-GB" sz="1200" b="0" kern="1200" dirty="0" smtClean="0">
                <a:solidFill>
                  <a:schemeClr val="tx1"/>
                </a:solidFill>
                <a:effectLst/>
                <a:latin typeface="Calibri" pitchFamily="34" charset="0"/>
                <a:ea typeface="+mn-ea"/>
                <a:cs typeface="+mn-cs"/>
              </a:rPr>
              <a:t>Croatia </a:t>
            </a:r>
            <a:r>
              <a:rPr lang="pl-PL" sz="1200" b="0" kern="1200" dirty="0" smtClean="0">
                <a:solidFill>
                  <a:schemeClr val="tx1"/>
                </a:solidFill>
                <a:effectLst/>
                <a:latin typeface="Calibri" pitchFamily="34" charset="0"/>
                <a:ea typeface="+mn-ea"/>
                <a:cs typeface="+mn-cs"/>
              </a:rPr>
              <a:t>(2003), </a:t>
            </a:r>
            <a:r>
              <a:rPr lang="en-GB" sz="1200" kern="1200" dirty="0" smtClean="0">
                <a:solidFill>
                  <a:schemeClr val="tx1"/>
                </a:solidFill>
                <a:effectLst/>
                <a:latin typeface="Calibri" pitchFamily="34" charset="0"/>
                <a:ea typeface="+mn-ea"/>
                <a:cs typeface="+mn-cs"/>
              </a:rPr>
              <a:t>Bulgaria </a:t>
            </a:r>
            <a:r>
              <a:rPr lang="pl-PL" sz="1200" kern="1200" dirty="0" smtClean="0">
                <a:solidFill>
                  <a:schemeClr val="tx1"/>
                </a:solidFill>
                <a:effectLst/>
                <a:latin typeface="Calibri" pitchFamily="34" charset="0"/>
                <a:ea typeface="+mn-ea"/>
                <a:cs typeface="+mn-cs"/>
              </a:rPr>
              <a:t>(2004), </a:t>
            </a:r>
            <a:r>
              <a:rPr lang="en-GB" sz="1200" kern="1200" dirty="0" smtClean="0">
                <a:solidFill>
                  <a:schemeClr val="tx1"/>
                </a:solidFill>
                <a:effectLst/>
                <a:latin typeface="Calibri" pitchFamily="34" charset="0"/>
                <a:ea typeface="+mn-ea"/>
                <a:cs typeface="+mn-cs"/>
              </a:rPr>
              <a:t>Slovak Republic </a:t>
            </a:r>
            <a:r>
              <a:rPr lang="pl-PL" sz="1200" kern="1200" dirty="0" smtClean="0">
                <a:solidFill>
                  <a:schemeClr val="tx1"/>
                </a:solidFill>
                <a:effectLst/>
                <a:latin typeface="Calibri" pitchFamily="34" charset="0"/>
                <a:ea typeface="+mn-ea"/>
                <a:cs typeface="+mn-cs"/>
              </a:rPr>
              <a:t>(2005), </a:t>
            </a:r>
            <a:r>
              <a:rPr lang="en-GB" sz="1200" kern="1200" dirty="0" smtClean="0">
                <a:solidFill>
                  <a:schemeClr val="tx1"/>
                </a:solidFill>
                <a:effectLst/>
                <a:latin typeface="Calibri" pitchFamily="34" charset="0"/>
                <a:ea typeface="+mn-ea"/>
                <a:cs typeface="+mn-cs"/>
              </a:rPr>
              <a:t>Romania </a:t>
            </a:r>
            <a:r>
              <a:rPr lang="pl-PL" sz="1200" kern="1200" dirty="0" smtClean="0">
                <a:solidFill>
                  <a:schemeClr val="tx1"/>
                </a:solidFill>
                <a:effectLst/>
                <a:latin typeface="Calibri" pitchFamily="34" charset="0"/>
                <a:ea typeface="+mn-ea"/>
                <a:cs typeface="+mn-cs"/>
              </a:rPr>
              <a:t>(2008)</a:t>
            </a:r>
            <a:r>
              <a:rPr lang="en-GB" sz="1200" kern="1200" dirty="0" smtClean="0">
                <a:solidFill>
                  <a:schemeClr val="tx1"/>
                </a:solidFill>
                <a:effectLst/>
                <a:latin typeface="Calibri" pitchFamily="34" charset="0"/>
                <a:ea typeface="+mn-ea"/>
                <a:cs typeface="+mn-cs"/>
              </a:rPr>
              <a:t>.</a:t>
            </a:r>
            <a:r>
              <a:rPr lang="en-GB" sz="1200" kern="1200" baseline="0" dirty="0" smtClean="0">
                <a:solidFill>
                  <a:schemeClr val="tx1"/>
                </a:solidFill>
                <a:effectLst/>
                <a:latin typeface="Calibri" pitchFamily="34" charset="0"/>
                <a:ea typeface="+mn-ea"/>
                <a:cs typeface="+mn-cs"/>
              </a:rPr>
              <a:t> Latvia – voluntary. Sweden – 1999.</a:t>
            </a:r>
            <a:endParaRPr lang="pl-PL" sz="1200" kern="1200" dirty="0" smtClean="0">
              <a:solidFill>
                <a:schemeClr val="tx1"/>
              </a:solidFill>
              <a:effectLst/>
              <a:latin typeface="Calibri" pitchFamily="34" charset="0"/>
              <a:ea typeface="+mn-ea"/>
              <a:cs typeface="+mn-cs"/>
            </a:endParaRPr>
          </a:p>
          <a:p>
            <a:pPr>
              <a:defRPr/>
            </a:pPr>
            <a:endParaRPr lang="en-GB" noProof="0" dirty="0" smtClean="0"/>
          </a:p>
          <a:p>
            <a:pPr>
              <a:defRPr/>
            </a:pPr>
            <a:r>
              <a:rPr lang="en-GB" noProof="0" dirty="0" smtClean="0"/>
              <a:t>Poland, Slovakia – set at</a:t>
            </a:r>
            <a:r>
              <a:rPr lang="en-GB" baseline="0" noProof="0" dirty="0" smtClean="0"/>
              <a:t> final level, fully deducted from previous mandatory contribution.</a:t>
            </a:r>
          </a:p>
          <a:p>
            <a:pPr>
              <a:defRPr/>
            </a:pPr>
            <a:r>
              <a:rPr lang="en-GB" baseline="0" noProof="0" dirty="0" smtClean="0"/>
              <a:t>Estonia – set a final level, partially at a cost of increased contribution for workers.</a:t>
            </a:r>
            <a:endParaRPr lang="en-GB" noProof="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GB" baseline="0" noProof="0" dirty="0" smtClean="0"/>
              <a:t>Others – gradually increasing, fully deducted from previous mandatory contribution.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pl-PL" sz="1200" kern="1200" dirty="0" smtClean="0">
              <a:solidFill>
                <a:schemeClr val="tx1"/>
              </a:solidFill>
              <a:effectLst/>
              <a:latin typeface="Calibri"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effectLst/>
                <a:latin typeface="Calibri" pitchFamily="34" charset="0"/>
                <a:ea typeface="+mn-ea"/>
                <a:cs typeface="+mn-cs"/>
              </a:rPr>
              <a:t>Despite </a:t>
            </a:r>
            <a:r>
              <a:rPr lang="en-GB" sz="1200" b="1" kern="1200" dirty="0" smtClean="0">
                <a:solidFill>
                  <a:schemeClr val="tx1"/>
                </a:solidFill>
                <a:effectLst/>
                <a:latin typeface="Calibri" pitchFamily="34" charset="0"/>
                <a:ea typeface="+mn-ea"/>
                <a:cs typeface="+mn-cs"/>
              </a:rPr>
              <a:t>the common shift towards multi-pillar pension system design </a:t>
            </a:r>
            <a:r>
              <a:rPr lang="en-GB" sz="1200" kern="1200" dirty="0" smtClean="0">
                <a:solidFill>
                  <a:schemeClr val="tx1"/>
                </a:solidFill>
                <a:effectLst/>
                <a:latin typeface="Calibri" pitchFamily="34" charset="0"/>
                <a:ea typeface="+mn-ea"/>
                <a:cs typeface="+mn-cs"/>
              </a:rPr>
              <a:t>there are </a:t>
            </a:r>
            <a:r>
              <a:rPr lang="en-GB" sz="1200" b="1" kern="1200" dirty="0" smtClean="0">
                <a:solidFill>
                  <a:schemeClr val="tx1"/>
                </a:solidFill>
                <a:effectLst/>
                <a:latin typeface="Calibri" pitchFamily="34" charset="0"/>
                <a:ea typeface="+mn-ea"/>
                <a:cs typeface="+mn-cs"/>
              </a:rPr>
              <a:t>substantial differences between the pension systems </a:t>
            </a:r>
            <a:r>
              <a:rPr lang="en-GB" sz="1200" kern="1200" dirty="0" smtClean="0">
                <a:solidFill>
                  <a:schemeClr val="tx1"/>
                </a:solidFill>
                <a:effectLst/>
                <a:latin typeface="Calibri" pitchFamily="34" charset="0"/>
                <a:ea typeface="+mn-ea"/>
                <a:cs typeface="+mn-cs"/>
              </a:rPr>
              <a:t>of the analysed countries both in terms of their </a:t>
            </a:r>
            <a:r>
              <a:rPr lang="en-GB" sz="1200" b="1" kern="1200" dirty="0" smtClean="0">
                <a:solidFill>
                  <a:schemeClr val="tx1"/>
                </a:solidFill>
                <a:effectLst/>
                <a:latin typeface="Calibri" pitchFamily="34" charset="0"/>
                <a:ea typeface="+mn-ea"/>
                <a:cs typeface="+mn-cs"/>
              </a:rPr>
              <a:t>design </a:t>
            </a:r>
            <a:r>
              <a:rPr lang="en-GB" sz="1200" kern="1200" dirty="0" smtClean="0">
                <a:solidFill>
                  <a:schemeClr val="tx1"/>
                </a:solidFill>
                <a:effectLst/>
                <a:latin typeface="Calibri" pitchFamily="34" charset="0"/>
                <a:ea typeface="+mn-ea"/>
                <a:cs typeface="+mn-cs"/>
              </a:rPr>
              <a:t>and </a:t>
            </a:r>
            <a:r>
              <a:rPr lang="en-GB" sz="1200" b="1" kern="1200" dirty="0" smtClean="0">
                <a:solidFill>
                  <a:schemeClr val="tx1"/>
                </a:solidFill>
                <a:effectLst/>
                <a:latin typeface="Calibri" pitchFamily="34" charset="0"/>
                <a:ea typeface="+mn-ea"/>
                <a:cs typeface="+mn-cs"/>
              </a:rPr>
              <a:t>transition rules</a:t>
            </a:r>
            <a:r>
              <a:rPr lang="en-GB" sz="1200" kern="1200" dirty="0" smtClean="0">
                <a:solidFill>
                  <a:schemeClr val="tx1"/>
                </a:solidFill>
                <a:effectLst/>
                <a:latin typeface="Calibri" pitchFamily="34" charset="0"/>
                <a:ea typeface="+mn-ea"/>
                <a:cs typeface="+mn-cs"/>
              </a:rPr>
              <a:t>. In parallel to the introduction of mandatory systems, the countries also reformed their publicly managed components, either </a:t>
            </a:r>
            <a:r>
              <a:rPr lang="en-GB" sz="1200" i="1" kern="1200" dirty="0" smtClean="0">
                <a:solidFill>
                  <a:schemeClr val="tx1"/>
                </a:solidFill>
                <a:effectLst/>
                <a:latin typeface="Calibri" pitchFamily="34" charset="0"/>
                <a:ea typeface="+mn-ea"/>
                <a:cs typeface="+mn-cs"/>
              </a:rPr>
              <a:t>downscaling the defined benefit (DB) schemes, introducing point systems or introducing a paradigmatic shift to non-financial defined contribution (NDC) schemes</a:t>
            </a:r>
            <a:r>
              <a:rPr lang="en-GB" sz="1200" kern="1200" dirty="0" smtClean="0">
                <a:solidFill>
                  <a:schemeClr val="tx1"/>
                </a:solidFill>
                <a:effectLst/>
                <a:latin typeface="Calibri" pitchFamily="34" charset="0"/>
                <a:ea typeface="+mn-ea"/>
                <a:cs typeface="+mn-cs"/>
              </a:rPr>
              <a:t>. All the countries also decided to </a:t>
            </a:r>
            <a:r>
              <a:rPr lang="en-GB" sz="1200" i="1" kern="1200" dirty="0" smtClean="0">
                <a:solidFill>
                  <a:schemeClr val="tx1"/>
                </a:solidFill>
                <a:effectLst/>
                <a:latin typeface="Calibri" pitchFamily="34" charset="0"/>
                <a:ea typeface="+mn-ea"/>
                <a:cs typeface="+mn-cs"/>
              </a:rPr>
              <a:t>increase their retirement </a:t>
            </a:r>
            <a:r>
              <a:rPr lang="en-GB" sz="1200" kern="1200" dirty="0" smtClean="0">
                <a:solidFill>
                  <a:schemeClr val="tx1"/>
                </a:solidFill>
                <a:effectLst/>
                <a:latin typeface="Calibri" pitchFamily="34" charset="0"/>
                <a:ea typeface="+mn-ea"/>
                <a:cs typeface="+mn-cs"/>
              </a:rPr>
              <a:t>age and </a:t>
            </a:r>
            <a:r>
              <a:rPr lang="en-GB" sz="1200" i="1" kern="1200" dirty="0" smtClean="0">
                <a:solidFill>
                  <a:schemeClr val="tx1"/>
                </a:solidFill>
                <a:effectLst/>
                <a:latin typeface="Calibri" pitchFamily="34" charset="0"/>
                <a:ea typeface="+mn-ea"/>
                <a:cs typeface="+mn-cs"/>
              </a:rPr>
              <a:t>five of them equalised the retirement ages </a:t>
            </a:r>
            <a:r>
              <a:rPr lang="en-GB" sz="1200" kern="1200" dirty="0" smtClean="0">
                <a:solidFill>
                  <a:schemeClr val="tx1"/>
                </a:solidFill>
                <a:effectLst/>
                <a:latin typeface="Calibri" pitchFamily="34" charset="0"/>
                <a:ea typeface="+mn-ea"/>
                <a:cs typeface="+mn-cs"/>
              </a:rPr>
              <a:t>for men and women.</a:t>
            </a:r>
          </a:p>
          <a:p>
            <a:r>
              <a:rPr lang="en-GB" sz="1200" kern="1200" dirty="0" smtClean="0">
                <a:solidFill>
                  <a:schemeClr val="tx1"/>
                </a:solidFill>
                <a:effectLst/>
                <a:latin typeface="Calibri" pitchFamily="34" charset="0"/>
                <a:ea typeface="+mn-ea"/>
                <a:cs typeface="+mn-cs"/>
              </a:rPr>
              <a:t>Changes to the PAYG parts, including increases to the retirement age, were important measures towards reaching the long-term financial sustainability of pension systems and generating savings that could </a:t>
            </a:r>
            <a:r>
              <a:rPr lang="en-GB" sz="1200" b="1" kern="1200" dirty="0" smtClean="0">
                <a:solidFill>
                  <a:schemeClr val="tx1"/>
                </a:solidFill>
                <a:effectLst/>
                <a:latin typeface="Calibri" pitchFamily="34" charset="0"/>
                <a:ea typeface="+mn-ea"/>
                <a:cs typeface="+mn-cs"/>
              </a:rPr>
              <a:t>cover transition costs. </a:t>
            </a:r>
            <a:r>
              <a:rPr lang="en-GB" sz="1200" b="1" kern="1200" dirty="0" smtClean="0">
                <a:solidFill>
                  <a:schemeClr val="accent1">
                    <a:lumMod val="60000"/>
                    <a:lumOff val="40000"/>
                  </a:schemeClr>
                </a:solidFill>
                <a:effectLst/>
                <a:latin typeface="Calibri" pitchFamily="34" charset="0"/>
                <a:ea typeface="+mn-ea"/>
                <a:cs typeface="+mn-cs"/>
              </a:rPr>
              <a:t>Such costs occur when the prefunding is obtained by transferring part of the existing mandatory pension contribution to the PAYG scheme to the funded pillar. </a:t>
            </a:r>
          </a:p>
          <a:p>
            <a:r>
              <a:rPr lang="en-GB" sz="1200" kern="1200" dirty="0" smtClean="0">
                <a:solidFill>
                  <a:schemeClr val="tx1"/>
                </a:solidFill>
                <a:effectLst/>
                <a:latin typeface="Calibri" pitchFamily="34" charset="0"/>
                <a:ea typeface="+mn-ea"/>
                <a:cs typeface="+mn-cs"/>
              </a:rPr>
              <a:t>Only Estonia decided to prefund old-age pensions through a partial increase of the mandatory contribution paid by employees. Other countries in the region did not use this method due to the relatively high levels tax wedges. As a rule, pension reforms were designed to avoid distorting the labour market. To achieve this aim, most of the countries chose to reduce the PAYG pillar revenues to build the funded part of the mandatory pension system.</a:t>
            </a:r>
          </a:p>
          <a:p>
            <a:endParaRPr lang="en-GB" dirty="0"/>
          </a:p>
        </p:txBody>
      </p:sp>
      <p:sp>
        <p:nvSpPr>
          <p:cNvPr id="4" name="Slide Number Placeholder 3"/>
          <p:cNvSpPr>
            <a:spLocks noGrp="1"/>
          </p:cNvSpPr>
          <p:nvPr>
            <p:ph type="sldNum" sz="quarter" idx="10"/>
          </p:nvPr>
        </p:nvSpPr>
        <p:spPr/>
        <p:txBody>
          <a:bodyPr/>
          <a:lstStyle/>
          <a:p>
            <a:pPr>
              <a:defRPr/>
            </a:pPr>
            <a:fld id="{C7D12615-EB2A-47AD-BF61-3D0E9B4ADA70}" type="slidenum">
              <a:rPr lang="en-AU" smtClean="0"/>
              <a:pPr>
                <a:defRPr/>
              </a:pPr>
              <a:t>4</a:t>
            </a:fld>
            <a:endParaRPr lang="en-AU" dirty="0"/>
          </a:p>
        </p:txBody>
      </p:sp>
    </p:spTree>
    <p:extLst>
      <p:ext uri="{BB962C8B-B14F-4D97-AF65-F5344CB8AC3E}">
        <p14:creationId xmlns:p14="http://schemas.microsoft.com/office/powerpoint/2010/main" val="5555359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The PPM is the </a:t>
            </a:r>
            <a:r>
              <a:rPr lang="en-US" sz="1200" i="1" kern="1200" dirty="0" smtClean="0">
                <a:solidFill>
                  <a:schemeClr val="tx1"/>
                </a:solidFill>
                <a:effectLst/>
                <a:latin typeface="Calibri" pitchFamily="34" charset="0"/>
                <a:ea typeface="+mn-ea"/>
                <a:cs typeface="+mn-cs"/>
              </a:rPr>
              <a:t>clearinghouse</a:t>
            </a:r>
            <a:r>
              <a:rPr lang="en-US" sz="1200" kern="1200" dirty="0" smtClean="0">
                <a:solidFill>
                  <a:schemeClr val="tx1"/>
                </a:solidFill>
                <a:effectLst/>
                <a:latin typeface="Calibri" pitchFamily="34" charset="0"/>
                <a:ea typeface="+mn-ea"/>
                <a:cs typeface="+mn-cs"/>
              </a:rPr>
              <a:t> for fund transactions, keeps individual accounts, collects and provides (daily) information on participating funds, provides information services to participants and is the monopoly annuity provider.  The Swedish clearinghouse does not collect contributions from employers, but utilizes the already existing contribution-collection infrastructure of the Swedish National Tax Authority for this purpose.  Palmer</a:t>
            </a:r>
            <a:r>
              <a:rPr lang="en-US" sz="1200" kern="1200" baseline="0" dirty="0" smtClean="0">
                <a:solidFill>
                  <a:schemeClr val="tx1"/>
                </a:solidFill>
                <a:effectLst/>
                <a:latin typeface="Calibri" pitchFamily="34" charset="0"/>
                <a:ea typeface="+mn-ea"/>
                <a:cs typeface="+mn-cs"/>
              </a:rPr>
              <a:t> http://siteresources.worldbank.org/INTLACREGTOPFINSECDEV/Resources/SwedenSecondPillarPalmer.doc </a:t>
            </a:r>
            <a:endParaRPr lang="en-GB" dirty="0"/>
          </a:p>
        </p:txBody>
      </p:sp>
      <p:sp>
        <p:nvSpPr>
          <p:cNvPr id="4" name="Slide Number Placeholder 3"/>
          <p:cNvSpPr>
            <a:spLocks noGrp="1"/>
          </p:cNvSpPr>
          <p:nvPr>
            <p:ph type="sldNum" sz="quarter" idx="10"/>
          </p:nvPr>
        </p:nvSpPr>
        <p:spPr/>
        <p:txBody>
          <a:bodyPr/>
          <a:lstStyle/>
          <a:p>
            <a:pPr>
              <a:defRPr/>
            </a:pPr>
            <a:fld id="{C7D12615-EB2A-47AD-BF61-3D0E9B4ADA70}" type="slidenum">
              <a:rPr lang="en-AU" smtClean="0"/>
              <a:pPr>
                <a:defRPr/>
              </a:pPr>
              <a:t>5</a:t>
            </a:fld>
            <a:endParaRPr lang="en-AU" dirty="0"/>
          </a:p>
        </p:txBody>
      </p:sp>
    </p:spTree>
    <p:extLst>
      <p:ext uri="{BB962C8B-B14F-4D97-AF65-F5344CB8AC3E}">
        <p14:creationId xmlns:p14="http://schemas.microsoft.com/office/powerpoint/2010/main" val="3287837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Sweden – 18% of 500000</a:t>
            </a:r>
            <a:r>
              <a:rPr lang="en-GB" baseline="0" dirty="0" smtClean="0"/>
              <a:t> new entrants in 2001 made an active choice (Turner, 2003: 7).</a:t>
            </a:r>
          </a:p>
          <a:p>
            <a:endParaRPr lang="en-GB" dirty="0"/>
          </a:p>
        </p:txBody>
      </p:sp>
      <p:sp>
        <p:nvSpPr>
          <p:cNvPr id="4" name="Slide Number Placeholder 3"/>
          <p:cNvSpPr>
            <a:spLocks noGrp="1"/>
          </p:cNvSpPr>
          <p:nvPr>
            <p:ph type="sldNum" sz="quarter" idx="10"/>
          </p:nvPr>
        </p:nvSpPr>
        <p:spPr/>
        <p:txBody>
          <a:bodyPr/>
          <a:lstStyle/>
          <a:p>
            <a:pPr>
              <a:defRPr/>
            </a:pPr>
            <a:fld id="{C7D12615-EB2A-47AD-BF61-3D0E9B4ADA70}" type="slidenum">
              <a:rPr lang="en-AU" smtClean="0"/>
              <a:pPr>
                <a:defRPr/>
              </a:pPr>
              <a:t>6</a:t>
            </a:fld>
            <a:endParaRPr lang="en-AU" dirty="0"/>
          </a:p>
        </p:txBody>
      </p:sp>
    </p:spTree>
    <p:extLst>
      <p:ext uri="{BB962C8B-B14F-4D97-AF65-F5344CB8AC3E}">
        <p14:creationId xmlns:p14="http://schemas.microsoft.com/office/powerpoint/2010/main" val="4176760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BG: http://www.europarl.europa.eu/RegData/etudes/note/join/2012/492442/IPOL-EMPL_NT(2012)492442_EN.pdf</a:t>
            </a:r>
          </a:p>
          <a:p>
            <a:endParaRPr lang="en-GB" dirty="0"/>
          </a:p>
        </p:txBody>
      </p:sp>
      <p:sp>
        <p:nvSpPr>
          <p:cNvPr id="4" name="Slide Number Placeholder 3"/>
          <p:cNvSpPr>
            <a:spLocks noGrp="1"/>
          </p:cNvSpPr>
          <p:nvPr>
            <p:ph type="sldNum" sz="quarter" idx="10"/>
          </p:nvPr>
        </p:nvSpPr>
        <p:spPr/>
        <p:txBody>
          <a:bodyPr/>
          <a:lstStyle/>
          <a:p>
            <a:pPr>
              <a:defRPr/>
            </a:pPr>
            <a:fld id="{C7D12615-EB2A-47AD-BF61-3D0E9B4ADA70}" type="slidenum">
              <a:rPr lang="en-AU" smtClean="0"/>
              <a:pPr>
                <a:defRPr/>
              </a:pPr>
              <a:t>7</a:t>
            </a:fld>
            <a:endParaRPr lang="en-AU" dirty="0"/>
          </a:p>
        </p:txBody>
      </p:sp>
    </p:spTree>
    <p:extLst>
      <p:ext uri="{BB962C8B-B14F-4D97-AF65-F5344CB8AC3E}">
        <p14:creationId xmlns:p14="http://schemas.microsoft.com/office/powerpoint/2010/main" val="3287837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BG: http://www.europarl.europa.eu/RegData/etudes/note/join/2012/492442/IPOL-EMPL_NT(2012)492442_EN.pdf</a:t>
            </a:r>
          </a:p>
          <a:p>
            <a:r>
              <a:rPr lang="en-GB" dirty="0" smtClean="0"/>
              <a:t>Sweden: http://assets.aarp.org/rgcenter/econ/ib60_swe_iap.pdf </a:t>
            </a:r>
          </a:p>
          <a:p>
            <a:r>
              <a:rPr lang="en-GB" dirty="0" smtClean="0"/>
              <a:t>Swedish assets as GDP </a:t>
            </a:r>
            <a:r>
              <a:rPr lang="en-GB" dirty="0" smtClean="0">
                <a:sym typeface="Wingdings" panose="05000000000000000000" pitchFamily="2" charset="2"/>
              </a:rPr>
              <a:t> 759 bn krona assets (Swedish Pension Agency 2015) divided by exchange rate (Google 89.15 bn) divided</a:t>
            </a:r>
            <a:r>
              <a:rPr lang="en-GB" baseline="0" dirty="0" smtClean="0">
                <a:sym typeface="Wingdings" panose="05000000000000000000" pitchFamily="2" charset="2"/>
              </a:rPr>
              <a:t> by 571 bn USD 2014 GDP (http://www.tradingeconomics.com/sweden/gdp) equals around 15.6% as of 2014.</a:t>
            </a:r>
          </a:p>
          <a:p>
            <a:r>
              <a:rPr lang="en-GB" baseline="0" dirty="0" smtClean="0">
                <a:sym typeface="Wingdings" panose="05000000000000000000" pitchFamily="2" charset="2"/>
              </a:rPr>
              <a:t>Number of pensioners in Sweden https://secure.pensionsmyndigheten.se/23017.html</a:t>
            </a:r>
            <a:endParaRPr lang="en-GB" dirty="0"/>
          </a:p>
        </p:txBody>
      </p:sp>
      <p:sp>
        <p:nvSpPr>
          <p:cNvPr id="4" name="Slide Number Placeholder 3"/>
          <p:cNvSpPr>
            <a:spLocks noGrp="1"/>
          </p:cNvSpPr>
          <p:nvPr>
            <p:ph type="sldNum" sz="quarter" idx="10"/>
          </p:nvPr>
        </p:nvSpPr>
        <p:spPr/>
        <p:txBody>
          <a:bodyPr/>
          <a:lstStyle/>
          <a:p>
            <a:pPr>
              <a:defRPr/>
            </a:pPr>
            <a:fld id="{C7D12615-EB2A-47AD-BF61-3D0E9B4ADA70}" type="slidenum">
              <a:rPr lang="en-AU" smtClean="0"/>
              <a:pPr>
                <a:defRPr/>
              </a:pPr>
              <a:t>8</a:t>
            </a:fld>
            <a:endParaRPr lang="en-AU" dirty="0"/>
          </a:p>
        </p:txBody>
      </p:sp>
    </p:spTree>
    <p:extLst>
      <p:ext uri="{BB962C8B-B14F-4D97-AF65-F5344CB8AC3E}">
        <p14:creationId xmlns:p14="http://schemas.microsoft.com/office/powerpoint/2010/main" val="3287837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C7D12615-EB2A-47AD-BF61-3D0E9B4ADA70}" type="slidenum">
              <a:rPr lang="en-AU" smtClean="0"/>
              <a:pPr>
                <a:defRPr/>
              </a:pPr>
              <a:t>19</a:t>
            </a:fld>
            <a:endParaRPr lang="en-AU" dirty="0"/>
          </a:p>
        </p:txBody>
      </p:sp>
    </p:spTree>
    <p:extLst>
      <p:ext uri="{BB962C8B-B14F-4D97-AF65-F5344CB8AC3E}">
        <p14:creationId xmlns:p14="http://schemas.microsoft.com/office/powerpoint/2010/main" val="151861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C7D12615-EB2A-47AD-BF61-3D0E9B4ADA70}" type="slidenum">
              <a:rPr lang="en-AU" smtClean="0"/>
              <a:pPr>
                <a:defRPr/>
              </a:pPr>
              <a:t>20</a:t>
            </a:fld>
            <a:endParaRPr lang="en-AU" dirty="0"/>
          </a:p>
        </p:txBody>
      </p:sp>
    </p:spTree>
    <p:extLst>
      <p:ext uri="{BB962C8B-B14F-4D97-AF65-F5344CB8AC3E}">
        <p14:creationId xmlns:p14="http://schemas.microsoft.com/office/powerpoint/2010/main" val="1518610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64F40F67-6B1D-480C-B9DF-4A8325574B48}" type="datetime1">
              <a:rPr lang="en-US" smtClean="0"/>
              <a:t>19-Feb-2016</a:t>
            </a:fld>
            <a:endParaRPr lang="en-US" dirty="0"/>
          </a:p>
        </p:txBody>
      </p:sp>
      <p:sp>
        <p:nvSpPr>
          <p:cNvPr id="5" name="Footer Placeholder 18"/>
          <p:cNvSpPr>
            <a:spLocks noGrp="1"/>
          </p:cNvSpPr>
          <p:nvPr>
            <p:ph type="ftr" sz="quarter" idx="11"/>
          </p:nvPr>
        </p:nvSpPr>
        <p:spPr/>
        <p:txBody>
          <a:bodyPr/>
          <a:lstStyle>
            <a:lvl1pPr>
              <a:defRPr dirty="0">
                <a:solidFill>
                  <a:srgbClr val="D1EAEE"/>
                </a:solidFill>
              </a:defRPr>
            </a:lvl1pPr>
          </a:lstStyle>
          <a:p>
            <a:pPr>
              <a:defRPr/>
            </a:pPr>
            <a:endParaRPr lang="en-AU" dirty="0"/>
          </a:p>
        </p:txBody>
      </p:sp>
      <p:sp>
        <p:nvSpPr>
          <p:cNvPr id="6" name="Slide Number Placeholder 26"/>
          <p:cNvSpPr>
            <a:spLocks noGrp="1"/>
          </p:cNvSpPr>
          <p:nvPr>
            <p:ph type="sldNum" sz="quarter" idx="12"/>
          </p:nvPr>
        </p:nvSpPr>
        <p:spPr/>
        <p:txBody>
          <a:bodyPr/>
          <a:lstStyle>
            <a:lvl1pPr>
              <a:defRPr/>
            </a:lvl1pPr>
          </a:lstStyle>
          <a:p>
            <a:pPr>
              <a:defRPr/>
            </a:pPr>
            <a:fld id="{AE5E9DF6-A064-4D74-A82F-FB97BD2B0DB4}" type="slidenum">
              <a:rPr lang="en-US"/>
              <a:pPr>
                <a:defRPr/>
              </a:pPr>
              <a:t>‹#›</a:t>
            </a:fld>
            <a:endParaRPr lang="en-US" dirty="0"/>
          </a:p>
        </p:txBody>
      </p:sp>
    </p:spTree>
    <p:extLst>
      <p:ext uri="{BB962C8B-B14F-4D97-AF65-F5344CB8AC3E}">
        <p14:creationId xmlns:p14="http://schemas.microsoft.com/office/powerpoint/2010/main" val="3319179655"/>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149FD8E7-71C3-4B54-BCB5-CA43DC1A6E50}" type="datetime1">
              <a:rPr lang="en-US" smtClean="0"/>
              <a:t>19-Feb-2016</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AU" dirty="0"/>
          </a:p>
        </p:txBody>
      </p:sp>
      <p:sp>
        <p:nvSpPr>
          <p:cNvPr id="6" name="Slide Number Placeholder 17"/>
          <p:cNvSpPr>
            <a:spLocks noGrp="1"/>
          </p:cNvSpPr>
          <p:nvPr>
            <p:ph type="sldNum" sz="quarter" idx="12"/>
          </p:nvPr>
        </p:nvSpPr>
        <p:spPr/>
        <p:txBody>
          <a:bodyPr/>
          <a:lstStyle>
            <a:lvl1pPr>
              <a:defRPr/>
            </a:lvl1pPr>
          </a:lstStyle>
          <a:p>
            <a:pPr>
              <a:defRPr/>
            </a:pPr>
            <a:fld id="{5700B70B-35FC-4A17-A09B-8C06203D763F}" type="slidenum">
              <a:rPr lang="en-US"/>
              <a:pPr>
                <a:defRPr/>
              </a:pPr>
              <a:t>‹#›</a:t>
            </a:fld>
            <a:endParaRPr lang="en-US" dirty="0"/>
          </a:p>
        </p:txBody>
      </p:sp>
    </p:spTree>
    <p:extLst>
      <p:ext uri="{BB962C8B-B14F-4D97-AF65-F5344CB8AC3E}">
        <p14:creationId xmlns:p14="http://schemas.microsoft.com/office/powerpoint/2010/main" val="2017366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92756090-774D-4C74-89D8-66DEFF8C4D19}" type="datetime1">
              <a:rPr lang="en-US" smtClean="0"/>
              <a:t>19-Feb-2016</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AU" dirty="0"/>
          </a:p>
        </p:txBody>
      </p:sp>
      <p:sp>
        <p:nvSpPr>
          <p:cNvPr id="6" name="Slide Number Placeholder 17"/>
          <p:cNvSpPr>
            <a:spLocks noGrp="1"/>
          </p:cNvSpPr>
          <p:nvPr>
            <p:ph type="sldNum" sz="quarter" idx="12"/>
          </p:nvPr>
        </p:nvSpPr>
        <p:spPr/>
        <p:txBody>
          <a:bodyPr/>
          <a:lstStyle>
            <a:lvl1pPr>
              <a:defRPr/>
            </a:lvl1pPr>
          </a:lstStyle>
          <a:p>
            <a:pPr>
              <a:defRPr/>
            </a:pPr>
            <a:fld id="{7B51C5B3-1C1E-4ABE-8D26-B45E2DCE828D}" type="slidenum">
              <a:rPr lang="en-US"/>
              <a:pPr>
                <a:defRPr/>
              </a:pPr>
              <a:t>‹#›</a:t>
            </a:fld>
            <a:endParaRPr lang="en-US" dirty="0"/>
          </a:p>
        </p:txBody>
      </p:sp>
    </p:spTree>
    <p:extLst>
      <p:ext uri="{BB962C8B-B14F-4D97-AF65-F5344CB8AC3E}">
        <p14:creationId xmlns:p14="http://schemas.microsoft.com/office/powerpoint/2010/main" val="3626433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D621BD92-F793-473C-A780-86A4009FA2C4}" type="datetime1">
              <a:rPr lang="en-US" smtClean="0"/>
              <a:t>19-Feb-2016</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AU" dirty="0"/>
          </a:p>
        </p:txBody>
      </p:sp>
      <p:sp>
        <p:nvSpPr>
          <p:cNvPr id="6" name="Slide Number Placeholder 17"/>
          <p:cNvSpPr>
            <a:spLocks noGrp="1"/>
          </p:cNvSpPr>
          <p:nvPr>
            <p:ph type="sldNum" sz="quarter" idx="12"/>
          </p:nvPr>
        </p:nvSpPr>
        <p:spPr/>
        <p:txBody>
          <a:bodyPr/>
          <a:lstStyle>
            <a:lvl1pPr>
              <a:defRPr/>
            </a:lvl1pPr>
          </a:lstStyle>
          <a:p>
            <a:pPr>
              <a:defRPr/>
            </a:pPr>
            <a:fld id="{38795815-CC2E-4781-B890-20CAD8BEB5AC}" type="slidenum">
              <a:rPr lang="en-US"/>
              <a:pPr>
                <a:defRPr/>
              </a:pPr>
              <a:t>‹#›</a:t>
            </a:fld>
            <a:endParaRPr lang="en-US" dirty="0"/>
          </a:p>
        </p:txBody>
      </p:sp>
    </p:spTree>
    <p:extLst>
      <p:ext uri="{BB962C8B-B14F-4D97-AF65-F5344CB8AC3E}">
        <p14:creationId xmlns:p14="http://schemas.microsoft.com/office/powerpoint/2010/main" val="274209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6A71B60-993B-49DA-BD6A-15EC6AA09149}" type="datetime1">
              <a:rPr lang="en-US" smtClean="0"/>
              <a:t>19-Feb-2016</a:t>
            </a:fld>
            <a:endParaRPr lang="en-US" dirty="0"/>
          </a:p>
        </p:txBody>
      </p:sp>
      <p:sp>
        <p:nvSpPr>
          <p:cNvPr id="5" name="Footer Placeholder 4"/>
          <p:cNvSpPr>
            <a:spLocks noGrp="1"/>
          </p:cNvSpPr>
          <p:nvPr>
            <p:ph type="ftr" sz="quarter" idx="11"/>
          </p:nvPr>
        </p:nvSpPr>
        <p:spPr/>
        <p:txBody>
          <a:bodyPr/>
          <a:lstStyle>
            <a:lvl1pPr>
              <a:defRPr dirty="0">
                <a:solidFill>
                  <a:srgbClr val="D1EAEE"/>
                </a:solidFill>
              </a:defRPr>
            </a:lvl1pPr>
          </a:lstStyle>
          <a:p>
            <a:pPr>
              <a:defRPr/>
            </a:pPr>
            <a:endParaRPr lang="en-AU" dirty="0"/>
          </a:p>
        </p:txBody>
      </p:sp>
      <p:sp>
        <p:nvSpPr>
          <p:cNvPr id="6" name="Slide Number Placeholder 5"/>
          <p:cNvSpPr>
            <a:spLocks noGrp="1"/>
          </p:cNvSpPr>
          <p:nvPr>
            <p:ph type="sldNum" sz="quarter" idx="12"/>
          </p:nvPr>
        </p:nvSpPr>
        <p:spPr/>
        <p:txBody>
          <a:bodyPr/>
          <a:lstStyle>
            <a:lvl1pPr>
              <a:defRPr/>
            </a:lvl1pPr>
          </a:lstStyle>
          <a:p>
            <a:pPr>
              <a:defRPr/>
            </a:pPr>
            <a:fld id="{9E3BBB7D-9529-490A-9156-6669DC5A3E3E}" type="slidenum">
              <a:rPr lang="en-US"/>
              <a:pPr>
                <a:defRPr/>
              </a:pPr>
              <a:t>‹#›</a:t>
            </a:fld>
            <a:endParaRPr lang="en-US" dirty="0"/>
          </a:p>
        </p:txBody>
      </p:sp>
    </p:spTree>
    <p:extLst>
      <p:ext uri="{BB962C8B-B14F-4D97-AF65-F5344CB8AC3E}">
        <p14:creationId xmlns:p14="http://schemas.microsoft.com/office/powerpoint/2010/main" val="62764550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90654C7B-6873-46FB-A666-90E1A70691AA}" type="datetime1">
              <a:rPr lang="en-US" smtClean="0"/>
              <a:t>19-Feb-2016</a:t>
            </a:fld>
            <a:endParaRPr lang="en-US" dirty="0"/>
          </a:p>
        </p:txBody>
      </p:sp>
      <p:sp>
        <p:nvSpPr>
          <p:cNvPr id="6" name="Footer Placeholder 21"/>
          <p:cNvSpPr>
            <a:spLocks noGrp="1"/>
          </p:cNvSpPr>
          <p:nvPr>
            <p:ph type="ftr" sz="quarter" idx="11"/>
          </p:nvPr>
        </p:nvSpPr>
        <p:spPr/>
        <p:txBody>
          <a:bodyPr/>
          <a:lstStyle>
            <a:lvl1pPr>
              <a:defRPr/>
            </a:lvl1pPr>
          </a:lstStyle>
          <a:p>
            <a:pPr>
              <a:defRPr/>
            </a:pPr>
            <a:endParaRPr lang="en-AU" dirty="0"/>
          </a:p>
        </p:txBody>
      </p:sp>
      <p:sp>
        <p:nvSpPr>
          <p:cNvPr id="7" name="Slide Number Placeholder 17"/>
          <p:cNvSpPr>
            <a:spLocks noGrp="1"/>
          </p:cNvSpPr>
          <p:nvPr>
            <p:ph type="sldNum" sz="quarter" idx="12"/>
          </p:nvPr>
        </p:nvSpPr>
        <p:spPr/>
        <p:txBody>
          <a:bodyPr/>
          <a:lstStyle>
            <a:lvl1pPr>
              <a:defRPr/>
            </a:lvl1pPr>
          </a:lstStyle>
          <a:p>
            <a:pPr>
              <a:defRPr/>
            </a:pPr>
            <a:fld id="{192261A8-E521-46B2-ACD0-A18CCDBF0F06}" type="slidenum">
              <a:rPr lang="en-US"/>
              <a:pPr>
                <a:defRPr/>
              </a:pPr>
              <a:t>‹#›</a:t>
            </a:fld>
            <a:endParaRPr lang="en-US" dirty="0"/>
          </a:p>
        </p:txBody>
      </p:sp>
    </p:spTree>
    <p:extLst>
      <p:ext uri="{BB962C8B-B14F-4D97-AF65-F5344CB8AC3E}">
        <p14:creationId xmlns:p14="http://schemas.microsoft.com/office/powerpoint/2010/main" val="4005269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E4D64F17-EF93-4A3F-BD67-26333D06E277}" type="datetime1">
              <a:rPr lang="en-US" smtClean="0"/>
              <a:t>19-Feb-2016</a:t>
            </a:fld>
            <a:endParaRPr lang="en-US" dirty="0"/>
          </a:p>
        </p:txBody>
      </p:sp>
      <p:sp>
        <p:nvSpPr>
          <p:cNvPr id="8" name="Footer Placeholder 21"/>
          <p:cNvSpPr>
            <a:spLocks noGrp="1"/>
          </p:cNvSpPr>
          <p:nvPr>
            <p:ph type="ftr" sz="quarter" idx="11"/>
          </p:nvPr>
        </p:nvSpPr>
        <p:spPr/>
        <p:txBody>
          <a:bodyPr/>
          <a:lstStyle>
            <a:lvl1pPr>
              <a:defRPr/>
            </a:lvl1pPr>
          </a:lstStyle>
          <a:p>
            <a:pPr>
              <a:defRPr/>
            </a:pPr>
            <a:endParaRPr lang="en-AU" dirty="0"/>
          </a:p>
        </p:txBody>
      </p:sp>
      <p:sp>
        <p:nvSpPr>
          <p:cNvPr id="9" name="Slide Number Placeholder 17"/>
          <p:cNvSpPr>
            <a:spLocks noGrp="1"/>
          </p:cNvSpPr>
          <p:nvPr>
            <p:ph type="sldNum" sz="quarter" idx="12"/>
          </p:nvPr>
        </p:nvSpPr>
        <p:spPr/>
        <p:txBody>
          <a:bodyPr/>
          <a:lstStyle>
            <a:lvl1pPr>
              <a:defRPr/>
            </a:lvl1pPr>
          </a:lstStyle>
          <a:p>
            <a:pPr>
              <a:defRPr/>
            </a:pPr>
            <a:fld id="{5470104B-7CFB-4EFB-B188-F2D8F8898383}" type="slidenum">
              <a:rPr lang="en-US"/>
              <a:pPr>
                <a:defRPr/>
              </a:pPr>
              <a:t>‹#›</a:t>
            </a:fld>
            <a:endParaRPr lang="en-US" dirty="0"/>
          </a:p>
        </p:txBody>
      </p:sp>
    </p:spTree>
    <p:extLst>
      <p:ext uri="{BB962C8B-B14F-4D97-AF65-F5344CB8AC3E}">
        <p14:creationId xmlns:p14="http://schemas.microsoft.com/office/powerpoint/2010/main" val="17290272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D65D13C7-8B01-4466-ABD9-00DB6D3E3FA6}" type="datetime1">
              <a:rPr lang="en-US" smtClean="0"/>
              <a:t>19-Feb-2016</a:t>
            </a:fld>
            <a:endParaRPr lang="en-US" dirty="0"/>
          </a:p>
        </p:txBody>
      </p:sp>
      <p:sp>
        <p:nvSpPr>
          <p:cNvPr id="4" name="Footer Placeholder 21"/>
          <p:cNvSpPr>
            <a:spLocks noGrp="1"/>
          </p:cNvSpPr>
          <p:nvPr>
            <p:ph type="ftr" sz="quarter" idx="11"/>
          </p:nvPr>
        </p:nvSpPr>
        <p:spPr/>
        <p:txBody>
          <a:bodyPr/>
          <a:lstStyle>
            <a:lvl1pPr>
              <a:defRPr/>
            </a:lvl1pPr>
          </a:lstStyle>
          <a:p>
            <a:pPr>
              <a:defRPr/>
            </a:pPr>
            <a:endParaRPr lang="en-AU" dirty="0"/>
          </a:p>
        </p:txBody>
      </p:sp>
      <p:sp>
        <p:nvSpPr>
          <p:cNvPr id="5" name="Slide Number Placeholder 17"/>
          <p:cNvSpPr>
            <a:spLocks noGrp="1"/>
          </p:cNvSpPr>
          <p:nvPr>
            <p:ph type="sldNum" sz="quarter" idx="12"/>
          </p:nvPr>
        </p:nvSpPr>
        <p:spPr/>
        <p:txBody>
          <a:bodyPr/>
          <a:lstStyle>
            <a:lvl1pPr>
              <a:defRPr/>
            </a:lvl1pPr>
          </a:lstStyle>
          <a:p>
            <a:pPr>
              <a:defRPr/>
            </a:pPr>
            <a:fld id="{017E20C8-EFB3-4AE2-B442-DC8BCDF21FE2}" type="slidenum">
              <a:rPr lang="en-US"/>
              <a:pPr>
                <a:defRPr/>
              </a:pPr>
              <a:t>‹#›</a:t>
            </a:fld>
            <a:endParaRPr lang="en-US" dirty="0"/>
          </a:p>
        </p:txBody>
      </p:sp>
    </p:spTree>
    <p:extLst>
      <p:ext uri="{BB962C8B-B14F-4D97-AF65-F5344CB8AC3E}">
        <p14:creationId xmlns:p14="http://schemas.microsoft.com/office/powerpoint/2010/main" val="3588552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17DA8D38-8CA9-47A0-8B64-F45A148AED01}" type="datetime1">
              <a:rPr lang="en-US" smtClean="0"/>
              <a:t>19-Feb-2016</a:t>
            </a:fld>
            <a:endParaRPr lang="en-US" dirty="0"/>
          </a:p>
        </p:txBody>
      </p:sp>
      <p:sp>
        <p:nvSpPr>
          <p:cNvPr id="3" name="Footer Placeholder 21"/>
          <p:cNvSpPr>
            <a:spLocks noGrp="1"/>
          </p:cNvSpPr>
          <p:nvPr>
            <p:ph type="ftr" sz="quarter" idx="11"/>
          </p:nvPr>
        </p:nvSpPr>
        <p:spPr/>
        <p:txBody>
          <a:bodyPr/>
          <a:lstStyle>
            <a:lvl1pPr>
              <a:defRPr/>
            </a:lvl1pPr>
          </a:lstStyle>
          <a:p>
            <a:pPr>
              <a:defRPr/>
            </a:pPr>
            <a:endParaRPr lang="en-AU" dirty="0"/>
          </a:p>
        </p:txBody>
      </p:sp>
      <p:sp>
        <p:nvSpPr>
          <p:cNvPr id="4" name="Slide Number Placeholder 17"/>
          <p:cNvSpPr>
            <a:spLocks noGrp="1"/>
          </p:cNvSpPr>
          <p:nvPr>
            <p:ph type="sldNum" sz="quarter" idx="12"/>
          </p:nvPr>
        </p:nvSpPr>
        <p:spPr/>
        <p:txBody>
          <a:bodyPr/>
          <a:lstStyle>
            <a:lvl1pPr>
              <a:defRPr/>
            </a:lvl1pPr>
          </a:lstStyle>
          <a:p>
            <a:pPr>
              <a:defRPr/>
            </a:pPr>
            <a:fld id="{10C167BB-B1CE-4E8A-BED9-0737321860E7}" type="slidenum">
              <a:rPr lang="en-US"/>
              <a:pPr>
                <a:defRPr/>
              </a:pPr>
              <a:t>‹#›</a:t>
            </a:fld>
            <a:endParaRPr lang="en-US" dirty="0"/>
          </a:p>
        </p:txBody>
      </p:sp>
    </p:spTree>
    <p:extLst>
      <p:ext uri="{BB962C8B-B14F-4D97-AF65-F5344CB8AC3E}">
        <p14:creationId xmlns:p14="http://schemas.microsoft.com/office/powerpoint/2010/main" val="4219280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464596F2-A711-458F-8672-7169247CBFF3}" type="datetime1">
              <a:rPr lang="en-US" smtClean="0"/>
              <a:t>19-Feb-2016</a:t>
            </a:fld>
            <a:endParaRPr lang="en-US" dirty="0"/>
          </a:p>
        </p:txBody>
      </p:sp>
      <p:sp>
        <p:nvSpPr>
          <p:cNvPr id="6" name="Footer Placeholder 21"/>
          <p:cNvSpPr>
            <a:spLocks noGrp="1"/>
          </p:cNvSpPr>
          <p:nvPr>
            <p:ph type="ftr" sz="quarter" idx="11"/>
          </p:nvPr>
        </p:nvSpPr>
        <p:spPr/>
        <p:txBody>
          <a:bodyPr/>
          <a:lstStyle>
            <a:lvl1pPr>
              <a:defRPr/>
            </a:lvl1pPr>
          </a:lstStyle>
          <a:p>
            <a:pPr>
              <a:defRPr/>
            </a:pPr>
            <a:endParaRPr lang="en-AU" dirty="0"/>
          </a:p>
        </p:txBody>
      </p:sp>
      <p:sp>
        <p:nvSpPr>
          <p:cNvPr id="7" name="Slide Number Placeholder 17"/>
          <p:cNvSpPr>
            <a:spLocks noGrp="1"/>
          </p:cNvSpPr>
          <p:nvPr>
            <p:ph type="sldNum" sz="quarter" idx="12"/>
          </p:nvPr>
        </p:nvSpPr>
        <p:spPr/>
        <p:txBody>
          <a:bodyPr/>
          <a:lstStyle>
            <a:lvl1pPr>
              <a:defRPr/>
            </a:lvl1pPr>
          </a:lstStyle>
          <a:p>
            <a:pPr>
              <a:defRPr/>
            </a:pPr>
            <a:fld id="{A41A94C2-25C3-420F-AD2E-77E45D8499D7}" type="slidenum">
              <a:rPr lang="en-US"/>
              <a:pPr>
                <a:defRPr/>
              </a:pPr>
              <a:t>‹#›</a:t>
            </a:fld>
            <a:endParaRPr lang="en-US" dirty="0"/>
          </a:p>
        </p:txBody>
      </p:sp>
    </p:spTree>
    <p:extLst>
      <p:ext uri="{BB962C8B-B14F-4D97-AF65-F5344CB8AC3E}">
        <p14:creationId xmlns:p14="http://schemas.microsoft.com/office/powerpoint/2010/main" val="26888670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dirty="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E8004B72-14DB-434F-ADA4-3D98BFE7B3E1}" type="datetime1">
              <a:rPr lang="en-US" smtClean="0"/>
              <a:t>19-Feb-2016</a:t>
            </a:fld>
            <a:endParaRPr lang="en-US" dirty="0"/>
          </a:p>
        </p:txBody>
      </p:sp>
      <p:sp>
        <p:nvSpPr>
          <p:cNvPr id="10" name="Footer Placeholder 5"/>
          <p:cNvSpPr>
            <a:spLocks noGrp="1"/>
          </p:cNvSpPr>
          <p:nvPr>
            <p:ph type="ftr" sz="quarter" idx="11"/>
          </p:nvPr>
        </p:nvSpPr>
        <p:spPr/>
        <p:txBody>
          <a:bodyPr/>
          <a:lstStyle>
            <a:lvl1pPr>
              <a:defRPr dirty="0"/>
            </a:lvl1pPr>
          </a:lstStyle>
          <a:p>
            <a:pPr>
              <a:defRPr/>
            </a:pPr>
            <a:endParaRPr lang="en-AU" dirty="0"/>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880DE997-BAAA-49AF-82F2-02221C7E5436}" type="slidenum">
              <a:rPr lang="en-US"/>
              <a:pPr>
                <a:defRPr/>
              </a:pPr>
              <a:t>‹#›</a:t>
            </a:fld>
            <a:endParaRPr lang="en-US" dirty="0"/>
          </a:p>
        </p:txBody>
      </p:sp>
    </p:spTree>
    <p:extLst>
      <p:ext uri="{BB962C8B-B14F-4D97-AF65-F5344CB8AC3E}">
        <p14:creationId xmlns:p14="http://schemas.microsoft.com/office/powerpoint/2010/main" val="1540012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63B885E5-B7F5-41DB-9652-4BB8DD99FE49}" type="datetime1">
              <a:rPr lang="en-US" smtClean="0"/>
              <a:t>19-Feb-2016</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wrap="square" lIns="0" tIns="0" rIns="0" bIns="0" numCol="1" anchor="b" anchorCtr="0" compatLnSpc="1">
            <a:prstTxWarp prst="textNoShape">
              <a:avLst/>
            </a:prstTxWarp>
          </a:bodyPr>
          <a:lstStyle>
            <a:lvl1pPr>
              <a:defRPr sz="1200" dirty="0">
                <a:solidFill>
                  <a:srgbClr val="045C75"/>
                </a:solidFill>
                <a:latin typeface="Constantia" pitchFamily="18" charset="0"/>
                <a:cs typeface="Arial" pitchFamily="34" charset="0"/>
              </a:defRPr>
            </a:lvl1pPr>
          </a:lstStyle>
          <a:p>
            <a:pPr>
              <a:defRPr/>
            </a:pPr>
            <a:endParaRPr lang="en-AU"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A411913B-7197-4F58-8F7D-C3D943A31F48}" type="slidenum">
              <a:rPr lang="en-US"/>
              <a:pPr>
                <a:defRPr/>
              </a:pPr>
              <a:t>‹#›</a:t>
            </a:fld>
            <a:endParaRPr lang="en-US" dirty="0"/>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grpSp>
    </p:spTree>
  </p:cSld>
  <p:clrMap bg1="lt1" tx1="dk1" bg2="lt2" tx2="dk2" accent1="accent1" accent2="accent2" accent3="accent3" accent4="accent4" accent5="accent5" accent6="accent6" hlink="hlink" folHlink="folHlink"/>
  <p:sldLayoutIdLst>
    <p:sldLayoutId id="2147483905" r:id="rId1"/>
    <p:sldLayoutId id="2147483897" r:id="rId2"/>
    <p:sldLayoutId id="2147483906" r:id="rId3"/>
    <p:sldLayoutId id="2147483898" r:id="rId4"/>
    <p:sldLayoutId id="2147483899" r:id="rId5"/>
    <p:sldLayoutId id="2147483900" r:id="rId6"/>
    <p:sldLayoutId id="2147483901" r:id="rId7"/>
    <p:sldLayoutId id="2147483902" r:id="rId8"/>
    <p:sldLayoutId id="2147483907" r:id="rId9"/>
    <p:sldLayoutId id="2147483903" r:id="rId10"/>
    <p:sldLayoutId id="2147483904" r:id="rId11"/>
  </p:sldLayoutIdLst>
  <p:hf hdr="0" ftr="0" dt="0"/>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iopsweb.org/" TargetMode="External"/><Relationship Id="rId4" Type="http://schemas.openxmlformats.org/officeDocument/2006/relationships/hyperlink" Target="mailto:dariusz.stanko@oecd.org"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chart" Target="../charts/chart5.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hyperlink" Target="https://www.google.fr/url?sa=t&amp;rct=j&amp;q=&amp;esrc=s&amp;source=web&amp;cd=9&amp;cad=rja&amp;uact=8&amp;ved=0ahUKEwiQn-W79v7KAhWLfxoKHeKkC9gQFghQMAg&amp;url=http://cis.ier.hit-u.ac.jp/Common/pdf/dp/2001/dp36.pdf&amp;usg=AFQjCNGszvZARYTpCRgVbxZhNUwABpGQqQ&amp;sig2=Ew4LL5Ij28cACnhWPaQ7yQ&amp;bvm=bv.114195076,d.d2s" TargetMode="External"/><Relationship Id="rId3" Type="http://schemas.openxmlformats.org/officeDocument/2006/relationships/image" Target="../media/image2.jpeg"/><Relationship Id="rId7" Type="http://schemas.openxmlformats.org/officeDocument/2006/relationships/hyperlink" Target="http://www.oecd.org/site/iops/iopsworkingpapersoneffectivepensionsupervision.htm" TargetMode="External"/><Relationship Id="rId12" Type="http://schemas.openxmlformats.org/officeDocument/2006/relationships/hyperlink" Target="https://secure.pensionsmyndigheten.se/download/18.3c07b8ed14fbdb77cd57cd1/1446806348928/Orange+Report+2014+eng.pdf"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www.imf.org/external/pubs/ft/scr/2015/cr1598.pdf" TargetMode="External"/><Relationship Id="rId11" Type="http://schemas.openxmlformats.org/officeDocument/2006/relationships/hyperlink" Target="http://www.fiap.cl/prontus_fiap/site/artic/20091229/asocfile/20091229131602/investments_and_payouts_in_funded_pension_systems.pdf" TargetMode="External"/><Relationship Id="rId5" Type="http://schemas.openxmlformats.org/officeDocument/2006/relationships/hyperlink" Target="http://uczelnia.sgh.waw.pl/pl/uczelnia/badania/grupy_badawcze/ppg/Documents/NCN%20Sta%C5%84ko%202015/Report%20CEE%20reversals%20-%20final.pdf" TargetMode="External"/><Relationship Id="rId10" Type="http://schemas.openxmlformats.org/officeDocument/2006/relationships/hyperlink" Target="http://www.rzu.gov.pl/files/67__5158__Rozprawy_Ubezpieczeniowe.pdf" TargetMode="External"/><Relationship Id="rId4" Type="http://schemas.openxmlformats.org/officeDocument/2006/relationships/hyperlink" Target="http://www.aiosfp.org/?wpdmdl=2122&amp;lang=en" TargetMode="External"/><Relationship Id="rId9" Type="http://schemas.openxmlformats.org/officeDocument/2006/relationships/hyperlink" Target="http://assets.aarp.org/rgcenter/econ/ib60_swe_iap.pdf"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71600" y="507504"/>
            <a:ext cx="7701480" cy="3209528"/>
          </a:xfrm>
          <a:ln>
            <a:miter lim="800000"/>
            <a:headEnd/>
            <a:tailEnd/>
          </a:ln>
          <a:extLst/>
        </p:spPr>
        <p:txBody>
          <a:bodyPr>
            <a:noAutofit/>
          </a:bodyPr>
          <a:lstStyle/>
          <a:p>
            <a:pPr algn="l">
              <a:defRPr/>
            </a:pPr>
            <a:r>
              <a:rPr lang="en-GB" sz="4000" b="1" dirty="0" smtClean="0"/>
              <a:t>Individual pension accounts: </a:t>
            </a:r>
            <a:br>
              <a:rPr lang="en-GB" sz="4000" b="1" dirty="0" smtClean="0"/>
            </a:br>
            <a:r>
              <a:rPr lang="en-GB" sz="4000" b="1" dirty="0" smtClean="0"/>
              <a:t>the case of the CEE </a:t>
            </a:r>
            <a:r>
              <a:rPr lang="pl-PL" sz="4000" b="1" dirty="0" smtClean="0"/>
              <a:t>region</a:t>
            </a:r>
            <a:r>
              <a:rPr lang="pl-PL" sz="3600" b="1" dirty="0" smtClean="0"/>
              <a:t/>
            </a:r>
            <a:br>
              <a:rPr lang="pl-PL" sz="3600" b="1" dirty="0" smtClean="0"/>
            </a:br>
            <a:r>
              <a:rPr lang="en-GB" sz="3600" b="1" dirty="0" smtClean="0"/>
              <a:t/>
            </a:r>
            <a:br>
              <a:rPr lang="en-GB" sz="3600" b="1" dirty="0" smtClean="0"/>
            </a:br>
            <a:r>
              <a:rPr lang="en-GB" sz="2400" b="1" dirty="0" smtClean="0">
                <a:solidFill>
                  <a:srgbClr val="FFFF00"/>
                </a:solidFill>
                <a:effectLst/>
              </a:rPr>
              <a:t>Session 1: Pension systems with individual accounts: competition, costs, and supervision experiences across Europe, Latin America and USA</a:t>
            </a:r>
            <a:endParaRPr lang="en-GB" sz="2400" b="1" dirty="0">
              <a:solidFill>
                <a:srgbClr val="FFFF00"/>
              </a:solidFill>
              <a:effectLst/>
            </a:endParaRPr>
          </a:p>
        </p:txBody>
      </p:sp>
      <p:sp>
        <p:nvSpPr>
          <p:cNvPr id="5123" name="Subtitle 2"/>
          <p:cNvSpPr>
            <a:spLocks noGrp="1"/>
          </p:cNvSpPr>
          <p:nvPr>
            <p:ph type="subTitle" idx="1"/>
          </p:nvPr>
        </p:nvSpPr>
        <p:spPr>
          <a:xfrm>
            <a:off x="611560" y="5373216"/>
            <a:ext cx="7920880" cy="1368152"/>
          </a:xfrm>
        </p:spPr>
        <p:txBody>
          <a:bodyPr>
            <a:normAutofit/>
          </a:bodyPr>
          <a:lstStyle/>
          <a:p>
            <a:pPr marR="0" eaLnBrk="1" hangingPunct="1">
              <a:lnSpc>
                <a:spcPct val="80000"/>
              </a:lnSpc>
            </a:pPr>
            <a:endParaRPr lang="en-GB" altLang="en-US" sz="1700" dirty="0" smtClean="0"/>
          </a:p>
          <a:p>
            <a:pPr algn="ctr">
              <a:lnSpc>
                <a:spcPct val="80000"/>
              </a:lnSpc>
            </a:pPr>
            <a:r>
              <a:rPr lang="en-GB" altLang="en-US" sz="2400" dirty="0" smtClean="0">
                <a:solidFill>
                  <a:schemeClr val="tx1"/>
                </a:solidFill>
              </a:rPr>
              <a:t>COVIP/IOPS International Seminar:</a:t>
            </a:r>
            <a:br>
              <a:rPr lang="en-GB" altLang="en-US" sz="2400" dirty="0" smtClean="0">
                <a:solidFill>
                  <a:schemeClr val="tx1"/>
                </a:solidFill>
              </a:rPr>
            </a:br>
            <a:r>
              <a:rPr lang="en-GB" altLang="en-US" sz="2400" dirty="0" smtClean="0">
                <a:solidFill>
                  <a:schemeClr val="tx1"/>
                </a:solidFill>
              </a:rPr>
              <a:t> „Issues in individual DC pension funds – international experience”, Rome, Italy, 26 February 2016</a:t>
            </a:r>
            <a:endParaRPr lang="en-GB" altLang="en-US" sz="2400" dirty="0" smtClean="0"/>
          </a:p>
          <a:p>
            <a:pPr>
              <a:lnSpc>
                <a:spcPct val="80000"/>
              </a:lnSpc>
            </a:pPr>
            <a:endParaRPr lang="en-GB" altLang="en-US" sz="1800" dirty="0" smtClean="0"/>
          </a:p>
          <a:p>
            <a:pPr marR="0" eaLnBrk="1" hangingPunct="1">
              <a:lnSpc>
                <a:spcPct val="80000"/>
              </a:lnSpc>
            </a:pPr>
            <a:endParaRPr lang="en-GB" altLang="en-US" sz="1800" dirty="0" smtClean="0"/>
          </a:p>
          <a:p>
            <a:pPr marR="0" eaLnBrk="1" hangingPunct="1">
              <a:lnSpc>
                <a:spcPct val="80000"/>
              </a:lnSpc>
            </a:pPr>
            <a:endParaRPr lang="en-GB" altLang="en-US" sz="500" dirty="0" smtClean="0"/>
          </a:p>
          <a:p>
            <a:pPr marR="0" eaLnBrk="1" hangingPunct="1">
              <a:lnSpc>
                <a:spcPct val="80000"/>
              </a:lnSpc>
            </a:pPr>
            <a:endParaRPr lang="en-GB" altLang="en-US" sz="500" dirty="0" smtClean="0"/>
          </a:p>
          <a:p>
            <a:pPr marR="0" eaLnBrk="1" hangingPunct="1">
              <a:lnSpc>
                <a:spcPct val="80000"/>
              </a:lnSpc>
            </a:pPr>
            <a:endParaRPr lang="en-GB" altLang="en-US" sz="500" dirty="0" smtClean="0"/>
          </a:p>
          <a:p>
            <a:pPr marR="0" algn="ctr" eaLnBrk="1" hangingPunct="1">
              <a:lnSpc>
                <a:spcPct val="80000"/>
              </a:lnSpc>
            </a:pPr>
            <a:endParaRPr lang="en-GB" altLang="en-US" sz="500" dirty="0" smtClean="0"/>
          </a:p>
        </p:txBody>
      </p:sp>
      <p:pic>
        <p:nvPicPr>
          <p:cNvPr id="512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547664" y="4077072"/>
            <a:ext cx="6408712" cy="1077218"/>
          </a:xfrm>
          <a:prstGeom prst="rect">
            <a:avLst/>
          </a:prstGeom>
          <a:noFill/>
        </p:spPr>
        <p:txBody>
          <a:bodyPr wrap="square" rtlCol="0">
            <a:spAutoFit/>
          </a:bodyPr>
          <a:lstStyle/>
          <a:p>
            <a:pPr algn="ctr"/>
            <a:r>
              <a:rPr lang="en-GB" sz="2400" dirty="0" smtClean="0"/>
              <a:t>Dariusz Stańko, IOPS Secretariat, </a:t>
            </a:r>
            <a:r>
              <a:rPr lang="en-GB" sz="2000" dirty="0" smtClean="0">
                <a:hlinkClick r:id="rId4"/>
              </a:rPr>
              <a:t>dariusz.stanko@oecd.org</a:t>
            </a:r>
            <a:r>
              <a:rPr lang="en-GB" sz="2000" dirty="0" smtClean="0"/>
              <a:t> </a:t>
            </a:r>
            <a:br>
              <a:rPr lang="en-GB" sz="2000" dirty="0" smtClean="0"/>
            </a:br>
            <a:r>
              <a:rPr lang="en-GB" sz="2000" dirty="0" smtClean="0">
                <a:hlinkClick r:id="rId5"/>
              </a:rPr>
              <a:t>www.iopsweb.org</a:t>
            </a:r>
            <a:r>
              <a:rPr lang="en-GB" sz="1600" dirty="0" smtClean="0"/>
              <a:t> </a:t>
            </a:r>
            <a:endParaRPr lang="en-GB" sz="1600" dirty="0"/>
          </a:p>
        </p:txBody>
      </p:sp>
    </p:spTree>
    <p:extLst>
      <p:ext uri="{BB962C8B-B14F-4D97-AF65-F5344CB8AC3E}">
        <p14:creationId xmlns:p14="http://schemas.microsoft.com/office/powerpoint/2010/main" val="14343565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43408"/>
            <a:ext cx="8507288" cy="1143000"/>
          </a:xfrm>
        </p:spPr>
        <p:txBody>
          <a:bodyPr>
            <a:noAutofit/>
          </a:bodyPr>
          <a:lstStyle/>
          <a:p>
            <a:r>
              <a:rPr lang="en-GB" sz="3800" b="1" dirty="0" smtClean="0"/>
              <a:t>3. Members’ transfers</a:t>
            </a:r>
            <a:endParaRPr lang="en-GB" sz="3800" b="1" dirty="0"/>
          </a:p>
        </p:txBody>
      </p:sp>
      <p:sp>
        <p:nvSpPr>
          <p:cNvPr id="3" name="Content Placeholder 2"/>
          <p:cNvSpPr>
            <a:spLocks noGrp="1"/>
          </p:cNvSpPr>
          <p:nvPr>
            <p:ph idx="1"/>
          </p:nvPr>
        </p:nvSpPr>
        <p:spPr>
          <a:xfrm>
            <a:off x="179512" y="1124744"/>
            <a:ext cx="8712968" cy="5544616"/>
          </a:xfrm>
        </p:spPr>
        <p:txBody>
          <a:bodyPr>
            <a:normAutofit fontScale="85000" lnSpcReduction="10000"/>
          </a:bodyPr>
          <a:lstStyle/>
          <a:p>
            <a:pPr lvl="0">
              <a:lnSpc>
                <a:spcPct val="105000"/>
              </a:lnSpc>
            </a:pPr>
            <a:r>
              <a:rPr lang="en-GB" sz="2400" dirty="0" smtClean="0">
                <a:latin typeface="Arial" panose="020B0604020202020204" pitchFamily="34" charset="0"/>
                <a:cs typeface="Arial" panose="020B0604020202020204" pitchFamily="34" charset="0"/>
              </a:rPr>
              <a:t>There is a strong correlation between number of transfers to a particular fund and the size of its sales forces</a:t>
            </a:r>
            <a:r>
              <a:rPr lang="pl-PL" sz="2400" dirty="0" smtClean="0">
                <a:latin typeface="Arial" panose="020B0604020202020204" pitchFamily="34" charset="0"/>
                <a:cs typeface="Arial" panose="020B0604020202020204" pitchFamily="34" charset="0"/>
              </a:rPr>
              <a:t>, </a:t>
            </a:r>
            <a:endParaRPr lang="en-GB" sz="2400" dirty="0">
              <a:latin typeface="Arial" panose="020B0604020202020204" pitchFamily="34" charset="0"/>
              <a:cs typeface="Arial" panose="020B0604020202020204" pitchFamily="34" charset="0"/>
            </a:endParaRPr>
          </a:p>
          <a:p>
            <a:pPr lvl="0">
              <a:lnSpc>
                <a:spcPct val="105000"/>
              </a:lnSpc>
            </a:pPr>
            <a:r>
              <a:rPr lang="en-GB" sz="2400" dirty="0" smtClean="0">
                <a:latin typeface="Arial" panose="020B0604020202020204" pitchFamily="34" charset="0"/>
                <a:cs typeface="Arial" panose="020B0604020202020204" pitchFamily="34" charset="0"/>
              </a:rPr>
              <a:t>Considerable part of members never changed a fund and probably will never do this</a:t>
            </a:r>
            <a:r>
              <a:rPr lang="pl-PL" sz="2400" dirty="0" smtClean="0">
                <a:latin typeface="Arial" panose="020B0604020202020204" pitchFamily="34" charset="0"/>
                <a:cs typeface="Arial" panose="020B0604020202020204" pitchFamily="34" charset="0"/>
              </a:rPr>
              <a:t>,</a:t>
            </a:r>
            <a:endParaRPr lang="en-GB" sz="2400" dirty="0">
              <a:latin typeface="Arial" panose="020B0604020202020204" pitchFamily="34" charset="0"/>
              <a:cs typeface="Arial" panose="020B0604020202020204" pitchFamily="34" charset="0"/>
            </a:endParaRPr>
          </a:p>
          <a:p>
            <a:pPr lvl="0">
              <a:lnSpc>
                <a:spcPct val="105000"/>
              </a:lnSpc>
            </a:pPr>
            <a:r>
              <a:rPr lang="en-GB" sz="2400" dirty="0" smtClean="0">
                <a:latin typeface="Arial" panose="020B0604020202020204" pitchFamily="34" charset="0"/>
                <a:cs typeface="Arial" panose="020B0604020202020204" pitchFamily="34" charset="0"/>
              </a:rPr>
              <a:t>People have very limited knowledge about characteristics of managing pension companies and are not interested in this information</a:t>
            </a:r>
            <a:r>
              <a:rPr lang="pl-PL" sz="2400" dirty="0" smtClean="0">
                <a:latin typeface="Arial" panose="020B0604020202020204" pitchFamily="34" charset="0"/>
                <a:cs typeface="Arial" panose="020B0604020202020204" pitchFamily="34" charset="0"/>
              </a:rPr>
              <a:t>,</a:t>
            </a:r>
            <a:endParaRPr lang="en-GB" sz="2400" dirty="0">
              <a:latin typeface="Arial" panose="020B0604020202020204" pitchFamily="34" charset="0"/>
              <a:cs typeface="Arial" panose="020B0604020202020204" pitchFamily="34" charset="0"/>
            </a:endParaRPr>
          </a:p>
          <a:p>
            <a:pPr lvl="0">
              <a:lnSpc>
                <a:spcPct val="105000"/>
              </a:lnSpc>
            </a:pPr>
            <a:r>
              <a:rPr lang="en-GB" sz="2400" dirty="0" smtClean="0">
                <a:latin typeface="Arial" panose="020B0604020202020204" pitchFamily="34" charset="0"/>
                <a:cs typeface="Arial" panose="020B0604020202020204" pitchFamily="34" charset="0"/>
              </a:rPr>
              <a:t>Historical returns have impact on transfers in that way that they help sales agents to persuade to members changing their fund for a fund with higher ranking; data presented may, however, be subject to non-objective selection</a:t>
            </a:r>
            <a:r>
              <a:rPr lang="pl-PL" sz="2400" dirty="0" smtClean="0">
                <a:latin typeface="Arial" panose="020B0604020202020204" pitchFamily="34" charset="0"/>
                <a:cs typeface="Arial" panose="020B0604020202020204" pitchFamily="34" charset="0"/>
              </a:rPr>
              <a:t>,</a:t>
            </a:r>
            <a:endParaRPr lang="en-GB" sz="2400" dirty="0">
              <a:latin typeface="Arial" panose="020B0604020202020204" pitchFamily="34" charset="0"/>
              <a:cs typeface="Arial" panose="020B0604020202020204" pitchFamily="34" charset="0"/>
            </a:endParaRPr>
          </a:p>
          <a:p>
            <a:pPr lvl="0">
              <a:lnSpc>
                <a:spcPct val="105000"/>
              </a:lnSpc>
            </a:pPr>
            <a:r>
              <a:rPr lang="en-GB" sz="2400" dirty="0" smtClean="0">
                <a:latin typeface="Arial" panose="020B0604020202020204" pitchFamily="34" charset="0"/>
                <a:cs typeface="Arial" panose="020B0604020202020204" pitchFamily="34" charset="0"/>
              </a:rPr>
              <a:t>Members reveal very weak susceptibility to price differences between managing companies. Therefore  one can observe transfers from less expensive funds toward more expensive ones</a:t>
            </a:r>
            <a:endParaRPr lang="en-GB" sz="2400" dirty="0">
              <a:latin typeface="Arial" panose="020B0604020202020204" pitchFamily="34" charset="0"/>
              <a:cs typeface="Arial" panose="020B0604020202020204" pitchFamily="34" charset="0"/>
            </a:endParaRPr>
          </a:p>
          <a:p>
            <a:pPr>
              <a:lnSpc>
                <a:spcPct val="105000"/>
              </a:lnSpc>
            </a:pPr>
            <a:r>
              <a:rPr lang="en-GB" sz="2400" dirty="0" smtClean="0">
                <a:latin typeface="Arial" panose="020B0604020202020204" pitchFamily="34" charset="0"/>
                <a:cs typeface="Arial" panose="020B0604020202020204" pitchFamily="34" charset="0"/>
              </a:rPr>
              <a:t>At the Polish market, no statistical relationship has been observed with regard to members’ decisions to change their fund and its extreme (top or bottom) position in performance ranking published by the supervisor every six months</a:t>
            </a:r>
            <a:r>
              <a:rPr lang="pl-PL" sz="2400"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p:txBody>
      </p:sp>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051D7778-9BE1-4D3E-8BD0-1282219CA837}" type="slidenum">
              <a:rPr lang="en-GB" smtClean="0"/>
              <a:t>10</a:t>
            </a:fld>
            <a:endParaRPr lang="en-GB" dirty="0"/>
          </a:p>
        </p:txBody>
      </p:sp>
      <p:sp>
        <p:nvSpPr>
          <p:cNvPr id="7" name="TextBox 6"/>
          <p:cNvSpPr txBox="1"/>
          <p:nvPr/>
        </p:nvSpPr>
        <p:spPr>
          <a:xfrm>
            <a:off x="251520" y="6444044"/>
            <a:ext cx="7560840" cy="307777"/>
          </a:xfrm>
          <a:prstGeom prst="rect">
            <a:avLst/>
          </a:prstGeom>
          <a:noFill/>
        </p:spPr>
        <p:txBody>
          <a:bodyPr wrap="square" rtlCol="0">
            <a:spAutoFit/>
          </a:bodyPr>
          <a:lstStyle/>
          <a:p>
            <a:r>
              <a:rPr lang="en-GB" sz="1400" dirty="0" smtClean="0"/>
              <a:t>Source: Sta</a:t>
            </a:r>
            <a:r>
              <a:rPr lang="pl-PL" sz="1400" dirty="0" smtClean="0"/>
              <a:t>ńko (2010: 19).</a:t>
            </a:r>
            <a:endParaRPr lang="en-GB" sz="1400" dirty="0"/>
          </a:p>
        </p:txBody>
      </p:sp>
    </p:spTree>
    <p:extLst>
      <p:ext uri="{BB962C8B-B14F-4D97-AF65-F5344CB8AC3E}">
        <p14:creationId xmlns:p14="http://schemas.microsoft.com/office/powerpoint/2010/main" val="27396115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4624"/>
            <a:ext cx="8229600" cy="1143000"/>
          </a:xfrm>
        </p:spPr>
        <p:txBody>
          <a:bodyPr/>
          <a:lstStyle/>
          <a:p>
            <a:r>
              <a:rPr lang="en-GB" sz="3200" b="1" dirty="0" smtClean="0"/>
              <a:t>Some historical data on transfers in selected countries</a:t>
            </a:r>
            <a:endParaRPr lang="en-GB" sz="3200" b="1" dirty="0"/>
          </a:p>
        </p:txBody>
      </p:sp>
      <p:sp>
        <p:nvSpPr>
          <p:cNvPr id="4" name="Slide Number Placeholder 3"/>
          <p:cNvSpPr>
            <a:spLocks noGrp="1"/>
          </p:cNvSpPr>
          <p:nvPr>
            <p:ph type="sldNum" sz="quarter" idx="12"/>
          </p:nvPr>
        </p:nvSpPr>
        <p:spPr/>
        <p:txBody>
          <a:bodyPr/>
          <a:lstStyle/>
          <a:p>
            <a:pPr>
              <a:defRPr/>
            </a:pPr>
            <a:fld id="{38795815-CC2E-4781-B890-20CAD8BEB5AC}" type="slidenum">
              <a:rPr lang="en-US" smtClean="0"/>
              <a:pPr>
                <a:defRPr/>
              </a:pPr>
              <a:t>11</a:t>
            </a:fld>
            <a:endParaRPr lang="en-US" dirty="0"/>
          </a:p>
        </p:txBody>
      </p:sp>
      <p:sp>
        <p:nvSpPr>
          <p:cNvPr id="6" name="TextBox 5"/>
          <p:cNvSpPr txBox="1"/>
          <p:nvPr/>
        </p:nvSpPr>
        <p:spPr>
          <a:xfrm>
            <a:off x="251520" y="6444044"/>
            <a:ext cx="7560840" cy="307777"/>
          </a:xfrm>
          <a:prstGeom prst="rect">
            <a:avLst/>
          </a:prstGeom>
          <a:noFill/>
        </p:spPr>
        <p:txBody>
          <a:bodyPr wrap="square" rtlCol="0">
            <a:spAutoFit/>
          </a:bodyPr>
          <a:lstStyle/>
          <a:p>
            <a:r>
              <a:rPr lang="en-GB" sz="1400" dirty="0" smtClean="0"/>
              <a:t>Source: Sta</a:t>
            </a:r>
            <a:r>
              <a:rPr lang="pl-PL" sz="1400" dirty="0" smtClean="0"/>
              <a:t>ńko (2010: 19).</a:t>
            </a:r>
            <a:endParaRPr lang="en-GB" sz="14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354201099"/>
              </p:ext>
            </p:extLst>
          </p:nvPr>
        </p:nvGraphicFramePr>
        <p:xfrm>
          <a:off x="395536" y="1124744"/>
          <a:ext cx="7848872" cy="5247240"/>
        </p:xfrm>
        <a:graphic>
          <a:graphicData uri="http://schemas.openxmlformats.org/drawingml/2006/table">
            <a:tbl>
              <a:tblPr firstRow="1" firstCol="1" bandRow="1">
                <a:tableStyleId>{5C22544A-7EE6-4342-B048-85BDC9FD1C3A}</a:tableStyleId>
              </a:tblPr>
              <a:tblGrid>
                <a:gridCol w="2319024"/>
                <a:gridCol w="1263965"/>
                <a:gridCol w="1421961"/>
                <a:gridCol w="1421961"/>
                <a:gridCol w="1421961"/>
              </a:tblGrid>
              <a:tr h="444194">
                <a:tc>
                  <a:txBody>
                    <a:bodyPr/>
                    <a:lstStyle/>
                    <a:p>
                      <a:pPr>
                        <a:spcAft>
                          <a:spcPts val="0"/>
                        </a:spcAft>
                      </a:pPr>
                      <a:r>
                        <a:rPr lang="en-GB" sz="1600" dirty="0" smtClean="0">
                          <a:effectLst/>
                        </a:rPr>
                        <a:t>Country</a:t>
                      </a:r>
                      <a:endParaRPr lang="en-GB" sz="1600" dirty="0">
                        <a:effectLst/>
                        <a:latin typeface="Times New Roman"/>
                        <a:ea typeface="SimSun"/>
                      </a:endParaRPr>
                    </a:p>
                  </a:txBody>
                  <a:tcPr marL="44450" marR="44450" marT="0" marB="0" anchor="ctr"/>
                </a:tc>
                <a:tc gridSpan="2">
                  <a:txBody>
                    <a:bodyPr/>
                    <a:lstStyle/>
                    <a:p>
                      <a:pPr>
                        <a:spcAft>
                          <a:spcPts val="0"/>
                        </a:spcAft>
                      </a:pPr>
                      <a:r>
                        <a:rPr lang="en-GB" sz="1600" dirty="0" smtClean="0">
                          <a:effectLst/>
                        </a:rPr>
                        <a:t>Number of transfers</a:t>
                      </a:r>
                      <a:endParaRPr lang="en-GB" sz="1600" dirty="0">
                        <a:effectLst/>
                        <a:latin typeface="Times New Roman"/>
                        <a:ea typeface="SimSun"/>
                      </a:endParaRPr>
                    </a:p>
                  </a:txBody>
                  <a:tcPr marL="44450" marR="44450" marT="0" marB="0" anchor="ctr"/>
                </a:tc>
                <a:tc hMerge="1">
                  <a:txBody>
                    <a:bodyPr/>
                    <a:lstStyle/>
                    <a:p>
                      <a:endParaRPr lang="en-GB"/>
                    </a:p>
                  </a:txBody>
                  <a:tcPr/>
                </a:tc>
                <a:tc gridSpan="2">
                  <a:txBody>
                    <a:bodyPr/>
                    <a:lstStyle/>
                    <a:p>
                      <a:pPr>
                        <a:spcAft>
                          <a:spcPts val="0"/>
                        </a:spcAft>
                      </a:pPr>
                      <a:r>
                        <a:rPr lang="en-GB" sz="1600" dirty="0" smtClean="0">
                          <a:effectLst/>
                        </a:rPr>
                        <a:t>No. of transfers as</a:t>
                      </a:r>
                      <a:r>
                        <a:rPr lang="en-GB" sz="1600" baseline="0" dirty="0" smtClean="0">
                          <a:effectLst/>
                        </a:rPr>
                        <a:t> % of all members</a:t>
                      </a:r>
                      <a:endParaRPr lang="en-GB" sz="1600" dirty="0">
                        <a:effectLst/>
                        <a:latin typeface="Times New Roman"/>
                        <a:ea typeface="SimSun"/>
                      </a:endParaRPr>
                    </a:p>
                  </a:txBody>
                  <a:tcPr marL="44450" marR="44450" marT="0" marB="0" anchor="ctr"/>
                </a:tc>
                <a:tc hMerge="1">
                  <a:txBody>
                    <a:bodyPr/>
                    <a:lstStyle/>
                    <a:p>
                      <a:endParaRPr lang="en-GB"/>
                    </a:p>
                  </a:txBody>
                  <a:tcPr/>
                </a:tc>
              </a:tr>
              <a:tr h="222097">
                <a:tc>
                  <a:txBody>
                    <a:bodyPr/>
                    <a:lstStyle/>
                    <a:p>
                      <a:pPr algn="ctr">
                        <a:spcAft>
                          <a:spcPts val="0"/>
                        </a:spcAft>
                      </a:pPr>
                      <a:r>
                        <a:rPr lang="pl-PL" sz="1600" dirty="0">
                          <a:effectLst/>
                        </a:rPr>
                        <a:t> </a:t>
                      </a:r>
                      <a:endParaRPr lang="en-GB" sz="1600" dirty="0">
                        <a:effectLst/>
                        <a:latin typeface="Times New Roman"/>
                        <a:ea typeface="SimSun"/>
                      </a:endParaRPr>
                    </a:p>
                  </a:txBody>
                  <a:tcPr marL="44450" marR="44450" marT="0" marB="0" anchor="b"/>
                </a:tc>
                <a:tc>
                  <a:txBody>
                    <a:bodyPr/>
                    <a:lstStyle/>
                    <a:p>
                      <a:pPr algn="ctr">
                        <a:spcAft>
                          <a:spcPts val="0"/>
                        </a:spcAft>
                      </a:pPr>
                      <a:r>
                        <a:rPr lang="pl-PL" sz="1600" dirty="0" smtClean="0">
                          <a:effectLst/>
                        </a:rPr>
                        <a:t>31.12.</a:t>
                      </a:r>
                      <a:r>
                        <a:rPr lang="en-GB" sz="1600" dirty="0" smtClean="0">
                          <a:effectLst/>
                        </a:rPr>
                        <a:t>20</a:t>
                      </a:r>
                      <a:r>
                        <a:rPr lang="pl-PL" sz="1600" dirty="0" smtClean="0">
                          <a:effectLst/>
                        </a:rPr>
                        <a:t>08</a:t>
                      </a:r>
                      <a:endParaRPr lang="en-GB" sz="1600" dirty="0">
                        <a:effectLst/>
                        <a:latin typeface="Times New Roman"/>
                        <a:ea typeface="SimSun"/>
                      </a:endParaRPr>
                    </a:p>
                  </a:txBody>
                  <a:tcPr marL="44450" marR="44450" marT="0" marB="0" anchor="b"/>
                </a:tc>
                <a:tc>
                  <a:txBody>
                    <a:bodyPr/>
                    <a:lstStyle/>
                    <a:p>
                      <a:pPr algn="ctr">
                        <a:spcAft>
                          <a:spcPts val="0"/>
                        </a:spcAft>
                      </a:pPr>
                      <a:r>
                        <a:rPr lang="pl-PL" sz="1600" dirty="0" smtClean="0">
                          <a:effectLst/>
                        </a:rPr>
                        <a:t>31.12.</a:t>
                      </a:r>
                      <a:r>
                        <a:rPr lang="en-GB" sz="1600" dirty="0" smtClean="0">
                          <a:effectLst/>
                        </a:rPr>
                        <a:t>20</a:t>
                      </a:r>
                      <a:r>
                        <a:rPr lang="pl-PL" sz="1600" dirty="0" smtClean="0">
                          <a:effectLst/>
                        </a:rPr>
                        <a:t>07</a:t>
                      </a:r>
                      <a:endParaRPr lang="en-GB" sz="1600" dirty="0">
                        <a:effectLst/>
                        <a:latin typeface="Times New Roman"/>
                        <a:ea typeface="SimSun"/>
                      </a:endParaRPr>
                    </a:p>
                  </a:txBody>
                  <a:tcPr marL="44450" marR="44450" marT="0" marB="0" anchor="b"/>
                </a:tc>
                <a:tc>
                  <a:txBody>
                    <a:bodyPr/>
                    <a:lstStyle/>
                    <a:p>
                      <a:pPr algn="ctr">
                        <a:spcAft>
                          <a:spcPts val="0"/>
                        </a:spcAft>
                      </a:pPr>
                      <a:r>
                        <a:rPr lang="pl-PL" sz="1600" dirty="0" smtClean="0">
                          <a:effectLst/>
                        </a:rPr>
                        <a:t>31.12.</a:t>
                      </a:r>
                      <a:r>
                        <a:rPr lang="en-GB" sz="1600" dirty="0" smtClean="0">
                          <a:effectLst/>
                        </a:rPr>
                        <a:t>20</a:t>
                      </a:r>
                      <a:r>
                        <a:rPr lang="pl-PL" sz="1600" dirty="0" smtClean="0">
                          <a:effectLst/>
                        </a:rPr>
                        <a:t>08</a:t>
                      </a:r>
                      <a:endParaRPr lang="en-GB" sz="1600" dirty="0">
                        <a:effectLst/>
                        <a:latin typeface="Times New Roman"/>
                        <a:ea typeface="SimSun"/>
                      </a:endParaRPr>
                    </a:p>
                  </a:txBody>
                  <a:tcPr marL="44450" marR="44450" marT="0" marB="0" anchor="b"/>
                </a:tc>
                <a:tc>
                  <a:txBody>
                    <a:bodyPr/>
                    <a:lstStyle/>
                    <a:p>
                      <a:pPr algn="ctr">
                        <a:spcAft>
                          <a:spcPts val="0"/>
                        </a:spcAft>
                      </a:pPr>
                      <a:r>
                        <a:rPr lang="pl-PL" sz="1600" dirty="0" smtClean="0">
                          <a:effectLst/>
                        </a:rPr>
                        <a:t>31.12.</a:t>
                      </a:r>
                      <a:r>
                        <a:rPr lang="en-GB" sz="1600" dirty="0" smtClean="0">
                          <a:effectLst/>
                        </a:rPr>
                        <a:t>20</a:t>
                      </a:r>
                      <a:r>
                        <a:rPr lang="pl-PL" sz="1600" dirty="0" smtClean="0">
                          <a:effectLst/>
                        </a:rPr>
                        <a:t>07</a:t>
                      </a:r>
                      <a:endParaRPr lang="en-GB" sz="1600" dirty="0">
                        <a:effectLst/>
                        <a:latin typeface="Times New Roman"/>
                        <a:ea typeface="SimSun"/>
                      </a:endParaRPr>
                    </a:p>
                  </a:txBody>
                  <a:tcPr marL="44450" marR="44450" marT="0" marB="0" anchor="b"/>
                </a:tc>
              </a:tr>
              <a:tr h="370161">
                <a:tc>
                  <a:txBody>
                    <a:bodyPr/>
                    <a:lstStyle/>
                    <a:p>
                      <a:pPr>
                        <a:spcAft>
                          <a:spcPts val="0"/>
                        </a:spcAft>
                      </a:pPr>
                      <a:r>
                        <a:rPr lang="en-GB" sz="1400" dirty="0" smtClean="0">
                          <a:effectLst/>
                        </a:rPr>
                        <a:t>Argentina </a:t>
                      </a:r>
                      <a:r>
                        <a:rPr lang="pl-PL" sz="1050" dirty="0" smtClean="0">
                          <a:effectLst/>
                        </a:rPr>
                        <a:t>(</a:t>
                      </a:r>
                      <a:r>
                        <a:rPr lang="en-GB" sz="1050" dirty="0" smtClean="0">
                          <a:effectLst/>
                        </a:rPr>
                        <a:t>from </a:t>
                      </a:r>
                      <a:r>
                        <a:rPr lang="pl-PL" sz="1050" dirty="0" smtClean="0">
                          <a:effectLst/>
                        </a:rPr>
                        <a:t>2009 </a:t>
                      </a:r>
                      <a:r>
                        <a:rPr lang="en-GB" sz="1050" dirty="0" smtClean="0">
                          <a:effectLst/>
                        </a:rPr>
                        <a:t>the system de-functioned</a:t>
                      </a:r>
                      <a:r>
                        <a:rPr lang="pl-PL" sz="1050" dirty="0" smtClean="0">
                          <a:effectLst/>
                        </a:rPr>
                        <a:t>)</a:t>
                      </a:r>
                      <a:endParaRPr lang="en-GB" sz="1600" dirty="0">
                        <a:effectLst/>
                        <a:latin typeface="Times New Roman"/>
                        <a:ea typeface="SimSun"/>
                      </a:endParaRPr>
                    </a:p>
                  </a:txBody>
                  <a:tcPr marL="44450" marR="44450" marT="0" marB="0" anchor="b"/>
                </a:tc>
                <a:tc>
                  <a:txBody>
                    <a:bodyPr/>
                    <a:lstStyle/>
                    <a:p>
                      <a:pPr algn="r">
                        <a:spcAft>
                          <a:spcPts val="0"/>
                        </a:spcAft>
                      </a:pPr>
                      <a:r>
                        <a:rPr lang="en-GB" sz="1400" dirty="0" smtClean="0">
                          <a:effectLst/>
                        </a:rPr>
                        <a:t>N/A</a:t>
                      </a:r>
                      <a:endParaRPr lang="en-GB" sz="1600" dirty="0">
                        <a:effectLst/>
                        <a:latin typeface="Times New Roman"/>
                        <a:ea typeface="SimSun"/>
                      </a:endParaRPr>
                    </a:p>
                  </a:txBody>
                  <a:tcPr marL="44450" marR="44450" marT="0" marB="0" anchor="ctr"/>
                </a:tc>
                <a:tc>
                  <a:txBody>
                    <a:bodyPr/>
                    <a:lstStyle/>
                    <a:p>
                      <a:pPr algn="r">
                        <a:spcAft>
                          <a:spcPts val="0"/>
                        </a:spcAft>
                      </a:pPr>
                      <a:r>
                        <a:rPr lang="pl-PL" sz="1400" dirty="0">
                          <a:effectLst/>
                        </a:rPr>
                        <a:t>423 687</a:t>
                      </a:r>
                      <a:endParaRPr lang="en-GB" sz="1600" dirty="0">
                        <a:effectLst/>
                        <a:latin typeface="Times New Roman"/>
                        <a:ea typeface="SimSun"/>
                      </a:endParaRPr>
                    </a:p>
                  </a:txBody>
                  <a:tcPr marL="44450" marR="44450" marT="0" marB="0" anchor="ctr"/>
                </a:tc>
                <a:tc>
                  <a:txBody>
                    <a:bodyPr/>
                    <a:lstStyle/>
                    <a:p>
                      <a:pPr algn="r">
                        <a:spcAft>
                          <a:spcPts val="0"/>
                        </a:spcAft>
                      </a:pPr>
                      <a:r>
                        <a:rPr lang="en-GB" sz="1400" dirty="0" smtClean="0">
                          <a:effectLst/>
                        </a:rPr>
                        <a:t>N/A</a:t>
                      </a:r>
                      <a:endParaRPr lang="en-GB" sz="1600" dirty="0">
                        <a:effectLst/>
                        <a:latin typeface="Times New Roman"/>
                        <a:ea typeface="SimSun"/>
                      </a:endParaRPr>
                    </a:p>
                  </a:txBody>
                  <a:tcPr marL="44450" marR="44450" marT="0" marB="0" anchor="ctr"/>
                </a:tc>
                <a:tc>
                  <a:txBody>
                    <a:bodyPr/>
                    <a:lstStyle/>
                    <a:p>
                      <a:pPr algn="r">
                        <a:spcAft>
                          <a:spcPts val="0"/>
                        </a:spcAft>
                      </a:pPr>
                      <a:r>
                        <a:rPr lang="pl-PL" sz="1400" dirty="0" smtClean="0">
                          <a:effectLst/>
                        </a:rPr>
                        <a:t>3</a:t>
                      </a:r>
                      <a:r>
                        <a:rPr lang="en-GB" sz="1400" dirty="0" smtClean="0">
                          <a:effectLst/>
                        </a:rPr>
                        <a:t>.</a:t>
                      </a:r>
                      <a:r>
                        <a:rPr lang="pl-PL" sz="1400" dirty="0" smtClean="0">
                          <a:effectLst/>
                        </a:rPr>
                        <a:t>92</a:t>
                      </a:r>
                      <a:endParaRPr lang="en-GB" sz="1600" dirty="0">
                        <a:effectLst/>
                        <a:latin typeface="Times New Roman"/>
                        <a:ea typeface="SimSun"/>
                      </a:endParaRPr>
                    </a:p>
                  </a:txBody>
                  <a:tcPr marL="44450" marR="44450" marT="0" marB="0" anchor="ctr"/>
                </a:tc>
              </a:tr>
              <a:tr h="203589">
                <a:tc>
                  <a:txBody>
                    <a:bodyPr/>
                    <a:lstStyle/>
                    <a:p>
                      <a:pPr>
                        <a:spcAft>
                          <a:spcPts val="0"/>
                        </a:spcAft>
                      </a:pPr>
                      <a:r>
                        <a:rPr lang="en-GB" sz="1400" noProof="0" dirty="0" smtClean="0">
                          <a:effectLst/>
                        </a:rPr>
                        <a:t>Bolivia </a:t>
                      </a:r>
                      <a:endParaRPr lang="en-GB" sz="1600" noProof="0" dirty="0">
                        <a:effectLst/>
                        <a:latin typeface="Times New Roman"/>
                        <a:ea typeface="SimSun"/>
                      </a:endParaRPr>
                    </a:p>
                  </a:txBody>
                  <a:tcPr marL="44450" marR="44450" marT="0" marB="0" anchor="b"/>
                </a:tc>
                <a:tc>
                  <a:txBody>
                    <a:bodyPr/>
                    <a:lstStyle/>
                    <a:p>
                      <a:pPr algn="r">
                        <a:spcAft>
                          <a:spcPts val="0"/>
                        </a:spcAft>
                      </a:pPr>
                      <a:r>
                        <a:rPr lang="pl-PL" sz="1400" dirty="0">
                          <a:effectLst/>
                        </a:rPr>
                        <a:t>4 982</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3 384</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0,41</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0</a:t>
                      </a:r>
                      <a:r>
                        <a:rPr lang="en-GB" sz="1400" dirty="0" smtClean="0">
                          <a:effectLst/>
                        </a:rPr>
                        <a:t>.</a:t>
                      </a:r>
                      <a:r>
                        <a:rPr lang="pl-PL" sz="1400" dirty="0" smtClean="0">
                          <a:effectLst/>
                        </a:rPr>
                        <a:t>30</a:t>
                      </a:r>
                      <a:endParaRPr lang="en-GB" sz="1600" dirty="0">
                        <a:effectLst/>
                        <a:latin typeface="Times New Roman"/>
                        <a:ea typeface="SimSun"/>
                      </a:endParaRPr>
                    </a:p>
                  </a:txBody>
                  <a:tcPr marL="44450" marR="44450" marT="0" marB="0" anchor="b"/>
                </a:tc>
              </a:tr>
              <a:tr h="231351">
                <a:tc>
                  <a:txBody>
                    <a:bodyPr/>
                    <a:lstStyle/>
                    <a:p>
                      <a:pPr>
                        <a:spcAft>
                          <a:spcPts val="0"/>
                        </a:spcAft>
                      </a:pPr>
                      <a:r>
                        <a:rPr lang="pl-PL" sz="1400" dirty="0">
                          <a:effectLst/>
                        </a:rPr>
                        <a:t>Chile</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359 759</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350 541</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4,30</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4</a:t>
                      </a:r>
                      <a:r>
                        <a:rPr lang="en-GB" sz="1400" dirty="0" smtClean="0">
                          <a:effectLst/>
                        </a:rPr>
                        <a:t>.</a:t>
                      </a:r>
                      <a:r>
                        <a:rPr lang="pl-PL" sz="1400" dirty="0" smtClean="0">
                          <a:effectLst/>
                        </a:rPr>
                        <a:t>36</a:t>
                      </a:r>
                      <a:endParaRPr lang="en-GB" sz="1600" dirty="0">
                        <a:effectLst/>
                        <a:latin typeface="Times New Roman"/>
                        <a:ea typeface="SimSun"/>
                      </a:endParaRPr>
                    </a:p>
                  </a:txBody>
                  <a:tcPr marL="44450" marR="44450" marT="0" marB="0" anchor="b"/>
                </a:tc>
              </a:tr>
              <a:tr h="231351">
                <a:tc>
                  <a:txBody>
                    <a:bodyPr/>
                    <a:lstStyle/>
                    <a:p>
                      <a:pPr>
                        <a:spcAft>
                          <a:spcPts val="0"/>
                        </a:spcAft>
                      </a:pPr>
                      <a:r>
                        <a:rPr lang="en-GB" sz="1400" noProof="0" dirty="0" smtClean="0">
                          <a:effectLst/>
                        </a:rPr>
                        <a:t>Colombia</a:t>
                      </a:r>
                      <a:endParaRPr lang="en-GB" sz="1600" noProof="0" dirty="0">
                        <a:effectLst/>
                        <a:latin typeface="Times New Roman"/>
                        <a:ea typeface="SimSun"/>
                      </a:endParaRPr>
                    </a:p>
                  </a:txBody>
                  <a:tcPr marL="44450" marR="44450" marT="0" marB="0" anchor="b"/>
                </a:tc>
                <a:tc>
                  <a:txBody>
                    <a:bodyPr/>
                    <a:lstStyle/>
                    <a:p>
                      <a:pPr algn="r">
                        <a:spcAft>
                          <a:spcPts val="0"/>
                        </a:spcAft>
                      </a:pPr>
                      <a:r>
                        <a:rPr lang="pl-PL" sz="1400" dirty="0">
                          <a:effectLst/>
                        </a:rPr>
                        <a:t>86 353</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71 398</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1</a:t>
                      </a:r>
                      <a:r>
                        <a:rPr lang="en-GB" sz="1400" dirty="0" smtClean="0">
                          <a:effectLst/>
                        </a:rPr>
                        <a:t>.</a:t>
                      </a:r>
                      <a:r>
                        <a:rPr lang="pl-PL" sz="1400" dirty="0" smtClean="0">
                          <a:effectLst/>
                        </a:rPr>
                        <a:t>01</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0</a:t>
                      </a:r>
                      <a:r>
                        <a:rPr lang="en-GB" sz="1400" dirty="0" smtClean="0">
                          <a:effectLst/>
                        </a:rPr>
                        <a:t>.</a:t>
                      </a:r>
                      <a:r>
                        <a:rPr lang="pl-PL" sz="1400" dirty="0" smtClean="0">
                          <a:effectLst/>
                        </a:rPr>
                        <a:t>91</a:t>
                      </a:r>
                      <a:endParaRPr lang="en-GB" sz="1600" dirty="0">
                        <a:effectLst/>
                        <a:latin typeface="Times New Roman"/>
                        <a:ea typeface="SimSun"/>
                      </a:endParaRPr>
                    </a:p>
                  </a:txBody>
                  <a:tcPr marL="44450" marR="44450" marT="0" marB="0" anchor="b"/>
                </a:tc>
              </a:tr>
              <a:tr h="231351">
                <a:tc>
                  <a:txBody>
                    <a:bodyPr/>
                    <a:lstStyle/>
                    <a:p>
                      <a:pPr>
                        <a:spcAft>
                          <a:spcPts val="0"/>
                        </a:spcAft>
                      </a:pPr>
                      <a:r>
                        <a:rPr lang="en-GB" sz="1400" dirty="0" smtClean="0">
                          <a:effectLst/>
                        </a:rPr>
                        <a:t>Costa Rica</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197 319</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178 091</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11</a:t>
                      </a:r>
                      <a:r>
                        <a:rPr lang="en-GB" sz="1400" dirty="0" smtClean="0">
                          <a:effectLst/>
                        </a:rPr>
                        <a:t>.</a:t>
                      </a:r>
                      <a:r>
                        <a:rPr lang="pl-PL" sz="1400" dirty="0" smtClean="0">
                          <a:effectLst/>
                        </a:rPr>
                        <a:t>29</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11</a:t>
                      </a:r>
                      <a:r>
                        <a:rPr lang="en-GB" sz="1400" dirty="0" smtClean="0">
                          <a:effectLst/>
                        </a:rPr>
                        <a:t>.</a:t>
                      </a:r>
                      <a:r>
                        <a:rPr lang="pl-PL" sz="1400" dirty="0" smtClean="0">
                          <a:effectLst/>
                        </a:rPr>
                        <a:t>07</a:t>
                      </a:r>
                      <a:endParaRPr lang="en-GB" sz="1600" dirty="0">
                        <a:effectLst/>
                        <a:latin typeface="Times New Roman"/>
                        <a:ea typeface="SimSun"/>
                      </a:endParaRPr>
                    </a:p>
                  </a:txBody>
                  <a:tcPr marL="44450" marR="44450" marT="0" marB="0" anchor="b"/>
                </a:tc>
              </a:tr>
              <a:tr h="231351">
                <a:tc>
                  <a:txBody>
                    <a:bodyPr/>
                    <a:lstStyle/>
                    <a:p>
                      <a:pPr>
                        <a:spcAft>
                          <a:spcPts val="0"/>
                        </a:spcAft>
                      </a:pPr>
                      <a:r>
                        <a:rPr lang="en-GB" sz="1400" dirty="0" smtClean="0">
                          <a:effectLst/>
                        </a:rPr>
                        <a:t>Dominican Republic</a:t>
                      </a:r>
                      <a:endParaRPr lang="en-GB" sz="1600" dirty="0">
                        <a:effectLst/>
                        <a:latin typeface="Times New Roman"/>
                        <a:ea typeface="SimSun"/>
                      </a:endParaRPr>
                    </a:p>
                  </a:txBody>
                  <a:tcPr marL="44450" marR="44450" marT="0" marB="0" anchor="b"/>
                </a:tc>
                <a:tc>
                  <a:txBody>
                    <a:bodyPr/>
                    <a:lstStyle/>
                    <a:p>
                      <a:pPr algn="r">
                        <a:spcAft>
                          <a:spcPts val="0"/>
                        </a:spcAft>
                      </a:pPr>
                      <a:r>
                        <a:rPr lang="en-GB" sz="1400" dirty="0" smtClean="0">
                          <a:effectLst/>
                        </a:rPr>
                        <a:t>no data available</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1 247</a:t>
                      </a:r>
                      <a:endParaRPr lang="en-GB" sz="1600" dirty="0">
                        <a:effectLst/>
                        <a:latin typeface="Times New Roman"/>
                        <a:ea typeface="SimSun"/>
                      </a:endParaRPr>
                    </a:p>
                  </a:txBody>
                  <a:tcPr marL="44450" marR="44450" marT="0" marB="0" anchor="b"/>
                </a:tc>
                <a:tc>
                  <a:txBody>
                    <a:bodyPr/>
                    <a:lstStyle/>
                    <a:p>
                      <a:pPr algn="r">
                        <a:spcAft>
                          <a:spcPts val="0"/>
                        </a:spcAft>
                      </a:pPr>
                      <a:r>
                        <a:rPr lang="en-GB" sz="1400" dirty="0" smtClean="0">
                          <a:effectLst/>
                        </a:rPr>
                        <a:t>no data available</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0</a:t>
                      </a:r>
                      <a:r>
                        <a:rPr lang="en-GB" sz="1400" dirty="0" smtClean="0">
                          <a:effectLst/>
                        </a:rPr>
                        <a:t>.</a:t>
                      </a:r>
                      <a:r>
                        <a:rPr lang="pl-PL" sz="1400" dirty="0" smtClean="0">
                          <a:effectLst/>
                        </a:rPr>
                        <a:t>08</a:t>
                      </a:r>
                      <a:endParaRPr lang="en-GB" sz="1600" dirty="0">
                        <a:effectLst/>
                        <a:latin typeface="Times New Roman"/>
                        <a:ea typeface="SimSun"/>
                      </a:endParaRPr>
                    </a:p>
                  </a:txBody>
                  <a:tcPr marL="44450" marR="44450" marT="0" marB="0" anchor="b"/>
                </a:tc>
              </a:tr>
              <a:tr h="231351">
                <a:tc>
                  <a:txBody>
                    <a:bodyPr/>
                    <a:lstStyle/>
                    <a:p>
                      <a:pPr>
                        <a:spcAft>
                          <a:spcPts val="0"/>
                        </a:spcAft>
                      </a:pPr>
                      <a:r>
                        <a:rPr lang="en-GB" sz="1400" dirty="0" smtClean="0">
                          <a:effectLst/>
                        </a:rPr>
                        <a:t>El Salvador</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7 199</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8 617</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0,40</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0</a:t>
                      </a:r>
                      <a:r>
                        <a:rPr lang="en-GB" sz="1400" dirty="0" smtClean="0">
                          <a:effectLst/>
                        </a:rPr>
                        <a:t>.</a:t>
                      </a:r>
                      <a:r>
                        <a:rPr lang="pl-PL" sz="1400" dirty="0" smtClean="0">
                          <a:effectLst/>
                        </a:rPr>
                        <a:t>55</a:t>
                      </a:r>
                      <a:endParaRPr lang="en-GB" sz="1600" dirty="0">
                        <a:effectLst/>
                        <a:latin typeface="Times New Roman"/>
                        <a:ea typeface="SimSun"/>
                      </a:endParaRPr>
                    </a:p>
                  </a:txBody>
                  <a:tcPr marL="44450" marR="44450" marT="0" marB="0" anchor="b"/>
                </a:tc>
              </a:tr>
              <a:tr h="231351">
                <a:tc>
                  <a:txBody>
                    <a:bodyPr/>
                    <a:lstStyle/>
                    <a:p>
                      <a:pPr>
                        <a:spcAft>
                          <a:spcPts val="0"/>
                        </a:spcAft>
                      </a:pPr>
                      <a:r>
                        <a:rPr lang="pl-PL" sz="1400" dirty="0">
                          <a:effectLst/>
                        </a:rPr>
                        <a:t>Panama </a:t>
                      </a:r>
                      <a:r>
                        <a:rPr lang="pl-PL" sz="1400" dirty="0" smtClean="0">
                          <a:effectLst/>
                        </a:rPr>
                        <a:t>(</a:t>
                      </a:r>
                      <a:r>
                        <a:rPr lang="en-GB" sz="1400" dirty="0" smtClean="0">
                          <a:effectLst/>
                        </a:rPr>
                        <a:t>data </a:t>
                      </a:r>
                      <a:r>
                        <a:rPr lang="pl-PL" sz="1400" dirty="0" smtClean="0">
                          <a:effectLst/>
                        </a:rPr>
                        <a:t>2006)</a:t>
                      </a:r>
                      <a:endParaRPr lang="en-GB" sz="1600" dirty="0">
                        <a:effectLst/>
                        <a:latin typeface="Times New Roman"/>
                        <a:ea typeface="SimSun"/>
                      </a:endParaRPr>
                    </a:p>
                  </a:txBody>
                  <a:tcPr marL="44450" marR="44450" marT="0" marB="0" anchor="b"/>
                </a:tc>
                <a:tc gridSpan="2">
                  <a:txBody>
                    <a:bodyPr/>
                    <a:lstStyle/>
                    <a:p>
                      <a:pPr algn="ctr">
                        <a:spcAft>
                          <a:spcPts val="0"/>
                        </a:spcAft>
                      </a:pPr>
                      <a:r>
                        <a:rPr lang="pl-PL" sz="1400" dirty="0">
                          <a:effectLst/>
                        </a:rPr>
                        <a:t>42</a:t>
                      </a:r>
                      <a:endParaRPr lang="en-GB" sz="1600" dirty="0">
                        <a:effectLst/>
                        <a:latin typeface="Times New Roman"/>
                        <a:ea typeface="SimSun"/>
                      </a:endParaRPr>
                    </a:p>
                  </a:txBody>
                  <a:tcPr marL="44450" marR="44450" marT="0" marB="0" anchor="b"/>
                </a:tc>
                <a:tc hMerge="1">
                  <a:txBody>
                    <a:bodyPr/>
                    <a:lstStyle/>
                    <a:p>
                      <a:endParaRPr lang="en-GB"/>
                    </a:p>
                  </a:txBody>
                  <a:tcPr/>
                </a:tc>
                <a:tc gridSpan="2">
                  <a:txBody>
                    <a:bodyPr/>
                    <a:lstStyle/>
                    <a:p>
                      <a:pPr algn="ctr">
                        <a:spcAft>
                          <a:spcPts val="0"/>
                        </a:spcAft>
                      </a:pPr>
                      <a:r>
                        <a:rPr lang="pl-PL" sz="1400" dirty="0">
                          <a:effectLst/>
                        </a:rPr>
                        <a:t>0,02</a:t>
                      </a:r>
                      <a:endParaRPr lang="en-GB" sz="1600" dirty="0">
                        <a:effectLst/>
                        <a:latin typeface="Times New Roman"/>
                        <a:ea typeface="SimSun"/>
                      </a:endParaRPr>
                    </a:p>
                  </a:txBody>
                  <a:tcPr marL="44450" marR="44450" marT="0" marB="0" anchor="b"/>
                </a:tc>
                <a:tc hMerge="1">
                  <a:txBody>
                    <a:bodyPr/>
                    <a:lstStyle/>
                    <a:p>
                      <a:endParaRPr lang="en-GB"/>
                    </a:p>
                  </a:txBody>
                  <a:tcPr/>
                </a:tc>
              </a:tr>
              <a:tr h="231351">
                <a:tc>
                  <a:txBody>
                    <a:bodyPr/>
                    <a:lstStyle/>
                    <a:p>
                      <a:pPr>
                        <a:spcAft>
                          <a:spcPts val="0"/>
                        </a:spcAft>
                      </a:pPr>
                      <a:r>
                        <a:rPr lang="pl-PL" sz="1400" dirty="0">
                          <a:effectLst/>
                        </a:rPr>
                        <a:t>Peru</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282 816</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448 521</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6</a:t>
                      </a:r>
                      <a:r>
                        <a:rPr lang="en-GB" sz="1400" dirty="0" smtClean="0">
                          <a:effectLst/>
                        </a:rPr>
                        <a:t>.</a:t>
                      </a:r>
                      <a:r>
                        <a:rPr lang="pl-PL" sz="1400" dirty="0" smtClean="0">
                          <a:effectLst/>
                        </a:rPr>
                        <a:t>58</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10</a:t>
                      </a:r>
                      <a:r>
                        <a:rPr lang="en-GB" sz="1400" dirty="0" smtClean="0">
                          <a:effectLst/>
                        </a:rPr>
                        <a:t>.</a:t>
                      </a:r>
                      <a:r>
                        <a:rPr lang="pl-PL" sz="1400" dirty="0" smtClean="0">
                          <a:effectLst/>
                        </a:rPr>
                        <a:t>94</a:t>
                      </a:r>
                      <a:endParaRPr lang="en-GB" sz="1600" dirty="0">
                        <a:effectLst/>
                        <a:latin typeface="Times New Roman"/>
                        <a:ea typeface="SimSun"/>
                      </a:endParaRPr>
                    </a:p>
                  </a:txBody>
                  <a:tcPr marL="44450" marR="44450" marT="0" marB="0" anchor="b"/>
                </a:tc>
              </a:tr>
              <a:tr h="231351">
                <a:tc>
                  <a:txBody>
                    <a:bodyPr/>
                    <a:lstStyle/>
                    <a:p>
                      <a:pPr>
                        <a:spcAft>
                          <a:spcPts val="0"/>
                        </a:spcAft>
                      </a:pPr>
                      <a:r>
                        <a:rPr lang="en-GB" sz="1400" dirty="0" smtClean="0">
                          <a:effectLst/>
                        </a:rPr>
                        <a:t>Mexico</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3 532 875</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3 998 995</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9</a:t>
                      </a:r>
                      <a:r>
                        <a:rPr lang="en-GB" sz="1400" dirty="0" smtClean="0">
                          <a:effectLst/>
                        </a:rPr>
                        <a:t>.</a:t>
                      </a:r>
                      <a:r>
                        <a:rPr lang="pl-PL" sz="1400" dirty="0" smtClean="0">
                          <a:effectLst/>
                        </a:rPr>
                        <a:t>04</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10</a:t>
                      </a:r>
                      <a:r>
                        <a:rPr lang="en-GB" sz="1400" dirty="0" smtClean="0">
                          <a:effectLst/>
                        </a:rPr>
                        <a:t>.</a:t>
                      </a:r>
                      <a:r>
                        <a:rPr lang="pl-PL" sz="1400" dirty="0" smtClean="0">
                          <a:effectLst/>
                        </a:rPr>
                        <a:t>38</a:t>
                      </a:r>
                      <a:endParaRPr lang="en-GB" sz="1600" dirty="0">
                        <a:effectLst/>
                        <a:latin typeface="Times New Roman"/>
                        <a:ea typeface="SimSun"/>
                      </a:endParaRPr>
                    </a:p>
                  </a:txBody>
                  <a:tcPr marL="44450" marR="44450" marT="0" marB="0" anchor="b"/>
                </a:tc>
              </a:tr>
              <a:tr h="231351">
                <a:tc>
                  <a:txBody>
                    <a:bodyPr/>
                    <a:lstStyle/>
                    <a:p>
                      <a:pPr>
                        <a:spcAft>
                          <a:spcPts val="0"/>
                        </a:spcAft>
                      </a:pPr>
                      <a:r>
                        <a:rPr lang="en-GB" sz="1400" dirty="0" smtClean="0">
                          <a:effectLst/>
                        </a:rPr>
                        <a:t>Uruguay</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1.015</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670</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0</a:t>
                      </a:r>
                      <a:r>
                        <a:rPr lang="en-GB" sz="1400" dirty="0" smtClean="0">
                          <a:effectLst/>
                        </a:rPr>
                        <a:t>.</a:t>
                      </a:r>
                      <a:r>
                        <a:rPr lang="pl-PL" sz="1400" dirty="0" smtClean="0">
                          <a:effectLst/>
                        </a:rPr>
                        <a:t>12</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0</a:t>
                      </a:r>
                      <a:r>
                        <a:rPr lang="en-GB" sz="1400" dirty="0" smtClean="0">
                          <a:effectLst/>
                        </a:rPr>
                        <a:t>.</a:t>
                      </a:r>
                      <a:r>
                        <a:rPr lang="pl-PL" sz="1400" dirty="0" smtClean="0">
                          <a:effectLst/>
                        </a:rPr>
                        <a:t>09</a:t>
                      </a:r>
                      <a:endParaRPr lang="en-GB" sz="1600" dirty="0">
                        <a:effectLst/>
                        <a:latin typeface="Times New Roman"/>
                        <a:ea typeface="SimSun"/>
                      </a:endParaRPr>
                    </a:p>
                  </a:txBody>
                  <a:tcPr marL="44450" marR="44450" marT="0" marB="0" anchor="b"/>
                </a:tc>
              </a:tr>
              <a:tr h="231351">
                <a:tc gridSpan="5">
                  <a:txBody>
                    <a:bodyPr/>
                    <a:lstStyle/>
                    <a:p>
                      <a:pPr algn="ctr">
                        <a:spcAft>
                          <a:spcPts val="0"/>
                        </a:spcAft>
                      </a:pPr>
                      <a:r>
                        <a:rPr lang="en-GB" sz="1600" dirty="0" smtClean="0">
                          <a:effectLst/>
                          <a:latin typeface="Times New Roman"/>
                          <a:ea typeface="SimSun"/>
                        </a:rPr>
                        <a:t>CEE region</a:t>
                      </a:r>
                      <a:endParaRPr lang="en-GB" sz="1600" dirty="0">
                        <a:effectLst/>
                        <a:latin typeface="Times New Roman"/>
                        <a:ea typeface="SimSun"/>
                      </a:endParaRPr>
                    </a:p>
                  </a:txBody>
                  <a:tcPr marL="44450" marR="44450" marT="0" marB="0" anchor="b"/>
                </a:tc>
                <a:tc hMerge="1">
                  <a:txBody>
                    <a:bodyPr/>
                    <a:lstStyle/>
                    <a:p>
                      <a:pPr algn="r">
                        <a:spcAft>
                          <a:spcPts val="0"/>
                        </a:spcAft>
                      </a:pPr>
                      <a:endParaRPr lang="en-GB" sz="1200" dirty="0">
                        <a:effectLst/>
                        <a:latin typeface="Times New Roman"/>
                        <a:ea typeface="SimSun"/>
                      </a:endParaRPr>
                    </a:p>
                  </a:txBody>
                  <a:tcPr marL="44450" marR="44450" marT="0" marB="0" anchor="b"/>
                </a:tc>
                <a:tc hMerge="1">
                  <a:txBody>
                    <a:bodyPr/>
                    <a:lstStyle/>
                    <a:p>
                      <a:pPr algn="r">
                        <a:spcAft>
                          <a:spcPts val="0"/>
                        </a:spcAft>
                      </a:pPr>
                      <a:endParaRPr lang="en-GB" sz="1200" dirty="0">
                        <a:effectLst/>
                        <a:latin typeface="Times New Roman"/>
                        <a:ea typeface="SimSun"/>
                      </a:endParaRPr>
                    </a:p>
                  </a:txBody>
                  <a:tcPr marL="44450" marR="44450" marT="0" marB="0" anchor="b"/>
                </a:tc>
                <a:tc hMerge="1">
                  <a:txBody>
                    <a:bodyPr/>
                    <a:lstStyle/>
                    <a:p>
                      <a:pPr algn="r">
                        <a:spcAft>
                          <a:spcPts val="0"/>
                        </a:spcAft>
                      </a:pPr>
                      <a:endParaRPr lang="en-GB" sz="1200" dirty="0">
                        <a:effectLst/>
                        <a:latin typeface="Times New Roman"/>
                        <a:ea typeface="SimSun"/>
                      </a:endParaRPr>
                    </a:p>
                  </a:txBody>
                  <a:tcPr marL="44450" marR="44450" marT="0" marB="0" anchor="b"/>
                </a:tc>
                <a:tc hMerge="1">
                  <a:txBody>
                    <a:bodyPr/>
                    <a:lstStyle/>
                    <a:p>
                      <a:pPr algn="r">
                        <a:spcAft>
                          <a:spcPts val="0"/>
                        </a:spcAft>
                      </a:pPr>
                      <a:endParaRPr lang="en-GB" sz="1200" dirty="0">
                        <a:effectLst/>
                        <a:latin typeface="Times New Roman"/>
                        <a:ea typeface="SimSun"/>
                      </a:endParaRPr>
                    </a:p>
                  </a:txBody>
                  <a:tcPr marL="44450" marR="44450" marT="0" marB="0" anchor="b"/>
                </a:tc>
              </a:tr>
              <a:tr h="231351">
                <a:tc>
                  <a:txBody>
                    <a:bodyPr/>
                    <a:lstStyle/>
                    <a:p>
                      <a:pPr>
                        <a:spcAft>
                          <a:spcPts val="0"/>
                        </a:spcAft>
                      </a:pPr>
                      <a:r>
                        <a:rPr lang="en-GB" sz="1400" dirty="0" smtClean="0">
                          <a:effectLst/>
                        </a:rPr>
                        <a:t>Bulgaria</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36 </a:t>
                      </a:r>
                      <a:r>
                        <a:rPr lang="pl-PL" sz="1400" dirty="0" smtClean="0">
                          <a:effectLst/>
                        </a:rPr>
                        <a:t>087</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22 454</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1,19</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0</a:t>
                      </a:r>
                      <a:r>
                        <a:rPr lang="en-GB" sz="1400" dirty="0" smtClean="0">
                          <a:effectLst/>
                        </a:rPr>
                        <a:t>.</a:t>
                      </a:r>
                      <a:r>
                        <a:rPr lang="pl-PL" sz="1400" dirty="0" smtClean="0">
                          <a:effectLst/>
                        </a:rPr>
                        <a:t>79</a:t>
                      </a:r>
                      <a:endParaRPr lang="en-GB" sz="1600" dirty="0">
                        <a:effectLst/>
                        <a:latin typeface="Times New Roman"/>
                        <a:ea typeface="SimSun"/>
                      </a:endParaRPr>
                    </a:p>
                  </a:txBody>
                  <a:tcPr marL="44450" marR="44450" marT="0" marB="0" anchor="b"/>
                </a:tc>
              </a:tr>
              <a:tr h="703308">
                <a:tc>
                  <a:txBody>
                    <a:bodyPr/>
                    <a:lstStyle/>
                    <a:p>
                      <a:pPr>
                        <a:spcAft>
                          <a:spcPts val="0"/>
                        </a:spcAft>
                      </a:pPr>
                      <a:r>
                        <a:rPr lang="pl-PL" sz="1400" dirty="0">
                          <a:effectLst/>
                        </a:rPr>
                        <a:t>Estonia</a:t>
                      </a:r>
                      <a:endParaRPr lang="en-GB" sz="1600" dirty="0">
                        <a:effectLst/>
                        <a:latin typeface="Times New Roman"/>
                        <a:ea typeface="SimSun"/>
                      </a:endParaRPr>
                    </a:p>
                  </a:txBody>
                  <a:tcPr marL="44450" marR="44450" marT="0" marB="0" anchor="ctr"/>
                </a:tc>
                <a:tc>
                  <a:txBody>
                    <a:bodyPr/>
                    <a:lstStyle/>
                    <a:p>
                      <a:pPr algn="r">
                        <a:spcAft>
                          <a:spcPts val="0"/>
                        </a:spcAft>
                      </a:pPr>
                      <a:r>
                        <a:rPr lang="pl-PL" sz="1400" dirty="0">
                          <a:effectLst/>
                        </a:rPr>
                        <a:t>66 900 </a:t>
                      </a:r>
                      <a:br>
                        <a:rPr lang="pl-PL" sz="1400" dirty="0">
                          <a:effectLst/>
                        </a:rPr>
                      </a:br>
                      <a:r>
                        <a:rPr lang="pl-PL" sz="1050" dirty="0" smtClean="0">
                          <a:effectLst/>
                        </a:rPr>
                        <a:t>(</a:t>
                      </a:r>
                      <a:r>
                        <a:rPr lang="en-GB" sz="1050" dirty="0" smtClean="0">
                          <a:effectLst/>
                        </a:rPr>
                        <a:t>which</a:t>
                      </a:r>
                      <a:r>
                        <a:rPr lang="en-GB" sz="1050" baseline="0" dirty="0" smtClean="0">
                          <a:effectLst/>
                        </a:rPr>
                        <a:t> </a:t>
                      </a:r>
                      <a:r>
                        <a:rPr lang="pl-PL" sz="1050" dirty="0" smtClean="0">
                          <a:effectLst/>
                        </a:rPr>
                        <a:t>17</a:t>
                      </a:r>
                      <a:r>
                        <a:rPr lang="pl-PL" sz="1050" dirty="0">
                          <a:effectLst/>
                        </a:rPr>
                        <a:t> 300 </a:t>
                      </a:r>
                      <a:r>
                        <a:rPr lang="en-GB" sz="1050" dirty="0" smtClean="0">
                          <a:effectLst/>
                        </a:rPr>
                        <a:t>total transfers</a:t>
                      </a:r>
                      <a:r>
                        <a:rPr lang="pl-PL" sz="1050" dirty="0" smtClean="0">
                          <a:effectLst/>
                        </a:rPr>
                        <a:t>)</a:t>
                      </a:r>
                      <a:endParaRPr lang="en-GB" sz="1600" dirty="0">
                        <a:effectLst/>
                        <a:latin typeface="Times New Roman"/>
                        <a:ea typeface="SimSun"/>
                      </a:endParaRPr>
                    </a:p>
                  </a:txBody>
                  <a:tcPr marL="44450" marR="44450" marT="0" marB="0" anchor="ctr"/>
                </a:tc>
                <a:tc>
                  <a:txBody>
                    <a:bodyPr/>
                    <a:lstStyle/>
                    <a:p>
                      <a:pPr algn="ctr">
                        <a:spcAft>
                          <a:spcPts val="0"/>
                        </a:spcAft>
                      </a:pPr>
                      <a:r>
                        <a:rPr lang="en-GB" sz="1400" dirty="0" smtClean="0">
                          <a:effectLst/>
                        </a:rPr>
                        <a:t>no data available</a:t>
                      </a:r>
                      <a:endParaRPr lang="en-GB" sz="1600" dirty="0">
                        <a:effectLst/>
                        <a:latin typeface="Times New Roman"/>
                        <a:ea typeface="SimSun"/>
                      </a:endParaRPr>
                    </a:p>
                  </a:txBody>
                  <a:tcPr marL="44450" marR="44450" marT="0" marB="0" anchor="ctr"/>
                </a:tc>
                <a:tc>
                  <a:txBody>
                    <a:bodyPr/>
                    <a:lstStyle/>
                    <a:p>
                      <a:pPr algn="r">
                        <a:spcAft>
                          <a:spcPts val="0"/>
                        </a:spcAft>
                      </a:pPr>
                      <a:r>
                        <a:rPr lang="pl-PL" sz="1400" dirty="0" smtClean="0">
                          <a:effectLst/>
                        </a:rPr>
                        <a:t>11</a:t>
                      </a:r>
                      <a:r>
                        <a:rPr lang="en-GB" sz="1400" dirty="0" smtClean="0">
                          <a:effectLst/>
                        </a:rPr>
                        <a:t>.</a:t>
                      </a:r>
                      <a:r>
                        <a:rPr lang="pl-PL" sz="1400" dirty="0" smtClean="0">
                          <a:effectLst/>
                        </a:rPr>
                        <a:t>58 </a:t>
                      </a:r>
                      <a:r>
                        <a:rPr lang="en-GB" sz="1400" dirty="0" smtClean="0">
                          <a:effectLst/>
                        </a:rPr>
                        <a:t/>
                      </a:r>
                      <a:br>
                        <a:rPr lang="en-GB" sz="1400" dirty="0" smtClean="0">
                          <a:effectLst/>
                        </a:rPr>
                      </a:br>
                      <a:r>
                        <a:rPr lang="pl-PL" sz="1050" dirty="0" smtClean="0">
                          <a:effectLst/>
                        </a:rPr>
                        <a:t>(</a:t>
                      </a:r>
                      <a:r>
                        <a:rPr lang="en-GB" sz="1050" dirty="0" smtClean="0">
                          <a:effectLst/>
                        </a:rPr>
                        <a:t>all transfers</a:t>
                      </a:r>
                      <a:r>
                        <a:rPr lang="pl-PL" sz="1050" dirty="0" smtClean="0">
                          <a:effectLst/>
                        </a:rPr>
                        <a:t>– 3</a:t>
                      </a:r>
                      <a:r>
                        <a:rPr lang="en-GB" sz="1050" dirty="0" smtClean="0">
                          <a:effectLst/>
                        </a:rPr>
                        <a:t>.</a:t>
                      </a:r>
                      <a:r>
                        <a:rPr lang="pl-PL" sz="1050" dirty="0" smtClean="0">
                          <a:effectLst/>
                        </a:rPr>
                        <a:t>00</a:t>
                      </a:r>
                      <a:r>
                        <a:rPr lang="pl-PL" sz="1050" dirty="0">
                          <a:effectLst/>
                        </a:rPr>
                        <a:t>)</a:t>
                      </a:r>
                      <a:endParaRPr lang="en-GB" sz="1600" dirty="0">
                        <a:effectLst/>
                        <a:latin typeface="Times New Roman"/>
                        <a:ea typeface="SimSun"/>
                      </a:endParaRPr>
                    </a:p>
                  </a:txBody>
                  <a:tcPr marL="44450" marR="44450" marT="0" marB="0" anchor="ctr"/>
                </a:tc>
                <a:tc>
                  <a:txBody>
                    <a:bodyPr/>
                    <a:lstStyle/>
                    <a:p>
                      <a:pPr algn="ctr">
                        <a:spcAft>
                          <a:spcPts val="0"/>
                        </a:spcAft>
                      </a:pPr>
                      <a:r>
                        <a:rPr lang="en-GB" sz="1400" dirty="0" smtClean="0">
                          <a:effectLst/>
                        </a:rPr>
                        <a:t>no data available</a:t>
                      </a:r>
                      <a:endParaRPr lang="en-GB" sz="1600" dirty="0">
                        <a:effectLst/>
                        <a:latin typeface="Times New Roman"/>
                        <a:ea typeface="SimSun"/>
                      </a:endParaRPr>
                    </a:p>
                  </a:txBody>
                  <a:tcPr marL="44450" marR="44450" marT="0" marB="0" anchor="ctr"/>
                </a:tc>
              </a:tr>
              <a:tr h="203589">
                <a:tc>
                  <a:txBody>
                    <a:bodyPr/>
                    <a:lstStyle/>
                    <a:p>
                      <a:pPr>
                        <a:spcAft>
                          <a:spcPts val="0"/>
                        </a:spcAft>
                      </a:pPr>
                      <a:r>
                        <a:rPr lang="en-GB" sz="1400" dirty="0" smtClean="0">
                          <a:effectLst/>
                        </a:rPr>
                        <a:t>Poland</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451 677</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383 395</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3,27</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2</a:t>
                      </a:r>
                      <a:r>
                        <a:rPr lang="en-GB" sz="1400" dirty="0" smtClean="0">
                          <a:effectLst/>
                        </a:rPr>
                        <a:t>.</a:t>
                      </a:r>
                      <a:r>
                        <a:rPr lang="pl-PL" sz="1400" dirty="0" smtClean="0">
                          <a:effectLst/>
                        </a:rPr>
                        <a:t>92</a:t>
                      </a:r>
                      <a:endParaRPr lang="en-GB" sz="1600" dirty="0">
                        <a:effectLst/>
                        <a:latin typeface="Times New Roman"/>
                        <a:ea typeface="SimSun"/>
                      </a:endParaRPr>
                    </a:p>
                  </a:txBody>
                  <a:tcPr marL="44450" marR="44450" marT="0" marB="0" anchor="b"/>
                </a:tc>
              </a:tr>
              <a:tr h="259593">
                <a:tc>
                  <a:txBody>
                    <a:bodyPr/>
                    <a:lstStyle/>
                    <a:p>
                      <a:pPr>
                        <a:spcAft>
                          <a:spcPts val="0"/>
                        </a:spcAft>
                      </a:pPr>
                      <a:r>
                        <a:rPr lang="en-GB" sz="1400" dirty="0" smtClean="0">
                          <a:effectLst/>
                        </a:rPr>
                        <a:t>Slovak Republic</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543</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a:effectLst/>
                        </a:rPr>
                        <a:t>209</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0</a:t>
                      </a:r>
                      <a:r>
                        <a:rPr lang="en-GB" sz="1400" dirty="0" smtClean="0">
                          <a:effectLst/>
                        </a:rPr>
                        <a:t>.</a:t>
                      </a:r>
                      <a:r>
                        <a:rPr lang="pl-PL" sz="1400" dirty="0" smtClean="0">
                          <a:effectLst/>
                        </a:rPr>
                        <a:t>04</a:t>
                      </a:r>
                      <a:endParaRPr lang="en-GB" sz="1600" dirty="0">
                        <a:effectLst/>
                        <a:latin typeface="Times New Roman"/>
                        <a:ea typeface="SimSun"/>
                      </a:endParaRPr>
                    </a:p>
                  </a:txBody>
                  <a:tcPr marL="44450" marR="44450" marT="0" marB="0" anchor="b"/>
                </a:tc>
                <a:tc>
                  <a:txBody>
                    <a:bodyPr/>
                    <a:lstStyle/>
                    <a:p>
                      <a:pPr algn="r">
                        <a:spcAft>
                          <a:spcPts val="0"/>
                        </a:spcAft>
                      </a:pPr>
                      <a:r>
                        <a:rPr lang="pl-PL" sz="1400" dirty="0" smtClean="0">
                          <a:effectLst/>
                        </a:rPr>
                        <a:t>0</a:t>
                      </a:r>
                      <a:r>
                        <a:rPr lang="en-GB" sz="1400" dirty="0" smtClean="0">
                          <a:effectLst/>
                        </a:rPr>
                        <a:t>.</a:t>
                      </a:r>
                      <a:r>
                        <a:rPr lang="pl-PL" sz="1400" dirty="0" smtClean="0">
                          <a:effectLst/>
                        </a:rPr>
                        <a:t>01</a:t>
                      </a:r>
                      <a:endParaRPr lang="en-GB" sz="1600" dirty="0">
                        <a:effectLst/>
                        <a:latin typeface="Times New Roman"/>
                        <a:ea typeface="SimSun"/>
                      </a:endParaRPr>
                    </a:p>
                  </a:txBody>
                  <a:tcPr marL="44450" marR="44450" marT="0" marB="0" anchor="b"/>
                </a:tc>
              </a:tr>
            </a:tbl>
          </a:graphicData>
        </a:graphic>
      </p:graphicFrame>
      <p:sp>
        <p:nvSpPr>
          <p:cNvPr id="10" name="Oval 9"/>
          <p:cNvSpPr/>
          <p:nvPr/>
        </p:nvSpPr>
        <p:spPr>
          <a:xfrm>
            <a:off x="7740352" y="3933056"/>
            <a:ext cx="576064" cy="648072"/>
          </a:xfrm>
          <a:prstGeom prst="ellipse">
            <a:avLst/>
          </a:prstGeom>
          <a:solidFill>
            <a:srgbClr val="FF0000">
              <a:alpha val="38000"/>
            </a:srgbClr>
          </a:solidFill>
          <a:ln>
            <a:solidFill>
              <a:srgbClr val="FF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Oval 11"/>
          <p:cNvSpPr/>
          <p:nvPr/>
        </p:nvSpPr>
        <p:spPr>
          <a:xfrm>
            <a:off x="7761655" y="2852936"/>
            <a:ext cx="494861" cy="504056"/>
          </a:xfrm>
          <a:prstGeom prst="ellipse">
            <a:avLst/>
          </a:prstGeom>
          <a:solidFill>
            <a:srgbClr val="FF0000">
              <a:alpha val="38000"/>
            </a:srgbClr>
          </a:solidFill>
          <a:ln>
            <a:solidFill>
              <a:srgbClr val="FF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1804378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99392"/>
            <a:ext cx="8229600" cy="1143000"/>
          </a:xfrm>
        </p:spPr>
        <p:txBody>
          <a:bodyPr/>
          <a:lstStyle/>
          <a:p>
            <a:r>
              <a:rPr lang="en-GB" sz="3200" b="1" dirty="0" smtClean="0"/>
              <a:t>Recent switchovers in Latin America</a:t>
            </a:r>
            <a:endParaRPr lang="en-GB" sz="3200" b="1" dirty="0"/>
          </a:p>
        </p:txBody>
      </p:sp>
      <p:sp>
        <p:nvSpPr>
          <p:cNvPr id="4" name="Slide Number Placeholder 3"/>
          <p:cNvSpPr>
            <a:spLocks noGrp="1"/>
          </p:cNvSpPr>
          <p:nvPr>
            <p:ph type="sldNum" sz="quarter" idx="12"/>
          </p:nvPr>
        </p:nvSpPr>
        <p:spPr/>
        <p:txBody>
          <a:bodyPr/>
          <a:lstStyle/>
          <a:p>
            <a:pPr>
              <a:defRPr/>
            </a:pPr>
            <a:fld id="{38795815-CC2E-4781-B890-20CAD8BEB5AC}" type="slidenum">
              <a:rPr lang="en-US" smtClean="0"/>
              <a:pPr>
                <a:defRPr/>
              </a:pPr>
              <a:t>12</a:t>
            </a:fld>
            <a:endParaRPr lang="en-US" dirty="0"/>
          </a:p>
        </p:txBody>
      </p:sp>
      <p:sp>
        <p:nvSpPr>
          <p:cNvPr id="6" name="TextBox 5"/>
          <p:cNvSpPr txBox="1"/>
          <p:nvPr/>
        </p:nvSpPr>
        <p:spPr>
          <a:xfrm>
            <a:off x="395536" y="6300028"/>
            <a:ext cx="7560840" cy="307777"/>
          </a:xfrm>
          <a:prstGeom prst="rect">
            <a:avLst/>
          </a:prstGeom>
          <a:noFill/>
        </p:spPr>
        <p:txBody>
          <a:bodyPr wrap="square" rtlCol="0">
            <a:spAutoFit/>
          </a:bodyPr>
          <a:lstStyle/>
          <a:p>
            <a:r>
              <a:rPr lang="en-GB" sz="1400" dirty="0" smtClean="0"/>
              <a:t>Source:</a:t>
            </a:r>
            <a:r>
              <a:rPr lang="pl-PL" sz="1400" dirty="0" smtClean="0"/>
              <a:t> AIOS (2015).</a:t>
            </a:r>
            <a:endParaRPr lang="en-GB" sz="14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137522380"/>
              </p:ext>
            </p:extLst>
          </p:nvPr>
        </p:nvGraphicFramePr>
        <p:xfrm>
          <a:off x="251520" y="1772816"/>
          <a:ext cx="8568954" cy="3563268"/>
        </p:xfrm>
        <a:graphic>
          <a:graphicData uri="http://schemas.openxmlformats.org/drawingml/2006/table">
            <a:tbl>
              <a:tblPr>
                <a:tableStyleId>{5C22544A-7EE6-4342-B048-85BDC9FD1C3A}</a:tableStyleId>
              </a:tblPr>
              <a:tblGrid>
                <a:gridCol w="1774860"/>
                <a:gridCol w="1106903"/>
                <a:gridCol w="1106903"/>
                <a:gridCol w="1106903"/>
                <a:gridCol w="1106903"/>
                <a:gridCol w="1106903"/>
                <a:gridCol w="1259579"/>
              </a:tblGrid>
              <a:tr h="515268">
                <a:tc>
                  <a:txBody>
                    <a:bodyPr/>
                    <a:lstStyle/>
                    <a:p>
                      <a:pPr algn="ctr" fontAlgn="ctr"/>
                      <a:r>
                        <a:rPr lang="pl-PL" sz="1600" u="none" strike="noStrike" dirty="0" smtClean="0">
                          <a:effectLst/>
                        </a:rPr>
                        <a:t>Country</a:t>
                      </a:r>
                      <a:endParaRPr lang="en-GB" sz="1600" b="1" i="0" u="none" strike="noStrike" dirty="0">
                        <a:effectLst/>
                        <a:latin typeface="Swis721 Cn BT"/>
                      </a:endParaRPr>
                    </a:p>
                  </a:txBody>
                  <a:tcPr marL="0" marR="0" marT="0" marB="0" anchor="ctr"/>
                </a:tc>
                <a:tc>
                  <a:txBody>
                    <a:bodyPr/>
                    <a:lstStyle/>
                    <a:p>
                      <a:pPr algn="ctr" fontAlgn="ctr"/>
                      <a:r>
                        <a:rPr lang="en-GB" sz="1600" u="none" strike="noStrike" dirty="0" smtClean="0">
                          <a:effectLst/>
                        </a:rPr>
                        <a:t>Jul </a:t>
                      </a:r>
                      <a:r>
                        <a:rPr lang="en-GB" sz="1600" u="none" strike="noStrike" dirty="0">
                          <a:effectLst/>
                        </a:rPr>
                        <a:t>2004 - </a:t>
                      </a:r>
                      <a:r>
                        <a:rPr lang="en-GB" sz="1600" u="none" strike="noStrike" dirty="0" smtClean="0">
                          <a:effectLst/>
                        </a:rPr>
                        <a:t>Jun </a:t>
                      </a:r>
                      <a:r>
                        <a:rPr lang="en-GB" sz="1600" u="none" strike="noStrike" dirty="0">
                          <a:effectLst/>
                        </a:rPr>
                        <a:t>2005</a:t>
                      </a:r>
                      <a:endParaRPr lang="en-GB" sz="1600" b="0" i="0" u="none" strike="noStrike" dirty="0">
                        <a:effectLst/>
                        <a:latin typeface="Swis721 Cn BT"/>
                      </a:endParaRPr>
                    </a:p>
                  </a:txBody>
                  <a:tcPr marL="0" marR="0" marT="0" marB="0" anchor="ctr"/>
                </a:tc>
                <a:tc>
                  <a:txBody>
                    <a:bodyPr/>
                    <a:lstStyle/>
                    <a:p>
                      <a:pPr algn="ctr" fontAlgn="ctr"/>
                      <a:r>
                        <a:rPr lang="en-GB" sz="1600" u="none" strike="noStrike" dirty="0" smtClean="0">
                          <a:effectLst/>
                        </a:rPr>
                        <a:t>Jul </a:t>
                      </a:r>
                      <a:r>
                        <a:rPr lang="en-GB" sz="1600" u="none" strike="noStrike" dirty="0">
                          <a:effectLst/>
                        </a:rPr>
                        <a:t>2006 - </a:t>
                      </a:r>
                      <a:r>
                        <a:rPr lang="en-GB" sz="1600" u="none" strike="noStrike" dirty="0" smtClean="0">
                          <a:effectLst/>
                        </a:rPr>
                        <a:t>Jun </a:t>
                      </a:r>
                      <a:r>
                        <a:rPr lang="en-GB" sz="1600" u="none" strike="noStrike" dirty="0">
                          <a:effectLst/>
                        </a:rPr>
                        <a:t>2007</a:t>
                      </a:r>
                      <a:endParaRPr lang="en-GB" sz="1600" b="0" i="0" u="none" strike="noStrike" dirty="0">
                        <a:effectLst/>
                        <a:latin typeface="Swis721 Cn BT"/>
                      </a:endParaRPr>
                    </a:p>
                  </a:txBody>
                  <a:tcPr marL="0" marR="0" marT="0" marB="0" anchor="ctr"/>
                </a:tc>
                <a:tc>
                  <a:txBody>
                    <a:bodyPr/>
                    <a:lstStyle/>
                    <a:p>
                      <a:pPr algn="ctr" fontAlgn="ctr"/>
                      <a:r>
                        <a:rPr lang="en-GB" sz="1600" u="none" strike="noStrike" dirty="0" smtClean="0">
                          <a:effectLst/>
                        </a:rPr>
                        <a:t>Jul </a:t>
                      </a:r>
                      <a:r>
                        <a:rPr lang="en-GB" sz="1600" u="none" strike="noStrike" dirty="0">
                          <a:effectLst/>
                        </a:rPr>
                        <a:t>2008 - </a:t>
                      </a:r>
                      <a:r>
                        <a:rPr lang="en-GB" sz="1600" u="none" strike="noStrike" dirty="0" smtClean="0">
                          <a:effectLst/>
                        </a:rPr>
                        <a:t>Jun </a:t>
                      </a:r>
                      <a:r>
                        <a:rPr lang="en-GB" sz="1600" u="none" strike="noStrike" dirty="0">
                          <a:effectLst/>
                        </a:rPr>
                        <a:t>2009</a:t>
                      </a:r>
                      <a:endParaRPr lang="en-GB" sz="1600" b="0" i="0" u="none" strike="noStrike" dirty="0">
                        <a:effectLst/>
                        <a:latin typeface="Swis721 Cn BT"/>
                      </a:endParaRPr>
                    </a:p>
                  </a:txBody>
                  <a:tcPr marL="0" marR="0" marT="0" marB="0" anchor="ctr"/>
                </a:tc>
                <a:tc>
                  <a:txBody>
                    <a:bodyPr/>
                    <a:lstStyle/>
                    <a:p>
                      <a:pPr algn="ctr" fontAlgn="ctr"/>
                      <a:r>
                        <a:rPr lang="en-GB" sz="1600" u="none" strike="noStrike" dirty="0" smtClean="0">
                          <a:effectLst/>
                        </a:rPr>
                        <a:t>Jul 2010-Jun </a:t>
                      </a:r>
                      <a:r>
                        <a:rPr lang="en-GB" sz="1600" u="none" strike="noStrike" dirty="0">
                          <a:effectLst/>
                        </a:rPr>
                        <a:t>2011</a:t>
                      </a:r>
                      <a:endParaRPr lang="en-GB" sz="1600" b="0" i="0" u="none" strike="noStrike" dirty="0">
                        <a:effectLst/>
                        <a:latin typeface="Swis721 Cn BT"/>
                      </a:endParaRPr>
                    </a:p>
                  </a:txBody>
                  <a:tcPr marL="0" marR="0" marT="0" marB="0" anchor="ctr"/>
                </a:tc>
                <a:tc>
                  <a:txBody>
                    <a:bodyPr/>
                    <a:lstStyle/>
                    <a:p>
                      <a:pPr algn="ctr" fontAlgn="ctr"/>
                      <a:r>
                        <a:rPr lang="en-GB" sz="1600" u="none" strike="noStrike" dirty="0" smtClean="0">
                          <a:effectLst/>
                        </a:rPr>
                        <a:t>Jul 2012-Jun </a:t>
                      </a:r>
                      <a:r>
                        <a:rPr lang="en-GB" sz="1600" u="none" strike="noStrike" dirty="0">
                          <a:effectLst/>
                        </a:rPr>
                        <a:t>2013</a:t>
                      </a:r>
                      <a:endParaRPr lang="en-GB" sz="1600" b="0" i="0" u="none" strike="noStrike" dirty="0">
                        <a:effectLst/>
                        <a:latin typeface="Swis721 Cn BT"/>
                      </a:endParaRPr>
                    </a:p>
                  </a:txBody>
                  <a:tcPr marL="0" marR="0" marT="0" marB="0" anchor="ctr"/>
                </a:tc>
                <a:tc>
                  <a:txBody>
                    <a:bodyPr/>
                    <a:lstStyle/>
                    <a:p>
                      <a:pPr algn="ctr" fontAlgn="ctr"/>
                      <a:r>
                        <a:rPr lang="en-GB" sz="1600" u="none" strike="noStrike" dirty="0" smtClean="0">
                          <a:effectLst/>
                        </a:rPr>
                        <a:t>Jul 2014-Jun </a:t>
                      </a:r>
                      <a:r>
                        <a:rPr lang="en-GB" sz="1600" u="none" strike="noStrike" dirty="0">
                          <a:effectLst/>
                        </a:rPr>
                        <a:t>2015</a:t>
                      </a:r>
                      <a:endParaRPr lang="en-GB" sz="1600" b="0" i="0" u="none" strike="noStrike" dirty="0">
                        <a:effectLst/>
                        <a:latin typeface="Swis721 Cn BT"/>
                      </a:endParaRPr>
                    </a:p>
                  </a:txBody>
                  <a:tcPr marL="0" marR="0" marT="0" marB="0" anchor="ctr"/>
                </a:tc>
              </a:tr>
              <a:tr h="238219">
                <a:tc>
                  <a:txBody>
                    <a:bodyPr/>
                    <a:lstStyle/>
                    <a:p>
                      <a:pPr algn="l" fontAlgn="b"/>
                      <a:r>
                        <a:rPr lang="en-GB" sz="1600" u="none" strike="noStrike" dirty="0">
                          <a:effectLst/>
                        </a:rPr>
                        <a:t>Argentina</a:t>
                      </a:r>
                      <a:endParaRPr lang="en-GB" sz="1600" b="1" i="0" u="none" strike="noStrike" dirty="0">
                        <a:effectLst/>
                        <a:latin typeface="Swis721 Cn BT"/>
                      </a:endParaRPr>
                    </a:p>
                  </a:txBody>
                  <a:tcPr marL="0" marR="0" marT="0" marB="0" anchor="b"/>
                </a:tc>
                <a:tc>
                  <a:txBody>
                    <a:bodyPr/>
                    <a:lstStyle/>
                    <a:p>
                      <a:pPr algn="r" fontAlgn="b"/>
                      <a:r>
                        <a:rPr lang="en-GB" sz="1600" u="none" strike="noStrike" dirty="0">
                          <a:effectLst/>
                        </a:rPr>
                        <a:t>376,192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459,690  </a:t>
                      </a:r>
                      <a:endParaRPr lang="en-GB" sz="1600" b="0" i="0" u="none" strike="noStrike" dirty="0">
                        <a:effectLst/>
                        <a:latin typeface="Swis721 Cn BT"/>
                      </a:endParaRPr>
                    </a:p>
                  </a:txBody>
                  <a:tcPr marL="0" marR="0" marT="0" marB="0" anchor="b"/>
                </a:tc>
                <a:tc>
                  <a:txBody>
                    <a:bodyPr/>
                    <a:lstStyle/>
                    <a:p>
                      <a:pPr algn="l" fontAlgn="b"/>
                      <a:r>
                        <a:rPr lang="en-GB" sz="1600" u="none" strike="noStrike" dirty="0">
                          <a:effectLst/>
                        </a:rPr>
                        <a:t> </a:t>
                      </a:r>
                      <a:endParaRPr lang="en-GB" sz="1600" b="0" i="0" u="none" strike="noStrike" dirty="0">
                        <a:effectLst/>
                        <a:latin typeface="Swis721 Cn BT"/>
                      </a:endParaRPr>
                    </a:p>
                  </a:txBody>
                  <a:tcPr marL="0" marR="0" marT="0" marB="0" anchor="b"/>
                </a:tc>
                <a:tc>
                  <a:txBody>
                    <a:bodyPr/>
                    <a:lstStyle/>
                    <a:p>
                      <a:pPr algn="l" fontAlgn="b"/>
                      <a:r>
                        <a:rPr lang="en-GB" sz="2000" u="none" strike="noStrike" dirty="0">
                          <a:effectLst/>
                        </a:rPr>
                        <a:t> </a:t>
                      </a:r>
                      <a:endParaRPr lang="en-GB" sz="2000" b="0" i="0" u="none" strike="noStrike" dirty="0">
                        <a:solidFill>
                          <a:srgbClr val="FF0000"/>
                        </a:solidFill>
                        <a:effectLst/>
                        <a:latin typeface="Swis721 BT"/>
                      </a:endParaRPr>
                    </a:p>
                  </a:txBody>
                  <a:tcPr marL="0" marR="0" marT="0" marB="0" anchor="b"/>
                </a:tc>
                <a:tc>
                  <a:txBody>
                    <a:bodyPr/>
                    <a:lstStyle/>
                    <a:p>
                      <a:pPr algn="l" fontAlgn="b"/>
                      <a:r>
                        <a:rPr lang="en-GB" sz="2000" u="none" strike="noStrike" dirty="0">
                          <a:effectLst/>
                        </a:rPr>
                        <a:t> </a:t>
                      </a:r>
                      <a:endParaRPr lang="en-GB" sz="2000" b="0" i="0" u="none" strike="noStrike" dirty="0">
                        <a:solidFill>
                          <a:srgbClr val="FF0000"/>
                        </a:solidFill>
                        <a:effectLst/>
                        <a:latin typeface="Swis721 BT"/>
                      </a:endParaRPr>
                    </a:p>
                  </a:txBody>
                  <a:tcPr marL="0" marR="0" marT="0" marB="0" anchor="b"/>
                </a:tc>
                <a:tc>
                  <a:txBody>
                    <a:bodyPr/>
                    <a:lstStyle/>
                    <a:p>
                      <a:pPr algn="l" fontAlgn="b"/>
                      <a:r>
                        <a:rPr lang="en-GB" sz="2000" u="none" strike="noStrike" dirty="0">
                          <a:effectLst/>
                        </a:rPr>
                        <a:t> </a:t>
                      </a:r>
                      <a:endParaRPr lang="en-GB" sz="2000" b="0" i="0" u="none" strike="noStrike" dirty="0">
                        <a:solidFill>
                          <a:srgbClr val="FF0000"/>
                        </a:solidFill>
                        <a:effectLst/>
                        <a:latin typeface="Swis721 BT"/>
                      </a:endParaRPr>
                    </a:p>
                  </a:txBody>
                  <a:tcPr marL="0" marR="0" marT="0" marB="0" anchor="b"/>
                </a:tc>
              </a:tr>
              <a:tr h="238219">
                <a:tc>
                  <a:txBody>
                    <a:bodyPr/>
                    <a:lstStyle/>
                    <a:p>
                      <a:pPr algn="l" fontAlgn="b"/>
                      <a:r>
                        <a:rPr lang="en-GB" sz="1600" u="none" strike="noStrike" dirty="0">
                          <a:effectLst/>
                        </a:rPr>
                        <a:t>Bolivia</a:t>
                      </a:r>
                      <a:endParaRPr lang="en-GB" sz="1600" b="1" i="0" u="none" strike="noStrike" dirty="0">
                        <a:effectLst/>
                        <a:latin typeface="Swis721 Cn BT"/>
                      </a:endParaRPr>
                    </a:p>
                  </a:txBody>
                  <a:tcPr marL="0" marR="0" marT="0" marB="0" anchor="b"/>
                </a:tc>
                <a:tc>
                  <a:txBody>
                    <a:bodyPr/>
                    <a:lstStyle/>
                    <a:p>
                      <a:pPr algn="r" fontAlgn="b"/>
                      <a:r>
                        <a:rPr lang="en-GB" sz="1600" u="none" strike="noStrike" dirty="0">
                          <a:effectLst/>
                        </a:rPr>
                        <a:t>3,011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4,042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4,909  </a:t>
                      </a:r>
                      <a:endParaRPr lang="en-GB" sz="1600" b="0" i="0" u="none" strike="noStrike" dirty="0">
                        <a:effectLst/>
                        <a:latin typeface="Swis721 Cn BT"/>
                      </a:endParaRPr>
                    </a:p>
                  </a:txBody>
                  <a:tcPr marL="0" marR="0" marT="0" marB="0" anchor="b"/>
                </a:tc>
                <a:tc>
                  <a:txBody>
                    <a:bodyPr/>
                    <a:lstStyle/>
                    <a:p>
                      <a:pPr algn="l" fontAlgn="b"/>
                      <a:r>
                        <a:rPr lang="en-GB" sz="2000" u="none" strike="noStrike" dirty="0">
                          <a:effectLst/>
                        </a:rPr>
                        <a:t> </a:t>
                      </a:r>
                      <a:endParaRPr lang="en-GB" sz="2000" b="0" i="0" u="none" strike="noStrike" dirty="0">
                        <a:solidFill>
                          <a:srgbClr val="FF0000"/>
                        </a:solidFill>
                        <a:effectLst/>
                        <a:latin typeface="Swis721 BT"/>
                      </a:endParaRPr>
                    </a:p>
                  </a:txBody>
                  <a:tcPr marL="0" marR="0" marT="0" marB="0" anchor="b"/>
                </a:tc>
                <a:tc>
                  <a:txBody>
                    <a:bodyPr/>
                    <a:lstStyle/>
                    <a:p>
                      <a:pPr algn="l" fontAlgn="b"/>
                      <a:r>
                        <a:rPr lang="en-GB" sz="2000" u="none" strike="noStrike" dirty="0">
                          <a:effectLst/>
                        </a:rPr>
                        <a:t> </a:t>
                      </a:r>
                      <a:endParaRPr lang="en-GB" sz="2000" b="0" i="0" u="none" strike="noStrike" dirty="0">
                        <a:solidFill>
                          <a:srgbClr val="FF0000"/>
                        </a:solidFill>
                        <a:effectLst/>
                        <a:latin typeface="Swis721 BT"/>
                      </a:endParaRPr>
                    </a:p>
                  </a:txBody>
                  <a:tcPr marL="0" marR="0" marT="0" marB="0" anchor="b"/>
                </a:tc>
                <a:tc>
                  <a:txBody>
                    <a:bodyPr/>
                    <a:lstStyle/>
                    <a:p>
                      <a:pPr algn="l" fontAlgn="b"/>
                      <a:r>
                        <a:rPr lang="en-GB" sz="2000" u="none" strike="noStrike" dirty="0">
                          <a:effectLst/>
                        </a:rPr>
                        <a:t> </a:t>
                      </a:r>
                      <a:endParaRPr lang="en-GB" sz="2000" b="0" i="0" u="none" strike="noStrike" dirty="0">
                        <a:solidFill>
                          <a:srgbClr val="FF0000"/>
                        </a:solidFill>
                        <a:effectLst/>
                        <a:latin typeface="Swis721 BT"/>
                      </a:endParaRPr>
                    </a:p>
                  </a:txBody>
                  <a:tcPr marL="0" marR="0" marT="0" marB="0" anchor="b"/>
                </a:tc>
              </a:tr>
              <a:tr h="238219">
                <a:tc>
                  <a:txBody>
                    <a:bodyPr/>
                    <a:lstStyle/>
                    <a:p>
                      <a:pPr algn="l" fontAlgn="b"/>
                      <a:r>
                        <a:rPr lang="en-GB" sz="1600" u="none" strike="noStrike" dirty="0">
                          <a:effectLst/>
                        </a:rPr>
                        <a:t>Chile</a:t>
                      </a:r>
                      <a:endParaRPr lang="en-GB" sz="1600" b="1" i="0" u="none" strike="noStrike" dirty="0">
                        <a:effectLst/>
                        <a:latin typeface="Swis721 Cn BT"/>
                      </a:endParaRPr>
                    </a:p>
                  </a:txBody>
                  <a:tcPr marL="0" marR="0" marT="0" marB="0" anchor="b"/>
                </a:tc>
                <a:tc>
                  <a:txBody>
                    <a:bodyPr/>
                    <a:lstStyle/>
                    <a:p>
                      <a:pPr algn="r" fontAlgn="b"/>
                      <a:r>
                        <a:rPr lang="en-GB" sz="1600" u="none" strike="noStrike" dirty="0">
                          <a:effectLst/>
                        </a:rPr>
                        <a:t>234,911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269,583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339,549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264,662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418,674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451,282  </a:t>
                      </a:r>
                      <a:endParaRPr lang="en-GB" sz="1600" b="0" i="0" u="none" strike="noStrike" dirty="0">
                        <a:effectLst/>
                        <a:latin typeface="Swis721 Cn BT"/>
                      </a:endParaRPr>
                    </a:p>
                  </a:txBody>
                  <a:tcPr marL="0" marR="0" marT="0" marB="0" anchor="b"/>
                </a:tc>
              </a:tr>
              <a:tr h="238219">
                <a:tc>
                  <a:txBody>
                    <a:bodyPr/>
                    <a:lstStyle/>
                    <a:p>
                      <a:pPr algn="l" fontAlgn="b"/>
                      <a:r>
                        <a:rPr lang="en-GB" sz="1600" u="none" strike="noStrike" dirty="0">
                          <a:effectLst/>
                        </a:rPr>
                        <a:t>Colombia</a:t>
                      </a:r>
                      <a:endParaRPr lang="en-GB" sz="1600" b="1" i="0" u="none" strike="noStrike" dirty="0">
                        <a:effectLst/>
                        <a:latin typeface="Swis721 Cn BT"/>
                      </a:endParaRPr>
                    </a:p>
                  </a:txBody>
                  <a:tcPr marL="0" marR="0" marT="0" marB="0" anchor="b"/>
                </a:tc>
                <a:tc>
                  <a:txBody>
                    <a:bodyPr/>
                    <a:lstStyle/>
                    <a:p>
                      <a:pPr algn="r" fontAlgn="b"/>
                      <a:r>
                        <a:rPr lang="en-GB" sz="1600" u="none" strike="noStrike" dirty="0">
                          <a:effectLst/>
                        </a:rPr>
                        <a:t>75,217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64,242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106,349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109,091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114,441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101,113  </a:t>
                      </a:r>
                      <a:endParaRPr lang="en-GB" sz="1600" b="0" i="0" u="none" strike="noStrike" dirty="0">
                        <a:effectLst/>
                        <a:latin typeface="Swis721 Cn BT"/>
                      </a:endParaRPr>
                    </a:p>
                  </a:txBody>
                  <a:tcPr marL="0" marR="0" marT="0" marB="0" anchor="b"/>
                </a:tc>
              </a:tr>
              <a:tr h="238219">
                <a:tc>
                  <a:txBody>
                    <a:bodyPr/>
                    <a:lstStyle/>
                    <a:p>
                      <a:pPr algn="l" fontAlgn="b"/>
                      <a:r>
                        <a:rPr lang="en-GB" sz="1600" u="none" strike="noStrike" dirty="0">
                          <a:effectLst/>
                        </a:rPr>
                        <a:t>Costa Rica</a:t>
                      </a:r>
                      <a:endParaRPr lang="en-GB" sz="1600" b="1" i="0" u="none" strike="noStrike" dirty="0">
                        <a:effectLst/>
                        <a:latin typeface="Swis721 Cn BT"/>
                      </a:endParaRPr>
                    </a:p>
                  </a:txBody>
                  <a:tcPr marL="0" marR="0" marT="0" marB="0" anchor="b"/>
                </a:tc>
                <a:tc>
                  <a:txBody>
                    <a:bodyPr/>
                    <a:lstStyle/>
                    <a:p>
                      <a:pPr algn="r" fontAlgn="b"/>
                      <a:r>
                        <a:rPr lang="en-GB" sz="1600" u="none" strike="noStrike" dirty="0">
                          <a:effectLst/>
                        </a:rPr>
                        <a:t>81,083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140,116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214,643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213,400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97,917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37,879  </a:t>
                      </a:r>
                      <a:endParaRPr lang="en-GB" sz="1600" b="0" i="0" u="none" strike="noStrike" dirty="0">
                        <a:effectLst/>
                        <a:latin typeface="Swis721 Cn BT"/>
                      </a:endParaRPr>
                    </a:p>
                  </a:txBody>
                  <a:tcPr marL="0" marR="0" marT="0" marB="0" anchor="b"/>
                </a:tc>
              </a:tr>
              <a:tr h="238219">
                <a:tc>
                  <a:txBody>
                    <a:bodyPr/>
                    <a:lstStyle/>
                    <a:p>
                      <a:pPr algn="l" fontAlgn="b"/>
                      <a:r>
                        <a:rPr lang="en-GB" sz="1600" u="none" strike="noStrike" dirty="0">
                          <a:effectLst/>
                        </a:rPr>
                        <a:t>El Salvador</a:t>
                      </a:r>
                      <a:endParaRPr lang="en-GB" sz="1600" b="1" i="0" u="none" strike="noStrike" dirty="0">
                        <a:effectLst/>
                        <a:latin typeface="Swis721 Cn BT"/>
                      </a:endParaRPr>
                    </a:p>
                  </a:txBody>
                  <a:tcPr marL="0" marR="0" marT="0" marB="0" anchor="b"/>
                </a:tc>
                <a:tc>
                  <a:txBody>
                    <a:bodyPr/>
                    <a:lstStyle/>
                    <a:p>
                      <a:pPr algn="r" fontAlgn="b"/>
                      <a:r>
                        <a:rPr lang="en-GB" sz="1600" u="none" strike="noStrike" dirty="0">
                          <a:effectLst/>
                        </a:rPr>
                        <a:t>58,410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4,807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3,929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5,249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819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615  </a:t>
                      </a:r>
                      <a:endParaRPr lang="en-GB" sz="1600" b="0" i="0" u="none" strike="noStrike" dirty="0">
                        <a:effectLst/>
                        <a:latin typeface="Swis721 Cn BT"/>
                      </a:endParaRPr>
                    </a:p>
                  </a:txBody>
                  <a:tcPr marL="0" marR="0" marT="0" marB="0" anchor="b"/>
                </a:tc>
              </a:tr>
              <a:tr h="238219">
                <a:tc>
                  <a:txBody>
                    <a:bodyPr/>
                    <a:lstStyle/>
                    <a:p>
                      <a:pPr algn="l" fontAlgn="b"/>
                      <a:r>
                        <a:rPr lang="en-GB" sz="1600" u="none" strike="noStrike" dirty="0">
                          <a:effectLst/>
                        </a:rPr>
                        <a:t>México</a:t>
                      </a:r>
                      <a:endParaRPr lang="en-GB" sz="1600" b="1" i="0" u="none" strike="noStrike" dirty="0">
                        <a:effectLst/>
                        <a:latin typeface="Swis721 Cn BT"/>
                      </a:endParaRPr>
                    </a:p>
                  </a:txBody>
                  <a:tcPr marL="0" marR="0" marT="0" marB="0" anchor="b"/>
                </a:tc>
                <a:tc>
                  <a:txBody>
                    <a:bodyPr/>
                    <a:lstStyle/>
                    <a:p>
                      <a:pPr algn="r" fontAlgn="b"/>
                      <a:r>
                        <a:rPr lang="en-GB" sz="1600" u="none" strike="noStrike" dirty="0">
                          <a:effectLst/>
                        </a:rPr>
                        <a:t>1,607,647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3,856,853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2,725,696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1,726,842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1,835,785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2,301,345  </a:t>
                      </a:r>
                      <a:endParaRPr lang="en-GB" sz="1600" b="0" i="0" u="none" strike="noStrike" dirty="0">
                        <a:effectLst/>
                        <a:latin typeface="Swis721 Cn BT"/>
                      </a:endParaRPr>
                    </a:p>
                  </a:txBody>
                  <a:tcPr marL="0" marR="0" marT="0" marB="0" anchor="b"/>
                </a:tc>
              </a:tr>
              <a:tr h="238219">
                <a:tc>
                  <a:txBody>
                    <a:bodyPr/>
                    <a:lstStyle/>
                    <a:p>
                      <a:pPr algn="l" fontAlgn="b"/>
                      <a:r>
                        <a:rPr lang="en-GB" sz="1600" u="none" strike="noStrike" dirty="0">
                          <a:effectLst/>
                        </a:rPr>
                        <a:t>Panamá</a:t>
                      </a:r>
                      <a:endParaRPr lang="en-GB" sz="1600" b="1" i="0" u="none" strike="noStrike" dirty="0">
                        <a:effectLst/>
                        <a:latin typeface="Swis721 Cn BT"/>
                      </a:endParaRPr>
                    </a:p>
                  </a:txBody>
                  <a:tcPr marL="0" marR="0" marT="0" marB="0" anchor="b"/>
                </a:tc>
                <a:tc>
                  <a:txBody>
                    <a:bodyPr/>
                    <a:lstStyle/>
                    <a:p>
                      <a:pPr algn="r" fontAlgn="b"/>
                      <a:r>
                        <a:rPr lang="en-GB" sz="1600" u="none" strike="noStrike" dirty="0">
                          <a:effectLst/>
                        </a:rPr>
                        <a:t>3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295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715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2,642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2,005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1,559  </a:t>
                      </a:r>
                      <a:endParaRPr lang="en-GB" sz="1600" b="0" i="0" u="none" strike="noStrike" dirty="0">
                        <a:effectLst/>
                        <a:latin typeface="Swis721 Cn BT"/>
                      </a:endParaRPr>
                    </a:p>
                  </a:txBody>
                  <a:tcPr marL="0" marR="0" marT="0" marB="0" anchor="b"/>
                </a:tc>
              </a:tr>
              <a:tr h="238219">
                <a:tc>
                  <a:txBody>
                    <a:bodyPr/>
                    <a:lstStyle/>
                    <a:p>
                      <a:pPr algn="l" fontAlgn="b"/>
                      <a:r>
                        <a:rPr lang="en-GB" sz="1600" u="none" strike="noStrike" dirty="0" smtClean="0">
                          <a:effectLst/>
                        </a:rPr>
                        <a:t>Peru</a:t>
                      </a:r>
                      <a:endParaRPr lang="en-GB" sz="1600" b="1" i="0" u="none" strike="noStrike" dirty="0">
                        <a:effectLst/>
                        <a:latin typeface="Swis721 Cn BT"/>
                      </a:endParaRPr>
                    </a:p>
                  </a:txBody>
                  <a:tcPr marL="0" marR="0" marT="0" marB="0" anchor="b"/>
                </a:tc>
                <a:tc>
                  <a:txBody>
                    <a:bodyPr/>
                    <a:lstStyle/>
                    <a:p>
                      <a:pPr algn="r" fontAlgn="b"/>
                      <a:r>
                        <a:rPr lang="en-GB" sz="1600" u="none" strike="noStrike" dirty="0">
                          <a:effectLst/>
                        </a:rPr>
                        <a:t>9,685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640,358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204,879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37,373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28,497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22,276  </a:t>
                      </a:r>
                      <a:endParaRPr lang="en-GB" sz="1600" b="0" i="0" u="none" strike="noStrike" dirty="0">
                        <a:effectLst/>
                        <a:latin typeface="Swis721 Cn BT"/>
                      </a:endParaRPr>
                    </a:p>
                  </a:txBody>
                  <a:tcPr marL="0" marR="0" marT="0" marB="0" anchor="b"/>
                </a:tc>
              </a:tr>
              <a:tr h="238219">
                <a:tc>
                  <a:txBody>
                    <a:bodyPr/>
                    <a:lstStyle/>
                    <a:p>
                      <a:pPr algn="l" fontAlgn="b"/>
                      <a:r>
                        <a:rPr lang="en-GB" sz="1600" u="none" strike="noStrike" dirty="0">
                          <a:effectLst/>
                        </a:rPr>
                        <a:t>R. Dominicana</a:t>
                      </a:r>
                      <a:r>
                        <a:rPr lang="en-GB" sz="1600" u="none" strike="noStrike" baseline="30000" dirty="0">
                          <a:effectLst/>
                        </a:rPr>
                        <a:t>1</a:t>
                      </a:r>
                      <a:endParaRPr lang="en-GB" sz="1600" b="1" i="0" u="none" strike="noStrike" dirty="0">
                        <a:effectLst/>
                        <a:latin typeface="Swis721 Cn BT"/>
                      </a:endParaRPr>
                    </a:p>
                  </a:txBody>
                  <a:tcPr marL="0" marR="0" marT="0" marB="0" anchor="b"/>
                </a:tc>
                <a:tc>
                  <a:txBody>
                    <a:bodyPr/>
                    <a:lstStyle/>
                    <a:p>
                      <a:pPr algn="r" fontAlgn="b"/>
                      <a:r>
                        <a:rPr lang="en-GB" sz="1600" u="none" strike="noStrike" dirty="0">
                          <a:effectLst/>
                        </a:rPr>
                        <a:t>1,739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1,348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1,016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4,322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8,363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28,912  </a:t>
                      </a:r>
                      <a:endParaRPr lang="en-GB" sz="1600" b="0" i="0" u="none" strike="noStrike" dirty="0">
                        <a:effectLst/>
                        <a:latin typeface="Swis721 Cn BT"/>
                      </a:endParaRPr>
                    </a:p>
                  </a:txBody>
                  <a:tcPr marL="0" marR="0" marT="0" marB="0" anchor="b"/>
                </a:tc>
              </a:tr>
              <a:tr h="238219">
                <a:tc>
                  <a:txBody>
                    <a:bodyPr/>
                    <a:lstStyle/>
                    <a:p>
                      <a:pPr algn="l" fontAlgn="b"/>
                      <a:r>
                        <a:rPr lang="en-GB" sz="1600" u="none" strike="noStrike" dirty="0">
                          <a:effectLst/>
                        </a:rPr>
                        <a:t>Uruguay</a:t>
                      </a:r>
                      <a:endParaRPr lang="en-GB" sz="1600" b="1" i="0" u="none" strike="noStrike" dirty="0">
                        <a:effectLst/>
                        <a:latin typeface="Swis721 Cn BT"/>
                      </a:endParaRPr>
                    </a:p>
                  </a:txBody>
                  <a:tcPr marL="0" marR="0" marT="0" marB="0" anchor="b"/>
                </a:tc>
                <a:tc>
                  <a:txBody>
                    <a:bodyPr/>
                    <a:lstStyle/>
                    <a:p>
                      <a:pPr algn="r" fontAlgn="b"/>
                      <a:r>
                        <a:rPr lang="en-GB" sz="1600" u="none" strike="noStrike" dirty="0">
                          <a:effectLst/>
                        </a:rPr>
                        <a:t>468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574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1,209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1,625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1,836  </a:t>
                      </a:r>
                      <a:endParaRPr lang="en-GB" sz="1600" b="0" i="0" u="none" strike="noStrike" dirty="0">
                        <a:effectLst/>
                        <a:latin typeface="Swis721 Cn BT"/>
                      </a:endParaRPr>
                    </a:p>
                  </a:txBody>
                  <a:tcPr marL="0" marR="0" marT="0" marB="0" anchor="b"/>
                </a:tc>
                <a:tc>
                  <a:txBody>
                    <a:bodyPr/>
                    <a:lstStyle/>
                    <a:p>
                      <a:pPr algn="r" fontAlgn="b"/>
                      <a:r>
                        <a:rPr lang="en-GB" sz="1600" u="none" strike="noStrike" dirty="0">
                          <a:effectLst/>
                        </a:rPr>
                        <a:t>5,768  </a:t>
                      </a:r>
                      <a:endParaRPr lang="en-GB" sz="1600" b="0" i="0" u="none" strike="noStrike" dirty="0">
                        <a:effectLst/>
                        <a:latin typeface="Swis721 Cn BT"/>
                      </a:endParaRPr>
                    </a:p>
                  </a:txBody>
                  <a:tcPr marL="0" marR="0" marT="0" marB="0" anchor="b"/>
                </a:tc>
              </a:tr>
              <a:tr h="238219">
                <a:tc>
                  <a:txBody>
                    <a:bodyPr/>
                    <a:lstStyle/>
                    <a:p>
                      <a:pPr algn="l" fontAlgn="b"/>
                      <a:r>
                        <a:rPr lang="en-GB" sz="1600" b="1" u="none" strike="noStrike" dirty="0">
                          <a:effectLst/>
                        </a:rPr>
                        <a:t>Total</a:t>
                      </a:r>
                      <a:endParaRPr lang="en-GB" sz="1600" b="1" i="0" u="none" strike="noStrike" dirty="0">
                        <a:effectLst/>
                        <a:latin typeface="Swis721 Cn BT"/>
                      </a:endParaRPr>
                    </a:p>
                  </a:txBody>
                  <a:tcPr marL="0" marR="0" marT="0" marB="0" anchor="b"/>
                </a:tc>
                <a:tc>
                  <a:txBody>
                    <a:bodyPr/>
                    <a:lstStyle/>
                    <a:p>
                      <a:pPr algn="r" fontAlgn="b"/>
                      <a:r>
                        <a:rPr lang="en-GB" sz="1600" b="1" u="none" strike="noStrike" dirty="0">
                          <a:effectLst/>
                        </a:rPr>
                        <a:t>2,448,366  </a:t>
                      </a:r>
                      <a:endParaRPr lang="en-GB" sz="1600" b="1" i="0" u="none" strike="noStrike" dirty="0">
                        <a:solidFill>
                          <a:srgbClr val="000000"/>
                        </a:solidFill>
                        <a:effectLst/>
                        <a:latin typeface="Swis721 Cn BT"/>
                      </a:endParaRPr>
                    </a:p>
                  </a:txBody>
                  <a:tcPr marL="0" marR="0" marT="0" marB="0" anchor="b"/>
                </a:tc>
                <a:tc>
                  <a:txBody>
                    <a:bodyPr/>
                    <a:lstStyle/>
                    <a:p>
                      <a:pPr algn="r" fontAlgn="b"/>
                      <a:r>
                        <a:rPr lang="en-GB" sz="1600" b="1" u="none" strike="noStrike" dirty="0">
                          <a:effectLst/>
                        </a:rPr>
                        <a:t>5,441,908  </a:t>
                      </a:r>
                      <a:endParaRPr lang="en-GB" sz="1600" b="1" i="0" u="none" strike="noStrike" dirty="0">
                        <a:solidFill>
                          <a:srgbClr val="000000"/>
                        </a:solidFill>
                        <a:effectLst/>
                        <a:latin typeface="Swis721 Cn BT"/>
                      </a:endParaRPr>
                    </a:p>
                  </a:txBody>
                  <a:tcPr marL="0" marR="0" marT="0" marB="0" anchor="b"/>
                </a:tc>
                <a:tc>
                  <a:txBody>
                    <a:bodyPr/>
                    <a:lstStyle/>
                    <a:p>
                      <a:pPr algn="r" fontAlgn="b"/>
                      <a:r>
                        <a:rPr lang="en-GB" sz="1600" b="1" u="none" strike="noStrike" dirty="0">
                          <a:effectLst/>
                        </a:rPr>
                        <a:t>3,602,894  </a:t>
                      </a:r>
                      <a:endParaRPr lang="en-GB" sz="1600" b="1" i="0" u="none" strike="noStrike" dirty="0">
                        <a:solidFill>
                          <a:srgbClr val="000000"/>
                        </a:solidFill>
                        <a:effectLst/>
                        <a:latin typeface="Swis721 Cn BT"/>
                      </a:endParaRPr>
                    </a:p>
                  </a:txBody>
                  <a:tcPr marL="0" marR="0" marT="0" marB="0" anchor="b"/>
                </a:tc>
                <a:tc>
                  <a:txBody>
                    <a:bodyPr/>
                    <a:lstStyle/>
                    <a:p>
                      <a:pPr algn="r" fontAlgn="b"/>
                      <a:r>
                        <a:rPr lang="en-GB" sz="1600" b="1" u="none" strike="noStrike" dirty="0">
                          <a:effectLst/>
                        </a:rPr>
                        <a:t>2,365,206  </a:t>
                      </a:r>
                      <a:endParaRPr lang="en-GB" sz="1600" b="1" i="0" u="none" strike="noStrike" dirty="0">
                        <a:solidFill>
                          <a:srgbClr val="000000"/>
                        </a:solidFill>
                        <a:effectLst/>
                        <a:latin typeface="Swis721 Cn BT"/>
                      </a:endParaRPr>
                    </a:p>
                  </a:txBody>
                  <a:tcPr marL="0" marR="0" marT="0" marB="0" anchor="b"/>
                </a:tc>
                <a:tc>
                  <a:txBody>
                    <a:bodyPr/>
                    <a:lstStyle/>
                    <a:p>
                      <a:pPr algn="r" fontAlgn="b"/>
                      <a:r>
                        <a:rPr lang="en-GB" sz="1600" b="1" u="none" strike="noStrike" dirty="0">
                          <a:effectLst/>
                        </a:rPr>
                        <a:t>2,508,337  </a:t>
                      </a:r>
                      <a:endParaRPr lang="en-GB" sz="1600" b="1" i="0" u="none" strike="noStrike" dirty="0">
                        <a:solidFill>
                          <a:srgbClr val="000000"/>
                        </a:solidFill>
                        <a:effectLst/>
                        <a:latin typeface="Swis721 Cn BT"/>
                      </a:endParaRPr>
                    </a:p>
                  </a:txBody>
                  <a:tcPr marL="0" marR="0" marT="0" marB="0" anchor="b"/>
                </a:tc>
                <a:tc>
                  <a:txBody>
                    <a:bodyPr/>
                    <a:lstStyle/>
                    <a:p>
                      <a:pPr algn="r" fontAlgn="b"/>
                      <a:r>
                        <a:rPr lang="en-GB" sz="1600" b="1" u="none" strike="noStrike" dirty="0">
                          <a:effectLst/>
                        </a:rPr>
                        <a:t>2,950,749  </a:t>
                      </a:r>
                      <a:endParaRPr lang="en-GB" sz="1600" b="1" i="0" u="none" strike="noStrike" dirty="0">
                        <a:solidFill>
                          <a:srgbClr val="000000"/>
                        </a:solidFill>
                        <a:effectLst/>
                        <a:latin typeface="Swis721 Cn BT"/>
                      </a:endParaRPr>
                    </a:p>
                  </a:txBody>
                  <a:tcPr marL="0" marR="0" marT="0" marB="0" anchor="b"/>
                </a:tc>
              </a:tr>
            </a:tbl>
          </a:graphicData>
        </a:graphic>
      </p:graphicFrame>
    </p:spTree>
    <p:extLst>
      <p:ext uri="{BB962C8B-B14F-4D97-AF65-F5344CB8AC3E}">
        <p14:creationId xmlns:p14="http://schemas.microsoft.com/office/powerpoint/2010/main" val="34178236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99392"/>
            <a:ext cx="8229600" cy="1143000"/>
          </a:xfrm>
        </p:spPr>
        <p:txBody>
          <a:bodyPr/>
          <a:lstStyle/>
          <a:p>
            <a:r>
              <a:rPr lang="en-GB" sz="3200" b="1" dirty="0" smtClean="0"/>
              <a:t>Transfers – the Polish case</a:t>
            </a:r>
            <a:endParaRPr lang="en-GB" sz="3200" b="1" dirty="0"/>
          </a:p>
        </p:txBody>
      </p:sp>
      <p:sp>
        <p:nvSpPr>
          <p:cNvPr id="4" name="Slide Number Placeholder 3"/>
          <p:cNvSpPr>
            <a:spLocks noGrp="1"/>
          </p:cNvSpPr>
          <p:nvPr>
            <p:ph type="sldNum" sz="quarter" idx="12"/>
          </p:nvPr>
        </p:nvSpPr>
        <p:spPr/>
        <p:txBody>
          <a:bodyPr/>
          <a:lstStyle/>
          <a:p>
            <a:pPr>
              <a:defRPr/>
            </a:pPr>
            <a:fld id="{38795815-CC2E-4781-B890-20CAD8BEB5AC}" type="slidenum">
              <a:rPr lang="en-US" smtClean="0"/>
              <a:pPr>
                <a:defRPr/>
              </a:pPr>
              <a:t>13</a:t>
            </a:fld>
            <a:endParaRPr lang="en-US" dirty="0"/>
          </a:p>
        </p:txBody>
      </p:sp>
      <p:sp>
        <p:nvSpPr>
          <p:cNvPr id="6" name="TextBox 5"/>
          <p:cNvSpPr txBox="1"/>
          <p:nvPr/>
        </p:nvSpPr>
        <p:spPr>
          <a:xfrm>
            <a:off x="395536" y="6433591"/>
            <a:ext cx="8208912" cy="307777"/>
          </a:xfrm>
          <a:prstGeom prst="rect">
            <a:avLst/>
          </a:prstGeom>
          <a:noFill/>
        </p:spPr>
        <p:txBody>
          <a:bodyPr wrap="square" rtlCol="0">
            <a:spAutoFit/>
          </a:bodyPr>
          <a:lstStyle/>
          <a:p>
            <a:r>
              <a:rPr lang="en-GB" sz="1400" dirty="0" smtClean="0"/>
              <a:t>Source:</a:t>
            </a:r>
            <a:r>
              <a:rPr lang="pl-PL" sz="1400" dirty="0" smtClean="0"/>
              <a:t> </a:t>
            </a:r>
            <a:r>
              <a:rPr lang="en-GB" sz="1400" dirty="0" smtClean="0"/>
              <a:t>Own calculations based upon the data from the Polish Financial Supervisory Authority</a:t>
            </a:r>
            <a:r>
              <a:rPr lang="pl-PL" sz="1400" dirty="0" smtClean="0"/>
              <a:t>.</a:t>
            </a:r>
            <a:endParaRPr lang="en-GB" sz="14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018422668"/>
              </p:ext>
            </p:extLst>
          </p:nvPr>
        </p:nvGraphicFramePr>
        <p:xfrm>
          <a:off x="251520" y="1422068"/>
          <a:ext cx="8229600" cy="5011523"/>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395536" y="1052736"/>
            <a:ext cx="5976664" cy="369332"/>
          </a:xfrm>
          <a:prstGeom prst="rect">
            <a:avLst/>
          </a:prstGeom>
          <a:noFill/>
        </p:spPr>
        <p:txBody>
          <a:bodyPr wrap="square" rtlCol="0">
            <a:spAutoFit/>
          </a:bodyPr>
          <a:lstStyle/>
          <a:p>
            <a:r>
              <a:rPr lang="en-GB" dirty="0" smtClean="0"/>
              <a:t>Number of transfers (quarterly)</a:t>
            </a:r>
            <a:endParaRPr lang="en-GB" dirty="0"/>
          </a:p>
        </p:txBody>
      </p:sp>
      <p:cxnSp>
        <p:nvCxnSpPr>
          <p:cNvPr id="5" name="Straight Connector 4"/>
          <p:cNvCxnSpPr/>
          <p:nvPr/>
        </p:nvCxnSpPr>
        <p:spPr>
          <a:xfrm>
            <a:off x="6156176" y="1422068"/>
            <a:ext cx="72008" cy="3879140"/>
          </a:xfrm>
          <a:prstGeom prst="line">
            <a:avLst/>
          </a:prstGeom>
          <a:ln w="3175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220072" y="766445"/>
            <a:ext cx="2520280" cy="646331"/>
          </a:xfrm>
          <a:prstGeom prst="rect">
            <a:avLst/>
          </a:prstGeom>
          <a:noFill/>
        </p:spPr>
        <p:txBody>
          <a:bodyPr wrap="square" rtlCol="0">
            <a:spAutoFit/>
          </a:bodyPr>
          <a:lstStyle/>
          <a:p>
            <a:r>
              <a:rPr lang="en-GB" sz="1200" b="1" dirty="0" smtClean="0">
                <a:solidFill>
                  <a:srgbClr val="FF0000"/>
                </a:solidFill>
              </a:rPr>
              <a:t>May 2011 new law passed that banned active customer acquisition from January 2012</a:t>
            </a:r>
            <a:endParaRPr lang="en-GB" sz="1200" b="1" dirty="0">
              <a:solidFill>
                <a:srgbClr val="FF0000"/>
              </a:solidFill>
            </a:endParaRPr>
          </a:p>
        </p:txBody>
      </p:sp>
      <p:cxnSp>
        <p:nvCxnSpPr>
          <p:cNvPr id="10" name="Straight Connector 9"/>
          <p:cNvCxnSpPr/>
          <p:nvPr/>
        </p:nvCxnSpPr>
        <p:spPr>
          <a:xfrm>
            <a:off x="6444208" y="1422068"/>
            <a:ext cx="72008" cy="387914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18752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99392"/>
            <a:ext cx="8229600" cy="1143000"/>
          </a:xfrm>
        </p:spPr>
        <p:txBody>
          <a:bodyPr/>
          <a:lstStyle/>
          <a:p>
            <a:r>
              <a:rPr lang="en-GB" sz="3200" b="1" dirty="0" smtClean="0"/>
              <a:t>Transfers – the Polish case</a:t>
            </a:r>
            <a:endParaRPr lang="en-GB" sz="3200" b="1" dirty="0"/>
          </a:p>
        </p:txBody>
      </p:sp>
      <p:sp>
        <p:nvSpPr>
          <p:cNvPr id="4" name="Slide Number Placeholder 3"/>
          <p:cNvSpPr>
            <a:spLocks noGrp="1"/>
          </p:cNvSpPr>
          <p:nvPr>
            <p:ph type="sldNum" sz="quarter" idx="12"/>
          </p:nvPr>
        </p:nvSpPr>
        <p:spPr/>
        <p:txBody>
          <a:bodyPr/>
          <a:lstStyle/>
          <a:p>
            <a:pPr>
              <a:defRPr/>
            </a:pPr>
            <a:fld id="{38795815-CC2E-4781-B890-20CAD8BEB5AC}" type="slidenum">
              <a:rPr lang="en-US" smtClean="0"/>
              <a:pPr>
                <a:defRPr/>
              </a:pPr>
              <a:t>14</a:t>
            </a:fld>
            <a:endParaRPr lang="en-US" dirty="0"/>
          </a:p>
        </p:txBody>
      </p:sp>
      <p:sp>
        <p:nvSpPr>
          <p:cNvPr id="6" name="TextBox 5"/>
          <p:cNvSpPr txBox="1"/>
          <p:nvPr/>
        </p:nvSpPr>
        <p:spPr>
          <a:xfrm>
            <a:off x="395536" y="6433591"/>
            <a:ext cx="8208912" cy="307777"/>
          </a:xfrm>
          <a:prstGeom prst="rect">
            <a:avLst/>
          </a:prstGeom>
          <a:noFill/>
        </p:spPr>
        <p:txBody>
          <a:bodyPr wrap="square" rtlCol="0">
            <a:spAutoFit/>
          </a:bodyPr>
          <a:lstStyle/>
          <a:p>
            <a:r>
              <a:rPr lang="en-GB" sz="1400" dirty="0" smtClean="0"/>
              <a:t>Source:</a:t>
            </a:r>
            <a:r>
              <a:rPr lang="pl-PL" sz="1400" dirty="0" smtClean="0"/>
              <a:t> </a:t>
            </a:r>
            <a:r>
              <a:rPr lang="en-GB" sz="1400" dirty="0" smtClean="0"/>
              <a:t>Own calculations based upon the data from the Polish Financial Supervisory Authority</a:t>
            </a:r>
            <a:r>
              <a:rPr lang="pl-PL" sz="1400" dirty="0" smtClean="0"/>
              <a:t>.</a:t>
            </a:r>
            <a:endParaRPr lang="en-GB" sz="1400" dirty="0"/>
          </a:p>
        </p:txBody>
      </p:sp>
      <p:sp>
        <p:nvSpPr>
          <p:cNvPr id="8" name="TextBox 7"/>
          <p:cNvSpPr txBox="1"/>
          <p:nvPr/>
        </p:nvSpPr>
        <p:spPr>
          <a:xfrm>
            <a:off x="395536" y="1052736"/>
            <a:ext cx="5976664" cy="369332"/>
          </a:xfrm>
          <a:prstGeom prst="rect">
            <a:avLst/>
          </a:prstGeom>
          <a:noFill/>
        </p:spPr>
        <p:txBody>
          <a:bodyPr wrap="square" rtlCol="0">
            <a:spAutoFit/>
          </a:bodyPr>
          <a:lstStyle/>
          <a:p>
            <a:r>
              <a:rPr lang="en-GB" dirty="0" smtClean="0"/>
              <a:t>Expenditure dropped, profits increased…</a:t>
            </a:r>
            <a:endParaRPr lang="en-GB" dirty="0"/>
          </a:p>
        </p:txBody>
      </p:sp>
      <p:cxnSp>
        <p:nvCxnSpPr>
          <p:cNvPr id="5" name="Straight Connector 4"/>
          <p:cNvCxnSpPr/>
          <p:nvPr/>
        </p:nvCxnSpPr>
        <p:spPr>
          <a:xfrm>
            <a:off x="6228184" y="1926124"/>
            <a:ext cx="72008" cy="3879140"/>
          </a:xfrm>
          <a:prstGeom prst="line">
            <a:avLst/>
          </a:prstGeom>
          <a:ln w="3175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292080" y="1270501"/>
            <a:ext cx="2520280" cy="646331"/>
          </a:xfrm>
          <a:prstGeom prst="rect">
            <a:avLst/>
          </a:prstGeom>
          <a:noFill/>
        </p:spPr>
        <p:txBody>
          <a:bodyPr wrap="square" rtlCol="0">
            <a:spAutoFit/>
          </a:bodyPr>
          <a:lstStyle/>
          <a:p>
            <a:r>
              <a:rPr lang="en-GB" sz="1200" b="1" dirty="0" smtClean="0">
                <a:solidFill>
                  <a:srgbClr val="FF0000"/>
                </a:solidFill>
              </a:rPr>
              <a:t>May 2011 new law passed that banned active customer acquisition from January 2012</a:t>
            </a:r>
            <a:endParaRPr lang="en-GB" sz="1200" b="1" dirty="0">
              <a:solidFill>
                <a:srgbClr val="FF0000"/>
              </a:solidFill>
            </a:endParaRPr>
          </a:p>
        </p:txBody>
      </p:sp>
      <p:cxnSp>
        <p:nvCxnSpPr>
          <p:cNvPr id="10" name="Straight Connector 9"/>
          <p:cNvCxnSpPr/>
          <p:nvPr/>
        </p:nvCxnSpPr>
        <p:spPr>
          <a:xfrm>
            <a:off x="6516216" y="1926124"/>
            <a:ext cx="72008" cy="387914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1" name="Content Placeholder 10"/>
          <p:cNvGraphicFramePr>
            <a:graphicFrameLocks noGrp="1"/>
          </p:cNvGraphicFramePr>
          <p:nvPr>
            <p:ph idx="1"/>
          </p:nvPr>
        </p:nvGraphicFramePr>
        <p:xfrm>
          <a:off x="457200" y="1935163"/>
          <a:ext cx="8229600" cy="438943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936730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43408"/>
            <a:ext cx="8507288" cy="1143000"/>
          </a:xfrm>
        </p:spPr>
        <p:txBody>
          <a:bodyPr>
            <a:noAutofit/>
          </a:bodyPr>
          <a:lstStyle/>
          <a:p>
            <a:r>
              <a:rPr lang="en-GB" sz="3200" b="1" dirty="0" smtClean="0"/>
              <a:t>Potential solutions to transfers issue</a:t>
            </a:r>
            <a:endParaRPr lang="en-GB" sz="3200" b="1" dirty="0"/>
          </a:p>
        </p:txBody>
      </p:sp>
      <p:sp>
        <p:nvSpPr>
          <p:cNvPr id="3" name="Content Placeholder 2"/>
          <p:cNvSpPr>
            <a:spLocks noGrp="1"/>
          </p:cNvSpPr>
          <p:nvPr>
            <p:ph idx="1"/>
          </p:nvPr>
        </p:nvSpPr>
        <p:spPr>
          <a:xfrm>
            <a:off x="179512" y="980728"/>
            <a:ext cx="8712968" cy="5544616"/>
          </a:xfrm>
        </p:spPr>
        <p:txBody>
          <a:bodyPr>
            <a:normAutofit fontScale="92500" lnSpcReduction="10000"/>
          </a:bodyPr>
          <a:lstStyle/>
          <a:p>
            <a:pPr lvl="0">
              <a:lnSpc>
                <a:spcPct val="105000"/>
              </a:lnSpc>
            </a:pPr>
            <a:r>
              <a:rPr lang="en-GB" sz="2400" dirty="0" smtClean="0">
                <a:latin typeface="Arial" panose="020B0604020202020204" pitchFamily="34" charset="0"/>
                <a:cs typeface="Arial" panose="020B0604020202020204" pitchFamily="34" charset="0"/>
              </a:rPr>
              <a:t>To ban customer acquisition at all</a:t>
            </a:r>
          </a:p>
          <a:p>
            <a:pPr lvl="0">
              <a:lnSpc>
                <a:spcPct val="105000"/>
              </a:lnSpc>
            </a:pPr>
            <a:r>
              <a:rPr lang="en-GB" sz="2400" dirty="0" smtClean="0">
                <a:latin typeface="Arial" panose="020B0604020202020204" pitchFamily="34" charset="0"/>
                <a:cs typeface="Arial" panose="020B0604020202020204" pitchFamily="34" charset="0"/>
              </a:rPr>
              <a:t>To allow active acquisition with regard to new members (primary acquisition) but not allow for already existing ones (secondary acquisition). Member would need to be provided, for example:</a:t>
            </a:r>
          </a:p>
          <a:p>
            <a:pPr lvl="1">
              <a:lnSpc>
                <a:spcPct val="105000"/>
              </a:lnSpc>
            </a:pPr>
            <a:r>
              <a:rPr lang="en-GB" sz="2200" dirty="0" smtClean="0">
                <a:latin typeface="Arial" panose="020B0604020202020204" pitchFamily="34" charset="0"/>
                <a:cs typeface="Arial" panose="020B0604020202020204" pitchFamily="34" charset="0"/>
              </a:rPr>
              <a:t>an appropriate information costs and historical returns for current and destination fund</a:t>
            </a:r>
          </a:p>
          <a:p>
            <a:pPr lvl="1">
              <a:lnSpc>
                <a:spcPct val="105000"/>
              </a:lnSpc>
            </a:pPr>
            <a:r>
              <a:rPr lang="en-GB" sz="2200" dirty="0" smtClean="0">
                <a:latin typeface="Arial" panose="020B0604020202020204" pitchFamily="34" charset="0"/>
                <a:cs typeface="Arial" panose="020B0604020202020204" pitchFamily="34" charset="0"/>
              </a:rPr>
              <a:t>a phone number and website address for supervisory authority where they can file a complaint on an agent</a:t>
            </a:r>
          </a:p>
          <a:p>
            <a:pPr lvl="1">
              <a:lnSpc>
                <a:spcPct val="105000"/>
              </a:lnSpc>
            </a:pPr>
            <a:r>
              <a:rPr lang="en-GB" sz="2200" dirty="0" smtClean="0">
                <a:latin typeface="Arial" panose="020B0604020202020204" pitchFamily="34" charset="0"/>
                <a:cs typeface="Arial" panose="020B0604020202020204" pitchFamily="34" charset="0"/>
              </a:rPr>
              <a:t>website with information package</a:t>
            </a:r>
          </a:p>
          <a:p>
            <a:pPr marL="393700" lvl="1" indent="0">
              <a:lnSpc>
                <a:spcPct val="105000"/>
              </a:lnSpc>
              <a:buNone/>
            </a:pPr>
            <a:r>
              <a:rPr lang="en-GB" sz="2200" dirty="0" smtClean="0">
                <a:latin typeface="Arial" panose="020B0604020202020204" pitchFamily="34" charset="0"/>
                <a:cs typeface="Arial" panose="020B0604020202020204" pitchFamily="34" charset="0"/>
              </a:rPr>
              <a:t>Members would also need to sign a confirmation they read the information about the costs and received the information package</a:t>
            </a:r>
          </a:p>
          <a:p>
            <a:pPr lvl="0">
              <a:lnSpc>
                <a:spcPct val="105000"/>
              </a:lnSpc>
            </a:pPr>
            <a:r>
              <a:rPr lang="en-GB" sz="2400" dirty="0" smtClean="0">
                <a:latin typeface="Arial" panose="020B0604020202020204" pitchFamily="34" charset="0"/>
                <a:cs typeface="Arial" panose="020B0604020202020204" pitchFamily="34" charset="0"/>
              </a:rPr>
              <a:t>To keep status quo but</a:t>
            </a:r>
          </a:p>
          <a:p>
            <a:pPr lvl="1">
              <a:lnSpc>
                <a:spcPct val="105000"/>
              </a:lnSpc>
            </a:pPr>
            <a:r>
              <a:rPr lang="en-GB" sz="2200" dirty="0" smtClean="0">
                <a:latin typeface="Arial" panose="020B0604020202020204" pitchFamily="34" charset="0"/>
                <a:cs typeface="Arial" panose="020B0604020202020204" pitchFamily="34" charset="0"/>
              </a:rPr>
              <a:t>to stimulate industry self-regulation and run information campaigns</a:t>
            </a:r>
          </a:p>
          <a:p>
            <a:pPr lvl="1">
              <a:lnSpc>
                <a:spcPct val="105000"/>
              </a:lnSpc>
            </a:pPr>
            <a:r>
              <a:rPr lang="en-GB" sz="2200" dirty="0" smtClean="0">
                <a:latin typeface="Arial" panose="020B0604020202020204" pitchFamily="34" charset="0"/>
                <a:cs typeface="Arial" panose="020B0604020202020204" pitchFamily="34" charset="0"/>
              </a:rPr>
              <a:t>to lower the frequency of switching sessions and possibly impose some bureaucratic requirements increasing transactional costs and/or a minimum amount that allows for switching</a:t>
            </a:r>
          </a:p>
          <a:p>
            <a:pPr lvl="0">
              <a:lnSpc>
                <a:spcPct val="105000"/>
              </a:lnSpc>
            </a:pPr>
            <a:endParaRPr lang="en-GB" dirty="0">
              <a:latin typeface="Arial" panose="020B0604020202020204" pitchFamily="34" charset="0"/>
              <a:cs typeface="Arial" panose="020B0604020202020204" pitchFamily="34" charset="0"/>
            </a:endParaRPr>
          </a:p>
        </p:txBody>
      </p:sp>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051D7778-9BE1-4D3E-8BD0-1282219CA837}" type="slidenum">
              <a:rPr lang="en-GB" smtClean="0"/>
              <a:t>15</a:t>
            </a:fld>
            <a:endParaRPr lang="en-GB" dirty="0"/>
          </a:p>
        </p:txBody>
      </p:sp>
      <p:sp>
        <p:nvSpPr>
          <p:cNvPr id="7" name="TextBox 6"/>
          <p:cNvSpPr txBox="1"/>
          <p:nvPr/>
        </p:nvSpPr>
        <p:spPr>
          <a:xfrm>
            <a:off x="251520" y="6444044"/>
            <a:ext cx="7560840" cy="307777"/>
          </a:xfrm>
          <a:prstGeom prst="rect">
            <a:avLst/>
          </a:prstGeom>
          <a:noFill/>
        </p:spPr>
        <p:txBody>
          <a:bodyPr wrap="square" rtlCol="0">
            <a:spAutoFit/>
          </a:bodyPr>
          <a:lstStyle/>
          <a:p>
            <a:r>
              <a:rPr lang="en-GB" sz="1400" dirty="0" smtClean="0"/>
              <a:t>Source: Góra et al.</a:t>
            </a:r>
            <a:r>
              <a:rPr lang="pl-PL" sz="1400" dirty="0" smtClean="0"/>
              <a:t> (2010).</a:t>
            </a:r>
            <a:endParaRPr lang="en-GB" sz="1400" dirty="0"/>
          </a:p>
        </p:txBody>
      </p:sp>
    </p:spTree>
    <p:extLst>
      <p:ext uri="{BB962C8B-B14F-4D97-AF65-F5344CB8AC3E}">
        <p14:creationId xmlns:p14="http://schemas.microsoft.com/office/powerpoint/2010/main" val="10056459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97768"/>
            <a:ext cx="8507288" cy="1143000"/>
          </a:xfrm>
        </p:spPr>
        <p:txBody>
          <a:bodyPr>
            <a:noAutofit/>
          </a:bodyPr>
          <a:lstStyle/>
          <a:p>
            <a:r>
              <a:rPr lang="en-GB" sz="3800" b="1" dirty="0" smtClean="0"/>
              <a:t>4. Fees &amp; cost containment </a:t>
            </a:r>
            <a:br>
              <a:rPr lang="en-GB" sz="3800" b="1" dirty="0" smtClean="0"/>
            </a:br>
            <a:r>
              <a:rPr lang="en-GB" sz="3800" b="1" dirty="0" smtClean="0"/>
              <a:t>measures</a:t>
            </a:r>
            <a:endParaRPr lang="en-GB" sz="3800" b="1" dirty="0"/>
          </a:p>
        </p:txBody>
      </p:sp>
      <p:sp>
        <p:nvSpPr>
          <p:cNvPr id="3" name="Content Placeholder 2"/>
          <p:cNvSpPr>
            <a:spLocks noGrp="1"/>
          </p:cNvSpPr>
          <p:nvPr>
            <p:ph idx="1"/>
          </p:nvPr>
        </p:nvSpPr>
        <p:spPr>
          <a:xfrm>
            <a:off x="457200" y="1412776"/>
            <a:ext cx="8435280" cy="5544616"/>
          </a:xfrm>
        </p:spPr>
        <p:txBody>
          <a:bodyPr>
            <a:normAutofit lnSpcReduction="10000"/>
          </a:bodyPr>
          <a:lstStyle/>
          <a:p>
            <a:r>
              <a:rPr lang="en-GB" dirty="0" smtClean="0">
                <a:latin typeface="Arial" panose="020B0604020202020204" pitchFamily="34" charset="0"/>
                <a:cs typeface="Arial" panose="020B0604020202020204" pitchFamily="34" charset="0"/>
              </a:rPr>
              <a:t>Initially hoped that the competition will lower the fees</a:t>
            </a:r>
          </a:p>
          <a:p>
            <a:r>
              <a:rPr lang="en-GB" dirty="0" smtClean="0">
                <a:latin typeface="Arial" panose="020B0604020202020204" pitchFamily="34" charset="0"/>
                <a:cs typeface="Arial" panose="020B0604020202020204" pitchFamily="34" charset="0"/>
              </a:rPr>
              <a:t>Upfront fee (on contributions) were a dominant source of financing operations of managing companies at the beginning of funded pillars</a:t>
            </a:r>
          </a:p>
          <a:p>
            <a:r>
              <a:rPr lang="en-GB" dirty="0" smtClean="0">
                <a:latin typeface="Arial" panose="020B0604020202020204" pitchFamily="34" charset="0"/>
                <a:cs typeface="Arial" panose="020B0604020202020204" pitchFamily="34" charset="0"/>
              </a:rPr>
              <a:t>In result to the failure of market adjustments, some governments decided to impose administrative caps on fees</a:t>
            </a:r>
          </a:p>
          <a:p>
            <a:r>
              <a:rPr lang="en-GB" dirty="0" smtClean="0">
                <a:latin typeface="Arial" panose="020B0604020202020204" pitchFamily="34" charset="0"/>
                <a:cs typeface="Arial" panose="020B0604020202020204" pitchFamily="34" charset="0"/>
              </a:rPr>
              <a:t>In many countries the actual market fees are the maximum allowed ones.</a:t>
            </a:r>
          </a:p>
          <a:p>
            <a:r>
              <a:rPr lang="en-GB" dirty="0" smtClean="0">
                <a:latin typeface="Arial" panose="020B0604020202020204" pitchFamily="34" charset="0"/>
                <a:cs typeface="Arial" panose="020B0604020202020204" pitchFamily="34" charset="0"/>
              </a:rPr>
              <a:t>It seems there should be a single type of fee to ease the comparison</a:t>
            </a:r>
          </a:p>
          <a:p>
            <a:r>
              <a:rPr lang="en-GB" dirty="0" smtClean="0">
                <a:latin typeface="Arial" panose="020B0604020202020204" pitchFamily="34" charset="0"/>
                <a:cs typeface="Arial" panose="020B0604020202020204" pitchFamily="34" charset="0"/>
              </a:rPr>
              <a:t>Customers do not seem concerned about the level of fees. Mandatory character of savings does not help either. </a:t>
            </a:r>
            <a:endParaRPr lang="en-GB" dirty="0">
              <a:latin typeface="Arial" panose="020B0604020202020204" pitchFamily="34" charset="0"/>
              <a:cs typeface="Arial" panose="020B0604020202020204" pitchFamily="34" charset="0"/>
            </a:endParaRPr>
          </a:p>
        </p:txBody>
      </p:sp>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051D7778-9BE1-4D3E-8BD0-1282219CA837}" type="slidenum">
              <a:rPr lang="en-GB" smtClean="0"/>
              <a:t>16</a:t>
            </a:fld>
            <a:endParaRPr lang="en-GB" dirty="0"/>
          </a:p>
        </p:txBody>
      </p:sp>
    </p:spTree>
    <p:extLst>
      <p:ext uri="{BB962C8B-B14F-4D97-AF65-F5344CB8AC3E}">
        <p14:creationId xmlns:p14="http://schemas.microsoft.com/office/powerpoint/2010/main" val="27396115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43408"/>
            <a:ext cx="8507288" cy="1143000"/>
          </a:xfrm>
        </p:spPr>
        <p:txBody>
          <a:bodyPr>
            <a:noAutofit/>
          </a:bodyPr>
          <a:lstStyle/>
          <a:p>
            <a:r>
              <a:rPr lang="en-GB" sz="3200" b="1" dirty="0" smtClean="0"/>
              <a:t>CEE: fees charged</a:t>
            </a:r>
            <a:endParaRPr lang="en-GB" sz="3200" b="1" dirty="0"/>
          </a:p>
        </p:txBody>
      </p:sp>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051D7778-9BE1-4D3E-8BD0-1282219CA837}" type="slidenum">
              <a:rPr lang="en-GB" smtClean="0"/>
              <a:t>17</a:t>
            </a:fld>
            <a:endParaRPr lang="en-GB"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745955297"/>
              </p:ext>
            </p:extLst>
          </p:nvPr>
        </p:nvGraphicFramePr>
        <p:xfrm>
          <a:off x="508449" y="1484784"/>
          <a:ext cx="8312024" cy="3364910"/>
        </p:xfrm>
        <a:graphic>
          <a:graphicData uri="http://schemas.openxmlformats.org/drawingml/2006/table">
            <a:tbl>
              <a:tblPr>
                <a:tableStyleId>{5C22544A-7EE6-4342-B048-85BDC9FD1C3A}</a:tableStyleId>
              </a:tblPr>
              <a:tblGrid>
                <a:gridCol w="1577342"/>
                <a:gridCol w="1033142"/>
                <a:gridCol w="2126417"/>
                <a:gridCol w="3575123"/>
              </a:tblGrid>
              <a:tr h="298192">
                <a:tc rowSpan="2">
                  <a:txBody>
                    <a:bodyPr/>
                    <a:lstStyle/>
                    <a:p>
                      <a:pPr>
                        <a:spcBef>
                          <a:spcPts val="600"/>
                        </a:spcBef>
                        <a:spcAft>
                          <a:spcPts val="600"/>
                        </a:spcAft>
                      </a:pPr>
                      <a:r>
                        <a:rPr lang="en-GB" sz="1800" b="1" dirty="0">
                          <a:effectLst/>
                        </a:rPr>
                        <a:t>Country</a:t>
                      </a:r>
                      <a:endParaRPr lang="en-GB" sz="2800" b="1" dirty="0">
                        <a:effectLst/>
                        <a:latin typeface="Times New Roman"/>
                        <a:ea typeface="Times New Roman"/>
                      </a:endParaRPr>
                    </a:p>
                  </a:txBody>
                  <a:tcPr marL="68580" marR="68580" marT="0" marB="0"/>
                </a:tc>
                <a:tc rowSpan="2">
                  <a:txBody>
                    <a:bodyPr/>
                    <a:lstStyle/>
                    <a:p>
                      <a:pPr>
                        <a:spcBef>
                          <a:spcPts val="600"/>
                        </a:spcBef>
                        <a:spcAft>
                          <a:spcPts val="600"/>
                        </a:spcAft>
                      </a:pPr>
                      <a:r>
                        <a:rPr lang="en-GB" sz="1800" b="1" dirty="0">
                          <a:effectLst/>
                        </a:rPr>
                        <a:t>Date</a:t>
                      </a:r>
                      <a:endParaRPr lang="en-GB" sz="2800" b="1" dirty="0">
                        <a:effectLst/>
                        <a:latin typeface="Times New Roman"/>
                        <a:ea typeface="Times New Roman"/>
                      </a:endParaRPr>
                    </a:p>
                  </a:txBody>
                  <a:tcPr marL="68580" marR="68580" marT="0" marB="0"/>
                </a:tc>
                <a:tc gridSpan="2">
                  <a:txBody>
                    <a:bodyPr/>
                    <a:lstStyle/>
                    <a:p>
                      <a:pPr>
                        <a:spcBef>
                          <a:spcPts val="600"/>
                        </a:spcBef>
                        <a:spcAft>
                          <a:spcPts val="600"/>
                        </a:spcAft>
                      </a:pPr>
                      <a:r>
                        <a:rPr lang="en-GB" sz="1800" b="1" dirty="0">
                          <a:effectLst/>
                        </a:rPr>
                        <a:t>Average fee charged </a:t>
                      </a:r>
                      <a:r>
                        <a:rPr lang="en-GB" sz="1800" b="1" dirty="0" smtClean="0">
                          <a:effectLst/>
                        </a:rPr>
                        <a:t>on: </a:t>
                      </a:r>
                      <a:endParaRPr lang="en-GB" sz="2800" b="1" dirty="0">
                        <a:effectLst/>
                        <a:latin typeface="Times New Roman"/>
                        <a:ea typeface="Times New Roman"/>
                      </a:endParaRPr>
                    </a:p>
                  </a:txBody>
                  <a:tcPr marL="68580" marR="68580" marT="0" marB="0"/>
                </a:tc>
                <a:tc hMerge="1">
                  <a:txBody>
                    <a:bodyPr/>
                    <a:lstStyle/>
                    <a:p>
                      <a:endParaRPr lang="en-GB"/>
                    </a:p>
                  </a:txBody>
                  <a:tcPr/>
                </a:tc>
              </a:tr>
              <a:tr h="298192">
                <a:tc vMerge="1">
                  <a:txBody>
                    <a:bodyPr/>
                    <a:lstStyle/>
                    <a:p>
                      <a:endParaRPr lang="en-GB"/>
                    </a:p>
                  </a:txBody>
                  <a:tcPr/>
                </a:tc>
                <a:tc vMerge="1">
                  <a:txBody>
                    <a:bodyPr/>
                    <a:lstStyle/>
                    <a:p>
                      <a:endParaRPr lang="en-GB"/>
                    </a:p>
                  </a:txBody>
                  <a:tcPr/>
                </a:tc>
                <a:tc>
                  <a:txBody>
                    <a:bodyPr/>
                    <a:lstStyle/>
                    <a:p>
                      <a:pPr>
                        <a:spcBef>
                          <a:spcPts val="600"/>
                        </a:spcBef>
                        <a:spcAft>
                          <a:spcPts val="600"/>
                        </a:spcAft>
                      </a:pPr>
                      <a:r>
                        <a:rPr lang="en-GB" sz="1800" b="1" dirty="0">
                          <a:effectLst/>
                        </a:rPr>
                        <a:t>contributions</a:t>
                      </a:r>
                      <a:endParaRPr lang="en-GB" sz="2800" b="1" dirty="0">
                        <a:effectLst/>
                        <a:latin typeface="Times New Roman"/>
                        <a:ea typeface="Times New Roman"/>
                      </a:endParaRPr>
                    </a:p>
                  </a:txBody>
                  <a:tcPr marL="68580" marR="68580" marT="0" marB="0"/>
                </a:tc>
                <a:tc>
                  <a:txBody>
                    <a:bodyPr/>
                    <a:lstStyle/>
                    <a:p>
                      <a:pPr>
                        <a:spcBef>
                          <a:spcPts val="600"/>
                        </a:spcBef>
                        <a:spcAft>
                          <a:spcPts val="600"/>
                        </a:spcAft>
                      </a:pPr>
                      <a:r>
                        <a:rPr lang="en-GB" sz="1800" b="1" dirty="0">
                          <a:effectLst/>
                        </a:rPr>
                        <a:t>assets</a:t>
                      </a:r>
                      <a:endParaRPr lang="en-GB" sz="2800" b="1" dirty="0">
                        <a:effectLst/>
                        <a:latin typeface="Times New Roman"/>
                        <a:ea typeface="Times New Roman"/>
                      </a:endParaRPr>
                    </a:p>
                  </a:txBody>
                  <a:tcPr marL="68580" marR="68580" marT="0" marB="0"/>
                </a:tc>
              </a:tr>
              <a:tr h="298192">
                <a:tc>
                  <a:txBody>
                    <a:bodyPr/>
                    <a:lstStyle/>
                    <a:p>
                      <a:pPr>
                        <a:spcAft>
                          <a:spcPts val="0"/>
                        </a:spcAft>
                      </a:pPr>
                      <a:r>
                        <a:rPr lang="en-GB" sz="2000" dirty="0">
                          <a:effectLst/>
                        </a:rPr>
                        <a:t>Bulgaria</a:t>
                      </a:r>
                      <a:endParaRPr lang="en-GB" sz="3200" dirty="0">
                        <a:effectLst/>
                        <a:latin typeface="Times New Roman"/>
                        <a:ea typeface="Times New Roman"/>
                      </a:endParaRPr>
                    </a:p>
                  </a:txBody>
                  <a:tcPr marL="68580" marR="68580" marT="0" marB="0"/>
                </a:tc>
                <a:tc>
                  <a:txBody>
                    <a:bodyPr/>
                    <a:lstStyle/>
                    <a:p>
                      <a:pPr>
                        <a:spcAft>
                          <a:spcPts val="0"/>
                        </a:spcAft>
                      </a:pPr>
                      <a:r>
                        <a:rPr lang="en-GB" sz="2000" dirty="0">
                          <a:effectLst/>
                        </a:rPr>
                        <a:t>2012</a:t>
                      </a:r>
                      <a:endParaRPr lang="en-GB" sz="3200" dirty="0">
                        <a:effectLst/>
                        <a:latin typeface="Times New Roman"/>
                        <a:ea typeface="Times New Roman"/>
                      </a:endParaRPr>
                    </a:p>
                  </a:txBody>
                  <a:tcPr marL="68580" marR="68580" marT="0" marB="0"/>
                </a:tc>
                <a:tc>
                  <a:txBody>
                    <a:bodyPr/>
                    <a:lstStyle/>
                    <a:p>
                      <a:pPr>
                        <a:spcAft>
                          <a:spcPts val="0"/>
                        </a:spcAft>
                      </a:pPr>
                      <a:r>
                        <a:rPr lang="en-GB" sz="2000" dirty="0">
                          <a:effectLst/>
                        </a:rPr>
                        <a:t>4.97</a:t>
                      </a:r>
                      <a:endParaRPr lang="en-GB" sz="3200" dirty="0">
                        <a:effectLst/>
                        <a:latin typeface="Times New Roman"/>
                        <a:ea typeface="Times New Roman"/>
                      </a:endParaRPr>
                    </a:p>
                  </a:txBody>
                  <a:tcPr marL="68580" marR="68580" marT="0" marB="0"/>
                </a:tc>
                <a:tc>
                  <a:txBody>
                    <a:bodyPr/>
                    <a:lstStyle/>
                    <a:p>
                      <a:pPr>
                        <a:spcAft>
                          <a:spcPts val="0"/>
                        </a:spcAft>
                      </a:pPr>
                      <a:r>
                        <a:rPr lang="en-GB" sz="2000" dirty="0">
                          <a:effectLst/>
                        </a:rPr>
                        <a:t>1.0</a:t>
                      </a:r>
                      <a:endParaRPr lang="en-GB" sz="3200" dirty="0">
                        <a:effectLst/>
                        <a:latin typeface="Times New Roman"/>
                        <a:ea typeface="Times New Roman"/>
                      </a:endParaRPr>
                    </a:p>
                  </a:txBody>
                  <a:tcPr marL="68580" marR="68580" marT="0" marB="0"/>
                </a:tc>
              </a:tr>
              <a:tr h="308717">
                <a:tc>
                  <a:txBody>
                    <a:bodyPr/>
                    <a:lstStyle/>
                    <a:p>
                      <a:pPr>
                        <a:spcAft>
                          <a:spcPts val="0"/>
                        </a:spcAft>
                      </a:pPr>
                      <a:r>
                        <a:rPr lang="en-GB" sz="2000" dirty="0">
                          <a:effectLst/>
                        </a:rPr>
                        <a:t>Latvia</a:t>
                      </a:r>
                      <a:endParaRPr lang="en-GB" sz="3200" dirty="0">
                        <a:effectLst/>
                        <a:latin typeface="Times New Roman"/>
                        <a:ea typeface="Times New Roman"/>
                      </a:endParaRPr>
                    </a:p>
                  </a:txBody>
                  <a:tcPr marL="68580" marR="68580" marT="0" marB="0"/>
                </a:tc>
                <a:tc>
                  <a:txBody>
                    <a:bodyPr/>
                    <a:lstStyle/>
                    <a:p>
                      <a:pPr>
                        <a:spcAft>
                          <a:spcPts val="0"/>
                        </a:spcAft>
                      </a:pPr>
                      <a:r>
                        <a:rPr lang="en-GB" sz="2000" dirty="0">
                          <a:effectLst/>
                        </a:rPr>
                        <a:t>2012</a:t>
                      </a:r>
                      <a:endParaRPr lang="en-GB" sz="3200" dirty="0">
                        <a:effectLst/>
                        <a:latin typeface="Times New Roman"/>
                        <a:ea typeface="Times New Roman"/>
                      </a:endParaRPr>
                    </a:p>
                  </a:txBody>
                  <a:tcPr marL="68580" marR="68580" marT="0" marB="0"/>
                </a:tc>
                <a:tc>
                  <a:txBody>
                    <a:bodyPr/>
                    <a:lstStyle/>
                    <a:p>
                      <a:endParaRPr lang="en-GB" sz="2800" dirty="0">
                        <a:effectLst/>
                        <a:latin typeface="Calibri"/>
                      </a:endParaRPr>
                    </a:p>
                  </a:txBody>
                  <a:tcPr marL="68580" marR="68580" marT="0" marB="0"/>
                </a:tc>
                <a:tc>
                  <a:txBody>
                    <a:bodyPr/>
                    <a:lstStyle/>
                    <a:p>
                      <a:pPr>
                        <a:spcAft>
                          <a:spcPts val="0"/>
                        </a:spcAft>
                      </a:pPr>
                      <a:r>
                        <a:rPr lang="en-GB" sz="2000" dirty="0">
                          <a:effectLst/>
                        </a:rPr>
                        <a:t>2.0</a:t>
                      </a:r>
                      <a:endParaRPr lang="en-GB" sz="3200" dirty="0">
                        <a:effectLst/>
                        <a:latin typeface="Times New Roman"/>
                        <a:ea typeface="Times New Roman"/>
                      </a:endParaRPr>
                    </a:p>
                  </a:txBody>
                  <a:tcPr marL="68580" marR="68580" marT="0" marB="0"/>
                </a:tc>
              </a:tr>
              <a:tr h="1122606">
                <a:tc>
                  <a:txBody>
                    <a:bodyPr/>
                    <a:lstStyle/>
                    <a:p>
                      <a:pPr>
                        <a:spcAft>
                          <a:spcPts val="0"/>
                        </a:spcAft>
                      </a:pPr>
                      <a:r>
                        <a:rPr lang="en-GB" sz="2000" dirty="0" smtClean="0">
                          <a:effectLst/>
                        </a:rPr>
                        <a:t>Lithuania*</a:t>
                      </a:r>
                      <a:endParaRPr lang="en-GB" sz="3200" dirty="0">
                        <a:effectLst/>
                        <a:latin typeface="Times New Roman"/>
                        <a:ea typeface="Times New Roman"/>
                      </a:endParaRPr>
                    </a:p>
                  </a:txBody>
                  <a:tcPr marL="68580" marR="68580" marT="0" marB="0"/>
                </a:tc>
                <a:tc>
                  <a:txBody>
                    <a:bodyPr/>
                    <a:lstStyle/>
                    <a:p>
                      <a:pPr>
                        <a:spcAft>
                          <a:spcPts val="0"/>
                        </a:spcAft>
                      </a:pPr>
                      <a:r>
                        <a:rPr lang="en-GB" sz="2000" dirty="0">
                          <a:effectLst/>
                        </a:rPr>
                        <a:t>2013</a:t>
                      </a:r>
                      <a:endParaRPr lang="en-GB" sz="3200" dirty="0">
                        <a:effectLst/>
                        <a:latin typeface="Times New Roman"/>
                        <a:ea typeface="Times New Roman"/>
                      </a:endParaRPr>
                    </a:p>
                  </a:txBody>
                  <a:tcPr marL="68580" marR="68580" marT="0" marB="0"/>
                </a:tc>
                <a:tc>
                  <a:txBody>
                    <a:bodyPr/>
                    <a:lstStyle/>
                    <a:p>
                      <a:pPr>
                        <a:spcAft>
                          <a:spcPts val="0"/>
                        </a:spcAft>
                      </a:pPr>
                      <a:r>
                        <a:rPr lang="en-GB" sz="2000" dirty="0">
                          <a:effectLst/>
                        </a:rPr>
                        <a:t>1.86 (max cap)</a:t>
                      </a:r>
                      <a:endParaRPr lang="en-GB" sz="3200" dirty="0">
                        <a:effectLst/>
                        <a:latin typeface="Times New Roman"/>
                        <a:ea typeface="Times New Roman"/>
                      </a:endParaRPr>
                    </a:p>
                  </a:txBody>
                  <a:tcPr marL="68580" marR="68580" marT="0" marB="0"/>
                </a:tc>
                <a:tc>
                  <a:txBody>
                    <a:bodyPr/>
                    <a:lstStyle/>
                    <a:p>
                      <a:pPr>
                        <a:spcAft>
                          <a:spcPts val="0"/>
                        </a:spcAft>
                      </a:pPr>
                      <a:r>
                        <a:rPr lang="en-GB" sz="2000" dirty="0">
                          <a:effectLst/>
                        </a:rPr>
                        <a:t>0.65 </a:t>
                      </a:r>
                      <a:r>
                        <a:rPr lang="en-GB" sz="2000" dirty="0" smtClean="0">
                          <a:effectLst/>
                        </a:rPr>
                        <a:t>(</a:t>
                      </a:r>
                      <a:r>
                        <a:rPr lang="en-GB" sz="2000" dirty="0">
                          <a:effectLst/>
                        </a:rPr>
                        <a:t>max cap for conservative funds</a:t>
                      </a:r>
                      <a:r>
                        <a:rPr lang="en-GB" sz="2000" dirty="0" smtClean="0">
                          <a:effectLst/>
                        </a:rPr>
                        <a:t>), 0.99 </a:t>
                      </a:r>
                      <a:r>
                        <a:rPr lang="en-GB" sz="2000" dirty="0">
                          <a:effectLst/>
                        </a:rPr>
                        <a:t>(max cap for other type of funds)</a:t>
                      </a:r>
                      <a:endParaRPr lang="en-GB" sz="3200" dirty="0">
                        <a:effectLst/>
                        <a:latin typeface="Times New Roman"/>
                        <a:ea typeface="Times New Roman"/>
                      </a:endParaRPr>
                    </a:p>
                  </a:txBody>
                  <a:tcPr marL="68580" marR="68580" marT="0" marB="0"/>
                </a:tc>
              </a:tr>
              <a:tr h="298192">
                <a:tc>
                  <a:txBody>
                    <a:bodyPr/>
                    <a:lstStyle/>
                    <a:p>
                      <a:pPr>
                        <a:spcAft>
                          <a:spcPts val="0"/>
                        </a:spcAft>
                      </a:pPr>
                      <a:r>
                        <a:rPr lang="en-GB" sz="2000" dirty="0">
                          <a:effectLst/>
                        </a:rPr>
                        <a:t>Poland</a:t>
                      </a:r>
                      <a:endParaRPr lang="en-GB" sz="3200" dirty="0">
                        <a:effectLst/>
                        <a:latin typeface="Times New Roman"/>
                        <a:ea typeface="Times New Roman"/>
                      </a:endParaRPr>
                    </a:p>
                  </a:txBody>
                  <a:tcPr marL="68580" marR="68580" marT="0" marB="0"/>
                </a:tc>
                <a:tc>
                  <a:txBody>
                    <a:bodyPr/>
                    <a:lstStyle/>
                    <a:p>
                      <a:pPr>
                        <a:spcAft>
                          <a:spcPts val="0"/>
                        </a:spcAft>
                      </a:pPr>
                      <a:r>
                        <a:rPr lang="en-GB" sz="2000" dirty="0">
                          <a:effectLst/>
                        </a:rPr>
                        <a:t>2011</a:t>
                      </a:r>
                      <a:endParaRPr lang="en-GB" sz="3200" dirty="0">
                        <a:effectLst/>
                        <a:latin typeface="Times New Roman"/>
                        <a:ea typeface="Times New Roman"/>
                      </a:endParaRPr>
                    </a:p>
                  </a:txBody>
                  <a:tcPr marL="68580" marR="68580" marT="0" marB="0"/>
                </a:tc>
                <a:tc>
                  <a:txBody>
                    <a:bodyPr/>
                    <a:lstStyle/>
                    <a:p>
                      <a:pPr>
                        <a:spcAft>
                          <a:spcPts val="0"/>
                        </a:spcAft>
                      </a:pPr>
                      <a:r>
                        <a:rPr lang="en-GB" sz="2000" dirty="0" smtClean="0">
                          <a:effectLst/>
                        </a:rPr>
                        <a:t>3.5 (max cap)</a:t>
                      </a:r>
                      <a:endParaRPr lang="en-GB" sz="3200" dirty="0">
                        <a:effectLst/>
                        <a:latin typeface="Times New Roman"/>
                        <a:ea typeface="Times New Roman"/>
                      </a:endParaRPr>
                    </a:p>
                  </a:txBody>
                  <a:tcPr marL="68580" marR="68580" marT="0" marB="0"/>
                </a:tc>
                <a:tc>
                  <a:txBody>
                    <a:bodyPr/>
                    <a:lstStyle/>
                    <a:p>
                      <a:pPr>
                        <a:spcAft>
                          <a:spcPts val="0"/>
                        </a:spcAft>
                      </a:pPr>
                      <a:r>
                        <a:rPr lang="en-GB" sz="2000" dirty="0" smtClean="0">
                          <a:effectLst/>
                        </a:rPr>
                        <a:t>0.46 (max cap being 0.5)</a:t>
                      </a:r>
                      <a:endParaRPr lang="en-GB" sz="3200" dirty="0">
                        <a:effectLst/>
                        <a:latin typeface="Times New Roman"/>
                        <a:ea typeface="Times New Roman"/>
                      </a:endParaRPr>
                    </a:p>
                  </a:txBody>
                  <a:tcPr marL="68580" marR="68580" marT="0" marB="0"/>
                </a:tc>
              </a:tr>
              <a:tr h="298192">
                <a:tc>
                  <a:txBody>
                    <a:bodyPr/>
                    <a:lstStyle/>
                    <a:p>
                      <a:pPr>
                        <a:spcAft>
                          <a:spcPts val="0"/>
                        </a:spcAft>
                      </a:pPr>
                      <a:r>
                        <a:rPr lang="en-GB" sz="2000" dirty="0">
                          <a:effectLst/>
                        </a:rPr>
                        <a:t>Romania</a:t>
                      </a:r>
                      <a:endParaRPr lang="en-GB" sz="3200" dirty="0">
                        <a:effectLst/>
                        <a:latin typeface="Times New Roman"/>
                        <a:ea typeface="Times New Roman"/>
                      </a:endParaRPr>
                    </a:p>
                  </a:txBody>
                  <a:tcPr marL="68580" marR="68580" marT="0" marB="0"/>
                </a:tc>
                <a:tc>
                  <a:txBody>
                    <a:bodyPr/>
                    <a:lstStyle/>
                    <a:p>
                      <a:pPr>
                        <a:spcAft>
                          <a:spcPts val="0"/>
                        </a:spcAft>
                      </a:pPr>
                      <a:r>
                        <a:rPr lang="en-GB" sz="2000" dirty="0">
                          <a:effectLst/>
                        </a:rPr>
                        <a:t>2012</a:t>
                      </a:r>
                      <a:endParaRPr lang="en-GB" sz="3200" dirty="0">
                        <a:effectLst/>
                        <a:latin typeface="Times New Roman"/>
                        <a:ea typeface="Times New Roman"/>
                      </a:endParaRPr>
                    </a:p>
                  </a:txBody>
                  <a:tcPr marL="68580" marR="68580" marT="0" marB="0"/>
                </a:tc>
                <a:tc>
                  <a:txBody>
                    <a:bodyPr/>
                    <a:lstStyle/>
                    <a:p>
                      <a:pPr>
                        <a:spcAft>
                          <a:spcPts val="0"/>
                        </a:spcAft>
                      </a:pPr>
                      <a:r>
                        <a:rPr lang="en-GB" sz="2000" dirty="0">
                          <a:effectLst/>
                        </a:rPr>
                        <a:t>2.5</a:t>
                      </a:r>
                      <a:endParaRPr lang="en-GB" sz="3200" dirty="0">
                        <a:effectLst/>
                        <a:latin typeface="Times New Roman"/>
                        <a:ea typeface="Times New Roman"/>
                      </a:endParaRPr>
                    </a:p>
                  </a:txBody>
                  <a:tcPr marL="68580" marR="68580" marT="0" marB="0"/>
                </a:tc>
                <a:tc>
                  <a:txBody>
                    <a:bodyPr/>
                    <a:lstStyle/>
                    <a:p>
                      <a:pPr>
                        <a:spcAft>
                          <a:spcPts val="0"/>
                        </a:spcAft>
                      </a:pPr>
                      <a:r>
                        <a:rPr lang="en-GB" sz="2000" dirty="0">
                          <a:effectLst/>
                        </a:rPr>
                        <a:t>0.6</a:t>
                      </a:r>
                      <a:endParaRPr lang="en-GB" sz="3200" dirty="0">
                        <a:effectLst/>
                        <a:latin typeface="Times New Roman"/>
                        <a:ea typeface="Times New Roman"/>
                      </a:endParaRPr>
                    </a:p>
                  </a:txBody>
                  <a:tcPr marL="68580" marR="68580" marT="0" marB="0"/>
                </a:tc>
              </a:tr>
              <a:tr h="298192">
                <a:tc>
                  <a:txBody>
                    <a:bodyPr/>
                    <a:lstStyle/>
                    <a:p>
                      <a:pPr>
                        <a:spcAft>
                          <a:spcPts val="0"/>
                        </a:spcAft>
                      </a:pPr>
                      <a:r>
                        <a:rPr lang="en-GB" sz="2000" dirty="0">
                          <a:effectLst/>
                        </a:rPr>
                        <a:t>Slovakia*</a:t>
                      </a:r>
                      <a:endParaRPr lang="en-GB" sz="3200" dirty="0">
                        <a:effectLst/>
                        <a:latin typeface="Times New Roman"/>
                        <a:ea typeface="Times New Roman"/>
                      </a:endParaRPr>
                    </a:p>
                  </a:txBody>
                  <a:tcPr marL="68580" marR="68580" marT="0" marB="0"/>
                </a:tc>
                <a:tc>
                  <a:txBody>
                    <a:bodyPr/>
                    <a:lstStyle/>
                    <a:p>
                      <a:pPr>
                        <a:spcAft>
                          <a:spcPts val="0"/>
                        </a:spcAft>
                      </a:pPr>
                      <a:r>
                        <a:rPr lang="en-GB" sz="2000" dirty="0">
                          <a:effectLst/>
                        </a:rPr>
                        <a:t>2012</a:t>
                      </a:r>
                      <a:endParaRPr lang="en-GB" sz="3200" dirty="0">
                        <a:effectLst/>
                        <a:latin typeface="Times New Roman"/>
                        <a:ea typeface="Times New Roman"/>
                      </a:endParaRPr>
                    </a:p>
                  </a:txBody>
                  <a:tcPr marL="68580" marR="68580" marT="0" marB="0"/>
                </a:tc>
                <a:tc>
                  <a:txBody>
                    <a:bodyPr/>
                    <a:lstStyle/>
                    <a:p>
                      <a:pPr>
                        <a:spcAft>
                          <a:spcPts val="0"/>
                        </a:spcAft>
                      </a:pPr>
                      <a:r>
                        <a:rPr lang="en-GB" sz="2000" dirty="0">
                          <a:effectLst/>
                        </a:rPr>
                        <a:t>2.27 (max cap)</a:t>
                      </a:r>
                      <a:endParaRPr lang="en-GB" sz="3200" dirty="0">
                        <a:effectLst/>
                        <a:latin typeface="Times New Roman"/>
                        <a:ea typeface="Times New Roman"/>
                      </a:endParaRPr>
                    </a:p>
                  </a:txBody>
                  <a:tcPr marL="68580" marR="68580" marT="0" marB="0"/>
                </a:tc>
                <a:tc>
                  <a:txBody>
                    <a:bodyPr/>
                    <a:lstStyle/>
                    <a:p>
                      <a:pPr>
                        <a:spcAft>
                          <a:spcPts val="0"/>
                        </a:spcAft>
                      </a:pPr>
                      <a:r>
                        <a:rPr lang="en-GB" sz="2000" dirty="0">
                          <a:effectLst/>
                        </a:rPr>
                        <a:t>2.0 (max cap)</a:t>
                      </a:r>
                      <a:endParaRPr lang="en-GB" sz="3200" dirty="0">
                        <a:effectLst/>
                        <a:latin typeface="Times New Roman"/>
                        <a:ea typeface="Times New Roman"/>
                      </a:endParaRPr>
                    </a:p>
                  </a:txBody>
                  <a:tcPr marL="68580" marR="68580" marT="0" marB="0"/>
                </a:tc>
              </a:tr>
            </a:tbl>
          </a:graphicData>
        </a:graphic>
      </p:graphicFrame>
      <p:sp>
        <p:nvSpPr>
          <p:cNvPr id="8" name="Rectangle 7"/>
          <p:cNvSpPr/>
          <p:nvPr/>
        </p:nvSpPr>
        <p:spPr>
          <a:xfrm>
            <a:off x="610456" y="5949280"/>
            <a:ext cx="7992888" cy="369332"/>
          </a:xfrm>
          <a:prstGeom prst="rect">
            <a:avLst/>
          </a:prstGeom>
        </p:spPr>
        <p:txBody>
          <a:bodyPr wrap="square">
            <a:spAutoFit/>
          </a:bodyPr>
          <a:lstStyle/>
          <a:p>
            <a:r>
              <a:rPr lang="en-GB" dirty="0"/>
              <a:t>Source</a:t>
            </a:r>
            <a:r>
              <a:rPr lang="en-GB" i="1" dirty="0"/>
              <a:t>:</a:t>
            </a:r>
            <a:r>
              <a:rPr lang="en-GB" dirty="0"/>
              <a:t> </a:t>
            </a:r>
            <a:r>
              <a:rPr lang="en-GB" dirty="0" smtClean="0"/>
              <a:t>Ionescu </a:t>
            </a:r>
            <a:r>
              <a:rPr lang="en-GB" dirty="0"/>
              <a:t>and Robles (2014: 9-10</a:t>
            </a:r>
            <a:r>
              <a:rPr lang="en-GB" dirty="0" smtClean="0"/>
              <a:t>) plus own modifications.</a:t>
            </a:r>
            <a:endParaRPr lang="en-GB" dirty="0"/>
          </a:p>
        </p:txBody>
      </p:sp>
      <p:sp>
        <p:nvSpPr>
          <p:cNvPr id="3" name="Rectangle 2"/>
          <p:cNvSpPr/>
          <p:nvPr/>
        </p:nvSpPr>
        <p:spPr>
          <a:xfrm>
            <a:off x="539552" y="5138028"/>
            <a:ext cx="8064896" cy="523220"/>
          </a:xfrm>
          <a:prstGeom prst="rect">
            <a:avLst/>
          </a:prstGeom>
        </p:spPr>
        <p:txBody>
          <a:bodyPr wrap="square">
            <a:spAutoFit/>
          </a:bodyPr>
          <a:lstStyle/>
          <a:p>
            <a:r>
              <a:rPr lang="en-GB" sz="1400" dirty="0"/>
              <a:t>* The values presented are not </a:t>
            </a:r>
            <a:r>
              <a:rPr lang="pl-PL" sz="1400" dirty="0" smtClean="0"/>
              <a:t>the actual </a:t>
            </a:r>
            <a:r>
              <a:rPr lang="en-GB" sz="1400" dirty="0" smtClean="0"/>
              <a:t>market-weighted </a:t>
            </a:r>
            <a:r>
              <a:rPr lang="en-GB" sz="1400" dirty="0"/>
              <a:t>averages but the legal maximum values that can be charged for a particular type of fee.</a:t>
            </a:r>
          </a:p>
        </p:txBody>
      </p:sp>
    </p:spTree>
    <p:extLst>
      <p:ext uri="{BB962C8B-B14F-4D97-AF65-F5344CB8AC3E}">
        <p14:creationId xmlns:p14="http://schemas.microsoft.com/office/powerpoint/2010/main" val="27144069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43408"/>
            <a:ext cx="8507288" cy="1143000"/>
          </a:xfrm>
        </p:spPr>
        <p:txBody>
          <a:bodyPr>
            <a:noAutofit/>
          </a:bodyPr>
          <a:lstStyle/>
          <a:p>
            <a:r>
              <a:rPr lang="en-GB" sz="3200" b="1" dirty="0" smtClean="0"/>
              <a:t>Costs in Swedish pension system</a:t>
            </a:r>
            <a:endParaRPr lang="en-GB" sz="3200" b="1" dirty="0"/>
          </a:p>
        </p:txBody>
      </p:sp>
      <p:sp>
        <p:nvSpPr>
          <p:cNvPr id="3" name="Content Placeholder 2"/>
          <p:cNvSpPr>
            <a:spLocks noGrp="1"/>
          </p:cNvSpPr>
          <p:nvPr>
            <p:ph idx="1"/>
          </p:nvPr>
        </p:nvSpPr>
        <p:spPr>
          <a:xfrm>
            <a:off x="457200" y="1268760"/>
            <a:ext cx="8435280" cy="5544616"/>
          </a:xfrm>
        </p:spPr>
        <p:txBody>
          <a:bodyPr>
            <a:normAutofit/>
          </a:bodyPr>
          <a:lstStyle/>
          <a:p>
            <a:r>
              <a:rPr lang="en-GB" sz="2400" dirty="0" smtClean="0">
                <a:latin typeface="Arial" panose="020B0604020202020204" pitchFamily="34" charset="0"/>
                <a:cs typeface="Arial" panose="020B0604020202020204" pitchFamily="34" charset="0"/>
              </a:rPr>
              <a:t>Inkomspension – cost of administering around 1% reduction of benefits</a:t>
            </a:r>
          </a:p>
          <a:p>
            <a:r>
              <a:rPr lang="en-GB" sz="2400" b="1" dirty="0" smtClean="0">
                <a:latin typeface="Arial" panose="020B0604020202020204" pitchFamily="34" charset="0"/>
                <a:cs typeface="Arial" panose="020B0604020202020204" pitchFamily="34" charset="0"/>
              </a:rPr>
              <a:t>Premiumspensio</a:t>
            </a:r>
            <a:r>
              <a:rPr lang="en-GB" sz="2400" dirty="0" smtClean="0">
                <a:latin typeface="Arial" panose="020B0604020202020204" pitchFamily="34" charset="0"/>
                <a:cs typeface="Arial" panose="020B0604020202020204" pitchFamily="34" charset="0"/>
              </a:rPr>
              <a:t>n – cost of administration and fund management around 0.35% of capital with projected decrease in administration cost leading to 0.28% until 2035, i.e. around 8% reduction of benefits</a:t>
            </a:r>
          </a:p>
          <a:p>
            <a:pPr lvl="1"/>
            <a:r>
              <a:rPr lang="en-US" sz="2200" dirty="0" smtClean="0">
                <a:latin typeface="Arial" panose="020B0604020202020204" pitchFamily="34" charset="0"/>
                <a:cs typeface="Arial" panose="020B0604020202020204" pitchFamily="34" charset="0"/>
              </a:rPr>
              <a:t>Administered by the Premium Pension </a:t>
            </a:r>
            <a:r>
              <a:rPr lang="en-US" sz="2200" dirty="0">
                <a:latin typeface="Arial" panose="020B0604020202020204" pitchFamily="34" charset="0"/>
                <a:cs typeface="Arial" panose="020B0604020202020204" pitchFamily="34" charset="0"/>
              </a:rPr>
              <a:t>Agency (PPM in Swedish</a:t>
            </a:r>
            <a:r>
              <a:rPr lang="en-US" sz="2200" dirty="0" smtClean="0">
                <a:latin typeface="Arial" panose="020B0604020202020204" pitchFamily="34" charset="0"/>
                <a:cs typeface="Arial" panose="020B0604020202020204" pitchFamily="34" charset="0"/>
              </a:rPr>
              <a:t>), contributions go via national tax authority</a:t>
            </a:r>
            <a:endParaRPr lang="en-GB" sz="2200" dirty="0" smtClean="0">
              <a:latin typeface="Arial" panose="020B0604020202020204" pitchFamily="34" charset="0"/>
              <a:cs typeface="Arial" panose="020B0604020202020204" pitchFamily="34" charset="0"/>
            </a:endParaRPr>
          </a:p>
          <a:p>
            <a:pPr lvl="1"/>
            <a:r>
              <a:rPr lang="en-GB" sz="2200" dirty="0" smtClean="0">
                <a:latin typeface="Arial" panose="020B0604020202020204" pitchFamily="34" charset="0"/>
                <a:cs typeface="Arial" panose="020B0604020202020204" pitchFamily="34" charset="0"/>
              </a:rPr>
              <a:t>capital managers associated with the premium pension system are required to grant a rebate on the ordinary expenses of the funds – in 2014 equivalent to a reduction in fund management fees of about 0.59 percentage points, i.e. equivalent to 10% reduction of benefits</a:t>
            </a:r>
          </a:p>
          <a:p>
            <a:pPr marL="0" indent="0">
              <a:buNone/>
            </a:pPr>
            <a:endParaRPr lang="en-GB" sz="2400" dirty="0" smtClean="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051D7778-9BE1-4D3E-8BD0-1282219CA837}" type="slidenum">
              <a:rPr lang="en-GB" smtClean="0"/>
              <a:t>18</a:t>
            </a:fld>
            <a:endParaRPr lang="en-GB" dirty="0"/>
          </a:p>
        </p:txBody>
      </p:sp>
      <p:sp>
        <p:nvSpPr>
          <p:cNvPr id="7" name="Rectangle 6"/>
          <p:cNvSpPr/>
          <p:nvPr/>
        </p:nvSpPr>
        <p:spPr>
          <a:xfrm>
            <a:off x="611560" y="6372036"/>
            <a:ext cx="7992888" cy="369332"/>
          </a:xfrm>
          <a:prstGeom prst="rect">
            <a:avLst/>
          </a:prstGeom>
        </p:spPr>
        <p:txBody>
          <a:bodyPr wrap="square">
            <a:spAutoFit/>
          </a:bodyPr>
          <a:lstStyle/>
          <a:p>
            <a:r>
              <a:rPr lang="en-GB" dirty="0"/>
              <a:t>Source</a:t>
            </a:r>
            <a:r>
              <a:rPr lang="en-GB" i="1" dirty="0"/>
              <a:t>:</a:t>
            </a:r>
            <a:r>
              <a:rPr lang="en-GB" dirty="0"/>
              <a:t> </a:t>
            </a:r>
            <a:r>
              <a:rPr lang="en-GB" dirty="0" smtClean="0"/>
              <a:t>Swedish Pension Agency (2015: 22-23).</a:t>
            </a:r>
            <a:endParaRPr lang="en-GB" dirty="0"/>
          </a:p>
        </p:txBody>
      </p:sp>
    </p:spTree>
    <p:extLst>
      <p:ext uri="{BB962C8B-B14F-4D97-AF65-F5344CB8AC3E}">
        <p14:creationId xmlns:p14="http://schemas.microsoft.com/office/powerpoint/2010/main" val="16400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97768"/>
            <a:ext cx="8507288" cy="1143000"/>
          </a:xfrm>
        </p:spPr>
        <p:txBody>
          <a:bodyPr>
            <a:noAutofit/>
          </a:bodyPr>
          <a:lstStyle/>
          <a:p>
            <a:r>
              <a:rPr lang="en-GB" sz="3800" b="1" dirty="0" smtClean="0"/>
              <a:t>5. CEE problem: classification of </a:t>
            </a:r>
            <a:br>
              <a:rPr lang="en-GB" sz="3800" b="1" dirty="0" smtClean="0"/>
            </a:br>
            <a:r>
              <a:rPr lang="en-GB" sz="3800" b="1" dirty="0" smtClean="0"/>
              <a:t>private pension funds assets by Eurostat</a:t>
            </a:r>
            <a:endParaRPr lang="en-GB" sz="3800" b="1" dirty="0"/>
          </a:p>
        </p:txBody>
      </p:sp>
      <p:sp>
        <p:nvSpPr>
          <p:cNvPr id="3" name="Content Placeholder 2"/>
          <p:cNvSpPr>
            <a:spLocks noGrp="1"/>
          </p:cNvSpPr>
          <p:nvPr>
            <p:ph idx="1"/>
          </p:nvPr>
        </p:nvSpPr>
        <p:spPr>
          <a:xfrm>
            <a:off x="323528" y="1340768"/>
            <a:ext cx="8640960" cy="5256584"/>
          </a:xfrm>
        </p:spPr>
        <p:txBody>
          <a:bodyPr>
            <a:noAutofit/>
          </a:bodyPr>
          <a:lstStyle/>
          <a:p>
            <a:r>
              <a:rPr lang="en-US" sz="2100" b="1" dirty="0" smtClean="0">
                <a:latin typeface="Arial" panose="020B0604020202020204" pitchFamily="34" charset="0"/>
                <a:cs typeface="Arial" panose="020B0604020202020204" pitchFamily="34" charset="0"/>
              </a:rPr>
              <a:t>Maastricht Treaty</a:t>
            </a:r>
            <a:r>
              <a:rPr lang="en-US" sz="2100" dirty="0" smtClean="0">
                <a:latin typeface="Arial" panose="020B0604020202020204" pitchFamily="34" charset="0"/>
                <a:cs typeface="Arial" panose="020B0604020202020204" pitchFamily="34" charset="0"/>
              </a:rPr>
              <a:t> imposes limits on excessive deficit (3% GDP) and public debt (60% GDP)</a:t>
            </a:r>
          </a:p>
          <a:p>
            <a:r>
              <a:rPr lang="en-US" sz="2100" dirty="0" smtClean="0">
                <a:latin typeface="Arial" panose="020B0604020202020204" pitchFamily="34" charset="0"/>
                <a:cs typeface="Arial" panose="020B0604020202020204" pitchFamily="34" charset="0"/>
              </a:rPr>
              <a:t>Introduction of funded pillars – a type of </a:t>
            </a:r>
            <a:r>
              <a:rPr lang="en-US" sz="2100" b="1" dirty="0">
                <a:latin typeface="Arial" panose="020B0604020202020204" pitchFamily="34" charset="0"/>
                <a:cs typeface="Arial" panose="020B0604020202020204" pitchFamily="34" charset="0"/>
              </a:rPr>
              <a:t>structural pension reform</a:t>
            </a:r>
            <a:r>
              <a:rPr lang="en-US" sz="2100" dirty="0">
                <a:latin typeface="Arial" panose="020B0604020202020204" pitchFamily="34" charset="0"/>
                <a:cs typeface="Arial" panose="020B0604020202020204" pitchFamily="34" charset="0"/>
              </a:rPr>
              <a:t> </a:t>
            </a:r>
            <a:r>
              <a:rPr lang="en-US" sz="2100" dirty="0" smtClean="0">
                <a:latin typeface="Arial" panose="020B0604020202020204" pitchFamily="34" charset="0"/>
                <a:cs typeface="Arial" panose="020B0604020202020204" pitchFamily="34" charset="0"/>
              </a:rPr>
              <a:t>that makes </a:t>
            </a:r>
            <a:r>
              <a:rPr lang="en-US" sz="2100" dirty="0">
                <a:latin typeface="Arial" panose="020B0604020202020204" pitchFamily="34" charset="0"/>
                <a:cs typeface="Arial" panose="020B0604020202020204" pitchFamily="34" charset="0"/>
              </a:rPr>
              <a:t>public finance sustainable in long run, but causes a pressure on fiscal balance in short and medium term. </a:t>
            </a:r>
            <a:endParaRPr lang="en-US" sz="2100" dirty="0" smtClean="0">
              <a:latin typeface="Arial" panose="020B0604020202020204" pitchFamily="34" charset="0"/>
              <a:cs typeface="Arial" panose="020B0604020202020204" pitchFamily="34" charset="0"/>
            </a:endParaRPr>
          </a:p>
          <a:p>
            <a:r>
              <a:rPr lang="en-US" sz="2100" dirty="0" smtClean="0">
                <a:latin typeface="Arial" panose="020B0604020202020204" pitchFamily="34" charset="0"/>
                <a:cs typeface="Arial" panose="020B0604020202020204" pitchFamily="34" charset="0"/>
              </a:rPr>
              <a:t>Eurostat decision in 2004: </a:t>
            </a:r>
            <a:r>
              <a:rPr lang="en-US" sz="2100" b="1" dirty="0" smtClean="0">
                <a:latin typeface="Arial" panose="020B0604020202020204" pitchFamily="34" charset="0"/>
                <a:cs typeface="Arial" panose="020B0604020202020204" pitchFamily="34" charset="0"/>
              </a:rPr>
              <a:t>neither contributions</a:t>
            </a:r>
            <a:r>
              <a:rPr lang="en-US" sz="2100" dirty="0" smtClean="0">
                <a:latin typeface="Arial" panose="020B0604020202020204" pitchFamily="34" charset="0"/>
                <a:cs typeface="Arial" panose="020B0604020202020204" pitchFamily="34" charset="0"/>
              </a:rPr>
              <a:t> diverted from the PAYG pillar to mandatory pension funds, </a:t>
            </a:r>
            <a:r>
              <a:rPr lang="en-US" sz="2100" b="1" dirty="0" smtClean="0">
                <a:latin typeface="Arial" panose="020B0604020202020204" pitchFamily="34" charset="0"/>
                <a:cs typeface="Arial" panose="020B0604020202020204" pitchFamily="34" charset="0"/>
              </a:rPr>
              <a:t>nor assets </a:t>
            </a:r>
            <a:r>
              <a:rPr lang="en-US" sz="2100" dirty="0" smtClean="0">
                <a:latin typeface="Arial" panose="020B0604020202020204" pitchFamily="34" charset="0"/>
                <a:cs typeface="Arial" panose="020B0604020202020204" pitchFamily="34" charset="0"/>
              </a:rPr>
              <a:t>of these funds invested in T-bonds, </a:t>
            </a:r>
            <a:r>
              <a:rPr lang="en-US" sz="2100" b="1" dirty="0" smtClean="0">
                <a:latin typeface="Arial" panose="020B0604020202020204" pitchFamily="34" charset="0"/>
                <a:cs typeface="Arial" panose="020B0604020202020204" pitchFamily="34" charset="0"/>
              </a:rPr>
              <a:t>could be taken into account</a:t>
            </a:r>
            <a:r>
              <a:rPr lang="en-US" sz="2100" dirty="0" smtClean="0">
                <a:latin typeface="Arial" panose="020B0604020202020204" pitchFamily="34" charset="0"/>
                <a:cs typeface="Arial" panose="020B0604020202020204" pitchFamily="34" charset="0"/>
              </a:rPr>
              <a:t> when calculating the public deficit and debt</a:t>
            </a:r>
          </a:p>
          <a:p>
            <a:r>
              <a:rPr lang="en-US" sz="2100" dirty="0" smtClean="0">
                <a:latin typeface="Arial" panose="020B0604020202020204" pitchFamily="34" charset="0"/>
                <a:cs typeface="Arial" panose="020B0604020202020204" pitchFamily="34" charset="0"/>
              </a:rPr>
              <a:t>The Stability and Growth Pact (SGP) reform of 2005: to </a:t>
            </a:r>
            <a:r>
              <a:rPr lang="en-US" sz="2100" dirty="0">
                <a:latin typeface="Arial" panose="020B0604020202020204" pitchFamily="34" charset="0"/>
                <a:cs typeface="Arial" panose="020B0604020202020204" pitchFamily="34" charset="0"/>
              </a:rPr>
              <a:t>smooth the difference in government accounts between reformers and non-reformers, </a:t>
            </a:r>
            <a:r>
              <a:rPr lang="en-US" sz="2100" dirty="0" smtClean="0">
                <a:latin typeface="Arial" panose="020B0604020202020204" pitchFamily="34" charset="0"/>
                <a:cs typeface="Arial" panose="020B0604020202020204" pitchFamily="34" charset="0"/>
              </a:rPr>
              <a:t>allowed </a:t>
            </a:r>
            <a:r>
              <a:rPr lang="en-US" sz="2100" b="1" dirty="0">
                <a:latin typeface="Arial" panose="020B0604020202020204" pitchFamily="34" charset="0"/>
                <a:cs typeface="Arial" panose="020B0604020202020204" pitchFamily="34" charset="0"/>
              </a:rPr>
              <a:t>transition costs to be taken into account on a linear regressive basis for a transitory period of five years</a:t>
            </a:r>
            <a:r>
              <a:rPr lang="en-US" sz="2100" dirty="0">
                <a:latin typeface="Arial" panose="020B0604020202020204" pitchFamily="34" charset="0"/>
                <a:cs typeface="Arial" panose="020B0604020202020204" pitchFamily="34" charset="0"/>
              </a:rPr>
              <a:t> if the general government deficit remained close to the value of 3% of GDP (Council Regulation (EC) </a:t>
            </a:r>
            <a:r>
              <a:rPr lang="en-US" sz="2100" dirty="0" smtClean="0">
                <a:latin typeface="Arial" panose="020B0604020202020204" pitchFamily="34" charset="0"/>
                <a:cs typeface="Arial" panose="020B0604020202020204" pitchFamily="34" charset="0"/>
              </a:rPr>
              <a:t>No. </a:t>
            </a:r>
            <a:r>
              <a:rPr lang="en-US" sz="2100" dirty="0">
                <a:latin typeface="Arial" panose="020B0604020202020204" pitchFamily="34" charset="0"/>
                <a:cs typeface="Arial" panose="020B0604020202020204" pitchFamily="34" charset="0"/>
              </a:rPr>
              <a:t>1056/2005). </a:t>
            </a:r>
            <a:endParaRPr lang="en-GB" sz="2100" dirty="0">
              <a:latin typeface="Arial" panose="020B0604020202020204" pitchFamily="34" charset="0"/>
              <a:cs typeface="Arial" panose="020B0604020202020204" pitchFamily="34" charset="0"/>
            </a:endParaRPr>
          </a:p>
        </p:txBody>
      </p:sp>
      <p:pic>
        <p:nvPicPr>
          <p:cNvPr id="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051D7778-9BE1-4D3E-8BD0-1282219CA837}" type="slidenum">
              <a:rPr lang="en-GB" smtClean="0"/>
              <a:t>19</a:t>
            </a:fld>
            <a:endParaRPr lang="en-GB" dirty="0"/>
          </a:p>
        </p:txBody>
      </p:sp>
      <p:sp>
        <p:nvSpPr>
          <p:cNvPr id="7" name="TextBox 6"/>
          <p:cNvSpPr txBox="1"/>
          <p:nvPr/>
        </p:nvSpPr>
        <p:spPr>
          <a:xfrm>
            <a:off x="683568" y="6525344"/>
            <a:ext cx="8640960" cy="307777"/>
          </a:xfrm>
          <a:prstGeom prst="rect">
            <a:avLst/>
          </a:prstGeom>
          <a:noFill/>
        </p:spPr>
        <p:txBody>
          <a:bodyPr wrap="square" rtlCol="0">
            <a:spAutoFit/>
          </a:bodyPr>
          <a:lstStyle/>
          <a:p>
            <a:r>
              <a:rPr lang="en-GB" sz="1400" dirty="0" smtClean="0"/>
              <a:t>Source: Bielawska, Chłoń-Domińczak, Stańko (2015: 66-67).</a:t>
            </a:r>
            <a:endParaRPr lang="en-GB" sz="1400" dirty="0"/>
          </a:p>
        </p:txBody>
      </p:sp>
    </p:spTree>
    <p:extLst>
      <p:ext uri="{BB962C8B-B14F-4D97-AF65-F5344CB8AC3E}">
        <p14:creationId xmlns:p14="http://schemas.microsoft.com/office/powerpoint/2010/main" val="15366652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71400"/>
            <a:ext cx="8507288" cy="1143000"/>
          </a:xfrm>
        </p:spPr>
        <p:txBody>
          <a:bodyPr>
            <a:noAutofit/>
          </a:bodyPr>
          <a:lstStyle/>
          <a:p>
            <a:r>
              <a:rPr lang="en-GB" sz="3800" b="1" dirty="0" smtClean="0"/>
              <a:t>Contents</a:t>
            </a:r>
            <a:endParaRPr lang="en-GB" sz="3800" b="1" dirty="0"/>
          </a:p>
        </p:txBody>
      </p:sp>
      <p:sp>
        <p:nvSpPr>
          <p:cNvPr id="3" name="Content Placeholder 2"/>
          <p:cNvSpPr>
            <a:spLocks noGrp="1"/>
          </p:cNvSpPr>
          <p:nvPr>
            <p:ph idx="1"/>
          </p:nvPr>
        </p:nvSpPr>
        <p:spPr>
          <a:xfrm>
            <a:off x="457200" y="1268760"/>
            <a:ext cx="8435280" cy="5544616"/>
          </a:xfrm>
        </p:spPr>
        <p:txBody>
          <a:bodyPr>
            <a:normAutofit/>
          </a:bodyPr>
          <a:lstStyle/>
          <a:p>
            <a:pPr marL="514350" indent="-514350">
              <a:buFont typeface="+mj-lt"/>
              <a:buAutoNum type="arabicPeriod"/>
            </a:pPr>
            <a:r>
              <a:rPr lang="en-GB" sz="2800" dirty="0" smtClean="0">
                <a:latin typeface="Arial" panose="020B0604020202020204" pitchFamily="34" charset="0"/>
                <a:cs typeface="Arial" panose="020B0604020202020204" pitchFamily="34" charset="0"/>
              </a:rPr>
              <a:t>Pension reforms (CEE and Sweden)</a:t>
            </a:r>
          </a:p>
          <a:p>
            <a:pPr marL="514350" indent="-514350">
              <a:buFont typeface="+mj-lt"/>
              <a:buAutoNum type="arabicPeriod"/>
            </a:pPr>
            <a:r>
              <a:rPr lang="en-GB" sz="2800" dirty="0" smtClean="0">
                <a:latin typeface="Arial" panose="020B0604020202020204" pitchFamily="34" charset="0"/>
                <a:cs typeface="Arial" panose="020B0604020202020204" pitchFamily="34" charset="0"/>
              </a:rPr>
              <a:t>Mandatory CEE markets</a:t>
            </a:r>
          </a:p>
          <a:p>
            <a:pPr marL="514350" indent="-514350">
              <a:buFont typeface="+mj-lt"/>
              <a:buAutoNum type="arabicPeriod"/>
            </a:pPr>
            <a:r>
              <a:rPr lang="en-GB" sz="2800" dirty="0" smtClean="0">
                <a:latin typeface="Arial" panose="020B0604020202020204" pitchFamily="34" charset="0"/>
                <a:cs typeface="Arial" panose="020B0604020202020204" pitchFamily="34" charset="0"/>
              </a:rPr>
              <a:t>Members’ transfers</a:t>
            </a:r>
          </a:p>
          <a:p>
            <a:pPr marL="514350" indent="-514350">
              <a:buFont typeface="+mj-lt"/>
              <a:buAutoNum type="arabicPeriod"/>
            </a:pPr>
            <a:r>
              <a:rPr lang="en-GB" sz="2800" dirty="0" smtClean="0">
                <a:latin typeface="Arial" panose="020B0604020202020204" pitchFamily="34" charset="0"/>
                <a:cs typeface="Arial" panose="020B0604020202020204" pitchFamily="34" charset="0"/>
              </a:rPr>
              <a:t>Fees &amp; cost containment measures</a:t>
            </a:r>
          </a:p>
          <a:p>
            <a:pPr marL="514350" indent="-514350">
              <a:buFont typeface="+mj-lt"/>
              <a:buAutoNum type="arabicPeriod"/>
            </a:pPr>
            <a:r>
              <a:rPr lang="en-GB" sz="2800" dirty="0" smtClean="0">
                <a:latin typeface="Arial" panose="020B0604020202020204" pitchFamily="34" charset="0"/>
                <a:cs typeface="Arial" panose="020B0604020202020204" pitchFamily="34" charset="0"/>
              </a:rPr>
              <a:t>CEE problem: classification of private pension funds assets by Eurostat</a:t>
            </a:r>
          </a:p>
          <a:p>
            <a:pPr marL="514350" indent="-514350">
              <a:buFont typeface="+mj-lt"/>
              <a:buAutoNum type="arabicPeriod"/>
            </a:pPr>
            <a:r>
              <a:rPr lang="en-US" sz="2800" dirty="0" smtClean="0">
                <a:latin typeface="Arial" panose="020B0604020202020204" pitchFamily="34" charset="0"/>
                <a:cs typeface="Arial" panose="020B0604020202020204" pitchFamily="34" charset="0"/>
              </a:rPr>
              <a:t>Retreat </a:t>
            </a:r>
            <a:r>
              <a:rPr lang="en-US" sz="2800" dirty="0">
                <a:latin typeface="Arial" panose="020B0604020202020204" pitchFamily="34" charset="0"/>
                <a:cs typeface="Arial" panose="020B0604020202020204" pitchFamily="34" charset="0"/>
              </a:rPr>
              <a:t>from funded pillars in the </a:t>
            </a:r>
            <a:r>
              <a:rPr lang="en-US" sz="2800" dirty="0" smtClean="0">
                <a:latin typeface="Arial" panose="020B0604020202020204" pitchFamily="34" charset="0"/>
                <a:cs typeface="Arial" panose="020B0604020202020204" pitchFamily="34" charset="0"/>
              </a:rPr>
              <a:t>CEE</a:t>
            </a:r>
          </a:p>
          <a:p>
            <a:pPr marL="514350" indent="-514350">
              <a:buFont typeface="+mj-lt"/>
              <a:buAutoNum type="arabicPeriod"/>
            </a:pPr>
            <a:r>
              <a:rPr lang="en-GB" sz="2800" dirty="0" smtClean="0">
                <a:latin typeface="Arial" panose="020B0604020202020204" pitchFamily="34" charset="0"/>
                <a:cs typeface="Arial" panose="020B0604020202020204" pitchFamily="34" charset="0"/>
              </a:rPr>
              <a:t>Conclusions</a:t>
            </a:r>
            <a:endParaRPr lang="en-GB" dirty="0">
              <a:latin typeface="Arial" panose="020B0604020202020204" pitchFamily="34" charset="0"/>
              <a:cs typeface="Arial" panose="020B0604020202020204" pitchFamily="34" charset="0"/>
            </a:endParaRPr>
          </a:p>
        </p:txBody>
      </p:sp>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051D7778-9BE1-4D3E-8BD0-1282219CA837}" type="slidenum">
              <a:rPr lang="en-GB" smtClean="0"/>
              <a:t>2</a:t>
            </a:fld>
            <a:endParaRPr lang="en-GB" dirty="0"/>
          </a:p>
        </p:txBody>
      </p:sp>
    </p:spTree>
    <p:extLst>
      <p:ext uri="{BB962C8B-B14F-4D97-AF65-F5344CB8AC3E}">
        <p14:creationId xmlns:p14="http://schemas.microsoft.com/office/powerpoint/2010/main" val="19328161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4624"/>
            <a:ext cx="8507288" cy="1143000"/>
          </a:xfrm>
        </p:spPr>
        <p:txBody>
          <a:bodyPr>
            <a:noAutofit/>
          </a:bodyPr>
          <a:lstStyle/>
          <a:p>
            <a:r>
              <a:rPr lang="en-GB" sz="3200" b="1" dirty="0" smtClean="0"/>
              <a:t>Eurostat - cont.</a:t>
            </a:r>
            <a:endParaRPr lang="en-GB" sz="3200" b="1" dirty="0"/>
          </a:p>
        </p:txBody>
      </p:sp>
      <p:sp>
        <p:nvSpPr>
          <p:cNvPr id="3" name="Content Placeholder 2"/>
          <p:cNvSpPr>
            <a:spLocks noGrp="1"/>
          </p:cNvSpPr>
          <p:nvPr>
            <p:ph idx="1"/>
          </p:nvPr>
        </p:nvSpPr>
        <p:spPr>
          <a:xfrm>
            <a:off x="179512" y="1340768"/>
            <a:ext cx="8435280" cy="5256584"/>
          </a:xfrm>
        </p:spPr>
        <p:txBody>
          <a:bodyPr>
            <a:normAutofit/>
          </a:bodyPr>
          <a:lstStyle/>
          <a:p>
            <a:r>
              <a:rPr lang="en-US" sz="2400" dirty="0" smtClean="0">
                <a:latin typeface="Arial" panose="020B0604020202020204" pitchFamily="34" charset="0"/>
                <a:cs typeface="Arial" panose="020B0604020202020204" pitchFamily="34" charset="0"/>
              </a:rPr>
              <a:t>Transitory </a:t>
            </a:r>
            <a:r>
              <a:rPr lang="en-US" sz="2400" dirty="0">
                <a:latin typeface="Arial" panose="020B0604020202020204" pitchFamily="34" charset="0"/>
                <a:cs typeface="Arial" panose="020B0604020202020204" pitchFamily="34" charset="0"/>
              </a:rPr>
              <a:t>period </a:t>
            </a:r>
            <a:r>
              <a:rPr lang="en-US" sz="2400" dirty="0" smtClean="0">
                <a:latin typeface="Arial" panose="020B0604020202020204" pitchFamily="34" charset="0"/>
                <a:cs typeface="Arial" panose="020B0604020202020204" pitchFamily="34" charset="0"/>
              </a:rPr>
              <a:t>ended when economic </a:t>
            </a:r>
            <a:r>
              <a:rPr lang="en-US" sz="2400" dirty="0">
                <a:latin typeface="Arial" panose="020B0604020202020204" pitchFamily="34" charset="0"/>
                <a:cs typeface="Arial" panose="020B0604020202020204" pitchFamily="34" charset="0"/>
              </a:rPr>
              <a:t>crisis hit the economies of European countries. </a:t>
            </a:r>
            <a:r>
              <a:rPr lang="en-US" sz="2400" dirty="0" smtClean="0">
                <a:latin typeface="Arial" panose="020B0604020202020204" pitchFamily="34" charset="0"/>
                <a:cs typeface="Arial" panose="020B0604020202020204" pitchFamily="34" charset="0"/>
              </a:rPr>
              <a:t>In </a:t>
            </a:r>
            <a:r>
              <a:rPr lang="en-US" sz="2400" dirty="0">
                <a:latin typeface="Arial" panose="020B0604020202020204" pitchFamily="34" charset="0"/>
                <a:cs typeface="Arial" panose="020B0604020202020204" pitchFamily="34" charset="0"/>
              </a:rPr>
              <a:t>2010 </a:t>
            </a:r>
            <a:r>
              <a:rPr lang="en-US" sz="2400" b="1" dirty="0">
                <a:latin typeface="Arial" panose="020B0604020202020204" pitchFamily="34" charset="0"/>
                <a:cs typeface="Arial" panose="020B0604020202020204" pitchFamily="34" charset="0"/>
              </a:rPr>
              <a:t>reformers renewed a request to the </a:t>
            </a:r>
            <a:r>
              <a:rPr lang="en-US" sz="2400" b="1" dirty="0" smtClean="0">
                <a:latin typeface="Arial" panose="020B0604020202020204" pitchFamily="34" charset="0"/>
                <a:cs typeface="Arial" panose="020B0604020202020204" pitchFamily="34" charset="0"/>
              </a:rPr>
              <a:t>EC to </a:t>
            </a:r>
            <a:r>
              <a:rPr lang="en-US" sz="2400" b="1" dirty="0">
                <a:latin typeface="Arial" panose="020B0604020202020204" pitchFamily="34" charset="0"/>
                <a:cs typeface="Arial" panose="020B0604020202020204" pitchFamily="34" charset="0"/>
              </a:rPr>
              <a:t>redefine GGS deficit and debt excluding public spending related to creation of funded component of pension </a:t>
            </a:r>
            <a:r>
              <a:rPr lang="en-US" sz="2400" b="1" dirty="0" smtClean="0">
                <a:latin typeface="Arial" panose="020B0604020202020204" pitchFamily="34" charset="0"/>
                <a:cs typeface="Arial" panose="020B0604020202020204" pitchFamily="34" charset="0"/>
              </a:rPr>
              <a:t>systems.</a:t>
            </a:r>
            <a:r>
              <a:rPr lang="en-US" sz="2400" dirty="0" smtClean="0">
                <a:latin typeface="Arial" panose="020B0604020202020204" pitchFamily="34" charset="0"/>
                <a:cs typeface="Arial" panose="020B0604020202020204" pitchFamily="34" charset="0"/>
              </a:rPr>
              <a:t> However</a:t>
            </a:r>
            <a:r>
              <a:rPr lang="en-US" sz="2400" dirty="0">
                <a:latin typeface="Arial" panose="020B0604020202020204" pitchFamily="34" charset="0"/>
                <a:cs typeface="Arial" panose="020B0604020202020204" pitchFamily="34" charset="0"/>
              </a:rPr>
              <a:t>, the request was accommodated by the regulation during the second reform of </a:t>
            </a:r>
            <a:r>
              <a:rPr lang="en-US" sz="2400" dirty="0" smtClean="0">
                <a:latin typeface="Arial" panose="020B0604020202020204" pitchFamily="34" charset="0"/>
                <a:cs typeface="Arial" panose="020B0604020202020204" pitchFamily="34" charset="0"/>
              </a:rPr>
              <a:t>SGP in </a:t>
            </a:r>
            <a:r>
              <a:rPr lang="en-US" sz="2400" dirty="0">
                <a:latin typeface="Arial" panose="020B0604020202020204" pitchFamily="34" charset="0"/>
                <a:cs typeface="Arial" panose="020B0604020202020204" pitchFamily="34" charset="0"/>
              </a:rPr>
              <a:t>2011, effective in 2012 evaluation round of </a:t>
            </a:r>
            <a:r>
              <a:rPr lang="en-US" sz="2400" dirty="0" smtClean="0">
                <a:latin typeface="Arial" panose="020B0604020202020204" pitchFamily="34" charset="0"/>
                <a:cs typeface="Arial" panose="020B0604020202020204" pitchFamily="34" charset="0"/>
              </a:rPr>
              <a:t>Stability or Convergence Programmes, </a:t>
            </a:r>
            <a:r>
              <a:rPr lang="en-US" sz="2400" b="1" dirty="0">
                <a:latin typeface="Arial" panose="020B0604020202020204" pitchFamily="34" charset="0"/>
                <a:cs typeface="Arial" panose="020B0604020202020204" pitchFamily="34" charset="0"/>
              </a:rPr>
              <a:t>when most of the </a:t>
            </a:r>
            <a:r>
              <a:rPr lang="en-US" sz="2400" b="1" dirty="0" smtClean="0">
                <a:latin typeface="Arial" panose="020B0604020202020204" pitchFamily="34" charset="0"/>
                <a:cs typeface="Arial" panose="020B0604020202020204" pitchFamily="34" charset="0"/>
              </a:rPr>
              <a:t>CEE countries </a:t>
            </a:r>
            <a:r>
              <a:rPr lang="en-US" sz="2400" b="1" dirty="0">
                <a:latin typeface="Arial" panose="020B0604020202020204" pitchFamily="34" charset="0"/>
                <a:cs typeface="Arial" panose="020B0604020202020204" pitchFamily="34" charset="0"/>
              </a:rPr>
              <a:t>had already to retreat or permanent reduce the role of funded pillar </a:t>
            </a:r>
            <a:r>
              <a:rPr lang="en-US" sz="2400" dirty="0">
                <a:latin typeface="Arial" panose="020B0604020202020204" pitchFamily="34" charset="0"/>
                <a:cs typeface="Arial" panose="020B0604020202020204" pitchFamily="34" charset="0"/>
              </a:rPr>
              <a:t>in financing future </a:t>
            </a:r>
            <a:r>
              <a:rPr lang="en-US" sz="2400" dirty="0" smtClean="0">
                <a:latin typeface="Arial" panose="020B0604020202020204" pitchFamily="34" charset="0"/>
                <a:cs typeface="Arial" panose="020B0604020202020204" pitchFamily="34" charset="0"/>
              </a:rPr>
              <a:t>pensions</a:t>
            </a:r>
          </a:p>
          <a:p>
            <a:r>
              <a:rPr lang="en-US" sz="2400" dirty="0" smtClean="0">
                <a:latin typeface="Arial" panose="020B0604020202020204" pitchFamily="34" charset="0"/>
                <a:cs typeface="Arial" panose="020B0604020202020204" pitchFamily="34" charset="0"/>
              </a:rPr>
              <a:t>Further </a:t>
            </a:r>
            <a:r>
              <a:rPr lang="en-US" sz="2400" dirty="0">
                <a:latin typeface="Arial" panose="020B0604020202020204" pitchFamily="34" charset="0"/>
                <a:cs typeface="Arial" panose="020B0604020202020204" pitchFamily="34" charset="0"/>
              </a:rPr>
              <a:t>changes to the fiscal rules are needed to fit the challenges of ageing </a:t>
            </a:r>
            <a:r>
              <a:rPr lang="en-US" sz="2400" dirty="0" smtClean="0">
                <a:latin typeface="Arial" panose="020B0604020202020204" pitchFamily="34" charset="0"/>
                <a:cs typeface="Arial" panose="020B0604020202020204" pitchFamily="34" charset="0"/>
              </a:rPr>
              <a:t>populations</a:t>
            </a:r>
            <a:endParaRPr lang="en-GB" sz="2400" dirty="0" smtClean="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pic>
        <p:nvPicPr>
          <p:cNvPr id="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051D7778-9BE1-4D3E-8BD0-1282219CA837}" type="slidenum">
              <a:rPr lang="en-GB" smtClean="0"/>
              <a:t>20</a:t>
            </a:fld>
            <a:endParaRPr lang="en-GB" dirty="0"/>
          </a:p>
        </p:txBody>
      </p:sp>
      <p:sp>
        <p:nvSpPr>
          <p:cNvPr id="7" name="TextBox 6"/>
          <p:cNvSpPr txBox="1"/>
          <p:nvPr/>
        </p:nvSpPr>
        <p:spPr>
          <a:xfrm>
            <a:off x="539552" y="6525344"/>
            <a:ext cx="8640960" cy="307777"/>
          </a:xfrm>
          <a:prstGeom prst="rect">
            <a:avLst/>
          </a:prstGeom>
          <a:noFill/>
        </p:spPr>
        <p:txBody>
          <a:bodyPr wrap="square" rtlCol="0">
            <a:spAutoFit/>
          </a:bodyPr>
          <a:lstStyle/>
          <a:p>
            <a:r>
              <a:rPr lang="en-GB" sz="1400" dirty="0" smtClean="0"/>
              <a:t>Source: Bielawska, Chłoń-Domińczak, Stańko (2015: 92).</a:t>
            </a:r>
            <a:endParaRPr lang="en-GB" sz="1400" dirty="0"/>
          </a:p>
        </p:txBody>
      </p:sp>
    </p:spTree>
    <p:extLst>
      <p:ext uri="{BB962C8B-B14F-4D97-AF65-F5344CB8AC3E}">
        <p14:creationId xmlns:p14="http://schemas.microsoft.com/office/powerpoint/2010/main" val="42940735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p:cNvSpPr>
            <a:spLocks noGrp="1"/>
          </p:cNvSpPr>
          <p:nvPr>
            <p:ph type="title"/>
          </p:nvPr>
        </p:nvSpPr>
        <p:spPr>
          <a:xfrm>
            <a:off x="395536" y="188640"/>
            <a:ext cx="8229600" cy="1143000"/>
          </a:xfrm>
        </p:spPr>
        <p:txBody>
          <a:bodyPr/>
          <a:lstStyle/>
          <a:p>
            <a:r>
              <a:rPr lang="en-GB" sz="3200" b="1" dirty="0" smtClean="0"/>
              <a:t>Expected and actual sources of financing transition costs</a:t>
            </a:r>
            <a:endParaRPr lang="en-GB" sz="3200" b="1" dirty="0"/>
          </a:p>
        </p:txBody>
      </p:sp>
      <p:graphicFrame>
        <p:nvGraphicFramePr>
          <p:cNvPr id="8" name="Symbol zastępczy zawartości 7"/>
          <p:cNvGraphicFramePr>
            <a:graphicFrameLocks noGrp="1"/>
          </p:cNvGraphicFramePr>
          <p:nvPr>
            <p:ph sz="half" idx="2"/>
            <p:extLst>
              <p:ext uri="{D42A27DB-BD31-4B8C-83A1-F6EECF244321}">
                <p14:modId xmlns:p14="http://schemas.microsoft.com/office/powerpoint/2010/main" val="2681288272"/>
              </p:ext>
            </p:extLst>
          </p:nvPr>
        </p:nvGraphicFramePr>
        <p:xfrm>
          <a:off x="323528" y="3999794"/>
          <a:ext cx="6768752" cy="2685143"/>
        </p:xfrm>
        <a:graphic>
          <a:graphicData uri="http://schemas.openxmlformats.org/drawingml/2006/chart">
            <c:chart xmlns:c="http://schemas.openxmlformats.org/drawingml/2006/chart" xmlns:r="http://schemas.openxmlformats.org/officeDocument/2006/relationships" r:id="rId3"/>
          </a:graphicData>
        </a:graphic>
      </p:graphicFrame>
      <p:sp>
        <p:nvSpPr>
          <p:cNvPr id="2" name="Slide Number Placeholder 1"/>
          <p:cNvSpPr>
            <a:spLocks noGrp="1"/>
          </p:cNvSpPr>
          <p:nvPr>
            <p:ph type="sldNum" sz="quarter" idx="12"/>
          </p:nvPr>
        </p:nvSpPr>
        <p:spPr/>
        <p:txBody>
          <a:bodyPr/>
          <a:lstStyle/>
          <a:p>
            <a:pPr>
              <a:defRPr/>
            </a:pPr>
            <a:fld id="{192261A8-E521-46B2-ACD0-A18CCDBF0F06}" type="slidenum">
              <a:rPr lang="en-GB" smtClean="0"/>
              <a:pPr>
                <a:defRPr/>
              </a:pPr>
              <a:t>21</a:t>
            </a:fld>
            <a:endParaRPr lang="en-GB" dirty="0"/>
          </a:p>
        </p:txBody>
      </p:sp>
      <p:graphicFrame>
        <p:nvGraphicFramePr>
          <p:cNvPr id="6" name="Wykres 43"/>
          <p:cNvGraphicFramePr/>
          <p:nvPr>
            <p:extLst>
              <p:ext uri="{D42A27DB-BD31-4B8C-83A1-F6EECF244321}">
                <p14:modId xmlns:p14="http://schemas.microsoft.com/office/powerpoint/2010/main" val="3562319560"/>
              </p:ext>
            </p:extLst>
          </p:nvPr>
        </p:nvGraphicFramePr>
        <p:xfrm>
          <a:off x="107504" y="1654671"/>
          <a:ext cx="4457700" cy="2638425"/>
        </p:xfrm>
        <a:graphic>
          <a:graphicData uri="http://schemas.openxmlformats.org/drawingml/2006/chart">
            <c:chart xmlns:c="http://schemas.openxmlformats.org/drawingml/2006/chart" xmlns:r="http://schemas.openxmlformats.org/officeDocument/2006/relationships" r:id="rId4"/>
          </a:graphicData>
        </a:graphic>
      </p:graphicFrame>
      <p:sp>
        <p:nvSpPr>
          <p:cNvPr id="3" name="Rectangle 2"/>
          <p:cNvSpPr/>
          <p:nvPr/>
        </p:nvSpPr>
        <p:spPr>
          <a:xfrm>
            <a:off x="35496" y="1340768"/>
            <a:ext cx="4968552" cy="461665"/>
          </a:xfrm>
          <a:prstGeom prst="rect">
            <a:avLst/>
          </a:prstGeom>
        </p:spPr>
        <p:txBody>
          <a:bodyPr wrap="square">
            <a:spAutoFit/>
          </a:bodyPr>
          <a:lstStyle/>
          <a:p>
            <a:r>
              <a:rPr lang="en-GB" sz="1200" dirty="0"/>
              <a:t>Share of old-age pension savings, taxes and debt in transition cost financing in the CEE countries from inception of the reform until 2011</a:t>
            </a:r>
          </a:p>
        </p:txBody>
      </p:sp>
      <p:graphicFrame>
        <p:nvGraphicFramePr>
          <p:cNvPr id="5" name="Table 4"/>
          <p:cNvGraphicFramePr>
            <a:graphicFrameLocks noGrp="1"/>
          </p:cNvGraphicFramePr>
          <p:nvPr>
            <p:extLst>
              <p:ext uri="{D42A27DB-BD31-4B8C-83A1-F6EECF244321}">
                <p14:modId xmlns:p14="http://schemas.microsoft.com/office/powerpoint/2010/main" val="3314989306"/>
              </p:ext>
            </p:extLst>
          </p:nvPr>
        </p:nvGraphicFramePr>
        <p:xfrm>
          <a:off x="4738914" y="1802433"/>
          <a:ext cx="4225574" cy="1981200"/>
        </p:xfrm>
        <a:graphic>
          <a:graphicData uri="http://schemas.openxmlformats.org/drawingml/2006/table">
            <a:tbl>
              <a:tblPr>
                <a:tableStyleId>{5C22544A-7EE6-4342-B048-85BDC9FD1C3A}</a:tableStyleId>
              </a:tblPr>
              <a:tblGrid>
                <a:gridCol w="864096"/>
                <a:gridCol w="1296144"/>
                <a:gridCol w="1224136"/>
                <a:gridCol w="841198"/>
              </a:tblGrid>
              <a:tr h="0">
                <a:tc>
                  <a:txBody>
                    <a:bodyPr/>
                    <a:lstStyle/>
                    <a:p>
                      <a:pPr>
                        <a:spcAft>
                          <a:spcPts val="1000"/>
                        </a:spcAft>
                      </a:pPr>
                      <a:r>
                        <a:rPr lang="en-GB" sz="1000" dirty="0">
                          <a:effectLst/>
                        </a:rPr>
                        <a:t>Country</a:t>
                      </a:r>
                      <a:endParaRPr lang="en-GB" sz="1200" dirty="0">
                        <a:effectLst/>
                        <a:latin typeface="Times New Roman"/>
                        <a:ea typeface="Times New Roman"/>
                      </a:endParaRPr>
                    </a:p>
                  </a:txBody>
                  <a:tcPr marL="68580" marR="68580" marT="0" marB="0"/>
                </a:tc>
                <a:tc>
                  <a:txBody>
                    <a:bodyPr/>
                    <a:lstStyle/>
                    <a:p>
                      <a:pPr>
                        <a:spcAft>
                          <a:spcPts val="1000"/>
                        </a:spcAft>
                      </a:pPr>
                      <a:r>
                        <a:rPr lang="en-GB" sz="1000" dirty="0">
                          <a:effectLst/>
                        </a:rPr>
                        <a:t>Increase of government sector revenues (taxes, social security contributions)</a:t>
                      </a:r>
                      <a:endParaRPr lang="en-GB" sz="1200" dirty="0">
                        <a:effectLst/>
                        <a:latin typeface="Times New Roman"/>
                        <a:ea typeface="Times New Roman"/>
                      </a:endParaRPr>
                    </a:p>
                  </a:txBody>
                  <a:tcPr marL="68580" marR="68580" marT="0" marB="0"/>
                </a:tc>
                <a:tc>
                  <a:txBody>
                    <a:bodyPr/>
                    <a:lstStyle/>
                    <a:p>
                      <a:pPr>
                        <a:spcAft>
                          <a:spcPts val="1000"/>
                        </a:spcAft>
                      </a:pPr>
                      <a:r>
                        <a:rPr lang="en-GB" sz="1000" dirty="0">
                          <a:effectLst/>
                        </a:rPr>
                        <a:t>Savings in existing PAYG pillar</a:t>
                      </a:r>
                      <a:endParaRPr lang="en-GB" sz="1200" dirty="0">
                        <a:effectLst/>
                        <a:latin typeface="Times New Roman"/>
                        <a:ea typeface="Times New Roman"/>
                      </a:endParaRPr>
                    </a:p>
                  </a:txBody>
                  <a:tcPr marL="68580" marR="68580" marT="0" marB="0"/>
                </a:tc>
                <a:tc>
                  <a:txBody>
                    <a:bodyPr/>
                    <a:lstStyle/>
                    <a:p>
                      <a:pPr>
                        <a:spcAft>
                          <a:spcPts val="1000"/>
                        </a:spcAft>
                      </a:pPr>
                      <a:r>
                        <a:rPr lang="en-GB" sz="1000" dirty="0">
                          <a:effectLst/>
                        </a:rPr>
                        <a:t>Privatisation revenues</a:t>
                      </a:r>
                      <a:endParaRPr lang="en-GB" sz="1200" dirty="0">
                        <a:effectLst/>
                        <a:latin typeface="Times New Roman"/>
                        <a:ea typeface="Times New Roman"/>
                      </a:endParaRPr>
                    </a:p>
                  </a:txBody>
                  <a:tcPr marL="68580" marR="68580" marT="0" marB="0"/>
                </a:tc>
              </a:tr>
              <a:tr h="123190">
                <a:tc>
                  <a:txBody>
                    <a:bodyPr/>
                    <a:lstStyle/>
                    <a:p>
                      <a:pPr>
                        <a:spcAft>
                          <a:spcPts val="0"/>
                        </a:spcAft>
                      </a:pPr>
                      <a:r>
                        <a:rPr lang="en-GB" sz="1000" dirty="0">
                          <a:effectLst/>
                        </a:rPr>
                        <a:t>Bulgaria</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x</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x</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 </a:t>
                      </a:r>
                      <a:endParaRPr lang="en-GB" sz="1200" dirty="0">
                        <a:effectLst/>
                        <a:latin typeface="Times New Roman"/>
                        <a:ea typeface="Times New Roman"/>
                      </a:endParaRPr>
                    </a:p>
                  </a:txBody>
                  <a:tcPr marL="68580" marR="68580" marT="0" marB="0"/>
                </a:tc>
              </a:tr>
              <a:tr h="0">
                <a:tc>
                  <a:txBody>
                    <a:bodyPr/>
                    <a:lstStyle/>
                    <a:p>
                      <a:pPr>
                        <a:spcAft>
                          <a:spcPts val="0"/>
                        </a:spcAft>
                      </a:pPr>
                      <a:r>
                        <a:rPr lang="en-GB" sz="1000" dirty="0">
                          <a:effectLst/>
                        </a:rPr>
                        <a:t>Estonia</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x</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x</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 </a:t>
                      </a:r>
                      <a:endParaRPr lang="en-GB" sz="1200" dirty="0">
                        <a:effectLst/>
                        <a:latin typeface="Times New Roman"/>
                        <a:ea typeface="Times New Roman"/>
                      </a:endParaRPr>
                    </a:p>
                  </a:txBody>
                  <a:tcPr marL="68580" marR="68580" marT="0" marB="0"/>
                </a:tc>
              </a:tr>
              <a:tr h="0">
                <a:tc>
                  <a:txBody>
                    <a:bodyPr/>
                    <a:lstStyle/>
                    <a:p>
                      <a:pPr>
                        <a:spcAft>
                          <a:spcPts val="0"/>
                        </a:spcAft>
                      </a:pPr>
                      <a:r>
                        <a:rPr lang="en-GB" sz="1000" dirty="0">
                          <a:effectLst/>
                        </a:rPr>
                        <a:t>Latvia</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x</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x</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 </a:t>
                      </a:r>
                      <a:endParaRPr lang="en-GB" sz="1200" dirty="0">
                        <a:effectLst/>
                        <a:latin typeface="Times New Roman"/>
                        <a:ea typeface="Times New Roman"/>
                      </a:endParaRPr>
                    </a:p>
                  </a:txBody>
                  <a:tcPr marL="68580" marR="68580" marT="0" marB="0"/>
                </a:tc>
              </a:tr>
              <a:tr h="0">
                <a:tc>
                  <a:txBody>
                    <a:bodyPr/>
                    <a:lstStyle/>
                    <a:p>
                      <a:pPr>
                        <a:spcAft>
                          <a:spcPts val="0"/>
                        </a:spcAft>
                      </a:pPr>
                      <a:r>
                        <a:rPr lang="en-GB" sz="1000" dirty="0">
                          <a:effectLst/>
                        </a:rPr>
                        <a:t>Lithuania</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 </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x</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x</a:t>
                      </a:r>
                      <a:endParaRPr lang="en-GB" sz="1200" dirty="0">
                        <a:effectLst/>
                        <a:latin typeface="Times New Roman"/>
                        <a:ea typeface="Times New Roman"/>
                      </a:endParaRPr>
                    </a:p>
                  </a:txBody>
                  <a:tcPr marL="68580" marR="68580" marT="0" marB="0"/>
                </a:tc>
              </a:tr>
              <a:tr h="0">
                <a:tc>
                  <a:txBody>
                    <a:bodyPr/>
                    <a:lstStyle/>
                    <a:p>
                      <a:pPr>
                        <a:spcAft>
                          <a:spcPts val="0"/>
                        </a:spcAft>
                      </a:pPr>
                      <a:r>
                        <a:rPr lang="en-GB" sz="1000" dirty="0">
                          <a:effectLst/>
                        </a:rPr>
                        <a:t>Hungary</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 </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x</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 </a:t>
                      </a:r>
                      <a:endParaRPr lang="en-GB" sz="1200" dirty="0">
                        <a:effectLst/>
                        <a:latin typeface="Times New Roman"/>
                        <a:ea typeface="Times New Roman"/>
                      </a:endParaRPr>
                    </a:p>
                  </a:txBody>
                  <a:tcPr marL="68580" marR="68580" marT="0" marB="0"/>
                </a:tc>
              </a:tr>
              <a:tr h="0">
                <a:tc>
                  <a:txBody>
                    <a:bodyPr/>
                    <a:lstStyle/>
                    <a:p>
                      <a:pPr>
                        <a:spcAft>
                          <a:spcPts val="0"/>
                        </a:spcAft>
                      </a:pPr>
                      <a:r>
                        <a:rPr lang="en-GB" sz="1000" dirty="0">
                          <a:effectLst/>
                        </a:rPr>
                        <a:t>Poland</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 </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x</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x</a:t>
                      </a:r>
                      <a:endParaRPr lang="en-GB" sz="1200" dirty="0">
                        <a:effectLst/>
                        <a:latin typeface="Times New Roman"/>
                        <a:ea typeface="Times New Roman"/>
                      </a:endParaRPr>
                    </a:p>
                  </a:txBody>
                  <a:tcPr marL="68580" marR="68580" marT="0" marB="0"/>
                </a:tc>
              </a:tr>
              <a:tr h="0">
                <a:tc>
                  <a:txBody>
                    <a:bodyPr/>
                    <a:lstStyle/>
                    <a:p>
                      <a:pPr>
                        <a:spcAft>
                          <a:spcPts val="0"/>
                        </a:spcAft>
                      </a:pPr>
                      <a:r>
                        <a:rPr lang="en-GB" sz="1000" dirty="0">
                          <a:effectLst/>
                        </a:rPr>
                        <a:t>Romania</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x</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x</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 </a:t>
                      </a:r>
                      <a:endParaRPr lang="en-GB" sz="1200" dirty="0">
                        <a:effectLst/>
                        <a:latin typeface="Times New Roman"/>
                        <a:ea typeface="Times New Roman"/>
                      </a:endParaRPr>
                    </a:p>
                  </a:txBody>
                  <a:tcPr marL="68580" marR="68580" marT="0" marB="0"/>
                </a:tc>
              </a:tr>
              <a:tr h="0">
                <a:tc>
                  <a:txBody>
                    <a:bodyPr/>
                    <a:lstStyle/>
                    <a:p>
                      <a:pPr>
                        <a:spcAft>
                          <a:spcPts val="0"/>
                        </a:spcAft>
                      </a:pPr>
                      <a:r>
                        <a:rPr lang="en-GB" sz="1000" dirty="0">
                          <a:effectLst/>
                        </a:rPr>
                        <a:t>Slovakia</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x</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x</a:t>
                      </a:r>
                      <a:endParaRPr lang="en-GB" sz="1200" dirty="0">
                        <a:effectLst/>
                        <a:latin typeface="Times New Roman"/>
                        <a:ea typeface="Times New Roman"/>
                      </a:endParaRPr>
                    </a:p>
                  </a:txBody>
                  <a:tcPr marL="68580" marR="68580" marT="0" marB="0"/>
                </a:tc>
                <a:tc>
                  <a:txBody>
                    <a:bodyPr/>
                    <a:lstStyle/>
                    <a:p>
                      <a:pPr algn="ctr">
                        <a:spcAft>
                          <a:spcPts val="0"/>
                        </a:spcAft>
                      </a:pPr>
                      <a:r>
                        <a:rPr lang="en-GB" sz="1000" dirty="0">
                          <a:effectLst/>
                        </a:rPr>
                        <a:t> </a:t>
                      </a:r>
                      <a:endParaRPr lang="en-GB" sz="1200" dirty="0">
                        <a:effectLst/>
                        <a:latin typeface="Times New Roman"/>
                        <a:ea typeface="Times New Roman"/>
                      </a:endParaRPr>
                    </a:p>
                  </a:txBody>
                  <a:tcPr marL="68580" marR="68580" marT="0" marB="0"/>
                </a:tc>
              </a:tr>
            </a:tbl>
          </a:graphicData>
        </a:graphic>
      </p:graphicFrame>
      <p:sp>
        <p:nvSpPr>
          <p:cNvPr id="9" name="TextBox 8"/>
          <p:cNvSpPr txBox="1"/>
          <p:nvPr/>
        </p:nvSpPr>
        <p:spPr>
          <a:xfrm>
            <a:off x="179512" y="6525344"/>
            <a:ext cx="8640960" cy="307777"/>
          </a:xfrm>
          <a:prstGeom prst="rect">
            <a:avLst/>
          </a:prstGeom>
          <a:noFill/>
        </p:spPr>
        <p:txBody>
          <a:bodyPr wrap="square" rtlCol="0">
            <a:spAutoFit/>
          </a:bodyPr>
          <a:lstStyle/>
          <a:p>
            <a:r>
              <a:rPr lang="en-GB" sz="1400" dirty="0" smtClean="0"/>
              <a:t>Source : Bielawska, Chłoń-Domińczak, Stańko (2015: 19-20).</a:t>
            </a:r>
            <a:endParaRPr lang="en-GB" sz="1400" dirty="0"/>
          </a:p>
        </p:txBody>
      </p:sp>
    </p:spTree>
    <p:extLst>
      <p:ext uri="{BB962C8B-B14F-4D97-AF65-F5344CB8AC3E}">
        <p14:creationId xmlns:p14="http://schemas.microsoft.com/office/powerpoint/2010/main" val="40623316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7"/>
          <p:cNvSpPr>
            <a:spLocks noGrp="1"/>
          </p:cNvSpPr>
          <p:nvPr>
            <p:ph type="sldNum" sz="quarter" idx="12"/>
          </p:nvPr>
        </p:nvSpPr>
        <p:spPr/>
        <p:txBody>
          <a:bodyPr/>
          <a:lstStyle/>
          <a:p>
            <a:pPr>
              <a:defRPr/>
            </a:pPr>
            <a:fld id="{BB49CB1E-282E-4A6C-B056-46E58BD9F33F}" type="slidenum">
              <a:rPr lang="en-GB" smtClean="0"/>
              <a:pPr>
                <a:defRPr/>
              </a:pPr>
              <a:t>22</a:t>
            </a:fld>
            <a:endParaRPr lang="en-GB" dirty="0"/>
          </a:p>
        </p:txBody>
      </p:sp>
      <p:sp>
        <p:nvSpPr>
          <p:cNvPr id="8195" name="Title 1"/>
          <p:cNvSpPr>
            <a:spLocks noGrp="1"/>
          </p:cNvSpPr>
          <p:nvPr>
            <p:ph type="title"/>
          </p:nvPr>
        </p:nvSpPr>
        <p:spPr>
          <a:xfrm>
            <a:off x="468313" y="765175"/>
            <a:ext cx="8229600" cy="503238"/>
          </a:xfrm>
        </p:spPr>
        <p:txBody>
          <a:bodyPr/>
          <a:lstStyle/>
          <a:p>
            <a:pPr eaLnBrk="1" hangingPunct="1"/>
            <a:r>
              <a:rPr lang="en-GB" altLang="en-US" sz="3200" b="1" dirty="0" smtClean="0"/>
              <a:t>Introduction of funded pillars created </a:t>
            </a:r>
            <a:br>
              <a:rPr lang="en-GB" altLang="en-US" sz="3200" b="1" dirty="0" smtClean="0"/>
            </a:br>
            <a:r>
              <a:rPr lang="en-GB" altLang="en-US" sz="3200" b="1" dirty="0" smtClean="0"/>
              <a:t>transitory costs</a:t>
            </a:r>
          </a:p>
        </p:txBody>
      </p:sp>
      <p:sp>
        <p:nvSpPr>
          <p:cNvPr id="6148" name="Content Placeholder 2"/>
          <p:cNvSpPr>
            <a:spLocks noGrp="1"/>
          </p:cNvSpPr>
          <p:nvPr>
            <p:ph idx="1"/>
          </p:nvPr>
        </p:nvSpPr>
        <p:spPr>
          <a:xfrm>
            <a:off x="395288" y="1341438"/>
            <a:ext cx="8194675" cy="5143500"/>
          </a:xfrm>
        </p:spPr>
        <p:txBody>
          <a:bodyPr/>
          <a:lstStyle/>
          <a:p>
            <a:pPr marL="0" indent="0" algn="just" eaLnBrk="1" hangingPunct="1">
              <a:buClrTx/>
              <a:buSzTx/>
              <a:buFont typeface="Wingdings 2" pitchFamily="18" charset="2"/>
              <a:buNone/>
              <a:defRPr/>
            </a:pPr>
            <a:endParaRPr lang="en-GB" altLang="en-US" sz="2000" dirty="0" smtClean="0">
              <a:latin typeface="Arial" panose="020B0604020202020204" pitchFamily="34" charset="0"/>
              <a:cs typeface="Arial" panose="020B0604020202020204" pitchFamily="34" charset="0"/>
            </a:endParaRPr>
          </a:p>
          <a:p>
            <a:pPr algn="just" eaLnBrk="1" hangingPunct="1">
              <a:buClrTx/>
              <a:buSzTx/>
              <a:buFontTx/>
              <a:buChar char="•"/>
              <a:defRPr/>
            </a:pPr>
            <a:endParaRPr lang="en-GB" altLang="en-US" sz="2000" dirty="0" smtClean="0">
              <a:latin typeface="Arial" panose="020B0604020202020204" pitchFamily="34" charset="0"/>
              <a:cs typeface="Arial" panose="020B0604020202020204" pitchFamily="34" charset="0"/>
            </a:endParaRPr>
          </a:p>
        </p:txBody>
      </p:sp>
      <p:pic>
        <p:nvPicPr>
          <p:cNvPr id="819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827584" y="2780928"/>
            <a:ext cx="1296144" cy="646331"/>
          </a:xfrm>
          <a:prstGeom prst="rect">
            <a:avLst/>
          </a:prstGeom>
          <a:solidFill>
            <a:srgbClr val="FFFF00"/>
          </a:solidFill>
          <a:ln>
            <a:solidFill>
              <a:schemeClr val="accent1"/>
            </a:solidFill>
          </a:ln>
          <a:scene3d>
            <a:camera prst="orthographicFront"/>
            <a:lightRig rig="threePt" dir="t"/>
          </a:scene3d>
          <a:sp3d>
            <a:bevelB/>
          </a:sp3d>
        </p:spPr>
        <p:txBody>
          <a:bodyPr wrap="square" rtlCol="0">
            <a:spAutoFit/>
          </a:bodyPr>
          <a:lstStyle/>
          <a:p>
            <a:r>
              <a:rPr lang="en-GB" dirty="0" smtClean="0"/>
              <a:t>Workers</a:t>
            </a:r>
          </a:p>
          <a:p>
            <a:endParaRPr lang="en-GB" dirty="0"/>
          </a:p>
        </p:txBody>
      </p:sp>
      <p:sp>
        <p:nvSpPr>
          <p:cNvPr id="7" name="TextBox 6"/>
          <p:cNvSpPr txBox="1"/>
          <p:nvPr/>
        </p:nvSpPr>
        <p:spPr>
          <a:xfrm>
            <a:off x="6084168" y="2780928"/>
            <a:ext cx="1224136" cy="923330"/>
          </a:xfrm>
          <a:prstGeom prst="rect">
            <a:avLst/>
          </a:prstGeom>
          <a:solidFill>
            <a:srgbClr val="FFFF00"/>
          </a:solidFill>
          <a:ln>
            <a:solidFill>
              <a:schemeClr val="accent1"/>
            </a:solidFill>
          </a:ln>
          <a:scene3d>
            <a:camera prst="orthographicFront"/>
            <a:lightRig rig="threePt" dir="t"/>
          </a:scene3d>
          <a:sp3d>
            <a:bevelB/>
          </a:sp3d>
        </p:spPr>
        <p:txBody>
          <a:bodyPr wrap="square" rtlCol="0">
            <a:spAutoFit/>
          </a:bodyPr>
          <a:lstStyle/>
          <a:p>
            <a:r>
              <a:rPr lang="en-GB" dirty="0" smtClean="0"/>
              <a:t>Current retirees</a:t>
            </a:r>
            <a:endParaRPr lang="en-GB" dirty="0" smtClean="0"/>
          </a:p>
          <a:p>
            <a:endParaRPr lang="en-GB" dirty="0"/>
          </a:p>
        </p:txBody>
      </p:sp>
      <p:sp>
        <p:nvSpPr>
          <p:cNvPr id="8" name="TextBox 7"/>
          <p:cNvSpPr txBox="1"/>
          <p:nvPr/>
        </p:nvSpPr>
        <p:spPr>
          <a:xfrm>
            <a:off x="3239827" y="2780927"/>
            <a:ext cx="1656184" cy="923330"/>
          </a:xfrm>
          <a:prstGeom prst="rect">
            <a:avLst/>
          </a:prstGeom>
          <a:solidFill>
            <a:srgbClr val="00B0F0"/>
          </a:solidFill>
          <a:ln>
            <a:solidFill>
              <a:schemeClr val="accent1"/>
            </a:solidFill>
          </a:ln>
          <a:scene3d>
            <a:camera prst="orthographicFront"/>
            <a:lightRig rig="threePt" dir="t"/>
          </a:scene3d>
          <a:sp3d>
            <a:bevelB/>
          </a:sp3d>
        </p:spPr>
        <p:txBody>
          <a:bodyPr wrap="square" rtlCol="0">
            <a:spAutoFit/>
          </a:bodyPr>
          <a:lstStyle/>
          <a:p>
            <a:r>
              <a:rPr lang="en-GB" dirty="0" smtClean="0"/>
              <a:t>Social Insurance Institution</a:t>
            </a:r>
            <a:endParaRPr lang="en-GB" dirty="0"/>
          </a:p>
        </p:txBody>
      </p:sp>
      <p:sp>
        <p:nvSpPr>
          <p:cNvPr id="9" name="TextBox 8"/>
          <p:cNvSpPr txBox="1"/>
          <p:nvPr/>
        </p:nvSpPr>
        <p:spPr>
          <a:xfrm>
            <a:off x="3239827" y="4809926"/>
            <a:ext cx="1656184" cy="923330"/>
          </a:xfrm>
          <a:prstGeom prst="rect">
            <a:avLst/>
          </a:prstGeom>
          <a:solidFill>
            <a:srgbClr val="92D050"/>
          </a:solidFill>
          <a:ln>
            <a:solidFill>
              <a:schemeClr val="accent1"/>
            </a:solidFill>
          </a:ln>
          <a:scene3d>
            <a:camera prst="orthographicFront"/>
            <a:lightRig rig="threePt" dir="t"/>
          </a:scene3d>
          <a:sp3d>
            <a:bevelB/>
          </a:sp3d>
        </p:spPr>
        <p:txBody>
          <a:bodyPr wrap="square" rtlCol="0">
            <a:spAutoFit/>
          </a:bodyPr>
          <a:lstStyle/>
          <a:p>
            <a:r>
              <a:rPr lang="en-GB" dirty="0" smtClean="0"/>
              <a:t>Pension funds</a:t>
            </a:r>
          </a:p>
          <a:p>
            <a:endParaRPr lang="en-GB" dirty="0" smtClean="0"/>
          </a:p>
          <a:p>
            <a:endParaRPr lang="en-GB" dirty="0"/>
          </a:p>
        </p:txBody>
      </p:sp>
      <p:sp>
        <p:nvSpPr>
          <p:cNvPr id="10" name="TextBox 9"/>
          <p:cNvSpPr txBox="1"/>
          <p:nvPr/>
        </p:nvSpPr>
        <p:spPr>
          <a:xfrm>
            <a:off x="3239827" y="4277071"/>
            <a:ext cx="1656184" cy="520081"/>
          </a:xfrm>
          <a:prstGeom prst="rect">
            <a:avLst/>
          </a:prstGeom>
          <a:solidFill>
            <a:schemeClr val="accent5">
              <a:lumMod val="75000"/>
            </a:schemeClr>
          </a:solidFill>
          <a:ln w="3175">
            <a:solidFill>
              <a:schemeClr val="accent5">
                <a:lumMod val="40000"/>
                <a:lumOff val="60000"/>
              </a:schemeClr>
            </a:solidFill>
            <a:prstDash val="sysDash"/>
          </a:ln>
          <a:scene3d>
            <a:camera prst="orthographicFront"/>
            <a:lightRig rig="threePt" dir="t"/>
          </a:scene3d>
          <a:sp3d>
            <a:bevelB/>
          </a:sp3d>
        </p:spPr>
        <p:txBody>
          <a:bodyPr wrap="square" rtlCol="0">
            <a:noAutofit/>
          </a:bodyPr>
          <a:lstStyle/>
          <a:p>
            <a:r>
              <a:rPr lang="en-GB" sz="1400" dirty="0" smtClean="0"/>
              <a:t>Private managing companies</a:t>
            </a:r>
          </a:p>
          <a:p>
            <a:endParaRPr lang="en-GB" dirty="0"/>
          </a:p>
        </p:txBody>
      </p:sp>
      <p:sp>
        <p:nvSpPr>
          <p:cNvPr id="3" name="Right Arrow 2"/>
          <p:cNvSpPr/>
          <p:nvPr/>
        </p:nvSpPr>
        <p:spPr>
          <a:xfrm>
            <a:off x="2267744" y="2924944"/>
            <a:ext cx="864096" cy="22486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Down Arrow 3"/>
          <p:cNvSpPr/>
          <p:nvPr/>
        </p:nvSpPr>
        <p:spPr>
          <a:xfrm>
            <a:off x="3995936" y="3789040"/>
            <a:ext cx="72008"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ight Arrow 12"/>
          <p:cNvSpPr/>
          <p:nvPr/>
        </p:nvSpPr>
        <p:spPr>
          <a:xfrm>
            <a:off x="5023123" y="2965249"/>
            <a:ext cx="864096" cy="17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ight Arrow 11"/>
          <p:cNvSpPr/>
          <p:nvPr/>
        </p:nvSpPr>
        <p:spPr>
          <a:xfrm>
            <a:off x="5023123" y="2977780"/>
            <a:ext cx="864096" cy="11919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Down Arrow 14"/>
          <p:cNvSpPr/>
          <p:nvPr/>
        </p:nvSpPr>
        <p:spPr>
          <a:xfrm>
            <a:off x="3923928" y="2132856"/>
            <a:ext cx="144016" cy="504056"/>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TextBox 15"/>
          <p:cNvSpPr txBox="1"/>
          <p:nvPr/>
        </p:nvSpPr>
        <p:spPr>
          <a:xfrm>
            <a:off x="2465454" y="1340768"/>
            <a:ext cx="3204981" cy="646331"/>
          </a:xfrm>
          <a:prstGeom prst="rect">
            <a:avLst/>
          </a:prstGeom>
          <a:noFill/>
        </p:spPr>
        <p:txBody>
          <a:bodyPr wrap="square" rtlCol="0">
            <a:spAutoFit/>
          </a:bodyPr>
          <a:lstStyle/>
          <a:p>
            <a:pPr algn="ctr"/>
            <a:r>
              <a:rPr lang="en-GB" b="1" dirty="0" smtClean="0">
                <a:solidFill>
                  <a:srgbClr val="FF0000"/>
                </a:solidFill>
                <a:latin typeface="Trebuchet MS" panose="020B0603020202020204" pitchFamily="34" charset="0"/>
              </a:rPr>
              <a:t>How to finance decreased PAYG income?</a:t>
            </a:r>
            <a:endParaRPr lang="en-GB" b="1" dirty="0">
              <a:solidFill>
                <a:srgbClr val="FF0000"/>
              </a:solidFill>
              <a:latin typeface="Trebuchet MS" panose="020B0603020202020204" pitchFamily="34" charset="0"/>
            </a:endParaRPr>
          </a:p>
        </p:txBody>
      </p:sp>
    </p:spTree>
    <p:extLst>
      <p:ext uri="{BB962C8B-B14F-4D97-AF65-F5344CB8AC3E}">
        <p14:creationId xmlns:p14="http://schemas.microsoft.com/office/powerpoint/2010/main" val="1231298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ircle(in)">
                                      <p:cBhvr>
                                        <p:cTn id="30" dur="20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1000" fill="hold"/>
                                        <p:tgtEl>
                                          <p:spTgt spid="15"/>
                                        </p:tgtEl>
                                        <p:attrNameLst>
                                          <p:attrName>ppt_w</p:attrName>
                                        </p:attrNameLst>
                                      </p:cBhvr>
                                      <p:tavLst>
                                        <p:tav tm="0">
                                          <p:val>
                                            <p:fltVal val="0"/>
                                          </p:val>
                                        </p:tav>
                                        <p:tav tm="100000">
                                          <p:val>
                                            <p:strVal val="#ppt_w"/>
                                          </p:val>
                                        </p:tav>
                                      </p:tavLst>
                                    </p:anim>
                                    <p:anim calcmode="lin" valueType="num">
                                      <p:cBhvr>
                                        <p:cTn id="36" dur="1000" fill="hold"/>
                                        <p:tgtEl>
                                          <p:spTgt spid="15"/>
                                        </p:tgtEl>
                                        <p:attrNameLst>
                                          <p:attrName>ppt_h</p:attrName>
                                        </p:attrNameLst>
                                      </p:cBhvr>
                                      <p:tavLst>
                                        <p:tav tm="0">
                                          <p:val>
                                            <p:fltVal val="0"/>
                                          </p:val>
                                        </p:tav>
                                        <p:tav tm="100000">
                                          <p:val>
                                            <p:strVal val="#ppt_h"/>
                                          </p:val>
                                        </p:tav>
                                      </p:tavLst>
                                    </p:anim>
                                    <p:anim calcmode="lin" valueType="num">
                                      <p:cBhvr>
                                        <p:cTn id="37" dur="1000" fill="hold"/>
                                        <p:tgtEl>
                                          <p:spTgt spid="15"/>
                                        </p:tgtEl>
                                        <p:attrNameLst>
                                          <p:attrName>style.rotation</p:attrName>
                                        </p:attrNameLst>
                                      </p:cBhvr>
                                      <p:tavLst>
                                        <p:tav tm="0">
                                          <p:val>
                                            <p:fltVal val="90"/>
                                          </p:val>
                                        </p:tav>
                                        <p:tav tm="100000">
                                          <p:val>
                                            <p:fltVal val="0"/>
                                          </p:val>
                                        </p:tav>
                                      </p:tavLst>
                                    </p:anim>
                                    <p:animEffect transition="in" filter="fade">
                                      <p:cBhvr>
                                        <p:cTn id="38" dur="10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3" grpId="0" animBg="1"/>
      <p:bldP spid="4" grpId="0" animBg="1"/>
      <p:bldP spid="13" grpId="0" animBg="1"/>
      <p:bldP spid="12" grpId="0" animBg="1"/>
      <p:bldP spid="15" grpId="0" animBg="1"/>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7"/>
          <p:cNvSpPr>
            <a:spLocks noGrp="1"/>
          </p:cNvSpPr>
          <p:nvPr>
            <p:ph type="sldNum" sz="quarter" idx="12"/>
          </p:nvPr>
        </p:nvSpPr>
        <p:spPr/>
        <p:txBody>
          <a:bodyPr/>
          <a:lstStyle/>
          <a:p>
            <a:pPr>
              <a:defRPr/>
            </a:pPr>
            <a:fld id="{BB49CB1E-282E-4A6C-B056-46E58BD9F33F}" type="slidenum">
              <a:rPr lang="en-GB" smtClean="0"/>
              <a:pPr>
                <a:defRPr/>
              </a:pPr>
              <a:t>23</a:t>
            </a:fld>
            <a:endParaRPr lang="en-GB" dirty="0"/>
          </a:p>
        </p:txBody>
      </p:sp>
      <p:sp>
        <p:nvSpPr>
          <p:cNvPr id="8195" name="Title 1"/>
          <p:cNvSpPr>
            <a:spLocks noGrp="1"/>
          </p:cNvSpPr>
          <p:nvPr>
            <p:ph type="title"/>
          </p:nvPr>
        </p:nvSpPr>
        <p:spPr>
          <a:xfrm>
            <a:off x="468313" y="476672"/>
            <a:ext cx="8229600" cy="503238"/>
          </a:xfrm>
        </p:spPr>
        <p:txBody>
          <a:bodyPr/>
          <a:lstStyle/>
          <a:p>
            <a:pPr eaLnBrk="1" hangingPunct="1"/>
            <a:r>
              <a:rPr lang="en-GB" altLang="en-US" sz="3200" b="1" dirty="0" smtClean="0"/>
              <a:t>Transition debt</a:t>
            </a:r>
          </a:p>
        </p:txBody>
      </p:sp>
      <p:sp>
        <p:nvSpPr>
          <p:cNvPr id="6148" name="Content Placeholder 2"/>
          <p:cNvSpPr>
            <a:spLocks noGrp="1"/>
          </p:cNvSpPr>
          <p:nvPr>
            <p:ph idx="1"/>
          </p:nvPr>
        </p:nvSpPr>
        <p:spPr>
          <a:xfrm>
            <a:off x="395288" y="1341438"/>
            <a:ext cx="8194675" cy="5143500"/>
          </a:xfrm>
        </p:spPr>
        <p:txBody>
          <a:bodyPr/>
          <a:lstStyle/>
          <a:p>
            <a:pPr marL="0" indent="0" algn="just" eaLnBrk="1" hangingPunct="1">
              <a:buClrTx/>
              <a:buSzTx/>
              <a:buFont typeface="Wingdings 2" pitchFamily="18" charset="2"/>
              <a:buNone/>
              <a:defRPr/>
            </a:pPr>
            <a:endParaRPr lang="en-GB" altLang="en-US" sz="2000" dirty="0" smtClean="0">
              <a:latin typeface="Arial" panose="020B0604020202020204" pitchFamily="34" charset="0"/>
              <a:cs typeface="Arial" panose="020B0604020202020204" pitchFamily="34" charset="0"/>
            </a:endParaRPr>
          </a:p>
          <a:p>
            <a:pPr algn="just" eaLnBrk="1" hangingPunct="1">
              <a:buClrTx/>
              <a:buSzTx/>
              <a:buFontTx/>
              <a:buChar char="•"/>
              <a:defRPr/>
            </a:pPr>
            <a:endParaRPr lang="en-GB" altLang="en-US" sz="2000" dirty="0" smtClean="0">
              <a:latin typeface="Arial" panose="020B0604020202020204" pitchFamily="34" charset="0"/>
              <a:cs typeface="Arial" panose="020B0604020202020204" pitchFamily="34" charset="0"/>
            </a:endParaRPr>
          </a:p>
        </p:txBody>
      </p:sp>
      <p:pic>
        <p:nvPicPr>
          <p:cNvPr id="819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827584" y="2780928"/>
            <a:ext cx="1296144" cy="646331"/>
          </a:xfrm>
          <a:prstGeom prst="rect">
            <a:avLst/>
          </a:prstGeom>
          <a:solidFill>
            <a:srgbClr val="FFFF00"/>
          </a:solidFill>
          <a:ln>
            <a:solidFill>
              <a:schemeClr val="accent1"/>
            </a:solidFill>
          </a:ln>
          <a:scene3d>
            <a:camera prst="orthographicFront"/>
            <a:lightRig rig="threePt" dir="t"/>
          </a:scene3d>
          <a:sp3d>
            <a:bevelB/>
          </a:sp3d>
        </p:spPr>
        <p:txBody>
          <a:bodyPr wrap="square" rtlCol="0">
            <a:spAutoFit/>
          </a:bodyPr>
          <a:lstStyle/>
          <a:p>
            <a:r>
              <a:rPr lang="en-GB" dirty="0" smtClean="0"/>
              <a:t>Workers</a:t>
            </a:r>
          </a:p>
          <a:p>
            <a:endParaRPr lang="en-GB" dirty="0"/>
          </a:p>
        </p:txBody>
      </p:sp>
      <p:sp>
        <p:nvSpPr>
          <p:cNvPr id="7" name="TextBox 6"/>
          <p:cNvSpPr txBox="1"/>
          <p:nvPr/>
        </p:nvSpPr>
        <p:spPr>
          <a:xfrm>
            <a:off x="6084168" y="2780928"/>
            <a:ext cx="1224136" cy="923330"/>
          </a:xfrm>
          <a:prstGeom prst="rect">
            <a:avLst/>
          </a:prstGeom>
          <a:solidFill>
            <a:srgbClr val="FFFF00"/>
          </a:solidFill>
          <a:ln>
            <a:solidFill>
              <a:schemeClr val="accent1"/>
            </a:solidFill>
          </a:ln>
          <a:scene3d>
            <a:camera prst="orthographicFront"/>
            <a:lightRig rig="threePt" dir="t"/>
          </a:scene3d>
          <a:sp3d>
            <a:bevelB/>
          </a:sp3d>
        </p:spPr>
        <p:txBody>
          <a:bodyPr wrap="square" rtlCol="0">
            <a:spAutoFit/>
          </a:bodyPr>
          <a:lstStyle/>
          <a:p>
            <a:r>
              <a:rPr lang="en-GB" dirty="0" smtClean="0"/>
              <a:t>Current retirees</a:t>
            </a:r>
            <a:endParaRPr lang="en-GB" dirty="0" smtClean="0"/>
          </a:p>
          <a:p>
            <a:endParaRPr lang="en-GB" dirty="0"/>
          </a:p>
        </p:txBody>
      </p:sp>
      <p:sp>
        <p:nvSpPr>
          <p:cNvPr id="8" name="TextBox 7"/>
          <p:cNvSpPr txBox="1"/>
          <p:nvPr/>
        </p:nvSpPr>
        <p:spPr>
          <a:xfrm>
            <a:off x="3239827" y="2780927"/>
            <a:ext cx="1656184" cy="923330"/>
          </a:xfrm>
          <a:prstGeom prst="rect">
            <a:avLst/>
          </a:prstGeom>
          <a:solidFill>
            <a:srgbClr val="00B0F0"/>
          </a:solidFill>
          <a:ln>
            <a:solidFill>
              <a:schemeClr val="accent1"/>
            </a:solidFill>
          </a:ln>
          <a:scene3d>
            <a:camera prst="orthographicFront"/>
            <a:lightRig rig="threePt" dir="t"/>
          </a:scene3d>
          <a:sp3d>
            <a:bevelB/>
          </a:sp3d>
        </p:spPr>
        <p:txBody>
          <a:bodyPr wrap="square" rtlCol="0">
            <a:spAutoFit/>
          </a:bodyPr>
          <a:lstStyle/>
          <a:p>
            <a:r>
              <a:rPr lang="en-GB" dirty="0" smtClean="0"/>
              <a:t>Social Insurance Institution</a:t>
            </a:r>
            <a:endParaRPr lang="en-GB" dirty="0"/>
          </a:p>
        </p:txBody>
      </p:sp>
      <p:sp>
        <p:nvSpPr>
          <p:cNvPr id="9" name="TextBox 8"/>
          <p:cNvSpPr txBox="1"/>
          <p:nvPr/>
        </p:nvSpPr>
        <p:spPr>
          <a:xfrm>
            <a:off x="3239827" y="4809926"/>
            <a:ext cx="1656184" cy="923330"/>
          </a:xfrm>
          <a:prstGeom prst="rect">
            <a:avLst/>
          </a:prstGeom>
          <a:solidFill>
            <a:srgbClr val="92D050"/>
          </a:solidFill>
          <a:ln>
            <a:solidFill>
              <a:schemeClr val="accent1"/>
            </a:solidFill>
          </a:ln>
          <a:scene3d>
            <a:camera prst="orthographicFront"/>
            <a:lightRig rig="threePt" dir="t"/>
          </a:scene3d>
          <a:sp3d>
            <a:bevelB/>
          </a:sp3d>
        </p:spPr>
        <p:txBody>
          <a:bodyPr wrap="square" rtlCol="0">
            <a:spAutoFit/>
          </a:bodyPr>
          <a:lstStyle/>
          <a:p>
            <a:r>
              <a:rPr lang="en-GB" dirty="0" smtClean="0"/>
              <a:t>Pension funds</a:t>
            </a:r>
          </a:p>
          <a:p>
            <a:endParaRPr lang="en-GB" dirty="0" smtClean="0"/>
          </a:p>
          <a:p>
            <a:endParaRPr lang="en-GB" dirty="0"/>
          </a:p>
        </p:txBody>
      </p:sp>
      <p:sp>
        <p:nvSpPr>
          <p:cNvPr id="10" name="TextBox 9"/>
          <p:cNvSpPr txBox="1"/>
          <p:nvPr/>
        </p:nvSpPr>
        <p:spPr>
          <a:xfrm>
            <a:off x="3239827" y="4277071"/>
            <a:ext cx="1656184" cy="520081"/>
          </a:xfrm>
          <a:prstGeom prst="rect">
            <a:avLst/>
          </a:prstGeom>
          <a:solidFill>
            <a:schemeClr val="accent5">
              <a:lumMod val="75000"/>
            </a:schemeClr>
          </a:solidFill>
          <a:ln w="3175">
            <a:solidFill>
              <a:schemeClr val="accent5">
                <a:lumMod val="40000"/>
                <a:lumOff val="60000"/>
              </a:schemeClr>
            </a:solidFill>
            <a:prstDash val="sysDash"/>
          </a:ln>
          <a:scene3d>
            <a:camera prst="orthographicFront"/>
            <a:lightRig rig="threePt" dir="t"/>
          </a:scene3d>
          <a:sp3d>
            <a:bevelB/>
          </a:sp3d>
        </p:spPr>
        <p:txBody>
          <a:bodyPr wrap="square" rtlCol="0">
            <a:noAutofit/>
          </a:bodyPr>
          <a:lstStyle/>
          <a:p>
            <a:r>
              <a:rPr lang="en-GB" sz="1400" dirty="0" smtClean="0"/>
              <a:t>Private managing companies</a:t>
            </a:r>
          </a:p>
          <a:p>
            <a:endParaRPr lang="en-GB" dirty="0"/>
          </a:p>
        </p:txBody>
      </p:sp>
      <p:sp>
        <p:nvSpPr>
          <p:cNvPr id="3" name="Right Arrow 2"/>
          <p:cNvSpPr/>
          <p:nvPr/>
        </p:nvSpPr>
        <p:spPr>
          <a:xfrm>
            <a:off x="2267744" y="2924944"/>
            <a:ext cx="864096" cy="22486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Down Arrow 3"/>
          <p:cNvSpPr/>
          <p:nvPr/>
        </p:nvSpPr>
        <p:spPr>
          <a:xfrm>
            <a:off x="3995936" y="3789040"/>
            <a:ext cx="72008"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ight Arrow 11"/>
          <p:cNvSpPr/>
          <p:nvPr/>
        </p:nvSpPr>
        <p:spPr>
          <a:xfrm>
            <a:off x="5023123" y="2977780"/>
            <a:ext cx="864096" cy="11919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Down Arrow 14"/>
          <p:cNvSpPr/>
          <p:nvPr/>
        </p:nvSpPr>
        <p:spPr>
          <a:xfrm>
            <a:off x="3923928" y="2132856"/>
            <a:ext cx="144016" cy="504056"/>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TextBox 15"/>
          <p:cNvSpPr txBox="1"/>
          <p:nvPr/>
        </p:nvSpPr>
        <p:spPr>
          <a:xfrm>
            <a:off x="2465454" y="1547500"/>
            <a:ext cx="3204981" cy="369332"/>
          </a:xfrm>
          <a:prstGeom prst="rect">
            <a:avLst/>
          </a:prstGeom>
          <a:noFill/>
        </p:spPr>
        <p:txBody>
          <a:bodyPr wrap="square" rtlCol="0">
            <a:spAutoFit/>
          </a:bodyPr>
          <a:lstStyle/>
          <a:p>
            <a:pPr algn="ctr"/>
            <a:r>
              <a:rPr lang="en-GB" b="1" dirty="0" smtClean="0">
                <a:solidFill>
                  <a:srgbClr val="FF0000"/>
                </a:solidFill>
                <a:latin typeface="Trebuchet MS" panose="020B0603020202020204" pitchFamily="34" charset="0"/>
              </a:rPr>
              <a:t>Issuing </a:t>
            </a:r>
            <a:r>
              <a:rPr lang="en-GB" b="1" dirty="0" smtClean="0">
                <a:solidFill>
                  <a:srgbClr val="FF0000"/>
                </a:solidFill>
                <a:latin typeface="Trebuchet MS" panose="020B0603020202020204" pitchFamily="34" charset="0"/>
              </a:rPr>
              <a:t>TBs</a:t>
            </a:r>
            <a:endParaRPr lang="en-GB" b="1" dirty="0">
              <a:solidFill>
                <a:srgbClr val="FF0000"/>
              </a:solidFill>
              <a:latin typeface="Trebuchet MS" panose="020B0603020202020204" pitchFamily="34" charset="0"/>
            </a:endParaRPr>
          </a:p>
        </p:txBody>
      </p:sp>
      <p:cxnSp>
        <p:nvCxnSpPr>
          <p:cNvPr id="6147" name="Straight Connector 6146"/>
          <p:cNvCxnSpPr/>
          <p:nvPr/>
        </p:nvCxnSpPr>
        <p:spPr>
          <a:xfrm>
            <a:off x="5202936" y="5129784"/>
            <a:ext cx="1611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4882896" y="1678063"/>
            <a:ext cx="3028591" cy="3551137"/>
            <a:chOff x="4882896" y="1678063"/>
            <a:chExt cx="3028591" cy="3551137"/>
          </a:xfrm>
        </p:grpSpPr>
        <p:sp>
          <p:nvSpPr>
            <p:cNvPr id="31" name="Freeform 30"/>
            <p:cNvSpPr/>
            <p:nvPr/>
          </p:nvSpPr>
          <p:spPr>
            <a:xfrm>
              <a:off x="4882896" y="1678063"/>
              <a:ext cx="3028591" cy="3451721"/>
            </a:xfrm>
            <a:custGeom>
              <a:avLst/>
              <a:gdLst>
                <a:gd name="connsiteX0" fmla="*/ 0 w 3028591"/>
                <a:gd name="connsiteY0" fmla="*/ 50153 h 3451721"/>
                <a:gd name="connsiteX1" fmla="*/ 1545336 w 3028591"/>
                <a:gd name="connsiteY1" fmla="*/ 50153 h 3451721"/>
                <a:gd name="connsiteX2" fmla="*/ 2715768 w 3028591"/>
                <a:gd name="connsiteY2" fmla="*/ 571361 h 3451721"/>
                <a:gd name="connsiteX3" fmla="*/ 3026664 w 3028591"/>
                <a:gd name="connsiteY3" fmla="*/ 1421753 h 3451721"/>
                <a:gd name="connsiteX4" fmla="*/ 2816352 w 3028591"/>
                <a:gd name="connsiteY4" fmla="*/ 2464169 h 3451721"/>
                <a:gd name="connsiteX5" fmla="*/ 2231136 w 3028591"/>
                <a:gd name="connsiteY5" fmla="*/ 2967089 h 3451721"/>
                <a:gd name="connsiteX6" fmla="*/ 1051560 w 3028591"/>
                <a:gd name="connsiteY6" fmla="*/ 3341993 h 3451721"/>
                <a:gd name="connsiteX7" fmla="*/ 320040 w 3028591"/>
                <a:gd name="connsiteY7" fmla="*/ 3451721 h 3451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28591" h="3451721">
                  <a:moveTo>
                    <a:pt x="0" y="50153"/>
                  </a:moveTo>
                  <a:cubicBezTo>
                    <a:pt x="546354" y="6719"/>
                    <a:pt x="1092708" y="-36715"/>
                    <a:pt x="1545336" y="50153"/>
                  </a:cubicBezTo>
                  <a:cubicBezTo>
                    <a:pt x="1997964" y="137021"/>
                    <a:pt x="2468880" y="342761"/>
                    <a:pt x="2715768" y="571361"/>
                  </a:cubicBezTo>
                  <a:cubicBezTo>
                    <a:pt x="2962656" y="799961"/>
                    <a:pt x="3009900" y="1106285"/>
                    <a:pt x="3026664" y="1421753"/>
                  </a:cubicBezTo>
                  <a:cubicBezTo>
                    <a:pt x="3043428" y="1737221"/>
                    <a:pt x="2948940" y="2206613"/>
                    <a:pt x="2816352" y="2464169"/>
                  </a:cubicBezTo>
                  <a:cubicBezTo>
                    <a:pt x="2683764" y="2721725"/>
                    <a:pt x="2525268" y="2820785"/>
                    <a:pt x="2231136" y="2967089"/>
                  </a:cubicBezTo>
                  <a:cubicBezTo>
                    <a:pt x="1937004" y="3113393"/>
                    <a:pt x="1370076" y="3261221"/>
                    <a:pt x="1051560" y="3341993"/>
                  </a:cubicBezTo>
                  <a:cubicBezTo>
                    <a:pt x="733044" y="3422765"/>
                    <a:pt x="526542" y="3437243"/>
                    <a:pt x="320040" y="345172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6" name="Group 5"/>
            <p:cNvGrpSpPr/>
            <p:nvPr/>
          </p:nvGrpSpPr>
          <p:grpSpPr>
            <a:xfrm>
              <a:off x="5202936" y="5013176"/>
              <a:ext cx="161152" cy="216024"/>
              <a:chOff x="5202936" y="5013176"/>
              <a:chExt cx="161152" cy="216024"/>
            </a:xfrm>
          </p:grpSpPr>
          <p:cxnSp>
            <p:nvCxnSpPr>
              <p:cNvPr id="6145" name="Straight Connector 6144"/>
              <p:cNvCxnSpPr>
                <a:stCxn id="31" idx="7"/>
              </p:cNvCxnSpPr>
              <p:nvPr/>
            </p:nvCxnSpPr>
            <p:spPr>
              <a:xfrm flipV="1">
                <a:off x="5202936" y="5013176"/>
                <a:ext cx="161152" cy="116608"/>
              </a:xfrm>
              <a:prstGeom prst="line">
                <a:avLst/>
              </a:prstGeom>
            </p:spPr>
            <p:style>
              <a:lnRef idx="1">
                <a:schemeClr val="accent1"/>
              </a:lnRef>
              <a:fillRef idx="0">
                <a:schemeClr val="accent1"/>
              </a:fillRef>
              <a:effectRef idx="0">
                <a:schemeClr val="accent1"/>
              </a:effectRef>
              <a:fontRef idx="minor">
                <a:schemeClr val="tx1"/>
              </a:fontRef>
            </p:style>
          </p:cxnSp>
          <p:cxnSp>
            <p:nvCxnSpPr>
              <p:cNvPr id="6151" name="Straight Connector 6150"/>
              <p:cNvCxnSpPr>
                <a:stCxn id="31" idx="7"/>
              </p:cNvCxnSpPr>
              <p:nvPr/>
            </p:nvCxnSpPr>
            <p:spPr>
              <a:xfrm>
                <a:off x="5202936" y="5129784"/>
                <a:ext cx="161152" cy="99416"/>
              </a:xfrm>
              <a:prstGeom prst="line">
                <a:avLst/>
              </a:prstGeom>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208085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7"/>
          <p:cNvSpPr>
            <a:spLocks noGrp="1"/>
          </p:cNvSpPr>
          <p:nvPr>
            <p:ph type="sldNum" sz="quarter" idx="12"/>
          </p:nvPr>
        </p:nvSpPr>
        <p:spPr/>
        <p:txBody>
          <a:bodyPr/>
          <a:lstStyle/>
          <a:p>
            <a:pPr>
              <a:defRPr/>
            </a:pPr>
            <a:fld id="{BB49CB1E-282E-4A6C-B056-46E58BD9F33F}" type="slidenum">
              <a:rPr lang="en-GB" smtClean="0"/>
              <a:pPr>
                <a:defRPr/>
              </a:pPr>
              <a:t>24</a:t>
            </a:fld>
            <a:endParaRPr lang="en-GB" dirty="0"/>
          </a:p>
        </p:txBody>
      </p:sp>
      <p:sp>
        <p:nvSpPr>
          <p:cNvPr id="8195" name="Title 1"/>
          <p:cNvSpPr>
            <a:spLocks noGrp="1"/>
          </p:cNvSpPr>
          <p:nvPr>
            <p:ph type="title"/>
          </p:nvPr>
        </p:nvSpPr>
        <p:spPr>
          <a:xfrm>
            <a:off x="468313" y="620688"/>
            <a:ext cx="8229600" cy="503238"/>
          </a:xfrm>
        </p:spPr>
        <p:txBody>
          <a:bodyPr/>
          <a:lstStyle/>
          <a:p>
            <a:pPr eaLnBrk="1" hangingPunct="1"/>
            <a:r>
              <a:rPr lang="en-GB" altLang="en-US" sz="3200" b="1" dirty="0" smtClean="0"/>
              <a:t>Transition debt… and Eurostat classification</a:t>
            </a:r>
          </a:p>
        </p:txBody>
      </p:sp>
      <p:sp>
        <p:nvSpPr>
          <p:cNvPr id="6148" name="Content Placeholder 2"/>
          <p:cNvSpPr>
            <a:spLocks noGrp="1"/>
          </p:cNvSpPr>
          <p:nvPr>
            <p:ph idx="1"/>
          </p:nvPr>
        </p:nvSpPr>
        <p:spPr>
          <a:xfrm>
            <a:off x="395288" y="1341438"/>
            <a:ext cx="8194675" cy="5143500"/>
          </a:xfrm>
        </p:spPr>
        <p:txBody>
          <a:bodyPr/>
          <a:lstStyle/>
          <a:p>
            <a:pPr marL="0" indent="0" algn="just" eaLnBrk="1" hangingPunct="1">
              <a:buClrTx/>
              <a:buSzTx/>
              <a:buFont typeface="Wingdings 2" pitchFamily="18" charset="2"/>
              <a:buNone/>
              <a:defRPr/>
            </a:pPr>
            <a:endParaRPr lang="en-GB" altLang="en-US" sz="2000" dirty="0" smtClean="0">
              <a:latin typeface="Arial" panose="020B0604020202020204" pitchFamily="34" charset="0"/>
              <a:cs typeface="Arial" panose="020B0604020202020204" pitchFamily="34" charset="0"/>
            </a:endParaRPr>
          </a:p>
          <a:p>
            <a:pPr algn="just" eaLnBrk="1" hangingPunct="1">
              <a:buClrTx/>
              <a:buSzTx/>
              <a:buFontTx/>
              <a:buChar char="•"/>
              <a:defRPr/>
            </a:pPr>
            <a:endParaRPr lang="en-GB" altLang="en-US" sz="2000" dirty="0" smtClean="0">
              <a:latin typeface="Arial" panose="020B0604020202020204" pitchFamily="34" charset="0"/>
              <a:cs typeface="Arial" panose="020B0604020202020204" pitchFamily="34" charset="0"/>
            </a:endParaRPr>
          </a:p>
        </p:txBody>
      </p:sp>
      <p:pic>
        <p:nvPicPr>
          <p:cNvPr id="819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827584" y="2780928"/>
            <a:ext cx="1296144" cy="646331"/>
          </a:xfrm>
          <a:prstGeom prst="rect">
            <a:avLst/>
          </a:prstGeom>
          <a:solidFill>
            <a:srgbClr val="FFFF00"/>
          </a:solidFill>
          <a:ln>
            <a:solidFill>
              <a:schemeClr val="accent1"/>
            </a:solidFill>
          </a:ln>
          <a:scene3d>
            <a:camera prst="orthographicFront"/>
            <a:lightRig rig="threePt" dir="t"/>
          </a:scene3d>
          <a:sp3d>
            <a:bevelB/>
          </a:sp3d>
        </p:spPr>
        <p:txBody>
          <a:bodyPr wrap="square" rtlCol="0">
            <a:spAutoFit/>
          </a:bodyPr>
          <a:lstStyle/>
          <a:p>
            <a:r>
              <a:rPr lang="en-GB" dirty="0" smtClean="0"/>
              <a:t>Workers</a:t>
            </a:r>
          </a:p>
          <a:p>
            <a:endParaRPr lang="en-GB" dirty="0"/>
          </a:p>
        </p:txBody>
      </p:sp>
      <p:sp>
        <p:nvSpPr>
          <p:cNvPr id="7" name="TextBox 6"/>
          <p:cNvSpPr txBox="1"/>
          <p:nvPr/>
        </p:nvSpPr>
        <p:spPr>
          <a:xfrm>
            <a:off x="6084168" y="2780928"/>
            <a:ext cx="1224136" cy="923330"/>
          </a:xfrm>
          <a:prstGeom prst="rect">
            <a:avLst/>
          </a:prstGeom>
          <a:solidFill>
            <a:srgbClr val="FFFF00"/>
          </a:solidFill>
          <a:ln>
            <a:solidFill>
              <a:schemeClr val="accent1"/>
            </a:solidFill>
          </a:ln>
          <a:scene3d>
            <a:camera prst="orthographicFront"/>
            <a:lightRig rig="threePt" dir="t"/>
          </a:scene3d>
          <a:sp3d>
            <a:bevelB/>
          </a:sp3d>
        </p:spPr>
        <p:txBody>
          <a:bodyPr wrap="square" rtlCol="0">
            <a:spAutoFit/>
          </a:bodyPr>
          <a:lstStyle/>
          <a:p>
            <a:r>
              <a:rPr lang="en-GB" dirty="0" smtClean="0"/>
              <a:t>Current r</a:t>
            </a:r>
            <a:r>
              <a:rPr lang="en-GB" dirty="0" smtClean="0"/>
              <a:t>etirees</a:t>
            </a:r>
            <a:endParaRPr lang="en-GB" dirty="0" smtClean="0"/>
          </a:p>
          <a:p>
            <a:endParaRPr lang="en-GB" dirty="0"/>
          </a:p>
        </p:txBody>
      </p:sp>
      <p:sp>
        <p:nvSpPr>
          <p:cNvPr id="8" name="TextBox 7"/>
          <p:cNvSpPr txBox="1"/>
          <p:nvPr/>
        </p:nvSpPr>
        <p:spPr>
          <a:xfrm>
            <a:off x="3239827" y="2780927"/>
            <a:ext cx="1656184" cy="923330"/>
          </a:xfrm>
          <a:prstGeom prst="rect">
            <a:avLst/>
          </a:prstGeom>
          <a:solidFill>
            <a:srgbClr val="00B0F0"/>
          </a:solidFill>
          <a:ln>
            <a:solidFill>
              <a:schemeClr val="accent1"/>
            </a:solidFill>
          </a:ln>
          <a:scene3d>
            <a:camera prst="orthographicFront"/>
            <a:lightRig rig="threePt" dir="t"/>
          </a:scene3d>
          <a:sp3d>
            <a:bevelB/>
          </a:sp3d>
        </p:spPr>
        <p:txBody>
          <a:bodyPr wrap="square" rtlCol="0">
            <a:spAutoFit/>
          </a:bodyPr>
          <a:lstStyle/>
          <a:p>
            <a:r>
              <a:rPr lang="en-GB" dirty="0" smtClean="0"/>
              <a:t>Social Insurance Institution</a:t>
            </a:r>
            <a:endParaRPr lang="en-GB" dirty="0"/>
          </a:p>
        </p:txBody>
      </p:sp>
      <p:sp>
        <p:nvSpPr>
          <p:cNvPr id="9" name="TextBox 8"/>
          <p:cNvSpPr txBox="1"/>
          <p:nvPr/>
        </p:nvSpPr>
        <p:spPr>
          <a:xfrm>
            <a:off x="3239827" y="4809926"/>
            <a:ext cx="1656184" cy="923330"/>
          </a:xfrm>
          <a:prstGeom prst="rect">
            <a:avLst/>
          </a:prstGeom>
          <a:solidFill>
            <a:srgbClr val="92D050"/>
          </a:solidFill>
          <a:ln>
            <a:solidFill>
              <a:schemeClr val="accent1"/>
            </a:solidFill>
          </a:ln>
          <a:scene3d>
            <a:camera prst="orthographicFront"/>
            <a:lightRig rig="threePt" dir="t"/>
          </a:scene3d>
          <a:sp3d>
            <a:bevelB/>
          </a:sp3d>
        </p:spPr>
        <p:txBody>
          <a:bodyPr wrap="square" rtlCol="0">
            <a:spAutoFit/>
          </a:bodyPr>
          <a:lstStyle/>
          <a:p>
            <a:r>
              <a:rPr lang="en-GB" dirty="0" smtClean="0"/>
              <a:t>Pension funds</a:t>
            </a:r>
          </a:p>
          <a:p>
            <a:endParaRPr lang="en-GB" dirty="0" smtClean="0"/>
          </a:p>
          <a:p>
            <a:endParaRPr lang="en-GB" dirty="0"/>
          </a:p>
        </p:txBody>
      </p:sp>
      <p:sp>
        <p:nvSpPr>
          <p:cNvPr id="10" name="TextBox 9"/>
          <p:cNvSpPr txBox="1"/>
          <p:nvPr/>
        </p:nvSpPr>
        <p:spPr>
          <a:xfrm>
            <a:off x="3239827" y="4277071"/>
            <a:ext cx="1656184" cy="520081"/>
          </a:xfrm>
          <a:prstGeom prst="rect">
            <a:avLst/>
          </a:prstGeom>
          <a:solidFill>
            <a:schemeClr val="accent5">
              <a:lumMod val="75000"/>
            </a:schemeClr>
          </a:solidFill>
          <a:ln w="3175">
            <a:solidFill>
              <a:schemeClr val="accent5">
                <a:lumMod val="40000"/>
                <a:lumOff val="60000"/>
              </a:schemeClr>
            </a:solidFill>
            <a:prstDash val="sysDash"/>
          </a:ln>
          <a:scene3d>
            <a:camera prst="orthographicFront"/>
            <a:lightRig rig="threePt" dir="t"/>
          </a:scene3d>
          <a:sp3d>
            <a:bevelB/>
          </a:sp3d>
        </p:spPr>
        <p:txBody>
          <a:bodyPr wrap="square" rtlCol="0">
            <a:noAutofit/>
          </a:bodyPr>
          <a:lstStyle/>
          <a:p>
            <a:r>
              <a:rPr lang="en-GB" sz="1400" dirty="0" smtClean="0"/>
              <a:t>Private managing companies</a:t>
            </a:r>
          </a:p>
          <a:p>
            <a:endParaRPr lang="en-GB" dirty="0"/>
          </a:p>
        </p:txBody>
      </p:sp>
      <p:sp>
        <p:nvSpPr>
          <p:cNvPr id="3" name="Right Arrow 2"/>
          <p:cNvSpPr/>
          <p:nvPr/>
        </p:nvSpPr>
        <p:spPr>
          <a:xfrm>
            <a:off x="2267744" y="2924944"/>
            <a:ext cx="864096" cy="22486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Down Arrow 3"/>
          <p:cNvSpPr/>
          <p:nvPr/>
        </p:nvSpPr>
        <p:spPr>
          <a:xfrm>
            <a:off x="3995936" y="3789040"/>
            <a:ext cx="72008"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ight Arrow 11"/>
          <p:cNvSpPr/>
          <p:nvPr/>
        </p:nvSpPr>
        <p:spPr>
          <a:xfrm>
            <a:off x="5023123" y="2977780"/>
            <a:ext cx="864096" cy="11919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Down Arrow 14"/>
          <p:cNvSpPr/>
          <p:nvPr/>
        </p:nvSpPr>
        <p:spPr>
          <a:xfrm>
            <a:off x="3923928" y="2132856"/>
            <a:ext cx="144016" cy="504056"/>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TextBox 15"/>
          <p:cNvSpPr txBox="1"/>
          <p:nvPr/>
        </p:nvSpPr>
        <p:spPr>
          <a:xfrm>
            <a:off x="2465454" y="1547500"/>
            <a:ext cx="3204981" cy="369332"/>
          </a:xfrm>
          <a:prstGeom prst="rect">
            <a:avLst/>
          </a:prstGeom>
          <a:noFill/>
        </p:spPr>
        <p:txBody>
          <a:bodyPr wrap="square" rtlCol="0">
            <a:spAutoFit/>
          </a:bodyPr>
          <a:lstStyle/>
          <a:p>
            <a:pPr algn="ctr"/>
            <a:r>
              <a:rPr lang="en-GB" b="1" dirty="0" smtClean="0">
                <a:solidFill>
                  <a:srgbClr val="FF0000"/>
                </a:solidFill>
                <a:latin typeface="Trebuchet MS" panose="020B0603020202020204" pitchFamily="34" charset="0"/>
              </a:rPr>
              <a:t>Issuing TBs</a:t>
            </a:r>
            <a:endParaRPr lang="en-GB" b="1" dirty="0">
              <a:solidFill>
                <a:srgbClr val="FF0000"/>
              </a:solidFill>
              <a:latin typeface="Trebuchet MS" panose="020B0603020202020204" pitchFamily="34" charset="0"/>
            </a:endParaRPr>
          </a:p>
        </p:txBody>
      </p:sp>
      <p:grpSp>
        <p:nvGrpSpPr>
          <p:cNvPr id="14" name="Group 13"/>
          <p:cNvGrpSpPr/>
          <p:nvPr/>
        </p:nvGrpSpPr>
        <p:grpSpPr>
          <a:xfrm>
            <a:off x="7164288" y="1660158"/>
            <a:ext cx="864096" cy="760730"/>
            <a:chOff x="7164288" y="1660158"/>
            <a:chExt cx="864096" cy="760730"/>
          </a:xfrm>
        </p:grpSpPr>
        <p:sp>
          <p:nvSpPr>
            <p:cNvPr id="6" name="Oval 5"/>
            <p:cNvSpPr/>
            <p:nvPr/>
          </p:nvSpPr>
          <p:spPr>
            <a:xfrm>
              <a:off x="7164288" y="1660158"/>
              <a:ext cx="864096" cy="760730"/>
            </a:xfrm>
            <a:prstGeom prst="ellipse">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153" name="Minus 6152"/>
            <p:cNvSpPr/>
            <p:nvPr/>
          </p:nvSpPr>
          <p:spPr>
            <a:xfrm>
              <a:off x="7210936" y="2027720"/>
              <a:ext cx="792088" cy="72008"/>
            </a:xfrm>
            <a:prstGeom prst="mathMinus">
              <a:avLst/>
            </a:prstGeom>
            <a:solidFill>
              <a:srgbClr val="FF0000"/>
            </a:solid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grpSp>
      <p:grpSp>
        <p:nvGrpSpPr>
          <p:cNvPr id="17" name="Group 16"/>
          <p:cNvGrpSpPr/>
          <p:nvPr/>
        </p:nvGrpSpPr>
        <p:grpSpPr>
          <a:xfrm>
            <a:off x="7120720" y="4445997"/>
            <a:ext cx="864144" cy="783203"/>
            <a:chOff x="7120720" y="4445997"/>
            <a:chExt cx="864144" cy="783203"/>
          </a:xfrm>
        </p:grpSpPr>
        <p:sp>
          <p:nvSpPr>
            <p:cNvPr id="26" name="Oval 25"/>
            <p:cNvSpPr/>
            <p:nvPr/>
          </p:nvSpPr>
          <p:spPr>
            <a:xfrm>
              <a:off x="7120720" y="4445997"/>
              <a:ext cx="864096" cy="760730"/>
            </a:xfrm>
            <a:prstGeom prst="ellipse">
              <a:avLst/>
            </a:prstGeom>
            <a:solidFill>
              <a:schemeClr val="accent1">
                <a:alpha val="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154" name="Plus 6153"/>
            <p:cNvSpPr/>
            <p:nvPr/>
          </p:nvSpPr>
          <p:spPr>
            <a:xfrm>
              <a:off x="7120768" y="4445997"/>
              <a:ext cx="864096" cy="783203"/>
            </a:xfrm>
            <a:prstGeom prst="mathPlus">
              <a:avLst/>
            </a:prstGeom>
            <a:solidFill>
              <a:schemeClr val="accent5">
                <a:lumMod val="75000"/>
              </a:schemeClr>
            </a:soli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8" name="Minus 17"/>
          <p:cNvSpPr/>
          <p:nvPr/>
        </p:nvSpPr>
        <p:spPr>
          <a:xfrm>
            <a:off x="-828600" y="4057093"/>
            <a:ext cx="10297144" cy="308011"/>
          </a:xfrm>
          <a:prstGeom prst="mathMinus">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extBox 18"/>
          <p:cNvSpPr txBox="1"/>
          <p:nvPr/>
        </p:nvSpPr>
        <p:spPr>
          <a:xfrm>
            <a:off x="6588224" y="1196752"/>
            <a:ext cx="2376264" cy="369332"/>
          </a:xfrm>
          <a:prstGeom prst="rect">
            <a:avLst/>
          </a:prstGeom>
          <a:noFill/>
        </p:spPr>
        <p:txBody>
          <a:bodyPr wrap="square" rtlCol="0">
            <a:spAutoFit/>
          </a:bodyPr>
          <a:lstStyle/>
          <a:p>
            <a:r>
              <a:rPr lang="en-GB" dirty="0" smtClean="0">
                <a:latin typeface="Trebuchet MS" panose="020B0603020202020204" pitchFamily="34" charset="0"/>
              </a:rPr>
              <a:t>public sector</a:t>
            </a:r>
            <a:endParaRPr lang="en-GB" dirty="0">
              <a:latin typeface="Trebuchet MS" panose="020B0603020202020204" pitchFamily="34" charset="0"/>
            </a:endParaRPr>
          </a:p>
        </p:txBody>
      </p:sp>
      <p:sp>
        <p:nvSpPr>
          <p:cNvPr id="32" name="TextBox 31"/>
          <p:cNvSpPr txBox="1"/>
          <p:nvPr/>
        </p:nvSpPr>
        <p:spPr>
          <a:xfrm>
            <a:off x="6516216" y="5367874"/>
            <a:ext cx="2376264" cy="369332"/>
          </a:xfrm>
          <a:prstGeom prst="rect">
            <a:avLst/>
          </a:prstGeom>
          <a:noFill/>
        </p:spPr>
        <p:txBody>
          <a:bodyPr wrap="square" rtlCol="0">
            <a:spAutoFit/>
          </a:bodyPr>
          <a:lstStyle/>
          <a:p>
            <a:r>
              <a:rPr lang="en-GB" dirty="0" smtClean="0">
                <a:latin typeface="Trebuchet MS" panose="020B0603020202020204" pitchFamily="34" charset="0"/>
              </a:rPr>
              <a:t>private</a:t>
            </a:r>
            <a:r>
              <a:rPr lang="en-GB" dirty="0" smtClean="0"/>
              <a:t> sector</a:t>
            </a:r>
            <a:endParaRPr lang="en-GB" dirty="0"/>
          </a:p>
        </p:txBody>
      </p:sp>
    </p:spTree>
    <p:extLst>
      <p:ext uri="{BB962C8B-B14F-4D97-AF65-F5344CB8AC3E}">
        <p14:creationId xmlns:p14="http://schemas.microsoft.com/office/powerpoint/2010/main" val="2876730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circle(in)">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71400"/>
            <a:ext cx="8640960" cy="1143000"/>
          </a:xfrm>
        </p:spPr>
        <p:txBody>
          <a:bodyPr/>
          <a:lstStyle/>
          <a:p>
            <a:pPr>
              <a:lnSpc>
                <a:spcPts val="3700"/>
              </a:lnSpc>
            </a:pPr>
            <a:r>
              <a:rPr lang="en-GB" sz="3800" b="1" dirty="0"/>
              <a:t>6</a:t>
            </a:r>
            <a:r>
              <a:rPr lang="en-GB" sz="3800" b="1" dirty="0" smtClean="0"/>
              <a:t>. Retreat </a:t>
            </a:r>
            <a:r>
              <a:rPr lang="en-GB" sz="3800" b="1" dirty="0"/>
              <a:t>from funded </a:t>
            </a:r>
            <a:r>
              <a:rPr lang="en-GB" sz="3800" b="1" dirty="0" smtClean="0"/>
              <a:t>pillars in the CEE</a:t>
            </a:r>
            <a:endParaRPr lang="en-GB" sz="3800" b="1"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56659187"/>
              </p:ext>
            </p:extLst>
          </p:nvPr>
        </p:nvGraphicFramePr>
        <p:xfrm>
          <a:off x="251520" y="1052736"/>
          <a:ext cx="8496944" cy="5408958"/>
        </p:xfrm>
        <a:graphic>
          <a:graphicData uri="http://schemas.openxmlformats.org/drawingml/2006/table">
            <a:tbl>
              <a:tblPr>
                <a:tableStyleId>{5C22544A-7EE6-4342-B048-85BDC9FD1C3A}</a:tableStyleId>
              </a:tblPr>
              <a:tblGrid>
                <a:gridCol w="1224136"/>
                <a:gridCol w="7272808"/>
              </a:tblGrid>
              <a:tr h="217397">
                <a:tc>
                  <a:txBody>
                    <a:bodyPr/>
                    <a:lstStyle/>
                    <a:p>
                      <a:pPr fontAlgn="ctr">
                        <a:spcAft>
                          <a:spcPts val="0"/>
                        </a:spcAft>
                      </a:pPr>
                      <a:r>
                        <a:rPr lang="en-GB" sz="1400" kern="1200" dirty="0">
                          <a:effectLst/>
                        </a:rPr>
                        <a:t>Bulgaria</a:t>
                      </a:r>
                      <a:endParaRPr lang="en-GB" sz="1400" dirty="0">
                        <a:solidFill>
                          <a:srgbClr val="000000"/>
                        </a:solidFill>
                        <a:effectLst/>
                        <a:latin typeface="Times New Roman"/>
                        <a:ea typeface="Times New Roman"/>
                      </a:endParaRPr>
                    </a:p>
                  </a:txBody>
                  <a:tcPr marL="61430" marR="61430" marT="0" marB="0"/>
                </a:tc>
                <a:tc>
                  <a:txBody>
                    <a:bodyPr/>
                    <a:lstStyle/>
                    <a:p>
                      <a:pPr fontAlgn="ctr">
                        <a:spcAft>
                          <a:spcPts val="0"/>
                        </a:spcAft>
                      </a:pPr>
                      <a:r>
                        <a:rPr lang="en-GB" sz="1400" kern="1200" dirty="0">
                          <a:solidFill>
                            <a:srgbClr val="00B050"/>
                          </a:solidFill>
                          <a:effectLst/>
                        </a:rPr>
                        <a:t>No </a:t>
                      </a:r>
                      <a:r>
                        <a:rPr lang="en-GB" sz="1400" kern="1200" dirty="0" smtClean="0">
                          <a:solidFill>
                            <a:srgbClr val="00B050"/>
                          </a:solidFill>
                          <a:effectLst/>
                        </a:rPr>
                        <a:t>change</a:t>
                      </a:r>
                      <a:endParaRPr lang="en-GB" sz="1400" dirty="0">
                        <a:solidFill>
                          <a:srgbClr val="00B050"/>
                        </a:solidFill>
                        <a:effectLst/>
                        <a:latin typeface="Times New Roman"/>
                        <a:ea typeface="Times New Roman"/>
                      </a:endParaRPr>
                    </a:p>
                  </a:txBody>
                  <a:tcPr marL="61430" marR="61430" marT="0" marB="0"/>
                </a:tc>
              </a:tr>
              <a:tr h="869587">
                <a:tc>
                  <a:txBody>
                    <a:bodyPr/>
                    <a:lstStyle/>
                    <a:p>
                      <a:pPr fontAlgn="ctr">
                        <a:spcAft>
                          <a:spcPts val="0"/>
                        </a:spcAft>
                      </a:pPr>
                      <a:r>
                        <a:rPr lang="en-GB" sz="1400" kern="1200" dirty="0">
                          <a:effectLst/>
                        </a:rPr>
                        <a:t>Estonia</a:t>
                      </a:r>
                      <a:endParaRPr lang="en-GB" sz="1400" dirty="0">
                        <a:solidFill>
                          <a:srgbClr val="000000"/>
                        </a:solidFill>
                        <a:effectLst/>
                        <a:latin typeface="Times New Roman"/>
                        <a:ea typeface="Times New Roman"/>
                      </a:endParaRPr>
                    </a:p>
                  </a:txBody>
                  <a:tcPr marL="61430" marR="61430" marT="0" marB="0"/>
                </a:tc>
                <a:tc>
                  <a:txBody>
                    <a:bodyPr/>
                    <a:lstStyle/>
                    <a:p>
                      <a:pPr fontAlgn="ctr">
                        <a:spcAft>
                          <a:spcPts val="0"/>
                        </a:spcAft>
                      </a:pPr>
                      <a:r>
                        <a:rPr lang="en-GB" sz="1400" kern="1200" dirty="0">
                          <a:solidFill>
                            <a:srgbClr val="00B050"/>
                          </a:solidFill>
                          <a:effectLst/>
                        </a:rPr>
                        <a:t>Temporary</a:t>
                      </a:r>
                      <a:r>
                        <a:rPr lang="en-GB" sz="1400" kern="1200" dirty="0">
                          <a:solidFill>
                            <a:srgbClr val="FF0000"/>
                          </a:solidFill>
                          <a:effectLst/>
                        </a:rPr>
                        <a:t> reduction</a:t>
                      </a:r>
                      <a:r>
                        <a:rPr lang="en-GB" sz="1400" kern="1200" dirty="0">
                          <a:effectLst/>
                        </a:rPr>
                        <a:t> </a:t>
                      </a:r>
                      <a:r>
                        <a:rPr lang="en-GB" sz="1400" kern="1200" dirty="0">
                          <a:solidFill>
                            <a:srgbClr val="00B050"/>
                          </a:solidFill>
                          <a:effectLst/>
                        </a:rPr>
                        <a:t>with </a:t>
                      </a:r>
                      <a:r>
                        <a:rPr lang="en-GB" sz="1400" kern="1200" dirty="0" smtClean="0">
                          <a:solidFill>
                            <a:srgbClr val="00B050"/>
                          </a:solidFill>
                          <a:effectLst/>
                        </a:rPr>
                        <a:t>off-set</a:t>
                      </a:r>
                      <a:r>
                        <a:rPr lang="en-GB" sz="1400" kern="1200" dirty="0">
                          <a:effectLst/>
                        </a:rPr>
                        <a:t/>
                      </a:r>
                      <a:br>
                        <a:rPr lang="en-GB" sz="1400" kern="1200" dirty="0">
                          <a:effectLst/>
                        </a:rPr>
                      </a:br>
                      <a:r>
                        <a:rPr lang="en-GB" sz="1400" kern="1200" dirty="0">
                          <a:effectLst/>
                        </a:rPr>
                        <a:t>6% contribution rate cut to 0% between </a:t>
                      </a:r>
                      <a:r>
                        <a:rPr lang="en-GB" sz="1400" kern="1200" dirty="0" smtClean="0">
                          <a:effectLst/>
                        </a:rPr>
                        <a:t>Jun</a:t>
                      </a:r>
                      <a:r>
                        <a:rPr lang="en-GB" sz="1400" kern="1200" baseline="0" dirty="0" smtClean="0">
                          <a:effectLst/>
                        </a:rPr>
                        <a:t> </a:t>
                      </a:r>
                      <a:r>
                        <a:rPr lang="en-GB" sz="1400" kern="1200" dirty="0" smtClean="0">
                          <a:effectLst/>
                        </a:rPr>
                        <a:t>2009 </a:t>
                      </a:r>
                      <a:r>
                        <a:rPr lang="en-GB" sz="1400" kern="1200" dirty="0">
                          <a:effectLst/>
                        </a:rPr>
                        <a:t>and </a:t>
                      </a:r>
                      <a:r>
                        <a:rPr lang="en-GB" sz="1400" kern="1200" dirty="0" smtClean="0">
                          <a:effectLst/>
                        </a:rPr>
                        <a:t>Jan </a:t>
                      </a:r>
                      <a:r>
                        <a:rPr lang="en-GB" sz="1400" kern="1200" dirty="0">
                          <a:effectLst/>
                        </a:rPr>
                        <a:t>2011 and shifted to PAYG. Gradual increase from 2011. Rate set at 3% in </a:t>
                      </a:r>
                      <a:r>
                        <a:rPr lang="en-GB" sz="1400" kern="1200" dirty="0" smtClean="0">
                          <a:effectLst/>
                        </a:rPr>
                        <a:t>Jan </a:t>
                      </a:r>
                      <a:r>
                        <a:rPr lang="en-GB" sz="1400" kern="1200" dirty="0">
                          <a:effectLst/>
                        </a:rPr>
                        <a:t>2011 and 6% in </a:t>
                      </a:r>
                      <a:r>
                        <a:rPr lang="en-GB" sz="1400" kern="1200" dirty="0" smtClean="0">
                          <a:effectLst/>
                        </a:rPr>
                        <a:t>Jan </a:t>
                      </a:r>
                      <a:r>
                        <a:rPr lang="en-GB" sz="1400" kern="1200" dirty="0">
                          <a:effectLst/>
                        </a:rPr>
                        <a:t>2012.  In 2014-2017 at 8% to offset missed contributions</a:t>
                      </a:r>
                      <a:endParaRPr lang="en-GB" sz="1400" dirty="0">
                        <a:solidFill>
                          <a:srgbClr val="000000"/>
                        </a:solidFill>
                        <a:effectLst/>
                        <a:latin typeface="Times New Roman"/>
                        <a:ea typeface="Times New Roman"/>
                      </a:endParaRPr>
                    </a:p>
                  </a:txBody>
                  <a:tcPr marL="61430" marR="61430" marT="0" marB="0"/>
                </a:tc>
              </a:tr>
              <a:tr h="513964">
                <a:tc>
                  <a:txBody>
                    <a:bodyPr/>
                    <a:lstStyle/>
                    <a:p>
                      <a:pPr fontAlgn="ctr">
                        <a:spcAft>
                          <a:spcPts val="0"/>
                        </a:spcAft>
                      </a:pPr>
                      <a:r>
                        <a:rPr lang="en-GB" sz="1400" kern="1200" dirty="0">
                          <a:effectLst/>
                        </a:rPr>
                        <a:t>Latvia</a:t>
                      </a:r>
                      <a:endParaRPr lang="en-GB" sz="1400" dirty="0">
                        <a:solidFill>
                          <a:srgbClr val="000000"/>
                        </a:solidFill>
                        <a:effectLst/>
                        <a:latin typeface="Times New Roman"/>
                        <a:ea typeface="Times New Roman"/>
                      </a:endParaRPr>
                    </a:p>
                  </a:txBody>
                  <a:tcPr marL="61430" marR="61430" marT="0" marB="0"/>
                </a:tc>
                <a:tc>
                  <a:txBody>
                    <a:bodyPr/>
                    <a:lstStyle/>
                    <a:p>
                      <a:pPr fontAlgn="ctr">
                        <a:spcAft>
                          <a:spcPts val="0"/>
                        </a:spcAft>
                      </a:pPr>
                      <a:r>
                        <a:rPr lang="en-GB" sz="1400" kern="1200" dirty="0">
                          <a:solidFill>
                            <a:srgbClr val="FF0000"/>
                          </a:solidFill>
                          <a:effectLst/>
                        </a:rPr>
                        <a:t>Partial </a:t>
                      </a:r>
                      <a:r>
                        <a:rPr lang="en-GB" sz="1400" kern="1200" dirty="0" smtClean="0">
                          <a:solidFill>
                            <a:srgbClr val="FF0000"/>
                          </a:solidFill>
                          <a:effectLst/>
                        </a:rPr>
                        <a:t>reduction</a:t>
                      </a:r>
                      <a:r>
                        <a:rPr lang="en-GB" sz="1400" kern="1200" dirty="0">
                          <a:effectLst/>
                        </a:rPr>
                        <a:t/>
                      </a:r>
                      <a:br>
                        <a:rPr lang="en-GB" sz="1400" kern="1200" dirty="0">
                          <a:effectLst/>
                        </a:rPr>
                      </a:br>
                      <a:r>
                        <a:rPr lang="en-GB" sz="1400" kern="1200" dirty="0">
                          <a:effectLst/>
                        </a:rPr>
                        <a:t>8% contribution rate reduced to 2% in May 2009. Rates increased to 4% from 2013</a:t>
                      </a:r>
                      <a:endParaRPr lang="en-GB" sz="1400" dirty="0">
                        <a:solidFill>
                          <a:srgbClr val="000000"/>
                        </a:solidFill>
                        <a:effectLst/>
                        <a:latin typeface="Times New Roman"/>
                        <a:ea typeface="Times New Roman"/>
                      </a:endParaRPr>
                    </a:p>
                  </a:txBody>
                  <a:tcPr marL="61430" marR="61430" marT="0" marB="0"/>
                </a:tc>
              </a:tr>
              <a:tr h="869587">
                <a:tc>
                  <a:txBody>
                    <a:bodyPr/>
                    <a:lstStyle/>
                    <a:p>
                      <a:pPr fontAlgn="ctr">
                        <a:spcAft>
                          <a:spcPts val="0"/>
                        </a:spcAft>
                      </a:pPr>
                      <a:r>
                        <a:rPr lang="en-GB" sz="1400" kern="1200" dirty="0">
                          <a:effectLst/>
                        </a:rPr>
                        <a:t>Lithuania</a:t>
                      </a:r>
                      <a:endParaRPr lang="en-GB" sz="1400" dirty="0">
                        <a:solidFill>
                          <a:srgbClr val="000000"/>
                        </a:solidFill>
                        <a:effectLst/>
                        <a:latin typeface="Times New Roman"/>
                        <a:ea typeface="Times New Roman"/>
                      </a:endParaRPr>
                    </a:p>
                  </a:txBody>
                  <a:tcPr marL="61430" marR="61430" marT="0" marB="0"/>
                </a:tc>
                <a:tc>
                  <a:txBody>
                    <a:bodyPr/>
                    <a:lstStyle/>
                    <a:p>
                      <a:pPr fontAlgn="ctr">
                        <a:spcAft>
                          <a:spcPts val="0"/>
                        </a:spcAft>
                      </a:pPr>
                      <a:r>
                        <a:rPr lang="en-GB" sz="1400" kern="1200" dirty="0">
                          <a:solidFill>
                            <a:srgbClr val="FF0000"/>
                          </a:solidFill>
                          <a:effectLst/>
                        </a:rPr>
                        <a:t>Partial </a:t>
                      </a:r>
                      <a:r>
                        <a:rPr lang="en-GB" sz="1400" kern="1200" dirty="0" smtClean="0">
                          <a:solidFill>
                            <a:srgbClr val="FF0000"/>
                          </a:solidFill>
                          <a:effectLst/>
                        </a:rPr>
                        <a:t>reduction</a:t>
                      </a:r>
                      <a:r>
                        <a:rPr lang="en-GB" sz="1400" kern="1200" dirty="0">
                          <a:effectLst/>
                        </a:rPr>
                        <a:t/>
                      </a:r>
                      <a:br>
                        <a:rPr lang="en-GB" sz="1400" kern="1200" dirty="0">
                          <a:effectLst/>
                        </a:rPr>
                      </a:br>
                      <a:r>
                        <a:rPr lang="en-GB" sz="1400" kern="1200" dirty="0">
                          <a:effectLst/>
                        </a:rPr>
                        <a:t>5.5% contribution rate reduced to 2% in </a:t>
                      </a:r>
                      <a:r>
                        <a:rPr lang="en-GB" sz="1400" kern="1200" dirty="0" smtClean="0">
                          <a:effectLst/>
                        </a:rPr>
                        <a:t>Jul </a:t>
                      </a:r>
                      <a:r>
                        <a:rPr lang="en-GB" sz="1400" kern="1200" dirty="0">
                          <a:effectLst/>
                        </a:rPr>
                        <a:t>2009. Rates further lowered to 1.5% in </a:t>
                      </a:r>
                      <a:r>
                        <a:rPr lang="en-GB" sz="1400" kern="1200" dirty="0" smtClean="0">
                          <a:effectLst/>
                        </a:rPr>
                        <a:t>Jan </a:t>
                      </a:r>
                      <a:r>
                        <a:rPr lang="en-GB" sz="1400" kern="1200" dirty="0">
                          <a:effectLst/>
                        </a:rPr>
                        <a:t>2012 and 2.5% in 2013. Change to 3% (2%+ 1%) </a:t>
                      </a:r>
                      <a:r>
                        <a:rPr lang="en-GB" sz="1400" kern="1200" dirty="0" smtClean="0">
                          <a:effectLst/>
                        </a:rPr>
                        <a:t>Jan </a:t>
                      </a:r>
                      <a:r>
                        <a:rPr lang="en-GB" sz="1400" kern="1200" dirty="0">
                          <a:effectLst/>
                        </a:rPr>
                        <a:t>2014, voluntary participation. Additional contribution at 2% in 2016-2019.</a:t>
                      </a:r>
                      <a:endParaRPr lang="en-GB" sz="1400" dirty="0">
                        <a:solidFill>
                          <a:srgbClr val="000000"/>
                        </a:solidFill>
                        <a:effectLst/>
                        <a:latin typeface="Times New Roman"/>
                        <a:ea typeface="Times New Roman"/>
                      </a:endParaRPr>
                    </a:p>
                  </a:txBody>
                  <a:tcPr marL="61430" marR="61430" marT="0" marB="0"/>
                </a:tc>
              </a:tr>
              <a:tr h="513964">
                <a:tc>
                  <a:txBody>
                    <a:bodyPr/>
                    <a:lstStyle/>
                    <a:p>
                      <a:pPr fontAlgn="ctr">
                        <a:spcAft>
                          <a:spcPts val="0"/>
                        </a:spcAft>
                      </a:pPr>
                      <a:r>
                        <a:rPr lang="en-GB" sz="1400" kern="1200" dirty="0">
                          <a:effectLst/>
                        </a:rPr>
                        <a:t>Hungary</a:t>
                      </a:r>
                      <a:endParaRPr lang="en-GB" sz="1400" dirty="0">
                        <a:solidFill>
                          <a:srgbClr val="000000"/>
                        </a:solidFill>
                        <a:effectLst/>
                        <a:latin typeface="Times New Roman"/>
                        <a:ea typeface="Times New Roman"/>
                      </a:endParaRPr>
                    </a:p>
                  </a:txBody>
                  <a:tcPr marL="61430" marR="61430" marT="0" marB="0"/>
                </a:tc>
                <a:tc>
                  <a:txBody>
                    <a:bodyPr/>
                    <a:lstStyle/>
                    <a:p>
                      <a:pPr fontAlgn="ctr">
                        <a:spcAft>
                          <a:spcPts val="0"/>
                        </a:spcAft>
                      </a:pPr>
                      <a:r>
                        <a:rPr lang="en-GB" sz="1400" kern="1200" dirty="0">
                          <a:solidFill>
                            <a:srgbClr val="FF0000"/>
                          </a:solidFill>
                          <a:effectLst/>
                        </a:rPr>
                        <a:t>Permanent </a:t>
                      </a:r>
                      <a:r>
                        <a:rPr lang="en-GB" sz="1400" kern="1200" dirty="0" smtClean="0">
                          <a:solidFill>
                            <a:srgbClr val="FF0000"/>
                          </a:solidFill>
                          <a:effectLst/>
                        </a:rPr>
                        <a:t>reversal</a:t>
                      </a:r>
                      <a:r>
                        <a:rPr lang="en-GB" sz="1400" kern="1200" dirty="0">
                          <a:effectLst/>
                        </a:rPr>
                        <a:t/>
                      </a:r>
                      <a:br>
                        <a:rPr lang="en-GB" sz="1400" kern="1200" dirty="0">
                          <a:effectLst/>
                        </a:rPr>
                      </a:br>
                      <a:r>
                        <a:rPr lang="en-GB" sz="1400" kern="1200" dirty="0">
                          <a:effectLst/>
                        </a:rPr>
                        <a:t>Contribution rate reduced to 0% in </a:t>
                      </a:r>
                      <a:r>
                        <a:rPr lang="en-GB" sz="1400" kern="1200" dirty="0" smtClean="0">
                          <a:effectLst/>
                        </a:rPr>
                        <a:t>Jan </a:t>
                      </a:r>
                      <a:r>
                        <a:rPr lang="en-GB" sz="1400" kern="1200" dirty="0">
                          <a:effectLst/>
                        </a:rPr>
                        <a:t>2011 assets transferred to the mandatory PAYG system.</a:t>
                      </a:r>
                      <a:endParaRPr lang="en-GB" sz="1400" dirty="0">
                        <a:solidFill>
                          <a:srgbClr val="000000"/>
                        </a:solidFill>
                        <a:effectLst/>
                        <a:latin typeface="Times New Roman"/>
                        <a:ea typeface="Times New Roman"/>
                      </a:endParaRPr>
                    </a:p>
                  </a:txBody>
                  <a:tcPr marL="61430" marR="61430" marT="0" marB="0"/>
                </a:tc>
              </a:tr>
              <a:tr h="1086984">
                <a:tc>
                  <a:txBody>
                    <a:bodyPr/>
                    <a:lstStyle/>
                    <a:p>
                      <a:pPr fontAlgn="ctr">
                        <a:spcAft>
                          <a:spcPts val="0"/>
                        </a:spcAft>
                      </a:pPr>
                      <a:r>
                        <a:rPr lang="en-GB" sz="1400" kern="1200" dirty="0">
                          <a:effectLst/>
                        </a:rPr>
                        <a:t>Poland</a:t>
                      </a:r>
                      <a:endParaRPr lang="en-GB" sz="1400" dirty="0">
                        <a:solidFill>
                          <a:srgbClr val="000000"/>
                        </a:solidFill>
                        <a:effectLst/>
                        <a:latin typeface="Times New Roman"/>
                        <a:ea typeface="Times New Roman"/>
                      </a:endParaRPr>
                    </a:p>
                  </a:txBody>
                  <a:tcPr marL="61430" marR="61430" marT="0" marB="0"/>
                </a:tc>
                <a:tc>
                  <a:txBody>
                    <a:bodyPr/>
                    <a:lstStyle/>
                    <a:p>
                      <a:pPr fontAlgn="ctr">
                        <a:spcAft>
                          <a:spcPts val="0"/>
                        </a:spcAft>
                      </a:pPr>
                      <a:r>
                        <a:rPr lang="en-GB" sz="1400" kern="1200" dirty="0">
                          <a:solidFill>
                            <a:srgbClr val="FF0000"/>
                          </a:solidFill>
                          <a:effectLst/>
                        </a:rPr>
                        <a:t>Permanent reduction and partial </a:t>
                      </a:r>
                      <a:r>
                        <a:rPr lang="en-GB" sz="1400" kern="1200" dirty="0" smtClean="0">
                          <a:solidFill>
                            <a:srgbClr val="FF0000"/>
                          </a:solidFill>
                          <a:effectLst/>
                        </a:rPr>
                        <a:t>reversal</a:t>
                      </a:r>
                      <a:r>
                        <a:rPr lang="en-GB" sz="1400" kern="1200" dirty="0">
                          <a:effectLst/>
                        </a:rPr>
                        <a:t/>
                      </a:r>
                      <a:br>
                        <a:rPr lang="en-GB" sz="1400" kern="1200" dirty="0">
                          <a:effectLst/>
                        </a:rPr>
                      </a:br>
                      <a:r>
                        <a:rPr lang="en-GB" sz="1400" kern="1200" dirty="0">
                          <a:effectLst/>
                        </a:rPr>
                        <a:t>Contribution rate reduced to 2.3% in May 2011. From </a:t>
                      </a:r>
                      <a:r>
                        <a:rPr lang="en-GB" sz="1400" kern="1200" dirty="0" smtClean="0">
                          <a:effectLst/>
                        </a:rPr>
                        <a:t>Feb </a:t>
                      </a:r>
                      <a:r>
                        <a:rPr lang="en-GB" sz="1400" kern="1200" dirty="0">
                          <a:effectLst/>
                        </a:rPr>
                        <a:t>2014 contribution at 2.92%, in </a:t>
                      </a:r>
                      <a:r>
                        <a:rPr lang="en-GB" sz="1400" kern="1200" dirty="0" smtClean="0">
                          <a:effectLst/>
                        </a:rPr>
                        <a:t>Feb </a:t>
                      </a:r>
                      <a:r>
                        <a:rPr lang="en-GB" sz="1400" kern="1200" dirty="0">
                          <a:effectLst/>
                        </a:rPr>
                        <a:t>2014 assets invested in government bonds transferred to PAYG scheme and redeemed. </a:t>
                      </a:r>
                      <a:r>
                        <a:rPr lang="en-GB" sz="1400" kern="1200" dirty="0" smtClean="0">
                          <a:effectLst/>
                        </a:rPr>
                        <a:t>In </a:t>
                      </a:r>
                      <a:r>
                        <a:rPr lang="en-GB" sz="1400" kern="1200" dirty="0">
                          <a:effectLst/>
                        </a:rPr>
                        <a:t>2014 system made opt-out and opt-in in specified time slots. </a:t>
                      </a:r>
                      <a:r>
                        <a:rPr lang="pl-PL" sz="1400" kern="1200" dirty="0" smtClean="0">
                          <a:effectLst/>
                        </a:rPr>
                        <a:t>Investment in TBs was banned. </a:t>
                      </a:r>
                      <a:r>
                        <a:rPr lang="en-GB" sz="1400" kern="1200" dirty="0" smtClean="0">
                          <a:effectLst/>
                        </a:rPr>
                        <a:t>Assets </a:t>
                      </a:r>
                      <a:r>
                        <a:rPr lang="en-GB" sz="1400" kern="1200" dirty="0">
                          <a:effectLst/>
                        </a:rPr>
                        <a:t>from FF transferred gradually to PAYG 10 years prior to retirement. </a:t>
                      </a:r>
                      <a:endParaRPr lang="en-GB" sz="1400" dirty="0">
                        <a:solidFill>
                          <a:srgbClr val="000000"/>
                        </a:solidFill>
                        <a:effectLst/>
                        <a:latin typeface="Times New Roman"/>
                        <a:ea typeface="Times New Roman"/>
                      </a:endParaRPr>
                    </a:p>
                  </a:txBody>
                  <a:tcPr marL="61430" marR="61430" marT="0" marB="0"/>
                </a:tc>
              </a:tr>
              <a:tr h="685285">
                <a:tc>
                  <a:txBody>
                    <a:bodyPr/>
                    <a:lstStyle/>
                    <a:p>
                      <a:pPr fontAlgn="ctr">
                        <a:spcAft>
                          <a:spcPts val="0"/>
                        </a:spcAft>
                      </a:pPr>
                      <a:r>
                        <a:rPr lang="en-GB" sz="1400" kern="1200" dirty="0">
                          <a:effectLst/>
                        </a:rPr>
                        <a:t>Romania</a:t>
                      </a:r>
                      <a:endParaRPr lang="en-GB" sz="1400" dirty="0">
                        <a:solidFill>
                          <a:srgbClr val="000000"/>
                        </a:solidFill>
                        <a:effectLst/>
                        <a:latin typeface="Times New Roman"/>
                        <a:ea typeface="Times New Roman"/>
                      </a:endParaRPr>
                    </a:p>
                  </a:txBody>
                  <a:tcPr marL="61430" marR="61430" marT="0" marB="0"/>
                </a:tc>
                <a:tc>
                  <a:txBody>
                    <a:bodyPr/>
                    <a:lstStyle/>
                    <a:p>
                      <a:pPr fontAlgn="ctr">
                        <a:spcAft>
                          <a:spcPts val="0"/>
                        </a:spcAft>
                      </a:pPr>
                      <a:r>
                        <a:rPr lang="en-GB" sz="1400" kern="1200" dirty="0">
                          <a:solidFill>
                            <a:srgbClr val="00B050"/>
                          </a:solidFill>
                          <a:effectLst/>
                        </a:rPr>
                        <a:t>Temporary</a:t>
                      </a:r>
                      <a:r>
                        <a:rPr lang="en-GB" sz="1400" kern="1200" dirty="0">
                          <a:effectLst/>
                        </a:rPr>
                        <a:t> </a:t>
                      </a:r>
                      <a:r>
                        <a:rPr lang="en-GB" sz="1400" kern="1200" dirty="0" smtClean="0">
                          <a:solidFill>
                            <a:srgbClr val="FF0000"/>
                          </a:solidFill>
                          <a:effectLst/>
                        </a:rPr>
                        <a:t>reduction</a:t>
                      </a:r>
                      <a:r>
                        <a:rPr lang="en-GB" sz="1400" kern="1200" dirty="0">
                          <a:effectLst/>
                        </a:rPr>
                        <a:t/>
                      </a:r>
                      <a:br>
                        <a:rPr lang="en-GB" sz="1400" kern="1200" dirty="0">
                          <a:effectLst/>
                        </a:rPr>
                      </a:br>
                      <a:r>
                        <a:rPr lang="en-GB" sz="1400" kern="1200" dirty="0">
                          <a:effectLst/>
                        </a:rPr>
                        <a:t>Reduction in planned growth path of contribution rate from 2% to 6%. Rate froze at 2%, started to increase from 2011 at annual rate of 0,5pp.</a:t>
                      </a:r>
                      <a:endParaRPr lang="en-GB" sz="1400" dirty="0">
                        <a:solidFill>
                          <a:srgbClr val="000000"/>
                        </a:solidFill>
                        <a:effectLst/>
                        <a:latin typeface="Times New Roman"/>
                        <a:ea typeface="Times New Roman"/>
                      </a:endParaRPr>
                    </a:p>
                  </a:txBody>
                  <a:tcPr marL="61430" marR="61430" marT="0" marB="0"/>
                </a:tc>
              </a:tr>
              <a:tr h="652190">
                <a:tc>
                  <a:txBody>
                    <a:bodyPr/>
                    <a:lstStyle/>
                    <a:p>
                      <a:pPr fontAlgn="ctr">
                        <a:spcAft>
                          <a:spcPts val="0"/>
                        </a:spcAft>
                      </a:pPr>
                      <a:r>
                        <a:rPr lang="en-GB" sz="1400" kern="1200" dirty="0">
                          <a:effectLst/>
                        </a:rPr>
                        <a:t>Slovakia</a:t>
                      </a:r>
                      <a:endParaRPr lang="en-GB" sz="1400" dirty="0">
                        <a:solidFill>
                          <a:srgbClr val="000000"/>
                        </a:solidFill>
                        <a:effectLst/>
                        <a:latin typeface="Times New Roman"/>
                        <a:ea typeface="Times New Roman"/>
                      </a:endParaRPr>
                    </a:p>
                  </a:txBody>
                  <a:tcPr marL="61430" marR="61430" marT="0" marB="0"/>
                </a:tc>
                <a:tc>
                  <a:txBody>
                    <a:bodyPr/>
                    <a:lstStyle/>
                    <a:p>
                      <a:pPr fontAlgn="ctr">
                        <a:spcAft>
                          <a:spcPts val="0"/>
                        </a:spcAft>
                      </a:pPr>
                      <a:r>
                        <a:rPr lang="en-GB" sz="1400" kern="1200" dirty="0">
                          <a:solidFill>
                            <a:srgbClr val="FF0000"/>
                          </a:solidFill>
                          <a:effectLst/>
                        </a:rPr>
                        <a:t>Permanent </a:t>
                      </a:r>
                      <a:r>
                        <a:rPr lang="en-GB" sz="1400" kern="1200" dirty="0" smtClean="0">
                          <a:solidFill>
                            <a:srgbClr val="FF0000"/>
                          </a:solidFill>
                          <a:effectLst/>
                        </a:rPr>
                        <a:t>reduction</a:t>
                      </a:r>
                      <a:r>
                        <a:rPr lang="en-GB" sz="1400" kern="1200" dirty="0">
                          <a:effectLst/>
                        </a:rPr>
                        <a:t/>
                      </a:r>
                      <a:br>
                        <a:rPr lang="en-GB" sz="1400" kern="1200" dirty="0">
                          <a:effectLst/>
                        </a:rPr>
                      </a:br>
                      <a:r>
                        <a:rPr lang="en-GB" sz="1400" kern="1200" dirty="0">
                          <a:effectLst/>
                        </a:rPr>
                        <a:t>9% contribution reduced to 4% in 2013with planned further increase to 6% in 2024. Funded scheme opt-out and opt-in system.</a:t>
                      </a:r>
                      <a:endParaRPr lang="en-GB" sz="1400" dirty="0">
                        <a:solidFill>
                          <a:srgbClr val="000000"/>
                        </a:solidFill>
                        <a:effectLst/>
                        <a:latin typeface="Times New Roman"/>
                        <a:ea typeface="Times New Roman"/>
                      </a:endParaRPr>
                    </a:p>
                  </a:txBody>
                  <a:tcPr marL="61430" marR="61430" marT="0" marB="0"/>
                </a:tc>
              </a:tr>
            </a:tbl>
          </a:graphicData>
        </a:graphic>
      </p:graphicFrame>
      <p:sp>
        <p:nvSpPr>
          <p:cNvPr id="4" name="Slide Number Placeholder 3"/>
          <p:cNvSpPr>
            <a:spLocks noGrp="1"/>
          </p:cNvSpPr>
          <p:nvPr>
            <p:ph type="sldNum" sz="quarter" idx="12"/>
          </p:nvPr>
        </p:nvSpPr>
        <p:spPr/>
        <p:txBody>
          <a:bodyPr/>
          <a:lstStyle/>
          <a:p>
            <a:pPr>
              <a:defRPr/>
            </a:pPr>
            <a:fld id="{38795815-CC2E-4781-B890-20CAD8BEB5AC}" type="slidenum">
              <a:rPr lang="en-US" smtClean="0"/>
              <a:pPr>
                <a:defRPr/>
              </a:pPr>
              <a:t>25</a:t>
            </a:fld>
            <a:endParaRPr lang="en-US" dirty="0"/>
          </a:p>
        </p:txBody>
      </p:sp>
      <p:sp>
        <p:nvSpPr>
          <p:cNvPr id="6" name="TextBox 5"/>
          <p:cNvSpPr txBox="1"/>
          <p:nvPr/>
        </p:nvSpPr>
        <p:spPr>
          <a:xfrm>
            <a:off x="179512" y="6525344"/>
            <a:ext cx="8640960" cy="307777"/>
          </a:xfrm>
          <a:prstGeom prst="rect">
            <a:avLst/>
          </a:prstGeom>
          <a:noFill/>
        </p:spPr>
        <p:txBody>
          <a:bodyPr wrap="square" rtlCol="0">
            <a:spAutoFit/>
          </a:bodyPr>
          <a:lstStyle/>
          <a:p>
            <a:r>
              <a:rPr lang="en-GB" sz="1400" dirty="0" smtClean="0"/>
              <a:t>Source </a:t>
            </a:r>
            <a:r>
              <a:rPr lang="en-US" sz="1400" dirty="0"/>
              <a:t>: </a:t>
            </a:r>
            <a:r>
              <a:rPr lang="pl-PL" sz="1400" dirty="0" smtClean="0"/>
              <a:t>Bielawska, Chłoń-Domińczak, Stańko (2015</a:t>
            </a:r>
            <a:r>
              <a:rPr lang="en-GB" sz="1400" dirty="0" smtClean="0"/>
              <a:t>: 16</a:t>
            </a:r>
            <a:r>
              <a:rPr lang="pl-PL" sz="1400" dirty="0" smtClean="0"/>
              <a:t>)</a:t>
            </a:r>
            <a:r>
              <a:rPr lang="en-US" sz="1400" dirty="0" smtClean="0"/>
              <a:t>.</a:t>
            </a:r>
            <a:endParaRPr lang="en-GB" sz="1400" dirty="0"/>
          </a:p>
        </p:txBody>
      </p:sp>
    </p:spTree>
    <p:extLst>
      <p:ext uri="{BB962C8B-B14F-4D97-AF65-F5344CB8AC3E}">
        <p14:creationId xmlns:p14="http://schemas.microsoft.com/office/powerpoint/2010/main" val="32040720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7"/>
          <p:cNvSpPr>
            <a:spLocks noGrp="1"/>
          </p:cNvSpPr>
          <p:nvPr>
            <p:ph type="sldNum" sz="quarter" idx="12"/>
          </p:nvPr>
        </p:nvSpPr>
        <p:spPr/>
        <p:txBody>
          <a:bodyPr/>
          <a:lstStyle/>
          <a:p>
            <a:pPr>
              <a:defRPr/>
            </a:pPr>
            <a:fld id="{DECD8784-F9F0-4288-B99F-D1FB0C42C8AC}" type="slidenum">
              <a:rPr lang="en-GB" smtClean="0"/>
              <a:pPr>
                <a:defRPr/>
              </a:pPr>
              <a:t>26</a:t>
            </a:fld>
            <a:endParaRPr lang="en-GB" dirty="0"/>
          </a:p>
        </p:txBody>
      </p:sp>
      <p:sp>
        <p:nvSpPr>
          <p:cNvPr id="12291" name="Title 1"/>
          <p:cNvSpPr>
            <a:spLocks noGrp="1"/>
          </p:cNvSpPr>
          <p:nvPr>
            <p:ph type="title"/>
          </p:nvPr>
        </p:nvSpPr>
        <p:spPr>
          <a:xfrm>
            <a:off x="468313" y="404664"/>
            <a:ext cx="8229600" cy="552450"/>
          </a:xfrm>
        </p:spPr>
        <p:txBody>
          <a:bodyPr/>
          <a:lstStyle/>
          <a:p>
            <a:pPr eaLnBrk="1" hangingPunct="1"/>
            <a:r>
              <a:rPr lang="en-GB" altLang="en-US" sz="3200" b="1" dirty="0"/>
              <a:t>Drivers for the systemic change</a:t>
            </a:r>
          </a:p>
        </p:txBody>
      </p:sp>
      <p:sp>
        <p:nvSpPr>
          <p:cNvPr id="12292" name="Content Placeholder 2"/>
          <p:cNvSpPr>
            <a:spLocks noGrp="1"/>
          </p:cNvSpPr>
          <p:nvPr>
            <p:ph idx="1"/>
          </p:nvPr>
        </p:nvSpPr>
        <p:spPr>
          <a:xfrm>
            <a:off x="395288" y="1124745"/>
            <a:ext cx="8425184" cy="5360194"/>
          </a:xfrm>
        </p:spPr>
        <p:txBody>
          <a:bodyPr/>
          <a:lstStyle/>
          <a:p>
            <a:pPr marL="0" indent="0" algn="just" eaLnBrk="1" hangingPunct="1">
              <a:buClrTx/>
              <a:buSzTx/>
              <a:buNone/>
            </a:pPr>
            <a:r>
              <a:rPr lang="en-GB" altLang="en-US" dirty="0" smtClean="0">
                <a:latin typeface="Arial" panose="020B0604020202020204" pitchFamily="34" charset="0"/>
                <a:cs typeface="Arial" panose="020B0604020202020204" pitchFamily="34" charset="0"/>
              </a:rPr>
              <a:t>Eurostat asset classification problem was worsened by</a:t>
            </a:r>
          </a:p>
          <a:p>
            <a:pPr algn="just" eaLnBrk="1" hangingPunct="1">
              <a:spcBef>
                <a:spcPts val="600"/>
              </a:spcBef>
              <a:spcAft>
                <a:spcPts val="0"/>
              </a:spcAft>
              <a:buClrTx/>
              <a:buSzTx/>
            </a:pPr>
            <a:r>
              <a:rPr lang="en-GB" altLang="en-US" sz="2400" dirty="0" smtClean="0">
                <a:latin typeface="Arial" panose="020B0604020202020204" pitchFamily="34" charset="0"/>
                <a:cs typeface="Arial" panose="020B0604020202020204" pitchFamily="34" charset="0"/>
              </a:rPr>
              <a:t>financial crisis</a:t>
            </a:r>
            <a:endParaRPr lang="pl-PL" altLang="en-US" sz="2400" dirty="0" smtClean="0">
              <a:latin typeface="Arial" panose="020B0604020202020204" pitchFamily="34" charset="0"/>
              <a:cs typeface="Arial" panose="020B0604020202020204" pitchFamily="34" charset="0"/>
            </a:endParaRPr>
          </a:p>
          <a:p>
            <a:pPr algn="just" eaLnBrk="1" hangingPunct="1">
              <a:spcBef>
                <a:spcPts val="600"/>
              </a:spcBef>
              <a:spcAft>
                <a:spcPts val="0"/>
              </a:spcAft>
              <a:buClrTx/>
              <a:buSzTx/>
            </a:pPr>
            <a:r>
              <a:rPr lang="en-GB" altLang="en-US" sz="2400" dirty="0" smtClean="0">
                <a:latin typeface="Arial" panose="020B0604020202020204" pitchFamily="34" charset="0"/>
                <a:cs typeface="Arial" panose="020B0604020202020204" pitchFamily="34" charset="0"/>
              </a:rPr>
              <a:t>increasing scale of funded contributions and accumulating costs of TB servicing</a:t>
            </a:r>
          </a:p>
          <a:p>
            <a:pPr algn="just" eaLnBrk="1" hangingPunct="1">
              <a:spcBef>
                <a:spcPts val="600"/>
              </a:spcBef>
              <a:spcAft>
                <a:spcPts val="0"/>
              </a:spcAft>
              <a:buClrTx/>
              <a:buSzTx/>
            </a:pPr>
            <a:endParaRPr lang="en-GB" altLang="en-US" sz="2400" dirty="0" smtClean="0">
              <a:latin typeface="Arial" panose="020B0604020202020204" pitchFamily="34" charset="0"/>
              <a:cs typeface="Arial" panose="020B0604020202020204" pitchFamily="34" charset="0"/>
            </a:endParaRPr>
          </a:p>
          <a:p>
            <a:pPr algn="just" eaLnBrk="1" hangingPunct="1">
              <a:spcBef>
                <a:spcPts val="600"/>
              </a:spcBef>
              <a:spcAft>
                <a:spcPts val="0"/>
              </a:spcAft>
              <a:buClrTx/>
              <a:buSzTx/>
            </a:pPr>
            <a:endParaRPr lang="en-GB" altLang="en-US" sz="2400" dirty="0">
              <a:latin typeface="Arial" panose="020B0604020202020204" pitchFamily="34" charset="0"/>
              <a:cs typeface="Arial" panose="020B0604020202020204" pitchFamily="34" charset="0"/>
            </a:endParaRPr>
          </a:p>
          <a:p>
            <a:pPr algn="just" eaLnBrk="1" hangingPunct="1">
              <a:spcBef>
                <a:spcPts val="600"/>
              </a:spcBef>
              <a:spcAft>
                <a:spcPts val="0"/>
              </a:spcAft>
              <a:buClrTx/>
              <a:buSzTx/>
            </a:pPr>
            <a:endParaRPr lang="pl-PL" altLang="en-US" sz="2400" dirty="0" smtClean="0">
              <a:latin typeface="Arial" panose="020B0604020202020204" pitchFamily="34" charset="0"/>
              <a:cs typeface="Arial" panose="020B0604020202020204" pitchFamily="34" charset="0"/>
            </a:endParaRPr>
          </a:p>
          <a:p>
            <a:pPr algn="just" eaLnBrk="1" hangingPunct="1">
              <a:spcBef>
                <a:spcPts val="600"/>
              </a:spcBef>
              <a:spcAft>
                <a:spcPts val="0"/>
              </a:spcAft>
              <a:buClrTx/>
              <a:buSzTx/>
            </a:pPr>
            <a:endParaRPr lang="en-GB" altLang="en-US" sz="2400" dirty="0" smtClean="0">
              <a:latin typeface="Arial" panose="020B0604020202020204" pitchFamily="34" charset="0"/>
              <a:cs typeface="Arial" panose="020B0604020202020204" pitchFamily="34" charset="0"/>
            </a:endParaRPr>
          </a:p>
          <a:p>
            <a:pPr algn="just" eaLnBrk="1" hangingPunct="1">
              <a:spcBef>
                <a:spcPts val="600"/>
              </a:spcBef>
              <a:spcAft>
                <a:spcPts val="0"/>
              </a:spcAft>
              <a:buClrTx/>
              <a:buSzTx/>
            </a:pPr>
            <a:r>
              <a:rPr lang="pl-PL" altLang="en-US" sz="2400" dirty="0" smtClean="0">
                <a:latin typeface="Arial" panose="020B0604020202020204" pitchFamily="34" charset="0"/>
                <a:cs typeface="Arial" panose="020B0604020202020204" pitchFamily="34" charset="0"/>
              </a:rPr>
              <a:t/>
            </a:r>
            <a:br>
              <a:rPr lang="pl-PL" altLang="en-US" sz="2400" dirty="0" smtClean="0">
                <a:latin typeface="Arial" panose="020B0604020202020204" pitchFamily="34" charset="0"/>
                <a:cs typeface="Arial" panose="020B0604020202020204" pitchFamily="34" charset="0"/>
              </a:rPr>
            </a:br>
            <a:endParaRPr lang="en-GB" altLang="en-US" sz="2400" dirty="0" smtClean="0">
              <a:latin typeface="Arial" panose="020B0604020202020204" pitchFamily="34" charset="0"/>
              <a:cs typeface="Arial" panose="020B0604020202020204" pitchFamily="34" charset="0"/>
            </a:endParaRPr>
          </a:p>
          <a:p>
            <a:pPr algn="just" eaLnBrk="1" hangingPunct="1">
              <a:spcBef>
                <a:spcPts val="600"/>
              </a:spcBef>
              <a:spcAft>
                <a:spcPts val="0"/>
              </a:spcAft>
              <a:buClrTx/>
              <a:buSzTx/>
            </a:pPr>
            <a:r>
              <a:rPr lang="en-GB" altLang="en-US" sz="2400" dirty="0" smtClean="0">
                <a:latin typeface="Arial" panose="020B0604020202020204" pitchFamily="34" charset="0"/>
                <a:cs typeface="Arial" panose="020B0604020202020204" pitchFamily="34" charset="0"/>
              </a:rPr>
              <a:t>high (initial) costs of managing companies (with particular focus on fees taken for TB portion of investment portfolio)</a:t>
            </a:r>
          </a:p>
          <a:p>
            <a:pPr algn="just" eaLnBrk="1" hangingPunct="1">
              <a:spcBef>
                <a:spcPts val="600"/>
              </a:spcBef>
              <a:spcAft>
                <a:spcPts val="0"/>
              </a:spcAft>
              <a:buClrTx/>
              <a:buSzTx/>
            </a:pPr>
            <a:r>
              <a:rPr lang="en-GB" altLang="en-US" sz="2400" dirty="0" smtClean="0">
                <a:latin typeface="Arial" panose="020B0604020202020204" pitchFamily="34" charset="0"/>
                <a:cs typeface="Arial" panose="020B0604020202020204" pitchFamily="34" charset="0"/>
              </a:rPr>
              <a:t>political actions</a:t>
            </a:r>
            <a:endParaRPr lang="en-GB" altLang="en-US" sz="2000" dirty="0" smtClean="0">
              <a:latin typeface="Arial" panose="020B0604020202020204" pitchFamily="34" charset="0"/>
              <a:cs typeface="Arial" panose="020B0604020202020204" pitchFamily="34" charset="0"/>
            </a:endParaRPr>
          </a:p>
        </p:txBody>
      </p:sp>
      <p:pic>
        <p:nvPicPr>
          <p:cNvPr id="1229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le 1"/>
          <p:cNvGraphicFramePr>
            <a:graphicFrameLocks noGrp="1"/>
          </p:cNvGraphicFramePr>
          <p:nvPr>
            <p:extLst>
              <p:ext uri="{D42A27DB-BD31-4B8C-83A1-F6EECF244321}">
                <p14:modId xmlns:p14="http://schemas.microsoft.com/office/powerpoint/2010/main" val="1110547394"/>
              </p:ext>
            </p:extLst>
          </p:nvPr>
        </p:nvGraphicFramePr>
        <p:xfrm>
          <a:off x="827584" y="3131785"/>
          <a:ext cx="5302250" cy="1892423"/>
        </p:xfrm>
        <a:graphic>
          <a:graphicData uri="http://schemas.openxmlformats.org/drawingml/2006/table">
            <a:tbl>
              <a:tblPr>
                <a:tableStyleId>{5C22544A-7EE6-4342-B048-85BDC9FD1C3A}</a:tableStyleId>
              </a:tblPr>
              <a:tblGrid>
                <a:gridCol w="1125786"/>
                <a:gridCol w="1944439"/>
                <a:gridCol w="2232025"/>
              </a:tblGrid>
              <a:tr h="172039">
                <a:tc>
                  <a:txBody>
                    <a:bodyPr/>
                    <a:lstStyle/>
                    <a:p>
                      <a:pPr>
                        <a:spcBef>
                          <a:spcPts val="1000"/>
                        </a:spcBef>
                        <a:spcAft>
                          <a:spcPts val="0"/>
                        </a:spcAft>
                      </a:pPr>
                      <a:r>
                        <a:rPr lang="en-GB" sz="1000" b="1" noProof="0" dirty="0" smtClean="0">
                          <a:effectLst/>
                        </a:rPr>
                        <a:t>Country</a:t>
                      </a:r>
                      <a:endParaRPr lang="en-GB" sz="1200" b="1" noProof="0" dirty="0">
                        <a:solidFill>
                          <a:srgbClr val="000000"/>
                        </a:solidFill>
                        <a:effectLst/>
                        <a:latin typeface="Times New Roman"/>
                        <a:ea typeface="Times New Roman"/>
                      </a:endParaRPr>
                    </a:p>
                  </a:txBody>
                  <a:tcPr marL="68580" marR="68580" marT="0" marB="0"/>
                </a:tc>
                <a:tc>
                  <a:txBody>
                    <a:bodyPr/>
                    <a:lstStyle/>
                    <a:p>
                      <a:pPr algn="ctr">
                        <a:spcAft>
                          <a:spcPts val="0"/>
                        </a:spcAft>
                      </a:pPr>
                      <a:r>
                        <a:rPr lang="en-GB" sz="1000" b="1" noProof="0" dirty="0" smtClean="0">
                          <a:effectLst/>
                        </a:rPr>
                        <a:t>Period</a:t>
                      </a:r>
                      <a:endParaRPr lang="en-GB" sz="1200" b="1" noProof="0" dirty="0">
                        <a:solidFill>
                          <a:srgbClr val="000000"/>
                        </a:solidFill>
                        <a:effectLst/>
                        <a:latin typeface="Times New Roman"/>
                        <a:ea typeface="Times New Roman"/>
                      </a:endParaRPr>
                    </a:p>
                  </a:txBody>
                  <a:tcPr marL="68580" marR="68580" marT="0" marB="0"/>
                </a:tc>
                <a:tc>
                  <a:txBody>
                    <a:bodyPr/>
                    <a:lstStyle/>
                    <a:p>
                      <a:pPr algn="ctr">
                        <a:spcAft>
                          <a:spcPts val="0"/>
                        </a:spcAft>
                      </a:pPr>
                      <a:r>
                        <a:rPr lang="en-GB" sz="1000" b="1" noProof="0" dirty="0" smtClean="0">
                          <a:effectLst/>
                        </a:rPr>
                        <a:t>Total transition cost</a:t>
                      </a:r>
                      <a:endParaRPr lang="en-GB" sz="1200" b="1" noProof="0" dirty="0">
                        <a:solidFill>
                          <a:srgbClr val="000000"/>
                        </a:solidFill>
                        <a:effectLst/>
                        <a:latin typeface="Times New Roman"/>
                        <a:ea typeface="Times New Roman"/>
                      </a:endParaRPr>
                    </a:p>
                  </a:txBody>
                  <a:tcPr marL="68580" marR="68580" marT="0" marB="0"/>
                </a:tc>
              </a:tr>
              <a:tr h="215048">
                <a:tc>
                  <a:txBody>
                    <a:bodyPr/>
                    <a:lstStyle/>
                    <a:p>
                      <a:pPr>
                        <a:spcBef>
                          <a:spcPts val="1000"/>
                        </a:spcBef>
                        <a:spcAft>
                          <a:spcPts val="0"/>
                        </a:spcAft>
                      </a:pPr>
                      <a:r>
                        <a:rPr lang="en-GB" sz="1400" noProof="0" dirty="0" smtClean="0">
                          <a:effectLst/>
                        </a:rPr>
                        <a:t>Poland</a:t>
                      </a:r>
                      <a:endParaRPr lang="en-GB" sz="2000" noProof="0" dirty="0">
                        <a:solidFill>
                          <a:srgbClr val="000000"/>
                        </a:solidFill>
                        <a:effectLst/>
                        <a:latin typeface="Times New Roman"/>
                        <a:ea typeface="Times New Roman"/>
                      </a:endParaRPr>
                    </a:p>
                  </a:txBody>
                  <a:tcPr marL="68580" marR="68580" marT="0" marB="0"/>
                </a:tc>
                <a:tc>
                  <a:txBody>
                    <a:bodyPr/>
                    <a:lstStyle/>
                    <a:p>
                      <a:pPr algn="ctr">
                        <a:spcAft>
                          <a:spcPts val="0"/>
                        </a:spcAft>
                      </a:pPr>
                      <a:r>
                        <a:rPr lang="en-GB" sz="1400" noProof="0" dirty="0" smtClean="0">
                          <a:effectLst/>
                        </a:rPr>
                        <a:t>2001-2012</a:t>
                      </a:r>
                      <a:endParaRPr lang="en-GB" sz="2000" noProof="0" dirty="0">
                        <a:solidFill>
                          <a:srgbClr val="000000"/>
                        </a:solidFill>
                        <a:effectLst/>
                        <a:latin typeface="Times New Roman"/>
                        <a:ea typeface="Times New Roman"/>
                      </a:endParaRPr>
                    </a:p>
                  </a:txBody>
                  <a:tcPr marL="68580" marR="68580" marT="0" marB="0"/>
                </a:tc>
                <a:tc>
                  <a:txBody>
                    <a:bodyPr/>
                    <a:lstStyle/>
                    <a:p>
                      <a:pPr algn="ctr">
                        <a:spcBef>
                          <a:spcPts val="1000"/>
                        </a:spcBef>
                        <a:spcAft>
                          <a:spcPts val="0"/>
                        </a:spcAft>
                      </a:pPr>
                      <a:r>
                        <a:rPr lang="en-GB" sz="1400" noProof="0" dirty="0" smtClean="0">
                          <a:effectLst/>
                        </a:rPr>
                        <a:t>16.0</a:t>
                      </a:r>
                      <a:endParaRPr lang="en-GB" sz="2000" noProof="0" dirty="0">
                        <a:solidFill>
                          <a:srgbClr val="000000"/>
                        </a:solidFill>
                        <a:effectLst/>
                        <a:latin typeface="Times New Roman"/>
                        <a:ea typeface="Times New Roman"/>
                      </a:endParaRPr>
                    </a:p>
                  </a:txBody>
                  <a:tcPr marL="68580" marR="68580" marT="0" marB="0"/>
                </a:tc>
              </a:tr>
              <a:tr h="215048">
                <a:tc>
                  <a:txBody>
                    <a:bodyPr/>
                    <a:lstStyle/>
                    <a:p>
                      <a:pPr>
                        <a:spcBef>
                          <a:spcPts val="1000"/>
                        </a:spcBef>
                        <a:spcAft>
                          <a:spcPts val="0"/>
                        </a:spcAft>
                      </a:pPr>
                      <a:r>
                        <a:rPr lang="en-GB" sz="1400" noProof="0" dirty="0" smtClean="0">
                          <a:effectLst/>
                        </a:rPr>
                        <a:t>Hungary</a:t>
                      </a:r>
                      <a:endParaRPr lang="en-GB" sz="2000" noProof="0" dirty="0">
                        <a:solidFill>
                          <a:srgbClr val="000000"/>
                        </a:solidFill>
                        <a:effectLst/>
                        <a:latin typeface="Times New Roman"/>
                        <a:ea typeface="Times New Roman"/>
                      </a:endParaRPr>
                    </a:p>
                  </a:txBody>
                  <a:tcPr marL="68580" marR="68580" marT="0" marB="0"/>
                </a:tc>
                <a:tc>
                  <a:txBody>
                    <a:bodyPr/>
                    <a:lstStyle/>
                    <a:p>
                      <a:pPr algn="ctr">
                        <a:spcAft>
                          <a:spcPts val="0"/>
                        </a:spcAft>
                      </a:pPr>
                      <a:r>
                        <a:rPr lang="en-GB" sz="1400" noProof="0" dirty="0" smtClean="0">
                          <a:effectLst/>
                        </a:rPr>
                        <a:t>2001-2012</a:t>
                      </a:r>
                      <a:endParaRPr lang="en-GB" sz="2000" noProof="0" dirty="0">
                        <a:solidFill>
                          <a:srgbClr val="000000"/>
                        </a:solidFill>
                        <a:effectLst/>
                        <a:latin typeface="Times New Roman"/>
                        <a:ea typeface="Times New Roman"/>
                      </a:endParaRPr>
                    </a:p>
                  </a:txBody>
                  <a:tcPr marL="68580" marR="68580" marT="0" marB="0"/>
                </a:tc>
                <a:tc>
                  <a:txBody>
                    <a:bodyPr/>
                    <a:lstStyle/>
                    <a:p>
                      <a:pPr algn="ctr">
                        <a:spcBef>
                          <a:spcPts val="1000"/>
                        </a:spcBef>
                        <a:spcAft>
                          <a:spcPts val="0"/>
                        </a:spcAft>
                      </a:pPr>
                      <a:r>
                        <a:rPr lang="en-GB" sz="1400" noProof="0" dirty="0" smtClean="0">
                          <a:effectLst/>
                        </a:rPr>
                        <a:t>9.9</a:t>
                      </a:r>
                      <a:endParaRPr lang="en-GB" sz="2000" noProof="0" dirty="0">
                        <a:solidFill>
                          <a:srgbClr val="000000"/>
                        </a:solidFill>
                        <a:effectLst/>
                        <a:latin typeface="Times New Roman"/>
                        <a:ea typeface="Times New Roman"/>
                      </a:endParaRPr>
                    </a:p>
                  </a:txBody>
                  <a:tcPr marL="68580" marR="68580" marT="0" marB="0"/>
                </a:tc>
              </a:tr>
              <a:tr h="215048">
                <a:tc>
                  <a:txBody>
                    <a:bodyPr/>
                    <a:lstStyle/>
                    <a:p>
                      <a:pPr>
                        <a:spcBef>
                          <a:spcPts val="1000"/>
                        </a:spcBef>
                        <a:spcAft>
                          <a:spcPts val="0"/>
                        </a:spcAft>
                      </a:pPr>
                      <a:r>
                        <a:rPr lang="en-GB" sz="1400" noProof="0" dirty="0" smtClean="0">
                          <a:effectLst/>
                        </a:rPr>
                        <a:t>Slovakia</a:t>
                      </a:r>
                      <a:endParaRPr lang="en-GB" sz="2000" noProof="0" dirty="0">
                        <a:solidFill>
                          <a:srgbClr val="000000"/>
                        </a:solidFill>
                        <a:effectLst/>
                        <a:latin typeface="Times New Roman"/>
                        <a:ea typeface="Times New Roman"/>
                      </a:endParaRPr>
                    </a:p>
                  </a:txBody>
                  <a:tcPr marL="68580" marR="68580" marT="0" marB="0"/>
                </a:tc>
                <a:tc>
                  <a:txBody>
                    <a:bodyPr/>
                    <a:lstStyle/>
                    <a:p>
                      <a:pPr algn="ctr">
                        <a:spcAft>
                          <a:spcPts val="0"/>
                        </a:spcAft>
                      </a:pPr>
                      <a:r>
                        <a:rPr lang="en-GB" sz="1400" noProof="0" dirty="0" smtClean="0">
                          <a:effectLst/>
                        </a:rPr>
                        <a:t>2005-2012</a:t>
                      </a:r>
                      <a:endParaRPr lang="en-GB" sz="2000" noProof="0" dirty="0">
                        <a:solidFill>
                          <a:srgbClr val="000000"/>
                        </a:solidFill>
                        <a:effectLst/>
                        <a:latin typeface="Times New Roman"/>
                        <a:ea typeface="Times New Roman"/>
                      </a:endParaRPr>
                    </a:p>
                  </a:txBody>
                  <a:tcPr marL="68580" marR="68580" marT="0" marB="0"/>
                </a:tc>
                <a:tc>
                  <a:txBody>
                    <a:bodyPr/>
                    <a:lstStyle/>
                    <a:p>
                      <a:pPr algn="ctr">
                        <a:spcBef>
                          <a:spcPts val="1000"/>
                        </a:spcBef>
                        <a:spcAft>
                          <a:spcPts val="0"/>
                        </a:spcAft>
                      </a:pPr>
                      <a:r>
                        <a:rPr lang="en-GB" sz="1400" noProof="0" dirty="0" smtClean="0">
                          <a:effectLst/>
                        </a:rPr>
                        <a:t>8.9</a:t>
                      </a:r>
                      <a:endParaRPr lang="en-GB" sz="2000" noProof="0" dirty="0">
                        <a:solidFill>
                          <a:srgbClr val="000000"/>
                        </a:solidFill>
                        <a:effectLst/>
                        <a:latin typeface="Times New Roman"/>
                        <a:ea typeface="Times New Roman"/>
                      </a:endParaRPr>
                    </a:p>
                  </a:txBody>
                  <a:tcPr marL="68580" marR="68580" marT="0" marB="0"/>
                </a:tc>
              </a:tr>
              <a:tr h="215048">
                <a:tc>
                  <a:txBody>
                    <a:bodyPr/>
                    <a:lstStyle/>
                    <a:p>
                      <a:pPr>
                        <a:spcBef>
                          <a:spcPts val="1000"/>
                        </a:spcBef>
                        <a:spcAft>
                          <a:spcPts val="0"/>
                        </a:spcAft>
                      </a:pPr>
                      <a:r>
                        <a:rPr lang="en-GB" sz="1400" noProof="0" dirty="0" smtClean="0">
                          <a:effectLst/>
                        </a:rPr>
                        <a:t>Bulgaria</a:t>
                      </a:r>
                      <a:endParaRPr lang="en-GB" sz="2000" noProof="0" dirty="0">
                        <a:solidFill>
                          <a:srgbClr val="000000"/>
                        </a:solidFill>
                        <a:effectLst/>
                        <a:latin typeface="Times New Roman"/>
                        <a:ea typeface="Times New Roman"/>
                      </a:endParaRPr>
                    </a:p>
                  </a:txBody>
                  <a:tcPr marL="68580" marR="68580" marT="0" marB="0"/>
                </a:tc>
                <a:tc>
                  <a:txBody>
                    <a:bodyPr/>
                    <a:lstStyle/>
                    <a:p>
                      <a:pPr algn="ctr">
                        <a:spcAft>
                          <a:spcPts val="0"/>
                        </a:spcAft>
                      </a:pPr>
                      <a:r>
                        <a:rPr lang="en-GB" sz="1400" noProof="0" dirty="0" smtClean="0">
                          <a:effectLst/>
                        </a:rPr>
                        <a:t>2005-2012</a:t>
                      </a:r>
                      <a:endParaRPr lang="en-GB" sz="2000" noProof="0" dirty="0">
                        <a:solidFill>
                          <a:srgbClr val="000000"/>
                        </a:solidFill>
                        <a:effectLst/>
                        <a:latin typeface="Times New Roman"/>
                        <a:ea typeface="Times New Roman"/>
                      </a:endParaRPr>
                    </a:p>
                  </a:txBody>
                  <a:tcPr marL="68580" marR="68580" marT="0" marB="0"/>
                </a:tc>
                <a:tc>
                  <a:txBody>
                    <a:bodyPr/>
                    <a:lstStyle/>
                    <a:p>
                      <a:pPr algn="ctr">
                        <a:spcBef>
                          <a:spcPts val="1000"/>
                        </a:spcBef>
                        <a:spcAft>
                          <a:spcPts val="0"/>
                        </a:spcAft>
                      </a:pPr>
                      <a:r>
                        <a:rPr lang="en-GB" sz="1400" noProof="0" dirty="0" smtClean="0">
                          <a:effectLst/>
                        </a:rPr>
                        <a:t>8.0</a:t>
                      </a:r>
                      <a:endParaRPr lang="en-GB" sz="2000" noProof="0" dirty="0">
                        <a:solidFill>
                          <a:srgbClr val="000000"/>
                        </a:solidFill>
                        <a:effectLst/>
                        <a:latin typeface="Times New Roman"/>
                        <a:ea typeface="Times New Roman"/>
                      </a:endParaRPr>
                    </a:p>
                  </a:txBody>
                  <a:tcPr marL="68580" marR="68580" marT="0" marB="0"/>
                </a:tc>
              </a:tr>
              <a:tr h="215048">
                <a:tc>
                  <a:txBody>
                    <a:bodyPr/>
                    <a:lstStyle/>
                    <a:p>
                      <a:pPr>
                        <a:spcBef>
                          <a:spcPts val="1000"/>
                        </a:spcBef>
                        <a:spcAft>
                          <a:spcPts val="0"/>
                        </a:spcAft>
                      </a:pPr>
                      <a:r>
                        <a:rPr lang="en-GB" sz="1400" noProof="0" dirty="0" smtClean="0">
                          <a:effectLst/>
                        </a:rPr>
                        <a:t>Estonia</a:t>
                      </a:r>
                      <a:endParaRPr lang="en-GB" sz="2000" noProof="0" dirty="0">
                        <a:solidFill>
                          <a:srgbClr val="000000"/>
                        </a:solidFill>
                        <a:effectLst/>
                        <a:latin typeface="Times New Roman"/>
                        <a:ea typeface="Times New Roman"/>
                      </a:endParaRPr>
                    </a:p>
                  </a:txBody>
                  <a:tcPr marL="68580" marR="68580" marT="0" marB="0"/>
                </a:tc>
                <a:tc>
                  <a:txBody>
                    <a:bodyPr/>
                    <a:lstStyle/>
                    <a:p>
                      <a:pPr algn="ctr">
                        <a:spcAft>
                          <a:spcPts val="0"/>
                        </a:spcAft>
                      </a:pPr>
                      <a:r>
                        <a:rPr lang="en-GB" sz="1400" noProof="0" dirty="0" smtClean="0">
                          <a:effectLst/>
                        </a:rPr>
                        <a:t>2003-2012</a:t>
                      </a:r>
                      <a:endParaRPr lang="en-GB" sz="2000" noProof="0" dirty="0">
                        <a:solidFill>
                          <a:srgbClr val="000000"/>
                        </a:solidFill>
                        <a:effectLst/>
                        <a:latin typeface="Times New Roman"/>
                        <a:ea typeface="Times New Roman"/>
                      </a:endParaRPr>
                    </a:p>
                  </a:txBody>
                  <a:tcPr marL="68580" marR="68580" marT="0" marB="0"/>
                </a:tc>
                <a:tc>
                  <a:txBody>
                    <a:bodyPr/>
                    <a:lstStyle/>
                    <a:p>
                      <a:pPr algn="ctr">
                        <a:spcBef>
                          <a:spcPts val="1000"/>
                        </a:spcBef>
                        <a:spcAft>
                          <a:spcPts val="0"/>
                        </a:spcAft>
                      </a:pPr>
                      <a:r>
                        <a:rPr lang="en-GB" sz="1400" noProof="0" dirty="0" smtClean="0">
                          <a:effectLst/>
                        </a:rPr>
                        <a:t>6.2</a:t>
                      </a:r>
                      <a:endParaRPr lang="en-GB" sz="2000" noProof="0" dirty="0">
                        <a:solidFill>
                          <a:srgbClr val="000000"/>
                        </a:solidFill>
                        <a:effectLst/>
                        <a:latin typeface="Times New Roman"/>
                        <a:ea typeface="Times New Roman"/>
                      </a:endParaRPr>
                    </a:p>
                  </a:txBody>
                  <a:tcPr marL="68580" marR="68580" marT="0" marB="0"/>
                </a:tc>
              </a:tr>
              <a:tr h="215048">
                <a:tc>
                  <a:txBody>
                    <a:bodyPr/>
                    <a:lstStyle/>
                    <a:p>
                      <a:pPr>
                        <a:spcBef>
                          <a:spcPts val="1000"/>
                        </a:spcBef>
                        <a:spcAft>
                          <a:spcPts val="0"/>
                        </a:spcAft>
                      </a:pPr>
                      <a:r>
                        <a:rPr lang="en-GB" sz="1400" noProof="0" dirty="0" smtClean="0">
                          <a:effectLst/>
                        </a:rPr>
                        <a:t>Lithuania</a:t>
                      </a:r>
                      <a:endParaRPr lang="en-GB" sz="2000" noProof="0" dirty="0">
                        <a:solidFill>
                          <a:srgbClr val="000000"/>
                        </a:solidFill>
                        <a:effectLst/>
                        <a:latin typeface="Times New Roman"/>
                        <a:ea typeface="Times New Roman"/>
                      </a:endParaRPr>
                    </a:p>
                  </a:txBody>
                  <a:tcPr marL="68580" marR="68580" marT="0" marB="0"/>
                </a:tc>
                <a:tc>
                  <a:txBody>
                    <a:bodyPr/>
                    <a:lstStyle/>
                    <a:p>
                      <a:pPr algn="ctr">
                        <a:spcAft>
                          <a:spcPts val="0"/>
                        </a:spcAft>
                      </a:pPr>
                      <a:r>
                        <a:rPr lang="en-GB" sz="1400" noProof="0" dirty="0" smtClean="0">
                          <a:effectLst/>
                        </a:rPr>
                        <a:t>2004-2012</a:t>
                      </a:r>
                      <a:endParaRPr lang="en-GB" sz="2000" noProof="0" dirty="0">
                        <a:solidFill>
                          <a:srgbClr val="000000"/>
                        </a:solidFill>
                        <a:effectLst/>
                        <a:latin typeface="Times New Roman"/>
                        <a:ea typeface="Times New Roman"/>
                      </a:endParaRPr>
                    </a:p>
                  </a:txBody>
                  <a:tcPr marL="68580" marR="68580" marT="0" marB="0"/>
                </a:tc>
                <a:tc>
                  <a:txBody>
                    <a:bodyPr/>
                    <a:lstStyle/>
                    <a:p>
                      <a:pPr algn="ctr">
                        <a:spcBef>
                          <a:spcPts val="1000"/>
                        </a:spcBef>
                        <a:spcAft>
                          <a:spcPts val="0"/>
                        </a:spcAft>
                      </a:pPr>
                      <a:r>
                        <a:rPr lang="en-GB" sz="1400" noProof="0" dirty="0" smtClean="0">
                          <a:effectLst/>
                        </a:rPr>
                        <a:t>5.0</a:t>
                      </a:r>
                      <a:endParaRPr lang="en-GB" sz="2000" noProof="0" dirty="0">
                        <a:solidFill>
                          <a:srgbClr val="000000"/>
                        </a:solidFill>
                        <a:effectLst/>
                        <a:latin typeface="Times New Roman"/>
                        <a:ea typeface="Times New Roman"/>
                      </a:endParaRPr>
                    </a:p>
                  </a:txBody>
                  <a:tcPr marL="68580" marR="68580" marT="0" marB="0"/>
                </a:tc>
              </a:tr>
              <a:tr h="215048">
                <a:tc>
                  <a:txBody>
                    <a:bodyPr/>
                    <a:lstStyle/>
                    <a:p>
                      <a:pPr>
                        <a:spcBef>
                          <a:spcPts val="1000"/>
                        </a:spcBef>
                        <a:spcAft>
                          <a:spcPts val="0"/>
                        </a:spcAft>
                      </a:pPr>
                      <a:r>
                        <a:rPr lang="en-GB" sz="1400" noProof="0" dirty="0" smtClean="0">
                          <a:effectLst/>
                        </a:rPr>
                        <a:t>Latvia</a:t>
                      </a:r>
                      <a:endParaRPr lang="en-GB" sz="2000" noProof="0" dirty="0">
                        <a:solidFill>
                          <a:srgbClr val="000000"/>
                        </a:solidFill>
                        <a:effectLst/>
                        <a:latin typeface="Times New Roman"/>
                        <a:ea typeface="Times New Roman"/>
                      </a:endParaRPr>
                    </a:p>
                  </a:txBody>
                  <a:tcPr marL="68580" marR="68580" marT="0" marB="0"/>
                </a:tc>
                <a:tc>
                  <a:txBody>
                    <a:bodyPr/>
                    <a:lstStyle/>
                    <a:p>
                      <a:pPr algn="ctr">
                        <a:spcAft>
                          <a:spcPts val="0"/>
                        </a:spcAft>
                      </a:pPr>
                      <a:r>
                        <a:rPr lang="en-GB" sz="1400" noProof="0" dirty="0" smtClean="0">
                          <a:effectLst/>
                        </a:rPr>
                        <a:t>2001-2012</a:t>
                      </a:r>
                      <a:endParaRPr lang="en-GB" sz="2000" noProof="0" dirty="0">
                        <a:solidFill>
                          <a:srgbClr val="000000"/>
                        </a:solidFill>
                        <a:effectLst/>
                        <a:latin typeface="Times New Roman"/>
                        <a:ea typeface="Times New Roman"/>
                      </a:endParaRPr>
                    </a:p>
                  </a:txBody>
                  <a:tcPr marL="68580" marR="68580" marT="0" marB="0"/>
                </a:tc>
                <a:tc>
                  <a:txBody>
                    <a:bodyPr/>
                    <a:lstStyle/>
                    <a:p>
                      <a:pPr algn="ctr">
                        <a:spcBef>
                          <a:spcPts val="1000"/>
                        </a:spcBef>
                        <a:spcAft>
                          <a:spcPts val="0"/>
                        </a:spcAft>
                      </a:pPr>
                      <a:r>
                        <a:rPr lang="en-GB" sz="1400" noProof="0" dirty="0" smtClean="0">
                          <a:effectLst/>
                        </a:rPr>
                        <a:t>4.9</a:t>
                      </a:r>
                      <a:endParaRPr lang="en-GB" sz="2000" noProof="0" dirty="0">
                        <a:solidFill>
                          <a:srgbClr val="000000"/>
                        </a:solidFill>
                        <a:effectLst/>
                        <a:latin typeface="Times New Roman"/>
                        <a:ea typeface="Times New Roman"/>
                      </a:endParaRPr>
                    </a:p>
                  </a:txBody>
                  <a:tcPr marL="68580" marR="68580" marT="0" marB="0"/>
                </a:tc>
              </a:tr>
              <a:tr h="215048">
                <a:tc>
                  <a:txBody>
                    <a:bodyPr/>
                    <a:lstStyle/>
                    <a:p>
                      <a:pPr>
                        <a:spcBef>
                          <a:spcPts val="1000"/>
                        </a:spcBef>
                        <a:spcAft>
                          <a:spcPts val="0"/>
                        </a:spcAft>
                      </a:pPr>
                      <a:r>
                        <a:rPr lang="en-GB" sz="1400" noProof="0" dirty="0" smtClean="0">
                          <a:effectLst/>
                        </a:rPr>
                        <a:t>Romania</a:t>
                      </a:r>
                      <a:endParaRPr lang="en-GB" sz="2000" noProof="0" dirty="0">
                        <a:solidFill>
                          <a:srgbClr val="000000"/>
                        </a:solidFill>
                        <a:effectLst/>
                        <a:latin typeface="Times New Roman"/>
                        <a:ea typeface="Times New Roman"/>
                      </a:endParaRPr>
                    </a:p>
                  </a:txBody>
                  <a:tcPr marL="68580" marR="68580" marT="0" marB="0"/>
                </a:tc>
                <a:tc>
                  <a:txBody>
                    <a:bodyPr/>
                    <a:lstStyle/>
                    <a:p>
                      <a:pPr algn="ctr">
                        <a:spcAft>
                          <a:spcPts val="0"/>
                        </a:spcAft>
                      </a:pPr>
                      <a:r>
                        <a:rPr lang="en-GB" sz="1400" noProof="0" dirty="0" smtClean="0">
                          <a:effectLst/>
                        </a:rPr>
                        <a:t>2008-2012</a:t>
                      </a:r>
                      <a:endParaRPr lang="en-GB" sz="2000" noProof="0" dirty="0">
                        <a:solidFill>
                          <a:srgbClr val="000000"/>
                        </a:solidFill>
                        <a:effectLst/>
                        <a:latin typeface="Times New Roman"/>
                        <a:ea typeface="Times New Roman"/>
                      </a:endParaRPr>
                    </a:p>
                  </a:txBody>
                  <a:tcPr marL="68580" marR="68580" marT="0" marB="0"/>
                </a:tc>
                <a:tc>
                  <a:txBody>
                    <a:bodyPr/>
                    <a:lstStyle/>
                    <a:p>
                      <a:pPr algn="ctr">
                        <a:spcBef>
                          <a:spcPts val="1000"/>
                        </a:spcBef>
                        <a:spcAft>
                          <a:spcPts val="0"/>
                        </a:spcAft>
                      </a:pPr>
                      <a:r>
                        <a:rPr lang="en-GB" sz="1400" noProof="0" dirty="0" smtClean="0">
                          <a:effectLst/>
                        </a:rPr>
                        <a:t>1.6</a:t>
                      </a:r>
                      <a:endParaRPr lang="en-GB" sz="2000" noProof="0" dirty="0">
                        <a:solidFill>
                          <a:srgbClr val="000000"/>
                        </a:solidFill>
                        <a:effectLst/>
                        <a:latin typeface="Times New Roman"/>
                        <a:ea typeface="Times New Roman"/>
                      </a:endParaRPr>
                    </a:p>
                  </a:txBody>
                  <a:tcPr marL="68580" marR="68580" marT="0" marB="0"/>
                </a:tc>
              </a:tr>
            </a:tbl>
          </a:graphicData>
        </a:graphic>
      </p:graphicFrame>
      <p:sp>
        <p:nvSpPr>
          <p:cNvPr id="3" name="Rectangle 1"/>
          <p:cNvSpPr>
            <a:spLocks noChangeArrowheads="1"/>
          </p:cNvSpPr>
          <p:nvPr/>
        </p:nvSpPr>
        <p:spPr bwMode="auto">
          <a:xfrm>
            <a:off x="755576" y="2853564"/>
            <a:ext cx="510909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dirty="0" smtClean="0" bmk="_Toc308869151">
                <a:ln>
                  <a:noFill/>
                </a:ln>
                <a:solidFill>
                  <a:schemeClr val="tx1"/>
                </a:solidFill>
                <a:effectLst/>
                <a:latin typeface="Arial" pitchFamily="34" charset="0"/>
                <a:ea typeface="Times New Roman" pitchFamily="18" charset="0"/>
                <a:cs typeface="Arial" pitchFamily="34" charset="0"/>
              </a:rPr>
              <a:t>Overall level of transition cost between 2001 (or reform start) and 2012, % of GDP</a:t>
            </a:r>
            <a:endParaRPr kumimoji="0" lang="en-GB" alt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TextBox 7"/>
          <p:cNvSpPr txBox="1"/>
          <p:nvPr/>
        </p:nvSpPr>
        <p:spPr>
          <a:xfrm>
            <a:off x="873250" y="5096217"/>
            <a:ext cx="4248472" cy="276999"/>
          </a:xfrm>
          <a:prstGeom prst="rect">
            <a:avLst/>
          </a:prstGeom>
          <a:noFill/>
        </p:spPr>
        <p:txBody>
          <a:bodyPr wrap="square" rtlCol="0">
            <a:spAutoFit/>
          </a:bodyPr>
          <a:lstStyle/>
          <a:p>
            <a:r>
              <a:rPr lang="en-GB" sz="1200" dirty="0" smtClean="0"/>
              <a:t>Source</a:t>
            </a:r>
            <a:r>
              <a:rPr lang="en-US" sz="1200" dirty="0" smtClean="0"/>
              <a:t>: </a:t>
            </a:r>
            <a:r>
              <a:rPr lang="pl-PL" sz="1200" dirty="0" smtClean="0"/>
              <a:t>Bielawska, Chłoń-Domińczak, Stańko (2015</a:t>
            </a:r>
            <a:r>
              <a:rPr lang="en-GB" sz="1200" dirty="0" smtClean="0"/>
              <a:t>: 18</a:t>
            </a:r>
            <a:r>
              <a:rPr lang="pl-PL" sz="1200" dirty="0" smtClean="0"/>
              <a:t>)</a:t>
            </a:r>
            <a:r>
              <a:rPr lang="en-GB" sz="1200" dirty="0" smtClean="0"/>
              <a:t>.</a:t>
            </a:r>
            <a:endParaRPr lang="en-GB" sz="1200" dirty="0"/>
          </a:p>
        </p:txBody>
      </p:sp>
    </p:spTree>
    <p:extLst>
      <p:ext uri="{BB962C8B-B14F-4D97-AF65-F5344CB8AC3E}">
        <p14:creationId xmlns:p14="http://schemas.microsoft.com/office/powerpoint/2010/main" val="40948439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7"/>
          <p:cNvSpPr>
            <a:spLocks noGrp="1"/>
          </p:cNvSpPr>
          <p:nvPr>
            <p:ph type="sldNum" sz="quarter" idx="12"/>
          </p:nvPr>
        </p:nvSpPr>
        <p:spPr/>
        <p:txBody>
          <a:bodyPr/>
          <a:lstStyle/>
          <a:p>
            <a:pPr>
              <a:defRPr/>
            </a:pPr>
            <a:fld id="{DECD8784-F9F0-4288-B99F-D1FB0C42C8AC}" type="slidenum">
              <a:rPr lang="en-GB" smtClean="0"/>
              <a:pPr>
                <a:defRPr/>
              </a:pPr>
              <a:t>27</a:t>
            </a:fld>
            <a:endParaRPr lang="en-GB" dirty="0"/>
          </a:p>
        </p:txBody>
      </p:sp>
      <p:sp>
        <p:nvSpPr>
          <p:cNvPr id="12291" name="Title 1"/>
          <p:cNvSpPr>
            <a:spLocks noGrp="1"/>
          </p:cNvSpPr>
          <p:nvPr>
            <p:ph type="title"/>
          </p:nvPr>
        </p:nvSpPr>
        <p:spPr>
          <a:xfrm>
            <a:off x="395536" y="548680"/>
            <a:ext cx="8229600" cy="552450"/>
          </a:xfrm>
        </p:spPr>
        <p:txBody>
          <a:bodyPr/>
          <a:lstStyle/>
          <a:p>
            <a:pPr eaLnBrk="1" hangingPunct="1"/>
            <a:r>
              <a:rPr lang="en-GB" altLang="en-US" sz="2800" b="1" dirty="0" smtClean="0"/>
              <a:t>Case of Poland</a:t>
            </a:r>
          </a:p>
        </p:txBody>
      </p:sp>
      <p:sp>
        <p:nvSpPr>
          <p:cNvPr id="12292" name="Content Placeholder 2"/>
          <p:cNvSpPr>
            <a:spLocks noGrp="1"/>
          </p:cNvSpPr>
          <p:nvPr>
            <p:ph idx="1"/>
          </p:nvPr>
        </p:nvSpPr>
        <p:spPr>
          <a:xfrm>
            <a:off x="395288" y="1628775"/>
            <a:ext cx="8194675" cy="4856163"/>
          </a:xfrm>
        </p:spPr>
        <p:txBody>
          <a:bodyPr/>
          <a:lstStyle/>
          <a:p>
            <a:pPr algn="just" eaLnBrk="1" hangingPunct="1">
              <a:lnSpc>
                <a:spcPct val="150000"/>
              </a:lnSpc>
              <a:buClrTx/>
              <a:buSzTx/>
            </a:pPr>
            <a:endParaRPr lang="en-GB" altLang="en-US" sz="2000" dirty="0" smtClean="0">
              <a:latin typeface="Trebuchet MS" panose="020B0603020202020204" pitchFamily="34" charset="0"/>
              <a:cs typeface="Arial" panose="020B0604020202020204" pitchFamily="34" charset="0"/>
            </a:endParaRPr>
          </a:p>
          <a:p>
            <a:pPr algn="just" eaLnBrk="1" hangingPunct="1">
              <a:buClrTx/>
              <a:buSzTx/>
              <a:buFontTx/>
              <a:buChar char="•"/>
            </a:pPr>
            <a:endParaRPr lang="en-GB" altLang="en-US" sz="2000" dirty="0" smtClean="0">
              <a:latin typeface="Trebuchet MS" panose="020B0603020202020204" pitchFamily="34" charset="0"/>
              <a:cs typeface="Arial" panose="020B0604020202020204" pitchFamily="34" charset="0"/>
            </a:endParaRPr>
          </a:p>
          <a:p>
            <a:pPr algn="just" eaLnBrk="1" hangingPunct="1">
              <a:buClrTx/>
              <a:buSzTx/>
              <a:buFontTx/>
              <a:buChar char="•"/>
            </a:pPr>
            <a:endParaRPr lang="en-GB" altLang="en-US" sz="1800" dirty="0" smtClean="0">
              <a:latin typeface="Trebuchet MS" panose="020B0603020202020204" pitchFamily="34" charset="0"/>
              <a:cs typeface="Arial" panose="020B0604020202020204" pitchFamily="34" charset="0"/>
            </a:endParaRPr>
          </a:p>
        </p:txBody>
      </p:sp>
      <p:pic>
        <p:nvPicPr>
          <p:cNvPr id="1229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96" y="1927865"/>
            <a:ext cx="5400600" cy="3494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39552" y="5528265"/>
            <a:ext cx="2016224" cy="276999"/>
          </a:xfrm>
          <a:prstGeom prst="rect">
            <a:avLst/>
          </a:prstGeom>
          <a:noFill/>
        </p:spPr>
        <p:txBody>
          <a:bodyPr wrap="square" rtlCol="0">
            <a:spAutoFit/>
          </a:bodyPr>
          <a:lstStyle/>
          <a:p>
            <a:r>
              <a:rPr lang="en-GB" sz="1200" dirty="0" smtClean="0">
                <a:latin typeface="Arial" panose="020B0604020202020204" pitchFamily="34" charset="0"/>
                <a:cs typeface="Arial" panose="020B0604020202020204" pitchFamily="34" charset="0"/>
              </a:rPr>
              <a:t>Source: Stańko (2009: 30).</a:t>
            </a:r>
            <a:endParaRPr lang="en-GB" sz="1200" dirty="0">
              <a:latin typeface="Arial" panose="020B0604020202020204" pitchFamily="34" charset="0"/>
              <a:cs typeface="Arial" panose="020B0604020202020204" pitchFamily="34" charset="0"/>
            </a:endParaRPr>
          </a:p>
        </p:txBody>
      </p:sp>
      <p:sp>
        <p:nvSpPr>
          <p:cNvPr id="4" name="Rectangle 3"/>
          <p:cNvSpPr/>
          <p:nvPr/>
        </p:nvSpPr>
        <p:spPr>
          <a:xfrm>
            <a:off x="551490" y="1264985"/>
            <a:ext cx="4884606" cy="784830"/>
          </a:xfrm>
          <a:prstGeom prst="rect">
            <a:avLst/>
          </a:prstGeom>
        </p:spPr>
        <p:txBody>
          <a:bodyPr wrap="square">
            <a:spAutoFit/>
          </a:bodyPr>
          <a:lstStyle/>
          <a:p>
            <a:pPr algn="just" eaLnBrk="1" hangingPunct="1">
              <a:lnSpc>
                <a:spcPct val="150000"/>
              </a:lnSpc>
              <a:buClrTx/>
              <a:buSzTx/>
            </a:pPr>
            <a:r>
              <a:rPr lang="en-GB" altLang="en-US" dirty="0" smtClean="0">
                <a:latin typeface="Arial" panose="020B0604020202020204" pitchFamily="34" charset="0"/>
                <a:cs typeface="Arial" panose="020B0604020202020204" pitchFamily="34" charset="0"/>
              </a:rPr>
              <a:t>…financial crisis</a:t>
            </a:r>
          </a:p>
          <a:p>
            <a:pPr algn="just" eaLnBrk="1" hangingPunct="1">
              <a:lnSpc>
                <a:spcPct val="150000"/>
              </a:lnSpc>
              <a:buClrTx/>
              <a:buSzTx/>
            </a:pPr>
            <a:r>
              <a:rPr lang="en-GB" altLang="en-US" sz="1200" dirty="0" smtClean="0">
                <a:latin typeface="Arial" panose="020B0604020202020204" pitchFamily="34" charset="0"/>
                <a:cs typeface="Arial" panose="020B0604020202020204" pitchFamily="34" charset="0"/>
              </a:rPr>
              <a:t>Nominal and real rates of return of funded pillars in CEE in 2008.</a:t>
            </a:r>
            <a:endParaRPr lang="en-GB" altLang="en-US" sz="1200" dirty="0">
              <a:latin typeface="Arial" panose="020B0604020202020204" pitchFamily="34" charset="0"/>
              <a:cs typeface="Arial" panose="020B0604020202020204" pitchFamily="34" charset="0"/>
            </a:endParaRPr>
          </a:p>
        </p:txBody>
      </p:sp>
      <p:sp>
        <p:nvSpPr>
          <p:cNvPr id="6" name="Rectangle 5"/>
          <p:cNvSpPr/>
          <p:nvPr/>
        </p:nvSpPr>
        <p:spPr>
          <a:xfrm>
            <a:off x="5512112" y="1268760"/>
            <a:ext cx="3057247" cy="507831"/>
          </a:xfrm>
          <a:prstGeom prst="rect">
            <a:avLst/>
          </a:prstGeom>
        </p:spPr>
        <p:txBody>
          <a:bodyPr wrap="none">
            <a:spAutoFit/>
          </a:bodyPr>
          <a:lstStyle/>
          <a:p>
            <a:pPr algn="just" eaLnBrk="1" hangingPunct="1">
              <a:lnSpc>
                <a:spcPct val="150000"/>
              </a:lnSpc>
              <a:buClrTx/>
              <a:buSzTx/>
            </a:pPr>
            <a:r>
              <a:rPr lang="en-GB" altLang="en-US" dirty="0" smtClean="0">
                <a:latin typeface="Arial" panose="020B0604020202020204" pitchFamily="34" charset="0"/>
                <a:cs typeface="Arial" panose="020B0604020202020204" pitchFamily="34" charset="0"/>
              </a:rPr>
              <a:t>… increasing (explicit) costs</a:t>
            </a:r>
            <a:endParaRPr lang="en-GB" altLang="en-US" dirty="0">
              <a:latin typeface="Arial" panose="020B0604020202020204" pitchFamily="34" charset="0"/>
              <a:cs typeface="Arial" panose="020B0604020202020204" pitchFamily="34" charset="0"/>
            </a:endParaRPr>
          </a:p>
        </p:txBody>
      </p:sp>
      <p:sp>
        <p:nvSpPr>
          <p:cNvPr id="11" name="TextBox 10"/>
          <p:cNvSpPr txBox="1"/>
          <p:nvPr/>
        </p:nvSpPr>
        <p:spPr>
          <a:xfrm>
            <a:off x="5508104" y="5528265"/>
            <a:ext cx="2520280" cy="276999"/>
          </a:xfrm>
          <a:prstGeom prst="rect">
            <a:avLst/>
          </a:prstGeom>
          <a:noFill/>
        </p:spPr>
        <p:txBody>
          <a:bodyPr wrap="square" rtlCol="0">
            <a:spAutoFit/>
          </a:bodyPr>
          <a:lstStyle/>
          <a:p>
            <a:r>
              <a:rPr lang="en-GB" sz="1200" dirty="0" smtClean="0">
                <a:latin typeface="Arial" panose="020B0604020202020204" pitchFamily="34" charset="0"/>
                <a:cs typeface="Arial" panose="020B0604020202020204" pitchFamily="34" charset="0"/>
              </a:rPr>
              <a:t>Source: Government statistics.</a:t>
            </a:r>
            <a:endParaRPr lang="en-GB" sz="1200" dirty="0">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904894795"/>
              </p:ext>
            </p:extLst>
          </p:nvPr>
        </p:nvGraphicFramePr>
        <p:xfrm>
          <a:off x="5508104" y="2131293"/>
          <a:ext cx="3454400" cy="3097914"/>
        </p:xfrm>
        <a:graphic>
          <a:graphicData uri="http://schemas.openxmlformats.org/drawingml/2006/table">
            <a:tbl>
              <a:tblPr>
                <a:tableStyleId>{5C22544A-7EE6-4342-B048-85BDC9FD1C3A}</a:tableStyleId>
              </a:tblPr>
              <a:tblGrid>
                <a:gridCol w="609040"/>
                <a:gridCol w="713719"/>
                <a:gridCol w="609040"/>
                <a:gridCol w="732752"/>
                <a:gridCol w="789849"/>
              </a:tblGrid>
              <a:tr h="186925">
                <a:tc rowSpan="2">
                  <a:txBody>
                    <a:bodyPr/>
                    <a:lstStyle/>
                    <a:p>
                      <a:pPr algn="ctr" fontAlgn="ctr"/>
                      <a:r>
                        <a:rPr lang="en-GB" sz="1000" u="none" strike="noStrike" dirty="0">
                          <a:effectLst/>
                          <a:latin typeface="Trebuchet MS" panose="020B0603020202020204" pitchFamily="34" charset="0"/>
                        </a:rPr>
                        <a:t>Year</a:t>
                      </a:r>
                      <a:endParaRPr lang="en-GB" sz="1000" b="0" i="0" u="none" strike="noStrike" dirty="0">
                        <a:solidFill>
                          <a:srgbClr val="000000"/>
                        </a:solidFill>
                        <a:effectLst/>
                        <a:latin typeface="Trebuchet MS" panose="020B0603020202020204" pitchFamily="34" charset="0"/>
                      </a:endParaRPr>
                    </a:p>
                  </a:txBody>
                  <a:tcPr marL="9525" marR="9525" marT="9525" marB="0" anchor="ctr"/>
                </a:tc>
                <a:tc gridSpan="2">
                  <a:txBody>
                    <a:bodyPr/>
                    <a:lstStyle/>
                    <a:p>
                      <a:pPr algn="ctr" fontAlgn="b"/>
                      <a:r>
                        <a:rPr lang="en-GB" sz="1050" u="none" strike="noStrike" dirty="0">
                          <a:effectLst/>
                          <a:latin typeface="Trebuchet MS" panose="020B0603020202020204" pitchFamily="34" charset="0"/>
                        </a:rPr>
                        <a:t>Contributions</a:t>
                      </a:r>
                      <a:endParaRPr lang="en-GB" sz="1050" b="0" i="0" u="none" strike="noStrike" dirty="0">
                        <a:solidFill>
                          <a:srgbClr val="000000"/>
                        </a:solidFill>
                        <a:effectLst/>
                        <a:latin typeface="Trebuchet MS" panose="020B0603020202020204" pitchFamily="34" charset="0"/>
                      </a:endParaRPr>
                    </a:p>
                  </a:txBody>
                  <a:tcPr marL="9525" marR="9525" marT="9525" marB="0" anchor="b"/>
                </a:tc>
                <a:tc hMerge="1">
                  <a:txBody>
                    <a:bodyPr/>
                    <a:lstStyle/>
                    <a:p>
                      <a:endParaRPr lang="en-GB"/>
                    </a:p>
                  </a:txBody>
                  <a:tcPr/>
                </a:tc>
                <a:tc gridSpan="2">
                  <a:txBody>
                    <a:bodyPr/>
                    <a:lstStyle/>
                    <a:p>
                      <a:pPr algn="l" fontAlgn="b"/>
                      <a:r>
                        <a:rPr lang="en-GB" sz="1050" u="none" strike="noStrike" dirty="0">
                          <a:effectLst/>
                          <a:latin typeface="Trebuchet MS" panose="020B0603020202020204" pitchFamily="34" charset="0"/>
                        </a:rPr>
                        <a:t>OFE debt servicing costs</a:t>
                      </a:r>
                      <a:endParaRPr lang="en-GB" sz="1050" b="0" i="0" u="none" strike="noStrike" dirty="0">
                        <a:solidFill>
                          <a:srgbClr val="000000"/>
                        </a:solidFill>
                        <a:effectLst/>
                        <a:latin typeface="Trebuchet MS" panose="020B0603020202020204" pitchFamily="34" charset="0"/>
                      </a:endParaRPr>
                    </a:p>
                  </a:txBody>
                  <a:tcPr marL="9525" marR="9525" marT="9525" marB="0" anchor="b"/>
                </a:tc>
                <a:tc hMerge="1">
                  <a:txBody>
                    <a:bodyPr/>
                    <a:lstStyle/>
                    <a:p>
                      <a:endParaRPr lang="en-GB"/>
                    </a:p>
                  </a:txBody>
                  <a:tcPr/>
                </a:tc>
              </a:tr>
              <a:tr h="294039">
                <a:tc vMerge="1">
                  <a:txBody>
                    <a:bodyPr/>
                    <a:lstStyle/>
                    <a:p>
                      <a:endParaRPr lang="en-GB"/>
                    </a:p>
                  </a:txBody>
                  <a:tcPr/>
                </a:tc>
                <a:tc>
                  <a:txBody>
                    <a:bodyPr/>
                    <a:lstStyle/>
                    <a:p>
                      <a:pPr algn="ctr" fontAlgn="b"/>
                      <a:r>
                        <a:rPr lang="en-GB" sz="1050" u="none" strike="noStrike" dirty="0">
                          <a:effectLst/>
                          <a:latin typeface="Trebuchet MS" panose="020B0603020202020204" pitchFamily="34" charset="0"/>
                        </a:rPr>
                        <a:t>bn PLN</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GDP</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bn PLN</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GDP</a:t>
                      </a:r>
                      <a:endParaRPr lang="en-GB" sz="1050" b="0" i="0" u="none" strike="noStrike" dirty="0">
                        <a:solidFill>
                          <a:srgbClr val="000000"/>
                        </a:solidFill>
                        <a:effectLst/>
                        <a:latin typeface="Trebuchet MS" panose="020B0603020202020204" pitchFamily="34" charset="0"/>
                      </a:endParaRPr>
                    </a:p>
                  </a:txBody>
                  <a:tcPr marL="9525" marR="9525" marT="9525" marB="0" anchor="b"/>
                </a:tc>
              </a:tr>
              <a:tr h="186925">
                <a:tc>
                  <a:txBody>
                    <a:bodyPr/>
                    <a:lstStyle/>
                    <a:p>
                      <a:pPr algn="ctr" fontAlgn="b"/>
                      <a:r>
                        <a:rPr lang="en-GB" sz="1050" u="none" strike="noStrike" dirty="0">
                          <a:effectLst/>
                          <a:latin typeface="Trebuchet MS" panose="020B0603020202020204" pitchFamily="34" charset="0"/>
                        </a:rPr>
                        <a:t>1999</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2.3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0.3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0.2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   </a:t>
                      </a:r>
                      <a:endParaRPr lang="en-GB" sz="1050" b="0" i="0" u="none" strike="noStrike" dirty="0">
                        <a:solidFill>
                          <a:srgbClr val="000000"/>
                        </a:solidFill>
                        <a:effectLst/>
                        <a:latin typeface="Trebuchet MS" panose="020B0603020202020204" pitchFamily="34" charset="0"/>
                      </a:endParaRPr>
                    </a:p>
                  </a:txBody>
                  <a:tcPr marL="9525" marR="9525" marT="9525" marB="0" anchor="b"/>
                </a:tc>
              </a:tr>
              <a:tr h="186925">
                <a:tc>
                  <a:txBody>
                    <a:bodyPr/>
                    <a:lstStyle/>
                    <a:p>
                      <a:pPr algn="ctr" fontAlgn="b"/>
                      <a:r>
                        <a:rPr lang="en-GB" sz="1050" u="none" strike="noStrike" dirty="0">
                          <a:effectLst/>
                          <a:latin typeface="Trebuchet MS" panose="020B0603020202020204" pitchFamily="34" charset="0"/>
                        </a:rPr>
                        <a:t>2000</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7.6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1.0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0.8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0.1 </a:t>
                      </a:r>
                      <a:endParaRPr lang="en-GB" sz="1050" b="0" i="0" u="none" strike="noStrike" dirty="0">
                        <a:solidFill>
                          <a:srgbClr val="000000"/>
                        </a:solidFill>
                        <a:effectLst/>
                        <a:latin typeface="Trebuchet MS" panose="020B0603020202020204" pitchFamily="34" charset="0"/>
                      </a:endParaRPr>
                    </a:p>
                  </a:txBody>
                  <a:tcPr marL="9525" marR="9525" marT="9525" marB="0" anchor="b"/>
                </a:tc>
              </a:tr>
              <a:tr h="186925">
                <a:tc>
                  <a:txBody>
                    <a:bodyPr/>
                    <a:lstStyle/>
                    <a:p>
                      <a:pPr algn="ctr" fontAlgn="b"/>
                      <a:r>
                        <a:rPr lang="en-GB" sz="1050" u="none" strike="noStrike" dirty="0">
                          <a:effectLst/>
                          <a:latin typeface="Trebuchet MS" panose="020B0603020202020204" pitchFamily="34" charset="0"/>
                        </a:rPr>
                        <a:t>2001</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8.7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1.1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1.8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0.2 </a:t>
                      </a:r>
                      <a:endParaRPr lang="en-GB" sz="1050" b="0" i="0" u="none" strike="noStrike" dirty="0">
                        <a:solidFill>
                          <a:srgbClr val="000000"/>
                        </a:solidFill>
                        <a:effectLst/>
                        <a:latin typeface="Trebuchet MS" panose="020B0603020202020204" pitchFamily="34" charset="0"/>
                      </a:endParaRPr>
                    </a:p>
                  </a:txBody>
                  <a:tcPr marL="9525" marR="9525" marT="9525" marB="0" anchor="b"/>
                </a:tc>
              </a:tr>
              <a:tr h="186925">
                <a:tc>
                  <a:txBody>
                    <a:bodyPr/>
                    <a:lstStyle/>
                    <a:p>
                      <a:pPr algn="ctr" fontAlgn="b"/>
                      <a:r>
                        <a:rPr lang="en-GB" sz="1050" u="none" strike="noStrike" dirty="0">
                          <a:effectLst/>
                          <a:latin typeface="Trebuchet MS" panose="020B0603020202020204" pitchFamily="34" charset="0"/>
                        </a:rPr>
                        <a:t>2002</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9.5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1.2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3.0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0.4 </a:t>
                      </a:r>
                      <a:endParaRPr lang="en-GB" sz="1050" b="0" i="0" u="none" strike="noStrike" dirty="0">
                        <a:solidFill>
                          <a:srgbClr val="000000"/>
                        </a:solidFill>
                        <a:effectLst/>
                        <a:latin typeface="Trebuchet MS" panose="020B0603020202020204" pitchFamily="34" charset="0"/>
                      </a:endParaRPr>
                    </a:p>
                  </a:txBody>
                  <a:tcPr marL="9525" marR="9525" marT="9525" marB="0" anchor="b"/>
                </a:tc>
              </a:tr>
              <a:tr h="186925">
                <a:tc>
                  <a:txBody>
                    <a:bodyPr/>
                    <a:lstStyle/>
                    <a:p>
                      <a:pPr algn="ctr" fontAlgn="b"/>
                      <a:r>
                        <a:rPr lang="en-GB" sz="1050" u="none" strike="noStrike" dirty="0">
                          <a:effectLst/>
                          <a:latin typeface="Trebuchet MS" panose="020B0603020202020204" pitchFamily="34" charset="0"/>
                        </a:rPr>
                        <a:t>2003</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9.9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1.2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3.8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0.5 </a:t>
                      </a:r>
                      <a:endParaRPr lang="en-GB" sz="1050" b="0" i="0" u="none" strike="noStrike" dirty="0">
                        <a:solidFill>
                          <a:srgbClr val="000000"/>
                        </a:solidFill>
                        <a:effectLst/>
                        <a:latin typeface="Trebuchet MS" panose="020B0603020202020204" pitchFamily="34" charset="0"/>
                      </a:endParaRPr>
                    </a:p>
                  </a:txBody>
                  <a:tcPr marL="9525" marR="9525" marT="9525" marB="0" anchor="b"/>
                </a:tc>
              </a:tr>
              <a:tr h="186925">
                <a:tc>
                  <a:txBody>
                    <a:bodyPr/>
                    <a:lstStyle/>
                    <a:p>
                      <a:pPr algn="ctr" fontAlgn="b"/>
                      <a:r>
                        <a:rPr lang="en-GB" sz="1050" u="none" strike="noStrike" dirty="0">
                          <a:effectLst/>
                          <a:latin typeface="Trebuchet MS" panose="020B0603020202020204" pitchFamily="34" charset="0"/>
                        </a:rPr>
                        <a:t>2004</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10.6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1.1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4.3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0.5 </a:t>
                      </a:r>
                      <a:endParaRPr lang="en-GB" sz="1050" b="0" i="0" u="none" strike="noStrike" dirty="0">
                        <a:solidFill>
                          <a:srgbClr val="000000"/>
                        </a:solidFill>
                        <a:effectLst/>
                        <a:latin typeface="Trebuchet MS" panose="020B0603020202020204" pitchFamily="34" charset="0"/>
                      </a:endParaRPr>
                    </a:p>
                  </a:txBody>
                  <a:tcPr marL="9525" marR="9525" marT="9525" marB="0" anchor="b"/>
                </a:tc>
              </a:tr>
              <a:tr h="186925">
                <a:tc>
                  <a:txBody>
                    <a:bodyPr/>
                    <a:lstStyle/>
                    <a:p>
                      <a:pPr algn="ctr" fontAlgn="b"/>
                      <a:r>
                        <a:rPr lang="en-GB" sz="1050" u="none" strike="noStrike" dirty="0">
                          <a:effectLst/>
                          <a:latin typeface="Trebuchet MS" panose="020B0603020202020204" pitchFamily="34" charset="0"/>
                        </a:rPr>
                        <a:t>2005</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12.6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1.3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5.1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0.5 </a:t>
                      </a:r>
                      <a:endParaRPr lang="en-GB" sz="1050" b="0" i="0" u="none" strike="noStrike" dirty="0">
                        <a:solidFill>
                          <a:srgbClr val="000000"/>
                        </a:solidFill>
                        <a:effectLst/>
                        <a:latin typeface="Trebuchet MS" panose="020B0603020202020204" pitchFamily="34" charset="0"/>
                      </a:endParaRPr>
                    </a:p>
                  </a:txBody>
                  <a:tcPr marL="9525" marR="9525" marT="9525" marB="0" anchor="b"/>
                </a:tc>
              </a:tr>
              <a:tr h="186925">
                <a:tc>
                  <a:txBody>
                    <a:bodyPr/>
                    <a:lstStyle/>
                    <a:p>
                      <a:pPr algn="ctr" fontAlgn="b"/>
                      <a:r>
                        <a:rPr lang="en-GB" sz="1050" u="none" strike="noStrike" dirty="0">
                          <a:effectLst/>
                          <a:latin typeface="Trebuchet MS" panose="020B0603020202020204" pitchFamily="34" charset="0"/>
                        </a:rPr>
                        <a:t>2006</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14.9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1.4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6.4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0.6 </a:t>
                      </a:r>
                      <a:endParaRPr lang="en-GB" sz="1050" b="0" i="0" u="none" strike="noStrike" dirty="0">
                        <a:solidFill>
                          <a:srgbClr val="000000"/>
                        </a:solidFill>
                        <a:effectLst/>
                        <a:latin typeface="Trebuchet MS" panose="020B0603020202020204" pitchFamily="34" charset="0"/>
                      </a:endParaRPr>
                    </a:p>
                  </a:txBody>
                  <a:tcPr marL="9525" marR="9525" marT="9525" marB="0" anchor="b"/>
                </a:tc>
              </a:tr>
              <a:tr h="186925">
                <a:tc>
                  <a:txBody>
                    <a:bodyPr/>
                    <a:lstStyle/>
                    <a:p>
                      <a:pPr algn="ctr" fontAlgn="b"/>
                      <a:r>
                        <a:rPr lang="en-GB" sz="1050" u="none" strike="noStrike" dirty="0">
                          <a:effectLst/>
                          <a:latin typeface="Trebuchet MS" panose="020B0603020202020204" pitchFamily="34" charset="0"/>
                        </a:rPr>
                        <a:t>2007</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16.2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1.4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7.0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0.6 </a:t>
                      </a:r>
                      <a:endParaRPr lang="en-GB" sz="1050" b="0" i="0" u="none" strike="noStrike" dirty="0">
                        <a:solidFill>
                          <a:srgbClr val="000000"/>
                        </a:solidFill>
                        <a:effectLst/>
                        <a:latin typeface="Trebuchet MS" panose="020B0603020202020204" pitchFamily="34" charset="0"/>
                      </a:endParaRPr>
                    </a:p>
                  </a:txBody>
                  <a:tcPr marL="9525" marR="9525" marT="9525" marB="0" anchor="b"/>
                </a:tc>
              </a:tr>
              <a:tr h="186925">
                <a:tc>
                  <a:txBody>
                    <a:bodyPr/>
                    <a:lstStyle/>
                    <a:p>
                      <a:pPr algn="ctr" fontAlgn="b"/>
                      <a:r>
                        <a:rPr lang="en-GB" sz="1050" u="none" strike="noStrike" dirty="0">
                          <a:effectLst/>
                          <a:latin typeface="Trebuchet MS" panose="020B0603020202020204" pitchFamily="34" charset="0"/>
                        </a:rPr>
                        <a:t>2008</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19.9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1.6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7.7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0.6 </a:t>
                      </a:r>
                      <a:endParaRPr lang="en-GB" sz="1050" b="0" i="0" u="none" strike="noStrike" dirty="0">
                        <a:solidFill>
                          <a:srgbClr val="000000"/>
                        </a:solidFill>
                        <a:effectLst/>
                        <a:latin typeface="Trebuchet MS" panose="020B0603020202020204" pitchFamily="34" charset="0"/>
                      </a:endParaRPr>
                    </a:p>
                  </a:txBody>
                  <a:tcPr marL="9525" marR="9525" marT="9525" marB="0" anchor="b"/>
                </a:tc>
              </a:tr>
              <a:tr h="186925">
                <a:tc>
                  <a:txBody>
                    <a:bodyPr/>
                    <a:lstStyle/>
                    <a:p>
                      <a:pPr algn="ctr" fontAlgn="b"/>
                      <a:r>
                        <a:rPr lang="en-GB" sz="1050" u="none" strike="noStrike" dirty="0">
                          <a:effectLst/>
                          <a:latin typeface="Trebuchet MS" panose="020B0603020202020204" pitchFamily="34" charset="0"/>
                        </a:rPr>
                        <a:t>2009</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21.1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1.6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10.0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0.7 </a:t>
                      </a:r>
                      <a:endParaRPr lang="en-GB" sz="1050" b="0" i="0" u="none" strike="noStrike" dirty="0">
                        <a:solidFill>
                          <a:srgbClr val="000000"/>
                        </a:solidFill>
                        <a:effectLst/>
                        <a:latin typeface="Trebuchet MS" panose="020B0603020202020204" pitchFamily="34" charset="0"/>
                      </a:endParaRPr>
                    </a:p>
                  </a:txBody>
                  <a:tcPr marL="9525" marR="9525" marT="9525" marB="0" anchor="b"/>
                </a:tc>
              </a:tr>
              <a:tr h="186925">
                <a:tc>
                  <a:txBody>
                    <a:bodyPr/>
                    <a:lstStyle/>
                    <a:p>
                      <a:pPr algn="ctr" fontAlgn="b"/>
                      <a:r>
                        <a:rPr lang="en-GB" sz="1050" u="none" strike="noStrike" dirty="0">
                          <a:effectLst/>
                          <a:latin typeface="Trebuchet MS" panose="020B0603020202020204" pitchFamily="34" charset="0"/>
                        </a:rPr>
                        <a:t>2010</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22.3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1.6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11.4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0.8 </a:t>
                      </a:r>
                      <a:endParaRPr lang="en-GB" sz="1050" b="0" i="0" u="none" strike="noStrike" dirty="0">
                        <a:solidFill>
                          <a:srgbClr val="000000"/>
                        </a:solidFill>
                        <a:effectLst/>
                        <a:latin typeface="Trebuchet MS" panose="020B0603020202020204" pitchFamily="34" charset="0"/>
                      </a:endParaRPr>
                    </a:p>
                  </a:txBody>
                  <a:tcPr marL="9525" marR="9525" marT="9525" marB="0" anchor="b"/>
                </a:tc>
              </a:tr>
              <a:tr h="186925">
                <a:tc>
                  <a:txBody>
                    <a:bodyPr/>
                    <a:lstStyle/>
                    <a:p>
                      <a:pPr algn="ctr" fontAlgn="b"/>
                      <a:r>
                        <a:rPr lang="en-GB" sz="1050" u="none" strike="noStrike" dirty="0">
                          <a:effectLst/>
                          <a:latin typeface="Trebuchet MS" panose="020B0603020202020204" pitchFamily="34" charset="0"/>
                        </a:rPr>
                        <a:t>2011</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15.4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1.0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12.4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0.8 </a:t>
                      </a:r>
                      <a:endParaRPr lang="en-GB" sz="1050" b="0" i="0" u="none" strike="noStrike" dirty="0">
                        <a:solidFill>
                          <a:srgbClr val="000000"/>
                        </a:solidFill>
                        <a:effectLst/>
                        <a:latin typeface="Trebuchet MS" panose="020B0603020202020204" pitchFamily="34" charset="0"/>
                      </a:endParaRPr>
                    </a:p>
                  </a:txBody>
                  <a:tcPr marL="9525" marR="9525" marT="9525" marB="0" anchor="b"/>
                </a:tc>
              </a:tr>
              <a:tr h="186925">
                <a:tc>
                  <a:txBody>
                    <a:bodyPr/>
                    <a:lstStyle/>
                    <a:p>
                      <a:pPr algn="ctr" fontAlgn="b"/>
                      <a:r>
                        <a:rPr lang="en-GB" sz="1050" u="none" strike="noStrike" dirty="0">
                          <a:effectLst/>
                          <a:latin typeface="Trebuchet MS" panose="020B0603020202020204" pitchFamily="34" charset="0"/>
                        </a:rPr>
                        <a:t>2012</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8.2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0.5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14.4 </a:t>
                      </a:r>
                      <a:endParaRPr lang="en-GB" sz="1050" b="0" i="0" u="none" strike="noStrike" dirty="0">
                        <a:solidFill>
                          <a:srgbClr val="000000"/>
                        </a:solidFill>
                        <a:effectLst/>
                        <a:latin typeface="Trebuchet MS" panose="020B0603020202020204" pitchFamily="34" charset="0"/>
                      </a:endParaRPr>
                    </a:p>
                  </a:txBody>
                  <a:tcPr marL="9525" marR="9525" marT="9525" marB="0" anchor="b"/>
                </a:tc>
                <a:tc>
                  <a:txBody>
                    <a:bodyPr/>
                    <a:lstStyle/>
                    <a:p>
                      <a:pPr algn="ctr" fontAlgn="b"/>
                      <a:r>
                        <a:rPr lang="en-GB" sz="1050" u="none" strike="noStrike" dirty="0">
                          <a:effectLst/>
                          <a:latin typeface="Trebuchet MS" panose="020B0603020202020204" pitchFamily="34" charset="0"/>
                        </a:rPr>
                        <a:t>              0.9 </a:t>
                      </a:r>
                      <a:endParaRPr lang="en-GB" sz="1050" b="0" i="0" u="none" strike="noStrike" dirty="0">
                        <a:solidFill>
                          <a:srgbClr val="000000"/>
                        </a:solidFill>
                        <a:effectLst/>
                        <a:latin typeface="Trebuchet MS" panose="020B0603020202020204" pitchFamily="34" charset="0"/>
                      </a:endParaRPr>
                    </a:p>
                  </a:txBody>
                  <a:tcPr marL="9525" marR="9525" marT="9525" marB="0" anchor="b"/>
                </a:tc>
              </a:tr>
            </a:tbl>
          </a:graphicData>
        </a:graphic>
      </p:graphicFrame>
      <p:sp>
        <p:nvSpPr>
          <p:cNvPr id="8" name="Oval 7"/>
          <p:cNvSpPr/>
          <p:nvPr/>
        </p:nvSpPr>
        <p:spPr>
          <a:xfrm>
            <a:off x="3779912" y="2204864"/>
            <a:ext cx="576064" cy="3179385"/>
          </a:xfrm>
          <a:prstGeom prst="ellipse">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2040379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71400"/>
            <a:ext cx="8507288" cy="1143000"/>
          </a:xfrm>
        </p:spPr>
        <p:txBody>
          <a:bodyPr>
            <a:noAutofit/>
          </a:bodyPr>
          <a:lstStyle/>
          <a:p>
            <a:r>
              <a:rPr lang="en-GB" sz="3800" b="1" dirty="0"/>
              <a:t>7</a:t>
            </a:r>
            <a:r>
              <a:rPr lang="en-GB" sz="3800" b="1" dirty="0" smtClean="0"/>
              <a:t>. Conclusions</a:t>
            </a:r>
            <a:endParaRPr lang="en-GB" sz="3800" b="1" dirty="0"/>
          </a:p>
        </p:txBody>
      </p:sp>
      <p:sp>
        <p:nvSpPr>
          <p:cNvPr id="3" name="Content Placeholder 2"/>
          <p:cNvSpPr>
            <a:spLocks noGrp="1"/>
          </p:cNvSpPr>
          <p:nvPr>
            <p:ph idx="1"/>
          </p:nvPr>
        </p:nvSpPr>
        <p:spPr>
          <a:xfrm>
            <a:off x="457200" y="1268760"/>
            <a:ext cx="8435280" cy="5544616"/>
          </a:xfrm>
        </p:spPr>
        <p:txBody>
          <a:bodyPr>
            <a:normAutofit/>
          </a:bodyPr>
          <a:lstStyle/>
          <a:p>
            <a:r>
              <a:rPr lang="en-GB" sz="2800" dirty="0" smtClean="0">
                <a:latin typeface="Arial" panose="020B0604020202020204" pitchFamily="34" charset="0"/>
                <a:cs typeface="Arial" panose="020B0604020202020204" pitchFamily="34" charset="0"/>
              </a:rPr>
              <a:t>A lot of resources has been used for the intense, non-welfare improving sales competition</a:t>
            </a:r>
          </a:p>
          <a:p>
            <a:r>
              <a:rPr lang="en-GB" sz="2800" dirty="0" smtClean="0">
                <a:latin typeface="Arial" panose="020B0604020202020204" pitchFamily="34" charset="0"/>
                <a:cs typeface="Arial" panose="020B0604020202020204" pitchFamily="34" charset="0"/>
              </a:rPr>
              <a:t>Cost competition has been weak. This resulted in state interventions.</a:t>
            </a:r>
          </a:p>
          <a:p>
            <a:r>
              <a:rPr lang="en-GB" sz="2800" dirty="0" smtClean="0">
                <a:latin typeface="Arial" panose="020B0604020202020204" pitchFamily="34" charset="0"/>
                <a:cs typeface="Arial" panose="020B0604020202020204" pitchFamily="34" charset="0"/>
              </a:rPr>
              <a:t>The above issues are strongly induced by the very concept of 1-bis pillar that </a:t>
            </a:r>
          </a:p>
          <a:p>
            <a:pPr lvl="1"/>
            <a:r>
              <a:rPr lang="en-GB" sz="2400" dirty="0" smtClean="0">
                <a:latin typeface="Arial" panose="020B0604020202020204" pitchFamily="34" charset="0"/>
                <a:cs typeface="Arial" panose="020B0604020202020204" pitchFamily="34" charset="0"/>
              </a:rPr>
              <a:t>creates barriers to market entry, </a:t>
            </a:r>
          </a:p>
          <a:p>
            <a:pPr lvl="1"/>
            <a:r>
              <a:rPr lang="en-GB" sz="2400" dirty="0" smtClean="0">
                <a:latin typeface="Arial" panose="020B0604020202020204" pitchFamily="34" charset="0"/>
                <a:cs typeface="Arial" panose="020B0604020202020204" pitchFamily="34" charset="0"/>
              </a:rPr>
              <a:t>pushes managing companies towards use of economy of scales </a:t>
            </a:r>
          </a:p>
          <a:p>
            <a:pPr lvl="1"/>
            <a:r>
              <a:rPr lang="en-GB" sz="2400" dirty="0" smtClean="0">
                <a:latin typeface="Arial" panose="020B0604020202020204" pitchFamily="34" charset="0"/>
                <a:cs typeface="Arial" panose="020B0604020202020204" pitchFamily="34" charset="0"/>
              </a:rPr>
              <a:t>and introduces usually (semi-)mandatory participation</a:t>
            </a:r>
            <a:endParaRPr lang="pl-PL" sz="2400" dirty="0" smtClean="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In the future there may be some problems with building market-based decumulation phase</a:t>
            </a:r>
          </a:p>
          <a:p>
            <a:pPr lvl="1"/>
            <a:endParaRPr lang="en-GB" dirty="0">
              <a:latin typeface="Arial" panose="020B0604020202020204" pitchFamily="34" charset="0"/>
              <a:cs typeface="Arial" panose="020B0604020202020204" pitchFamily="34" charset="0"/>
            </a:endParaRPr>
          </a:p>
        </p:txBody>
      </p:sp>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051D7778-9BE1-4D3E-8BD0-1282219CA837}" type="slidenum">
              <a:rPr lang="en-GB" smtClean="0"/>
              <a:t>28</a:t>
            </a:fld>
            <a:endParaRPr lang="en-GB" dirty="0"/>
          </a:p>
        </p:txBody>
      </p:sp>
    </p:spTree>
    <p:extLst>
      <p:ext uri="{BB962C8B-B14F-4D97-AF65-F5344CB8AC3E}">
        <p14:creationId xmlns:p14="http://schemas.microsoft.com/office/powerpoint/2010/main" val="22672779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71400"/>
            <a:ext cx="8507288" cy="1143000"/>
          </a:xfrm>
        </p:spPr>
        <p:txBody>
          <a:bodyPr>
            <a:noAutofit/>
          </a:bodyPr>
          <a:lstStyle/>
          <a:p>
            <a:r>
              <a:rPr lang="en-GB" sz="3200" b="1" dirty="0" smtClean="0"/>
              <a:t>Conclusions</a:t>
            </a:r>
            <a:endParaRPr lang="en-GB" sz="3200" b="1" dirty="0"/>
          </a:p>
        </p:txBody>
      </p:sp>
      <p:sp>
        <p:nvSpPr>
          <p:cNvPr id="3" name="Content Placeholder 2"/>
          <p:cNvSpPr>
            <a:spLocks noGrp="1"/>
          </p:cNvSpPr>
          <p:nvPr>
            <p:ph idx="1"/>
          </p:nvPr>
        </p:nvSpPr>
        <p:spPr>
          <a:xfrm>
            <a:off x="457200" y="1268760"/>
            <a:ext cx="8435280" cy="5544616"/>
          </a:xfrm>
        </p:spPr>
        <p:txBody>
          <a:bodyPr>
            <a:normAutofit/>
          </a:bodyPr>
          <a:lstStyle/>
          <a:p>
            <a:r>
              <a:rPr lang="en-GB" sz="2800" dirty="0" smtClean="0">
                <a:latin typeface="Arial" panose="020B0604020202020204" pitchFamily="34" charset="0"/>
                <a:cs typeface="Arial" panose="020B0604020202020204" pitchFamily="34" charset="0"/>
              </a:rPr>
              <a:t>Eurostat classification issues with private pension assets in the CEE region and recent financial &amp; fiscal crisis pushed towards permanent or partial reversal of pension reforms in the region</a:t>
            </a:r>
          </a:p>
          <a:p>
            <a:r>
              <a:rPr lang="en-GB" sz="2800" dirty="0" smtClean="0">
                <a:latin typeface="Arial" panose="020B0604020202020204" pitchFamily="34" charset="0"/>
                <a:cs typeface="Arial" panose="020B0604020202020204" pitchFamily="34" charset="0"/>
              </a:rPr>
              <a:t>Some positive effects of introduction of the individual pension accounts in the CEE region relate to </a:t>
            </a:r>
          </a:p>
          <a:p>
            <a:pPr lvl="1"/>
            <a:r>
              <a:rPr lang="en-GB" sz="2400" dirty="0" smtClean="0">
                <a:latin typeface="Arial" panose="020B0604020202020204" pitchFamily="34" charset="0"/>
                <a:cs typeface="Arial" panose="020B0604020202020204" pitchFamily="34" charset="0"/>
              </a:rPr>
              <a:t>stimulating local financial markets (equities plus </a:t>
            </a:r>
            <a:br>
              <a:rPr lang="en-GB" sz="2400" dirty="0" smtClean="0">
                <a:latin typeface="Arial" panose="020B0604020202020204" pitchFamily="34" charset="0"/>
                <a:cs typeface="Arial" panose="020B0604020202020204" pitchFamily="34" charset="0"/>
              </a:rPr>
            </a:br>
            <a:r>
              <a:rPr lang="en-GB" sz="2400" dirty="0" smtClean="0">
                <a:latin typeface="Arial" panose="020B0604020202020204" pitchFamily="34" charset="0"/>
                <a:cs typeface="Arial" panose="020B0604020202020204" pitchFamily="34" charset="0"/>
              </a:rPr>
              <a:t>T-bonds)</a:t>
            </a:r>
          </a:p>
          <a:p>
            <a:pPr lvl="1"/>
            <a:r>
              <a:rPr lang="en-GB" dirty="0" smtClean="0">
                <a:latin typeface="Arial" panose="020B0604020202020204" pitchFamily="34" charset="0"/>
                <a:cs typeface="Arial" panose="020B0604020202020204" pitchFamily="34" charset="0"/>
              </a:rPr>
              <a:t>revealing </a:t>
            </a:r>
            <a:r>
              <a:rPr lang="pl-PL" dirty="0">
                <a:latin typeface="Arial" panose="020B0604020202020204" pitchFamily="34" charset="0"/>
                <a:cs typeface="Arial" panose="020B0604020202020204" pitchFamily="34" charset="0"/>
              </a:rPr>
              <a:t>to the public </a:t>
            </a:r>
            <a:r>
              <a:rPr lang="en-GB" dirty="0" smtClean="0">
                <a:latin typeface="Arial" panose="020B0604020202020204" pitchFamily="34" charset="0"/>
                <a:cs typeface="Arial" panose="020B0604020202020204" pitchFamily="34" charset="0"/>
              </a:rPr>
              <a:t>the real cost of future pensions and </a:t>
            </a:r>
            <a:r>
              <a:rPr lang="en-GB" sz="2400" dirty="0" smtClean="0">
                <a:latin typeface="Arial" panose="020B0604020202020204" pitchFamily="34" charset="0"/>
                <a:cs typeface="Arial" panose="020B0604020202020204" pitchFamily="34" charset="0"/>
              </a:rPr>
              <a:t>clarifying the relation between the financial effort (contribution) and the result (pension benefit)</a:t>
            </a:r>
            <a:endParaRPr lang="en-GB" dirty="0">
              <a:latin typeface="Arial" panose="020B0604020202020204" pitchFamily="34" charset="0"/>
              <a:cs typeface="Arial" panose="020B0604020202020204" pitchFamily="34" charset="0"/>
            </a:endParaRPr>
          </a:p>
        </p:txBody>
      </p:sp>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051D7778-9BE1-4D3E-8BD0-1282219CA837}" type="slidenum">
              <a:rPr lang="en-GB" smtClean="0"/>
              <a:t>29</a:t>
            </a:fld>
            <a:endParaRPr lang="en-GB" dirty="0"/>
          </a:p>
        </p:txBody>
      </p:sp>
    </p:spTree>
    <p:extLst>
      <p:ext uri="{BB962C8B-B14F-4D97-AF65-F5344CB8AC3E}">
        <p14:creationId xmlns:p14="http://schemas.microsoft.com/office/powerpoint/2010/main" val="24379005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71400"/>
            <a:ext cx="8507288" cy="1143000"/>
          </a:xfrm>
        </p:spPr>
        <p:txBody>
          <a:bodyPr>
            <a:noAutofit/>
          </a:bodyPr>
          <a:lstStyle/>
          <a:p>
            <a:r>
              <a:rPr lang="en-US" sz="3800" b="1" dirty="0" smtClean="0"/>
              <a:t>1. Pension </a:t>
            </a:r>
            <a:r>
              <a:rPr lang="en-US" sz="3800" b="1" dirty="0"/>
              <a:t>reforms </a:t>
            </a:r>
            <a:r>
              <a:rPr lang="en-US" sz="3800" b="1" dirty="0" smtClean="0"/>
              <a:t>(</a:t>
            </a:r>
            <a:r>
              <a:rPr lang="en-US" sz="3800" b="1" dirty="0"/>
              <a:t>CEE </a:t>
            </a:r>
            <a:r>
              <a:rPr lang="en-US" sz="3800" b="1" dirty="0" smtClean="0"/>
              <a:t>and Sweden</a:t>
            </a:r>
            <a:r>
              <a:rPr lang="en-US" sz="3800" b="1" dirty="0"/>
              <a:t>)</a:t>
            </a:r>
            <a:endParaRPr lang="en-GB" sz="3800" b="1" dirty="0"/>
          </a:p>
        </p:txBody>
      </p:sp>
      <p:sp>
        <p:nvSpPr>
          <p:cNvPr id="3" name="Content Placeholder 2"/>
          <p:cNvSpPr>
            <a:spLocks noGrp="1"/>
          </p:cNvSpPr>
          <p:nvPr>
            <p:ph idx="1"/>
          </p:nvPr>
        </p:nvSpPr>
        <p:spPr>
          <a:xfrm>
            <a:off x="457200" y="1268760"/>
            <a:ext cx="8435280" cy="5544616"/>
          </a:xfrm>
        </p:spPr>
        <p:txBody>
          <a:bodyPr>
            <a:normAutofit/>
          </a:bodyPr>
          <a:lstStyle/>
          <a:p>
            <a:r>
              <a:rPr lang="en-GB" sz="2800" dirty="0" smtClean="0">
                <a:latin typeface="Arial" panose="020B0604020202020204" pitchFamily="34" charset="0"/>
                <a:cs typeface="Arial" panose="020B0604020202020204" pitchFamily="34" charset="0"/>
              </a:rPr>
              <a:t>Typical reasons for introducing a funded pillar: </a:t>
            </a:r>
          </a:p>
          <a:p>
            <a:pPr lvl="1"/>
            <a:r>
              <a:rPr lang="en-GB" dirty="0" smtClean="0">
                <a:latin typeface="Arial" panose="020B0604020202020204" pitchFamily="34" charset="0"/>
                <a:cs typeface="Arial" panose="020B0604020202020204" pitchFamily="34" charset="0"/>
              </a:rPr>
              <a:t>demographic problem, </a:t>
            </a:r>
          </a:p>
          <a:p>
            <a:pPr lvl="1"/>
            <a:r>
              <a:rPr lang="en-GB" dirty="0" smtClean="0">
                <a:latin typeface="Arial" panose="020B0604020202020204" pitchFamily="34" charset="0"/>
                <a:cs typeface="Arial" panose="020B0604020202020204" pitchFamily="34" charset="0"/>
              </a:rPr>
              <a:t>labour market incentives, </a:t>
            </a:r>
          </a:p>
          <a:p>
            <a:pPr lvl="1"/>
            <a:r>
              <a:rPr lang="en-GB" dirty="0" smtClean="0">
                <a:latin typeface="Arial" panose="020B0604020202020204" pitchFamily="34" charset="0"/>
                <a:cs typeface="Arial" panose="020B0604020202020204" pitchFamily="34" charset="0"/>
              </a:rPr>
              <a:t>public dissatisfaction + window of opportunity (reforms)</a:t>
            </a:r>
          </a:p>
          <a:p>
            <a:r>
              <a:rPr lang="en-GB" sz="2800" dirty="0" smtClean="0">
                <a:latin typeface="Arial" panose="020B0604020202020204" pitchFamily="34" charset="0"/>
                <a:cs typeface="Arial" panose="020B0604020202020204" pitchFamily="34" charset="0"/>
              </a:rPr>
              <a:t>Potential benefits from introducing a funded pillar: </a:t>
            </a:r>
          </a:p>
          <a:p>
            <a:pPr lvl="1"/>
            <a:r>
              <a:rPr lang="en-GB" dirty="0" smtClean="0">
                <a:latin typeface="Arial" panose="020B0604020202020204" pitchFamily="34" charset="0"/>
                <a:cs typeface="Arial" panose="020B0604020202020204" pitchFamily="34" charset="0"/>
              </a:rPr>
              <a:t>better risk diversification, </a:t>
            </a:r>
          </a:p>
          <a:p>
            <a:pPr lvl="1"/>
            <a:r>
              <a:rPr lang="en-GB" dirty="0" smtClean="0">
                <a:latin typeface="Arial" panose="020B0604020202020204" pitchFamily="34" charset="0"/>
                <a:cs typeface="Arial" panose="020B0604020202020204" pitchFamily="34" charset="0"/>
              </a:rPr>
              <a:t>incentives at individual level, separation of old-age protection and redistribution (social) functions, </a:t>
            </a:r>
          </a:p>
          <a:p>
            <a:pPr lvl="1"/>
            <a:r>
              <a:rPr lang="en-GB" dirty="0" smtClean="0">
                <a:latin typeface="Arial" panose="020B0604020202020204" pitchFamily="34" charset="0"/>
                <a:cs typeface="Arial" panose="020B0604020202020204" pitchFamily="34" charset="0"/>
              </a:rPr>
              <a:t>support of the development of financial markets, </a:t>
            </a:r>
          </a:p>
          <a:p>
            <a:pPr lvl="1"/>
            <a:r>
              <a:rPr lang="en-GB" dirty="0" smtClean="0">
                <a:latin typeface="Arial" panose="020B0604020202020204" pitchFamily="34" charset="0"/>
                <a:cs typeface="Arial" panose="020B0604020202020204" pitchFamily="34" charset="0"/>
              </a:rPr>
              <a:t>incentives for further structural changes to reduce excessive public (funded pillar costs as ‘electric fence’ concept)</a:t>
            </a:r>
          </a:p>
          <a:p>
            <a:endParaRPr lang="en-GB" sz="2400" dirty="0" smtClean="0">
              <a:latin typeface="Arial" panose="020B0604020202020204" pitchFamily="34" charset="0"/>
              <a:cs typeface="Arial" panose="020B0604020202020204" pitchFamily="34" charset="0"/>
            </a:endParaRPr>
          </a:p>
          <a:p>
            <a:pPr marL="0" indent="0">
              <a:buNone/>
            </a:pPr>
            <a:endParaRPr lang="en-GB" sz="2400" dirty="0" smtClean="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pic>
        <p:nvPicPr>
          <p:cNvPr id="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051D7778-9BE1-4D3E-8BD0-1282219CA837}" type="slidenum">
              <a:rPr lang="en-GB" smtClean="0"/>
              <a:t>3</a:t>
            </a:fld>
            <a:endParaRPr lang="en-GB" dirty="0"/>
          </a:p>
        </p:txBody>
      </p:sp>
    </p:spTree>
    <p:extLst>
      <p:ext uri="{BB962C8B-B14F-4D97-AF65-F5344CB8AC3E}">
        <p14:creationId xmlns:p14="http://schemas.microsoft.com/office/powerpoint/2010/main" val="23354470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7"/>
          <p:cNvSpPr>
            <a:spLocks noGrp="1"/>
          </p:cNvSpPr>
          <p:nvPr>
            <p:ph type="sldNum" sz="quarter" idx="12"/>
          </p:nvPr>
        </p:nvSpPr>
        <p:spPr/>
        <p:txBody>
          <a:bodyPr/>
          <a:lstStyle/>
          <a:p>
            <a:pPr>
              <a:defRPr/>
            </a:pPr>
            <a:fld id="{DECD8784-F9F0-4288-B99F-D1FB0C42C8AC}" type="slidenum">
              <a:rPr lang="en-GB" smtClean="0"/>
              <a:pPr>
                <a:defRPr/>
              </a:pPr>
              <a:t>30</a:t>
            </a:fld>
            <a:endParaRPr lang="en-GB" dirty="0"/>
          </a:p>
        </p:txBody>
      </p:sp>
      <p:sp>
        <p:nvSpPr>
          <p:cNvPr id="12291" name="Title 1"/>
          <p:cNvSpPr>
            <a:spLocks noGrp="1"/>
          </p:cNvSpPr>
          <p:nvPr>
            <p:ph type="title"/>
          </p:nvPr>
        </p:nvSpPr>
        <p:spPr>
          <a:xfrm>
            <a:off x="518864" y="404664"/>
            <a:ext cx="8229600" cy="552450"/>
          </a:xfrm>
        </p:spPr>
        <p:txBody>
          <a:bodyPr/>
          <a:lstStyle/>
          <a:p>
            <a:pPr eaLnBrk="1" hangingPunct="1"/>
            <a:r>
              <a:rPr lang="en-GB" altLang="en-US" sz="4000" b="1" dirty="0" smtClean="0"/>
              <a:t>References</a:t>
            </a:r>
          </a:p>
        </p:txBody>
      </p:sp>
      <p:sp>
        <p:nvSpPr>
          <p:cNvPr id="12292" name="Content Placeholder 2"/>
          <p:cNvSpPr>
            <a:spLocks noGrp="1"/>
          </p:cNvSpPr>
          <p:nvPr>
            <p:ph idx="1"/>
          </p:nvPr>
        </p:nvSpPr>
        <p:spPr>
          <a:xfrm>
            <a:off x="395288" y="1628775"/>
            <a:ext cx="8194675" cy="4856163"/>
          </a:xfrm>
        </p:spPr>
        <p:txBody>
          <a:bodyPr/>
          <a:lstStyle/>
          <a:p>
            <a:pPr algn="just" eaLnBrk="1" hangingPunct="1">
              <a:lnSpc>
                <a:spcPct val="150000"/>
              </a:lnSpc>
              <a:buClrTx/>
              <a:buSzTx/>
            </a:pPr>
            <a:endParaRPr lang="en-GB" altLang="en-US" sz="2000" dirty="0" smtClean="0">
              <a:latin typeface="Trebuchet MS" panose="020B0603020202020204" pitchFamily="34" charset="0"/>
              <a:cs typeface="Arial" panose="020B0604020202020204" pitchFamily="34" charset="0"/>
            </a:endParaRPr>
          </a:p>
          <a:p>
            <a:pPr algn="just" eaLnBrk="1" hangingPunct="1">
              <a:buClrTx/>
              <a:buSzTx/>
              <a:buFontTx/>
              <a:buChar char="•"/>
            </a:pPr>
            <a:endParaRPr lang="en-GB" altLang="en-US" sz="2000" dirty="0" smtClean="0">
              <a:latin typeface="Trebuchet MS" panose="020B0603020202020204" pitchFamily="34" charset="0"/>
              <a:cs typeface="Arial" panose="020B0604020202020204" pitchFamily="34" charset="0"/>
            </a:endParaRPr>
          </a:p>
          <a:p>
            <a:pPr algn="just" eaLnBrk="1" hangingPunct="1">
              <a:buClrTx/>
              <a:buSzTx/>
              <a:buFontTx/>
              <a:buChar char="•"/>
            </a:pPr>
            <a:endParaRPr lang="en-GB" altLang="en-US" sz="1800" dirty="0" smtClean="0">
              <a:latin typeface="Trebuchet MS" panose="020B0603020202020204" pitchFamily="34" charset="0"/>
              <a:cs typeface="Arial" panose="020B0604020202020204" pitchFamily="34" charset="0"/>
            </a:endParaRPr>
          </a:p>
        </p:txBody>
      </p:sp>
      <p:pic>
        <p:nvPicPr>
          <p:cNvPr id="1229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67544" y="980728"/>
            <a:ext cx="8352928" cy="6001643"/>
          </a:xfrm>
          <a:prstGeom prst="rect">
            <a:avLst/>
          </a:prstGeom>
          <a:noFill/>
        </p:spPr>
        <p:txBody>
          <a:bodyPr wrap="square" rtlCol="0">
            <a:spAutoFit/>
          </a:bodyPr>
          <a:lstStyle/>
          <a:p>
            <a:pPr>
              <a:spcBef>
                <a:spcPts val="600"/>
              </a:spcBef>
              <a:spcAft>
                <a:spcPts val="600"/>
              </a:spcAft>
            </a:pPr>
            <a:r>
              <a:rPr lang="pl-PL" sz="1400" dirty="0" smtClean="0"/>
              <a:t>AIOS (2015). </a:t>
            </a:r>
            <a:r>
              <a:rPr lang="en-GB" sz="1400" dirty="0" smtClean="0"/>
              <a:t>Statistical Bulletin No. 28, June 2015</a:t>
            </a:r>
            <a:r>
              <a:rPr lang="pl-PL" sz="1400" dirty="0" smtClean="0"/>
              <a:t>, </a:t>
            </a:r>
            <a:r>
              <a:rPr lang="es-ES" sz="1400" dirty="0" smtClean="0"/>
              <a:t>Asociación Internacional de Organismos de Supervisión de Fondos de Pensiones</a:t>
            </a:r>
            <a:r>
              <a:rPr lang="es-ES" sz="1400" cap="small" dirty="0" smtClean="0"/>
              <a:t> </a:t>
            </a:r>
            <a:r>
              <a:rPr lang="pl-PL" sz="1400" cap="small" dirty="0" smtClean="0"/>
              <a:t>(AIOS)</a:t>
            </a:r>
            <a:r>
              <a:rPr lang="pl-PL" sz="1400" dirty="0" smtClean="0"/>
              <a:t>, </a:t>
            </a:r>
            <a:r>
              <a:rPr lang="pl-PL" sz="1400" dirty="0" smtClean="0">
                <a:hlinkClick r:id="rId4"/>
              </a:rPr>
              <a:t>link</a:t>
            </a:r>
            <a:r>
              <a:rPr lang="pl-PL" sz="1400" dirty="0" smtClean="0"/>
              <a:t>.</a:t>
            </a:r>
            <a:endParaRPr lang="pl-PL" sz="1400" cap="small" dirty="0" smtClean="0"/>
          </a:p>
          <a:p>
            <a:pPr>
              <a:spcBef>
                <a:spcPts val="600"/>
              </a:spcBef>
              <a:spcAft>
                <a:spcPts val="600"/>
              </a:spcAft>
            </a:pPr>
            <a:r>
              <a:rPr lang="pl-PL" sz="1400" dirty="0" smtClean="0"/>
              <a:t>Bielawska K., </a:t>
            </a:r>
            <a:r>
              <a:rPr lang="pl-PL" sz="1400" dirty="0"/>
              <a:t>Chłoń-Domińczak </a:t>
            </a:r>
            <a:r>
              <a:rPr lang="pl-PL" sz="1400" dirty="0" smtClean="0"/>
              <a:t>A., Stańko D. (2015). </a:t>
            </a:r>
            <a:r>
              <a:rPr lang="en-US" sz="1400" dirty="0"/>
              <a:t>Retreat from mandatory pension funds in countries of the Eastern </a:t>
            </a:r>
            <a:r>
              <a:rPr lang="en-US" sz="1400" dirty="0" smtClean="0"/>
              <a:t>and</a:t>
            </a:r>
            <a:r>
              <a:rPr lang="pl-PL" sz="1400" dirty="0" smtClean="0"/>
              <a:t> </a:t>
            </a:r>
            <a:r>
              <a:rPr lang="en-US" sz="1400" dirty="0" smtClean="0"/>
              <a:t>Central </a:t>
            </a:r>
            <a:r>
              <a:rPr lang="en-US" sz="1400" dirty="0"/>
              <a:t>Europe in result of financial and fiscal crisis: Causes, effects </a:t>
            </a:r>
            <a:r>
              <a:rPr lang="en-US" sz="1400" dirty="0" smtClean="0"/>
              <a:t>and</a:t>
            </a:r>
            <a:r>
              <a:rPr lang="pl-PL" sz="1400" dirty="0" smtClean="0"/>
              <a:t> </a:t>
            </a:r>
            <a:r>
              <a:rPr lang="en-US" sz="1400" dirty="0" smtClean="0"/>
              <a:t>recommendations </a:t>
            </a:r>
            <a:r>
              <a:rPr lang="en-US" sz="1400" dirty="0"/>
              <a:t>for fiscal </a:t>
            </a:r>
            <a:r>
              <a:rPr lang="en-US" sz="1400" dirty="0" smtClean="0"/>
              <a:t>rules</a:t>
            </a:r>
            <a:r>
              <a:rPr lang="pl-PL" sz="1400" dirty="0" smtClean="0"/>
              <a:t>, </a:t>
            </a:r>
            <a:r>
              <a:rPr lang="en-US" sz="1400" dirty="0" smtClean="0"/>
              <a:t>research </a:t>
            </a:r>
            <a:r>
              <a:rPr lang="en-US" sz="1400" dirty="0"/>
              <a:t>grant number </a:t>
            </a:r>
            <a:r>
              <a:rPr lang="en-US" sz="1400" dirty="0" smtClean="0"/>
              <a:t>UMO-2012/05/B/HS4/04206</a:t>
            </a:r>
            <a:r>
              <a:rPr lang="pl-PL" sz="1400" dirty="0" smtClean="0"/>
              <a:t> </a:t>
            </a:r>
            <a:r>
              <a:rPr lang="en-US" sz="1400" dirty="0" smtClean="0"/>
              <a:t>from </a:t>
            </a:r>
            <a:r>
              <a:rPr lang="en-US" sz="1400" dirty="0"/>
              <a:t>National Science Centre in </a:t>
            </a:r>
            <a:r>
              <a:rPr lang="en-US" sz="1400" dirty="0" smtClean="0"/>
              <a:t>Poland</a:t>
            </a:r>
            <a:r>
              <a:rPr lang="pl-PL" sz="1400" dirty="0" smtClean="0"/>
              <a:t>, </a:t>
            </a:r>
            <a:r>
              <a:rPr lang="pl-PL" sz="1400" dirty="0" smtClean="0">
                <a:hlinkClick r:id="rId5"/>
              </a:rPr>
              <a:t>link</a:t>
            </a:r>
            <a:endParaRPr lang="en-GB" sz="1400" dirty="0" smtClean="0"/>
          </a:p>
          <a:p>
            <a:pPr>
              <a:spcBef>
                <a:spcPts val="600"/>
              </a:spcBef>
              <a:spcAft>
                <a:spcPts val="600"/>
              </a:spcAft>
            </a:pPr>
            <a:r>
              <a:rPr lang="en-US" altLang="en-US" sz="1400" dirty="0" err="1" smtClean="0">
                <a:ea typeface="ヒラギノ角ゴ Pro W3" charset="-128"/>
              </a:rPr>
              <a:t>Góra</a:t>
            </a:r>
            <a:r>
              <a:rPr lang="en-US" altLang="en-US" sz="1400" dirty="0" smtClean="0">
                <a:ea typeface="ヒラギノ角ゴ Pro W3" charset="-128"/>
              </a:rPr>
              <a:t> M., </a:t>
            </a:r>
            <a:r>
              <a:rPr lang="en-US" altLang="en-US" sz="1400" dirty="0">
                <a:ea typeface="ヒラギノ角ゴ Pro W3" charset="-128"/>
              </a:rPr>
              <a:t>Chłoń-Domińczak </a:t>
            </a:r>
            <a:r>
              <a:rPr lang="en-US" altLang="en-US" sz="1400" dirty="0" smtClean="0">
                <a:ea typeface="ヒラギノ角ゴ Pro W3" charset="-128"/>
              </a:rPr>
              <a:t>A., Otto W., </a:t>
            </a:r>
            <a:r>
              <a:rPr lang="pl-PL" sz="1400" dirty="0"/>
              <a:t>Stańko D</a:t>
            </a:r>
            <a:r>
              <a:rPr lang="pl-PL" sz="1400" dirty="0" smtClean="0"/>
              <a:t>.</a:t>
            </a:r>
            <a:r>
              <a:rPr lang="en-GB" sz="1400" dirty="0" smtClean="0"/>
              <a:t>,</a:t>
            </a:r>
            <a:r>
              <a:rPr lang="pl-PL" sz="1400" dirty="0" smtClean="0"/>
              <a:t> </a:t>
            </a:r>
            <a:r>
              <a:rPr lang="en-US" altLang="en-US" sz="1400" dirty="0" err="1" smtClean="0">
                <a:ea typeface="ヒラギノ角ゴ Pro W3" charset="-128"/>
              </a:rPr>
              <a:t>Szymański</a:t>
            </a:r>
            <a:r>
              <a:rPr lang="en-US" altLang="en-US" sz="1400" dirty="0" smtClean="0">
                <a:ea typeface="ヒラギノ角ゴ Pro W3" charset="-128"/>
              </a:rPr>
              <a:t> M. (2010). Security </a:t>
            </a:r>
            <a:r>
              <a:rPr lang="en-US" altLang="en-US" sz="1400" dirty="0">
                <a:ea typeface="ヒラギノ角ゴ Pro W3" charset="-128"/>
              </a:rPr>
              <a:t>due to diversity. Improvement of operating efficiency of open pension </a:t>
            </a:r>
            <a:r>
              <a:rPr lang="en-US" altLang="en-US" sz="1400" dirty="0" smtClean="0">
                <a:ea typeface="ヒラギノ角ゴ Pro W3" charset="-128"/>
              </a:rPr>
              <a:t>funds [in Polish] an </a:t>
            </a:r>
            <a:r>
              <a:rPr lang="en-US" altLang="en-US" sz="1400" dirty="0">
                <a:ea typeface="ヒラギノ角ゴ Pro W3" charset="-128"/>
              </a:rPr>
              <a:t>expert report for Chancellery of Prime Minister of the Republic of Poland, </a:t>
            </a:r>
            <a:r>
              <a:rPr lang="en-US" altLang="en-US" sz="1400" dirty="0" smtClean="0">
                <a:ea typeface="ヒラギノ角ゴ Pro W3" charset="-128"/>
              </a:rPr>
              <a:t>Warsaw, mimeo.</a:t>
            </a:r>
            <a:endParaRPr lang="en-US" altLang="en-US" sz="1400" dirty="0">
              <a:ea typeface="ヒラギノ角ゴ Pro W3" charset="-128"/>
            </a:endParaRPr>
          </a:p>
          <a:p>
            <a:pPr>
              <a:spcBef>
                <a:spcPts val="600"/>
              </a:spcBef>
              <a:spcAft>
                <a:spcPts val="600"/>
              </a:spcAft>
            </a:pPr>
            <a:r>
              <a:rPr lang="en-US" altLang="en-US" sz="1400" dirty="0" smtClean="0">
                <a:ea typeface="ヒラギノ角ゴ Pro W3" charset="-128"/>
              </a:rPr>
              <a:t>IMF (2015). The EU fiscal framework and pension reform in Central and Eastern Europe: New Member States (NMS) Policy Forum, 2014 Selected issues, </a:t>
            </a:r>
            <a:r>
              <a:rPr lang="en-US" altLang="en-US" sz="1400" dirty="0" smtClean="0">
                <a:ea typeface="ヒラギノ角ゴ Pro W3" charset="-128"/>
                <a:hlinkClick r:id="rId6"/>
              </a:rPr>
              <a:t>link</a:t>
            </a:r>
            <a:endParaRPr lang="en-GB" altLang="en-US" sz="1400" dirty="0">
              <a:ea typeface="ヒラギノ角ゴ Pro W3" charset="-128"/>
            </a:endParaRPr>
          </a:p>
          <a:p>
            <a:pPr>
              <a:spcBef>
                <a:spcPts val="600"/>
              </a:spcBef>
              <a:spcAft>
                <a:spcPts val="600"/>
              </a:spcAft>
            </a:pPr>
            <a:r>
              <a:rPr lang="en-US" sz="1400" dirty="0" err="1"/>
              <a:t>Ionescu</a:t>
            </a:r>
            <a:r>
              <a:rPr lang="en-US" sz="1400" dirty="0"/>
              <a:t> L., Robles E.A. (2014). Update of IOPS Work on Fees and Charges, IOPS Working Papers on Effective Pensions Supervision, No.20, International </a:t>
            </a:r>
            <a:r>
              <a:rPr lang="en-US" sz="1400" dirty="0" err="1"/>
              <a:t>Organisation</a:t>
            </a:r>
            <a:r>
              <a:rPr lang="en-US" sz="1400" dirty="0"/>
              <a:t> of Pension Supervisors</a:t>
            </a:r>
            <a:r>
              <a:rPr lang="en-US" sz="1400" dirty="0" smtClean="0"/>
              <a:t>, </a:t>
            </a:r>
            <a:r>
              <a:rPr lang="en-US" sz="1400" dirty="0" smtClean="0">
                <a:hlinkClick r:id="rId7"/>
              </a:rPr>
              <a:t>link</a:t>
            </a:r>
            <a:endParaRPr lang="en-US" sz="1400" dirty="0"/>
          </a:p>
          <a:p>
            <a:pPr>
              <a:spcBef>
                <a:spcPts val="600"/>
              </a:spcBef>
              <a:spcAft>
                <a:spcPts val="600"/>
              </a:spcAft>
            </a:pPr>
            <a:r>
              <a:rPr lang="en-US" sz="1400" dirty="0" smtClean="0"/>
              <a:t>Palmer E. </a:t>
            </a:r>
            <a:r>
              <a:rPr lang="en-US" sz="1400" dirty="0"/>
              <a:t>(2001). Sweden´s New FDC Pension </a:t>
            </a:r>
            <a:r>
              <a:rPr lang="en-US" sz="1400" dirty="0" smtClean="0"/>
              <a:t>System, </a:t>
            </a:r>
            <a:r>
              <a:rPr lang="en-US" sz="1400" dirty="0" smtClean="0">
                <a:hlinkClick r:id="rId8"/>
              </a:rPr>
              <a:t>link</a:t>
            </a:r>
            <a:endParaRPr lang="en-US" sz="1400" dirty="0" smtClean="0"/>
          </a:p>
          <a:p>
            <a:pPr>
              <a:spcBef>
                <a:spcPts val="600"/>
              </a:spcBef>
              <a:spcAft>
                <a:spcPts val="600"/>
              </a:spcAft>
            </a:pPr>
            <a:r>
              <a:rPr lang="en-US" sz="1400" dirty="0" smtClean="0"/>
              <a:t>Turner J. </a:t>
            </a:r>
            <a:r>
              <a:rPr lang="en-US" sz="1400" dirty="0"/>
              <a:t>(2003</a:t>
            </a:r>
            <a:r>
              <a:rPr lang="en-US" sz="1400" dirty="0" smtClean="0"/>
              <a:t>). Individual </a:t>
            </a:r>
            <a:r>
              <a:rPr lang="en-US" sz="1400" dirty="0"/>
              <a:t>Accounts: Lessons from </a:t>
            </a:r>
            <a:r>
              <a:rPr lang="en-US" sz="1400" dirty="0" smtClean="0"/>
              <a:t>Sweden, </a:t>
            </a:r>
            <a:r>
              <a:rPr lang="en-US" sz="1400" dirty="0"/>
              <a:t>AARP Public Policy </a:t>
            </a:r>
            <a:r>
              <a:rPr lang="en-US" sz="1400" dirty="0" smtClean="0"/>
              <a:t>Institute, </a:t>
            </a:r>
            <a:r>
              <a:rPr lang="en-US" sz="1400" dirty="0" smtClean="0">
                <a:hlinkClick r:id="rId9"/>
              </a:rPr>
              <a:t>link</a:t>
            </a:r>
            <a:endParaRPr lang="en-US" sz="1400" dirty="0" smtClean="0"/>
          </a:p>
          <a:p>
            <a:pPr>
              <a:spcBef>
                <a:spcPts val="600"/>
              </a:spcBef>
              <a:spcAft>
                <a:spcPts val="600"/>
              </a:spcAft>
            </a:pPr>
            <a:r>
              <a:rPr lang="en-US" sz="1400" dirty="0"/>
              <a:t>Stańko D. (2010). Transfers of members of the funded pension funds in the example of the Polish Open Pension Funds market [in Polish]</a:t>
            </a:r>
            <a:r>
              <a:rPr lang="en-US" sz="1400" b="1" dirty="0"/>
              <a:t> </a:t>
            </a:r>
            <a:r>
              <a:rPr lang="en-US" sz="1400" dirty="0"/>
              <a:t>(2010), </a:t>
            </a:r>
            <a:r>
              <a:rPr lang="en-US" sz="1400" i="1" dirty="0" err="1"/>
              <a:t>Rozprawy</a:t>
            </a:r>
            <a:r>
              <a:rPr lang="en-US" sz="1400" i="1" dirty="0"/>
              <a:t> </a:t>
            </a:r>
            <a:r>
              <a:rPr lang="en-US" sz="1400" i="1" dirty="0" err="1"/>
              <a:t>Ubezpieczeniowe</a:t>
            </a:r>
            <a:r>
              <a:rPr lang="en-US" sz="1400" dirty="0"/>
              <a:t>, No. 8 (1/2010), pp. 7–36, </a:t>
            </a:r>
            <a:r>
              <a:rPr lang="en-US" sz="1400" u="sng" dirty="0">
                <a:hlinkClick r:id="rId10"/>
              </a:rPr>
              <a:t>link</a:t>
            </a:r>
            <a:r>
              <a:rPr lang="en-US" sz="1400" dirty="0"/>
              <a:t>.</a:t>
            </a:r>
          </a:p>
          <a:p>
            <a:pPr>
              <a:spcBef>
                <a:spcPts val="600"/>
              </a:spcBef>
              <a:spcAft>
                <a:spcPts val="600"/>
              </a:spcAft>
            </a:pPr>
            <a:r>
              <a:rPr lang="en-US" sz="1400" dirty="0" smtClean="0"/>
              <a:t>Stańko </a:t>
            </a:r>
            <a:r>
              <a:rPr lang="en-US" sz="1400" dirty="0"/>
              <a:t>D. (2009). Pension funds returns. The case of Central and Eastern Europe, in: Investments and Payouts in Funded Pension Systems, International Federation for Pension Fund Administrators (FIAP), Santiago, Chile, </a:t>
            </a:r>
            <a:r>
              <a:rPr lang="en-US" sz="1400" dirty="0" smtClean="0">
                <a:hlinkClick r:id="rId11"/>
              </a:rPr>
              <a:t>link</a:t>
            </a:r>
            <a:endParaRPr lang="en-US" sz="1400" dirty="0" smtClean="0"/>
          </a:p>
          <a:p>
            <a:pPr>
              <a:spcBef>
                <a:spcPts val="600"/>
              </a:spcBef>
              <a:spcAft>
                <a:spcPts val="600"/>
              </a:spcAft>
            </a:pPr>
            <a:r>
              <a:rPr lang="en-US" sz="1400" dirty="0" smtClean="0"/>
              <a:t>Swedish </a:t>
            </a:r>
            <a:r>
              <a:rPr lang="en-US" sz="1400" dirty="0"/>
              <a:t>Pension Agency (2015).Orange Report </a:t>
            </a:r>
            <a:r>
              <a:rPr lang="en-US" sz="1400" dirty="0" smtClean="0"/>
              <a:t>2014, </a:t>
            </a:r>
            <a:r>
              <a:rPr lang="en-US" sz="1400" dirty="0" smtClean="0">
                <a:hlinkClick r:id="rId12"/>
              </a:rPr>
              <a:t>link</a:t>
            </a:r>
            <a:endParaRPr lang="en-GB" sz="1400" dirty="0"/>
          </a:p>
        </p:txBody>
      </p:sp>
    </p:spTree>
    <p:extLst>
      <p:ext uri="{BB962C8B-B14F-4D97-AF65-F5344CB8AC3E}">
        <p14:creationId xmlns:p14="http://schemas.microsoft.com/office/powerpoint/2010/main" val="1096367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315416"/>
            <a:ext cx="8507288" cy="1143000"/>
          </a:xfrm>
        </p:spPr>
        <p:txBody>
          <a:bodyPr>
            <a:noAutofit/>
          </a:bodyPr>
          <a:lstStyle/>
          <a:p>
            <a:r>
              <a:rPr lang="en-US" sz="3200" b="1" dirty="0" smtClean="0"/>
              <a:t>Pension reforms – basic rules</a:t>
            </a:r>
            <a:endParaRPr lang="en-GB" sz="3800" b="1" dirty="0"/>
          </a:p>
        </p:txBody>
      </p:sp>
      <p:sp>
        <p:nvSpPr>
          <p:cNvPr id="3" name="Content Placeholder 2"/>
          <p:cNvSpPr>
            <a:spLocks noGrp="1"/>
          </p:cNvSpPr>
          <p:nvPr>
            <p:ph idx="1"/>
          </p:nvPr>
        </p:nvSpPr>
        <p:spPr>
          <a:xfrm>
            <a:off x="457200" y="1268760"/>
            <a:ext cx="8435280" cy="5544616"/>
          </a:xfrm>
        </p:spPr>
        <p:txBody>
          <a:bodyPr>
            <a:normAutofit/>
          </a:bodyPr>
          <a:lstStyle/>
          <a:p>
            <a:endParaRPr lang="en-GB" sz="2800" dirty="0" smtClean="0">
              <a:latin typeface="Arial" panose="020B0604020202020204" pitchFamily="34" charset="0"/>
              <a:cs typeface="Arial" panose="020B0604020202020204" pitchFamily="34" charset="0"/>
            </a:endParaRPr>
          </a:p>
          <a:p>
            <a:endParaRPr lang="en-GB" sz="2400" dirty="0" smtClean="0">
              <a:latin typeface="Arial" panose="020B0604020202020204" pitchFamily="34" charset="0"/>
              <a:cs typeface="Arial" panose="020B0604020202020204" pitchFamily="34" charset="0"/>
            </a:endParaRPr>
          </a:p>
          <a:p>
            <a:pPr marL="0" indent="0">
              <a:buNone/>
            </a:pPr>
            <a:endParaRPr lang="en-GB" sz="2400" dirty="0" smtClean="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pic>
        <p:nvPicPr>
          <p:cNvPr id="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051D7778-9BE1-4D3E-8BD0-1282219CA837}" type="slidenum">
              <a:rPr lang="en-GB" smtClean="0"/>
              <a:t>4</a:t>
            </a:fld>
            <a:endParaRPr lang="en-GB" dirty="0"/>
          </a:p>
        </p:txBody>
      </p:sp>
      <p:graphicFrame>
        <p:nvGraphicFramePr>
          <p:cNvPr id="5" name="Table 4"/>
          <p:cNvGraphicFramePr>
            <a:graphicFrameLocks noGrp="1"/>
          </p:cNvGraphicFramePr>
          <p:nvPr>
            <p:extLst>
              <p:ext uri="{D42A27DB-BD31-4B8C-83A1-F6EECF244321}">
                <p14:modId xmlns:p14="http://schemas.microsoft.com/office/powerpoint/2010/main" val="216238267"/>
              </p:ext>
            </p:extLst>
          </p:nvPr>
        </p:nvGraphicFramePr>
        <p:xfrm>
          <a:off x="251520" y="991379"/>
          <a:ext cx="8712967" cy="5605973"/>
        </p:xfrm>
        <a:graphic>
          <a:graphicData uri="http://schemas.openxmlformats.org/drawingml/2006/table">
            <a:tbl>
              <a:tblPr>
                <a:tableStyleId>{5C22544A-7EE6-4342-B048-85BDC9FD1C3A}</a:tableStyleId>
              </a:tblPr>
              <a:tblGrid>
                <a:gridCol w="1033741"/>
                <a:gridCol w="1033742"/>
                <a:gridCol w="1402935"/>
                <a:gridCol w="1181419"/>
                <a:gridCol w="964787"/>
                <a:gridCol w="3096343"/>
              </a:tblGrid>
              <a:tr h="281061">
                <a:tc rowSpan="2">
                  <a:txBody>
                    <a:bodyPr/>
                    <a:lstStyle/>
                    <a:p>
                      <a:pPr fontAlgn="b">
                        <a:spcAft>
                          <a:spcPts val="0"/>
                        </a:spcAft>
                      </a:pPr>
                      <a:r>
                        <a:rPr lang="en-GB" sz="1200" b="1" kern="1200" noProof="0" dirty="0">
                          <a:effectLst/>
                        </a:rPr>
                        <a:t> </a:t>
                      </a:r>
                      <a:endParaRPr lang="en-GB" sz="1800" b="1" noProof="0" dirty="0">
                        <a:effectLst/>
                        <a:latin typeface="Times New Roman"/>
                        <a:ea typeface="Times New Roman"/>
                      </a:endParaRPr>
                    </a:p>
                  </a:txBody>
                  <a:tcPr marL="61767" marR="61767" marT="0" marB="0"/>
                </a:tc>
                <a:tc rowSpan="2">
                  <a:txBody>
                    <a:bodyPr/>
                    <a:lstStyle/>
                    <a:p>
                      <a:pPr algn="ctr" fontAlgn="ctr">
                        <a:spcAft>
                          <a:spcPts val="0"/>
                        </a:spcAft>
                      </a:pPr>
                      <a:r>
                        <a:rPr lang="en-GB" sz="1200" b="1" kern="1200" noProof="0" dirty="0">
                          <a:effectLst/>
                        </a:rPr>
                        <a:t>Public pension scheme (PAYG)</a:t>
                      </a:r>
                      <a:endParaRPr lang="en-GB" sz="1800" b="1" noProof="0" dirty="0">
                        <a:effectLst/>
                        <a:latin typeface="Times New Roman"/>
                        <a:ea typeface="Times New Roman"/>
                      </a:endParaRPr>
                    </a:p>
                  </a:txBody>
                  <a:tcPr marL="61767" marR="61767" marT="0" marB="0"/>
                </a:tc>
                <a:tc rowSpan="2">
                  <a:txBody>
                    <a:bodyPr/>
                    <a:lstStyle/>
                    <a:p>
                      <a:pPr algn="ctr" fontAlgn="ctr">
                        <a:spcAft>
                          <a:spcPts val="0"/>
                        </a:spcAft>
                      </a:pPr>
                      <a:r>
                        <a:rPr lang="en-GB" sz="1200" b="1" kern="1200" noProof="0" dirty="0">
                          <a:effectLst/>
                        </a:rPr>
                        <a:t>Retirement age</a:t>
                      </a:r>
                      <a:endParaRPr lang="en-GB" sz="1800" b="1" noProof="0" dirty="0">
                        <a:effectLst/>
                        <a:latin typeface="Times New Roman"/>
                        <a:ea typeface="Times New Roman"/>
                      </a:endParaRPr>
                    </a:p>
                  </a:txBody>
                  <a:tcPr marL="61767" marR="61767" marT="0" marB="0"/>
                </a:tc>
                <a:tc gridSpan="3">
                  <a:txBody>
                    <a:bodyPr/>
                    <a:lstStyle/>
                    <a:p>
                      <a:pPr algn="ctr" fontAlgn="ctr">
                        <a:spcAft>
                          <a:spcPts val="0"/>
                        </a:spcAft>
                      </a:pPr>
                      <a:r>
                        <a:rPr lang="en-GB" sz="1200" b="1" noProof="0" dirty="0">
                          <a:effectLst/>
                        </a:rPr>
                        <a:t>Mandatory Funded Scheme </a:t>
                      </a:r>
                      <a:endParaRPr lang="en-GB" sz="1800" b="1" noProof="0" dirty="0">
                        <a:effectLst/>
                        <a:latin typeface="Times New Roman"/>
                        <a:ea typeface="Times New Roman"/>
                      </a:endParaRPr>
                    </a:p>
                  </a:txBody>
                  <a:tcPr marL="61767" marR="61767" marT="0" marB="0"/>
                </a:tc>
                <a:tc hMerge="1">
                  <a:txBody>
                    <a:bodyPr/>
                    <a:lstStyle/>
                    <a:p>
                      <a:endParaRPr lang="en-GB"/>
                    </a:p>
                  </a:txBody>
                  <a:tcPr/>
                </a:tc>
                <a:tc hMerge="1">
                  <a:txBody>
                    <a:bodyPr/>
                    <a:lstStyle/>
                    <a:p>
                      <a:endParaRPr lang="en-GB"/>
                    </a:p>
                  </a:txBody>
                  <a:tcPr/>
                </a:tc>
              </a:tr>
              <a:tr h="438339">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spcAft>
                          <a:spcPts val="0"/>
                        </a:spcAft>
                      </a:pPr>
                      <a:r>
                        <a:rPr lang="en-GB" sz="1200" b="1" kern="1200" noProof="0" dirty="0">
                          <a:effectLst/>
                        </a:rPr>
                        <a:t>Initial contributions</a:t>
                      </a:r>
                      <a:endParaRPr lang="en-GB" sz="1800" b="1" noProof="0" dirty="0">
                        <a:effectLst/>
                        <a:latin typeface="Times New Roman"/>
                        <a:ea typeface="Times New Roman"/>
                      </a:endParaRPr>
                    </a:p>
                  </a:txBody>
                  <a:tcPr marL="61767" marR="61767" marT="0" marB="0"/>
                </a:tc>
                <a:tc>
                  <a:txBody>
                    <a:bodyPr/>
                    <a:lstStyle/>
                    <a:p>
                      <a:pPr algn="ctr" fontAlgn="ctr">
                        <a:spcAft>
                          <a:spcPts val="0"/>
                        </a:spcAft>
                      </a:pPr>
                      <a:r>
                        <a:rPr lang="en-GB" sz="1200" b="1" kern="1200" noProof="0" dirty="0">
                          <a:effectLst/>
                        </a:rPr>
                        <a:t>Enactment date</a:t>
                      </a:r>
                      <a:endParaRPr lang="en-GB" sz="1800" b="1" noProof="0" dirty="0">
                        <a:effectLst/>
                        <a:latin typeface="Times New Roman"/>
                        <a:ea typeface="Times New Roman"/>
                      </a:endParaRPr>
                    </a:p>
                  </a:txBody>
                  <a:tcPr marL="61767" marR="61767" marT="0" marB="0"/>
                </a:tc>
                <a:tc>
                  <a:txBody>
                    <a:bodyPr/>
                    <a:lstStyle/>
                    <a:p>
                      <a:pPr algn="ctr" fontAlgn="ctr">
                        <a:spcAft>
                          <a:spcPts val="0"/>
                        </a:spcAft>
                      </a:pPr>
                      <a:r>
                        <a:rPr lang="en-GB" sz="1200" b="1" kern="1200" noProof="0" dirty="0">
                          <a:effectLst/>
                        </a:rPr>
                        <a:t>Who participates</a:t>
                      </a:r>
                      <a:endParaRPr lang="en-GB" sz="1800" b="1" noProof="0" dirty="0">
                        <a:effectLst/>
                        <a:latin typeface="Times New Roman"/>
                        <a:ea typeface="Times New Roman"/>
                      </a:endParaRPr>
                    </a:p>
                  </a:txBody>
                  <a:tcPr marL="61767" marR="61767" marT="0" marB="0"/>
                </a:tc>
              </a:tr>
              <a:tr h="568038">
                <a:tc>
                  <a:txBody>
                    <a:bodyPr/>
                    <a:lstStyle/>
                    <a:p>
                      <a:pPr fontAlgn="ctr">
                        <a:spcAft>
                          <a:spcPts val="0"/>
                        </a:spcAft>
                      </a:pPr>
                      <a:r>
                        <a:rPr lang="en-GB" sz="1500" b="1" kern="1200" noProof="0" dirty="0">
                          <a:effectLst/>
                        </a:rPr>
                        <a:t>Bulgaria</a:t>
                      </a:r>
                      <a:endParaRPr lang="en-GB" sz="1500" b="1"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DB</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60/55 to 63/60</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b="1" kern="1200" noProof="0" dirty="0">
                          <a:effectLst/>
                        </a:rPr>
                        <a:t>2% to 5%</a:t>
                      </a:r>
                      <a:endParaRPr lang="en-GB" sz="1500" b="1"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2002</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Mandatory for all workers &lt;42, no cohorts with choice option</a:t>
                      </a:r>
                      <a:endParaRPr lang="en-GB" sz="1500" noProof="0" dirty="0">
                        <a:effectLst/>
                        <a:latin typeface="Times New Roman"/>
                        <a:ea typeface="Times New Roman"/>
                      </a:endParaRPr>
                    </a:p>
                  </a:txBody>
                  <a:tcPr marL="61767" marR="61767" marT="0" marB="0"/>
                </a:tc>
              </a:tr>
              <a:tr h="624566">
                <a:tc>
                  <a:txBody>
                    <a:bodyPr/>
                    <a:lstStyle/>
                    <a:p>
                      <a:pPr fontAlgn="ctr">
                        <a:spcAft>
                          <a:spcPts val="0"/>
                        </a:spcAft>
                      </a:pPr>
                      <a:r>
                        <a:rPr lang="en-GB" sz="1500" b="1" kern="1200" noProof="0" dirty="0">
                          <a:effectLst/>
                        </a:rPr>
                        <a:t>Estonia</a:t>
                      </a:r>
                      <a:endParaRPr lang="en-GB" sz="1500" b="1"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DB</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60/55 to 63/63</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b="1" kern="1200" noProof="0" dirty="0">
                          <a:effectLst/>
                        </a:rPr>
                        <a:t>6% </a:t>
                      </a:r>
                      <a:r>
                        <a:rPr lang="en-GB" sz="1500" b="1" kern="1200" noProof="0" dirty="0" smtClean="0">
                          <a:effectLst/>
                        </a:rPr>
                        <a:t/>
                      </a:r>
                      <a:br>
                        <a:rPr lang="en-GB" sz="1500" b="1" kern="1200" noProof="0" dirty="0" smtClean="0">
                          <a:effectLst/>
                        </a:rPr>
                      </a:br>
                      <a:r>
                        <a:rPr lang="en-GB" sz="1500" b="1" kern="1200" noProof="0" dirty="0" smtClean="0">
                          <a:effectLst/>
                        </a:rPr>
                        <a:t>(</a:t>
                      </a:r>
                      <a:r>
                        <a:rPr lang="en-GB" sz="1500" b="1" kern="1200" noProof="0" dirty="0">
                          <a:effectLst/>
                        </a:rPr>
                        <a:t>4% +2%)</a:t>
                      </a:r>
                      <a:endParaRPr lang="en-GB" sz="1500" b="1"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2002</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Mandatory for new entrants, voluntary for 19-60 in year of reform</a:t>
                      </a:r>
                      <a:endParaRPr lang="en-GB" sz="1500" noProof="0" dirty="0">
                        <a:effectLst/>
                        <a:latin typeface="Times New Roman"/>
                        <a:ea typeface="Times New Roman"/>
                      </a:endParaRPr>
                    </a:p>
                  </a:txBody>
                  <a:tcPr marL="61767" marR="61767" marT="0" marB="0"/>
                </a:tc>
              </a:tr>
              <a:tr h="449625">
                <a:tc>
                  <a:txBody>
                    <a:bodyPr/>
                    <a:lstStyle/>
                    <a:p>
                      <a:pPr fontAlgn="ctr">
                        <a:spcAft>
                          <a:spcPts val="0"/>
                        </a:spcAft>
                      </a:pPr>
                      <a:r>
                        <a:rPr lang="en-GB" sz="1500" b="1" kern="1200" noProof="0" dirty="0">
                          <a:effectLst/>
                        </a:rPr>
                        <a:t>Latvia</a:t>
                      </a:r>
                      <a:endParaRPr lang="en-GB" sz="1500" b="1"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NDC</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60/55 to 62/62</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b="1" kern="1200" noProof="0" dirty="0">
                          <a:effectLst/>
                        </a:rPr>
                        <a:t>2% to 8%</a:t>
                      </a:r>
                      <a:endParaRPr lang="en-GB" sz="1500" b="1"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2001</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Mandatory for new and workers &lt; 30, voluntary for 30-50</a:t>
                      </a:r>
                      <a:endParaRPr lang="en-GB" sz="1500" noProof="0" dirty="0">
                        <a:effectLst/>
                        <a:latin typeface="Times New Roman"/>
                        <a:ea typeface="Times New Roman"/>
                      </a:endParaRPr>
                    </a:p>
                  </a:txBody>
                  <a:tcPr marL="61767" marR="61767" marT="0" marB="0"/>
                </a:tc>
              </a:tr>
              <a:tr h="449625">
                <a:tc>
                  <a:txBody>
                    <a:bodyPr/>
                    <a:lstStyle/>
                    <a:p>
                      <a:pPr fontAlgn="ctr">
                        <a:spcAft>
                          <a:spcPts val="0"/>
                        </a:spcAft>
                      </a:pPr>
                      <a:r>
                        <a:rPr lang="en-GB" sz="1500" b="1" kern="1200" noProof="0" dirty="0" smtClean="0">
                          <a:effectLst/>
                        </a:rPr>
                        <a:t>Lithuania</a:t>
                      </a:r>
                      <a:r>
                        <a:rPr lang="pl-PL" sz="1500" b="1" kern="1200" noProof="0" dirty="0" smtClean="0">
                          <a:effectLst/>
                        </a:rPr>
                        <a:t> (volunt.)</a:t>
                      </a:r>
                      <a:endParaRPr lang="en-GB" sz="1500" b="1"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DB</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60/55 to 62.5/60</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b="1" kern="1200" noProof="0" dirty="0">
                          <a:effectLst/>
                        </a:rPr>
                        <a:t>2.5% to 5.5%</a:t>
                      </a:r>
                      <a:endParaRPr lang="en-GB" sz="1500" b="1"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2004</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Voluntary for current and new workers</a:t>
                      </a:r>
                      <a:endParaRPr lang="en-GB" sz="1500" noProof="0" dirty="0">
                        <a:effectLst/>
                        <a:latin typeface="Times New Roman"/>
                        <a:ea typeface="Times New Roman"/>
                      </a:endParaRPr>
                    </a:p>
                  </a:txBody>
                  <a:tcPr marL="61767" marR="61767" marT="0" marB="0"/>
                </a:tc>
              </a:tr>
              <a:tr h="449625">
                <a:tc>
                  <a:txBody>
                    <a:bodyPr/>
                    <a:lstStyle/>
                    <a:p>
                      <a:pPr fontAlgn="ctr">
                        <a:spcAft>
                          <a:spcPts val="0"/>
                        </a:spcAft>
                      </a:pPr>
                      <a:r>
                        <a:rPr lang="en-GB" sz="1500" b="1" kern="1200" noProof="0" dirty="0">
                          <a:effectLst/>
                        </a:rPr>
                        <a:t>Hungary</a:t>
                      </a:r>
                      <a:endParaRPr lang="en-GB" sz="1500" b="1"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DB</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60/55 to 62/62</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b="1" kern="1200" noProof="0" dirty="0">
                          <a:effectLst/>
                        </a:rPr>
                        <a:t>6% to 8%</a:t>
                      </a:r>
                      <a:endParaRPr lang="en-GB" sz="1500" b="1"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1998</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Mandatory for new entrants, voluntary for all employed </a:t>
                      </a:r>
                      <a:endParaRPr lang="en-GB" sz="1500" noProof="0" dirty="0">
                        <a:effectLst/>
                        <a:latin typeface="Times New Roman"/>
                        <a:ea typeface="Times New Roman"/>
                      </a:endParaRPr>
                    </a:p>
                  </a:txBody>
                  <a:tcPr marL="61767" marR="61767" marT="0" marB="0"/>
                </a:tc>
              </a:tr>
              <a:tr h="449625">
                <a:tc>
                  <a:txBody>
                    <a:bodyPr/>
                    <a:lstStyle/>
                    <a:p>
                      <a:pPr fontAlgn="ctr">
                        <a:spcAft>
                          <a:spcPts val="0"/>
                        </a:spcAft>
                      </a:pPr>
                      <a:r>
                        <a:rPr lang="en-GB" sz="1500" b="1" kern="1200" noProof="0" dirty="0">
                          <a:effectLst/>
                        </a:rPr>
                        <a:t>Poland</a:t>
                      </a:r>
                      <a:endParaRPr lang="en-GB" sz="1500" b="1"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NDC</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65/60 (60/55) to 67/67</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b="1" kern="1200" noProof="0" dirty="0">
                          <a:effectLst/>
                        </a:rPr>
                        <a:t>7.3%</a:t>
                      </a:r>
                      <a:endParaRPr lang="en-GB" sz="1500" b="1"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1999</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Mandatory for new and workers &lt; 30, voluntary for 30-50</a:t>
                      </a:r>
                      <a:endParaRPr lang="en-GB" sz="1500" noProof="0" dirty="0">
                        <a:effectLst/>
                        <a:latin typeface="Times New Roman"/>
                        <a:ea typeface="Times New Roman"/>
                      </a:endParaRPr>
                    </a:p>
                  </a:txBody>
                  <a:tcPr marL="61767" marR="61767" marT="0" marB="0"/>
                </a:tc>
              </a:tr>
              <a:tr h="449625">
                <a:tc>
                  <a:txBody>
                    <a:bodyPr/>
                    <a:lstStyle/>
                    <a:p>
                      <a:pPr fontAlgn="ctr">
                        <a:spcAft>
                          <a:spcPts val="0"/>
                        </a:spcAft>
                      </a:pPr>
                      <a:r>
                        <a:rPr lang="en-GB" sz="1500" b="1" kern="1200" noProof="0" dirty="0">
                          <a:effectLst/>
                        </a:rPr>
                        <a:t>Romania</a:t>
                      </a:r>
                      <a:endParaRPr lang="en-GB" sz="1500" b="1"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DB</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62/57 to  65/60</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b="1" kern="1200" noProof="0" dirty="0">
                          <a:effectLst/>
                        </a:rPr>
                        <a:t>2% to 3%</a:t>
                      </a:r>
                      <a:endParaRPr lang="en-GB" sz="1500" b="1"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2008</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Mandatory for new and workers &lt; 35, voluntary for 36-45</a:t>
                      </a:r>
                      <a:endParaRPr lang="en-GB" sz="1500" noProof="0" dirty="0">
                        <a:effectLst/>
                        <a:latin typeface="Times New Roman"/>
                        <a:ea typeface="Times New Roman"/>
                      </a:endParaRPr>
                    </a:p>
                  </a:txBody>
                  <a:tcPr marL="61767" marR="61767" marT="0" marB="0"/>
                </a:tc>
              </a:tr>
              <a:tr h="674438">
                <a:tc>
                  <a:txBody>
                    <a:bodyPr/>
                    <a:lstStyle/>
                    <a:p>
                      <a:pPr fontAlgn="ctr">
                        <a:spcAft>
                          <a:spcPts val="0"/>
                        </a:spcAft>
                      </a:pPr>
                      <a:r>
                        <a:rPr lang="en-GB" sz="1500" b="1" kern="1200" noProof="0" dirty="0">
                          <a:effectLst/>
                        </a:rPr>
                        <a:t>Slovakia</a:t>
                      </a:r>
                      <a:endParaRPr lang="en-GB" sz="1500" b="1"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Points</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60/53-57 to 62/62</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b="1" kern="1200" noProof="0" dirty="0">
                          <a:effectLst/>
                        </a:rPr>
                        <a:t>9%</a:t>
                      </a:r>
                      <a:endParaRPr lang="en-GB" sz="1500" b="1"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a:effectLst/>
                        </a:rPr>
                        <a:t>2005</a:t>
                      </a:r>
                      <a:endParaRPr lang="en-GB" sz="1500" noProof="0" dirty="0">
                        <a:effectLst/>
                        <a:latin typeface="Times New Roman"/>
                        <a:ea typeface="Times New Roman"/>
                      </a:endParaRPr>
                    </a:p>
                  </a:txBody>
                  <a:tcPr marL="61767" marR="61767" marT="0" marB="0"/>
                </a:tc>
                <a:tc>
                  <a:txBody>
                    <a:bodyPr/>
                    <a:lstStyle/>
                    <a:p>
                      <a:pPr algn="ctr" fontAlgn="ctr">
                        <a:spcAft>
                          <a:spcPts val="0"/>
                        </a:spcAft>
                      </a:pPr>
                      <a:r>
                        <a:rPr lang="en-GB" sz="1500" kern="1200" noProof="0" dirty="0" smtClean="0">
                          <a:effectLst/>
                        </a:rPr>
                        <a:t>Mandatory for born after 1983, </a:t>
                      </a:r>
                    </a:p>
                    <a:p>
                      <a:pPr algn="ctr" fontAlgn="ctr">
                        <a:spcAft>
                          <a:spcPts val="0"/>
                        </a:spcAft>
                      </a:pPr>
                      <a:r>
                        <a:rPr lang="en-GB" sz="1500" kern="1200" noProof="0" dirty="0" smtClean="0">
                          <a:effectLst/>
                        </a:rPr>
                        <a:t>voluntary for all being in the social insurance before 2005</a:t>
                      </a:r>
                      <a:endParaRPr lang="en-GB" sz="1500" noProof="0" dirty="0">
                        <a:effectLst/>
                        <a:latin typeface="Times New Roman"/>
                        <a:ea typeface="Times New Roman"/>
                      </a:endParaRPr>
                    </a:p>
                  </a:txBody>
                  <a:tcPr marL="61767" marR="61767" marT="0" marB="0"/>
                </a:tc>
              </a:tr>
              <a:tr h="710049">
                <a:tc>
                  <a:txBody>
                    <a:bodyPr/>
                    <a:lstStyle/>
                    <a:p>
                      <a:pPr marL="0" algn="l" rtl="0" eaLnBrk="1" fontAlgn="ctr" latinLnBrk="0" hangingPunct="1">
                        <a:spcAft>
                          <a:spcPts val="0"/>
                        </a:spcAft>
                      </a:pPr>
                      <a:r>
                        <a:rPr kumimoji="0" lang="en-GB" sz="1500" b="1" kern="1200" noProof="0" dirty="0" smtClean="0">
                          <a:solidFill>
                            <a:schemeClr val="dk1"/>
                          </a:solidFill>
                          <a:effectLst/>
                          <a:latin typeface="+mn-lt"/>
                          <a:ea typeface="+mn-ea"/>
                          <a:cs typeface="+mn-cs"/>
                        </a:rPr>
                        <a:t>Sweden</a:t>
                      </a:r>
                      <a:endParaRPr kumimoji="0" lang="en-GB" sz="1500" b="1" kern="1200" noProof="0" dirty="0">
                        <a:solidFill>
                          <a:schemeClr val="dk1"/>
                        </a:solidFill>
                        <a:effectLst/>
                        <a:latin typeface="+mn-lt"/>
                        <a:ea typeface="+mn-ea"/>
                        <a:cs typeface="+mn-cs"/>
                      </a:endParaRPr>
                    </a:p>
                  </a:txBody>
                  <a:tcPr marL="61767" marR="61767" marT="0" marB="0"/>
                </a:tc>
                <a:tc>
                  <a:txBody>
                    <a:bodyPr/>
                    <a:lstStyle/>
                    <a:p>
                      <a:pPr marL="0" algn="ctr" rtl="0" eaLnBrk="1" fontAlgn="ctr" latinLnBrk="0" hangingPunct="1">
                        <a:spcAft>
                          <a:spcPts val="0"/>
                        </a:spcAft>
                      </a:pPr>
                      <a:r>
                        <a:rPr kumimoji="0" lang="en-GB" sz="1500" kern="1200" noProof="0" dirty="0" smtClean="0">
                          <a:solidFill>
                            <a:schemeClr val="dk1"/>
                          </a:solidFill>
                          <a:effectLst/>
                          <a:latin typeface="+mn-lt"/>
                          <a:ea typeface="+mn-ea"/>
                          <a:cs typeface="+mn-cs"/>
                        </a:rPr>
                        <a:t>NDC</a:t>
                      </a:r>
                      <a:endParaRPr kumimoji="0" lang="en-GB" sz="1500" kern="1200" noProof="0" dirty="0">
                        <a:solidFill>
                          <a:schemeClr val="dk1"/>
                        </a:solidFill>
                        <a:effectLst/>
                        <a:latin typeface="+mn-lt"/>
                        <a:ea typeface="+mn-ea"/>
                        <a:cs typeface="+mn-cs"/>
                      </a:endParaRPr>
                    </a:p>
                  </a:txBody>
                  <a:tcPr marL="61767" marR="61767" marT="0" marB="0"/>
                </a:tc>
                <a:tc>
                  <a:txBody>
                    <a:bodyPr/>
                    <a:lstStyle/>
                    <a:p>
                      <a:pPr marL="0" algn="ctr" rtl="0" eaLnBrk="1" fontAlgn="ctr" latinLnBrk="0" hangingPunct="1">
                        <a:spcAft>
                          <a:spcPts val="0"/>
                        </a:spcAft>
                      </a:pPr>
                      <a:r>
                        <a:rPr kumimoji="0" lang="en-GB" sz="1500" kern="1200" noProof="0" dirty="0" smtClean="0">
                          <a:solidFill>
                            <a:schemeClr val="dk1"/>
                          </a:solidFill>
                          <a:effectLst/>
                          <a:latin typeface="+mn-lt"/>
                          <a:ea typeface="+mn-ea"/>
                          <a:cs typeface="+mn-cs"/>
                        </a:rPr>
                        <a:t>65/61 (min.)</a:t>
                      </a:r>
                      <a:endParaRPr kumimoji="0" lang="en-GB" sz="1500" kern="1200" noProof="0" dirty="0">
                        <a:solidFill>
                          <a:schemeClr val="dk1"/>
                        </a:solidFill>
                        <a:effectLst/>
                        <a:latin typeface="+mn-lt"/>
                        <a:ea typeface="+mn-ea"/>
                        <a:cs typeface="+mn-cs"/>
                      </a:endParaRPr>
                    </a:p>
                  </a:txBody>
                  <a:tcPr marL="61767" marR="61767" marT="0" marB="0"/>
                </a:tc>
                <a:tc>
                  <a:txBody>
                    <a:bodyPr/>
                    <a:lstStyle/>
                    <a:p>
                      <a:pPr marL="0" algn="ctr" rtl="0" eaLnBrk="1" fontAlgn="ctr" latinLnBrk="0" hangingPunct="1">
                        <a:spcAft>
                          <a:spcPts val="0"/>
                        </a:spcAft>
                      </a:pPr>
                      <a:r>
                        <a:rPr kumimoji="0" lang="en-GB" sz="1500" b="1" kern="1200" noProof="0" dirty="0" smtClean="0">
                          <a:solidFill>
                            <a:schemeClr val="dk1"/>
                          </a:solidFill>
                          <a:effectLst/>
                          <a:latin typeface="+mn-lt"/>
                          <a:ea typeface="+mn-ea"/>
                          <a:cs typeface="+mn-cs"/>
                        </a:rPr>
                        <a:t>2.5%</a:t>
                      </a:r>
                      <a:endParaRPr kumimoji="0" lang="en-GB" sz="1500" b="1" kern="1200" noProof="0" dirty="0">
                        <a:solidFill>
                          <a:schemeClr val="dk1"/>
                        </a:solidFill>
                        <a:effectLst/>
                        <a:latin typeface="+mn-lt"/>
                        <a:ea typeface="+mn-ea"/>
                        <a:cs typeface="+mn-cs"/>
                      </a:endParaRPr>
                    </a:p>
                  </a:txBody>
                  <a:tcPr marL="61767" marR="61767" marT="0" marB="0"/>
                </a:tc>
                <a:tc>
                  <a:txBody>
                    <a:bodyPr/>
                    <a:lstStyle/>
                    <a:p>
                      <a:pPr marL="0" algn="ctr" rtl="0" eaLnBrk="1" fontAlgn="ctr" latinLnBrk="0" hangingPunct="1">
                        <a:spcAft>
                          <a:spcPts val="0"/>
                        </a:spcAft>
                      </a:pPr>
                      <a:r>
                        <a:rPr kumimoji="0" lang="en-GB" sz="1500" kern="1200" noProof="0" dirty="0" smtClean="0">
                          <a:solidFill>
                            <a:schemeClr val="dk1"/>
                          </a:solidFill>
                          <a:effectLst/>
                          <a:latin typeface="+mn-lt"/>
                          <a:ea typeface="+mn-ea"/>
                          <a:cs typeface="+mn-cs"/>
                        </a:rPr>
                        <a:t>1999</a:t>
                      </a:r>
                      <a:endParaRPr kumimoji="0" lang="en-GB" sz="1500" kern="1200" noProof="0" dirty="0">
                        <a:solidFill>
                          <a:schemeClr val="dk1"/>
                        </a:solidFill>
                        <a:effectLst/>
                        <a:latin typeface="+mn-lt"/>
                        <a:ea typeface="+mn-ea"/>
                        <a:cs typeface="+mn-cs"/>
                      </a:endParaRPr>
                    </a:p>
                  </a:txBody>
                  <a:tcPr marL="61767" marR="61767" marT="0" marB="0"/>
                </a:tc>
                <a:tc>
                  <a:txBody>
                    <a:bodyPr/>
                    <a:lstStyle/>
                    <a:p>
                      <a:pPr marL="0" algn="ctr" rtl="0" eaLnBrk="1" fontAlgn="ctr" latinLnBrk="0" hangingPunct="1">
                        <a:spcAft>
                          <a:spcPts val="0"/>
                        </a:spcAft>
                      </a:pPr>
                      <a:r>
                        <a:rPr kumimoji="0" lang="en-GB" sz="1500" kern="1200" noProof="0" dirty="0" smtClean="0">
                          <a:solidFill>
                            <a:schemeClr val="dk1"/>
                          </a:solidFill>
                          <a:effectLst/>
                          <a:latin typeface="+mn-lt"/>
                          <a:ea typeface="+mn-ea"/>
                          <a:cs typeface="+mn-cs"/>
                        </a:rPr>
                        <a:t>Mandatory for all workers,</a:t>
                      </a:r>
                      <a:r>
                        <a:rPr kumimoji="0" lang="en-GB" sz="1500" kern="1200" baseline="0" noProof="0" dirty="0" smtClean="0">
                          <a:solidFill>
                            <a:schemeClr val="dk1"/>
                          </a:solidFill>
                          <a:effectLst/>
                          <a:latin typeface="+mn-lt"/>
                          <a:ea typeface="+mn-ea"/>
                          <a:cs typeface="+mn-cs"/>
                        </a:rPr>
                        <a:t> those born in 1954 or later participate in the new system only.</a:t>
                      </a:r>
                      <a:endParaRPr kumimoji="0" lang="en-GB" sz="1500" kern="1200" noProof="0" dirty="0">
                        <a:solidFill>
                          <a:schemeClr val="dk1"/>
                        </a:solidFill>
                        <a:effectLst/>
                        <a:latin typeface="+mn-lt"/>
                        <a:ea typeface="+mn-ea"/>
                        <a:cs typeface="+mn-cs"/>
                      </a:endParaRPr>
                    </a:p>
                  </a:txBody>
                  <a:tcPr marL="61767" marR="61767" marT="0" marB="0"/>
                </a:tc>
              </a:tr>
            </a:tbl>
          </a:graphicData>
        </a:graphic>
      </p:graphicFrame>
      <p:sp>
        <p:nvSpPr>
          <p:cNvPr id="7" name="TextBox 6"/>
          <p:cNvSpPr txBox="1"/>
          <p:nvPr/>
        </p:nvSpPr>
        <p:spPr>
          <a:xfrm>
            <a:off x="179512" y="6525344"/>
            <a:ext cx="8640960" cy="307777"/>
          </a:xfrm>
          <a:prstGeom prst="rect">
            <a:avLst/>
          </a:prstGeom>
          <a:noFill/>
        </p:spPr>
        <p:txBody>
          <a:bodyPr wrap="square" rtlCol="0">
            <a:spAutoFit/>
          </a:bodyPr>
          <a:lstStyle/>
          <a:p>
            <a:r>
              <a:rPr lang="en-GB" sz="1400" dirty="0" smtClean="0"/>
              <a:t>Source </a:t>
            </a:r>
            <a:r>
              <a:rPr lang="en-US" sz="1400" dirty="0"/>
              <a:t>: Schwarz and Arias (2014) with </a:t>
            </a:r>
            <a:r>
              <a:rPr lang="pl-PL" sz="1400" dirty="0" smtClean="0"/>
              <a:t>Bielawska, Chłoń-Domińczak, Stańko (2015) and </a:t>
            </a:r>
            <a:r>
              <a:rPr lang="en-GB" sz="1400" dirty="0" smtClean="0"/>
              <a:t>own </a:t>
            </a:r>
            <a:r>
              <a:rPr lang="en-US" sz="1400" dirty="0" smtClean="0"/>
              <a:t>update.</a:t>
            </a:r>
            <a:endParaRPr lang="en-GB" sz="1400" dirty="0"/>
          </a:p>
        </p:txBody>
      </p:sp>
    </p:spTree>
    <p:extLst>
      <p:ext uri="{BB962C8B-B14F-4D97-AF65-F5344CB8AC3E}">
        <p14:creationId xmlns:p14="http://schemas.microsoft.com/office/powerpoint/2010/main" val="22207699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18864" y="-243408"/>
            <a:ext cx="8229600" cy="1143000"/>
          </a:xfrm>
        </p:spPr>
        <p:txBody>
          <a:bodyPr>
            <a:normAutofit/>
          </a:bodyPr>
          <a:lstStyle/>
          <a:p>
            <a:r>
              <a:rPr lang="en-AU" sz="3200" b="1" dirty="0"/>
              <a:t>Funded pillar – </a:t>
            </a:r>
            <a:r>
              <a:rPr lang="en-AU" sz="3200" b="1" dirty="0" smtClean="0"/>
              <a:t>CEE individual </a:t>
            </a:r>
            <a:r>
              <a:rPr lang="en-AU" sz="3200" b="1" dirty="0"/>
              <a:t>accounts</a:t>
            </a:r>
          </a:p>
        </p:txBody>
      </p:sp>
      <p:sp>
        <p:nvSpPr>
          <p:cNvPr id="3" name="Symbol zastępczy zawartości 2"/>
          <p:cNvSpPr>
            <a:spLocks noGrp="1"/>
          </p:cNvSpPr>
          <p:nvPr>
            <p:ph idx="1"/>
          </p:nvPr>
        </p:nvSpPr>
        <p:spPr>
          <a:xfrm>
            <a:off x="179512" y="980728"/>
            <a:ext cx="8712968" cy="5904656"/>
          </a:xfrm>
        </p:spPr>
        <p:txBody>
          <a:bodyPr>
            <a:normAutofit fontScale="47500" lnSpcReduction="20000"/>
          </a:bodyPr>
          <a:lstStyle/>
          <a:p>
            <a:pPr>
              <a:spcAft>
                <a:spcPts val="600"/>
              </a:spcAft>
            </a:pPr>
            <a:r>
              <a:rPr lang="en-GB" sz="4600" dirty="0" smtClean="0">
                <a:latin typeface="Arial" panose="020B0604020202020204" pitchFamily="34" charset="0"/>
                <a:cs typeface="Arial" panose="020B0604020202020204" pitchFamily="34" charset="0"/>
              </a:rPr>
              <a:t>One of the three World Bank pillars (state PAYG; state FF; voluntary – occupational or individual)</a:t>
            </a:r>
          </a:p>
          <a:p>
            <a:pPr>
              <a:spcAft>
                <a:spcPts val="600"/>
              </a:spcAft>
            </a:pPr>
            <a:r>
              <a:rPr lang="en-GB" sz="4600" dirty="0" smtClean="0">
                <a:latin typeface="Arial" panose="020B0604020202020204" pitchFamily="34" charset="0"/>
                <a:cs typeface="Arial" panose="020B0604020202020204" pitchFamily="34" charset="0"/>
              </a:rPr>
              <a:t>In most countries mandatory (as so-called second pillar, EU: 1-bis pillar), with modifications later on (semi-mandatory, voluntary etc.) </a:t>
            </a:r>
          </a:p>
          <a:p>
            <a:pPr>
              <a:spcAft>
                <a:spcPts val="600"/>
              </a:spcAft>
            </a:pPr>
            <a:r>
              <a:rPr lang="en-GB" sz="4600" dirty="0" smtClean="0">
                <a:latin typeface="Arial" panose="020B0604020202020204" pitchFamily="34" charset="0"/>
                <a:cs typeface="Arial" panose="020B0604020202020204" pitchFamily="34" charset="0"/>
              </a:rPr>
              <a:t>Managing companies and pension funds as separated legal entities</a:t>
            </a:r>
          </a:p>
          <a:p>
            <a:pPr>
              <a:spcAft>
                <a:spcPts val="600"/>
              </a:spcAft>
            </a:pPr>
            <a:r>
              <a:rPr lang="en-GB" sz="4600" dirty="0" smtClean="0">
                <a:latin typeface="Arial" panose="020B0604020202020204" pitchFamily="34" charset="0"/>
                <a:cs typeface="Arial" panose="020B0604020202020204" pitchFamily="34" charset="0"/>
              </a:rPr>
              <a:t>Strict licencing, capital and fit and proper requirements</a:t>
            </a:r>
          </a:p>
          <a:p>
            <a:pPr>
              <a:spcAft>
                <a:spcPts val="600"/>
              </a:spcAft>
            </a:pPr>
            <a:r>
              <a:rPr lang="en-GB" sz="4600" dirty="0" smtClean="0">
                <a:latin typeface="Arial" panose="020B0604020202020204" pitchFamily="34" charset="0"/>
                <a:cs typeface="Arial" panose="020B0604020202020204" pitchFamily="34" charset="0"/>
              </a:rPr>
              <a:t>Pension assets held in depositary banks acting as watch-dogs</a:t>
            </a:r>
          </a:p>
          <a:p>
            <a:pPr>
              <a:spcAft>
                <a:spcPts val="600"/>
              </a:spcAft>
            </a:pPr>
            <a:r>
              <a:rPr lang="en-GB" sz="4600" dirty="0" smtClean="0">
                <a:latin typeface="Arial" panose="020B0604020202020204" pitchFamily="34" charset="0"/>
                <a:cs typeface="Arial" panose="020B0604020202020204" pitchFamily="34" charset="0"/>
              </a:rPr>
              <a:t>Contribution sent via social insurance or tax office (</a:t>
            </a:r>
            <a:r>
              <a:rPr lang="en-GB" sz="4600" b="1" dirty="0" smtClean="0">
                <a:latin typeface="Arial" panose="020B0604020202020204" pitchFamily="34" charset="0"/>
                <a:cs typeface="Arial" panose="020B0604020202020204" pitchFamily="34" charset="0"/>
              </a:rPr>
              <a:t>diff. from LA</a:t>
            </a:r>
            <a:r>
              <a:rPr lang="en-GB" sz="4600" dirty="0" smtClean="0">
                <a:latin typeface="Arial" panose="020B0604020202020204" pitchFamily="34" charset="0"/>
                <a:cs typeface="Arial" panose="020B0604020202020204" pitchFamily="34" charset="0"/>
              </a:rPr>
              <a:t>)</a:t>
            </a:r>
          </a:p>
          <a:p>
            <a:pPr>
              <a:spcAft>
                <a:spcPts val="600"/>
              </a:spcAft>
            </a:pPr>
            <a:r>
              <a:rPr lang="en-GB" sz="4600" dirty="0" smtClean="0">
                <a:latin typeface="Arial" panose="020B0604020202020204" pitchFamily="34" charset="0"/>
                <a:cs typeface="Arial" panose="020B0604020202020204" pitchFamily="34" charset="0"/>
              </a:rPr>
              <a:t>Administration and investment functions with managing companies, very often outsourced</a:t>
            </a:r>
          </a:p>
          <a:p>
            <a:pPr>
              <a:spcAft>
                <a:spcPts val="600"/>
              </a:spcAft>
            </a:pPr>
            <a:r>
              <a:rPr lang="en-GB" sz="4600" dirty="0" smtClean="0">
                <a:latin typeface="Arial" panose="020B0604020202020204" pitchFamily="34" charset="0"/>
                <a:cs typeface="Arial" panose="020B0604020202020204" pitchFamily="34" charset="0"/>
              </a:rPr>
              <a:t>Sweden – substantially different approach (IMF, 2015: 78):</a:t>
            </a:r>
          </a:p>
          <a:p>
            <a:pPr lvl="1">
              <a:spcAft>
                <a:spcPts val="600"/>
              </a:spcAft>
            </a:pPr>
            <a:r>
              <a:rPr lang="en-GB" sz="3800" dirty="0" smtClean="0">
                <a:latin typeface="Arial" panose="020B0604020202020204" pitchFamily="34" charset="0"/>
                <a:cs typeface="Arial" panose="020B0604020202020204" pitchFamily="34" charset="0"/>
              </a:rPr>
              <a:t>maintenance and administration of individual accounts </a:t>
            </a:r>
            <a:r>
              <a:rPr lang="en-GB" sz="3800" b="1" dirty="0" smtClean="0">
                <a:latin typeface="Arial" panose="020B0604020202020204" pitchFamily="34" charset="0"/>
                <a:cs typeface="Arial" panose="020B0604020202020204" pitchFamily="34" charset="0"/>
              </a:rPr>
              <a:t>centralised </a:t>
            </a:r>
            <a:r>
              <a:rPr lang="en-GB" sz="3800" dirty="0" smtClean="0">
                <a:latin typeface="Arial" panose="020B0604020202020204" pitchFamily="34" charset="0"/>
                <a:cs typeface="Arial" panose="020B0604020202020204" pitchFamily="34" charset="0"/>
              </a:rPr>
              <a:t>to reduce costs with a low-cost default fund to compete with other, more sophisticated investment schemes, </a:t>
            </a:r>
            <a:r>
              <a:rPr lang="en-GB" sz="3800" b="1" dirty="0" smtClean="0">
                <a:latin typeface="Arial" panose="020B0604020202020204" pitchFamily="34" charset="0"/>
                <a:cs typeface="Arial" panose="020B0604020202020204" pitchFamily="34" charset="0"/>
              </a:rPr>
              <a:t>clearing house</a:t>
            </a:r>
            <a:r>
              <a:rPr lang="en-GB" sz="3800" dirty="0" smtClean="0">
                <a:latin typeface="Arial" panose="020B0604020202020204" pitchFamily="34" charset="0"/>
                <a:cs typeface="Arial" panose="020B0604020202020204" pitchFamily="34" charset="0"/>
              </a:rPr>
              <a:t> (transactions, information services). </a:t>
            </a:r>
          </a:p>
          <a:p>
            <a:pPr lvl="1">
              <a:spcAft>
                <a:spcPts val="600"/>
              </a:spcAft>
            </a:pPr>
            <a:r>
              <a:rPr lang="en-GB" sz="3800" dirty="0">
                <a:latin typeface="Arial" panose="020B0604020202020204" pitchFamily="34" charset="0"/>
                <a:cs typeface="Arial" panose="020B0604020202020204" pitchFamily="34" charset="0"/>
              </a:rPr>
              <a:t>f</a:t>
            </a:r>
            <a:r>
              <a:rPr lang="en-GB" sz="3800" dirty="0" smtClean="0">
                <a:latin typeface="Arial" panose="020B0604020202020204" pitchFamily="34" charset="0"/>
                <a:cs typeface="Arial" panose="020B0604020202020204" pitchFamily="34" charset="0"/>
              </a:rPr>
              <a:t>und management is done on </a:t>
            </a:r>
            <a:r>
              <a:rPr lang="en-GB" sz="3800" b="1" dirty="0" smtClean="0">
                <a:latin typeface="Arial" panose="020B0604020202020204" pitchFamily="34" charset="0"/>
                <a:cs typeface="Arial" panose="020B0604020202020204" pitchFamily="34" charset="0"/>
              </a:rPr>
              <a:t>a wholesale basis</a:t>
            </a:r>
            <a:r>
              <a:rPr lang="en-GB" sz="3800" dirty="0" smtClean="0">
                <a:latin typeface="Arial" panose="020B0604020202020204" pitchFamily="34" charset="0"/>
                <a:cs typeface="Arial" panose="020B0604020202020204" pitchFamily="34" charset="0"/>
              </a:rPr>
              <a:t>: fund managers know only the total volume of resources but not the details  (i.e. who is the owner, how much they have etc.)</a:t>
            </a:r>
            <a:endParaRPr lang="en-GB" sz="2900" dirty="0" smtClean="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pPr>
              <a:defRPr/>
            </a:pPr>
            <a:fld id="{38795815-CC2E-4781-B890-20CAD8BEB5AC}" type="slidenum">
              <a:rPr lang="en-US" smtClean="0"/>
              <a:pPr>
                <a:defRPr/>
              </a:pPr>
              <a:t>5</a:t>
            </a:fld>
            <a:endParaRPr lang="en-US" dirty="0"/>
          </a:p>
        </p:txBody>
      </p:sp>
    </p:spTree>
    <p:extLst>
      <p:ext uri="{BB962C8B-B14F-4D97-AF65-F5344CB8AC3E}">
        <p14:creationId xmlns:p14="http://schemas.microsoft.com/office/powerpoint/2010/main" val="24565858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216" y="-243408"/>
            <a:ext cx="8507288" cy="1143000"/>
          </a:xfrm>
        </p:spPr>
        <p:txBody>
          <a:bodyPr>
            <a:noAutofit/>
          </a:bodyPr>
          <a:lstStyle/>
          <a:p>
            <a:r>
              <a:rPr lang="en-GB" sz="3800" b="1" dirty="0" smtClean="0"/>
              <a:t>2. Mandatory CEE markets</a:t>
            </a:r>
            <a:endParaRPr lang="en-GB" sz="3800" b="1" dirty="0"/>
          </a:p>
        </p:txBody>
      </p:sp>
      <p:sp>
        <p:nvSpPr>
          <p:cNvPr id="3" name="Content Placeholder 2"/>
          <p:cNvSpPr>
            <a:spLocks noGrp="1"/>
          </p:cNvSpPr>
          <p:nvPr>
            <p:ph idx="1"/>
          </p:nvPr>
        </p:nvSpPr>
        <p:spPr>
          <a:xfrm>
            <a:off x="251520" y="1052736"/>
            <a:ext cx="8435280" cy="5733256"/>
          </a:xfrm>
        </p:spPr>
        <p:txBody>
          <a:bodyPr>
            <a:normAutofit fontScale="62500" lnSpcReduction="20000"/>
          </a:bodyPr>
          <a:lstStyle/>
          <a:p>
            <a:pPr>
              <a:lnSpc>
                <a:spcPct val="120000"/>
              </a:lnSpc>
            </a:pPr>
            <a:r>
              <a:rPr lang="en-GB" sz="3200" dirty="0" smtClean="0">
                <a:latin typeface="Arial" panose="020B0604020202020204" pitchFamily="34" charset="0"/>
                <a:cs typeface="Arial" panose="020B0604020202020204" pitchFamily="34" charset="0"/>
              </a:rPr>
              <a:t>Relatively few (recently 6-12) pension managers – oligopolistic character due to legislation requirements, capital needed and distributing most clients at the start of  the reforms: barriers to market entry</a:t>
            </a:r>
          </a:p>
          <a:p>
            <a:pPr>
              <a:lnSpc>
                <a:spcPct val="120000"/>
              </a:lnSpc>
            </a:pPr>
            <a:r>
              <a:rPr lang="en-GB" sz="3200" dirty="0" smtClean="0">
                <a:latin typeface="Arial" panose="020B0604020202020204" pitchFamily="34" charset="0"/>
                <a:cs typeface="Arial" panose="020B0604020202020204" pitchFamily="34" charset="0"/>
              </a:rPr>
              <a:t>In many markets domination of 2-3 large pension funds having vast majority of total AuM </a:t>
            </a:r>
            <a:r>
              <a:rPr lang="en-GB" sz="2200" dirty="0" smtClean="0">
                <a:latin typeface="Arial" panose="020B0604020202020204" pitchFamily="34" charset="0"/>
                <a:cs typeface="Arial" panose="020B0604020202020204" pitchFamily="34" charset="0"/>
              </a:rPr>
              <a:t>(2009: Bulgaria 58%, Poland 64%, Slovak Republic 70%, Romania 70%, Stańko, 2010: 9).</a:t>
            </a:r>
            <a:endParaRPr lang="en-GB" sz="2800" dirty="0" smtClean="0">
              <a:latin typeface="Arial" panose="020B0604020202020204" pitchFamily="34" charset="0"/>
              <a:cs typeface="Arial" panose="020B0604020202020204" pitchFamily="34" charset="0"/>
            </a:endParaRPr>
          </a:p>
          <a:p>
            <a:pPr>
              <a:lnSpc>
                <a:spcPct val="120000"/>
              </a:lnSpc>
            </a:pPr>
            <a:r>
              <a:rPr lang="en-GB" sz="3200" dirty="0" smtClean="0">
                <a:latin typeface="Arial" panose="020B0604020202020204" pitchFamily="34" charset="0"/>
                <a:cs typeface="Arial" panose="020B0604020202020204" pitchFamily="34" charset="0"/>
              </a:rPr>
              <a:t>Several countries introduced life cycle funds:</a:t>
            </a:r>
            <a:r>
              <a:rPr lang="en-GB" sz="2800" dirty="0" smtClean="0">
                <a:latin typeface="Arial" panose="020B0604020202020204" pitchFamily="34" charset="0"/>
                <a:cs typeface="Arial" panose="020B0604020202020204" pitchFamily="34" charset="0"/>
              </a:rPr>
              <a:t> </a:t>
            </a:r>
            <a:r>
              <a:rPr lang="en-GB" sz="2300" dirty="0" smtClean="0">
                <a:latin typeface="Arial" panose="020B0604020202020204" pitchFamily="34" charset="0"/>
                <a:cs typeface="Arial" panose="020B0604020202020204" pitchFamily="34" charset="0"/>
              </a:rPr>
              <a:t>Estonia (4 since Jul 2002), Latvia (3 since 2003), Lithuania (4 since Jun 2004), Hungary (3 since Mar 2005), Slovak Republic (3 since Jan 2005) (Bielawska, Chłoń-Domińczak, Stańko, 2015)</a:t>
            </a:r>
            <a:endParaRPr lang="en-GB" sz="2800" dirty="0" smtClean="0">
              <a:latin typeface="Arial" panose="020B0604020202020204" pitchFamily="34" charset="0"/>
              <a:cs typeface="Arial" panose="020B0604020202020204" pitchFamily="34" charset="0"/>
            </a:endParaRPr>
          </a:p>
          <a:p>
            <a:pPr>
              <a:lnSpc>
                <a:spcPct val="120000"/>
              </a:lnSpc>
            </a:pPr>
            <a:r>
              <a:rPr lang="en-GB" sz="3200" dirty="0" smtClean="0">
                <a:latin typeface="Arial" panose="020B0604020202020204" pitchFamily="34" charset="0"/>
                <a:cs typeface="Arial" panose="020B0604020202020204" pitchFamily="34" charset="0"/>
              </a:rPr>
              <a:t>Decumulation phase – usually benefits to be provided by other entities (life insurance companies, special companies), very early stage of development, possible problems with market solutions due to costs and initial market size. Poland – Social Insurance Agency, Sweden – PPM as annuity providers.</a:t>
            </a:r>
          </a:p>
          <a:p>
            <a:pPr>
              <a:lnSpc>
                <a:spcPct val="120000"/>
              </a:lnSpc>
            </a:pPr>
            <a:r>
              <a:rPr lang="en-GB" sz="3200" dirty="0" smtClean="0">
                <a:latin typeface="Arial" panose="020B0604020202020204" pitchFamily="34" charset="0"/>
                <a:cs typeface="Arial" panose="020B0604020202020204" pitchFamily="34" charset="0"/>
              </a:rPr>
              <a:t>Rather weak cost competition, similarity in returns, strong sales competition (customer “poaching”)</a:t>
            </a:r>
          </a:p>
          <a:p>
            <a:pPr>
              <a:lnSpc>
                <a:spcPct val="120000"/>
              </a:lnSpc>
            </a:pPr>
            <a:r>
              <a:rPr lang="en-GB" sz="3200" dirty="0" smtClean="0">
                <a:latin typeface="Arial" panose="020B0604020202020204" pitchFamily="34" charset="0"/>
                <a:cs typeface="Arial" panose="020B0604020202020204" pitchFamily="34" charset="0"/>
              </a:rPr>
              <a:t>Rather low interest of currently incoming members in choosing funds</a:t>
            </a:r>
          </a:p>
          <a:p>
            <a:pPr marL="0" indent="0">
              <a:buNone/>
            </a:pPr>
            <a:endParaRPr lang="en-GB" sz="2400" dirty="0" smtClean="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pic>
        <p:nvPicPr>
          <p:cNvPr id="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3813" y="0"/>
            <a:ext cx="15001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051D7778-9BE1-4D3E-8BD0-1282219CA837}" type="slidenum">
              <a:rPr lang="en-GB" smtClean="0"/>
              <a:t>6</a:t>
            </a:fld>
            <a:endParaRPr lang="en-GB" dirty="0"/>
          </a:p>
        </p:txBody>
      </p:sp>
    </p:spTree>
    <p:extLst>
      <p:ext uri="{BB962C8B-B14F-4D97-AF65-F5344CB8AC3E}">
        <p14:creationId xmlns:p14="http://schemas.microsoft.com/office/powerpoint/2010/main" val="14006857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02840" y="116632"/>
            <a:ext cx="8229600" cy="1143000"/>
          </a:xfrm>
        </p:spPr>
        <p:txBody>
          <a:bodyPr>
            <a:normAutofit/>
          </a:bodyPr>
          <a:lstStyle/>
          <a:p>
            <a:r>
              <a:rPr lang="en-AU" sz="3200" b="1" dirty="0"/>
              <a:t>Market </a:t>
            </a:r>
            <a:r>
              <a:rPr lang="en-AU" sz="3200" b="1" dirty="0" smtClean="0"/>
              <a:t>structure example: </a:t>
            </a:r>
            <a:r>
              <a:rPr lang="en-US" sz="3200" b="1" dirty="0" smtClean="0"/>
              <a:t>quasi-mandatory </a:t>
            </a:r>
            <a:r>
              <a:rPr lang="en-US" sz="3200" b="1" dirty="0"/>
              <a:t>funded pillar in Poland, end of Jan </a:t>
            </a:r>
            <a:r>
              <a:rPr lang="en-US" sz="3200" b="1" dirty="0" smtClean="0"/>
              <a:t>2016</a:t>
            </a:r>
            <a:endParaRPr lang="en-AU" sz="3200" b="1" dirty="0"/>
          </a:p>
        </p:txBody>
      </p:sp>
      <p:graphicFrame>
        <p:nvGraphicFramePr>
          <p:cNvPr id="5" name="Chart 4"/>
          <p:cNvGraphicFramePr>
            <a:graphicFrameLocks/>
          </p:cNvGraphicFramePr>
          <p:nvPr>
            <p:extLst>
              <p:ext uri="{D42A27DB-BD31-4B8C-83A1-F6EECF244321}">
                <p14:modId xmlns:p14="http://schemas.microsoft.com/office/powerpoint/2010/main" val="1664134722"/>
              </p:ext>
            </p:extLst>
          </p:nvPr>
        </p:nvGraphicFramePr>
        <p:xfrm>
          <a:off x="5076056" y="2204864"/>
          <a:ext cx="4320480" cy="3312368"/>
        </p:xfrm>
        <a:graphic>
          <a:graphicData uri="http://schemas.openxmlformats.org/drawingml/2006/chart">
            <c:chart xmlns:c="http://schemas.openxmlformats.org/drawingml/2006/chart" xmlns:r="http://schemas.openxmlformats.org/officeDocument/2006/relationships" r:id="rId3"/>
          </a:graphicData>
        </a:graphic>
      </p:graphicFrame>
      <p:sp>
        <p:nvSpPr>
          <p:cNvPr id="7" name="Slide Number Placeholder 6"/>
          <p:cNvSpPr>
            <a:spLocks noGrp="1"/>
          </p:cNvSpPr>
          <p:nvPr>
            <p:ph type="sldNum" sz="quarter" idx="12"/>
          </p:nvPr>
        </p:nvSpPr>
        <p:spPr/>
        <p:txBody>
          <a:bodyPr/>
          <a:lstStyle/>
          <a:p>
            <a:pPr>
              <a:defRPr/>
            </a:pPr>
            <a:fld id="{38795815-CC2E-4781-B890-20CAD8BEB5AC}" type="slidenum">
              <a:rPr lang="en-US" smtClean="0"/>
              <a:pPr>
                <a:defRPr/>
              </a:pPr>
              <a:t>7</a:t>
            </a:fld>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3628529046"/>
              </p:ext>
            </p:extLst>
          </p:nvPr>
        </p:nvGraphicFramePr>
        <p:xfrm>
          <a:off x="179512" y="1507664"/>
          <a:ext cx="5400600" cy="5128552"/>
        </p:xfrm>
        <a:graphic>
          <a:graphicData uri="http://schemas.openxmlformats.org/drawingml/2006/table">
            <a:tbl>
              <a:tblPr>
                <a:tableStyleId>{5C22544A-7EE6-4342-B048-85BDC9FD1C3A}</a:tableStyleId>
              </a:tblPr>
              <a:tblGrid>
                <a:gridCol w="2985064"/>
                <a:gridCol w="1258265"/>
                <a:gridCol w="1157271"/>
              </a:tblGrid>
              <a:tr h="576064">
                <a:tc>
                  <a:txBody>
                    <a:bodyPr/>
                    <a:lstStyle/>
                    <a:p>
                      <a:pPr algn="ctr" fontAlgn="ctr"/>
                      <a:r>
                        <a:rPr lang="en-GB" sz="1200" u="none" strike="noStrike" dirty="0">
                          <a:effectLst/>
                        </a:rPr>
                        <a:t>Open pension fund</a:t>
                      </a:r>
                      <a:endParaRPr lang="en-GB" sz="1200" b="1" i="0" u="none" strike="noStrike" dirty="0">
                        <a:solidFill>
                          <a:srgbClr val="FFFFFF"/>
                        </a:solidFill>
                        <a:effectLst/>
                        <a:latin typeface="Arial"/>
                      </a:endParaRPr>
                    </a:p>
                  </a:txBody>
                  <a:tcPr marL="9525" marR="9525" marT="9525" marB="0" anchor="ctr"/>
                </a:tc>
                <a:tc>
                  <a:txBody>
                    <a:bodyPr/>
                    <a:lstStyle/>
                    <a:p>
                      <a:pPr algn="ctr" fontAlgn="ctr"/>
                      <a:r>
                        <a:rPr lang="en-GB" sz="1200" u="none" strike="noStrike" dirty="0">
                          <a:effectLst/>
                        </a:rPr>
                        <a:t>Net assets value</a:t>
                      </a:r>
                      <a:br>
                        <a:rPr lang="en-GB" sz="1200" u="none" strike="noStrike" dirty="0">
                          <a:effectLst/>
                        </a:rPr>
                      </a:br>
                      <a:r>
                        <a:rPr lang="en-GB" sz="1200" u="none" strike="noStrike" dirty="0" smtClean="0">
                          <a:effectLst/>
                        </a:rPr>
                        <a:t>(bn </a:t>
                      </a:r>
                      <a:r>
                        <a:rPr lang="en-GB" sz="1200" u="none" strike="noStrike" dirty="0">
                          <a:effectLst/>
                        </a:rPr>
                        <a:t>euro)</a:t>
                      </a:r>
                      <a:endParaRPr lang="en-GB" sz="1200" b="1" i="0" u="none" strike="noStrike" dirty="0">
                        <a:solidFill>
                          <a:srgbClr val="FFFFFF"/>
                        </a:solidFill>
                        <a:effectLst/>
                        <a:latin typeface="Arial"/>
                      </a:endParaRPr>
                    </a:p>
                  </a:txBody>
                  <a:tcPr marL="9525" marR="9525" marT="9525" marB="0" anchor="ctr"/>
                </a:tc>
                <a:tc>
                  <a:txBody>
                    <a:bodyPr/>
                    <a:lstStyle/>
                    <a:p>
                      <a:pPr algn="ctr" fontAlgn="ctr"/>
                      <a:r>
                        <a:rPr lang="en-GB" sz="1200" u="none" strike="noStrike" dirty="0">
                          <a:effectLst/>
                        </a:rPr>
                        <a:t> </a:t>
                      </a:r>
                      <a:r>
                        <a:rPr lang="en-GB" sz="1200" u="none" strike="noStrike" dirty="0" smtClean="0">
                          <a:effectLst/>
                        </a:rPr>
                        <a:t>Market share (%)</a:t>
                      </a:r>
                      <a:endParaRPr lang="en-GB" sz="1200" b="1" i="0" u="none" strike="noStrike" dirty="0">
                        <a:solidFill>
                          <a:srgbClr val="FFFFFF"/>
                        </a:solidFill>
                        <a:effectLst/>
                        <a:latin typeface="Arial"/>
                      </a:endParaRPr>
                    </a:p>
                  </a:txBody>
                  <a:tcPr marL="9525" marR="9525" marT="9525" marB="0" anchor="ctr"/>
                </a:tc>
              </a:tr>
              <a:tr h="303159">
                <a:tc>
                  <a:txBody>
                    <a:bodyPr/>
                    <a:lstStyle/>
                    <a:p>
                      <a:pPr algn="l" fontAlgn="ctr"/>
                      <a:r>
                        <a:rPr lang="en-GB" sz="1400" u="none" strike="noStrike" dirty="0">
                          <a:effectLst/>
                        </a:rPr>
                        <a:t>Nationale-Nederlanden OFE</a:t>
                      </a:r>
                      <a:endParaRPr lang="en-GB" sz="140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                                  7.36    </a:t>
                      </a:r>
                      <a:endParaRPr lang="en-GB" sz="115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24.3%</a:t>
                      </a:r>
                      <a:endParaRPr lang="en-GB" sz="1150" b="0" i="0" u="none" strike="noStrike" dirty="0">
                        <a:solidFill>
                          <a:srgbClr val="000000"/>
                        </a:solidFill>
                        <a:effectLst/>
                        <a:latin typeface="Arial"/>
                      </a:endParaRPr>
                    </a:p>
                  </a:txBody>
                  <a:tcPr marL="9525" marR="9525" marT="9525" marB="0" anchor="ctr"/>
                </a:tc>
              </a:tr>
              <a:tr h="303159">
                <a:tc>
                  <a:txBody>
                    <a:bodyPr/>
                    <a:lstStyle/>
                    <a:p>
                      <a:pPr algn="l" fontAlgn="ctr"/>
                      <a:r>
                        <a:rPr lang="pt-BR" sz="1400" u="none" strike="noStrike" dirty="0">
                          <a:effectLst/>
                        </a:rPr>
                        <a:t>Aviva OFE Aviva BZ WBK</a:t>
                      </a:r>
                      <a:endParaRPr lang="pt-BR" sz="140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                                  6.70    </a:t>
                      </a:r>
                      <a:endParaRPr lang="en-GB" sz="115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22.1%</a:t>
                      </a:r>
                      <a:endParaRPr lang="en-GB" sz="1150" b="0" i="0" u="none" strike="noStrike" dirty="0">
                        <a:solidFill>
                          <a:srgbClr val="000000"/>
                        </a:solidFill>
                        <a:effectLst/>
                        <a:latin typeface="Arial"/>
                      </a:endParaRPr>
                    </a:p>
                  </a:txBody>
                  <a:tcPr marL="9525" marR="9525" marT="9525" marB="0" anchor="ctr"/>
                </a:tc>
              </a:tr>
              <a:tr h="303159">
                <a:tc>
                  <a:txBody>
                    <a:bodyPr/>
                    <a:lstStyle/>
                    <a:p>
                      <a:pPr algn="l" fontAlgn="ctr"/>
                      <a:r>
                        <a:rPr lang="en-GB" sz="1400" u="none" strike="noStrike" dirty="0">
                          <a:effectLst/>
                        </a:rPr>
                        <a:t>OFE PZU "Złota Jesień"</a:t>
                      </a:r>
                      <a:endParaRPr lang="en-GB" sz="140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                                  3.95    </a:t>
                      </a:r>
                      <a:endParaRPr lang="en-GB" sz="115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13.0%</a:t>
                      </a:r>
                      <a:endParaRPr lang="en-GB" sz="1150" b="0" i="0" u="none" strike="noStrike" dirty="0">
                        <a:solidFill>
                          <a:srgbClr val="000000"/>
                        </a:solidFill>
                        <a:effectLst/>
                        <a:latin typeface="Arial"/>
                      </a:endParaRPr>
                    </a:p>
                  </a:txBody>
                  <a:tcPr marL="9525" marR="9525" marT="9525" marB="0" anchor="ctr"/>
                </a:tc>
              </a:tr>
              <a:tr h="303159">
                <a:tc>
                  <a:txBody>
                    <a:bodyPr/>
                    <a:lstStyle/>
                    <a:p>
                      <a:pPr algn="l" fontAlgn="ctr"/>
                      <a:r>
                        <a:rPr lang="en-GB" sz="1400" u="none" strike="noStrike" dirty="0">
                          <a:effectLst/>
                        </a:rPr>
                        <a:t>MetLife OFE</a:t>
                      </a:r>
                      <a:endParaRPr lang="en-GB" sz="140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                                  2.43    </a:t>
                      </a:r>
                      <a:endParaRPr lang="en-GB" sz="115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8.0%</a:t>
                      </a:r>
                      <a:endParaRPr lang="en-GB" sz="1150" b="0" i="0" u="none" strike="noStrike" dirty="0">
                        <a:solidFill>
                          <a:srgbClr val="000000"/>
                        </a:solidFill>
                        <a:effectLst/>
                        <a:latin typeface="Arial"/>
                      </a:endParaRPr>
                    </a:p>
                  </a:txBody>
                  <a:tcPr marL="9525" marR="9525" marT="9525" marB="0" anchor="ctr"/>
                </a:tc>
              </a:tr>
              <a:tr h="303159">
                <a:tc>
                  <a:txBody>
                    <a:bodyPr/>
                    <a:lstStyle/>
                    <a:p>
                      <a:pPr algn="l" fontAlgn="ctr"/>
                      <a:r>
                        <a:rPr lang="en-GB" sz="1400" u="none" strike="noStrike" dirty="0">
                          <a:effectLst/>
                        </a:rPr>
                        <a:t>AXA OFE</a:t>
                      </a:r>
                      <a:endParaRPr lang="en-GB" sz="140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                                  1.97    </a:t>
                      </a:r>
                      <a:endParaRPr lang="en-GB" sz="115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6.5%</a:t>
                      </a:r>
                      <a:endParaRPr lang="en-GB" sz="1150" b="0" i="0" u="none" strike="noStrike" dirty="0">
                        <a:solidFill>
                          <a:srgbClr val="000000"/>
                        </a:solidFill>
                        <a:effectLst/>
                        <a:latin typeface="Arial"/>
                      </a:endParaRPr>
                    </a:p>
                  </a:txBody>
                  <a:tcPr marL="9525" marR="9525" marT="9525" marB="0" anchor="ctr"/>
                </a:tc>
              </a:tr>
              <a:tr h="303159">
                <a:tc>
                  <a:txBody>
                    <a:bodyPr/>
                    <a:lstStyle/>
                    <a:p>
                      <a:pPr algn="l" fontAlgn="ctr"/>
                      <a:r>
                        <a:rPr lang="en-GB" sz="1400" u="none" strike="noStrike" dirty="0">
                          <a:effectLst/>
                        </a:rPr>
                        <a:t>Generali OFE</a:t>
                      </a:r>
                      <a:endParaRPr lang="en-GB" sz="140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                                  1.49    </a:t>
                      </a:r>
                      <a:endParaRPr lang="en-GB" sz="115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4.9%</a:t>
                      </a:r>
                      <a:endParaRPr lang="en-GB" sz="1150" b="0" i="0" u="none" strike="noStrike" dirty="0">
                        <a:solidFill>
                          <a:srgbClr val="000000"/>
                        </a:solidFill>
                        <a:effectLst/>
                        <a:latin typeface="Arial"/>
                      </a:endParaRPr>
                    </a:p>
                  </a:txBody>
                  <a:tcPr marL="9525" marR="9525" marT="9525" marB="0" anchor="ctr"/>
                </a:tc>
              </a:tr>
              <a:tr h="303159">
                <a:tc>
                  <a:txBody>
                    <a:bodyPr/>
                    <a:lstStyle/>
                    <a:p>
                      <a:pPr algn="l" fontAlgn="ctr"/>
                      <a:r>
                        <a:rPr lang="en-GB" sz="1400" u="none" strike="noStrike" dirty="0">
                          <a:effectLst/>
                        </a:rPr>
                        <a:t>Nordea OFE</a:t>
                      </a:r>
                      <a:endParaRPr lang="en-GB" sz="140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                                  1.39    </a:t>
                      </a:r>
                      <a:endParaRPr lang="en-GB" sz="115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4.6%</a:t>
                      </a:r>
                      <a:endParaRPr lang="en-GB" sz="1150" b="0" i="0" u="none" strike="noStrike" dirty="0">
                        <a:solidFill>
                          <a:srgbClr val="000000"/>
                        </a:solidFill>
                        <a:effectLst/>
                        <a:latin typeface="Arial"/>
                      </a:endParaRPr>
                    </a:p>
                  </a:txBody>
                  <a:tcPr marL="9525" marR="9525" marT="9525" marB="0" anchor="ctr"/>
                </a:tc>
              </a:tr>
              <a:tr h="303159">
                <a:tc>
                  <a:txBody>
                    <a:bodyPr/>
                    <a:lstStyle/>
                    <a:p>
                      <a:pPr algn="l" fontAlgn="ctr"/>
                      <a:r>
                        <a:rPr lang="en-GB" sz="1400" u="none" strike="noStrike" dirty="0">
                          <a:effectLst/>
                        </a:rPr>
                        <a:t>PKO BP Bankowy OFE</a:t>
                      </a:r>
                      <a:endParaRPr lang="en-GB" sz="140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                                  1.37    </a:t>
                      </a:r>
                      <a:endParaRPr lang="en-GB" sz="115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4.5%</a:t>
                      </a:r>
                      <a:endParaRPr lang="en-GB" sz="1150" b="0" i="0" u="none" strike="noStrike" dirty="0">
                        <a:solidFill>
                          <a:srgbClr val="000000"/>
                        </a:solidFill>
                        <a:effectLst/>
                        <a:latin typeface="Arial"/>
                      </a:endParaRPr>
                    </a:p>
                  </a:txBody>
                  <a:tcPr marL="9525" marR="9525" marT="9525" marB="0" anchor="ctr"/>
                </a:tc>
              </a:tr>
              <a:tr h="303159">
                <a:tc>
                  <a:txBody>
                    <a:bodyPr/>
                    <a:lstStyle/>
                    <a:p>
                      <a:pPr algn="l" fontAlgn="ctr"/>
                      <a:r>
                        <a:rPr lang="en-GB" sz="1400" u="none" strike="noStrike" dirty="0">
                          <a:effectLst/>
                        </a:rPr>
                        <a:t>Allianz Polska OFE</a:t>
                      </a:r>
                      <a:endParaRPr lang="en-GB" sz="140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                                  1.37    </a:t>
                      </a:r>
                      <a:endParaRPr lang="en-GB" sz="115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4.5%</a:t>
                      </a:r>
                      <a:endParaRPr lang="en-GB" sz="1150" b="0" i="0" u="none" strike="noStrike" dirty="0">
                        <a:solidFill>
                          <a:srgbClr val="000000"/>
                        </a:solidFill>
                        <a:effectLst/>
                        <a:latin typeface="Arial"/>
                      </a:endParaRPr>
                    </a:p>
                  </a:txBody>
                  <a:tcPr marL="9525" marR="9525" marT="9525" marB="0" anchor="ctr"/>
                </a:tc>
              </a:tr>
              <a:tr h="303159">
                <a:tc>
                  <a:txBody>
                    <a:bodyPr/>
                    <a:lstStyle/>
                    <a:p>
                      <a:pPr algn="l" fontAlgn="ctr"/>
                      <a:r>
                        <a:rPr lang="en-GB" sz="1400" u="none" strike="noStrike" dirty="0">
                          <a:effectLst/>
                        </a:rPr>
                        <a:t>AEGON OFE</a:t>
                      </a:r>
                      <a:endParaRPr lang="en-GB" sz="140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                                  1.27    </a:t>
                      </a:r>
                      <a:endParaRPr lang="en-GB" sz="115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4.2%</a:t>
                      </a:r>
                      <a:endParaRPr lang="en-GB" sz="1150" b="0" i="0" u="none" strike="noStrike" dirty="0">
                        <a:solidFill>
                          <a:srgbClr val="000000"/>
                        </a:solidFill>
                        <a:effectLst/>
                        <a:latin typeface="Arial"/>
                      </a:endParaRPr>
                    </a:p>
                  </a:txBody>
                  <a:tcPr marL="9525" marR="9525" marT="9525" marB="0" anchor="ctr"/>
                </a:tc>
              </a:tr>
              <a:tr h="303159">
                <a:tc>
                  <a:txBody>
                    <a:bodyPr/>
                    <a:lstStyle/>
                    <a:p>
                      <a:pPr algn="l" fontAlgn="ctr"/>
                      <a:r>
                        <a:rPr lang="en-GB" sz="1400" u="none" strike="noStrike" dirty="0">
                          <a:effectLst/>
                        </a:rPr>
                        <a:t>OFE Pocztylion</a:t>
                      </a:r>
                      <a:endParaRPr lang="en-GB" sz="140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                                  0.56    </a:t>
                      </a:r>
                      <a:endParaRPr lang="en-GB" sz="115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1.8%</a:t>
                      </a:r>
                      <a:endParaRPr lang="en-GB" sz="1150" b="0" i="0" u="none" strike="noStrike" dirty="0">
                        <a:solidFill>
                          <a:srgbClr val="000000"/>
                        </a:solidFill>
                        <a:effectLst/>
                        <a:latin typeface="Arial"/>
                      </a:endParaRPr>
                    </a:p>
                  </a:txBody>
                  <a:tcPr marL="9525" marR="9525" marT="9525" marB="0" anchor="ctr"/>
                </a:tc>
              </a:tr>
              <a:tr h="303159">
                <a:tc>
                  <a:txBody>
                    <a:bodyPr/>
                    <a:lstStyle/>
                    <a:p>
                      <a:pPr algn="l" fontAlgn="ctr"/>
                      <a:r>
                        <a:rPr lang="en-GB" sz="1400" u="none" strike="noStrike" dirty="0">
                          <a:effectLst/>
                        </a:rPr>
                        <a:t>Pekao OFE</a:t>
                      </a:r>
                      <a:endParaRPr lang="en-GB" sz="140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                                  0.44    </a:t>
                      </a:r>
                      <a:endParaRPr lang="en-GB" sz="1150" b="0" i="0" u="none" strike="noStrike" dirty="0">
                        <a:solidFill>
                          <a:srgbClr val="000000"/>
                        </a:solidFill>
                        <a:effectLst/>
                        <a:latin typeface="Arial"/>
                      </a:endParaRPr>
                    </a:p>
                  </a:txBody>
                  <a:tcPr marL="9525" marR="9525" marT="9525" marB="0" anchor="ctr"/>
                </a:tc>
                <a:tc>
                  <a:txBody>
                    <a:bodyPr/>
                    <a:lstStyle/>
                    <a:p>
                      <a:pPr algn="ctr" fontAlgn="ctr"/>
                      <a:r>
                        <a:rPr lang="en-GB" sz="1150" u="none" strike="noStrike" dirty="0">
                          <a:effectLst/>
                        </a:rPr>
                        <a:t>1.5%</a:t>
                      </a:r>
                      <a:endParaRPr lang="en-GB" sz="1150" b="0" i="0" u="none" strike="noStrike" dirty="0">
                        <a:solidFill>
                          <a:srgbClr val="000000"/>
                        </a:solidFill>
                        <a:effectLst/>
                        <a:latin typeface="Arial"/>
                      </a:endParaRPr>
                    </a:p>
                  </a:txBody>
                  <a:tcPr marL="9525" marR="9525" marT="9525" marB="0" anchor="ctr"/>
                </a:tc>
              </a:tr>
              <a:tr h="231948">
                <a:tc>
                  <a:txBody>
                    <a:bodyPr/>
                    <a:lstStyle/>
                    <a:p>
                      <a:pPr algn="l" fontAlgn="ctr"/>
                      <a:r>
                        <a:rPr lang="en-GB" sz="1050" b="1" u="none" strike="noStrike" dirty="0">
                          <a:effectLst/>
                        </a:rPr>
                        <a:t>Total</a:t>
                      </a:r>
                      <a:endParaRPr lang="en-GB" sz="1050" b="1" i="0" u="none" strike="noStrike" dirty="0">
                        <a:solidFill>
                          <a:srgbClr val="FFFFFF"/>
                        </a:solidFill>
                        <a:effectLst/>
                        <a:latin typeface="Arial"/>
                      </a:endParaRPr>
                    </a:p>
                  </a:txBody>
                  <a:tcPr marL="9525" marR="9525" marT="9525" marB="0" anchor="ctr"/>
                </a:tc>
                <a:tc>
                  <a:txBody>
                    <a:bodyPr/>
                    <a:lstStyle/>
                    <a:p>
                      <a:pPr algn="ctr" fontAlgn="ctr"/>
                      <a:r>
                        <a:rPr lang="en-GB" sz="1150" b="1" u="none" strike="noStrike" dirty="0">
                          <a:effectLst/>
                        </a:rPr>
                        <a:t>30.32</a:t>
                      </a:r>
                      <a:endParaRPr lang="en-GB" sz="1150" b="1" i="0" u="none" strike="noStrike" dirty="0">
                        <a:solidFill>
                          <a:srgbClr val="FFFFFF"/>
                        </a:solidFill>
                        <a:effectLst/>
                        <a:latin typeface="Arial"/>
                      </a:endParaRPr>
                    </a:p>
                  </a:txBody>
                  <a:tcPr marL="9525" marR="9525" marT="9525" marB="0" anchor="ctr"/>
                </a:tc>
                <a:tc>
                  <a:txBody>
                    <a:bodyPr/>
                    <a:lstStyle/>
                    <a:p>
                      <a:pPr algn="ctr" fontAlgn="ctr"/>
                      <a:r>
                        <a:rPr lang="en-GB" sz="1150" b="1" u="none" strike="noStrike" dirty="0">
                          <a:effectLst/>
                        </a:rPr>
                        <a:t>100%</a:t>
                      </a:r>
                      <a:endParaRPr lang="en-GB" sz="1150" b="1" i="0" u="none" strike="noStrike" dirty="0">
                        <a:solidFill>
                          <a:srgbClr val="FFFFFF"/>
                        </a:solidFill>
                        <a:effectLst/>
                        <a:latin typeface="Arial"/>
                      </a:endParaRPr>
                    </a:p>
                  </a:txBody>
                  <a:tcPr marL="9525" marR="9525" marT="9525" marB="0" anchor="ctr"/>
                </a:tc>
              </a:tr>
            </a:tbl>
          </a:graphicData>
        </a:graphic>
      </p:graphicFrame>
      <p:sp>
        <p:nvSpPr>
          <p:cNvPr id="11" name="TextBox 10"/>
          <p:cNvSpPr txBox="1"/>
          <p:nvPr/>
        </p:nvSpPr>
        <p:spPr>
          <a:xfrm>
            <a:off x="5906976" y="5714672"/>
            <a:ext cx="2448272" cy="738664"/>
          </a:xfrm>
          <a:prstGeom prst="rect">
            <a:avLst/>
          </a:prstGeom>
          <a:noFill/>
        </p:spPr>
        <p:txBody>
          <a:bodyPr wrap="square" rtlCol="0">
            <a:spAutoFit/>
          </a:bodyPr>
          <a:lstStyle/>
          <a:p>
            <a:r>
              <a:rPr lang="en-GB" sz="1400" dirty="0" smtClean="0"/>
              <a:t>Source: Own calculations based upon Polish Financial Supervisory Authority data.</a:t>
            </a:r>
            <a:endParaRPr lang="en-GB" sz="1400" dirty="0"/>
          </a:p>
        </p:txBody>
      </p:sp>
    </p:spTree>
    <p:extLst>
      <p:ext uri="{BB962C8B-B14F-4D97-AF65-F5344CB8AC3E}">
        <p14:creationId xmlns:p14="http://schemas.microsoft.com/office/powerpoint/2010/main" val="15623763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51520" y="-387424"/>
            <a:ext cx="8229600" cy="1143000"/>
          </a:xfrm>
        </p:spPr>
        <p:txBody>
          <a:bodyPr>
            <a:normAutofit/>
          </a:bodyPr>
          <a:lstStyle/>
          <a:p>
            <a:r>
              <a:rPr lang="en-GB" sz="3200" b="1" dirty="0" smtClean="0"/>
              <a:t>CEE markets landscape</a:t>
            </a:r>
            <a:endParaRPr lang="en-GB" sz="3200" b="1" dirty="0"/>
          </a:p>
        </p:txBody>
      </p:sp>
      <p:sp>
        <p:nvSpPr>
          <p:cNvPr id="7" name="Slide Number Placeholder 6"/>
          <p:cNvSpPr>
            <a:spLocks noGrp="1"/>
          </p:cNvSpPr>
          <p:nvPr>
            <p:ph type="sldNum" sz="quarter" idx="12"/>
          </p:nvPr>
        </p:nvSpPr>
        <p:spPr/>
        <p:txBody>
          <a:bodyPr/>
          <a:lstStyle/>
          <a:p>
            <a:pPr>
              <a:defRPr/>
            </a:pPr>
            <a:fld id="{38795815-CC2E-4781-B890-20CAD8BEB5AC}" type="slidenum">
              <a:rPr lang="en-US" smtClean="0"/>
              <a:pPr>
                <a:defRPr/>
              </a:pPr>
              <a:t>8</a:t>
            </a:fld>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527645994"/>
              </p:ext>
            </p:extLst>
          </p:nvPr>
        </p:nvGraphicFramePr>
        <p:xfrm>
          <a:off x="179513" y="836712"/>
          <a:ext cx="8856983" cy="4864149"/>
        </p:xfrm>
        <a:graphic>
          <a:graphicData uri="http://schemas.openxmlformats.org/drawingml/2006/table">
            <a:tbl>
              <a:tblPr>
                <a:tableStyleId>{5C22544A-7EE6-4342-B048-85BDC9FD1C3A}</a:tableStyleId>
              </a:tblPr>
              <a:tblGrid>
                <a:gridCol w="1060757"/>
                <a:gridCol w="955740"/>
                <a:gridCol w="1223862"/>
                <a:gridCol w="936104"/>
                <a:gridCol w="1080120"/>
                <a:gridCol w="1017114"/>
                <a:gridCol w="1353924"/>
                <a:gridCol w="1229362"/>
              </a:tblGrid>
              <a:tr h="680476">
                <a:tc rowSpan="2">
                  <a:txBody>
                    <a:bodyPr/>
                    <a:lstStyle/>
                    <a:p>
                      <a:pPr>
                        <a:spcAft>
                          <a:spcPts val="0"/>
                        </a:spcAft>
                      </a:pPr>
                      <a:r>
                        <a:rPr lang="en-GB" sz="1200" b="1" noProof="0" dirty="0">
                          <a:effectLst/>
                        </a:rPr>
                        <a:t>Country</a:t>
                      </a:r>
                      <a:endParaRPr lang="en-GB" sz="2000" b="1" noProof="0" dirty="0">
                        <a:effectLst/>
                        <a:latin typeface="Times New Roman"/>
                        <a:ea typeface="Times New Roman"/>
                      </a:endParaRPr>
                    </a:p>
                  </a:txBody>
                  <a:tcPr marL="68580" marR="68580" marT="0" marB="0"/>
                </a:tc>
                <a:tc rowSpan="2">
                  <a:txBody>
                    <a:bodyPr/>
                    <a:lstStyle/>
                    <a:p>
                      <a:pPr>
                        <a:spcAft>
                          <a:spcPts val="0"/>
                        </a:spcAft>
                      </a:pPr>
                      <a:r>
                        <a:rPr lang="en-GB" sz="1200" b="1" noProof="0" dirty="0">
                          <a:effectLst/>
                        </a:rPr>
                        <a:t>Year of implementation</a:t>
                      </a:r>
                      <a:endParaRPr lang="en-GB" sz="2000" b="1" noProof="0" dirty="0">
                        <a:effectLst/>
                        <a:latin typeface="Times New Roman"/>
                        <a:ea typeface="Times New Roman"/>
                      </a:endParaRPr>
                    </a:p>
                  </a:txBody>
                  <a:tcPr marL="68580" marR="68580" marT="0" marB="0"/>
                </a:tc>
                <a:tc gridSpan="2">
                  <a:txBody>
                    <a:bodyPr/>
                    <a:lstStyle/>
                    <a:p>
                      <a:pPr>
                        <a:spcAft>
                          <a:spcPts val="0"/>
                        </a:spcAft>
                      </a:pPr>
                      <a:r>
                        <a:rPr lang="en-GB" sz="1200" b="1" noProof="0" dirty="0">
                          <a:effectLst/>
                        </a:rPr>
                        <a:t>Number of managing companies [number of portfolios managed]</a:t>
                      </a:r>
                      <a:endParaRPr lang="en-GB" sz="2000" b="1" noProof="0" dirty="0">
                        <a:effectLst/>
                        <a:latin typeface="Times New Roman"/>
                        <a:ea typeface="Times New Roman"/>
                      </a:endParaRPr>
                    </a:p>
                  </a:txBody>
                  <a:tcPr marL="68580" marR="68580" marT="0" marB="0"/>
                </a:tc>
                <a:tc hMerge="1">
                  <a:txBody>
                    <a:bodyPr/>
                    <a:lstStyle/>
                    <a:p>
                      <a:endParaRPr lang="en-GB"/>
                    </a:p>
                  </a:txBody>
                  <a:tcPr/>
                </a:tc>
                <a:tc gridSpan="2">
                  <a:txBody>
                    <a:bodyPr/>
                    <a:lstStyle/>
                    <a:p>
                      <a:pPr>
                        <a:spcAft>
                          <a:spcPts val="0"/>
                        </a:spcAft>
                      </a:pPr>
                      <a:r>
                        <a:rPr lang="en-GB" sz="1200" b="1" noProof="0" dirty="0">
                          <a:effectLst/>
                        </a:rPr>
                        <a:t>Number of participants (million)</a:t>
                      </a:r>
                      <a:endParaRPr lang="en-GB" sz="2000" b="1" noProof="0" dirty="0">
                        <a:effectLst/>
                        <a:latin typeface="Times New Roman"/>
                        <a:ea typeface="Times New Roman"/>
                      </a:endParaRPr>
                    </a:p>
                  </a:txBody>
                  <a:tcPr marL="68580" marR="68580" marT="0" marB="0"/>
                </a:tc>
                <a:tc hMerge="1">
                  <a:txBody>
                    <a:bodyPr/>
                    <a:lstStyle/>
                    <a:p>
                      <a:endParaRPr lang="en-GB"/>
                    </a:p>
                  </a:txBody>
                  <a:tcPr/>
                </a:tc>
                <a:tc rowSpan="2">
                  <a:txBody>
                    <a:bodyPr/>
                    <a:lstStyle/>
                    <a:p>
                      <a:pPr>
                        <a:spcAft>
                          <a:spcPts val="0"/>
                        </a:spcAft>
                      </a:pPr>
                      <a:r>
                        <a:rPr lang="en-GB" sz="1200" b="1" noProof="0" dirty="0">
                          <a:effectLst/>
                        </a:rPr>
                        <a:t>Contribution rate </a:t>
                      </a:r>
                      <a:br>
                        <a:rPr lang="en-GB" sz="1200" b="1" noProof="0" dirty="0">
                          <a:effectLst/>
                        </a:rPr>
                      </a:br>
                      <a:r>
                        <a:rPr lang="en-GB" sz="1200" b="1" noProof="0" dirty="0">
                          <a:effectLst/>
                        </a:rPr>
                        <a:t>(% of wage)</a:t>
                      </a:r>
                      <a:endParaRPr lang="en-GB" sz="2000" b="1" noProof="0" dirty="0">
                        <a:effectLst/>
                      </a:endParaRPr>
                    </a:p>
                    <a:p>
                      <a:pPr>
                        <a:spcAft>
                          <a:spcPts val="0"/>
                        </a:spcAft>
                      </a:pPr>
                      <a:r>
                        <a:rPr lang="en-GB" sz="1200" b="1" noProof="0" dirty="0">
                          <a:effectLst/>
                        </a:rPr>
                        <a:t>end of 2012</a:t>
                      </a:r>
                      <a:endParaRPr lang="en-GB" sz="2000" b="1" noProof="0" dirty="0">
                        <a:effectLst/>
                        <a:latin typeface="Times New Roman"/>
                        <a:ea typeface="Times New Roman"/>
                      </a:endParaRPr>
                    </a:p>
                  </a:txBody>
                  <a:tcPr marL="68580" marR="68580" marT="0" marB="0"/>
                </a:tc>
                <a:tc rowSpan="2">
                  <a:txBody>
                    <a:bodyPr/>
                    <a:lstStyle/>
                    <a:p>
                      <a:pPr>
                        <a:spcAft>
                          <a:spcPts val="0"/>
                        </a:spcAft>
                      </a:pPr>
                      <a:r>
                        <a:rPr lang="en-GB" sz="1200" b="1" noProof="0" dirty="0">
                          <a:effectLst/>
                        </a:rPr>
                        <a:t>Assets </a:t>
                      </a:r>
                      <a:br>
                        <a:rPr lang="en-GB" sz="1200" b="1" noProof="0" dirty="0">
                          <a:effectLst/>
                        </a:rPr>
                      </a:br>
                      <a:r>
                        <a:rPr lang="en-GB" sz="1200" b="1" noProof="0" dirty="0">
                          <a:effectLst/>
                        </a:rPr>
                        <a:t>(% GDP)</a:t>
                      </a:r>
                      <a:endParaRPr lang="en-GB" sz="2000" b="1" noProof="0" dirty="0">
                        <a:effectLst/>
                      </a:endParaRPr>
                    </a:p>
                    <a:p>
                      <a:pPr>
                        <a:spcAft>
                          <a:spcPts val="0"/>
                        </a:spcAft>
                      </a:pPr>
                      <a:r>
                        <a:rPr lang="en-GB" sz="1200" b="1" noProof="0" dirty="0">
                          <a:effectLst/>
                        </a:rPr>
                        <a:t>end of 2012</a:t>
                      </a:r>
                      <a:endParaRPr lang="en-GB" sz="2000" b="1" noProof="0" dirty="0">
                        <a:effectLst/>
                        <a:latin typeface="Times New Roman"/>
                        <a:ea typeface="Times New Roman"/>
                      </a:endParaRPr>
                    </a:p>
                  </a:txBody>
                  <a:tcPr marL="68580" marR="68580" marT="0" marB="0"/>
                </a:tc>
              </a:tr>
              <a:tr h="327641">
                <a:tc vMerge="1">
                  <a:txBody>
                    <a:bodyPr/>
                    <a:lstStyle/>
                    <a:p>
                      <a:endParaRPr lang="en-GB"/>
                    </a:p>
                  </a:txBody>
                  <a:tcPr/>
                </a:tc>
                <a:tc vMerge="1">
                  <a:txBody>
                    <a:bodyPr/>
                    <a:lstStyle/>
                    <a:p>
                      <a:endParaRPr lang="en-GB"/>
                    </a:p>
                  </a:txBody>
                  <a:tcPr/>
                </a:tc>
                <a:tc>
                  <a:txBody>
                    <a:bodyPr/>
                    <a:lstStyle/>
                    <a:p>
                      <a:pPr>
                        <a:spcAft>
                          <a:spcPts val="0"/>
                        </a:spcAft>
                      </a:pPr>
                      <a:r>
                        <a:rPr lang="en-GB" sz="1200" b="1" noProof="0" dirty="0">
                          <a:effectLst/>
                        </a:rPr>
                        <a:t>initially</a:t>
                      </a:r>
                      <a:endParaRPr lang="en-GB" sz="2000" b="1" noProof="0" dirty="0">
                        <a:effectLst/>
                        <a:latin typeface="Times New Roman"/>
                        <a:ea typeface="Times New Roman"/>
                      </a:endParaRPr>
                    </a:p>
                  </a:txBody>
                  <a:tcPr marL="68580" marR="68580" marT="0" marB="0"/>
                </a:tc>
                <a:tc>
                  <a:txBody>
                    <a:bodyPr/>
                    <a:lstStyle/>
                    <a:p>
                      <a:pPr>
                        <a:spcAft>
                          <a:spcPts val="0"/>
                        </a:spcAft>
                      </a:pPr>
                      <a:r>
                        <a:rPr lang="en-GB" sz="1200" b="1" noProof="0" dirty="0">
                          <a:effectLst/>
                        </a:rPr>
                        <a:t>end of 2012</a:t>
                      </a:r>
                      <a:endParaRPr lang="en-GB" sz="2000" b="1" noProof="0" dirty="0">
                        <a:effectLst/>
                        <a:latin typeface="Times New Roman"/>
                        <a:ea typeface="Times New Roman"/>
                      </a:endParaRPr>
                    </a:p>
                  </a:txBody>
                  <a:tcPr marL="68580" marR="68580" marT="0" marB="0"/>
                </a:tc>
                <a:tc>
                  <a:txBody>
                    <a:bodyPr/>
                    <a:lstStyle/>
                    <a:p>
                      <a:pPr>
                        <a:spcAft>
                          <a:spcPts val="0"/>
                        </a:spcAft>
                      </a:pPr>
                      <a:r>
                        <a:rPr lang="en-GB" sz="1200" b="1" noProof="0" dirty="0">
                          <a:effectLst/>
                        </a:rPr>
                        <a:t>initially</a:t>
                      </a:r>
                      <a:endParaRPr lang="en-GB" sz="2000" b="1" noProof="0" dirty="0">
                        <a:effectLst/>
                        <a:latin typeface="Times New Roman"/>
                        <a:ea typeface="Times New Roman"/>
                      </a:endParaRPr>
                    </a:p>
                  </a:txBody>
                  <a:tcPr marL="68580" marR="68580" marT="0" marB="0"/>
                </a:tc>
                <a:tc>
                  <a:txBody>
                    <a:bodyPr/>
                    <a:lstStyle/>
                    <a:p>
                      <a:pPr>
                        <a:spcAft>
                          <a:spcPts val="0"/>
                        </a:spcAft>
                      </a:pPr>
                      <a:r>
                        <a:rPr lang="en-GB" sz="1200" b="1" noProof="0" dirty="0">
                          <a:effectLst/>
                        </a:rPr>
                        <a:t>end of 2012</a:t>
                      </a:r>
                      <a:endParaRPr lang="en-GB" sz="2000" b="1" noProof="0" dirty="0">
                        <a:effectLst/>
                        <a:latin typeface="Times New Roman"/>
                        <a:ea typeface="Times New Roman"/>
                      </a:endParaRPr>
                    </a:p>
                  </a:txBody>
                  <a:tcPr marL="68580" marR="68580" marT="0" marB="0"/>
                </a:tc>
                <a:tc vMerge="1">
                  <a:txBody>
                    <a:bodyPr/>
                    <a:lstStyle/>
                    <a:p>
                      <a:endParaRPr lang="en-GB"/>
                    </a:p>
                  </a:txBody>
                  <a:tcPr/>
                </a:tc>
                <a:tc vMerge="1">
                  <a:txBody>
                    <a:bodyPr/>
                    <a:lstStyle/>
                    <a:p>
                      <a:endParaRPr lang="en-GB"/>
                    </a:p>
                  </a:txBody>
                  <a:tcPr/>
                </a:tc>
              </a:tr>
              <a:tr h="680476">
                <a:tc>
                  <a:txBody>
                    <a:bodyPr/>
                    <a:lstStyle/>
                    <a:p>
                      <a:pPr>
                        <a:spcAft>
                          <a:spcPts val="0"/>
                        </a:spcAft>
                      </a:pPr>
                      <a:r>
                        <a:rPr lang="en-GB" sz="1400" noProof="0" dirty="0">
                          <a:effectLst/>
                        </a:rPr>
                        <a:t>Bulgaria (universal funds)</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smtClean="0">
                          <a:effectLst/>
                        </a:rPr>
                        <a:t>2002*</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8 (2004)</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9</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1.61 </a:t>
                      </a:r>
                      <a:br>
                        <a:rPr lang="en-GB" sz="1400" noProof="0" dirty="0">
                          <a:effectLst/>
                        </a:rPr>
                      </a:br>
                      <a:r>
                        <a:rPr lang="en-GB" sz="1400" noProof="0" dirty="0">
                          <a:effectLst/>
                        </a:rPr>
                        <a:t>(Dec 2003)</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3.24</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5%</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6.55%</a:t>
                      </a:r>
                      <a:endParaRPr lang="en-GB" sz="2400" noProof="0" dirty="0">
                        <a:effectLst/>
                        <a:latin typeface="Times New Roman"/>
                        <a:ea typeface="Times New Roman"/>
                      </a:endParaRPr>
                    </a:p>
                  </a:txBody>
                  <a:tcPr marL="68580" marR="68580" marT="0" marB="0"/>
                </a:tc>
              </a:tr>
              <a:tr h="453651">
                <a:tc>
                  <a:txBody>
                    <a:bodyPr/>
                    <a:lstStyle/>
                    <a:p>
                      <a:pPr>
                        <a:spcAft>
                          <a:spcPts val="0"/>
                        </a:spcAft>
                      </a:pPr>
                      <a:r>
                        <a:rPr lang="en-GB" sz="1400" noProof="0" dirty="0">
                          <a:effectLst/>
                        </a:rPr>
                        <a:t>Estonia</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07.2002</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15</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6 [23]</a:t>
                      </a:r>
                      <a:br>
                        <a:rPr lang="en-GB" sz="1400" noProof="0" dirty="0">
                          <a:effectLst/>
                        </a:rPr>
                      </a:br>
                      <a:r>
                        <a:rPr lang="en-GB" sz="1400" noProof="0" dirty="0">
                          <a:effectLst/>
                        </a:rPr>
                        <a:t>(2014)</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0.21</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0.63 </a:t>
                      </a:r>
                      <a:br>
                        <a:rPr lang="en-GB" sz="1400" noProof="0" dirty="0">
                          <a:effectLst/>
                        </a:rPr>
                      </a:br>
                      <a:r>
                        <a:rPr lang="en-GB" sz="1400" noProof="0" dirty="0">
                          <a:effectLst/>
                        </a:rPr>
                        <a:t>(Jul 2012)</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4%+2% (extra by employee)</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8% (Jan 2011)</a:t>
                      </a:r>
                      <a:endParaRPr lang="en-GB" sz="2400" noProof="0" dirty="0">
                        <a:effectLst/>
                        <a:latin typeface="Times New Roman"/>
                        <a:ea typeface="Times New Roman"/>
                      </a:endParaRPr>
                    </a:p>
                  </a:txBody>
                  <a:tcPr marL="68580" marR="68580" marT="0" marB="0"/>
                </a:tc>
              </a:tr>
              <a:tr h="226825">
                <a:tc>
                  <a:txBody>
                    <a:bodyPr/>
                    <a:lstStyle/>
                    <a:p>
                      <a:pPr>
                        <a:spcAft>
                          <a:spcPts val="0"/>
                        </a:spcAft>
                      </a:pPr>
                      <a:r>
                        <a:rPr lang="en-GB" sz="1400" noProof="0" dirty="0">
                          <a:effectLst/>
                        </a:rPr>
                        <a:t>Hungary</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01.1998</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38</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10 [30]**</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1.34</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0.07</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10%</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0.73%</a:t>
                      </a:r>
                      <a:endParaRPr lang="en-GB" sz="2400" noProof="0" dirty="0">
                        <a:effectLst/>
                        <a:latin typeface="Times New Roman"/>
                        <a:ea typeface="Times New Roman"/>
                      </a:endParaRPr>
                    </a:p>
                  </a:txBody>
                  <a:tcPr marL="68580" marR="68580" marT="0" marB="0"/>
                </a:tc>
              </a:tr>
              <a:tr h="453651">
                <a:tc>
                  <a:txBody>
                    <a:bodyPr/>
                    <a:lstStyle/>
                    <a:p>
                      <a:pPr>
                        <a:spcAft>
                          <a:spcPts val="0"/>
                        </a:spcAft>
                      </a:pPr>
                      <a:r>
                        <a:rPr lang="en-GB" sz="1400" noProof="0" dirty="0">
                          <a:effectLst/>
                        </a:rPr>
                        <a:t>Latvia</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01.2003***</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5 [10]</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8 [26]</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0.30</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1.20</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2%****</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0.68%</a:t>
                      </a:r>
                      <a:endParaRPr lang="en-GB" sz="2400" noProof="0" dirty="0">
                        <a:effectLst/>
                        <a:latin typeface="Times New Roman"/>
                        <a:ea typeface="Times New Roman"/>
                      </a:endParaRPr>
                    </a:p>
                  </a:txBody>
                  <a:tcPr marL="68580" marR="68580" marT="0" marB="0"/>
                </a:tc>
              </a:tr>
              <a:tr h="453651">
                <a:tc>
                  <a:txBody>
                    <a:bodyPr/>
                    <a:lstStyle/>
                    <a:p>
                      <a:pPr>
                        <a:spcAft>
                          <a:spcPts val="0"/>
                        </a:spcAft>
                      </a:pPr>
                      <a:r>
                        <a:rPr lang="en-GB" sz="1400" noProof="0" dirty="0" smtClean="0">
                          <a:effectLst/>
                        </a:rPr>
                        <a:t>Lithuania (voluntary)</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06.2004</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10 [26]</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9 [30]</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0.44</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1.05 (Oct 2013)</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1.5%#</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4.24%</a:t>
                      </a:r>
                      <a:endParaRPr lang="en-GB" sz="2400" noProof="0" dirty="0">
                        <a:effectLst/>
                        <a:latin typeface="Times New Roman"/>
                        <a:ea typeface="Times New Roman"/>
                      </a:endParaRPr>
                    </a:p>
                  </a:txBody>
                  <a:tcPr marL="68580" marR="68580" marT="0" marB="0"/>
                </a:tc>
              </a:tr>
              <a:tr h="453651">
                <a:tc>
                  <a:txBody>
                    <a:bodyPr/>
                    <a:lstStyle/>
                    <a:p>
                      <a:pPr>
                        <a:spcAft>
                          <a:spcPts val="0"/>
                        </a:spcAft>
                      </a:pPr>
                      <a:r>
                        <a:rPr lang="en-GB" sz="1400" noProof="0" dirty="0">
                          <a:effectLst/>
                        </a:rPr>
                        <a:t>Poland</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04.1999##</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21</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smtClean="0">
                          <a:effectLst/>
                        </a:rPr>
                        <a:t>12</a:t>
                      </a:r>
                      <a:r>
                        <a:rPr lang="en-GB" sz="1400" baseline="0" noProof="0" dirty="0" smtClean="0">
                          <a:effectLst/>
                        </a:rPr>
                        <a:t> (2016)</a:t>
                      </a:r>
                      <a:r>
                        <a:rPr lang="en-GB" sz="1400" noProof="0" dirty="0" smtClean="0">
                          <a:effectLst/>
                        </a:rPr>
                        <a:t>###</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7.0 (12.1999)</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15.94</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2.3%####</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16.89%</a:t>
                      </a:r>
                      <a:endParaRPr lang="en-GB" sz="2400" noProof="0" dirty="0">
                        <a:effectLst/>
                        <a:latin typeface="Times New Roman"/>
                        <a:ea typeface="Times New Roman"/>
                      </a:endParaRPr>
                    </a:p>
                  </a:txBody>
                  <a:tcPr marL="68580" marR="68580" marT="0" marB="0"/>
                </a:tc>
              </a:tr>
              <a:tr h="226825">
                <a:tc>
                  <a:txBody>
                    <a:bodyPr/>
                    <a:lstStyle/>
                    <a:p>
                      <a:pPr>
                        <a:spcAft>
                          <a:spcPts val="0"/>
                        </a:spcAft>
                      </a:pPr>
                      <a:r>
                        <a:rPr lang="en-GB" sz="1400" noProof="0" dirty="0">
                          <a:effectLst/>
                        </a:rPr>
                        <a:t>Romania</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05.2008</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14</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9+</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3.82</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5.77</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3.5%++</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n/a</a:t>
                      </a:r>
                      <a:endParaRPr lang="en-GB" sz="2400" noProof="0" dirty="0">
                        <a:effectLst/>
                        <a:latin typeface="Times New Roman"/>
                        <a:ea typeface="Times New Roman"/>
                      </a:endParaRPr>
                    </a:p>
                  </a:txBody>
                  <a:tcPr marL="68580" marR="68580" marT="0" marB="0"/>
                </a:tc>
              </a:tr>
              <a:tr h="453651">
                <a:tc>
                  <a:txBody>
                    <a:bodyPr/>
                    <a:lstStyle/>
                    <a:p>
                      <a:pPr>
                        <a:spcAft>
                          <a:spcPts val="0"/>
                        </a:spcAft>
                      </a:pPr>
                      <a:r>
                        <a:rPr lang="en-GB" sz="1400" noProof="0" dirty="0">
                          <a:effectLst/>
                        </a:rPr>
                        <a:t>Slovakia</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01.2005+++</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6 [18]</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6 [18]</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n/a</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n/a</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9%</a:t>
                      </a:r>
                      <a:endParaRPr lang="en-GB" sz="2400" noProof="0" dirty="0">
                        <a:effectLst/>
                        <a:latin typeface="Times New Roman"/>
                        <a:ea typeface="Times New Roman"/>
                      </a:endParaRPr>
                    </a:p>
                  </a:txBody>
                  <a:tcPr marL="68580" marR="68580" marT="0" marB="0"/>
                </a:tc>
                <a:tc>
                  <a:txBody>
                    <a:bodyPr/>
                    <a:lstStyle/>
                    <a:p>
                      <a:pPr>
                        <a:spcAft>
                          <a:spcPts val="0"/>
                        </a:spcAft>
                      </a:pPr>
                      <a:r>
                        <a:rPr lang="en-GB" sz="1400" noProof="0" dirty="0">
                          <a:effectLst/>
                        </a:rPr>
                        <a:t>n/a</a:t>
                      </a:r>
                      <a:endParaRPr lang="en-GB" sz="2400" noProof="0" dirty="0">
                        <a:effectLst/>
                        <a:latin typeface="Times New Roman"/>
                        <a:ea typeface="Times New Roman"/>
                      </a:endParaRPr>
                    </a:p>
                  </a:txBody>
                  <a:tcPr marL="68580" marR="68580" marT="0" marB="0"/>
                </a:tc>
              </a:tr>
              <a:tr h="453651">
                <a:tc>
                  <a:txBody>
                    <a:bodyPr/>
                    <a:lstStyle/>
                    <a:p>
                      <a:pPr marL="0" algn="l" rtl="0" eaLnBrk="1" latinLnBrk="0" hangingPunct="1">
                        <a:spcAft>
                          <a:spcPts val="0"/>
                        </a:spcAft>
                      </a:pPr>
                      <a:r>
                        <a:rPr kumimoji="0" lang="en-GB" sz="1400" kern="1200" noProof="0" dirty="0" smtClean="0">
                          <a:solidFill>
                            <a:schemeClr val="dk1"/>
                          </a:solidFill>
                          <a:effectLst/>
                          <a:latin typeface="+mn-lt"/>
                          <a:ea typeface="+mn-ea"/>
                          <a:cs typeface="+mn-cs"/>
                        </a:rPr>
                        <a:t>Sweden</a:t>
                      </a:r>
                      <a:endParaRPr kumimoji="0" lang="en-GB" sz="1400" kern="1200" noProof="0" dirty="0">
                        <a:solidFill>
                          <a:schemeClr val="dk1"/>
                        </a:solidFill>
                        <a:effectLst/>
                        <a:latin typeface="+mn-lt"/>
                        <a:ea typeface="+mn-ea"/>
                        <a:cs typeface="+mn-cs"/>
                      </a:endParaRPr>
                    </a:p>
                  </a:txBody>
                  <a:tcPr marL="68580" marR="68580" marT="0" marB="0"/>
                </a:tc>
                <a:tc>
                  <a:txBody>
                    <a:bodyPr/>
                    <a:lstStyle/>
                    <a:p>
                      <a:pPr marL="0" algn="l" rtl="0" eaLnBrk="1" latinLnBrk="0" hangingPunct="1">
                        <a:spcAft>
                          <a:spcPts val="0"/>
                        </a:spcAft>
                      </a:pPr>
                      <a:r>
                        <a:rPr kumimoji="0" lang="en-GB" sz="1400" kern="1200" noProof="0" dirty="0" smtClean="0">
                          <a:solidFill>
                            <a:schemeClr val="dk1"/>
                          </a:solidFill>
                          <a:effectLst/>
                          <a:latin typeface="+mn-lt"/>
                          <a:ea typeface="+mn-ea"/>
                          <a:cs typeface="+mn-cs"/>
                        </a:rPr>
                        <a:t>Fall</a:t>
                      </a:r>
                      <a:r>
                        <a:rPr kumimoji="0" lang="en-GB" sz="1400" kern="1200" baseline="0" noProof="0" dirty="0" smtClean="0">
                          <a:solidFill>
                            <a:schemeClr val="dk1"/>
                          </a:solidFill>
                          <a:effectLst/>
                          <a:latin typeface="+mn-lt"/>
                          <a:ea typeface="+mn-ea"/>
                          <a:cs typeface="+mn-cs"/>
                        </a:rPr>
                        <a:t> 2000</a:t>
                      </a:r>
                      <a:endParaRPr kumimoji="0" lang="en-GB" sz="1400" kern="1200" noProof="0" dirty="0">
                        <a:solidFill>
                          <a:schemeClr val="dk1"/>
                        </a:solidFill>
                        <a:effectLst/>
                        <a:latin typeface="+mn-lt"/>
                        <a:ea typeface="+mn-ea"/>
                        <a:cs typeface="+mn-cs"/>
                      </a:endParaRPr>
                    </a:p>
                  </a:txBody>
                  <a:tcPr marL="68580" marR="68580" marT="0" marB="0"/>
                </a:tc>
                <a:tc>
                  <a:txBody>
                    <a:bodyPr/>
                    <a:lstStyle/>
                    <a:p>
                      <a:pPr marL="0" algn="l" rtl="0" eaLnBrk="1" latinLnBrk="0" hangingPunct="1">
                        <a:spcAft>
                          <a:spcPts val="0"/>
                        </a:spcAft>
                      </a:pPr>
                      <a:r>
                        <a:rPr kumimoji="0" lang="en-GB" sz="1400" kern="1200" noProof="0" dirty="0" smtClean="0">
                          <a:solidFill>
                            <a:schemeClr val="dk1"/>
                          </a:solidFill>
                          <a:effectLst/>
                          <a:latin typeface="+mn-lt"/>
                          <a:ea typeface="+mn-ea"/>
                          <a:cs typeface="+mn-cs"/>
                        </a:rPr>
                        <a:t>455,  625 (2002) [&gt;80]</a:t>
                      </a:r>
                      <a:endParaRPr kumimoji="0" lang="en-GB" sz="1400" kern="1200" noProof="0" dirty="0">
                        <a:solidFill>
                          <a:schemeClr val="dk1"/>
                        </a:solidFill>
                        <a:effectLst/>
                        <a:latin typeface="+mn-lt"/>
                        <a:ea typeface="+mn-ea"/>
                        <a:cs typeface="+mn-cs"/>
                      </a:endParaRPr>
                    </a:p>
                  </a:txBody>
                  <a:tcPr marL="68580" marR="68580" marT="0" marB="0"/>
                </a:tc>
                <a:tc>
                  <a:txBody>
                    <a:bodyPr/>
                    <a:lstStyle/>
                    <a:p>
                      <a:pPr marL="0" algn="l" rtl="0" eaLnBrk="1" latinLnBrk="0" hangingPunct="1">
                        <a:spcAft>
                          <a:spcPts val="0"/>
                        </a:spcAft>
                      </a:pPr>
                      <a:r>
                        <a:rPr kumimoji="0" lang="en-GB" sz="1400" kern="1200" noProof="0" dirty="0" smtClean="0">
                          <a:solidFill>
                            <a:schemeClr val="dk1"/>
                          </a:solidFill>
                          <a:effectLst/>
                          <a:latin typeface="+mn-lt"/>
                          <a:ea typeface="+mn-ea"/>
                          <a:cs typeface="+mn-cs"/>
                        </a:rPr>
                        <a:t>851</a:t>
                      </a:r>
                      <a:endParaRPr kumimoji="0" lang="en-GB" sz="1400" kern="1200" noProof="0" dirty="0">
                        <a:solidFill>
                          <a:schemeClr val="dk1"/>
                        </a:solidFill>
                        <a:effectLst/>
                        <a:latin typeface="+mn-lt"/>
                        <a:ea typeface="+mn-ea"/>
                        <a:cs typeface="+mn-cs"/>
                      </a:endParaRPr>
                    </a:p>
                  </a:txBody>
                  <a:tcPr marL="68580" marR="68580" marT="0" marB="0"/>
                </a:tc>
                <a:tc>
                  <a:txBody>
                    <a:bodyPr/>
                    <a:lstStyle/>
                    <a:p>
                      <a:pPr marL="0" algn="l" rtl="0" eaLnBrk="1" latinLnBrk="0" hangingPunct="1">
                        <a:spcAft>
                          <a:spcPts val="0"/>
                        </a:spcAft>
                      </a:pPr>
                      <a:r>
                        <a:rPr kumimoji="0" lang="en-GB" sz="1400" kern="1200" baseline="0" noProof="0" dirty="0" smtClean="0">
                          <a:solidFill>
                            <a:schemeClr val="dk1"/>
                          </a:solidFill>
                          <a:effectLst/>
                          <a:latin typeface="+mn-lt"/>
                          <a:ea typeface="+mn-ea"/>
                          <a:cs typeface="+mn-cs"/>
                        </a:rPr>
                        <a:t>approx. 4.4 </a:t>
                      </a:r>
                      <a:r>
                        <a:rPr kumimoji="0" lang="en-GB" sz="1400" kern="1200" noProof="0" dirty="0" smtClean="0">
                          <a:solidFill>
                            <a:schemeClr val="dk1"/>
                          </a:solidFill>
                          <a:effectLst/>
                          <a:latin typeface="+mn-lt"/>
                          <a:ea typeface="+mn-ea"/>
                          <a:cs typeface="+mn-cs"/>
                        </a:rPr>
                        <a:t>(2000)</a:t>
                      </a:r>
                      <a:endParaRPr kumimoji="0" lang="en-GB" sz="1400" kern="1200" noProof="0" dirty="0">
                        <a:solidFill>
                          <a:schemeClr val="dk1"/>
                        </a:solidFill>
                        <a:effectLst/>
                        <a:latin typeface="+mn-lt"/>
                        <a:ea typeface="+mn-ea"/>
                        <a:cs typeface="+mn-cs"/>
                      </a:endParaRPr>
                    </a:p>
                  </a:txBody>
                  <a:tcPr marL="68580" marR="68580" marT="0" marB="0"/>
                </a:tc>
                <a:tc>
                  <a:txBody>
                    <a:bodyPr/>
                    <a:lstStyle/>
                    <a:p>
                      <a:pPr marL="0" algn="l" rtl="0" eaLnBrk="1" latinLnBrk="0" hangingPunct="1">
                        <a:spcAft>
                          <a:spcPts val="0"/>
                        </a:spcAft>
                      </a:pPr>
                      <a:r>
                        <a:rPr kumimoji="0" lang="en-GB" sz="1400" kern="1200" noProof="0" dirty="0" smtClean="0">
                          <a:solidFill>
                            <a:schemeClr val="dk1"/>
                          </a:solidFill>
                          <a:effectLst/>
                          <a:latin typeface="+mn-lt"/>
                          <a:ea typeface="+mn-ea"/>
                          <a:cs typeface="+mn-cs"/>
                        </a:rPr>
                        <a:t>5.66 (2014)</a:t>
                      </a:r>
                      <a:endParaRPr kumimoji="0" lang="en-GB" sz="1400" kern="1200" noProof="0" dirty="0">
                        <a:solidFill>
                          <a:schemeClr val="dk1"/>
                        </a:solidFill>
                        <a:effectLst/>
                        <a:latin typeface="+mn-lt"/>
                        <a:ea typeface="+mn-ea"/>
                        <a:cs typeface="+mn-cs"/>
                      </a:endParaRPr>
                    </a:p>
                  </a:txBody>
                  <a:tcPr marL="68580" marR="68580" marT="0" marB="0"/>
                </a:tc>
                <a:tc>
                  <a:txBody>
                    <a:bodyPr/>
                    <a:lstStyle/>
                    <a:p>
                      <a:pPr marL="0" algn="l" rtl="0" eaLnBrk="1" latinLnBrk="0" hangingPunct="1">
                        <a:spcAft>
                          <a:spcPts val="0"/>
                        </a:spcAft>
                      </a:pPr>
                      <a:r>
                        <a:rPr kumimoji="0" lang="en-GB" sz="1400" kern="1200" noProof="0" dirty="0" smtClean="0">
                          <a:solidFill>
                            <a:schemeClr val="dk1"/>
                          </a:solidFill>
                          <a:effectLst/>
                          <a:latin typeface="+mn-lt"/>
                          <a:ea typeface="+mn-ea"/>
                          <a:cs typeface="+mn-cs"/>
                        </a:rPr>
                        <a:t>2.5%</a:t>
                      </a:r>
                      <a:endParaRPr kumimoji="0" lang="en-GB" sz="1400" kern="1200" noProof="0" dirty="0">
                        <a:solidFill>
                          <a:schemeClr val="dk1"/>
                        </a:solidFill>
                        <a:effectLst/>
                        <a:latin typeface="+mn-lt"/>
                        <a:ea typeface="+mn-ea"/>
                        <a:cs typeface="+mn-cs"/>
                      </a:endParaRPr>
                    </a:p>
                  </a:txBody>
                  <a:tcPr marL="68580" marR="68580" marT="0" marB="0"/>
                </a:tc>
                <a:tc>
                  <a:txBody>
                    <a:bodyPr/>
                    <a:lstStyle/>
                    <a:p>
                      <a:pPr marL="0" algn="l" rtl="0" eaLnBrk="1" latinLnBrk="0" hangingPunct="1">
                        <a:spcAft>
                          <a:spcPts val="0"/>
                        </a:spcAft>
                      </a:pPr>
                      <a:r>
                        <a:rPr kumimoji="0" lang="en-GB" sz="1400" kern="1200" noProof="0" dirty="0" smtClean="0">
                          <a:solidFill>
                            <a:schemeClr val="dk1"/>
                          </a:solidFill>
                          <a:effectLst/>
                          <a:latin typeface="+mn-lt"/>
                          <a:ea typeface="+mn-ea"/>
                          <a:cs typeface="+mn-cs"/>
                        </a:rPr>
                        <a:t>approx. 15.6 (2014)</a:t>
                      </a:r>
                      <a:endParaRPr kumimoji="0" lang="en-GB" sz="1400" kern="1200" noProof="0" dirty="0">
                        <a:solidFill>
                          <a:schemeClr val="dk1"/>
                        </a:solidFill>
                        <a:effectLst/>
                        <a:latin typeface="+mn-lt"/>
                        <a:ea typeface="+mn-ea"/>
                        <a:cs typeface="+mn-cs"/>
                      </a:endParaRPr>
                    </a:p>
                  </a:txBody>
                  <a:tcPr marL="68580" marR="68580" marT="0" marB="0"/>
                </a:tc>
              </a:tr>
            </a:tbl>
          </a:graphicData>
        </a:graphic>
      </p:graphicFrame>
      <p:sp>
        <p:nvSpPr>
          <p:cNvPr id="8" name="TextBox 7"/>
          <p:cNvSpPr txBox="1"/>
          <p:nvPr/>
        </p:nvSpPr>
        <p:spPr>
          <a:xfrm>
            <a:off x="179512" y="6525344"/>
            <a:ext cx="8640960" cy="276999"/>
          </a:xfrm>
          <a:prstGeom prst="rect">
            <a:avLst/>
          </a:prstGeom>
          <a:noFill/>
        </p:spPr>
        <p:txBody>
          <a:bodyPr wrap="square" rtlCol="0">
            <a:spAutoFit/>
          </a:bodyPr>
          <a:lstStyle/>
          <a:p>
            <a:r>
              <a:rPr lang="en-GB" sz="1200" dirty="0" smtClean="0"/>
              <a:t>Sources </a:t>
            </a:r>
            <a:r>
              <a:rPr lang="en-US" sz="1200" dirty="0"/>
              <a:t>: </a:t>
            </a:r>
            <a:r>
              <a:rPr lang="pl-PL" sz="1200" dirty="0" smtClean="0"/>
              <a:t>Bielawska, Chłoń-Domińczak, Stańko (2015</a:t>
            </a:r>
            <a:r>
              <a:rPr lang="en-GB" sz="1200" dirty="0" smtClean="0"/>
              <a:t>: 23</a:t>
            </a:r>
            <a:r>
              <a:rPr lang="pl-PL" sz="1200" dirty="0" smtClean="0"/>
              <a:t>)</a:t>
            </a:r>
            <a:r>
              <a:rPr lang="en-GB" sz="1200" dirty="0" smtClean="0"/>
              <a:t>, Turner (2003:3), Palmer (1993: 22), Swedish PPM.</a:t>
            </a:r>
            <a:endParaRPr lang="en-GB" sz="1200" dirty="0"/>
          </a:p>
        </p:txBody>
      </p:sp>
      <p:sp>
        <p:nvSpPr>
          <p:cNvPr id="10" name="Rectangle 9"/>
          <p:cNvSpPr/>
          <p:nvPr/>
        </p:nvSpPr>
        <p:spPr>
          <a:xfrm>
            <a:off x="107504" y="5733256"/>
            <a:ext cx="8928992" cy="938719"/>
          </a:xfrm>
          <a:prstGeom prst="rect">
            <a:avLst/>
          </a:prstGeom>
        </p:spPr>
        <p:txBody>
          <a:bodyPr wrap="square">
            <a:spAutoFit/>
          </a:bodyPr>
          <a:lstStyle/>
          <a:p>
            <a:r>
              <a:rPr lang="en-GB" sz="1100" dirty="0">
                <a:latin typeface="Arial Narrow" panose="020B0606020202030204" pitchFamily="34" charset="0"/>
              </a:rPr>
              <a:t>* universal funds, </a:t>
            </a:r>
            <a:r>
              <a:rPr lang="en-GB" sz="1100" dirty="0" smtClean="0">
                <a:latin typeface="Arial Narrow" panose="020B0606020202030204" pitchFamily="34" charset="0"/>
              </a:rPr>
              <a:t>mandatory; occupational </a:t>
            </a:r>
            <a:r>
              <a:rPr lang="en-GB" sz="1100" dirty="0">
                <a:latin typeface="Arial Narrow" panose="020B0606020202030204" pitchFamily="34" charset="0"/>
              </a:rPr>
              <a:t>funds for workers in hazardous conditions were created in 2000; ** in 2014 the </a:t>
            </a:r>
            <a:r>
              <a:rPr lang="en-GB" sz="1100" dirty="0" smtClean="0">
                <a:latin typeface="Arial Narrow" panose="020B0606020202030204" pitchFamily="34" charset="0"/>
              </a:rPr>
              <a:t>no. of </a:t>
            </a:r>
            <a:r>
              <a:rPr lang="en-GB" sz="1100" dirty="0">
                <a:latin typeface="Arial Narrow" panose="020B0606020202030204" pitchFamily="34" charset="0"/>
              </a:rPr>
              <a:t>companies dropped to 7, *** assets were managed by the state treasury until 1 </a:t>
            </a:r>
            <a:r>
              <a:rPr lang="en-GB" sz="1100" dirty="0" smtClean="0">
                <a:latin typeface="Arial Narrow" panose="020B0606020202030204" pitchFamily="34" charset="0"/>
              </a:rPr>
              <a:t>Jan </a:t>
            </a:r>
            <a:r>
              <a:rPr lang="en-GB" sz="1100" dirty="0">
                <a:latin typeface="Arial Narrow" panose="020B0606020202030204" pitchFamily="34" charset="0"/>
              </a:rPr>
              <a:t>2003 and invested in state securities and bank </a:t>
            </a:r>
            <a:r>
              <a:rPr lang="en-GB" sz="1100" dirty="0" smtClean="0">
                <a:latin typeface="Arial Narrow" panose="020B0606020202030204" pitchFamily="34" charset="0"/>
              </a:rPr>
              <a:t>deposits, </a:t>
            </a:r>
            <a:r>
              <a:rPr lang="en-GB" sz="1100" dirty="0">
                <a:latin typeface="Arial Narrow" panose="020B0606020202030204" pitchFamily="34" charset="0"/>
              </a:rPr>
              <a:t>**** 4% in 2014 to increase by 1% to 6% by 2016; # 2.0+1+1% in 2014 to increase 3.5+2+5% from </a:t>
            </a:r>
            <a:r>
              <a:rPr lang="en-GB" sz="1100" dirty="0" smtClean="0">
                <a:latin typeface="Arial Narrow" panose="020B0606020202030204" pitchFamily="34" charset="0"/>
              </a:rPr>
              <a:t>2020; </a:t>
            </a:r>
            <a:r>
              <a:rPr lang="en-GB" sz="1100" dirty="0">
                <a:latin typeface="Arial Narrow" panose="020B0606020202030204" pitchFamily="34" charset="0"/>
              </a:rPr>
              <a:t>## medium-aged cohorts could decide on whether to join the system until end-1999; ### 13 funds in 2014; #### since </a:t>
            </a:r>
            <a:r>
              <a:rPr lang="en-GB" sz="1100" dirty="0" smtClean="0">
                <a:latin typeface="Arial Narrow" panose="020B0606020202030204" pitchFamily="34" charset="0"/>
              </a:rPr>
              <a:t>Apr </a:t>
            </a:r>
            <a:r>
              <a:rPr lang="en-GB" sz="1100" dirty="0">
                <a:latin typeface="Arial Narrow" panose="020B0606020202030204" pitchFamily="34" charset="0"/>
              </a:rPr>
              <a:t>2014 membership in open pension </a:t>
            </a:r>
            <a:r>
              <a:rPr lang="en-GB" sz="1100" dirty="0" smtClean="0">
                <a:latin typeface="Arial Narrow" panose="020B0606020202030204" pitchFamily="34" charset="0"/>
              </a:rPr>
              <a:t>funds </a:t>
            </a:r>
            <a:r>
              <a:rPr lang="en-GB" sz="1100" dirty="0">
                <a:latin typeface="Arial Narrow" panose="020B0606020202030204" pitchFamily="34" charset="0"/>
              </a:rPr>
              <a:t>is voluntary and contribution will amount 2.92%; + </a:t>
            </a:r>
            <a:r>
              <a:rPr lang="en-GB" sz="1100" dirty="0" smtClean="0">
                <a:latin typeface="Arial Narrow" panose="020B0606020202030204" pitchFamily="34" charset="0"/>
              </a:rPr>
              <a:t>8 companies </a:t>
            </a:r>
            <a:r>
              <a:rPr lang="en-GB" sz="1100" dirty="0">
                <a:latin typeface="Arial Narrow" panose="020B0606020202030204" pitchFamily="34" charset="0"/>
              </a:rPr>
              <a:t>in 2014; ++ contribution in 2014 was 4.5%; +++ persons under 52 could decide to join the system until June </a:t>
            </a:r>
            <a:r>
              <a:rPr lang="en-GB" sz="1100" dirty="0" smtClean="0">
                <a:latin typeface="Arial Narrow" panose="020B0606020202030204" pitchFamily="34" charset="0"/>
              </a:rPr>
              <a:t>2006.</a:t>
            </a:r>
            <a:endParaRPr lang="en-GB" sz="1100" dirty="0">
              <a:latin typeface="Arial Narrow" panose="020B0606020202030204" pitchFamily="34" charset="0"/>
            </a:endParaRPr>
          </a:p>
        </p:txBody>
      </p:sp>
    </p:spTree>
    <p:extLst>
      <p:ext uri="{BB962C8B-B14F-4D97-AF65-F5344CB8AC3E}">
        <p14:creationId xmlns:p14="http://schemas.microsoft.com/office/powerpoint/2010/main" val="421627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8229600" cy="1143000"/>
          </a:xfrm>
        </p:spPr>
        <p:txBody>
          <a:bodyPr/>
          <a:lstStyle/>
          <a:p>
            <a:r>
              <a:rPr lang="en-GB" sz="3200" b="1" dirty="0"/>
              <a:t>Sweden – the Premium Pension System, end of 2014, bn SEK</a:t>
            </a:r>
          </a:p>
        </p:txBody>
      </p:sp>
      <p:sp>
        <p:nvSpPr>
          <p:cNvPr id="4" name="Slide Number Placeholder 3"/>
          <p:cNvSpPr>
            <a:spLocks noGrp="1"/>
          </p:cNvSpPr>
          <p:nvPr>
            <p:ph type="sldNum" sz="quarter" idx="12"/>
          </p:nvPr>
        </p:nvSpPr>
        <p:spPr/>
        <p:txBody>
          <a:bodyPr/>
          <a:lstStyle/>
          <a:p>
            <a:pPr>
              <a:defRPr/>
            </a:pPr>
            <a:fld id="{38795815-CC2E-4781-B890-20CAD8BEB5AC}" type="slidenum">
              <a:rPr lang="en-US" smtClean="0"/>
              <a:pPr>
                <a:defRPr/>
              </a:pPr>
              <a:t>9</a:t>
            </a:fld>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588567"/>
            <a:ext cx="8229600" cy="3082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4355976" y="4437112"/>
            <a:ext cx="792088" cy="720080"/>
          </a:xfrm>
          <a:prstGeom prst="ellipse">
            <a:avLst/>
          </a:prstGeom>
          <a:solidFill>
            <a:srgbClr val="FF0000">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TextBox 5"/>
          <p:cNvSpPr txBox="1"/>
          <p:nvPr/>
        </p:nvSpPr>
        <p:spPr>
          <a:xfrm>
            <a:off x="395536" y="6300028"/>
            <a:ext cx="7560840" cy="369332"/>
          </a:xfrm>
          <a:prstGeom prst="rect">
            <a:avLst/>
          </a:prstGeom>
          <a:noFill/>
        </p:spPr>
        <p:txBody>
          <a:bodyPr wrap="square" rtlCol="0">
            <a:spAutoFit/>
          </a:bodyPr>
          <a:lstStyle/>
          <a:p>
            <a:r>
              <a:rPr lang="en-GB" dirty="0" smtClean="0"/>
              <a:t>Source: Swedish Pension Agency (2015).</a:t>
            </a:r>
            <a:endParaRPr lang="en-GB" dirty="0"/>
          </a:p>
        </p:txBody>
      </p:sp>
    </p:spTree>
    <p:extLst>
      <p:ext uri="{BB962C8B-B14F-4D97-AF65-F5344CB8AC3E}">
        <p14:creationId xmlns:p14="http://schemas.microsoft.com/office/powerpoint/2010/main" val="37082321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9741</TotalTime>
  <Words>4252</Words>
  <Application>Microsoft Office PowerPoint</Application>
  <PresentationFormat>On-screen Show (4:3)</PresentationFormat>
  <Paragraphs>809</Paragraphs>
  <Slides>30</Slides>
  <Notes>16</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Flow</vt:lpstr>
      <vt:lpstr>Individual pension accounts:  the case of the CEE region  Session 1: Pension systems with individual accounts: competition, costs, and supervision experiences across Europe, Latin America and USA</vt:lpstr>
      <vt:lpstr>Contents</vt:lpstr>
      <vt:lpstr>1. Pension reforms (CEE and Sweden)</vt:lpstr>
      <vt:lpstr>Pension reforms – basic rules</vt:lpstr>
      <vt:lpstr>Funded pillar – CEE individual accounts</vt:lpstr>
      <vt:lpstr>2. Mandatory CEE markets</vt:lpstr>
      <vt:lpstr>Market structure example: quasi-mandatory funded pillar in Poland, end of Jan 2016</vt:lpstr>
      <vt:lpstr>CEE markets landscape</vt:lpstr>
      <vt:lpstr>Sweden – the Premium Pension System, end of 2014, bn SEK</vt:lpstr>
      <vt:lpstr>3. Members’ transfers</vt:lpstr>
      <vt:lpstr>Some historical data on transfers in selected countries</vt:lpstr>
      <vt:lpstr>Recent switchovers in Latin America</vt:lpstr>
      <vt:lpstr>Transfers – the Polish case</vt:lpstr>
      <vt:lpstr>Transfers – the Polish case</vt:lpstr>
      <vt:lpstr>Potential solutions to transfers issue</vt:lpstr>
      <vt:lpstr>4. Fees &amp; cost containment  measures</vt:lpstr>
      <vt:lpstr>CEE: fees charged</vt:lpstr>
      <vt:lpstr>Costs in Swedish pension system</vt:lpstr>
      <vt:lpstr>5. CEE problem: classification of  private pension funds assets by Eurostat</vt:lpstr>
      <vt:lpstr>Eurostat - cont.</vt:lpstr>
      <vt:lpstr>Expected and actual sources of financing transition costs</vt:lpstr>
      <vt:lpstr>Introduction of funded pillars created  transitory costs</vt:lpstr>
      <vt:lpstr>Transition debt</vt:lpstr>
      <vt:lpstr>Transition debt… and Eurostat classification</vt:lpstr>
      <vt:lpstr>6. Retreat from funded pillars in the CEE</vt:lpstr>
      <vt:lpstr>Drivers for the systemic change</vt:lpstr>
      <vt:lpstr>Case of Poland</vt:lpstr>
      <vt:lpstr>7. Conclusions</vt:lpstr>
      <vt:lpstr>Conclusions</vt:lpstr>
      <vt:lpstr>References</vt:lpstr>
    </vt:vector>
  </TitlesOfParts>
  <Company>OECD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Individual pension accounts the case of the CEE region</dc:title>
  <dc:creator>Dariusz Stańko</dc:creator>
  <cp:lastModifiedBy>STAŃKO Dariusz</cp:lastModifiedBy>
  <cp:revision>431</cp:revision>
  <dcterms:created xsi:type="dcterms:W3CDTF">2009-01-15T11:13:48Z</dcterms:created>
  <dcterms:modified xsi:type="dcterms:W3CDTF">2016-02-19T09:24:19Z</dcterms:modified>
</cp:coreProperties>
</file>