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97" r:id="rId3"/>
    <p:sldId id="299" r:id="rId4"/>
    <p:sldId id="332" r:id="rId5"/>
    <p:sldId id="321" r:id="rId6"/>
    <p:sldId id="333" r:id="rId7"/>
    <p:sldId id="334" r:id="rId8"/>
    <p:sldId id="320" r:id="rId9"/>
    <p:sldId id="325" r:id="rId10"/>
    <p:sldId id="285" r:id="rId11"/>
    <p:sldId id="326" r:id="rId12"/>
    <p:sldId id="300" r:id="rId13"/>
    <p:sldId id="327" r:id="rId14"/>
    <p:sldId id="328" r:id="rId15"/>
    <p:sldId id="330" r:id="rId16"/>
    <p:sldId id="331" r:id="rId17"/>
    <p:sldId id="309" r:id="rId18"/>
    <p:sldId id="313" r:id="rId19"/>
    <p:sldId id="314" r:id="rId20"/>
  </p:sldIdLst>
  <p:sldSz cx="9144000" cy="6858000" type="screen4x3"/>
  <p:notesSz cx="6858000" cy="9080500"/>
  <p:defaultTextStyle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5C22544A-7EE6-4342-B048-85BDC9FD1C3A}" styleName="Medium Style 2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scrgbClr r="0" g="0" b="0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  <a:nwCell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628" autoAdjust="0"/>
  </p:normalViewPr>
  <p:slideViewPr>
    <p:cSldViewPr>
      <p:cViewPr>
        <p:scale>
          <a:sx n="73" d="100"/>
          <a:sy n="73" d="100"/>
        </p:scale>
        <p:origin x="-520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A7D1EC-2A4A-480F-A0AA-51E8229CEC7F}" type="doc">
      <dgm:prSet loTypeId="urn:microsoft.com/office/officeart/2005/8/layout/target3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74247387-B20E-46A4-9691-340859F42D6F}">
      <dgm:prSet phldrT="[Text]"/>
      <dgm:spPr/>
      <dgm:t>
        <a:bodyPr/>
        <a:lstStyle/>
        <a:p>
          <a:r>
            <a:rPr lang="en-US" dirty="0" smtClean="0"/>
            <a:t>Occupational Plans</a:t>
          </a:r>
          <a:endParaRPr lang="en-US" dirty="0"/>
        </a:p>
      </dgm:t>
    </dgm:pt>
    <dgm:pt modelId="{116BF7A8-8E33-4354-BE88-E7F654403476}" type="parTrans" cxnId="{6D9A0D75-BA54-4E69-AC26-4A85F1A7F74F}">
      <dgm:prSet/>
      <dgm:spPr/>
      <dgm:t>
        <a:bodyPr/>
        <a:lstStyle/>
        <a:p>
          <a:endParaRPr lang="en-US"/>
        </a:p>
      </dgm:t>
    </dgm:pt>
    <dgm:pt modelId="{28DC4066-4016-463B-A8A3-4363695274BA}" type="sibTrans" cxnId="{6D9A0D75-BA54-4E69-AC26-4A85F1A7F74F}">
      <dgm:prSet/>
      <dgm:spPr/>
      <dgm:t>
        <a:bodyPr/>
        <a:lstStyle/>
        <a:p>
          <a:endParaRPr lang="en-US"/>
        </a:p>
      </dgm:t>
    </dgm:pt>
    <dgm:pt modelId="{19743311-3C1E-4F6E-8815-8EA5F9A96B1B}">
      <dgm:prSet phldrT="[Text]" custT="1"/>
      <dgm:spPr/>
      <dgm:t>
        <a:bodyPr/>
        <a:lstStyle/>
        <a:p>
          <a:r>
            <a:rPr lang="en-US" sz="2600" dirty="0" smtClean="0"/>
            <a:t>Private Occupational</a:t>
          </a:r>
          <a:endParaRPr lang="en-US" sz="2600" dirty="0"/>
        </a:p>
      </dgm:t>
    </dgm:pt>
    <dgm:pt modelId="{46937CC4-AE7E-4C4E-9D13-CE86F0B08193}" type="parTrans" cxnId="{5D73B944-04DC-411A-9D88-A472D7911AA9}">
      <dgm:prSet/>
      <dgm:spPr/>
      <dgm:t>
        <a:bodyPr/>
        <a:lstStyle/>
        <a:p>
          <a:endParaRPr lang="en-US"/>
        </a:p>
      </dgm:t>
    </dgm:pt>
    <dgm:pt modelId="{B5A35F8E-D0BD-4A3A-BBB9-3497A50AC3D1}" type="sibTrans" cxnId="{5D73B944-04DC-411A-9D88-A472D7911AA9}">
      <dgm:prSet/>
      <dgm:spPr/>
      <dgm:t>
        <a:bodyPr/>
        <a:lstStyle/>
        <a:p>
          <a:endParaRPr lang="en-US"/>
        </a:p>
      </dgm:t>
    </dgm:pt>
    <dgm:pt modelId="{38AD689F-547B-4CB4-AF0E-EB75928C4A30}">
      <dgm:prSet phldrT="[Text]"/>
      <dgm:spPr/>
      <dgm:t>
        <a:bodyPr/>
        <a:lstStyle/>
        <a:p>
          <a:r>
            <a:rPr lang="en-US" dirty="0" smtClean="0"/>
            <a:t>Social Security</a:t>
          </a:r>
          <a:endParaRPr lang="en-US" dirty="0"/>
        </a:p>
      </dgm:t>
    </dgm:pt>
    <dgm:pt modelId="{34DACCF0-F662-47DF-A1B6-5301F1D7FA87}" type="parTrans" cxnId="{0FEED4AA-BE78-4FB0-9F91-135BD683F15D}">
      <dgm:prSet/>
      <dgm:spPr/>
      <dgm:t>
        <a:bodyPr/>
        <a:lstStyle/>
        <a:p>
          <a:endParaRPr lang="en-US"/>
        </a:p>
      </dgm:t>
    </dgm:pt>
    <dgm:pt modelId="{C07C5643-8A8E-4884-8047-AAD2A47700E1}" type="sibTrans" cxnId="{0FEED4AA-BE78-4FB0-9F91-135BD683F15D}">
      <dgm:prSet/>
      <dgm:spPr/>
      <dgm:t>
        <a:bodyPr/>
        <a:lstStyle/>
        <a:p>
          <a:endParaRPr lang="en-US"/>
        </a:p>
      </dgm:t>
    </dgm:pt>
    <dgm:pt modelId="{70EE4D24-81E4-4FF5-9F83-AD02F5E82C55}">
      <dgm:prSet phldrT="[Text]" custT="1"/>
      <dgm:spPr/>
      <dgm:t>
        <a:bodyPr/>
        <a:lstStyle/>
        <a:p>
          <a:r>
            <a:rPr lang="en-US" sz="2600" dirty="0" smtClean="0"/>
            <a:t>Public Service</a:t>
          </a:r>
          <a:endParaRPr lang="en-US" sz="2600" dirty="0"/>
        </a:p>
      </dgm:t>
    </dgm:pt>
    <dgm:pt modelId="{D9C395AB-8BEC-4FF3-9FAB-5E689F415573}" type="parTrans" cxnId="{7F8794E6-4046-4148-9042-8E8BC91ACDD8}">
      <dgm:prSet/>
      <dgm:spPr/>
      <dgm:t>
        <a:bodyPr/>
        <a:lstStyle/>
        <a:p>
          <a:endParaRPr lang="en-US"/>
        </a:p>
      </dgm:t>
    </dgm:pt>
    <dgm:pt modelId="{1AEE9E8F-CE4B-4559-9153-0D2FE8014CA3}" type="sibTrans" cxnId="{7F8794E6-4046-4148-9042-8E8BC91ACDD8}">
      <dgm:prSet/>
      <dgm:spPr/>
      <dgm:t>
        <a:bodyPr/>
        <a:lstStyle/>
        <a:p>
          <a:endParaRPr lang="en-US"/>
        </a:p>
      </dgm:t>
    </dgm:pt>
    <dgm:pt modelId="{BAA01471-718F-41DE-A20B-53291C098B03}">
      <dgm:prSet phldrT="[Text]"/>
      <dgm:spPr/>
      <dgm:t>
        <a:bodyPr/>
        <a:lstStyle/>
        <a:p>
          <a:r>
            <a:rPr lang="en-US" dirty="0" smtClean="0"/>
            <a:t>Pension for all salaried persons</a:t>
          </a:r>
          <a:endParaRPr lang="en-US" dirty="0"/>
        </a:p>
      </dgm:t>
    </dgm:pt>
    <dgm:pt modelId="{4CD5695F-6EB9-4336-8DDE-4A43D75BC439}" type="parTrans" cxnId="{365C4DBC-9A29-4225-B529-963038A95BA5}">
      <dgm:prSet/>
      <dgm:spPr/>
      <dgm:t>
        <a:bodyPr/>
        <a:lstStyle/>
        <a:p>
          <a:endParaRPr lang="en-US"/>
        </a:p>
      </dgm:t>
    </dgm:pt>
    <dgm:pt modelId="{F2BB4A1E-816D-4DA0-93A0-2FD8DFE84A34}" type="sibTrans" cxnId="{365C4DBC-9A29-4225-B529-963038A95BA5}">
      <dgm:prSet/>
      <dgm:spPr/>
      <dgm:t>
        <a:bodyPr/>
        <a:lstStyle/>
        <a:p>
          <a:endParaRPr lang="en-US"/>
        </a:p>
      </dgm:t>
    </dgm:pt>
    <dgm:pt modelId="{A9491B9B-A0F6-43D2-99E8-2DB981E1FC88}">
      <dgm:prSet phldrT="[Text]"/>
      <dgm:spPr/>
      <dgm:t>
        <a:bodyPr/>
        <a:lstStyle/>
        <a:p>
          <a:r>
            <a:rPr lang="en-US" dirty="0" smtClean="0"/>
            <a:t>Welfare Grants</a:t>
          </a:r>
          <a:endParaRPr lang="en-US" dirty="0"/>
        </a:p>
      </dgm:t>
    </dgm:pt>
    <dgm:pt modelId="{847B4B73-1A29-4F2A-9974-F27249EA0B3E}" type="parTrans" cxnId="{7026D858-65CF-44E6-BB87-10EAA7CD44CD}">
      <dgm:prSet/>
      <dgm:spPr/>
      <dgm:t>
        <a:bodyPr/>
        <a:lstStyle/>
        <a:p>
          <a:endParaRPr lang="en-US"/>
        </a:p>
      </dgm:t>
    </dgm:pt>
    <dgm:pt modelId="{4A0FD029-7CE7-4027-ABD3-2C521AB90EAD}" type="sibTrans" cxnId="{7026D858-65CF-44E6-BB87-10EAA7CD44CD}">
      <dgm:prSet/>
      <dgm:spPr/>
      <dgm:t>
        <a:bodyPr/>
        <a:lstStyle/>
        <a:p>
          <a:endParaRPr lang="en-US"/>
        </a:p>
      </dgm:t>
    </dgm:pt>
    <dgm:pt modelId="{2A8CF1B7-E4FA-4C97-8ED3-8C0200C9BAB9}">
      <dgm:prSet phldrT="[Text]"/>
      <dgm:spPr/>
      <dgm:t>
        <a:bodyPr/>
        <a:lstStyle/>
        <a:p>
          <a:r>
            <a:rPr lang="en-US" dirty="0" smtClean="0"/>
            <a:t>Individual Personal Pension </a:t>
          </a:r>
          <a:endParaRPr lang="en-US" dirty="0"/>
        </a:p>
      </dgm:t>
    </dgm:pt>
    <dgm:pt modelId="{199EF1D4-DC1C-4CAE-B88B-9B76F04D7775}" type="parTrans" cxnId="{15FD2BF9-C479-4DB6-B135-41469FF8BAF8}">
      <dgm:prSet/>
      <dgm:spPr/>
      <dgm:t>
        <a:bodyPr/>
        <a:lstStyle/>
        <a:p>
          <a:endParaRPr lang="en-US"/>
        </a:p>
      </dgm:t>
    </dgm:pt>
    <dgm:pt modelId="{2CFEA877-10ED-47BC-A47B-B56896806B38}" type="sibTrans" cxnId="{15FD2BF9-C479-4DB6-B135-41469FF8BAF8}">
      <dgm:prSet/>
      <dgm:spPr/>
      <dgm:t>
        <a:bodyPr/>
        <a:lstStyle/>
        <a:p>
          <a:endParaRPr lang="en-US"/>
        </a:p>
      </dgm:t>
    </dgm:pt>
    <dgm:pt modelId="{70427438-8459-4246-80A7-2A9BBBCA741E}">
      <dgm:prSet phldrT="[Text]"/>
      <dgm:spPr/>
      <dgm:t>
        <a:bodyPr/>
        <a:lstStyle/>
        <a:p>
          <a:r>
            <a:rPr lang="en-US" dirty="0" smtClean="0"/>
            <a:t>Annuity Products </a:t>
          </a:r>
          <a:endParaRPr lang="en-US" dirty="0"/>
        </a:p>
      </dgm:t>
    </dgm:pt>
    <dgm:pt modelId="{F6521AA2-D255-4301-8368-1A06896FACE3}" type="parTrans" cxnId="{48992669-C87F-43CE-B0C5-E05886FE444E}">
      <dgm:prSet/>
      <dgm:spPr/>
      <dgm:t>
        <a:bodyPr/>
        <a:lstStyle/>
        <a:p>
          <a:endParaRPr lang="en-US"/>
        </a:p>
      </dgm:t>
    </dgm:pt>
    <dgm:pt modelId="{8A23CCB2-C00D-4F68-9BAC-5DD4C3724F5E}" type="sibTrans" cxnId="{48992669-C87F-43CE-B0C5-E05886FE444E}">
      <dgm:prSet/>
      <dgm:spPr/>
      <dgm:t>
        <a:bodyPr/>
        <a:lstStyle/>
        <a:p>
          <a:endParaRPr lang="en-US"/>
        </a:p>
      </dgm:t>
    </dgm:pt>
    <dgm:pt modelId="{03D756D9-3A24-465E-9222-D66F3213B0E1}">
      <dgm:prSet phldrT="[Text]"/>
      <dgm:spPr/>
      <dgm:t>
        <a:bodyPr/>
        <a:lstStyle/>
        <a:p>
          <a:r>
            <a:rPr lang="en-US" dirty="0" smtClean="0"/>
            <a:t>Retirement Savings </a:t>
          </a:r>
          <a:endParaRPr lang="en-US" dirty="0"/>
        </a:p>
      </dgm:t>
    </dgm:pt>
    <dgm:pt modelId="{36C02246-CA34-49C3-8C21-B6DFCDD7E34F}" type="parTrans" cxnId="{EE1C2D0F-5213-4A31-9D32-55BB551E0043}">
      <dgm:prSet/>
      <dgm:spPr/>
      <dgm:t>
        <a:bodyPr/>
        <a:lstStyle/>
        <a:p>
          <a:endParaRPr lang="en-US"/>
        </a:p>
      </dgm:t>
    </dgm:pt>
    <dgm:pt modelId="{15B8B900-901B-4A26-8A9E-229186189E05}" type="sibTrans" cxnId="{EE1C2D0F-5213-4A31-9D32-55BB551E0043}">
      <dgm:prSet/>
      <dgm:spPr/>
      <dgm:t>
        <a:bodyPr/>
        <a:lstStyle/>
        <a:p>
          <a:endParaRPr lang="en-US"/>
        </a:p>
      </dgm:t>
    </dgm:pt>
    <dgm:pt modelId="{8C163D51-735F-4BEA-880E-7097E7901C34}" type="pres">
      <dgm:prSet presAssocID="{CEA7D1EC-2A4A-480F-A0AA-51E8229CEC7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1E358A4-4237-4E01-9CA4-E087DF520DE1}" type="pres">
      <dgm:prSet presAssocID="{74247387-B20E-46A4-9691-340859F42D6F}" presName="circle1" presStyleLbl="node1" presStyleIdx="0" presStyleCnt="3"/>
      <dgm:spPr/>
    </dgm:pt>
    <dgm:pt modelId="{CDE7626F-49DF-4DB7-8D96-BDDBDC984091}" type="pres">
      <dgm:prSet presAssocID="{74247387-B20E-46A4-9691-340859F42D6F}" presName="space" presStyleCnt="0"/>
      <dgm:spPr/>
    </dgm:pt>
    <dgm:pt modelId="{0289AC5E-7F74-465F-9859-FE7579F61A53}" type="pres">
      <dgm:prSet presAssocID="{74247387-B20E-46A4-9691-340859F42D6F}" presName="rect1" presStyleLbl="alignAcc1" presStyleIdx="0" presStyleCnt="3"/>
      <dgm:spPr/>
      <dgm:t>
        <a:bodyPr/>
        <a:lstStyle/>
        <a:p>
          <a:endParaRPr lang="en-US"/>
        </a:p>
      </dgm:t>
    </dgm:pt>
    <dgm:pt modelId="{9EF3CA1B-3B91-4E50-98E4-483FE72C6A43}" type="pres">
      <dgm:prSet presAssocID="{38AD689F-547B-4CB4-AF0E-EB75928C4A30}" presName="vertSpace2" presStyleLbl="node1" presStyleIdx="0" presStyleCnt="3"/>
      <dgm:spPr/>
    </dgm:pt>
    <dgm:pt modelId="{51FA0292-6622-42D2-946D-484CB25F215B}" type="pres">
      <dgm:prSet presAssocID="{38AD689F-547B-4CB4-AF0E-EB75928C4A30}" presName="circle2" presStyleLbl="node1" presStyleIdx="1" presStyleCnt="3"/>
      <dgm:spPr/>
    </dgm:pt>
    <dgm:pt modelId="{468059D4-BE24-4D86-8875-2FF2D7509ADD}" type="pres">
      <dgm:prSet presAssocID="{38AD689F-547B-4CB4-AF0E-EB75928C4A30}" presName="rect2" presStyleLbl="alignAcc1" presStyleIdx="1" presStyleCnt="3"/>
      <dgm:spPr/>
      <dgm:t>
        <a:bodyPr/>
        <a:lstStyle/>
        <a:p>
          <a:endParaRPr lang="en-US"/>
        </a:p>
      </dgm:t>
    </dgm:pt>
    <dgm:pt modelId="{45307E9C-10A3-457C-A8FD-94BD27F880CC}" type="pres">
      <dgm:prSet presAssocID="{2A8CF1B7-E4FA-4C97-8ED3-8C0200C9BAB9}" presName="vertSpace3" presStyleLbl="node1" presStyleIdx="1" presStyleCnt="3"/>
      <dgm:spPr/>
    </dgm:pt>
    <dgm:pt modelId="{0FA0821B-3E99-4823-99C6-2557C71FA350}" type="pres">
      <dgm:prSet presAssocID="{2A8CF1B7-E4FA-4C97-8ED3-8C0200C9BAB9}" presName="circle3" presStyleLbl="node1" presStyleIdx="2" presStyleCnt="3"/>
      <dgm:spPr/>
    </dgm:pt>
    <dgm:pt modelId="{446BE2A0-D8A7-4CE4-A155-CA116050288C}" type="pres">
      <dgm:prSet presAssocID="{2A8CF1B7-E4FA-4C97-8ED3-8C0200C9BAB9}" presName="rect3" presStyleLbl="alignAcc1" presStyleIdx="2" presStyleCnt="3"/>
      <dgm:spPr/>
      <dgm:t>
        <a:bodyPr/>
        <a:lstStyle/>
        <a:p>
          <a:endParaRPr lang="en-US"/>
        </a:p>
      </dgm:t>
    </dgm:pt>
    <dgm:pt modelId="{A1A53E6B-7D84-48CB-8EC6-5886BCFCAA07}" type="pres">
      <dgm:prSet presAssocID="{74247387-B20E-46A4-9691-340859F42D6F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9BDAC4-09E6-4C11-91A9-1D52CF714C27}" type="pres">
      <dgm:prSet presAssocID="{74247387-B20E-46A4-9691-340859F42D6F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98B91E-E655-4B0D-BCE7-4CDBC15F814B}" type="pres">
      <dgm:prSet presAssocID="{38AD689F-547B-4CB4-AF0E-EB75928C4A30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FF71CF-50A4-40EB-A0EF-EFE4DA7D391B}" type="pres">
      <dgm:prSet presAssocID="{38AD689F-547B-4CB4-AF0E-EB75928C4A30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A4DAAA-9AD7-4D4B-A39E-704990AEEA70}" type="pres">
      <dgm:prSet presAssocID="{2A8CF1B7-E4FA-4C97-8ED3-8C0200C9BAB9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0C1212-0DB0-429D-A5D7-C85EAA5B2CAD}" type="pres">
      <dgm:prSet presAssocID="{2A8CF1B7-E4FA-4C97-8ED3-8C0200C9BAB9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7D3855-7979-4F25-9959-F2E18306C08C}" type="presOf" srcId="{CEA7D1EC-2A4A-480F-A0AA-51E8229CEC7F}" destId="{8C163D51-735F-4BEA-880E-7097E7901C34}" srcOrd="0" destOrd="0" presId="urn:microsoft.com/office/officeart/2005/8/layout/target3"/>
    <dgm:cxn modelId="{F216AFE3-4C43-428D-BFD0-49CFDA159131}" type="presOf" srcId="{BAA01471-718F-41DE-A20B-53291C098B03}" destId="{C1FF71CF-50A4-40EB-A0EF-EFE4DA7D391B}" srcOrd="0" destOrd="0" presId="urn:microsoft.com/office/officeart/2005/8/layout/target3"/>
    <dgm:cxn modelId="{6D9A0D75-BA54-4E69-AC26-4A85F1A7F74F}" srcId="{CEA7D1EC-2A4A-480F-A0AA-51E8229CEC7F}" destId="{74247387-B20E-46A4-9691-340859F42D6F}" srcOrd="0" destOrd="0" parTransId="{116BF7A8-8E33-4354-BE88-E7F654403476}" sibTransId="{28DC4066-4016-463B-A8A3-4363695274BA}"/>
    <dgm:cxn modelId="{365C4DBC-9A29-4225-B529-963038A95BA5}" srcId="{38AD689F-547B-4CB4-AF0E-EB75928C4A30}" destId="{BAA01471-718F-41DE-A20B-53291C098B03}" srcOrd="0" destOrd="0" parTransId="{4CD5695F-6EB9-4336-8DDE-4A43D75BC439}" sibTransId="{F2BB4A1E-816D-4DA0-93A0-2FD8DFE84A34}"/>
    <dgm:cxn modelId="{B8ED5C4F-F2A1-4E79-815A-6E337B7542EA}" type="presOf" srcId="{03D756D9-3A24-465E-9222-D66F3213B0E1}" destId="{480C1212-0DB0-429D-A5D7-C85EAA5B2CAD}" srcOrd="0" destOrd="1" presId="urn:microsoft.com/office/officeart/2005/8/layout/target3"/>
    <dgm:cxn modelId="{5D73B944-04DC-411A-9D88-A472D7911AA9}" srcId="{74247387-B20E-46A4-9691-340859F42D6F}" destId="{19743311-3C1E-4F6E-8815-8EA5F9A96B1B}" srcOrd="0" destOrd="0" parTransId="{46937CC4-AE7E-4C4E-9D13-CE86F0B08193}" sibTransId="{B5A35F8E-D0BD-4A3A-BBB9-3497A50AC3D1}"/>
    <dgm:cxn modelId="{7F8794E6-4046-4148-9042-8E8BC91ACDD8}" srcId="{74247387-B20E-46A4-9691-340859F42D6F}" destId="{70EE4D24-81E4-4FF5-9F83-AD02F5E82C55}" srcOrd="1" destOrd="0" parTransId="{D9C395AB-8BEC-4FF3-9FAB-5E689F415573}" sibTransId="{1AEE9E8F-CE4B-4559-9153-0D2FE8014CA3}"/>
    <dgm:cxn modelId="{15FD2BF9-C479-4DB6-B135-41469FF8BAF8}" srcId="{CEA7D1EC-2A4A-480F-A0AA-51E8229CEC7F}" destId="{2A8CF1B7-E4FA-4C97-8ED3-8C0200C9BAB9}" srcOrd="2" destOrd="0" parTransId="{199EF1D4-DC1C-4CAE-B88B-9B76F04D7775}" sibTransId="{2CFEA877-10ED-47BC-A47B-B56896806B38}"/>
    <dgm:cxn modelId="{0FEED4AA-BE78-4FB0-9F91-135BD683F15D}" srcId="{CEA7D1EC-2A4A-480F-A0AA-51E8229CEC7F}" destId="{38AD689F-547B-4CB4-AF0E-EB75928C4A30}" srcOrd="1" destOrd="0" parTransId="{34DACCF0-F662-47DF-A1B6-5301F1D7FA87}" sibTransId="{C07C5643-8A8E-4884-8047-AAD2A47700E1}"/>
    <dgm:cxn modelId="{48992669-C87F-43CE-B0C5-E05886FE444E}" srcId="{2A8CF1B7-E4FA-4C97-8ED3-8C0200C9BAB9}" destId="{70427438-8459-4246-80A7-2A9BBBCA741E}" srcOrd="0" destOrd="0" parTransId="{F6521AA2-D255-4301-8368-1A06896FACE3}" sibTransId="{8A23CCB2-C00D-4F68-9BAC-5DD4C3724F5E}"/>
    <dgm:cxn modelId="{9D2A1477-4D43-4A51-8127-7293D3B0A25C}" type="presOf" srcId="{19743311-3C1E-4F6E-8815-8EA5F9A96B1B}" destId="{7E9BDAC4-09E6-4C11-91A9-1D52CF714C27}" srcOrd="0" destOrd="0" presId="urn:microsoft.com/office/officeart/2005/8/layout/target3"/>
    <dgm:cxn modelId="{EE1C2D0F-5213-4A31-9D32-55BB551E0043}" srcId="{2A8CF1B7-E4FA-4C97-8ED3-8C0200C9BAB9}" destId="{03D756D9-3A24-465E-9222-D66F3213B0E1}" srcOrd="1" destOrd="0" parTransId="{36C02246-CA34-49C3-8C21-B6DFCDD7E34F}" sibTransId="{15B8B900-901B-4A26-8A9E-229186189E05}"/>
    <dgm:cxn modelId="{CF2BD7DB-CDAB-40EA-A8EB-343CAA4E0458}" type="presOf" srcId="{38AD689F-547B-4CB4-AF0E-EB75928C4A30}" destId="{B298B91E-E655-4B0D-BCE7-4CDBC15F814B}" srcOrd="1" destOrd="0" presId="urn:microsoft.com/office/officeart/2005/8/layout/target3"/>
    <dgm:cxn modelId="{1CBFDCE3-9953-4781-82EC-828590D649F3}" type="presOf" srcId="{38AD689F-547B-4CB4-AF0E-EB75928C4A30}" destId="{468059D4-BE24-4D86-8875-2FF2D7509ADD}" srcOrd="0" destOrd="0" presId="urn:microsoft.com/office/officeart/2005/8/layout/target3"/>
    <dgm:cxn modelId="{029CC4F4-12FE-45E9-9BF9-28AF21F498BB}" type="presOf" srcId="{A9491B9B-A0F6-43D2-99E8-2DB981E1FC88}" destId="{C1FF71CF-50A4-40EB-A0EF-EFE4DA7D391B}" srcOrd="0" destOrd="1" presId="urn:microsoft.com/office/officeart/2005/8/layout/target3"/>
    <dgm:cxn modelId="{7026D858-65CF-44E6-BB87-10EAA7CD44CD}" srcId="{38AD689F-547B-4CB4-AF0E-EB75928C4A30}" destId="{A9491B9B-A0F6-43D2-99E8-2DB981E1FC88}" srcOrd="1" destOrd="0" parTransId="{847B4B73-1A29-4F2A-9974-F27249EA0B3E}" sibTransId="{4A0FD029-7CE7-4027-ABD3-2C521AB90EAD}"/>
    <dgm:cxn modelId="{1232A78A-A46F-42E5-8E68-EB8E6044B35C}" type="presOf" srcId="{74247387-B20E-46A4-9691-340859F42D6F}" destId="{A1A53E6B-7D84-48CB-8EC6-5886BCFCAA07}" srcOrd="1" destOrd="0" presId="urn:microsoft.com/office/officeart/2005/8/layout/target3"/>
    <dgm:cxn modelId="{7484ADDC-B07D-4C21-9325-0F9A0BC6EF6A}" type="presOf" srcId="{70427438-8459-4246-80A7-2A9BBBCA741E}" destId="{480C1212-0DB0-429D-A5D7-C85EAA5B2CAD}" srcOrd="0" destOrd="0" presId="urn:microsoft.com/office/officeart/2005/8/layout/target3"/>
    <dgm:cxn modelId="{C5052F88-6F2D-4CAF-B30A-E872F40BBA21}" type="presOf" srcId="{2A8CF1B7-E4FA-4C97-8ED3-8C0200C9BAB9}" destId="{A7A4DAAA-9AD7-4D4B-A39E-704990AEEA70}" srcOrd="1" destOrd="0" presId="urn:microsoft.com/office/officeart/2005/8/layout/target3"/>
    <dgm:cxn modelId="{8CE1FAC4-142D-4AC0-84D7-F619A0C4FABF}" type="presOf" srcId="{70EE4D24-81E4-4FF5-9F83-AD02F5E82C55}" destId="{7E9BDAC4-09E6-4C11-91A9-1D52CF714C27}" srcOrd="0" destOrd="1" presId="urn:microsoft.com/office/officeart/2005/8/layout/target3"/>
    <dgm:cxn modelId="{6AB16045-7516-49E3-BE25-6624878FD75F}" type="presOf" srcId="{74247387-B20E-46A4-9691-340859F42D6F}" destId="{0289AC5E-7F74-465F-9859-FE7579F61A53}" srcOrd="0" destOrd="0" presId="urn:microsoft.com/office/officeart/2005/8/layout/target3"/>
    <dgm:cxn modelId="{9EF0A9D3-4AB1-4275-A491-443053A08A7A}" type="presOf" srcId="{2A8CF1B7-E4FA-4C97-8ED3-8C0200C9BAB9}" destId="{446BE2A0-D8A7-4CE4-A155-CA116050288C}" srcOrd="0" destOrd="0" presId="urn:microsoft.com/office/officeart/2005/8/layout/target3"/>
    <dgm:cxn modelId="{669420D5-F5FA-48B9-B153-C639D9E63A58}" type="presParOf" srcId="{8C163D51-735F-4BEA-880E-7097E7901C34}" destId="{11E358A4-4237-4E01-9CA4-E087DF520DE1}" srcOrd="0" destOrd="0" presId="urn:microsoft.com/office/officeart/2005/8/layout/target3"/>
    <dgm:cxn modelId="{B82BDEF3-B3B0-4333-89CC-B9AD488BEF8F}" type="presParOf" srcId="{8C163D51-735F-4BEA-880E-7097E7901C34}" destId="{CDE7626F-49DF-4DB7-8D96-BDDBDC984091}" srcOrd="1" destOrd="0" presId="urn:microsoft.com/office/officeart/2005/8/layout/target3"/>
    <dgm:cxn modelId="{5F878544-2E1E-4864-8F43-F6C4A2222BAE}" type="presParOf" srcId="{8C163D51-735F-4BEA-880E-7097E7901C34}" destId="{0289AC5E-7F74-465F-9859-FE7579F61A53}" srcOrd="2" destOrd="0" presId="urn:microsoft.com/office/officeart/2005/8/layout/target3"/>
    <dgm:cxn modelId="{58A42E4E-63FA-4BA8-8943-C4959B35A0A5}" type="presParOf" srcId="{8C163D51-735F-4BEA-880E-7097E7901C34}" destId="{9EF3CA1B-3B91-4E50-98E4-483FE72C6A43}" srcOrd="3" destOrd="0" presId="urn:microsoft.com/office/officeart/2005/8/layout/target3"/>
    <dgm:cxn modelId="{2470821A-F24B-4355-9084-DCEE8FF10777}" type="presParOf" srcId="{8C163D51-735F-4BEA-880E-7097E7901C34}" destId="{51FA0292-6622-42D2-946D-484CB25F215B}" srcOrd="4" destOrd="0" presId="urn:microsoft.com/office/officeart/2005/8/layout/target3"/>
    <dgm:cxn modelId="{09C7058A-414F-4448-A732-B4DA73DF46FA}" type="presParOf" srcId="{8C163D51-735F-4BEA-880E-7097E7901C34}" destId="{468059D4-BE24-4D86-8875-2FF2D7509ADD}" srcOrd="5" destOrd="0" presId="urn:microsoft.com/office/officeart/2005/8/layout/target3"/>
    <dgm:cxn modelId="{DCB2F42A-DD98-44FF-BDE4-4DBDE18C33EF}" type="presParOf" srcId="{8C163D51-735F-4BEA-880E-7097E7901C34}" destId="{45307E9C-10A3-457C-A8FD-94BD27F880CC}" srcOrd="6" destOrd="0" presId="urn:microsoft.com/office/officeart/2005/8/layout/target3"/>
    <dgm:cxn modelId="{04797D4B-FD94-415E-8976-0CD0108724D5}" type="presParOf" srcId="{8C163D51-735F-4BEA-880E-7097E7901C34}" destId="{0FA0821B-3E99-4823-99C6-2557C71FA350}" srcOrd="7" destOrd="0" presId="urn:microsoft.com/office/officeart/2005/8/layout/target3"/>
    <dgm:cxn modelId="{DF8A94D0-D58A-460B-941C-B392E079F220}" type="presParOf" srcId="{8C163D51-735F-4BEA-880E-7097E7901C34}" destId="{446BE2A0-D8A7-4CE4-A155-CA116050288C}" srcOrd="8" destOrd="0" presId="urn:microsoft.com/office/officeart/2005/8/layout/target3"/>
    <dgm:cxn modelId="{F9390AB4-9A1E-40EE-BD52-378D26E58CC0}" type="presParOf" srcId="{8C163D51-735F-4BEA-880E-7097E7901C34}" destId="{A1A53E6B-7D84-48CB-8EC6-5886BCFCAA07}" srcOrd="9" destOrd="0" presId="urn:microsoft.com/office/officeart/2005/8/layout/target3"/>
    <dgm:cxn modelId="{D0419132-0AE7-4164-8A8F-FBEEFC45C787}" type="presParOf" srcId="{8C163D51-735F-4BEA-880E-7097E7901C34}" destId="{7E9BDAC4-09E6-4C11-91A9-1D52CF714C27}" srcOrd="10" destOrd="0" presId="urn:microsoft.com/office/officeart/2005/8/layout/target3"/>
    <dgm:cxn modelId="{BB072DF1-E10D-4025-A0F8-71ED428080AB}" type="presParOf" srcId="{8C163D51-735F-4BEA-880E-7097E7901C34}" destId="{B298B91E-E655-4B0D-BCE7-4CDBC15F814B}" srcOrd="11" destOrd="0" presId="urn:microsoft.com/office/officeart/2005/8/layout/target3"/>
    <dgm:cxn modelId="{8BF5A5F9-8585-45B1-AF0D-12ADE04DF103}" type="presParOf" srcId="{8C163D51-735F-4BEA-880E-7097E7901C34}" destId="{C1FF71CF-50A4-40EB-A0EF-EFE4DA7D391B}" srcOrd="12" destOrd="0" presId="urn:microsoft.com/office/officeart/2005/8/layout/target3"/>
    <dgm:cxn modelId="{49E0C5B9-F013-499A-B494-0E792A926893}" type="presParOf" srcId="{8C163D51-735F-4BEA-880E-7097E7901C34}" destId="{A7A4DAAA-9AD7-4D4B-A39E-704990AEEA70}" srcOrd="13" destOrd="0" presId="urn:microsoft.com/office/officeart/2005/8/layout/target3"/>
    <dgm:cxn modelId="{60DA527B-B313-4085-A578-7468F9B4DAE2}" type="presParOf" srcId="{8C163D51-735F-4BEA-880E-7097E7901C34}" destId="{480C1212-0DB0-429D-A5D7-C85EAA5B2CAD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1A8BF7-88EE-4AE3-BEF4-82B9FD7B59E2}" type="doc">
      <dgm:prSet loTypeId="urn:microsoft.com/office/officeart/2005/8/layout/matrix1" loCatId="matrix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n-US"/>
        </a:p>
      </dgm:t>
    </dgm:pt>
    <dgm:pt modelId="{BB6E4076-1463-430F-A55B-595387F2B89F}">
      <dgm:prSet phldrT="[Text]"/>
      <dgm:spPr/>
      <dgm:t>
        <a:bodyPr/>
        <a:lstStyle/>
        <a:p>
          <a:r>
            <a:rPr lang="en-US" dirty="0" smtClean="0"/>
            <a:t>Total Assets</a:t>
          </a:r>
        </a:p>
        <a:p>
          <a:r>
            <a:rPr lang="en-US" dirty="0" smtClean="0"/>
            <a:t>$47.7 billion</a:t>
          </a:r>
          <a:endParaRPr lang="en-US" dirty="0"/>
        </a:p>
      </dgm:t>
    </dgm:pt>
    <dgm:pt modelId="{A14AC67A-1676-4AB2-B3A8-772D097DF071}" type="parTrans" cxnId="{C0EA20D0-CC03-423D-AB52-862299FF8842}">
      <dgm:prSet/>
      <dgm:spPr/>
      <dgm:t>
        <a:bodyPr/>
        <a:lstStyle/>
        <a:p>
          <a:endParaRPr lang="en-US"/>
        </a:p>
      </dgm:t>
    </dgm:pt>
    <dgm:pt modelId="{3C802ADF-7A5A-4C39-8AAA-44381123DFE8}" type="sibTrans" cxnId="{C0EA20D0-CC03-423D-AB52-862299FF8842}">
      <dgm:prSet/>
      <dgm:spPr/>
      <dgm:t>
        <a:bodyPr/>
        <a:lstStyle/>
        <a:p>
          <a:endParaRPr lang="en-US"/>
        </a:p>
      </dgm:t>
    </dgm:pt>
    <dgm:pt modelId="{1E20992E-1AC0-4989-88D7-8670F8C9C635}">
      <dgm:prSet phldrT="[Text]"/>
      <dgm:spPr/>
      <dgm:t>
        <a:bodyPr/>
        <a:lstStyle/>
        <a:p>
          <a:r>
            <a:rPr lang="en-US" dirty="0" smtClean="0"/>
            <a:t>117 DB</a:t>
          </a:r>
          <a:endParaRPr lang="en-US" dirty="0"/>
        </a:p>
      </dgm:t>
    </dgm:pt>
    <dgm:pt modelId="{43AA9B4A-2DBB-46C3-B430-8A6E916EA93F}" type="parTrans" cxnId="{FEF3D950-7856-4D06-A9CD-C9449186422F}">
      <dgm:prSet/>
      <dgm:spPr/>
      <dgm:t>
        <a:bodyPr/>
        <a:lstStyle/>
        <a:p>
          <a:endParaRPr lang="en-US"/>
        </a:p>
      </dgm:t>
    </dgm:pt>
    <dgm:pt modelId="{76637D85-FA90-4AAE-BCC2-4BB2353D5FA4}" type="sibTrans" cxnId="{FEF3D950-7856-4D06-A9CD-C9449186422F}">
      <dgm:prSet/>
      <dgm:spPr/>
      <dgm:t>
        <a:bodyPr/>
        <a:lstStyle/>
        <a:p>
          <a:endParaRPr lang="en-US"/>
        </a:p>
      </dgm:t>
    </dgm:pt>
    <dgm:pt modelId="{656CB327-0C11-40EE-AFB3-BAAA56570CD5}">
      <dgm:prSet phldrT="[Text]"/>
      <dgm:spPr/>
      <dgm:t>
        <a:bodyPr/>
        <a:lstStyle/>
        <a:p>
          <a:r>
            <a:rPr lang="en-US" dirty="0" smtClean="0"/>
            <a:t>54 DC</a:t>
          </a:r>
          <a:endParaRPr lang="en-US" dirty="0"/>
        </a:p>
      </dgm:t>
    </dgm:pt>
    <dgm:pt modelId="{8A42E33F-386E-4551-A2DB-7E2D3BBC3AF7}" type="parTrans" cxnId="{E5A959F1-75DE-4B04-B78B-69E0488EAF10}">
      <dgm:prSet/>
      <dgm:spPr/>
      <dgm:t>
        <a:bodyPr/>
        <a:lstStyle/>
        <a:p>
          <a:endParaRPr lang="en-US"/>
        </a:p>
      </dgm:t>
    </dgm:pt>
    <dgm:pt modelId="{48BBBAA6-8D18-449F-90CC-506293910F55}" type="sibTrans" cxnId="{E5A959F1-75DE-4B04-B78B-69E0488EAF10}">
      <dgm:prSet/>
      <dgm:spPr/>
      <dgm:t>
        <a:bodyPr/>
        <a:lstStyle/>
        <a:p>
          <a:endParaRPr lang="en-US"/>
        </a:p>
      </dgm:t>
    </dgm:pt>
    <dgm:pt modelId="{81CBF20F-D00A-4F6D-9E77-9B01C0EA5C38}">
      <dgm:prSet phldrT="[Text]"/>
      <dgm:spPr/>
      <dgm:t>
        <a:bodyPr/>
        <a:lstStyle/>
        <a:p>
          <a:r>
            <a:rPr lang="en-US" dirty="0" smtClean="0"/>
            <a:t>17 Hybrid</a:t>
          </a:r>
          <a:endParaRPr lang="en-US" dirty="0"/>
        </a:p>
      </dgm:t>
    </dgm:pt>
    <dgm:pt modelId="{4B4B1DC5-E970-4F2E-8472-BBFDACE5398D}" type="parTrans" cxnId="{5EFB0B40-C62A-4AC7-BD96-CC08BFACD52A}">
      <dgm:prSet/>
      <dgm:spPr/>
      <dgm:t>
        <a:bodyPr/>
        <a:lstStyle/>
        <a:p>
          <a:endParaRPr lang="en-US"/>
        </a:p>
      </dgm:t>
    </dgm:pt>
    <dgm:pt modelId="{F3FB3219-DC5D-42C6-A6B1-E729A9571B3B}" type="sibTrans" cxnId="{5EFB0B40-C62A-4AC7-BD96-CC08BFACD52A}">
      <dgm:prSet/>
      <dgm:spPr/>
      <dgm:t>
        <a:bodyPr/>
        <a:lstStyle/>
        <a:p>
          <a:endParaRPr lang="en-US"/>
        </a:p>
      </dgm:t>
    </dgm:pt>
    <dgm:pt modelId="{EEB27A21-2FE1-4663-B95D-FB9AC755541B}">
      <dgm:prSet phldrT="[Text]"/>
      <dgm:spPr/>
      <dgm:t>
        <a:bodyPr/>
        <a:lstStyle/>
        <a:p>
          <a:r>
            <a:rPr lang="en-US" dirty="0" smtClean="0"/>
            <a:t>101 Winding Up</a:t>
          </a:r>
          <a:endParaRPr lang="en-US" dirty="0"/>
        </a:p>
      </dgm:t>
    </dgm:pt>
    <dgm:pt modelId="{04A13231-245B-4223-99B3-346238F25AAF}" type="parTrans" cxnId="{F02F934B-02D2-4537-90F7-C5DA7217767C}">
      <dgm:prSet/>
      <dgm:spPr/>
      <dgm:t>
        <a:bodyPr/>
        <a:lstStyle/>
        <a:p>
          <a:endParaRPr lang="en-US"/>
        </a:p>
      </dgm:t>
    </dgm:pt>
    <dgm:pt modelId="{0363E738-FD85-4EFC-8AC8-13B878AF0C8D}" type="sibTrans" cxnId="{F02F934B-02D2-4537-90F7-C5DA7217767C}">
      <dgm:prSet/>
      <dgm:spPr/>
      <dgm:t>
        <a:bodyPr/>
        <a:lstStyle/>
        <a:p>
          <a:endParaRPr lang="en-US"/>
        </a:p>
      </dgm:t>
    </dgm:pt>
    <dgm:pt modelId="{BA2BFE0A-90F4-44FB-9B64-8EC9567575BE}" type="pres">
      <dgm:prSet presAssocID="{D41A8BF7-88EE-4AE3-BEF4-82B9FD7B59E2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CB5FA48-F45C-4C39-8487-78CFEE65E2E2}" type="pres">
      <dgm:prSet presAssocID="{D41A8BF7-88EE-4AE3-BEF4-82B9FD7B59E2}" presName="matrix" presStyleCnt="0"/>
      <dgm:spPr/>
    </dgm:pt>
    <dgm:pt modelId="{F3E496AB-8AC8-4FD2-9966-BEB19087AF72}" type="pres">
      <dgm:prSet presAssocID="{D41A8BF7-88EE-4AE3-BEF4-82B9FD7B59E2}" presName="tile1" presStyleLbl="node1" presStyleIdx="0" presStyleCnt="4"/>
      <dgm:spPr/>
      <dgm:t>
        <a:bodyPr/>
        <a:lstStyle/>
        <a:p>
          <a:endParaRPr lang="en-US"/>
        </a:p>
      </dgm:t>
    </dgm:pt>
    <dgm:pt modelId="{26E197A1-CA71-48BA-9CB0-603F5E90673E}" type="pres">
      <dgm:prSet presAssocID="{D41A8BF7-88EE-4AE3-BEF4-82B9FD7B59E2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479E73-18F6-444E-AA0E-9CAE53C7453A}" type="pres">
      <dgm:prSet presAssocID="{D41A8BF7-88EE-4AE3-BEF4-82B9FD7B59E2}" presName="tile2" presStyleLbl="node1" presStyleIdx="1" presStyleCnt="4"/>
      <dgm:spPr/>
      <dgm:t>
        <a:bodyPr/>
        <a:lstStyle/>
        <a:p>
          <a:endParaRPr lang="en-US"/>
        </a:p>
      </dgm:t>
    </dgm:pt>
    <dgm:pt modelId="{166C6740-D435-4796-9EA3-7282B6949F66}" type="pres">
      <dgm:prSet presAssocID="{D41A8BF7-88EE-4AE3-BEF4-82B9FD7B59E2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011070-9F9D-49A6-9C1B-9C0F3A749464}" type="pres">
      <dgm:prSet presAssocID="{D41A8BF7-88EE-4AE3-BEF4-82B9FD7B59E2}" presName="tile3" presStyleLbl="node1" presStyleIdx="2" presStyleCnt="4"/>
      <dgm:spPr/>
      <dgm:t>
        <a:bodyPr/>
        <a:lstStyle/>
        <a:p>
          <a:endParaRPr lang="en-US"/>
        </a:p>
      </dgm:t>
    </dgm:pt>
    <dgm:pt modelId="{AEA6437C-D03F-4795-96A5-02886D101C7E}" type="pres">
      <dgm:prSet presAssocID="{D41A8BF7-88EE-4AE3-BEF4-82B9FD7B59E2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C52DCF-824F-4587-BC83-2BBBA67A87EE}" type="pres">
      <dgm:prSet presAssocID="{D41A8BF7-88EE-4AE3-BEF4-82B9FD7B59E2}" presName="tile4" presStyleLbl="node1" presStyleIdx="3" presStyleCnt="4"/>
      <dgm:spPr/>
      <dgm:t>
        <a:bodyPr/>
        <a:lstStyle/>
        <a:p>
          <a:endParaRPr lang="en-US"/>
        </a:p>
      </dgm:t>
    </dgm:pt>
    <dgm:pt modelId="{5884788E-A081-4725-9748-35A28228A3BB}" type="pres">
      <dgm:prSet presAssocID="{D41A8BF7-88EE-4AE3-BEF4-82B9FD7B59E2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A217CD-5EE2-4FC8-94C9-CB6906CB5C69}" type="pres">
      <dgm:prSet presAssocID="{D41A8BF7-88EE-4AE3-BEF4-82B9FD7B59E2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E9C87230-06A1-4168-9F40-E5A32A48CA85}" type="presOf" srcId="{656CB327-0C11-40EE-AFB3-BAAA56570CD5}" destId="{166C6740-D435-4796-9EA3-7282B6949F66}" srcOrd="1" destOrd="0" presId="urn:microsoft.com/office/officeart/2005/8/layout/matrix1"/>
    <dgm:cxn modelId="{FEF3D950-7856-4D06-A9CD-C9449186422F}" srcId="{BB6E4076-1463-430F-A55B-595387F2B89F}" destId="{1E20992E-1AC0-4989-88D7-8670F8C9C635}" srcOrd="0" destOrd="0" parTransId="{43AA9B4A-2DBB-46C3-B430-8A6E916EA93F}" sibTransId="{76637D85-FA90-4AAE-BCC2-4BB2353D5FA4}"/>
    <dgm:cxn modelId="{15F31C4A-12E2-4F35-8A77-0E585E3D7CBE}" type="presOf" srcId="{1E20992E-1AC0-4989-88D7-8670F8C9C635}" destId="{F3E496AB-8AC8-4FD2-9966-BEB19087AF72}" srcOrd="0" destOrd="0" presId="urn:microsoft.com/office/officeart/2005/8/layout/matrix1"/>
    <dgm:cxn modelId="{4BF6ACBE-8037-427E-B279-8BDD076CFAB5}" type="presOf" srcId="{EEB27A21-2FE1-4663-B95D-FB9AC755541B}" destId="{5884788E-A081-4725-9748-35A28228A3BB}" srcOrd="1" destOrd="0" presId="urn:microsoft.com/office/officeart/2005/8/layout/matrix1"/>
    <dgm:cxn modelId="{C0EA20D0-CC03-423D-AB52-862299FF8842}" srcId="{D41A8BF7-88EE-4AE3-BEF4-82B9FD7B59E2}" destId="{BB6E4076-1463-430F-A55B-595387F2B89F}" srcOrd="0" destOrd="0" parTransId="{A14AC67A-1676-4AB2-B3A8-772D097DF071}" sibTransId="{3C802ADF-7A5A-4C39-8AAA-44381123DFE8}"/>
    <dgm:cxn modelId="{4C832CED-0776-4AB0-B27F-C348444175E7}" type="presOf" srcId="{656CB327-0C11-40EE-AFB3-BAAA56570CD5}" destId="{25479E73-18F6-444E-AA0E-9CAE53C7453A}" srcOrd="0" destOrd="0" presId="urn:microsoft.com/office/officeart/2005/8/layout/matrix1"/>
    <dgm:cxn modelId="{5AF369C6-3A13-4372-B09D-EA2FD9B2C948}" type="presOf" srcId="{EEB27A21-2FE1-4663-B95D-FB9AC755541B}" destId="{43C52DCF-824F-4587-BC83-2BBBA67A87EE}" srcOrd="0" destOrd="0" presId="urn:microsoft.com/office/officeart/2005/8/layout/matrix1"/>
    <dgm:cxn modelId="{E5A959F1-75DE-4B04-B78B-69E0488EAF10}" srcId="{BB6E4076-1463-430F-A55B-595387F2B89F}" destId="{656CB327-0C11-40EE-AFB3-BAAA56570CD5}" srcOrd="1" destOrd="0" parTransId="{8A42E33F-386E-4551-A2DB-7E2D3BBC3AF7}" sibTransId="{48BBBAA6-8D18-449F-90CC-506293910F55}"/>
    <dgm:cxn modelId="{F02F934B-02D2-4537-90F7-C5DA7217767C}" srcId="{BB6E4076-1463-430F-A55B-595387F2B89F}" destId="{EEB27A21-2FE1-4663-B95D-FB9AC755541B}" srcOrd="3" destOrd="0" parTransId="{04A13231-245B-4223-99B3-346238F25AAF}" sibTransId="{0363E738-FD85-4EFC-8AC8-13B878AF0C8D}"/>
    <dgm:cxn modelId="{159D514C-6EE2-4966-B1E6-A34C84488831}" type="presOf" srcId="{1E20992E-1AC0-4989-88D7-8670F8C9C635}" destId="{26E197A1-CA71-48BA-9CB0-603F5E90673E}" srcOrd="1" destOrd="0" presId="urn:microsoft.com/office/officeart/2005/8/layout/matrix1"/>
    <dgm:cxn modelId="{05245E48-10F8-40AD-98FB-F1FE456B8067}" type="presOf" srcId="{81CBF20F-D00A-4F6D-9E77-9B01C0EA5C38}" destId="{4D011070-9F9D-49A6-9C1B-9C0F3A749464}" srcOrd="0" destOrd="0" presId="urn:microsoft.com/office/officeart/2005/8/layout/matrix1"/>
    <dgm:cxn modelId="{8C6F3223-0F62-4072-BE42-5388C87D9DE0}" type="presOf" srcId="{D41A8BF7-88EE-4AE3-BEF4-82B9FD7B59E2}" destId="{BA2BFE0A-90F4-44FB-9B64-8EC9567575BE}" srcOrd="0" destOrd="0" presId="urn:microsoft.com/office/officeart/2005/8/layout/matrix1"/>
    <dgm:cxn modelId="{5EFB0B40-C62A-4AC7-BD96-CC08BFACD52A}" srcId="{BB6E4076-1463-430F-A55B-595387F2B89F}" destId="{81CBF20F-D00A-4F6D-9E77-9B01C0EA5C38}" srcOrd="2" destOrd="0" parTransId="{4B4B1DC5-E970-4F2E-8472-BBFDACE5398D}" sibTransId="{F3FB3219-DC5D-42C6-A6B1-E729A9571B3B}"/>
    <dgm:cxn modelId="{C50FC38B-EB04-476A-90B4-3DBDD26B2CB7}" type="presOf" srcId="{81CBF20F-D00A-4F6D-9E77-9B01C0EA5C38}" destId="{AEA6437C-D03F-4795-96A5-02886D101C7E}" srcOrd="1" destOrd="0" presId="urn:microsoft.com/office/officeart/2005/8/layout/matrix1"/>
    <dgm:cxn modelId="{B19C2458-5CDD-40FE-B3BA-DB65306A96CB}" type="presOf" srcId="{BB6E4076-1463-430F-A55B-595387F2B89F}" destId="{2DA217CD-5EE2-4FC8-94C9-CB6906CB5C69}" srcOrd="0" destOrd="0" presId="urn:microsoft.com/office/officeart/2005/8/layout/matrix1"/>
    <dgm:cxn modelId="{947F77F6-2A41-4C87-B8AD-6233E7A1F85B}" type="presParOf" srcId="{BA2BFE0A-90F4-44FB-9B64-8EC9567575BE}" destId="{6CB5FA48-F45C-4C39-8487-78CFEE65E2E2}" srcOrd="0" destOrd="0" presId="urn:microsoft.com/office/officeart/2005/8/layout/matrix1"/>
    <dgm:cxn modelId="{4E072C3E-E08B-4EE2-A0CB-580CBF5E6C42}" type="presParOf" srcId="{6CB5FA48-F45C-4C39-8487-78CFEE65E2E2}" destId="{F3E496AB-8AC8-4FD2-9966-BEB19087AF72}" srcOrd="0" destOrd="0" presId="urn:microsoft.com/office/officeart/2005/8/layout/matrix1"/>
    <dgm:cxn modelId="{5C6EFB75-5D8F-40BF-9160-931237B11150}" type="presParOf" srcId="{6CB5FA48-F45C-4C39-8487-78CFEE65E2E2}" destId="{26E197A1-CA71-48BA-9CB0-603F5E90673E}" srcOrd="1" destOrd="0" presId="urn:microsoft.com/office/officeart/2005/8/layout/matrix1"/>
    <dgm:cxn modelId="{AB158FAF-C66C-447F-9D09-318FF621D129}" type="presParOf" srcId="{6CB5FA48-F45C-4C39-8487-78CFEE65E2E2}" destId="{25479E73-18F6-444E-AA0E-9CAE53C7453A}" srcOrd="2" destOrd="0" presId="urn:microsoft.com/office/officeart/2005/8/layout/matrix1"/>
    <dgm:cxn modelId="{027005D5-A73D-41FD-B215-8A21CD9CEAFC}" type="presParOf" srcId="{6CB5FA48-F45C-4C39-8487-78CFEE65E2E2}" destId="{166C6740-D435-4796-9EA3-7282B6949F66}" srcOrd="3" destOrd="0" presId="urn:microsoft.com/office/officeart/2005/8/layout/matrix1"/>
    <dgm:cxn modelId="{EB3E73FB-ECA6-4BF3-B872-577699E963D3}" type="presParOf" srcId="{6CB5FA48-F45C-4C39-8487-78CFEE65E2E2}" destId="{4D011070-9F9D-49A6-9C1B-9C0F3A749464}" srcOrd="4" destOrd="0" presId="urn:microsoft.com/office/officeart/2005/8/layout/matrix1"/>
    <dgm:cxn modelId="{5CC16D45-64F8-4BE1-8837-F1B225E52101}" type="presParOf" srcId="{6CB5FA48-F45C-4C39-8487-78CFEE65E2E2}" destId="{AEA6437C-D03F-4795-96A5-02886D101C7E}" srcOrd="5" destOrd="0" presId="urn:microsoft.com/office/officeart/2005/8/layout/matrix1"/>
    <dgm:cxn modelId="{FB623A0A-5514-4D6C-820A-F5EADD7211A1}" type="presParOf" srcId="{6CB5FA48-F45C-4C39-8487-78CFEE65E2E2}" destId="{43C52DCF-824F-4587-BC83-2BBBA67A87EE}" srcOrd="6" destOrd="0" presId="urn:microsoft.com/office/officeart/2005/8/layout/matrix1"/>
    <dgm:cxn modelId="{648D71E1-E21D-4D8B-9896-91C6854D92AE}" type="presParOf" srcId="{6CB5FA48-F45C-4C39-8487-78CFEE65E2E2}" destId="{5884788E-A081-4725-9748-35A28228A3BB}" srcOrd="7" destOrd="0" presId="urn:microsoft.com/office/officeart/2005/8/layout/matrix1"/>
    <dgm:cxn modelId="{161EC0F1-06A6-40F6-B69D-9E5E9FC3B1F9}" type="presParOf" srcId="{BA2BFE0A-90F4-44FB-9B64-8EC9567575BE}" destId="{2DA217CD-5EE2-4FC8-94C9-CB6906CB5C69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E358A4-4237-4E01-9CA4-E087DF520DE1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89AC5E-7F74-465F-9859-FE7579F61A53}">
      <dsp:nvSpPr>
        <dsp:cNvPr id="0" name=""/>
        <dsp:cNvSpPr/>
      </dsp:nvSpPr>
      <dsp:spPr>
        <a:xfrm>
          <a:off x="2286000" y="0"/>
          <a:ext cx="548640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Occupational Plans</a:t>
          </a:r>
          <a:endParaRPr lang="en-US" sz="2800" kern="1200" dirty="0"/>
        </a:p>
      </dsp:txBody>
      <dsp:txXfrm>
        <a:off x="2286000" y="0"/>
        <a:ext cx="2743200" cy="1371602"/>
      </dsp:txXfrm>
    </dsp:sp>
    <dsp:sp modelId="{51FA0292-6622-42D2-946D-484CB25F215B}">
      <dsp:nvSpPr>
        <dsp:cNvPr id="0" name=""/>
        <dsp:cNvSpPr/>
      </dsp:nvSpPr>
      <dsp:spPr>
        <a:xfrm>
          <a:off x="800101" y="1371602"/>
          <a:ext cx="2971797" cy="2971797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shade val="80000"/>
            <a:hueOff val="0"/>
            <a:satOff val="-3975"/>
            <a:lumOff val="140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8059D4-BE24-4D86-8875-2FF2D7509ADD}">
      <dsp:nvSpPr>
        <dsp:cNvPr id="0" name=""/>
        <dsp:cNvSpPr/>
      </dsp:nvSpPr>
      <dsp:spPr>
        <a:xfrm>
          <a:off x="2286000" y="1371602"/>
          <a:ext cx="5486400" cy="29717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-3975"/>
              <a:lumOff val="140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Social Security</a:t>
          </a:r>
          <a:endParaRPr lang="en-US" sz="2800" kern="1200" dirty="0"/>
        </a:p>
      </dsp:txBody>
      <dsp:txXfrm>
        <a:off x="2286000" y="1371602"/>
        <a:ext cx="2743200" cy="1371598"/>
      </dsp:txXfrm>
    </dsp:sp>
    <dsp:sp modelId="{0FA0821B-3E99-4823-99C6-2557C71FA350}">
      <dsp:nvSpPr>
        <dsp:cNvPr id="0" name=""/>
        <dsp:cNvSpPr/>
      </dsp:nvSpPr>
      <dsp:spPr>
        <a:xfrm>
          <a:off x="1600200" y="2743201"/>
          <a:ext cx="1371598" cy="1371598"/>
        </a:xfrm>
        <a:prstGeom prst="pie">
          <a:avLst>
            <a:gd name="adj1" fmla="val 5400000"/>
            <a:gd name="adj2" fmla="val 16200000"/>
          </a:avLst>
        </a:prstGeom>
        <a:solidFill>
          <a:schemeClr val="accent6">
            <a:shade val="80000"/>
            <a:hueOff val="0"/>
            <a:satOff val="-7951"/>
            <a:lumOff val="280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6BE2A0-D8A7-4CE4-A155-CA116050288C}">
      <dsp:nvSpPr>
        <dsp:cNvPr id="0" name=""/>
        <dsp:cNvSpPr/>
      </dsp:nvSpPr>
      <dsp:spPr>
        <a:xfrm>
          <a:off x="2286000" y="2743201"/>
          <a:ext cx="5486400" cy="13715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-7951"/>
              <a:lumOff val="280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Individual Personal Pension </a:t>
          </a:r>
          <a:endParaRPr lang="en-US" sz="2800" kern="1200" dirty="0"/>
        </a:p>
      </dsp:txBody>
      <dsp:txXfrm>
        <a:off x="2286000" y="2743201"/>
        <a:ext cx="2743200" cy="1371598"/>
      </dsp:txXfrm>
    </dsp:sp>
    <dsp:sp modelId="{7E9BDAC4-09E6-4C11-91A9-1D52CF714C27}">
      <dsp:nvSpPr>
        <dsp:cNvPr id="0" name=""/>
        <dsp:cNvSpPr/>
      </dsp:nvSpPr>
      <dsp:spPr>
        <a:xfrm>
          <a:off x="5029199" y="0"/>
          <a:ext cx="2743200" cy="137160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Private Occupational</a:t>
          </a:r>
          <a:endParaRPr lang="en-US" sz="2600" kern="1200" dirty="0"/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 smtClean="0"/>
            <a:t>Public Service</a:t>
          </a:r>
          <a:endParaRPr lang="en-US" sz="2600" kern="1200" dirty="0"/>
        </a:p>
      </dsp:txBody>
      <dsp:txXfrm>
        <a:off x="5029199" y="0"/>
        <a:ext cx="2743200" cy="1371602"/>
      </dsp:txXfrm>
    </dsp:sp>
    <dsp:sp modelId="{C1FF71CF-50A4-40EB-A0EF-EFE4DA7D391B}">
      <dsp:nvSpPr>
        <dsp:cNvPr id="0" name=""/>
        <dsp:cNvSpPr/>
      </dsp:nvSpPr>
      <dsp:spPr>
        <a:xfrm>
          <a:off x="5029199" y="1371602"/>
          <a:ext cx="2743200" cy="13715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Pension for all salaried persons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Welfare Grants</a:t>
          </a:r>
          <a:endParaRPr lang="en-US" sz="2500" kern="1200" dirty="0"/>
        </a:p>
      </dsp:txBody>
      <dsp:txXfrm>
        <a:off x="5029199" y="1371602"/>
        <a:ext cx="2743200" cy="1371598"/>
      </dsp:txXfrm>
    </dsp:sp>
    <dsp:sp modelId="{480C1212-0DB0-429D-A5D7-C85EAA5B2CAD}">
      <dsp:nvSpPr>
        <dsp:cNvPr id="0" name=""/>
        <dsp:cNvSpPr/>
      </dsp:nvSpPr>
      <dsp:spPr>
        <a:xfrm>
          <a:off x="5029199" y="2743201"/>
          <a:ext cx="2743200" cy="1371598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Annuity Products </a:t>
          </a:r>
          <a:endParaRPr lang="en-US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 smtClean="0"/>
            <a:t>Retirement Savings </a:t>
          </a:r>
          <a:endParaRPr lang="en-US" sz="2500" kern="1200" dirty="0"/>
        </a:p>
      </dsp:txBody>
      <dsp:txXfrm>
        <a:off x="5029199" y="2743201"/>
        <a:ext cx="2743200" cy="13715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E496AB-8AC8-4FD2-9966-BEB19087AF72}">
      <dsp:nvSpPr>
        <dsp:cNvPr id="0" name=""/>
        <dsp:cNvSpPr/>
      </dsp:nvSpPr>
      <dsp:spPr>
        <a:xfrm rot="16200000">
          <a:off x="508000" y="-508000"/>
          <a:ext cx="2032000" cy="3048000"/>
        </a:xfrm>
        <a:prstGeom prst="round1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117 DB</a:t>
          </a:r>
          <a:endParaRPr lang="en-US" sz="2200" kern="1200" dirty="0"/>
        </a:p>
      </dsp:txBody>
      <dsp:txXfrm rot="5400000">
        <a:off x="0" y="0"/>
        <a:ext cx="3048000" cy="1524000"/>
      </dsp:txXfrm>
    </dsp:sp>
    <dsp:sp modelId="{25479E73-18F6-444E-AA0E-9CAE53C7453A}">
      <dsp:nvSpPr>
        <dsp:cNvPr id="0" name=""/>
        <dsp:cNvSpPr/>
      </dsp:nvSpPr>
      <dsp:spPr>
        <a:xfrm>
          <a:off x="3048000" y="0"/>
          <a:ext cx="3048000" cy="2032000"/>
        </a:xfrm>
        <a:prstGeom prst="round1Rect">
          <a:avLst/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54 DC</a:t>
          </a:r>
          <a:endParaRPr lang="en-US" sz="2200" kern="1200" dirty="0"/>
        </a:p>
      </dsp:txBody>
      <dsp:txXfrm>
        <a:off x="3048000" y="0"/>
        <a:ext cx="3048000" cy="1524000"/>
      </dsp:txXfrm>
    </dsp:sp>
    <dsp:sp modelId="{4D011070-9F9D-49A6-9C1B-9C0F3A749464}">
      <dsp:nvSpPr>
        <dsp:cNvPr id="0" name=""/>
        <dsp:cNvSpPr/>
      </dsp:nvSpPr>
      <dsp:spPr>
        <a:xfrm rot="10800000">
          <a:off x="0" y="2032000"/>
          <a:ext cx="3048000" cy="2032000"/>
        </a:xfrm>
        <a:prstGeom prst="round1Rect">
          <a:avLst/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17 Hybrid</a:t>
          </a:r>
          <a:endParaRPr lang="en-US" sz="2200" kern="1200" dirty="0"/>
        </a:p>
      </dsp:txBody>
      <dsp:txXfrm rot="10800000">
        <a:off x="0" y="2539999"/>
        <a:ext cx="3048000" cy="1524000"/>
      </dsp:txXfrm>
    </dsp:sp>
    <dsp:sp modelId="{43C52DCF-824F-4587-BC83-2BBBA67A87EE}">
      <dsp:nvSpPr>
        <dsp:cNvPr id="0" name=""/>
        <dsp:cNvSpPr/>
      </dsp:nvSpPr>
      <dsp:spPr>
        <a:xfrm rot="5400000">
          <a:off x="3556000" y="1523999"/>
          <a:ext cx="2032000" cy="3048000"/>
        </a:xfrm>
        <a:prstGeom prst="round1Rect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101 Winding Up</a:t>
          </a:r>
          <a:endParaRPr lang="en-US" sz="2200" kern="1200" dirty="0"/>
        </a:p>
      </dsp:txBody>
      <dsp:txXfrm rot="-5400000">
        <a:off x="3048000" y="2539999"/>
        <a:ext cx="3048000" cy="1524000"/>
      </dsp:txXfrm>
    </dsp:sp>
    <dsp:sp modelId="{2DA217CD-5EE2-4FC8-94C9-CB6906CB5C69}">
      <dsp:nvSpPr>
        <dsp:cNvPr id="0" name=""/>
        <dsp:cNvSpPr/>
      </dsp:nvSpPr>
      <dsp:spPr>
        <a:xfrm>
          <a:off x="2133600" y="1523999"/>
          <a:ext cx="1828800" cy="1016000"/>
        </a:xfrm>
        <a:prstGeom prst="roundRect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Total Assets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$47.7 billion</a:t>
          </a:r>
          <a:endParaRPr lang="en-US" sz="2200" kern="1200" dirty="0"/>
        </a:p>
      </dsp:txBody>
      <dsp:txXfrm>
        <a:off x="2183197" y="1573596"/>
        <a:ext cx="1729606" cy="9168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E813F2-FF20-4513-AD15-6A02AB08373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624899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624899"/>
            <a:ext cx="2971800" cy="4540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F842C-A57A-40E7-9C1F-24CD5318F9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480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4025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4025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  <a:extLst/>
          </a:lstStyle>
          <a:p>
            <a:fld id="{C238408C-6839-46EE-8131-EDA75C487F2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81038"/>
            <a:ext cx="4540250" cy="34051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13236"/>
            <a:ext cx="5486400" cy="4086225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624899"/>
            <a:ext cx="2971800" cy="454025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24899"/>
            <a:ext cx="2971800" cy="454025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  <a:extLst/>
          </a:lstStyle>
          <a:p>
            <a:fld id="{87D77045-401A-4D5E-BFE3-54C21A8A66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01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1727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690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9554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215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063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514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533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7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055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887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661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864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704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0020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992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8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3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36" name="Shape 35"/>
          <p:cNvSpPr>
            <a:spLocks/>
          </p:cNvSpPr>
          <p:nvPr/>
        </p:nvSpPr>
        <p:spPr bwMode="auto">
          <a:xfrm>
            <a:off x="4821864" y="1066800"/>
            <a:ext cx="4343400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43" name="Shape 42"/>
          <p:cNvSpPr>
            <a:spLocks/>
          </p:cNvSpPr>
          <p:nvPr/>
        </p:nvSpPr>
        <p:spPr bwMode="auto">
          <a:xfrm>
            <a:off x="290624" y="-14176"/>
            <a:ext cx="5562600" cy="6553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2" name="Shape 21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4" name="Shape 23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6" name="Shape 25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7" name="Shape 26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</p:spPr>
        <p:txBody>
          <a:bodyPr/>
          <a:lstStyle>
            <a:extLst/>
          </a:lstStyle>
          <a:p>
            <a:fld id="{743653DA-8BF4-4869-96FE-9BCF43372D46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610600" y="6416675"/>
            <a:ext cx="457200" cy="365125"/>
          </a:xfrm>
        </p:spPr>
        <p:txBody>
          <a:bodyPr/>
          <a:lstStyle>
            <a:extLst/>
          </a:lstStyle>
          <a:p>
            <a:fld id="{72AC53DF-4216-466D-99A7-94400E6C2A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33400" y="464504"/>
            <a:ext cx="8153400" cy="774192"/>
          </a:xfrm>
        </p:spPr>
        <p:txBody>
          <a:bodyPr/>
          <a:lstStyle>
            <a:lvl1pPr marR="9144" algn="r">
              <a:defRPr sz="380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838381" y="1371600"/>
            <a:ext cx="3848419" cy="457200"/>
          </a:xfrm>
        </p:spPr>
        <p:txBody>
          <a:bodyPr tIns="0"/>
          <a:lstStyle>
            <a:lvl1pPr marL="0" indent="0" algn="r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129108-AC8D-4212-9283-60D9E99BF07A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52800"/>
            <a:ext cx="7772400" cy="1974059"/>
          </a:xfrm>
        </p:spPr>
        <p:txBody>
          <a:bodyPr anchor="b">
            <a:scene3d>
              <a:camera prst="orthographicFront">
                <a:rot lat="0" lon="0" rev="0"/>
              </a:camera>
              <a:lightRig rig="contrasting" dir="t">
                <a:rot lat="0" lon="0" rev="7500000"/>
              </a:lightRig>
            </a:scene3d>
            <a:sp3d contourW="6350" prstMaterial="metal">
              <a:bevelT w="13081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l">
              <a:buNone/>
              <a:defRPr lang="en-US" sz="4000" b="1" cap="all" dirty="0">
                <a:ln/>
                <a:solidFill>
                  <a:schemeClr val="tx1"/>
                </a:solidFill>
                <a:effectLst>
                  <a:reflection blurRad="12700" stA="50000" endPos="50000" dir="5400000" sy="-100000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334000"/>
            <a:ext cx="7772400" cy="1052512"/>
          </a:xfrm>
        </p:spPr>
        <p:txBody>
          <a:bodyPr anchor="t"/>
          <a:lstStyle>
            <a:lvl1pPr marL="374904">
              <a:buNone/>
              <a:defRPr sz="20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DED3D3-6235-4F4C-B439-DF277FB555A7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416675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9550"/>
            <a:ext cx="8229600" cy="1295400"/>
          </a:xfrm>
        </p:spPr>
        <p:txBody>
          <a:bodyPr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600200"/>
            <a:ext cx="4038600" cy="4525963"/>
          </a:xfrm>
        </p:spPr>
        <p:txBody>
          <a:bodyPr/>
          <a:lstStyle>
            <a:lvl1pPr marL="0" indent="0">
              <a:buFontTx/>
              <a:buNone/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5F1E3E-4B2F-4895-B65E-28B2E64F39F6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305044" y="3867144"/>
            <a:ext cx="4533900" cy="1601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402264"/>
            <a:ext cx="8686800" cy="886265"/>
          </a:xfrm>
          <a:prstGeom prst="rect">
            <a:avLst/>
          </a:prstGeom>
          <a:solidFill>
            <a:schemeClr val="bg2">
              <a:alpha val="50000"/>
              <a:satMod val="18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085435-8225-4333-BFFA-0096413F0D76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83C494-2A87-468C-A21B-CB14FB9ABB0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180FA0-5B31-4864-A2BB-719EA5A679C6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ECC0C8-36B8-442A-833D-B6AACE86BB77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Group 17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6858000" cy="914400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6712" y="1905000"/>
            <a:ext cx="8778240" cy="4960144"/>
          </a:xfrm>
        </p:spPr>
        <p:txBody>
          <a:bodyPr/>
          <a:lstStyle>
            <a:lvl1pPr>
              <a:buNone/>
              <a:defRPr sz="3200"/>
            </a:lvl1pPr>
            <a:extLst/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14" name="Group 17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E20EC5-AC53-4169-941E-EDF10CD2374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D93096-5B34-4342-9326-69289CEAE4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100">
                <a:solidFill>
                  <a:schemeClr val="tx2"/>
                </a:solidFill>
              </a:defRPr>
            </a:lvl1pPr>
            <a:extLst/>
          </a:lstStyle>
          <a:p>
            <a:fld id="{8D3816DF-213E-421B-92D3-C068DBB023D6}" type="datetimeFigureOut">
              <a:rPr lang="en-US" smtClean="0">
                <a:solidFill>
                  <a:schemeClr val="tx2"/>
                </a:solidFill>
              </a:rPr>
              <a:pPr/>
              <a:t>2/15/2017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1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200">
                <a:solidFill>
                  <a:schemeClr val="tx2"/>
                </a:solidFill>
              </a:defRPr>
            </a:lvl1pPr>
            <a:extLst/>
          </a:lstStyle>
          <a:p>
            <a:pPr algn="l"/>
            <a:fld id="{72AC53DF-4216-466D-99A7-94400E6C2A25}" type="slidenum">
              <a:rPr lang="en-US" sz="1200" smtClean="0">
                <a:solidFill>
                  <a:schemeClr val="tx2"/>
                </a:solidFill>
              </a:rPr>
              <a:pPr algn="l"/>
              <a:t>‹#›</a:t>
            </a:fld>
            <a:endParaRPr lang="en-US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xStyles>
    <p:titleStyle>
      <a:lvl1pPr algn="l" rtl="0" eaLnBrk="1" latinLnBrk="0" hangingPunct="1">
        <a:spcBef>
          <a:spcPct val="0"/>
        </a:spcBef>
        <a:buNone/>
        <a:defRPr sz="4000" kern="1200" spc="-150" baseline="0">
          <a:solidFill>
            <a:schemeClr val="tx2">
              <a:satMod val="200000"/>
            </a:schemeClr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SzPct val="95000"/>
        <a:buFont typeface="Wingdings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914400" y="2286000"/>
            <a:ext cx="7772400" cy="983459"/>
          </a:xfrm>
        </p:spPr>
        <p:txBody>
          <a:bodyPr/>
          <a:lstStyle>
            <a:extLst/>
          </a:lstStyle>
          <a:p>
            <a:pPr algn="ctr"/>
            <a:r>
              <a:rPr lang="en-US" sz="3600" dirty="0" smtClean="0"/>
              <a:t>PRIVATE Pensions </a:t>
            </a:r>
            <a:r>
              <a:rPr sz="2000" dirty="0" smtClean="0">
                <a:solidFill>
                  <a:schemeClr val="accent1"/>
                </a:solidFill>
              </a:rPr>
              <a:t>&amp; Pension Supervisory Issues</a:t>
            </a:r>
            <a:endParaRPr lang="en-US" sz="2000" dirty="0"/>
          </a:p>
        </p:txBody>
      </p:sp>
      <p:pic>
        <p:nvPicPr>
          <p:cNvPr id="6" name="Picture 5" descr="CB LOGO NEW transpar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381000"/>
            <a:ext cx="5029200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1000" y="4267200"/>
            <a:ext cx="8763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Organization of Pension Supervisors </a:t>
            </a:r>
          </a:p>
          <a:p>
            <a:pPr algn="ctr"/>
            <a:r>
              <a:rPr lang="en-US" sz="2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Jamaica 2017</a:t>
            </a:r>
            <a:endParaRPr lang="en-US" sz="2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Naveen Lalla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Challenges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4400" dirty="0" smtClean="0">
                <a:solidFill>
                  <a:schemeClr val="accent1"/>
                </a:solidFill>
              </a:rPr>
              <a:t>Inadequate Legislation</a:t>
            </a:r>
          </a:p>
          <a:p>
            <a:pPr lvl="1"/>
            <a:r>
              <a:rPr lang="en-US" sz="4000" dirty="0" smtClean="0"/>
              <a:t>Limited Powers</a:t>
            </a:r>
          </a:p>
          <a:p>
            <a:pPr lvl="1"/>
            <a:r>
              <a:rPr lang="en-US" sz="4000" dirty="0" smtClean="0"/>
              <a:t>Portability </a:t>
            </a:r>
          </a:p>
          <a:p>
            <a:pPr lvl="1"/>
            <a:r>
              <a:rPr lang="en-US" sz="4000" dirty="0" smtClean="0"/>
              <a:t>Winding Ups</a:t>
            </a:r>
          </a:p>
          <a:p>
            <a:r>
              <a:rPr lang="en-US" sz="4400" dirty="0" smtClean="0">
                <a:solidFill>
                  <a:schemeClr val="accent1"/>
                </a:solidFill>
              </a:rPr>
              <a:t>Economic Environment</a:t>
            </a:r>
          </a:p>
          <a:p>
            <a:pPr lvl="1"/>
            <a:r>
              <a:rPr lang="en-US" sz="4000" dirty="0" smtClean="0"/>
              <a:t>Increased Sponsor Risk</a:t>
            </a:r>
          </a:p>
          <a:p>
            <a:pPr lvl="1"/>
            <a:r>
              <a:rPr lang="en-US" sz="4000" dirty="0" smtClean="0"/>
              <a:t>Investments Risks </a:t>
            </a:r>
          </a:p>
          <a:p>
            <a:r>
              <a:rPr lang="en-US" sz="4400" dirty="0" smtClean="0">
                <a:solidFill>
                  <a:schemeClr val="accent1"/>
                </a:solidFill>
              </a:rPr>
              <a:t>Inadequate Awareness and Education</a:t>
            </a:r>
          </a:p>
          <a:p>
            <a:pPr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Inadequate Legislation </a:t>
            </a:r>
            <a:r>
              <a:rPr lang="en-US" sz="3200" dirty="0" smtClean="0">
                <a:solidFill>
                  <a:schemeClr val="accent1"/>
                </a:solidFill>
              </a:rPr>
              <a:t>Limited Powers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accent1"/>
                </a:solidFill>
              </a:rPr>
              <a:t>Limitations</a:t>
            </a:r>
          </a:p>
          <a:p>
            <a:pPr lvl="1"/>
            <a:r>
              <a:rPr lang="en-US" sz="3500" dirty="0" smtClean="0">
                <a:solidFill>
                  <a:schemeClr val="tx2"/>
                </a:solidFill>
              </a:rPr>
              <a:t>Limited Investigative Powers</a:t>
            </a:r>
          </a:p>
          <a:p>
            <a:pPr lvl="1"/>
            <a:r>
              <a:rPr lang="en-US" sz="3500" dirty="0" smtClean="0">
                <a:solidFill>
                  <a:schemeClr val="tx2"/>
                </a:solidFill>
              </a:rPr>
              <a:t>Limited Enforcement Powers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259156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Inadequate Legislation </a:t>
            </a:r>
            <a:r>
              <a:rPr lang="en-US" sz="3200" dirty="0" smtClean="0">
                <a:solidFill>
                  <a:schemeClr val="accent1"/>
                </a:solidFill>
              </a:rPr>
              <a:t>Portability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accent1"/>
                </a:solidFill>
              </a:rPr>
              <a:t>Limitations</a:t>
            </a:r>
          </a:p>
          <a:p>
            <a:pPr lvl="1"/>
            <a:r>
              <a:rPr lang="en-US" sz="3400" dirty="0" smtClean="0">
                <a:solidFill>
                  <a:schemeClr val="tx2"/>
                </a:solidFill>
              </a:rPr>
              <a:t>Currently Legislation is difficult to implement </a:t>
            </a:r>
          </a:p>
          <a:p>
            <a:pPr lvl="1"/>
            <a:r>
              <a:rPr lang="en-US" sz="3400" dirty="0" smtClean="0">
                <a:solidFill>
                  <a:schemeClr val="tx2"/>
                </a:solidFill>
              </a:rPr>
              <a:t>Does not facilitate efficient transfer from individual retirement vehicles to group retirement vehicles.</a:t>
            </a:r>
            <a:endParaRPr lang="en-US" sz="34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Inadequate Legislation </a:t>
            </a:r>
            <a:r>
              <a:rPr lang="en-US" sz="3200" dirty="0" smtClean="0">
                <a:solidFill>
                  <a:schemeClr val="accent1"/>
                </a:solidFill>
              </a:rPr>
              <a:t>Winding Ups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accent1"/>
                </a:solidFill>
              </a:rPr>
              <a:t>Limitations</a:t>
            </a:r>
          </a:p>
          <a:p>
            <a:pPr lvl="1"/>
            <a:r>
              <a:rPr lang="en-US" sz="3500" dirty="0" smtClean="0">
                <a:solidFill>
                  <a:schemeClr val="tx2"/>
                </a:solidFill>
              </a:rPr>
              <a:t>No Clear provisions on Winding ups</a:t>
            </a:r>
          </a:p>
          <a:p>
            <a:pPr lvl="1"/>
            <a:r>
              <a:rPr lang="en-US" sz="3500" dirty="0" smtClean="0">
                <a:solidFill>
                  <a:schemeClr val="tx2"/>
                </a:solidFill>
              </a:rPr>
              <a:t>CBTT only involved in de-registration</a:t>
            </a:r>
          </a:p>
          <a:p>
            <a:pPr lvl="1"/>
            <a:r>
              <a:rPr lang="en-US" sz="3500" dirty="0" smtClean="0">
                <a:solidFill>
                  <a:schemeClr val="tx2"/>
                </a:solidFill>
              </a:rPr>
              <a:t>Unclear legislative framework on legacy plans</a:t>
            </a:r>
            <a:endParaRPr lang="en-US" sz="3500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030834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Economic Environment </a:t>
            </a:r>
            <a:r>
              <a:rPr lang="en-US" sz="3200" dirty="0" smtClean="0">
                <a:solidFill>
                  <a:schemeClr val="accent1"/>
                </a:solidFill>
              </a:rPr>
              <a:t>Sponsor Risk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accent1"/>
                </a:solidFill>
              </a:rPr>
              <a:t>Changing Economic Outlook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Decline in global energy prices </a:t>
            </a:r>
          </a:p>
          <a:p>
            <a:pPr lvl="1"/>
            <a:r>
              <a:rPr lang="en-US" sz="2000" dirty="0">
                <a:solidFill>
                  <a:schemeClr val="tx2"/>
                </a:solidFill>
              </a:rPr>
              <a:t>Reduced production of energy and energy-derived products</a:t>
            </a:r>
          </a:p>
          <a:p>
            <a:pPr lvl="1">
              <a:buClr>
                <a:srgbClr val="9B2D1F"/>
              </a:buClr>
            </a:pPr>
            <a:r>
              <a:rPr lang="en-US" sz="2000" dirty="0">
                <a:solidFill>
                  <a:schemeClr val="tx2"/>
                </a:solidFill>
              </a:rPr>
              <a:t>Contractions in construction sector</a:t>
            </a:r>
          </a:p>
          <a:p>
            <a:pPr lvl="1">
              <a:buClr>
                <a:srgbClr val="9B2D1F"/>
              </a:buClr>
            </a:pPr>
            <a:r>
              <a:rPr lang="en-US" sz="2000" dirty="0">
                <a:solidFill>
                  <a:schemeClr val="tx2"/>
                </a:solidFill>
              </a:rPr>
              <a:t>Weakened </a:t>
            </a:r>
            <a:r>
              <a:rPr lang="en-US" sz="2000" dirty="0" err="1">
                <a:solidFill>
                  <a:schemeClr val="tx2"/>
                </a:solidFill>
              </a:rPr>
              <a:t>labour</a:t>
            </a:r>
            <a:r>
              <a:rPr lang="en-US" sz="2000" dirty="0">
                <a:solidFill>
                  <a:schemeClr val="tx2"/>
                </a:solidFill>
              </a:rPr>
              <a:t> market</a:t>
            </a:r>
          </a:p>
          <a:p>
            <a:r>
              <a:rPr lang="en-US" sz="2800" dirty="0" smtClean="0">
                <a:solidFill>
                  <a:schemeClr val="accent1"/>
                </a:solidFill>
              </a:rPr>
              <a:t>Restructuring, Retrenchments and Exits</a:t>
            </a:r>
          </a:p>
          <a:p>
            <a:pPr lvl="1"/>
            <a:r>
              <a:rPr lang="en-US" sz="2000" dirty="0" smtClean="0">
                <a:solidFill>
                  <a:schemeClr val="tx2"/>
                </a:solidFill>
              </a:rPr>
              <a:t>Sponsors to revisit funding approaches </a:t>
            </a:r>
          </a:p>
          <a:p>
            <a:pPr lvl="2"/>
            <a:r>
              <a:rPr lang="en-US" sz="1800" dirty="0" smtClean="0">
                <a:solidFill>
                  <a:schemeClr val="tx2"/>
                </a:solidFill>
              </a:rPr>
              <a:t>Possible Migration from DB to DC</a:t>
            </a:r>
          </a:p>
          <a:p>
            <a:pPr lvl="2"/>
            <a:r>
              <a:rPr lang="en-US" sz="1800" dirty="0" smtClean="0">
                <a:solidFill>
                  <a:schemeClr val="tx2"/>
                </a:solidFill>
              </a:rPr>
              <a:t>Possible migration to Individual retirement vehicles</a:t>
            </a:r>
          </a:p>
          <a:p>
            <a:pPr marL="454914" lvl="1" indent="0">
              <a:buNone/>
            </a:pPr>
            <a:endParaRPr lang="en-US" sz="2000" dirty="0" smtClean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25182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Economic Environment </a:t>
            </a:r>
            <a:r>
              <a:rPr lang="en-US" sz="3200" dirty="0" smtClean="0">
                <a:solidFill>
                  <a:schemeClr val="accent1"/>
                </a:solidFill>
              </a:rPr>
              <a:t>Investments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Limitations 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</a:rPr>
              <a:t>Heavy Concentration in Government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</a:rPr>
              <a:t>Limited Corporate Securities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</a:rPr>
              <a:t>Possible Duration mismatch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</a:rPr>
              <a:t>Not a significantly diverse capital market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</a:rPr>
              <a:t>Quantitative Limits on Asset Class and Foreign Investments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25182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Education  </a:t>
            </a:r>
            <a:r>
              <a:rPr lang="en-US" sz="3200" dirty="0" smtClean="0">
                <a:solidFill>
                  <a:schemeClr val="accent1"/>
                </a:solidFill>
              </a:rPr>
              <a:t>&amp; Public Awareness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General Lack of Knowledge on Retirement Savings</a:t>
            </a:r>
          </a:p>
          <a:p>
            <a:r>
              <a:rPr lang="en-US" sz="3600" dirty="0" smtClean="0"/>
              <a:t>Lack of knowledge on financial products and Services </a:t>
            </a:r>
          </a:p>
          <a:p>
            <a:pPr lvl="1"/>
            <a:r>
              <a:rPr lang="en-US" sz="3200" dirty="0" smtClean="0">
                <a:solidFill>
                  <a:schemeClr val="accent1"/>
                </a:solidFill>
              </a:rPr>
              <a:t>Population making decisions without understanding the information presented.</a:t>
            </a:r>
          </a:p>
          <a:p>
            <a:pPr lvl="1"/>
            <a:endParaRPr lang="en-US" sz="2400" dirty="0" smtClean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009732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>
                <a:solidFill>
                  <a:schemeClr val="accent1"/>
                </a:solidFill>
              </a:rPr>
              <a:t>Way</a:t>
            </a:r>
            <a:r>
              <a:rPr lang="en-US" dirty="0" smtClean="0"/>
              <a:t>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Improved Legislative Framework</a:t>
            </a:r>
          </a:p>
          <a:p>
            <a:r>
              <a:rPr lang="en-US" dirty="0" smtClean="0">
                <a:solidFill>
                  <a:schemeClr val="accent1"/>
                </a:solidFill>
              </a:rPr>
              <a:t>Continued Effort  - Public Education and Awareness</a:t>
            </a:r>
          </a:p>
          <a:p>
            <a:r>
              <a:rPr lang="en-US" dirty="0" smtClean="0"/>
              <a:t>National Pension Reform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</a:t>
            </a:r>
            <a:r>
              <a:rPr lang="en-US" dirty="0" smtClean="0">
                <a:solidFill>
                  <a:schemeClr val="accent1"/>
                </a:solidFill>
              </a:rPr>
              <a:t>You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Content Placeholder 6" descr="CB LOGO NEW transparent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14400" y="2869532"/>
            <a:ext cx="7772400" cy="240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</a:t>
            </a:r>
            <a:r>
              <a:rPr lang="en-US" dirty="0" smtClean="0">
                <a:solidFill>
                  <a:schemeClr val="accent1"/>
                </a:solidFill>
              </a:rPr>
              <a:t>Outline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Pension Sector in T&amp;T (at a glance)</a:t>
            </a:r>
          </a:p>
          <a:p>
            <a:pPr lvl="2"/>
            <a:r>
              <a:rPr lang="en-US" sz="3600" dirty="0" smtClean="0">
                <a:solidFill>
                  <a:schemeClr val="accent1"/>
                </a:solidFill>
              </a:rPr>
              <a:t>Supervisory Goals</a:t>
            </a:r>
          </a:p>
          <a:p>
            <a:pPr lvl="2"/>
            <a:r>
              <a:rPr lang="en-US" sz="3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Challenges</a:t>
            </a:r>
          </a:p>
          <a:p>
            <a:pPr lvl="2"/>
            <a:r>
              <a:rPr lang="en-US" sz="3600" dirty="0" smtClean="0">
                <a:solidFill>
                  <a:schemeClr val="accent1"/>
                </a:solidFill>
              </a:rPr>
              <a:t>The Way Forward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T&amp;T Pension Sector </a:t>
            </a:r>
            <a:r>
              <a:rPr lang="en-US" sz="5400" dirty="0" smtClean="0"/>
              <a:t>  </a:t>
            </a:r>
            <a:r>
              <a:rPr lang="en-US" sz="3600" dirty="0" smtClean="0">
                <a:solidFill>
                  <a:schemeClr val="accent1"/>
                </a:solidFill>
              </a:rPr>
              <a:t>at a </a:t>
            </a:r>
            <a:r>
              <a:rPr lang="en-US" sz="3600" dirty="0" smtClean="0">
                <a:solidFill>
                  <a:schemeClr val="accent1"/>
                </a:solidFill>
              </a:rPr>
              <a:t>glance</a:t>
            </a:r>
            <a:endParaRPr lang="en-US" sz="3600" dirty="0"/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6923632"/>
              </p:ext>
            </p:extLst>
          </p:nvPr>
        </p:nvGraphicFramePr>
        <p:xfrm>
          <a:off x="914400" y="178435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T&amp;T Pensions Sector </a:t>
            </a:r>
            <a:r>
              <a:rPr lang="en-US" sz="3200" dirty="0" smtClean="0">
                <a:solidFill>
                  <a:schemeClr val="accent1"/>
                </a:solidFill>
              </a:rPr>
              <a:t>at a  glance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6844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891718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467600" cy="914400"/>
          </a:xfrm>
        </p:spPr>
        <p:txBody>
          <a:bodyPr/>
          <a:lstStyle/>
          <a:p>
            <a:r>
              <a:rPr lang="en-US" dirty="0" smtClean="0"/>
              <a:t>Pension Assets </a:t>
            </a:r>
            <a:r>
              <a:rPr lang="en-US" sz="3200" dirty="0" smtClean="0">
                <a:solidFill>
                  <a:schemeClr val="accent1"/>
                </a:solidFill>
              </a:rPr>
              <a:t>Portfolio </a:t>
            </a:r>
            <a:r>
              <a:rPr lang="en-US" sz="3200" dirty="0" smtClean="0">
                <a:solidFill>
                  <a:schemeClr val="accent1"/>
                </a:solidFill>
              </a:rPr>
              <a:t>Composition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3999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842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467600" cy="914400"/>
          </a:xfrm>
        </p:spPr>
        <p:txBody>
          <a:bodyPr/>
          <a:lstStyle/>
          <a:p>
            <a:r>
              <a:rPr lang="en-US" dirty="0" smtClean="0"/>
              <a:t>Pension Assets </a:t>
            </a:r>
            <a:r>
              <a:rPr lang="en-US" dirty="0" smtClean="0"/>
              <a:t> </a:t>
            </a:r>
            <a:r>
              <a:rPr lang="en-US" sz="3400" dirty="0" smtClean="0">
                <a:solidFill>
                  <a:schemeClr val="accent1"/>
                </a:solidFill>
              </a:rPr>
              <a:t>Local </a:t>
            </a:r>
            <a:r>
              <a:rPr lang="en-US" sz="3400" dirty="0" smtClean="0">
                <a:solidFill>
                  <a:schemeClr val="accent1"/>
                </a:solidFill>
              </a:rPr>
              <a:t>vs. Foreign</a:t>
            </a:r>
            <a:endParaRPr lang="en-US" sz="3400" dirty="0">
              <a:solidFill>
                <a:schemeClr val="accent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762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2999"/>
            <a:ext cx="9143999" cy="5750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668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0"/>
            <a:ext cx="7162800" cy="914400"/>
          </a:xfrm>
        </p:spPr>
        <p:txBody>
          <a:bodyPr/>
          <a:lstStyle/>
          <a:p>
            <a:r>
              <a:rPr lang="en-US" dirty="0" smtClean="0"/>
              <a:t>Funded Ratio 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8303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63779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3920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Supervisory Goals </a:t>
            </a:r>
            <a:r>
              <a:rPr lang="en-US" sz="3200" dirty="0" smtClean="0">
                <a:solidFill>
                  <a:schemeClr val="accent1"/>
                </a:solidFill>
              </a:rPr>
              <a:t>CBTT’s Objectives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772400" cy="5334000"/>
          </a:xfrm>
        </p:spPr>
        <p:txBody>
          <a:bodyPr>
            <a:normAutofit/>
          </a:bodyPr>
          <a:lstStyle/>
          <a:p>
            <a:r>
              <a:rPr lang="en-US" sz="4200" dirty="0" smtClean="0">
                <a:solidFill>
                  <a:schemeClr val="accent1"/>
                </a:solidFill>
              </a:rPr>
              <a:t>CBTT’s Mission</a:t>
            </a:r>
          </a:p>
          <a:p>
            <a:pPr marL="68580" indent="0">
              <a:buNone/>
            </a:pPr>
            <a:endParaRPr lang="en-US" sz="2800" dirty="0" smtClean="0"/>
          </a:p>
          <a:p>
            <a:pPr marL="68580" indent="0">
              <a:buNone/>
            </a:pPr>
            <a:r>
              <a:rPr lang="en-US" sz="2800" i="1" dirty="0" smtClean="0"/>
              <a:t>"</a:t>
            </a:r>
            <a:r>
              <a:rPr lang="en-US" sz="2800" i="1" dirty="0"/>
              <a:t>The Bank shall have as its purpose the promotion of such monetary, credit and exchange policies as would </a:t>
            </a:r>
            <a:r>
              <a:rPr lang="en-US" sz="2800" i="1" dirty="0">
                <a:solidFill>
                  <a:schemeClr val="accent1"/>
                </a:solidFill>
              </a:rPr>
              <a:t>foster</a:t>
            </a:r>
            <a:r>
              <a:rPr lang="en-US" sz="2800" i="1" dirty="0"/>
              <a:t> monetary and </a:t>
            </a:r>
            <a:r>
              <a:rPr lang="en-US" sz="2800" i="1" dirty="0">
                <a:solidFill>
                  <a:schemeClr val="accent1"/>
                </a:solidFill>
              </a:rPr>
              <a:t>financial stability and public confidence </a:t>
            </a:r>
            <a:r>
              <a:rPr lang="en-US" sz="2800" i="1" dirty="0"/>
              <a:t>and be </a:t>
            </a:r>
            <a:r>
              <a:rPr lang="en-US" sz="2800" i="1" dirty="0" smtClean="0"/>
              <a:t>favorable </a:t>
            </a:r>
            <a:r>
              <a:rPr lang="en-US" sz="2800" i="1" dirty="0"/>
              <a:t>to the economy of Trinidad and Tobago."</a:t>
            </a:r>
            <a:endParaRPr lang="en-US" sz="4200" i="1" dirty="0" smtClean="0"/>
          </a:p>
          <a:p>
            <a:pPr marL="68580" indent="0">
              <a:buNone/>
            </a:pPr>
            <a:endParaRPr lang="en-US" sz="4200" dirty="0" smtClean="0"/>
          </a:p>
          <a:p>
            <a:endParaRPr lang="en-US" sz="4200" dirty="0" smtClean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9905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Supervisory Goals </a:t>
            </a:r>
            <a:r>
              <a:rPr lang="en-US" sz="3200" dirty="0" smtClean="0">
                <a:solidFill>
                  <a:schemeClr val="accent1"/>
                </a:solidFill>
              </a:rPr>
              <a:t>CBTT’s Objectives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14400" y="1295400"/>
            <a:ext cx="7772400" cy="5334000"/>
          </a:xfrm>
        </p:spPr>
        <p:txBody>
          <a:bodyPr>
            <a:normAutofit fontScale="92500" lnSpcReduction="10000"/>
          </a:bodyPr>
          <a:lstStyle/>
          <a:p>
            <a:r>
              <a:rPr lang="en-US" sz="4200" dirty="0" smtClean="0">
                <a:solidFill>
                  <a:schemeClr val="accent1"/>
                </a:solidFill>
              </a:rPr>
              <a:t>Financial Stability Goals</a:t>
            </a:r>
          </a:p>
          <a:p>
            <a:pPr lvl="1"/>
            <a:r>
              <a:rPr lang="en-US" dirty="0"/>
              <a:t>To maintain confidence in, and </a:t>
            </a:r>
            <a:r>
              <a:rPr lang="en-US" dirty="0">
                <a:solidFill>
                  <a:schemeClr val="accent1"/>
                </a:solidFill>
              </a:rPr>
              <a:t>promote the soundness and stability</a:t>
            </a:r>
            <a:r>
              <a:rPr lang="en-US" dirty="0"/>
              <a:t> of, the financial system in Trinidad and Tobago;</a:t>
            </a:r>
          </a:p>
          <a:p>
            <a:pPr lvl="1"/>
            <a:r>
              <a:rPr lang="en-US" dirty="0"/>
              <a:t>To promote the existence of efficient and fair banking and financial services markets;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To maintain an appropriate level of protection</a:t>
            </a:r>
            <a:r>
              <a:rPr lang="en-US" dirty="0"/>
              <a:t> for depositors, policyholders and </a:t>
            </a:r>
            <a:r>
              <a:rPr lang="en-US" dirty="0">
                <a:solidFill>
                  <a:schemeClr val="accent1"/>
                </a:solidFill>
              </a:rPr>
              <a:t>pension plan members</a:t>
            </a:r>
            <a:r>
              <a:rPr lang="en-US" dirty="0"/>
              <a:t>, and</a:t>
            </a:r>
          </a:p>
          <a:p>
            <a:pPr lvl="1"/>
            <a:r>
              <a:rPr lang="en-US" dirty="0"/>
              <a:t>To supervise all persons regulated by the Central Bank to determine whether they are in sound financial condition and in compliance with their respective legislation</a:t>
            </a:r>
          </a:p>
          <a:p>
            <a:endParaRPr lang="en-US" sz="4200" dirty="0" smtClean="0">
              <a:solidFill>
                <a:schemeClr val="accent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159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roducing PowerPoint 2007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53000"/>
                <a:satMod val="200000"/>
              </a:schemeClr>
              <a:schemeClr val="phClr">
                <a:tint val="78000"/>
                <a:satMod val="2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IntroducingPowerPoint2007</Template>
  <TotalTime>0</TotalTime>
  <Words>438</Words>
  <Application>Microsoft Office PowerPoint</Application>
  <PresentationFormat>On-screen Show (4:3)</PresentationFormat>
  <Paragraphs>106</Paragraphs>
  <Slides>19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Introducing PowerPoint 2007</vt:lpstr>
      <vt:lpstr>PRIVATE Pensions &amp; Pension Supervisory Issues</vt:lpstr>
      <vt:lpstr>Presentation Outline</vt:lpstr>
      <vt:lpstr>T&amp;T Pension Sector   at a glance</vt:lpstr>
      <vt:lpstr>T&amp;T Pensions Sector at a  glance</vt:lpstr>
      <vt:lpstr>Pension Assets Portfolio Composition</vt:lpstr>
      <vt:lpstr>Pension Assets  Local vs. Foreign</vt:lpstr>
      <vt:lpstr>Funded Ratio </vt:lpstr>
      <vt:lpstr>Supervisory Goals CBTT’s Objectives</vt:lpstr>
      <vt:lpstr>Supervisory Goals CBTT’s Objectives</vt:lpstr>
      <vt:lpstr>Challenges</vt:lpstr>
      <vt:lpstr>Inadequate Legislation Limited Powers</vt:lpstr>
      <vt:lpstr>Inadequate Legislation Portability</vt:lpstr>
      <vt:lpstr>Inadequate Legislation Winding Ups</vt:lpstr>
      <vt:lpstr>Economic Environment Sponsor Risk</vt:lpstr>
      <vt:lpstr>Economic Environment Investments</vt:lpstr>
      <vt:lpstr>Education  &amp; Public Awareness</vt:lpstr>
      <vt:lpstr>The Way Forward</vt:lpstr>
      <vt:lpstr>Questions?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2011-04-12T13:46:41Z</dcterms:created>
  <dcterms:modified xsi:type="dcterms:W3CDTF">2017-02-15T20:37:59Z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1033</vt:i4>
  </property>
  <property fmtid="{D5CDD505-2E9C-101B-9397-08002B2CF9AE}" pid="3" name="_Version">
    <vt:lpwstr>12.0.4518</vt:lpwstr>
  </property>
</Properties>
</file>