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4.xml" ContentType="application/vnd.openxmlformats-officedocument.drawingml.chart+xml"/>
  <Override PartName="/ppt/notesSlides/notesSlide13.xml" ContentType="application/vnd.openxmlformats-officedocument.presentationml.notesSlide+xml"/>
  <Override PartName="/ppt/charts/chart5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427" r:id="rId2"/>
    <p:sldId id="436" r:id="rId3"/>
    <p:sldId id="450" r:id="rId4"/>
    <p:sldId id="430" r:id="rId5"/>
    <p:sldId id="429" r:id="rId6"/>
    <p:sldId id="440" r:id="rId7"/>
    <p:sldId id="443" r:id="rId8"/>
    <p:sldId id="445" r:id="rId9"/>
    <p:sldId id="431" r:id="rId10"/>
    <p:sldId id="455" r:id="rId11"/>
    <p:sldId id="447" r:id="rId12"/>
    <p:sldId id="438" r:id="rId13"/>
    <p:sldId id="454" r:id="rId14"/>
    <p:sldId id="453" r:id="rId15"/>
    <p:sldId id="434" r:id="rId16"/>
  </p:sldIdLst>
  <p:sldSz cx="9144000" cy="6858000" type="screen4x3"/>
  <p:notesSz cx="9866313" cy="67357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erguri Gani" initials="GG" lastIdx="5" clrIdx="0"/>
  <p:cmAuthor id="1" name="Konigferander Frits" initials="KF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40" autoAdjust="0"/>
    <p:restoredTop sz="95183" autoAdjust="0"/>
  </p:normalViewPr>
  <p:slideViewPr>
    <p:cSldViewPr>
      <p:cViewPr>
        <p:scale>
          <a:sx n="70" d="100"/>
          <a:sy n="70" d="100"/>
        </p:scale>
        <p:origin x="-773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1522" y="-86"/>
      </p:cViewPr>
      <p:guideLst>
        <p:guide orient="horz" pos="2122"/>
        <p:guide pos="31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eserver01\Departments\DTK\Toezicht%20Pensioenfondsen\Andre\2017\Training_workshop\Grafieken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eserver01\Departments\DTK\Toezicht%20Pensioenfondsen\Andre\2017\Training_workshop\Grafieken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en-US" sz="1600" dirty="0" smtClean="0"/>
              <a:t>Pension </a:t>
            </a:r>
            <a:r>
              <a:rPr lang="en-US" sz="1600" dirty="0"/>
              <a:t>Fund Total Assets</a:t>
            </a:r>
          </a:p>
        </c:rich>
      </c:tx>
      <c:layout>
        <c:manualLayout>
          <c:xMode val="edge"/>
          <c:yMode val="edge"/>
          <c:x val="0.3320261437908496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32983881130085074"/>
          <c:y val="0.11776320592376284"/>
          <c:w val="0.52970127705230252"/>
          <c:h val="0.55740783229910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'F III.15'!$A$21</c:f>
              <c:strCache>
                <c:ptCount val="1"/>
                <c:pt idx="0">
                  <c:v>Total assets</c:v>
                </c:pt>
              </c:strCache>
            </c:strRef>
          </c:tx>
          <c:invertIfNegative val="0"/>
          <c:trendline>
            <c:spPr>
              <a:ln w="28575" cmpd="sng">
                <a:solidFill>
                  <a:srgbClr val="FF0000"/>
                </a:solidFill>
              </a:ln>
            </c:spPr>
            <c:trendlineType val="exp"/>
            <c:dispRSqr val="0"/>
            <c:dispEq val="0"/>
          </c:trendline>
          <c:cat>
            <c:numRef>
              <c:f>'F III.15'!$D$19:$F$19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'F III.15'!$D$21:$F$21</c:f>
              <c:numCache>
                <c:formatCode>#,##0_);\(#,##0\)</c:formatCode>
                <c:ptCount val="3"/>
                <c:pt idx="0">
                  <c:v>1761.9262612499997</c:v>
                </c:pt>
                <c:pt idx="1">
                  <c:v>1880.08304178</c:v>
                </c:pt>
                <c:pt idx="2" formatCode="_(* #,##0_);_(* \(#,##0\);_(* &quot;-&quot;??_);_(@_)">
                  <c:v>2042.8208907799999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358336"/>
        <c:axId val="90838080"/>
      </c:barChart>
      <c:lineChart>
        <c:grouping val="standard"/>
        <c:varyColors val="0"/>
        <c:ser>
          <c:idx val="1"/>
          <c:order val="1"/>
          <c:tx>
            <c:strRef>
              <c:f>'F III.15'!$A$22</c:f>
              <c:strCache>
                <c:ptCount val="1"/>
                <c:pt idx="0">
                  <c:v>Total assets/GDP</c:v>
                </c:pt>
              </c:strCache>
            </c:strRef>
          </c:tx>
          <c:marker>
            <c:symbol val="none"/>
          </c:marker>
          <c:cat>
            <c:numRef>
              <c:f>[8]Total!$B$2:$E$2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'F III.15'!$D$22:$F$22</c:f>
              <c:numCache>
                <c:formatCode>0.0%</c:formatCode>
                <c:ptCount val="3"/>
                <c:pt idx="0">
                  <c:v>0.10405834251215147</c:v>
                </c:pt>
                <c:pt idx="1">
                  <c:v>0.10934466135360386</c:v>
                </c:pt>
                <c:pt idx="2">
                  <c:v>0.11284432915980776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359360"/>
        <c:axId val="90838656"/>
      </c:lineChart>
      <c:catAx>
        <c:axId val="33358336"/>
        <c:scaling>
          <c:orientation val="minMax"/>
        </c:scaling>
        <c:delete val="0"/>
        <c:axPos val="b"/>
        <c:numFmt formatCode="0" sourceLinked="0"/>
        <c:majorTickMark val="none"/>
        <c:minorTickMark val="none"/>
        <c:tickLblPos val="nextTo"/>
        <c:crossAx val="90838080"/>
        <c:crosses val="autoZero"/>
        <c:auto val="1"/>
        <c:lblAlgn val="ctr"/>
        <c:lblOffset val="100"/>
        <c:noMultiLvlLbl val="0"/>
      </c:catAx>
      <c:valAx>
        <c:axId val="90838080"/>
        <c:scaling>
          <c:orientation val="minMax"/>
          <c:max val="2100"/>
          <c:min val="1300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1800" b="1"/>
                </a:pPr>
                <a:r>
                  <a:rPr lang="en-US" sz="1800" b="1"/>
                  <a:t>in SRD millions</a:t>
                </a:r>
              </a:p>
            </c:rich>
          </c:tx>
          <c:layout>
            <c:manualLayout>
              <c:xMode val="edge"/>
              <c:yMode val="edge"/>
              <c:x val="0.13854117897424983"/>
              <c:y val="0.14473553577541937"/>
            </c:manualLayout>
          </c:layout>
          <c:overlay val="0"/>
        </c:title>
        <c:numFmt formatCode="#,##0" sourceLinked="0"/>
        <c:majorTickMark val="none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33358336"/>
        <c:crosses val="autoZero"/>
        <c:crossBetween val="between"/>
        <c:majorUnit val="75"/>
      </c:valAx>
      <c:valAx>
        <c:axId val="90838656"/>
        <c:scaling>
          <c:orientation val="minMax"/>
          <c:max val="12"/>
          <c:min val="8"/>
        </c:scaling>
        <c:delete val="0"/>
        <c:axPos val="r"/>
        <c:title>
          <c:tx>
            <c:rich>
              <a:bodyPr rot="-5400000" vert="horz"/>
              <a:lstStyle/>
              <a:p>
                <a:pPr>
                  <a:defRPr sz="1400" b="1"/>
                </a:pPr>
                <a:r>
                  <a:rPr lang="en-US" sz="1400" b="1"/>
                  <a:t>in %</a:t>
                </a:r>
              </a:p>
            </c:rich>
          </c:tx>
          <c:layout>
            <c:manualLayout>
              <c:xMode val="edge"/>
              <c:yMode val="edge"/>
              <c:x val="0.93360573171596795"/>
              <c:y val="0.46687130210418615"/>
            </c:manualLayout>
          </c:layout>
          <c:overlay val="0"/>
        </c:title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en-US"/>
          </a:p>
        </c:txPr>
        <c:crossAx val="33359360"/>
        <c:crosses val="max"/>
        <c:crossBetween val="between"/>
        <c:majorUnit val="2"/>
      </c:valAx>
      <c:catAx>
        <c:axId val="333593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0838656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800"/>
            </a:pPr>
            <a:endParaRPr lang="en-US"/>
          </a:p>
        </c:txPr>
      </c:dTable>
      <c:spPr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plotArea>
    <c:plotVisOnly val="1"/>
    <c:dispBlanksAs val="gap"/>
    <c:showDLblsOverMax val="0"/>
  </c:chart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/>
          <a:lstStyle/>
          <a:p>
            <a:pPr>
              <a:defRPr sz="3200"/>
            </a:pPr>
            <a:r>
              <a:rPr lang="en-US" sz="3200" b="1" i="0" baseline="0">
                <a:effectLst/>
              </a:rPr>
              <a:t>Exchange rate USD - SRD </a:t>
            </a:r>
            <a:endParaRPr lang="en-US" sz="3200">
              <a:effectLst/>
            </a:endParaRPr>
          </a:p>
        </c:rich>
      </c:tx>
      <c:layout>
        <c:manualLayout>
          <c:xMode val="edge"/>
          <c:yMode val="edge"/>
          <c:x val="0.24311111111111111"/>
          <c:y val="2.3148148148148147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2650065616797899"/>
          <c:y val="0.1901738845144357"/>
          <c:w val="0.74572156605424322"/>
          <c:h val="0.63872302420530769"/>
        </c:manualLayout>
      </c:layout>
      <c:lineChart>
        <c:grouping val="standard"/>
        <c:varyColors val="0"/>
        <c:ser>
          <c:idx val="1"/>
          <c:order val="0"/>
          <c:tx>
            <c:strRef>
              <c:f>'USD vs SRD'!$G$6</c:f>
              <c:strCache>
                <c:ptCount val="1"/>
                <c:pt idx="0">
                  <c:v>Currency</c:v>
                </c:pt>
              </c:strCache>
            </c:strRef>
          </c:tx>
          <c:cat>
            <c:numRef>
              <c:f>'USD vs SRD'!$H$5:$K$5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'USD vs SRD'!$H$6:$K$6</c:f>
              <c:numCache>
                <c:formatCode>0.00</c:formatCode>
                <c:ptCount val="4"/>
                <c:pt idx="0">
                  <c:v>3.35</c:v>
                </c:pt>
                <c:pt idx="1">
                  <c:v>3.35</c:v>
                </c:pt>
                <c:pt idx="2">
                  <c:v>3.42</c:v>
                </c:pt>
                <c:pt idx="3">
                  <c:v>6.17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952128"/>
        <c:axId val="71258624"/>
      </c:lineChart>
      <c:catAx>
        <c:axId val="99952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71258624"/>
        <c:crosses val="autoZero"/>
        <c:auto val="1"/>
        <c:lblAlgn val="ctr"/>
        <c:lblOffset val="100"/>
        <c:noMultiLvlLbl val="0"/>
      </c:catAx>
      <c:valAx>
        <c:axId val="71258624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2000"/>
                </a:pPr>
                <a:r>
                  <a:rPr lang="en-US" sz="2000"/>
                  <a:t>SRD</a:t>
                </a:r>
              </a:p>
            </c:rich>
          </c:tx>
          <c:layout>
            <c:manualLayout>
              <c:xMode val="edge"/>
              <c:yMode val="edge"/>
              <c:x val="5.6734251968503929E-2"/>
              <c:y val="0.4478221552593955"/>
            </c:manualLayout>
          </c:layout>
          <c:overlay val="0"/>
        </c:title>
        <c:numFmt formatCode="0.00" sourceLinked="1"/>
        <c:majorTickMark val="none"/>
        <c:minorTickMark val="none"/>
        <c:tickLblPos val="nextTo"/>
        <c:txPr>
          <a:bodyPr/>
          <a:lstStyle/>
          <a:p>
            <a:pPr>
              <a:defRPr sz="2000"/>
            </a:pPr>
            <a:endParaRPr lang="en-US"/>
          </a:p>
        </c:txPr>
        <c:crossAx val="99952128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2400"/>
            </a:pPr>
            <a:endParaRPr lang="en-US"/>
          </a:p>
        </c:txPr>
      </c:dTable>
      <c:spPr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/>
          <a:lstStyle/>
          <a:p>
            <a: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Inflation in Suriname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INflatie!$B$17</c:f>
              <c:strCache>
                <c:ptCount val="1"/>
                <c:pt idx="0">
                  <c:v>Inflation</c:v>
                </c:pt>
              </c:strCache>
            </c:strRef>
          </c:tx>
          <c:cat>
            <c:numRef>
              <c:f>INflatie!$C$16:$F$16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INflatie!$C$17:$F$17</c:f>
              <c:numCache>
                <c:formatCode>General</c:formatCode>
                <c:ptCount val="4"/>
                <c:pt idx="0">
                  <c:v>0.6</c:v>
                </c:pt>
                <c:pt idx="1">
                  <c:v>3.9</c:v>
                </c:pt>
                <c:pt idx="2">
                  <c:v>25.1</c:v>
                </c:pt>
                <c:pt idx="3">
                  <c:v>52.4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125888"/>
        <c:axId val="71260928"/>
      </c:lineChart>
      <c:catAx>
        <c:axId val="97125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71260928"/>
        <c:crosses val="autoZero"/>
        <c:auto val="1"/>
        <c:lblAlgn val="ctr"/>
        <c:lblOffset val="100"/>
        <c:noMultiLvlLbl val="0"/>
      </c:catAx>
      <c:valAx>
        <c:axId val="71260928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200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2000">
                    <a:latin typeface="Arial" panose="020B0604020202020204" pitchFamily="34" charset="0"/>
                    <a:cs typeface="Arial" panose="020B0604020202020204" pitchFamily="34" charset="0"/>
                  </a:rPr>
                  <a:t>In</a:t>
                </a:r>
                <a:r>
                  <a:rPr lang="en-US" sz="2000" baseline="0">
                    <a:latin typeface="Arial" panose="020B0604020202020204" pitchFamily="34" charset="0"/>
                    <a:cs typeface="Arial" panose="020B0604020202020204" pitchFamily="34" charset="0"/>
                  </a:rPr>
                  <a:t>  %</a:t>
                </a:r>
                <a:endParaRPr lang="en-US" sz="2000"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layout/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97125888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</c:dTable>
      <c:spPr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Current account with the employer/ Total assets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32263901040147758"/>
          <c:y val="0.20108991183794334"/>
          <c:w val="0.66038568095654715"/>
          <c:h val="0.42212160979877517"/>
        </c:manualLayout>
      </c:layout>
      <c:lineChart>
        <c:grouping val="standard"/>
        <c:varyColors val="0"/>
        <c:ser>
          <c:idx val="0"/>
          <c:order val="0"/>
          <c:tx>
            <c:strRef>
              <c:f>Sheet3!$A$3</c:f>
              <c:strCache>
                <c:ptCount val="1"/>
                <c:pt idx="0">
                  <c:v>Current account with the employer/ total assets</c:v>
                </c:pt>
              </c:strCache>
            </c:strRef>
          </c:tx>
          <c:cat>
            <c:numRef>
              <c:f>Sheet3!$B$2:$E$2</c:f>
              <c:numCache>
                <c:formatCode>General</c:formatCode>
                <c:ptCount val="4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Sheet3!$B$3:$E$3</c:f>
              <c:numCache>
                <c:formatCode>0.0%</c:formatCode>
                <c:ptCount val="4"/>
                <c:pt idx="0">
                  <c:v>9.9066796971350998E-2</c:v>
                </c:pt>
                <c:pt idx="1">
                  <c:v>0.1135053695829131</c:v>
                </c:pt>
                <c:pt idx="2">
                  <c:v>0.12760139676116181</c:v>
                </c:pt>
                <c:pt idx="3">
                  <c:v>0.12430314158157781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613184"/>
        <c:axId val="33634496"/>
      </c:lineChart>
      <c:catAx>
        <c:axId val="35613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3634496"/>
        <c:crosses val="autoZero"/>
        <c:auto val="1"/>
        <c:lblAlgn val="ctr"/>
        <c:lblOffset val="100"/>
        <c:noMultiLvlLbl val="0"/>
      </c:catAx>
      <c:valAx>
        <c:axId val="33634496"/>
        <c:scaling>
          <c:orientation val="minMax"/>
        </c:scaling>
        <c:delete val="0"/>
        <c:axPos val="l"/>
        <c:majorGridlines/>
        <c:numFmt formatCode="0.0%" sourceLinked="1"/>
        <c:majorTickMark val="none"/>
        <c:minorTickMark val="none"/>
        <c:tickLblPos val="nextTo"/>
        <c:txPr>
          <a:bodyPr/>
          <a:lstStyle/>
          <a:p>
            <a: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35613184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</c:dTable>
      <c:spPr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394150383979781"/>
          <c:y val="0.16066374080483639"/>
          <c:w val="0.77445355788859727"/>
          <c:h val="0.622505011787939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Sheet1!$A$31</c:f>
              <c:strCache>
                <c:ptCount val="1"/>
                <c:pt idx="0">
                  <c:v>Contribution</c:v>
                </c:pt>
              </c:strCache>
            </c:strRef>
          </c:tx>
          <c:invertIfNegative val="0"/>
          <c:cat>
            <c:numRef>
              <c:f>Sheet1!$B$30:$D$30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Sheet1!$B$31:$D$31</c:f>
              <c:numCache>
                <c:formatCode>_(* #,##0.00_);_(* \(#,##0.00\);_(* "-"??_);_(@_)</c:formatCode>
                <c:ptCount val="3"/>
                <c:pt idx="0">
                  <c:v>88.43547891</c:v>
                </c:pt>
                <c:pt idx="1">
                  <c:v>93.421000709999987</c:v>
                </c:pt>
                <c:pt idx="2">
                  <c:v>95.986558709999997</c:v>
                </c:pt>
              </c:numCache>
            </c:numRef>
          </c:val>
        </c:ser>
        <c:ser>
          <c:idx val="1"/>
          <c:order val="1"/>
          <c:tx>
            <c:strRef>
              <c:f>Sheet1!$A$32</c:f>
              <c:strCache>
                <c:ptCount val="1"/>
                <c:pt idx="0">
                  <c:v>Benefits</c:v>
                </c:pt>
              </c:strCache>
            </c:strRef>
          </c:tx>
          <c:invertIfNegative val="0"/>
          <c:cat>
            <c:numRef>
              <c:f>Sheet1!$B$30:$D$30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Sheet1!$B$32:$D$32</c:f>
              <c:numCache>
                <c:formatCode>_(* #,##0.00_);_(* \(#,##0.00\);_(* "-"??_);_(@_)</c:formatCode>
                <c:ptCount val="3"/>
                <c:pt idx="0">
                  <c:v>43.584600039999991</c:v>
                </c:pt>
                <c:pt idx="1">
                  <c:v>46.852014930000003</c:v>
                </c:pt>
                <c:pt idx="2">
                  <c:v>48.055711930000001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088448"/>
        <c:axId val="33632768"/>
      </c:barChart>
      <c:catAx>
        <c:axId val="34088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3632768"/>
        <c:crosses val="autoZero"/>
        <c:auto val="1"/>
        <c:lblAlgn val="ctr"/>
        <c:lblOffset val="100"/>
        <c:noMultiLvlLbl val="0"/>
      </c:catAx>
      <c:valAx>
        <c:axId val="33632768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200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US" sz="2000">
                    <a:latin typeface="Arial" panose="020B0604020202020204" pitchFamily="34" charset="0"/>
                    <a:cs typeface="Arial" panose="020B0604020202020204" pitchFamily="34" charset="0"/>
                  </a:rPr>
                  <a:t>x million SRD</a:t>
                </a:r>
              </a:p>
            </c:rich>
          </c:tx>
          <c:layout>
            <c:manualLayout>
              <c:xMode val="edge"/>
              <c:yMode val="edge"/>
              <c:x val="1.3888888888888888E-2"/>
              <c:y val="0.30797324486566657"/>
            </c:manualLayout>
          </c:layout>
          <c:overlay val="0"/>
        </c:title>
        <c:numFmt formatCode="_(* #,##0.00_);_(* \(#,##0.00\);_(* &quot;-&quot;??_);_(@_)" sourceLinked="1"/>
        <c:majorTickMark val="none"/>
        <c:minorTickMark val="none"/>
        <c:tickLblPos val="nextTo"/>
        <c:txPr>
          <a:bodyPr/>
          <a:lstStyle/>
          <a:p>
            <a: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34088448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en-US"/>
          </a:p>
        </c:txPr>
      </c:dTable>
      <c:spPr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4275401" cy="33678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588633" y="0"/>
            <a:ext cx="4275401" cy="33678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9178F934-1A5A-42E3-B47D-B03AE3978879}" type="datetimeFigureOut">
              <a:rPr lang="en-GB" smtClean="0"/>
              <a:pPr/>
              <a:t>23/02/2017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5" y="6397806"/>
            <a:ext cx="4275401" cy="336788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588633" y="6397806"/>
            <a:ext cx="4275401" cy="336788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E8A848E0-148E-4C32-9A0A-0DBB73F1517E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13800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4275401" cy="33678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88633" y="0"/>
            <a:ext cx="4275401" cy="33678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D4531080-789C-4A0E-A0E6-899CBAF81947}" type="datetimeFigureOut">
              <a:rPr lang="en-US" smtClean="0"/>
              <a:pPr/>
              <a:t>2/23/2017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48025" y="504825"/>
            <a:ext cx="3370263" cy="2527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63" tIns="45382" rIns="90763" bIns="4538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6632" y="3199489"/>
            <a:ext cx="7893050" cy="3031093"/>
          </a:xfrm>
          <a:prstGeom prst="rect">
            <a:avLst/>
          </a:prstGeom>
        </p:spPr>
        <p:txBody>
          <a:bodyPr vert="horz" lIns="90763" tIns="45382" rIns="90763" bIns="4538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5" y="6397806"/>
            <a:ext cx="4275401" cy="336788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88633" y="6397806"/>
            <a:ext cx="4275401" cy="336788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8649E7BC-D02E-4827-919E-02E596B03DD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299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4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9E7BC-D02E-4827-919E-02E596B03DD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48600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9E7BC-D02E-4827-919E-02E596B03DD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9796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9E7BC-D02E-4827-919E-02E596B03DD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5205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9E7BC-D02E-4827-919E-02E596B03DD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2851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9E7BC-D02E-4827-919E-02E596B03DD5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7531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endParaRPr lang="en-US" sz="2400" dirty="0" smtClean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9E7BC-D02E-4827-919E-02E596B03DD5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3439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9E7BC-D02E-4827-919E-02E596B03DD5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2579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9E7BC-D02E-4827-919E-02E596B03DD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3378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400" baseline="0" dirty="0" smtClean="0"/>
          </a:p>
          <a:p>
            <a:endParaRPr lang="en-US" sz="2400" baseline="0" dirty="0" smtClean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9E7BC-D02E-4827-919E-02E596B03DD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6545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9E7BC-D02E-4827-919E-02E596B03DD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0946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400" dirty="0" smtClean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9E7BC-D02E-4827-919E-02E596B03DD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98257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20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9E7BC-D02E-4827-919E-02E596B03DD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5940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9E7BC-D02E-4827-919E-02E596B03DD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8443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9E7BC-D02E-4827-919E-02E596B03DD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1934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9E7BC-D02E-4827-919E-02E596B03DD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340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0600" y="6356350"/>
            <a:ext cx="457200" cy="501650"/>
          </a:xfrm>
          <a:prstGeom prst="rect">
            <a:avLst/>
          </a:prstGeom>
        </p:spPr>
        <p:txBody>
          <a:bodyPr/>
          <a:lstStyle>
            <a:lvl1pPr algn="r">
              <a:defRPr sz="800"/>
            </a:lvl1pPr>
          </a:lstStyle>
          <a:p>
            <a:fld id="{09BAA499-81AC-49BB-93AB-29F18544A917}" type="datetime1">
              <a:rPr lang="en-US" smtClean="0"/>
              <a:t>2/23/2017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Centrale Bank van Suriname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77C990C-6AD7-40F9-ACAF-AF8905C4143F}" type="datetime1">
              <a:rPr lang="en-US" smtClean="0"/>
              <a:t>2/23/2017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Centrale Bank van Suriname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3CB2F99-8D1F-4A00-BA96-4AEEE8120E15}" type="datetime1">
              <a:rPr lang="en-US" smtClean="0"/>
              <a:t>2/23/2017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Centrale Bank van Suriname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4E93E0-0D17-4701-A5A7-21C5B89EA8FC}" type="datetime1">
              <a:rPr lang="en-US" smtClean="0"/>
              <a:t>2/23/2017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Centrale Bank van Suriname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11" descr="vlag aan de stok.jpg"/>
          <p:cNvPicPr>
            <a:picLocks noChangeAspect="1"/>
          </p:cNvPicPr>
          <p:nvPr userDrawn="1"/>
        </p:nvPicPr>
        <p:blipFill rotWithShape="1">
          <a:blip r:embed="rId2" cstate="print"/>
          <a:srcRect l="16667" t="4051" b="69989"/>
          <a:stretch/>
        </p:blipFill>
        <p:spPr bwMode="auto">
          <a:xfrm>
            <a:off x="8001001" y="5943601"/>
            <a:ext cx="91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878E35C-E720-441C-9F66-69CE7147F3C9}" type="datetime1">
              <a:rPr lang="en-US" smtClean="0"/>
              <a:t>2/23/2017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Centrale Bank van Suriname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1EB1ECA-C0B5-4EFC-AF86-0ED027C90591}" type="datetime1">
              <a:rPr lang="en-US" smtClean="0"/>
              <a:t>2/23/2017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Centrale Bank van Suriname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0F74904-7FDE-4D9B-ABB5-B1485B37AEF6}" type="datetime1">
              <a:rPr lang="en-US" smtClean="0"/>
              <a:t>2/23/2017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Centrale Bank van Suriname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778F468-C06D-4222-A547-B29215DB742F}" type="datetime1">
              <a:rPr lang="en-US" smtClean="0"/>
              <a:t>2/23/2017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Centrale Bank van Suriname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3DB06A0-B9B7-4BCA-926F-08B14E340F44}" type="datetime1">
              <a:rPr lang="en-US" smtClean="0"/>
              <a:t>2/23/2017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Centrale Bank van Suriname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152400" y="5715000"/>
            <a:ext cx="8991601" cy="840967"/>
            <a:chOff x="152400" y="5715000"/>
            <a:chExt cx="8991601" cy="840967"/>
          </a:xfrm>
        </p:grpSpPr>
        <p:sp>
          <p:nvSpPr>
            <p:cNvPr id="6" name="Rectangle 1047"/>
            <p:cNvSpPr>
              <a:spLocks noChangeArrowheads="1"/>
            </p:cNvSpPr>
            <p:nvPr userDrawn="1">
              <p:custDataLst>
                <p:tags r:id="rId1"/>
              </p:custDataLst>
            </p:nvPr>
          </p:nvSpPr>
          <p:spPr bwMode="auto">
            <a:xfrm>
              <a:off x="990601" y="6019800"/>
              <a:ext cx="8153400" cy="228600"/>
            </a:xfrm>
            <a:prstGeom prst="rect">
              <a:avLst/>
            </a:prstGeom>
            <a:gradFill>
              <a:gsLst>
                <a:gs pos="0">
                  <a:srgbClr val="FF0000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 w="9525">
              <a:noFill/>
              <a:miter lim="800000"/>
              <a:headEnd/>
              <a:tailEnd/>
            </a:ln>
          </p:spPr>
          <p:txBody>
            <a:bodyPr wrap="none" lIns="80814" tIns="40406" rIns="80814" bIns="40406" anchor="ctr"/>
            <a:lstStyle/>
            <a:p>
              <a:pPr defTabSz="858838" eaLnBrk="1" hangingPunct="1"/>
              <a:endParaRPr lang="en-GB" sz="1700" b="1" dirty="0">
                <a:solidFill>
                  <a:schemeClr val="tx2"/>
                </a:solidFill>
              </a:endParaRPr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2400" y="5715000"/>
              <a:ext cx="838200" cy="8409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566ABF5-BB1B-4901-82B9-2FB15AECE476}" type="datetime1">
              <a:rPr lang="en-US" smtClean="0"/>
              <a:t>2/23/2017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Centrale Bank van Suriname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3E8439E-DFA7-4071-871A-7FB81D20D149}" type="datetime1">
              <a:rPr lang="en-US" smtClean="0"/>
              <a:t>2/23/2017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Centrale Bank van Suriname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6000">
              <a:schemeClr val="bg1"/>
            </a:gs>
            <a:gs pos="100000">
              <a:srgbClr val="D1C39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Centrale Bank van Suriname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144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8A7FD-76DB-4E30-8735-7D99CEED32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1047"/>
          <p:cNvSpPr>
            <a:spLocks noChangeArrowheads="1"/>
          </p:cNvSpPr>
          <p:nvPr userDrawn="1">
            <p:custDataLst>
              <p:tags r:id="rId13"/>
            </p:custDataLst>
          </p:nvPr>
        </p:nvSpPr>
        <p:spPr bwMode="auto">
          <a:xfrm>
            <a:off x="990601" y="6019800"/>
            <a:ext cx="7391399" cy="228600"/>
          </a:xfrm>
          <a:prstGeom prst="rect">
            <a:avLst/>
          </a:prstGeom>
          <a:gradFill>
            <a:gsLst>
              <a:gs pos="0">
                <a:srgbClr val="FF0000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  <p:txBody>
          <a:bodyPr wrap="none" lIns="80814" tIns="40406" rIns="80814" bIns="40406" anchor="ctr"/>
          <a:lstStyle/>
          <a:p>
            <a:pPr defTabSz="858838" eaLnBrk="1" hangingPunct="1"/>
            <a:endParaRPr lang="en-GB" sz="1700" b="1" dirty="0">
              <a:solidFill>
                <a:schemeClr val="tx2"/>
              </a:solidFill>
            </a:endParaRPr>
          </a:p>
        </p:txBody>
      </p:sp>
      <p:sp>
        <p:nvSpPr>
          <p:cNvPr id="10" name="Rectangle 1047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" y="1295400"/>
            <a:ext cx="9144000" cy="228600"/>
          </a:xfrm>
          <a:prstGeom prst="rect">
            <a:avLst/>
          </a:prstGeom>
          <a:gradFill>
            <a:gsLst>
              <a:gs pos="0">
                <a:srgbClr val="FF0000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  <p:txBody>
          <a:bodyPr wrap="none" lIns="80814" tIns="40406" rIns="80814" bIns="40406" anchor="ctr"/>
          <a:lstStyle/>
          <a:p>
            <a:pPr defTabSz="858838" eaLnBrk="1" hangingPunct="1"/>
            <a:endParaRPr lang="en-GB" sz="1700" b="1" dirty="0">
              <a:solidFill>
                <a:schemeClr val="tx2"/>
              </a:solidFill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990600" y="6356350"/>
            <a:ext cx="457200" cy="501650"/>
          </a:xfrm>
          <a:prstGeom prst="rect">
            <a:avLst/>
          </a:prstGeom>
        </p:spPr>
        <p:txBody>
          <a:bodyPr/>
          <a:lstStyle>
            <a:lvl1pPr algn="r">
              <a:defRPr sz="800"/>
            </a:lvl1pPr>
          </a:lstStyle>
          <a:p>
            <a:fld id="{42A9ABD2-028C-4264-9A07-51E163F18774}" type="datetime1">
              <a:rPr lang="en-US" smtClean="0"/>
              <a:t>2/23/2017</a:t>
            </a:fld>
            <a:endParaRPr lang="en-US" dirty="0"/>
          </a:p>
        </p:txBody>
      </p:sp>
      <p:pic>
        <p:nvPicPr>
          <p:cNvPr id="13" name="Picture 30" descr="image001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04851" y="60198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ctr" defTabSz="914400" rtl="0" eaLnBrk="1" latinLnBrk="0" hangingPunct="1">
        <a:spcBef>
          <a:spcPct val="0"/>
        </a:spcBef>
        <a:buNone/>
        <a:defRPr sz="4000" b="1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nmahaboeb.CBS\Desktop\Reporting%20forms%20Department%20Pension%20Supervision.xlsx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nmahaboeb.CBS\Desktop\list%20of%20indicators.xlsx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609600" y="3505200"/>
            <a:ext cx="8305800" cy="2819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Natascha Mahaboeb BSc </a:t>
            </a:r>
          </a:p>
          <a:p>
            <a:pPr marL="0" indent="0" algn="ctr">
              <a:buNone/>
            </a:pP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Examiner Pension Supervision Department </a:t>
            </a:r>
          </a:p>
          <a:p>
            <a:pPr marL="0" indent="0" algn="ctr">
              <a:buNone/>
            </a:pPr>
            <a:r>
              <a:rPr lang="en-US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Centrale</a:t>
            </a: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 Bank van Suriname</a:t>
            </a:r>
          </a:p>
          <a:p>
            <a:pPr marL="0" indent="0" algn="ctr">
              <a:buNone/>
            </a:pPr>
            <a:endParaRPr lang="en-US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0" indent="0" algn="ctr">
              <a:buNone/>
            </a:pPr>
            <a:r>
              <a:rPr lang="en-GB" sz="2200" b="1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IOPS/FSC International Seminar</a:t>
            </a:r>
          </a:p>
          <a:p>
            <a:pPr marL="0" indent="0" algn="ctr">
              <a:buNone/>
            </a:pPr>
            <a:r>
              <a:rPr lang="en-GB" sz="2200" b="1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The </a:t>
            </a:r>
            <a:r>
              <a:rPr lang="en-GB" sz="2200" b="1" i="1" dirty="0">
                <a:latin typeface="Aharoni" panose="02010803020104030203" pitchFamily="2" charset="-79"/>
                <a:cs typeface="Aharoni" panose="02010803020104030203" pitchFamily="2" charset="-79"/>
              </a:rPr>
              <a:t>pensions landscape: progress, prospects and challenges”</a:t>
            </a:r>
            <a:endParaRPr lang="en-US" sz="22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0" indent="0" algn="ctr">
              <a:buNone/>
            </a:pPr>
            <a:r>
              <a:rPr lang="en-GB" sz="17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Runaway </a:t>
            </a:r>
            <a:r>
              <a:rPr lang="en-GB" sz="1700" i="1" dirty="0">
                <a:latin typeface="Aharoni" panose="02010803020104030203" pitchFamily="2" charset="-79"/>
                <a:cs typeface="Aharoni" panose="02010803020104030203" pitchFamily="2" charset="-79"/>
              </a:rPr>
              <a:t>Bay, St. Ann, </a:t>
            </a:r>
            <a:r>
              <a:rPr lang="en-GB" sz="1700" i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Jamaica</a:t>
            </a:r>
            <a:r>
              <a:rPr lang="en-GB" sz="1700" i="1" dirty="0">
                <a:latin typeface="Aharoni" panose="02010803020104030203" pitchFamily="2" charset="-79"/>
                <a:cs typeface="Aharoni" panose="02010803020104030203" pitchFamily="2" charset="-79"/>
              </a:rPr>
              <a:t>, 23-24 February 2017</a:t>
            </a:r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752600"/>
            <a:ext cx="8229600" cy="1676400"/>
          </a:xfrm>
        </p:spPr>
        <p:txBody>
          <a:bodyPr>
            <a:normAutofit fontScale="90000"/>
          </a:bodyPr>
          <a:lstStyle/>
          <a:p>
            <a:r>
              <a:rPr lang="en-US" sz="4400" dirty="0" smtClean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Developments </a:t>
            </a:r>
            <a:r>
              <a:rPr lang="en-US" sz="4400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and </a:t>
            </a:r>
            <a:r>
              <a:rPr lang="en-US" sz="4400" dirty="0" smtClean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</a:t>
            </a:r>
            <a:r>
              <a:rPr lang="en-US" sz="4400" dirty="0" smtClean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hallenges</a:t>
            </a:r>
            <a:br>
              <a:rPr lang="en-US" sz="4400" dirty="0" smtClean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en-US" sz="4400" dirty="0" smtClean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of the </a:t>
            </a:r>
            <a:r>
              <a:rPr lang="en-US" sz="4400" dirty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pension </a:t>
            </a:r>
            <a:r>
              <a:rPr lang="en-US" sz="4400" dirty="0" smtClean="0">
                <a:solidFill>
                  <a:schemeClr val="tx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sector in Suriname</a:t>
            </a:r>
            <a:endParaRPr lang="en-US" sz="4400" dirty="0">
              <a:solidFill>
                <a:schemeClr val="tx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917DB-F503-43FE-917B-3DC389AC300C}" type="datetime1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2/23/2017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Centrale Bank van Suriname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758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Challenges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In general inflation risk is mitigated by investment policies</a:t>
            </a:r>
          </a:p>
          <a:p>
            <a:pPr lvl="2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At the end of 2015 proximally 36% of total assets (± 60% of active pension funds) are in foreign currency and foreign assets.</a:t>
            </a:r>
          </a:p>
          <a:p>
            <a:pPr lvl="2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At the end of 2015 27% of total assets (± 70% of active pension funds) are in real estate (13%) and mortgages (14%). These investments can be considered as a hedge against inflation risk, but could also cause concentration risk.  </a:t>
            </a:r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Alignment of monetary and prudential guidelines.</a:t>
            </a:r>
          </a:p>
          <a:p>
            <a:pPr marL="342900" lvl="1" indent="-342900">
              <a:buFont typeface="Courier New" pitchFamily="49" charset="0"/>
              <a:buChar char="o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Increase of operational risk due to failure to comply with legal and regulatory rules such as payment of contributions.</a:t>
            </a:r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E93E0-0D17-4701-A5A7-21C5B89EA8FC}" type="datetime1">
              <a:rPr lang="en-US" smtClean="0"/>
              <a:t>2/23/2017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Centrale Bank van Suriname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077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solidFill>
                  <a:schemeClr val="tx1"/>
                </a:solidFill>
              </a:rPr>
              <a:t>Challenges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1"/>
            <a:ext cx="8610600" cy="4343400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Fall in employment will impact negatively contributions as well as loan repayments (systemic risk).</a:t>
            </a: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Therefore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collection of information about the financial condition of the employer is also crucial.</a:t>
            </a: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Lack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of a standard mortality table and the absence of an actuary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could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lead to actuarial/longevity risk</a:t>
            </a: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The misalignment of the General Pension Act 2014 and the Pension funds and Provident funds Act.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82268-C9EB-4CBE-BB8A-4BA18FF6676B}" type="datetime1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2/23/2017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Centrale Bank van Suriname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78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Our policy </a:t>
            </a:r>
            <a:r>
              <a:rPr lang="en-US" dirty="0" smtClean="0">
                <a:solidFill>
                  <a:schemeClr val="tx1"/>
                </a:solidFill>
              </a:rPr>
              <a:t>approach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8153400" cy="4038600"/>
          </a:xfrm>
        </p:spPr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Managing developments based on: </a:t>
            </a:r>
          </a:p>
          <a:p>
            <a:pPr lvl="1"/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Increased supervision and monitoring =&gt; close surveillance, especially on the financing phase, of which the current account with the employer and the ratio between the contributions and benefits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457200" lvl="1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F4853-8C6E-4F10-8864-CD3B21227018}" type="datetime1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2/23/2017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Centrale Bank van Suriname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645035"/>
              </p:ext>
            </p:extLst>
          </p:nvPr>
        </p:nvGraphicFramePr>
        <p:xfrm>
          <a:off x="609600" y="2982686"/>
          <a:ext cx="7696200" cy="2765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7"/>
          <p:cNvSpPr/>
          <p:nvPr/>
        </p:nvSpPr>
        <p:spPr>
          <a:xfrm>
            <a:off x="609600" y="5737320"/>
            <a:ext cx="55575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ctr"/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 Centrale Bank van Suriname</a:t>
            </a:r>
          </a:p>
        </p:txBody>
      </p:sp>
    </p:spTree>
    <p:extLst>
      <p:ext uri="{BB962C8B-B14F-4D97-AF65-F5344CB8AC3E}">
        <p14:creationId xmlns:p14="http://schemas.microsoft.com/office/powerpoint/2010/main" val="2240381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Contributions and Benefits between </a:t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smtClean="0">
                <a:solidFill>
                  <a:schemeClr val="tx1"/>
                </a:solidFill>
              </a:rPr>
              <a:t>2013 and 2015</a:t>
            </a:r>
            <a:endParaRPr lang="en-US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E93E0-0D17-4701-A5A7-21C5B89EA8FC}" type="datetime1">
              <a:rPr lang="en-US" smtClean="0"/>
              <a:t>2/23/2017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Centrale Bank van Suriname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2730619"/>
              </p:ext>
            </p:extLst>
          </p:nvPr>
        </p:nvGraphicFramePr>
        <p:xfrm>
          <a:off x="609600" y="1524000"/>
          <a:ext cx="8229600" cy="4114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7"/>
          <p:cNvSpPr/>
          <p:nvPr/>
        </p:nvSpPr>
        <p:spPr>
          <a:xfrm>
            <a:off x="762000" y="5737322"/>
            <a:ext cx="54051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ctr"/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 Centrale Bank van Suriname</a:t>
            </a:r>
          </a:p>
        </p:txBody>
      </p:sp>
    </p:spTree>
    <p:extLst>
      <p:ext uri="{BB962C8B-B14F-4D97-AF65-F5344CB8AC3E}">
        <p14:creationId xmlns:p14="http://schemas.microsoft.com/office/powerpoint/2010/main" val="364158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Our policy </a:t>
            </a:r>
            <a:r>
              <a:rPr lang="en-US" dirty="0" smtClean="0">
                <a:solidFill>
                  <a:schemeClr val="tx1"/>
                </a:solidFill>
              </a:rPr>
              <a:t>approach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Facing the developments and challenges through: </a:t>
            </a: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Introduction of more comprehensive reporting (2015) (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Reporting forms Department Pension Supervision .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xlsx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Introduction financial health indicators (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List of indicators.xlsx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Synchronization of the Pension funds and Provident funds Act and the General Pension Act 2014</a:t>
            </a: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Recruiting an actuary </a:t>
            </a: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Establishment of a Financial Stability Department.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E93E0-0D17-4701-A5A7-21C5B89EA8FC}" type="datetime1">
              <a:rPr lang="en-US" smtClean="0"/>
              <a:t>2/23/2017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Centrale Bank van Suriname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08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2800" dirty="0" smtClean="0"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endParaRPr lang="en-US" sz="2800" dirty="0"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endParaRPr lang="en-US" sz="2800" dirty="0" smtClean="0">
              <a:latin typeface="Arial Black" panose="020B0A040201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676400"/>
            <a:ext cx="62484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BADD5-960C-40BD-BC77-8E3CFFB76802}" type="datetime1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2/23/2017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Centrale Bank van Suriname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95800" y="5460326"/>
            <a:ext cx="381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Contact: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nmahaboeb@cbvs.sr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21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Outline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Structure of the pension sector in Suriname</a:t>
            </a: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Pension funds under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supervision of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Centrale Bank van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Suriname (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CBvS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Legislation and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regulations</a:t>
            </a:r>
          </a:p>
          <a:p>
            <a:pPr lvl="1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Financial data</a:t>
            </a:r>
          </a:p>
          <a:p>
            <a:pPr lvl="0"/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Developments</a:t>
            </a:r>
            <a:r>
              <a:rPr lang="en-US" sz="32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challenges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Our policy approach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F0EC5-2ECB-4993-A60E-525CC5FD2C58}" type="datetime1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2/23/2017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Centrale Bank van Suriname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17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Structure 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pension 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sector in </a:t>
            </a:r>
            <a:r>
              <a:rPr lang="en-US" sz="28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Suriname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8746550"/>
              </p:ext>
            </p:extLst>
          </p:nvPr>
        </p:nvGraphicFramePr>
        <p:xfrm>
          <a:off x="685800" y="1576499"/>
          <a:ext cx="7543800" cy="44235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9498"/>
                <a:gridCol w="1307195"/>
                <a:gridCol w="1347107"/>
              </a:tblGrid>
              <a:tr h="590957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Overview of the pension funds</a:t>
                      </a:r>
                      <a:endParaRPr lang="en-US" sz="2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</a:t>
                      </a:r>
                      <a:endParaRPr lang="en-US" sz="2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</a:t>
                      </a:r>
                      <a:r>
                        <a:rPr lang="en-US" sz="20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Assets</a:t>
                      </a:r>
                      <a:endParaRPr lang="en-US" sz="2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29912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Active</a:t>
                      </a:r>
                      <a:endParaRPr lang="en-US" sz="2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29912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Defined benefit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29912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Defined contribution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29912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Collective defined contribution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98.0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29912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PAYG (Civil Servants Pension Fund)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2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29912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In-Active</a:t>
                      </a:r>
                      <a:endParaRPr lang="en-US" sz="2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2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29912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29912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2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45398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20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 </a:t>
                      </a:r>
                      <a:r>
                        <a:rPr lang="en-US" sz="20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(Not </a:t>
                      </a:r>
                      <a:r>
                        <a:rPr lang="en-US" sz="20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under 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Bank’s </a:t>
                      </a:r>
                      <a:r>
                        <a:rPr lang="en-US" sz="20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supervision)</a:t>
                      </a:r>
                      <a:endParaRPr lang="en-US" sz="2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426475">
                <a:tc>
                  <a:txBody>
                    <a:bodyPr/>
                    <a:lstStyle/>
                    <a:p>
                      <a:pPr algn="l" rtl="0" fontAlgn="ctr"/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PAYG</a:t>
                      </a:r>
                      <a:r>
                        <a:rPr lang="en-US" sz="20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(General </a:t>
                      </a:r>
                      <a:r>
                        <a:rPr lang="en-US" sz="2000" b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Pension Fund</a:t>
                      </a:r>
                      <a:r>
                        <a:rPr lang="en-US" sz="20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2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</a:tr>
              <a:tr h="426475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Source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 Centrale Bank van Suriname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C0C3E-800D-4BC2-AB8A-66079D536034}" type="datetime1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2/23/2017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0400" y="6324600"/>
            <a:ext cx="2895600" cy="365125"/>
          </a:xfrm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Centrale Bank van Suriname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35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533400"/>
            <a:ext cx="822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Structure 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of the pension sector in Suriname</a:t>
            </a:r>
            <a:endParaRPr lang="nl-NL" sz="3600" b="1" dirty="0" smtClean="0"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8200" y="1494212"/>
            <a:ext cx="7848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smtClean="0"/>
              <a:t>Legislation</a:t>
            </a:r>
          </a:p>
          <a:p>
            <a:r>
              <a:rPr lang="en-GB" sz="2400" dirty="0"/>
              <a:t>Pension Funds and Provident Funds Act (O.G. 2005 no. 75</a:t>
            </a:r>
            <a:r>
              <a:rPr lang="en-GB" sz="2400" dirty="0" smtClean="0"/>
              <a:t>)</a:t>
            </a:r>
          </a:p>
          <a:p>
            <a:endParaRPr lang="en-GB" sz="2400" dirty="0"/>
          </a:p>
          <a:p>
            <a:r>
              <a:rPr lang="en-GB" sz="2400" b="1" u="sng" dirty="0" smtClean="0"/>
              <a:t>Regulations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Investment guidelines for pension funds. </a:t>
            </a:r>
            <a:endParaRPr lang="en-US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Solvency regulation for pension funds .</a:t>
            </a:r>
            <a:endParaRPr lang="en-US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/>
              <a:t>Guideline for registration and obtaining a declaration of no objection for pension funds and provident funds.</a:t>
            </a:r>
          </a:p>
          <a:p>
            <a:endParaRPr lang="en-GB" sz="2400" dirty="0" smtClean="0"/>
          </a:p>
          <a:p>
            <a:r>
              <a:rPr lang="en-GB" sz="2400" b="1" u="sng" dirty="0" smtClean="0"/>
              <a:t>Introduction mandatory pension scheme </a:t>
            </a:r>
            <a:endParaRPr lang="en-GB" sz="2400" b="1" u="sng" dirty="0"/>
          </a:p>
          <a:p>
            <a:r>
              <a:rPr lang="en-US" sz="2400" dirty="0" smtClean="0">
                <a:cs typeface="Arial" panose="020B0604020202020204" pitchFamily="34" charset="0"/>
              </a:rPr>
              <a:t>General Pension Act 2014 has been promulgated</a:t>
            </a:r>
            <a:r>
              <a:rPr lang="en-US" sz="2400" dirty="0" smtClean="0"/>
              <a:t> </a:t>
            </a: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0CFF-1F90-4973-94A3-5FFBA90AAA97}" type="datetime1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2/23/2017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Centrale Bank van Suriname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93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Financial data 2015</a:t>
            </a:r>
            <a:endParaRPr lang="nl-NL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4114800"/>
          </a:xfrm>
        </p:spPr>
        <p:txBody>
          <a:bodyPr>
            <a:noAutofit/>
          </a:bodyPr>
          <a:lstStyle/>
          <a:p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Pension sector 13 % of the financial sector </a:t>
            </a:r>
          </a:p>
          <a:p>
            <a:r>
              <a:rPr lang="en-US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Pension sector 11 % of GDP</a:t>
            </a:r>
            <a:endParaRPr 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b="1" dirty="0" smtClean="0">
              <a:latin typeface="+mj-lt"/>
              <a:cs typeface="Times New Roman" pitchFamily="18" charset="0"/>
            </a:endParaRPr>
          </a:p>
          <a:p>
            <a:pPr marL="0" indent="0">
              <a:buNone/>
            </a:pPr>
            <a:endParaRPr lang="en-US" b="1" dirty="0">
              <a:latin typeface="+mj-lt"/>
              <a:cs typeface="Times New Roman" pitchFamily="18" charset="0"/>
            </a:endParaRPr>
          </a:p>
          <a:p>
            <a:pPr marL="0" indent="0">
              <a:buNone/>
            </a:pPr>
            <a:endParaRPr lang="en-US" b="1" dirty="0" smtClean="0">
              <a:latin typeface="+mj-lt"/>
              <a:cs typeface="Times New Roman" pitchFamily="18" charset="0"/>
            </a:endParaRPr>
          </a:p>
          <a:p>
            <a:pPr marL="0" indent="0">
              <a:buNone/>
            </a:pPr>
            <a:endParaRPr lang="en-US" b="1" dirty="0">
              <a:latin typeface="+mj-lt"/>
              <a:cs typeface="Times New Roman" pitchFamily="18" charset="0"/>
            </a:endParaRPr>
          </a:p>
          <a:p>
            <a:pPr marL="0" indent="0">
              <a:buNone/>
            </a:pPr>
            <a:endParaRPr lang="en-US" b="1" dirty="0" smtClean="0">
              <a:latin typeface="+mj-lt"/>
              <a:cs typeface="Times New Roman" pitchFamily="18" charset="0"/>
            </a:endParaRPr>
          </a:p>
          <a:p>
            <a:pPr marL="0" indent="0">
              <a:buNone/>
            </a:pPr>
            <a:endParaRPr lang="en-US" b="1" dirty="0">
              <a:latin typeface="+mj-lt"/>
              <a:cs typeface="Times New Roman" pitchFamily="18" charset="0"/>
            </a:endParaRP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696201904"/>
              </p:ext>
            </p:extLst>
          </p:nvPr>
        </p:nvGraphicFramePr>
        <p:xfrm>
          <a:off x="457200" y="2201344"/>
          <a:ext cx="8458200" cy="3812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505ED9-0F88-4D03-B61F-64E6923C8896}" type="datetime1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2/23/2017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Centrale Bank van Suriname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90600" y="5706545"/>
            <a:ext cx="495299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Source:  Centrale Bank van Suriname</a:t>
            </a:r>
          </a:p>
        </p:txBody>
      </p:sp>
    </p:spTree>
    <p:extLst>
      <p:ext uri="{BB962C8B-B14F-4D97-AF65-F5344CB8AC3E}">
        <p14:creationId xmlns:p14="http://schemas.microsoft.com/office/powerpoint/2010/main" val="188278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Macro-economic </a:t>
            </a:r>
            <a:r>
              <a:rPr lang="en-US" dirty="0" smtClean="0">
                <a:solidFill>
                  <a:schemeClr val="tx1"/>
                </a:solidFill>
              </a:rPr>
              <a:t>background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038599"/>
          </a:xfrm>
        </p:spPr>
        <p:txBody>
          <a:bodyPr>
            <a:normAutofit/>
          </a:bodyPr>
          <a:lstStyle/>
          <a:p>
            <a:pPr marL="457200" lvl="1" indent="-403225">
              <a:buFont typeface="Courier New" panose="02070309020205020404" pitchFamily="49" charset="0"/>
              <a:buChar char="o"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Economic downturn resulting from</a:t>
            </a:r>
          </a:p>
          <a:p>
            <a:pPr lvl="2"/>
            <a:r>
              <a:rPr lang="en-GB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drop in the prices of main commodities (gold and oil) </a:t>
            </a:r>
          </a:p>
          <a:p>
            <a:pPr lvl="2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Expansionary budgetary policy</a:t>
            </a:r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End </a:t>
            </a: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nl-NL" sz="3200" dirty="0" err="1">
                <a:latin typeface="Arial" panose="020B0604020202020204" pitchFamily="34" charset="0"/>
                <a:cs typeface="Arial" panose="020B0604020202020204" pitchFamily="34" charset="0"/>
              </a:rPr>
              <a:t>Year</a:t>
            </a: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 (EOY) </a:t>
            </a:r>
            <a:r>
              <a:rPr lang="nl-NL" sz="3200" dirty="0" err="1">
                <a:latin typeface="Arial" panose="020B0604020202020204" pitchFamily="34" charset="0"/>
                <a:cs typeface="Arial" panose="020B0604020202020204" pitchFamily="34" charset="0"/>
              </a:rPr>
              <a:t>inflation</a:t>
            </a: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</a:rPr>
              <a:t>2016 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52,4%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CBvS</a:t>
            </a:r>
            <a:r>
              <a:rPr lang="nl-NL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3200" dirty="0" err="1">
                <a:latin typeface="Arial" panose="020B0604020202020204" pitchFamily="34" charset="0"/>
                <a:cs typeface="Arial" panose="020B0604020202020204" pitchFamily="34" charset="0"/>
              </a:rPr>
              <a:t>introduced</a:t>
            </a: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3200" dirty="0" err="1">
                <a:latin typeface="Arial" panose="020B0604020202020204" pitchFamily="34" charset="0"/>
                <a:cs typeface="Arial" panose="020B0604020202020204" pitchFamily="34" charset="0"/>
              </a:rPr>
              <a:t>floating</a:t>
            </a: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 exchange </a:t>
            </a:r>
            <a:r>
              <a:rPr lang="nl-NL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rate</a:t>
            </a:r>
            <a:r>
              <a:rPr lang="nl-NL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Exchange </a:t>
            </a:r>
            <a:r>
              <a:rPr lang="nl-NL" sz="3200" dirty="0" err="1">
                <a:latin typeface="Arial" panose="020B0604020202020204" pitchFamily="34" charset="0"/>
                <a:cs typeface="Arial" panose="020B0604020202020204" pitchFamily="34" charset="0"/>
              </a:rPr>
              <a:t>rate</a:t>
            </a: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3200" dirty="0" err="1">
                <a:latin typeface="Arial" panose="020B0604020202020204" pitchFamily="34" charset="0"/>
                <a:cs typeface="Arial" panose="020B0604020202020204" pitchFamily="34" charset="0"/>
              </a:rPr>
              <a:t>depreciated</a:t>
            </a:r>
            <a:r>
              <a:rPr lang="nl-NL" sz="3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rapidly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88B3F-9961-4575-90E6-742CECD238A9}" type="datetime1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2/23/2017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Centrale Bank van Suriname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65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Developments </a:t>
            </a:r>
            <a:r>
              <a:rPr lang="en-US" dirty="0">
                <a:solidFill>
                  <a:schemeClr val="tx1"/>
                </a:solidFill>
              </a:rPr>
              <a:t>of SRD against </a:t>
            </a:r>
            <a:r>
              <a:rPr lang="en-US" dirty="0" smtClean="0">
                <a:solidFill>
                  <a:schemeClr val="tx1"/>
                </a:solidFill>
              </a:rPr>
              <a:t>USD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75577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F8132-797D-4F01-A0E1-ED64AEF5D751}" type="datetime1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2/23/2017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Centrale Bank van Suriname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 rot="10800000" flipV="1">
            <a:off x="914400" y="5775778"/>
            <a:ext cx="50241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ctr"/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 Centrale Bank van Suriname</a:t>
            </a:r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523318"/>
              </p:ext>
            </p:extLst>
          </p:nvPr>
        </p:nvGraphicFramePr>
        <p:xfrm>
          <a:off x="609600" y="1524000"/>
          <a:ext cx="7772400" cy="4107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4901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End year inflation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85454"/>
            <a:ext cx="8229600" cy="4525963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depreciation of the Surinamese dollar has placed the pension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policies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under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328051"/>
              </p:ext>
            </p:extLst>
          </p:nvPr>
        </p:nvGraphicFramePr>
        <p:xfrm>
          <a:off x="914400" y="2286000"/>
          <a:ext cx="7315200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4A200-576E-4807-A6EA-A91274CBA114}" type="datetime1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2/23/2017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Centrale Bank van Suriname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43000" y="5737323"/>
            <a:ext cx="5105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Source:  Centrale Bank van Suriname</a:t>
            </a:r>
          </a:p>
        </p:txBody>
      </p:sp>
    </p:spTree>
    <p:extLst>
      <p:ext uri="{BB962C8B-B14F-4D97-AF65-F5344CB8AC3E}">
        <p14:creationId xmlns:p14="http://schemas.microsoft.com/office/powerpoint/2010/main" val="333807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47700" y="533399"/>
            <a:ext cx="792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b="1" dirty="0" smtClean="0">
                <a:latin typeface="+mj-lt"/>
              </a:rPr>
              <a:t>Risks of pension sector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800" y="1676400"/>
            <a:ext cx="8610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</a:t>
            </a:r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he pension sector faces several risks </a:t>
            </a:r>
            <a:r>
              <a:rPr lang="en-US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s.a.</a:t>
            </a:r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Inflation risk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Concentration risk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Credit risk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Operational risk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Actuarial/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longevity risk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Exchange rate risk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9FF5B-18B7-45A2-947C-0693DE5F6102}" type="datetime1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2/23/2017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8A7FD-76DB-4E30-8735-7D99CEED3244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Centrale Bank van Suriname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551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2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2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ELEMTYPE" val="2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15088</TotalTime>
  <Words>754</Words>
  <Application>Microsoft Office PowerPoint</Application>
  <PresentationFormat>On-screen Show (4:3)</PresentationFormat>
  <Paragraphs>187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Developments and challenges of the pension sector in Suriname</vt:lpstr>
      <vt:lpstr>Outline </vt:lpstr>
      <vt:lpstr>Structure of the pension sector in Suriname</vt:lpstr>
      <vt:lpstr>PowerPoint Presentation</vt:lpstr>
      <vt:lpstr>Financial data 2015</vt:lpstr>
      <vt:lpstr>Macro-economic background</vt:lpstr>
      <vt:lpstr>Developments of SRD against USD</vt:lpstr>
      <vt:lpstr>End year inflation</vt:lpstr>
      <vt:lpstr>PowerPoint Presentation</vt:lpstr>
      <vt:lpstr>Challenges</vt:lpstr>
      <vt:lpstr>Challenges</vt:lpstr>
      <vt:lpstr>Our policy approach</vt:lpstr>
      <vt:lpstr>Contributions and Benefits between  2013 and 2015</vt:lpstr>
      <vt:lpstr>Our policy approach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Orie William</dc:creator>
  <cp:lastModifiedBy>Mahaboeb Natascha</cp:lastModifiedBy>
  <cp:revision>1090</cp:revision>
  <cp:lastPrinted>2017-02-17T18:26:55Z</cp:lastPrinted>
  <dcterms:created xsi:type="dcterms:W3CDTF">2011-09-29T00:22:43Z</dcterms:created>
  <dcterms:modified xsi:type="dcterms:W3CDTF">2017-02-23T04:46:36Z</dcterms:modified>
</cp:coreProperties>
</file>