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70" r:id="rId2"/>
    <p:sldId id="260" r:id="rId3"/>
    <p:sldId id="281" r:id="rId4"/>
    <p:sldId id="289" r:id="rId5"/>
    <p:sldId id="290" r:id="rId6"/>
    <p:sldId id="291" r:id="rId7"/>
    <p:sldId id="282" r:id="rId8"/>
    <p:sldId id="287" r:id="rId9"/>
    <p:sldId id="288" r:id="rId10"/>
    <p:sldId id="286" r:id="rId11"/>
    <p:sldId id="284" r:id="rId12"/>
    <p:sldId id="285" r:id="rId13"/>
    <p:sldId id="292" r:id="rId1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B3"/>
    <a:srgbClr val="91C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3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US" sz="8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800" dirty="0"/>
              <a:t>Legend</a:t>
            </a:r>
          </a:p>
        </c:rich>
      </c:tx>
      <c:layout>
        <c:manualLayout>
          <c:xMode val="edge"/>
          <c:yMode val="edge"/>
          <c:x val="0.26544595453997927"/>
          <c:y val="1.90627750278247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4.3791763107414824E-2"/>
          <c:y val="6.218947345225663E-2"/>
          <c:w val="0.46110745189788088"/>
          <c:h val="0.93781052654774355"/>
        </c:manualLayout>
      </c:layout>
      <c:lineChart>
        <c:grouping val="standard"/>
        <c:varyColors val="0"/>
        <c:ser>
          <c:idx val="0"/>
          <c:order val="0"/>
          <c:tx>
            <c:v>Q1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2.7</c:v>
              </c:pt>
            </c:numLit>
          </c:val>
          <c:smooth val="0"/>
        </c:ser>
        <c:ser>
          <c:idx val="1"/>
          <c:order val="1"/>
          <c:tx>
            <c:v>minimum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0.5</c:v>
              </c:pt>
            </c:numLit>
          </c:val>
          <c:smooth val="0"/>
        </c:ser>
        <c:ser>
          <c:idx val="2"/>
          <c:order val="2"/>
          <c:tx>
            <c:v>maximum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5.9</c:v>
              </c:pt>
            </c:numLit>
          </c:val>
          <c:smooth val="0"/>
        </c:ser>
        <c:ser>
          <c:idx val="3"/>
          <c:order val="3"/>
          <c:tx>
            <c:v>Q3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4.8</c:v>
              </c:pt>
            </c:numLit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2700">
              <a:solidFill>
                <a:srgbClr val="000000"/>
              </a:solidFill>
              <a:prstDash val="solid"/>
            </a:ln>
          </c:spPr>
        </c:hiLowLines>
        <c:upDownBars>
          <c:gapWidth val="100"/>
          <c:upBars>
            <c:spPr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</a:ln>
            </c:spPr>
          </c:upBars>
          <c:downBars>
            <c:spPr>
              <a:solidFill>
                <a:srgbClr val="000000"/>
              </a:solidFill>
              <a:ln w="3175">
                <a:solidFill>
                  <a:srgbClr val="000000"/>
                </a:solidFill>
                <a:prstDash val="solid"/>
              </a:ln>
            </c:spPr>
          </c:downBars>
        </c:upDownBars>
        <c:marker val="1"/>
        <c:smooth val="0"/>
        <c:axId val="33602560"/>
        <c:axId val="69172544"/>
      </c:lineChart>
      <c:lineChart>
        <c:grouping val="standard"/>
        <c:varyColors val="0"/>
        <c:ser>
          <c:idx val="4"/>
          <c:order val="4"/>
          <c:tx>
            <c:v>Median1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3.7</c:v>
              </c:pt>
            </c:numLit>
          </c:val>
          <c:smooth val="0"/>
        </c:ser>
        <c:ser>
          <c:idx val="5"/>
          <c:order val="5"/>
          <c:tx>
            <c:v>Median2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3.7</c:v>
              </c:pt>
            </c:numLit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100"/>
          <c:upBars>
            <c:spPr>
              <a:solidFill>
                <a:srgbClr val="FFFFFF"/>
              </a:solidFill>
              <a:ln w="3175">
                <a:solidFill>
                  <a:srgbClr val="000000"/>
                </a:solidFill>
                <a:prstDash val="solid"/>
              </a:ln>
            </c:spPr>
          </c:upBars>
          <c:downBars>
            <c:spPr>
              <a:solidFill>
                <a:srgbClr val="000000"/>
              </a:solidFill>
              <a:ln w="25400">
                <a:solidFill>
                  <a:srgbClr val="000000"/>
                </a:solidFill>
                <a:prstDash val="solid"/>
              </a:ln>
            </c:spPr>
          </c:downBars>
        </c:upDownBars>
        <c:marker val="1"/>
        <c:smooth val="0"/>
        <c:axId val="33603072"/>
        <c:axId val="43651008"/>
      </c:lineChart>
      <c:catAx>
        <c:axId val="33602560"/>
        <c:scaling>
          <c:orientation val="minMax"/>
        </c:scaling>
        <c:delete val="1"/>
        <c:axPos val="b"/>
        <c:majorTickMark val="out"/>
        <c:minorTickMark val="none"/>
        <c:tickLblPos val="none"/>
        <c:crossAx val="69172544"/>
        <c:crossesAt val="-60"/>
        <c:auto val="0"/>
        <c:lblAlgn val="ctr"/>
        <c:lblOffset val="100"/>
        <c:noMultiLvlLbl val="0"/>
      </c:catAx>
      <c:valAx>
        <c:axId val="69172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3602560"/>
        <c:crosses val="autoZero"/>
        <c:crossBetween val="between"/>
      </c:valAx>
      <c:catAx>
        <c:axId val="33603072"/>
        <c:scaling>
          <c:orientation val="minMax"/>
        </c:scaling>
        <c:delete val="1"/>
        <c:axPos val="b"/>
        <c:majorTickMark val="out"/>
        <c:minorTickMark val="none"/>
        <c:tickLblPos val="none"/>
        <c:crossAx val="43651008"/>
        <c:crosses val="autoZero"/>
        <c:auto val="0"/>
        <c:lblAlgn val="ctr"/>
        <c:lblOffset val="100"/>
        <c:noMultiLvlLbl val="0"/>
      </c:catAx>
      <c:valAx>
        <c:axId val="436510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3603072"/>
        <c:crosses val="autoZero"/>
        <c:crossBetween val="between"/>
      </c:valAx>
      <c:spPr>
        <a:noFill/>
        <a:ln w="25400">
          <a:noFill/>
        </a:ln>
      </c:spPr>
    </c:plotArea>
    <c:plotVisOnly val="0"/>
    <c:dispBlanksAs val="gap"/>
    <c:showDLblsOverMax val="0"/>
  </c:chart>
  <c:spPr>
    <a:solidFill>
      <a:srgbClr val="FFFFFF"/>
    </a:solidFill>
    <a:ln w="3175">
      <a:solidFill>
        <a:schemeClr val="bg1">
          <a:lumMod val="75000"/>
        </a:schemeClr>
      </a:solidFill>
      <a:prstDash val="solid"/>
    </a:ln>
  </c:spPr>
  <c:txPr>
    <a:bodyPr/>
    <a:lstStyle/>
    <a:p>
      <a:pPr>
        <a:defRPr sz="7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US" sz="8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800" dirty="0"/>
              <a:t>Legend</a:t>
            </a:r>
          </a:p>
        </c:rich>
      </c:tx>
      <c:layout>
        <c:manualLayout>
          <c:xMode val="edge"/>
          <c:yMode val="edge"/>
          <c:x val="0.26544595453997927"/>
          <c:y val="1.90627750278247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4.3791763107414811E-2"/>
          <c:y val="6.2189473452256484E-2"/>
          <c:w val="0.46110745189788088"/>
          <c:h val="0.93781052654774355"/>
        </c:manualLayout>
      </c:layout>
      <c:lineChart>
        <c:grouping val="standard"/>
        <c:varyColors val="0"/>
        <c:ser>
          <c:idx val="0"/>
          <c:order val="0"/>
          <c:tx>
            <c:v>Q1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2.7</c:v>
              </c:pt>
            </c:numLit>
          </c:val>
          <c:smooth val="0"/>
        </c:ser>
        <c:ser>
          <c:idx val="1"/>
          <c:order val="1"/>
          <c:tx>
            <c:v>minimum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0.5</c:v>
              </c:pt>
            </c:numLit>
          </c:val>
          <c:smooth val="0"/>
        </c:ser>
        <c:ser>
          <c:idx val="2"/>
          <c:order val="2"/>
          <c:tx>
            <c:v>maximum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5.9</c:v>
              </c:pt>
            </c:numLit>
          </c:val>
          <c:smooth val="0"/>
        </c:ser>
        <c:ser>
          <c:idx val="3"/>
          <c:order val="3"/>
          <c:tx>
            <c:v>Q3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4.8</c:v>
              </c:pt>
            </c:numLit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2700">
              <a:solidFill>
                <a:srgbClr val="000000"/>
              </a:solidFill>
              <a:prstDash val="solid"/>
            </a:ln>
          </c:spPr>
        </c:hiLowLines>
        <c:upDownBars>
          <c:gapWidth val="100"/>
          <c:upBars>
            <c:spPr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</a:ln>
            </c:spPr>
          </c:upBars>
          <c:downBars>
            <c:spPr>
              <a:solidFill>
                <a:srgbClr val="000000"/>
              </a:solidFill>
              <a:ln w="3175">
                <a:solidFill>
                  <a:srgbClr val="000000"/>
                </a:solidFill>
                <a:prstDash val="solid"/>
              </a:ln>
            </c:spPr>
          </c:downBars>
        </c:upDownBars>
        <c:marker val="1"/>
        <c:smooth val="0"/>
        <c:axId val="42524160"/>
        <c:axId val="102511104"/>
      </c:lineChart>
      <c:lineChart>
        <c:grouping val="standard"/>
        <c:varyColors val="0"/>
        <c:ser>
          <c:idx val="4"/>
          <c:order val="4"/>
          <c:tx>
            <c:v>Median1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3.7</c:v>
              </c:pt>
            </c:numLit>
          </c:val>
          <c:smooth val="0"/>
        </c:ser>
        <c:ser>
          <c:idx val="5"/>
          <c:order val="5"/>
          <c:tx>
            <c:v>Median2</c:v>
          </c:tx>
          <c:spPr>
            <a:ln w="28575">
              <a:noFill/>
            </a:ln>
          </c:spPr>
          <c:marker>
            <c:symbol val="none"/>
          </c:marker>
          <c:val>
            <c:numLit>
              <c:formatCode>General</c:formatCode>
              <c:ptCount val="1"/>
              <c:pt idx="0">
                <c:v>3.7</c:v>
              </c:pt>
            </c:numLit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100"/>
          <c:upBars>
            <c:spPr>
              <a:solidFill>
                <a:srgbClr val="FFFFFF"/>
              </a:solidFill>
              <a:ln w="3175">
                <a:solidFill>
                  <a:srgbClr val="000000"/>
                </a:solidFill>
                <a:prstDash val="solid"/>
              </a:ln>
            </c:spPr>
          </c:upBars>
          <c:downBars>
            <c:spPr>
              <a:solidFill>
                <a:srgbClr val="000000"/>
              </a:solidFill>
              <a:ln w="25400">
                <a:solidFill>
                  <a:srgbClr val="000000"/>
                </a:solidFill>
                <a:prstDash val="solid"/>
              </a:ln>
            </c:spPr>
          </c:downBars>
        </c:upDownBars>
        <c:marker val="1"/>
        <c:smooth val="0"/>
        <c:axId val="43413504"/>
        <c:axId val="102511680"/>
      </c:lineChart>
      <c:catAx>
        <c:axId val="42524160"/>
        <c:scaling>
          <c:orientation val="minMax"/>
        </c:scaling>
        <c:delete val="1"/>
        <c:axPos val="b"/>
        <c:majorTickMark val="out"/>
        <c:minorTickMark val="none"/>
        <c:tickLblPos val="none"/>
        <c:crossAx val="102511104"/>
        <c:crossesAt val="-60"/>
        <c:auto val="0"/>
        <c:lblAlgn val="ctr"/>
        <c:lblOffset val="100"/>
        <c:noMultiLvlLbl val="0"/>
      </c:catAx>
      <c:valAx>
        <c:axId val="1025111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2524160"/>
        <c:crosses val="autoZero"/>
        <c:crossBetween val="between"/>
      </c:valAx>
      <c:catAx>
        <c:axId val="43413504"/>
        <c:scaling>
          <c:orientation val="minMax"/>
        </c:scaling>
        <c:delete val="1"/>
        <c:axPos val="b"/>
        <c:majorTickMark val="out"/>
        <c:minorTickMark val="none"/>
        <c:tickLblPos val="none"/>
        <c:crossAx val="102511680"/>
        <c:crosses val="autoZero"/>
        <c:auto val="0"/>
        <c:lblAlgn val="ctr"/>
        <c:lblOffset val="100"/>
        <c:noMultiLvlLbl val="0"/>
      </c:catAx>
      <c:valAx>
        <c:axId val="102511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3413504"/>
        <c:crosses val="autoZero"/>
        <c:crossBetween val="between"/>
      </c:valAx>
      <c:spPr>
        <a:noFill/>
        <a:ln w="25400">
          <a:noFill/>
        </a:ln>
      </c:spPr>
    </c:plotArea>
    <c:plotVisOnly val="0"/>
    <c:dispBlanksAs val="gap"/>
    <c:showDLblsOverMax val="0"/>
  </c:chart>
  <c:spPr>
    <a:solidFill>
      <a:srgbClr val="FFFFFF"/>
    </a:solidFill>
    <a:ln w="3175">
      <a:solidFill>
        <a:schemeClr val="bg1">
          <a:lumMod val="75000"/>
        </a:schemeClr>
      </a:solidFill>
      <a:prstDash val="solid"/>
    </a:ln>
  </c:spPr>
  <c:txPr>
    <a:bodyPr/>
    <a:lstStyle/>
    <a:p>
      <a:pPr>
        <a:defRPr sz="7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0.41609</cdr:x>
      <cdr:y>0.42279</cdr:y>
    </cdr:from>
    <cdr:to>
      <cdr:x>0.89823</cdr:x>
      <cdr:y>0.51368</cdr:y>
    </cdr:to>
    <cdr:sp macro="" textlink="">
      <cdr:nvSpPr>
        <cdr:cNvPr id="257026" name="Text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2271" y="720261"/>
          <a:ext cx="373436" cy="1548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median</a:t>
          </a:r>
        </a:p>
      </cdr:txBody>
    </cdr:sp>
  </cdr:relSizeAnchor>
  <cdr:relSizeAnchor xmlns:cdr="http://schemas.openxmlformats.org/drawingml/2006/chartDrawing">
    <cdr:from>
      <cdr:x>0.27273</cdr:x>
      <cdr:y>0.17647</cdr:y>
    </cdr:from>
    <cdr:to>
      <cdr:x>0.89445</cdr:x>
      <cdr:y>0.26736</cdr:y>
    </cdr:to>
    <cdr:sp macro="" textlink="">
      <cdr:nvSpPr>
        <cdr:cNvPr id="257027" name="Text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8600" y="228600"/>
          <a:ext cx="521125" cy="1177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maximum</a:t>
          </a:r>
        </a:p>
      </cdr:txBody>
    </cdr:sp>
  </cdr:relSizeAnchor>
  <cdr:relSizeAnchor xmlns:cdr="http://schemas.openxmlformats.org/drawingml/2006/chartDrawing">
    <cdr:from>
      <cdr:x>0.43693</cdr:x>
      <cdr:y>0.28945</cdr:y>
    </cdr:from>
    <cdr:to>
      <cdr:x>0.74249</cdr:x>
      <cdr:y>0.38052</cdr:y>
    </cdr:to>
    <cdr:sp macro="" textlink="">
      <cdr:nvSpPr>
        <cdr:cNvPr id="257028" name="Text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7100" y="472882"/>
          <a:ext cx="235747" cy="14878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75th</a:t>
          </a:r>
        </a:p>
      </cdr:txBody>
    </cdr:sp>
  </cdr:relSizeAnchor>
  <cdr:relSizeAnchor xmlns:cdr="http://schemas.openxmlformats.org/drawingml/2006/chartDrawing">
    <cdr:from>
      <cdr:x>0.41467</cdr:x>
      <cdr:y>0.61414</cdr:y>
    </cdr:from>
    <cdr:to>
      <cdr:x>0.72024</cdr:x>
      <cdr:y>0.70504</cdr:y>
    </cdr:to>
    <cdr:sp macro="" textlink="">
      <cdr:nvSpPr>
        <cdr:cNvPr id="257029" name="Text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19925" y="1003334"/>
          <a:ext cx="235754" cy="1485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25th</a:t>
          </a:r>
        </a:p>
      </cdr:txBody>
    </cdr:sp>
  </cdr:relSizeAnchor>
  <cdr:relSizeAnchor xmlns:cdr="http://schemas.openxmlformats.org/drawingml/2006/chartDrawing">
    <cdr:from>
      <cdr:x>0.303</cdr:x>
      <cdr:y>0.85533</cdr:y>
    </cdr:from>
    <cdr:to>
      <cdr:x>0.88788</cdr:x>
      <cdr:y>0.94623</cdr:y>
    </cdr:to>
    <cdr:sp macro="" textlink="">
      <cdr:nvSpPr>
        <cdr:cNvPr id="257031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3768" y="1397362"/>
          <a:ext cx="451249" cy="1485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minimum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0.41609</cdr:x>
      <cdr:y>0.42279</cdr:y>
    </cdr:from>
    <cdr:to>
      <cdr:x>0.89823</cdr:x>
      <cdr:y>0.51368</cdr:y>
    </cdr:to>
    <cdr:sp macro="" textlink="">
      <cdr:nvSpPr>
        <cdr:cNvPr id="257026" name="Text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2271" y="720261"/>
          <a:ext cx="373436" cy="1548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median</a:t>
          </a:r>
        </a:p>
      </cdr:txBody>
    </cdr:sp>
  </cdr:relSizeAnchor>
  <cdr:relSizeAnchor xmlns:cdr="http://schemas.openxmlformats.org/drawingml/2006/chartDrawing">
    <cdr:from>
      <cdr:x>0.27788</cdr:x>
      <cdr:y>0.10655</cdr:y>
    </cdr:from>
    <cdr:to>
      <cdr:x>0.8996</cdr:x>
      <cdr:y>0.19744</cdr:y>
    </cdr:to>
    <cdr:sp macro="" textlink="">
      <cdr:nvSpPr>
        <cdr:cNvPr id="257027" name="Text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5225" y="181511"/>
          <a:ext cx="481542" cy="1548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maximum</a:t>
          </a:r>
        </a:p>
      </cdr:txBody>
    </cdr:sp>
  </cdr:relSizeAnchor>
  <cdr:relSizeAnchor xmlns:cdr="http://schemas.openxmlformats.org/drawingml/2006/chartDrawing">
    <cdr:from>
      <cdr:x>0.43693</cdr:x>
      <cdr:y>0.28945</cdr:y>
    </cdr:from>
    <cdr:to>
      <cdr:x>0.74249</cdr:x>
      <cdr:y>0.38052</cdr:y>
    </cdr:to>
    <cdr:sp macro="" textlink="">
      <cdr:nvSpPr>
        <cdr:cNvPr id="257028" name="Text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7100" y="472882"/>
          <a:ext cx="235747" cy="14878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75th</a:t>
          </a:r>
        </a:p>
      </cdr:txBody>
    </cdr:sp>
  </cdr:relSizeAnchor>
  <cdr:relSizeAnchor xmlns:cdr="http://schemas.openxmlformats.org/drawingml/2006/chartDrawing">
    <cdr:from>
      <cdr:x>0.41467</cdr:x>
      <cdr:y>0.61414</cdr:y>
    </cdr:from>
    <cdr:to>
      <cdr:x>0.72024</cdr:x>
      <cdr:y>0.70504</cdr:y>
    </cdr:to>
    <cdr:sp macro="" textlink="">
      <cdr:nvSpPr>
        <cdr:cNvPr id="257029" name="Text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19925" y="1003334"/>
          <a:ext cx="235754" cy="1485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25th</a:t>
          </a:r>
        </a:p>
      </cdr:txBody>
    </cdr:sp>
  </cdr:relSizeAnchor>
  <cdr:relSizeAnchor xmlns:cdr="http://schemas.openxmlformats.org/drawingml/2006/chartDrawing">
    <cdr:from>
      <cdr:x>0.303</cdr:x>
      <cdr:y>0.85533</cdr:y>
    </cdr:from>
    <cdr:to>
      <cdr:x>0.88788</cdr:x>
      <cdr:y>0.94623</cdr:y>
    </cdr:to>
    <cdr:sp macro="" textlink="">
      <cdr:nvSpPr>
        <cdr:cNvPr id="257031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3768" y="1397362"/>
          <a:ext cx="451249" cy="1485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18288" rIns="18288" bIns="18288" anchor="ctr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800" b="0" i="0" strike="noStrike" dirty="0">
              <a:solidFill>
                <a:srgbClr val="000000"/>
              </a:solidFill>
              <a:latin typeface="Arial"/>
              <a:cs typeface="Arial"/>
            </a:rPr>
            <a:t>minimum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ACE49B0B-FB15-49FC-9D38-93B2E9BE078A}" type="datetimeFigureOut">
              <a:rPr lang="en-US" smtClean="0"/>
              <a:pPr/>
              <a:t>2/23/2015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039FD81-5900-4D9F-9C2A-AC1E04020E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34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19BE20-3541-4594-A3DB-BE75EDF8EFF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328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16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70662" indent="-296408" defTabSz="9616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85634" indent="-237127" defTabSz="9616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59887" indent="-237127" defTabSz="9616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34141" indent="-237127" defTabSz="9616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08395" indent="-237127" defTabSz="9616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82648" indent="-237127" defTabSz="9616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556902" indent="-237127" defTabSz="9616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031155" indent="-237127" defTabSz="9616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D4D8EEC-D6C6-4834-8E8D-316F9F3BCAD5}" type="slidenum">
              <a:rPr lang="en-US" altLang="en-US" smtClean="0"/>
              <a:pPr eaLnBrk="1" hangingPunct="1">
                <a:spcBef>
                  <a:spcPct val="0"/>
                </a:spcBef>
              </a:pPr>
              <a:t>13</a:t>
            </a:fld>
            <a:endParaRPr lang="en-US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5656" y="2130425"/>
            <a:ext cx="6192688" cy="1470025"/>
          </a:xfrm>
        </p:spPr>
        <p:txBody>
          <a:bodyPr/>
          <a:lstStyle>
            <a:lvl1pPr>
              <a:defRPr>
                <a:solidFill>
                  <a:srgbClr val="0055B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8305" y="5223549"/>
            <a:ext cx="1517074" cy="432049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3" y="5655598"/>
            <a:ext cx="1445066" cy="99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92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9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124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kern="1200" dirty="0">
                <a:solidFill>
                  <a:srgbClr val="0055B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5766" y="6358597"/>
            <a:ext cx="2133600" cy="365125"/>
          </a:xfrm>
        </p:spPr>
        <p:txBody>
          <a:bodyPr/>
          <a:lstStyle>
            <a:lvl1pPr algn="ctr">
              <a:defRPr sz="1050"/>
            </a:lvl1pPr>
          </a:lstStyle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60122" cy="63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13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kern="1200" dirty="0">
                <a:solidFill>
                  <a:srgbClr val="0055B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72" y="6093304"/>
            <a:ext cx="948736" cy="6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800" kern="1200" dirty="0">
                <a:solidFill>
                  <a:srgbClr val="0055B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1143002" cy="75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91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5B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72" y="6093304"/>
            <a:ext cx="948736" cy="6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70" y="6093296"/>
            <a:ext cx="954545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95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273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728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0154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EA1DC-12E1-4FD9-A2A6-1A1847139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95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ike@enchmarking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2976" y="2354228"/>
            <a:ext cx="9144000" cy="179485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Pension Fund Performance Insights</a:t>
            </a:r>
          </a:p>
          <a:p>
            <a:pPr algn="ctr"/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GB" sz="2400" b="1" dirty="0" smtClean="0"/>
              <a:t>IOPS/AIOS </a:t>
            </a:r>
            <a:r>
              <a:rPr lang="en-GB" sz="2400" b="1" dirty="0"/>
              <a:t>International Seminar on Pension Systems</a:t>
            </a:r>
            <a:endParaRPr lang="en-US" sz="2400" dirty="0"/>
          </a:p>
          <a:p>
            <a:pPr algn="ctr"/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91880" y="6044872"/>
            <a:ext cx="1656184" cy="4096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Mike Heale</a:t>
            </a:r>
            <a:endParaRPr lang="en-US" dirty="0">
              <a:solidFill>
                <a:schemeClr val="tx2"/>
              </a:solidFill>
            </a:endParaRPr>
          </a:p>
          <a:p>
            <a:pPr algn="ctr"/>
            <a:r>
              <a:rPr lang="en-US" dirty="0" smtClean="0">
                <a:solidFill>
                  <a:schemeClr val="tx2"/>
                </a:solidFill>
                <a:hlinkClick r:id="rId2"/>
              </a:rPr>
              <a:t>mike@benchmarking.com</a:t>
            </a:r>
            <a:endParaRPr lang="en-US" dirty="0" smtClean="0">
              <a:solidFill>
                <a:schemeClr val="tx2"/>
              </a:solidFill>
            </a:endParaRP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+1 416 369 0468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096" y="6030396"/>
            <a:ext cx="187220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000" dirty="0" smtClean="0">
                <a:solidFill>
                  <a:schemeClr val="tx2"/>
                </a:solidFill>
                <a:latin typeface="+mj-lt"/>
              </a:rPr>
              <a:t>February 25, 2015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000" dirty="0" smtClean="0">
                <a:solidFill>
                  <a:schemeClr val="tx2"/>
                </a:solidFill>
                <a:latin typeface="+mj-lt"/>
              </a:rPr>
              <a:t>San José, Costa Rica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CA" altLang="en-US" sz="1000" dirty="0" smtClean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871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455E7F-536D-4986-ABF4-7CD3866F1BC0}" type="slidenum">
              <a:rPr lang="en-US" altLang="en-US" smtClean="0">
                <a:solidFill>
                  <a:srgbClr val="10253F"/>
                </a:solidFill>
              </a:rPr>
              <a:pPr/>
              <a:t>10</a:t>
            </a:fld>
            <a:endParaRPr lang="en-US" altLang="en-US" dirty="0" smtClean="0">
              <a:solidFill>
                <a:srgbClr val="10253F"/>
              </a:solidFill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52400"/>
            <a:ext cx="86683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Key </a:t>
            </a:r>
            <a:r>
              <a:rPr lang="en-US" altLang="en-US" sz="2800" b="1" dirty="0" smtClean="0"/>
              <a:t>features of U.S. DC plans:</a:t>
            </a:r>
          </a:p>
        </p:txBody>
      </p:sp>
      <p:sp>
        <p:nvSpPr>
          <p:cNvPr id="59396" name="TextBox 5"/>
          <p:cNvSpPr txBox="1">
            <a:spLocks noChangeArrowheads="1"/>
          </p:cNvSpPr>
          <p:nvPr/>
        </p:nvSpPr>
        <p:spPr bwMode="auto">
          <a:xfrm>
            <a:off x="533703" y="837903"/>
            <a:ext cx="8031238" cy="132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4" tIns="45617" rIns="91234" bIns="45617">
            <a:spAutoFit/>
          </a:bodyPr>
          <a:lstStyle/>
          <a:p>
            <a:pPr algn="ctr" defTabSz="911482"/>
            <a:endParaRPr lang="en-US" altLang="en-US" sz="1600" dirty="0">
              <a:solidFill>
                <a:srgbClr val="10253F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152400" y="1066800"/>
            <a:ext cx="8610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noProof="0" dirty="0" smtClean="0"/>
              <a:t>Historically DC plans were supplemental to DB plans for large corporate and public employers.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noProof="0" dirty="0" smtClean="0"/>
              <a:t>Increasingly DC is the main or only plan, especially</a:t>
            </a:r>
            <a:r>
              <a:rPr lang="en-US" sz="2200" dirty="0" smtClean="0"/>
              <a:t> for corporate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employers, as DB plans are frozen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or terminated.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Members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typically choose their own asset mix from a menu of investment </a:t>
            </a:r>
            <a:r>
              <a:rPr lang="en-US" sz="2200" dirty="0" smtClean="0"/>
              <a:t>options.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There are regulatory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standards for minimum diversification and default options offered on the investment menu. 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455E7F-536D-4986-ABF4-7CD3866F1BC0}" type="slidenum">
              <a:rPr lang="en-US" altLang="en-US" smtClean="0">
                <a:solidFill>
                  <a:srgbClr val="10253F"/>
                </a:solidFill>
              </a:rPr>
              <a:pPr/>
              <a:t>11</a:t>
            </a:fld>
            <a:endParaRPr lang="en-US" altLang="en-US" dirty="0" smtClean="0">
              <a:solidFill>
                <a:srgbClr val="10253F"/>
              </a:solidFill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5921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DC plans have underperformed DB plans in the U.S.</a:t>
            </a:r>
          </a:p>
        </p:txBody>
      </p:sp>
      <p:sp>
        <p:nvSpPr>
          <p:cNvPr id="59396" name="TextBox 5"/>
          <p:cNvSpPr txBox="1">
            <a:spLocks noChangeArrowheads="1"/>
          </p:cNvSpPr>
          <p:nvPr/>
        </p:nvSpPr>
        <p:spPr bwMode="auto">
          <a:xfrm>
            <a:off x="533703" y="857747"/>
            <a:ext cx="8031238" cy="132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4" tIns="45617" rIns="91234" bIns="45617">
            <a:spAutoFit/>
          </a:bodyPr>
          <a:lstStyle/>
          <a:p>
            <a:pPr algn="ctr" defTabSz="911482"/>
            <a:endParaRPr lang="en-US" altLang="en-US" sz="1600" dirty="0">
              <a:solidFill>
                <a:srgbClr val="10253F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1482"/>
            <a:endParaRPr lang="en-US" altLang="en-US" sz="16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421" y="1628800"/>
            <a:ext cx="625627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874145"/>
              </p:ext>
            </p:extLst>
          </p:nvPr>
        </p:nvGraphicFramePr>
        <p:xfrm>
          <a:off x="1547664" y="4725144"/>
          <a:ext cx="5919811" cy="411480"/>
        </p:xfrm>
        <a:graphic>
          <a:graphicData uri="http://schemas.openxmlformats.org/drawingml/2006/table">
            <a:tbl>
              <a:tblPr/>
              <a:tblGrid>
                <a:gridCol w="5919811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>1.  DC policy return = weights of holdings X benchmarks</a:t>
                      </a:r>
                      <a:br>
                        <a:rPr lang="en-US" sz="900" b="0" i="0" u="none" strike="noStrike" dirty="0">
                          <a:effectLst/>
                          <a:latin typeface="Calibri"/>
                        </a:rPr>
                      </a:br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>2.  Returns are the geometric average of annual averages. </a:t>
                      </a:r>
                      <a:br>
                        <a:rPr lang="en-US" sz="900" b="0" i="0" u="none" strike="noStrike" dirty="0">
                          <a:effectLst/>
                          <a:latin typeface="Calibri"/>
                        </a:rPr>
                      </a:br>
                      <a:endParaRPr lang="en-US" sz="900" b="0" i="0" u="none" strike="noStrike" dirty="0"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3FDFD4-674E-468D-B2EF-755CB3A4D50D}" type="slidenum">
              <a:rPr lang="en-US" altLang="en-US" smtClean="0">
                <a:solidFill>
                  <a:srgbClr val="10253F"/>
                </a:solidFill>
              </a:rPr>
              <a:pPr/>
              <a:t>12</a:t>
            </a:fld>
            <a:endParaRPr lang="en-US" altLang="en-US" dirty="0" smtClean="0">
              <a:solidFill>
                <a:srgbClr val="10253F"/>
              </a:solidFill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27177" y="116632"/>
            <a:ext cx="8610298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Asset mix differences have been the primary reason for the under performance of U.S. DC plans.</a:t>
            </a:r>
          </a:p>
        </p:txBody>
      </p:sp>
      <p:sp>
        <p:nvSpPr>
          <p:cNvPr id="60420" name="TextBox 5"/>
          <p:cNvSpPr txBox="1">
            <a:spLocks noChangeArrowheads="1"/>
          </p:cNvSpPr>
          <p:nvPr/>
        </p:nvSpPr>
        <p:spPr bwMode="auto">
          <a:xfrm>
            <a:off x="533703" y="837903"/>
            <a:ext cx="8031238" cy="132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6" tIns="45658" rIns="91316" bIns="45658">
            <a:spAutoFit/>
          </a:bodyPr>
          <a:lstStyle/>
          <a:p>
            <a:pPr algn="ctr" defTabSz="912983"/>
            <a:endParaRPr lang="en-US" altLang="en-US" sz="1600" dirty="0">
              <a:solidFill>
                <a:srgbClr val="10253F"/>
              </a:solidFill>
            </a:endParaRPr>
          </a:p>
          <a:p>
            <a:pPr algn="ctr" defTabSz="912983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2983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2983"/>
            <a:endParaRPr lang="en-US" altLang="en-US" sz="1600" b="1" i="1" dirty="0">
              <a:solidFill>
                <a:srgbClr val="002060"/>
              </a:solidFill>
            </a:endParaRPr>
          </a:p>
          <a:p>
            <a:pPr algn="ctr" defTabSz="912983"/>
            <a:endParaRPr lang="en-US" altLang="en-US" sz="16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707278"/>
              </p:ext>
            </p:extLst>
          </p:nvPr>
        </p:nvGraphicFramePr>
        <p:xfrm>
          <a:off x="1763688" y="5877272"/>
          <a:ext cx="5400600" cy="822960"/>
        </p:xfrm>
        <a:graphic>
          <a:graphicData uri="http://schemas.openxmlformats.org/drawingml/2006/table">
            <a:tbl>
              <a:tblPr/>
              <a:tblGrid>
                <a:gridCol w="5400600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smtClean="0">
                          <a:effectLst/>
                          <a:latin typeface="Calibri"/>
                        </a:rPr>
                        <a:t>3</a:t>
                      </a:r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>. 17 years ending 2013. Equals arithmetic average of annual asset mix weights.</a:t>
                      </a:r>
                      <a:br>
                        <a:rPr lang="en-US" sz="900" b="0" i="0" u="none" strike="noStrike" dirty="0">
                          <a:effectLst/>
                          <a:latin typeface="Calibri"/>
                        </a:rPr>
                      </a:br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>4. 17 years from 1997 to 2013. Returns are the geometric average of the annual averages for each asset class. Hedge funds were not treated as a separate asset class until 2000, so 60% stock, 40% bond returns were used as a proxy for 1997-1999.</a:t>
                      </a:r>
                      <a:br>
                        <a:rPr lang="en-US" sz="900" b="0" i="0" u="none" strike="noStrike" dirty="0">
                          <a:effectLst/>
                          <a:latin typeface="Calibri"/>
                        </a:rPr>
                      </a:br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/>
                      </a:r>
                      <a:br>
                        <a:rPr lang="en-US" sz="900" b="0" i="0" u="none" strike="noStrike" dirty="0">
                          <a:effectLst/>
                          <a:latin typeface="Calibri"/>
                        </a:rPr>
                      </a:br>
                      <a:r>
                        <a:rPr lang="en-US" sz="900" b="0" i="0" u="none" strike="noStrike" dirty="0">
                          <a:effectLst/>
                          <a:latin typeface="Calibri"/>
                        </a:rPr>
                        <a:t>n/a= insufficient data.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1763713" y="1412875"/>
            <a:ext cx="5400675" cy="4400550"/>
            <a:chOff x="1111" y="890"/>
            <a:chExt cx="3402" cy="2772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11" y="890"/>
              <a:ext cx="3402" cy="2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11" y="1170"/>
              <a:ext cx="3402" cy="349"/>
            </a:xfrm>
            <a:prstGeom prst="rect">
              <a:avLst/>
            </a:prstGeom>
            <a:solidFill>
              <a:srgbClr val="E4EB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134" y="1199"/>
              <a:ext cx="58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Asset class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134" y="1370"/>
              <a:ext cx="10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(Ranked by returns)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866" y="1370"/>
              <a:ext cx="20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DB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410" y="1370"/>
              <a:ext cx="20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DC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3833" y="1370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DB 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4233" y="1370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DC 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134" y="1547"/>
              <a:ext cx="74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Private Equity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866" y="1547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392" y="1547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770" y="1547"/>
              <a:ext cx="36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12.6%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4227" y="1547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134" y="1713"/>
              <a:ext cx="6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Real Assets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866" y="1719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3392" y="1719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3798" y="1719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9.3%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4227" y="1719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134" y="1890"/>
              <a:ext cx="8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Small Cap Stock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2866" y="1890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3410" y="1890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3770" y="1890"/>
              <a:ext cx="36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10.2%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4199" y="1890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8.4%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134" y="2067"/>
              <a:ext cx="818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Employer Stock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2866" y="2067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0%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3381" y="2067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21%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827" y="2067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4199" y="2067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8.6%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134" y="2239"/>
              <a:ext cx="70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Fixed Income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2838" y="2239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31%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3381" y="2239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798" y="2239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6.8%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4199" y="2239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1134" y="2416"/>
              <a:ext cx="698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Hedge Funds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2866" y="2416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392" y="2416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798" y="2416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7.7%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4227" y="2416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1134" y="2593"/>
              <a:ext cx="1504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Stock U.S. Large Cap or Broad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2838" y="2593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26%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5"/>
            <p:cNvSpPr>
              <a:spLocks noChangeArrowheads="1"/>
            </p:cNvSpPr>
            <p:nvPr/>
          </p:nvSpPr>
          <p:spPr bwMode="auto">
            <a:xfrm>
              <a:off x="3381" y="2593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30%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3798" y="2593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6.8%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4199" y="2593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6.1%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1134" y="2771"/>
              <a:ext cx="125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Stock Non U.S. or Global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2838" y="2771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23%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3410" y="2771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3798" y="2771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4199" y="2771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6.5%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134" y="2942"/>
              <a:ext cx="93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Stable Value/GICs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2849" y="2942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3381" y="2942"/>
              <a:ext cx="2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17%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3827" y="2942"/>
              <a:ext cx="22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n/a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4199" y="2942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4.9%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1134" y="3125"/>
              <a:ext cx="297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Cash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2866" y="3125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3410" y="3125"/>
              <a:ext cx="21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3798" y="3125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2.9%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4199" y="3125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3.2%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1134" y="3302"/>
              <a:ext cx="30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Total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0" name="Rectangle 64"/>
            <p:cNvSpPr>
              <a:spLocks noChangeArrowheads="1"/>
            </p:cNvSpPr>
            <p:nvPr/>
          </p:nvSpPr>
          <p:spPr bwMode="auto">
            <a:xfrm>
              <a:off x="2809" y="3302"/>
              <a:ext cx="33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100%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1" name="Rectangle 65"/>
            <p:cNvSpPr>
              <a:spLocks noChangeArrowheads="1"/>
            </p:cNvSpPr>
            <p:nvPr/>
          </p:nvSpPr>
          <p:spPr bwMode="auto">
            <a:xfrm>
              <a:off x="3352" y="3302"/>
              <a:ext cx="33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100%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2" name="Rectangle 66"/>
            <p:cNvSpPr>
              <a:spLocks noChangeArrowheads="1"/>
            </p:cNvSpPr>
            <p:nvPr/>
          </p:nvSpPr>
          <p:spPr bwMode="auto">
            <a:xfrm>
              <a:off x="3798" y="3302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7.9%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3" name="Rectangle 67"/>
            <p:cNvSpPr>
              <a:spLocks noChangeArrowheads="1"/>
            </p:cNvSpPr>
            <p:nvPr/>
          </p:nvSpPr>
          <p:spPr bwMode="auto">
            <a:xfrm>
              <a:off x="4199" y="3302"/>
              <a:ext cx="30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6.9%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4" name="Rectangle 68"/>
            <p:cNvSpPr>
              <a:spLocks noChangeArrowheads="1"/>
            </p:cNvSpPr>
            <p:nvPr/>
          </p:nvSpPr>
          <p:spPr bwMode="auto">
            <a:xfrm>
              <a:off x="1134" y="3479"/>
              <a:ext cx="1246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Number of observations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5" name="Rectangle 69"/>
            <p:cNvSpPr>
              <a:spLocks noChangeArrowheads="1"/>
            </p:cNvSpPr>
            <p:nvPr/>
          </p:nvSpPr>
          <p:spPr bwMode="auto">
            <a:xfrm>
              <a:off x="2803" y="3479"/>
              <a:ext cx="337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3,083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6" name="Rectangle 70"/>
            <p:cNvSpPr>
              <a:spLocks noChangeArrowheads="1"/>
            </p:cNvSpPr>
            <p:nvPr/>
          </p:nvSpPr>
          <p:spPr bwMode="auto">
            <a:xfrm>
              <a:off x="3347" y="3479"/>
              <a:ext cx="337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1,995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7" name="Rectangle 71"/>
            <p:cNvSpPr>
              <a:spLocks noChangeArrowheads="1"/>
            </p:cNvSpPr>
            <p:nvPr/>
          </p:nvSpPr>
          <p:spPr bwMode="auto">
            <a:xfrm>
              <a:off x="2026" y="907"/>
              <a:ext cx="1727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DB versus DC asset mix - U.S.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8" name="Rectangle 72"/>
            <p:cNvSpPr>
              <a:spLocks noChangeArrowheads="1"/>
            </p:cNvSpPr>
            <p:nvPr/>
          </p:nvSpPr>
          <p:spPr bwMode="auto">
            <a:xfrm>
              <a:off x="3907" y="1199"/>
              <a:ext cx="44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Returns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29" name="Rectangle 73"/>
            <p:cNvSpPr>
              <a:spLocks noChangeArrowheads="1"/>
            </p:cNvSpPr>
            <p:nvPr/>
          </p:nvSpPr>
          <p:spPr bwMode="auto">
            <a:xfrm>
              <a:off x="4279" y="1182"/>
              <a:ext cx="8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4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30" name="Rectangle 74"/>
            <p:cNvSpPr>
              <a:spLocks noChangeArrowheads="1"/>
            </p:cNvSpPr>
            <p:nvPr/>
          </p:nvSpPr>
          <p:spPr bwMode="auto">
            <a:xfrm>
              <a:off x="2918" y="1199"/>
              <a:ext cx="53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Asset mix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31" name="Rectangle 75"/>
            <p:cNvSpPr>
              <a:spLocks noChangeArrowheads="1"/>
            </p:cNvSpPr>
            <p:nvPr/>
          </p:nvSpPr>
          <p:spPr bwMode="auto">
            <a:xfrm>
              <a:off x="3375" y="1182"/>
              <a:ext cx="8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 smtClean="0">
                  <a:ln>
                    <a:noFill/>
                  </a:ln>
                  <a:solidFill>
                    <a:srgbClr val="366092"/>
                  </a:solidFill>
                  <a:effectLst/>
                  <a:latin typeface="Calibri" pitchFamily="34" charset="0"/>
                  <a:cs typeface="Arial" pitchFamily="34" charset="0"/>
                </a:rPr>
                <a:t>3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532" name="Line 76"/>
            <p:cNvSpPr>
              <a:spLocks noChangeShapeType="1"/>
            </p:cNvSpPr>
            <p:nvPr/>
          </p:nvSpPr>
          <p:spPr bwMode="auto">
            <a:xfrm>
              <a:off x="2621" y="1342"/>
              <a:ext cx="1892" cy="0"/>
            </a:xfrm>
            <a:prstGeom prst="line">
              <a:avLst/>
            </a:prstGeom>
            <a:noFill/>
            <a:ln w="0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533" name="Rectangle 77"/>
            <p:cNvSpPr>
              <a:spLocks noChangeArrowheads="1"/>
            </p:cNvSpPr>
            <p:nvPr/>
          </p:nvSpPr>
          <p:spPr bwMode="auto">
            <a:xfrm>
              <a:off x="2621" y="1342"/>
              <a:ext cx="1892" cy="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534" name="Line 78"/>
            <p:cNvSpPr>
              <a:spLocks noChangeShapeType="1"/>
            </p:cNvSpPr>
            <p:nvPr/>
          </p:nvSpPr>
          <p:spPr bwMode="auto">
            <a:xfrm>
              <a:off x="1111" y="1513"/>
              <a:ext cx="3402" cy="0"/>
            </a:xfrm>
            <a:prstGeom prst="line">
              <a:avLst/>
            </a:prstGeom>
            <a:noFill/>
            <a:ln w="0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535" name="Rectangle 79"/>
            <p:cNvSpPr>
              <a:spLocks noChangeArrowheads="1"/>
            </p:cNvSpPr>
            <p:nvPr/>
          </p:nvSpPr>
          <p:spPr bwMode="auto">
            <a:xfrm>
              <a:off x="1111" y="1513"/>
              <a:ext cx="3402" cy="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536" name="Line 80"/>
            <p:cNvSpPr>
              <a:spLocks noChangeShapeType="1"/>
            </p:cNvSpPr>
            <p:nvPr/>
          </p:nvSpPr>
          <p:spPr bwMode="auto">
            <a:xfrm>
              <a:off x="1111" y="3262"/>
              <a:ext cx="3402" cy="0"/>
            </a:xfrm>
            <a:prstGeom prst="line">
              <a:avLst/>
            </a:prstGeom>
            <a:noFill/>
            <a:ln w="0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537" name="Rectangle 81"/>
            <p:cNvSpPr>
              <a:spLocks noChangeArrowheads="1"/>
            </p:cNvSpPr>
            <p:nvPr/>
          </p:nvSpPr>
          <p:spPr bwMode="auto">
            <a:xfrm>
              <a:off x="1111" y="3262"/>
              <a:ext cx="3402" cy="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323528" y="36513"/>
            <a:ext cx="8640960" cy="1143000"/>
          </a:xfrm>
        </p:spPr>
        <p:txBody>
          <a:bodyPr>
            <a:normAutofit/>
          </a:bodyPr>
          <a:lstStyle/>
          <a:p>
            <a:r>
              <a:rPr lang="en-US" altLang="en-US" b="1" dirty="0" smtClean="0"/>
              <a:t>Key takeaways from the CEM Benchmarking Databases: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392F252-12CB-442F-93A4-B1818894F5A3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08912" cy="4525963"/>
          </a:xfrm>
        </p:spPr>
        <p:txBody>
          <a:bodyPr>
            <a:normAutofit/>
          </a:bodyPr>
          <a:lstStyle/>
          <a:p>
            <a:r>
              <a:rPr lang="en-US" altLang="en-US" sz="1800" dirty="0" smtClean="0"/>
              <a:t>Asset mix is important. It drives returns and risk.</a:t>
            </a:r>
          </a:p>
          <a:p>
            <a:pPr marL="0" indent="0">
              <a:buNone/>
            </a:pPr>
            <a:endParaRPr lang="en-US" altLang="en-US" sz="1000" dirty="0"/>
          </a:p>
          <a:p>
            <a:r>
              <a:rPr lang="en-US" altLang="en-US" sz="1800" dirty="0"/>
              <a:t>Pension funds have generated modest </a:t>
            </a:r>
            <a:r>
              <a:rPr lang="en-US" altLang="en-US" sz="1800" dirty="0" smtClean="0"/>
              <a:t>net </a:t>
            </a:r>
            <a:r>
              <a:rPr lang="en-US" altLang="en-US" sz="1800" dirty="0"/>
              <a:t>value added from active management. </a:t>
            </a:r>
            <a:endParaRPr lang="en-US" altLang="en-US" sz="1800" dirty="0" smtClean="0"/>
          </a:p>
          <a:p>
            <a:pPr marL="0" indent="0">
              <a:buNone/>
            </a:pPr>
            <a:endParaRPr lang="en-US" altLang="en-US" sz="1000" dirty="0" smtClean="0"/>
          </a:p>
          <a:p>
            <a:r>
              <a:rPr lang="en-US" altLang="en-US" sz="1800" dirty="0">
                <a:cs typeface="Arial" charset="0"/>
              </a:rPr>
              <a:t>Risk is not normally </a:t>
            </a:r>
            <a:r>
              <a:rPr lang="en-US" altLang="en-US" sz="1800" dirty="0" smtClean="0">
                <a:cs typeface="Arial" charset="0"/>
              </a:rPr>
              <a:t>distributed.  Losses </a:t>
            </a:r>
            <a:r>
              <a:rPr lang="en-US" altLang="en-US" sz="1800" dirty="0">
                <a:cs typeface="Arial" charset="0"/>
              </a:rPr>
              <a:t>in bad market events can be VERY big.</a:t>
            </a:r>
            <a:endParaRPr lang="en-CA" altLang="en-US" sz="1800" dirty="0">
              <a:cs typeface="Arial" charset="0"/>
            </a:endParaRPr>
          </a:p>
          <a:p>
            <a:pPr>
              <a:buFontTx/>
              <a:buNone/>
            </a:pPr>
            <a:endParaRPr lang="en-US" altLang="en-US" sz="1000" dirty="0" smtClean="0"/>
          </a:p>
          <a:p>
            <a:r>
              <a:rPr lang="en-US" sz="1800" dirty="0"/>
              <a:t>Costs matter:  </a:t>
            </a:r>
            <a:r>
              <a:rPr lang="en-US" sz="1800" dirty="0" smtClean="0"/>
              <a:t>Three </a:t>
            </a:r>
            <a:r>
              <a:rPr lang="en-US" sz="1800" dirty="0"/>
              <a:t>quarters of gross value added is consumed by cost. </a:t>
            </a:r>
            <a:endParaRPr lang="en-US" sz="1800" dirty="0" smtClean="0"/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Costs </a:t>
            </a:r>
            <a:r>
              <a:rPr lang="en-US" sz="1800" dirty="0" smtClean="0"/>
              <a:t>matter:  Internal </a:t>
            </a:r>
            <a:r>
              <a:rPr lang="en-US" sz="1800" dirty="0"/>
              <a:t>management performed better on a net </a:t>
            </a:r>
            <a:r>
              <a:rPr lang="en-US" sz="1800" dirty="0" smtClean="0"/>
              <a:t>of cost basis</a:t>
            </a:r>
            <a:r>
              <a:rPr lang="en-US" sz="1800" dirty="0"/>
              <a:t>. </a:t>
            </a:r>
            <a:r>
              <a:rPr lang="en-US" sz="1800" dirty="0" smtClean="0"/>
              <a:t> Bigger </a:t>
            </a:r>
            <a:r>
              <a:rPr lang="en-US" sz="1800" dirty="0"/>
              <a:t>funds performed better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altLang="en-US" sz="1800" dirty="0"/>
              <a:t>The benefits of private markets are overstated</a:t>
            </a:r>
            <a:r>
              <a:rPr lang="en-US" altLang="en-US" sz="1800" dirty="0" smtClean="0"/>
              <a:t>.  High cost external implementation eliminates the illiquidity premium.   Fund of Fund structures destroy value.</a:t>
            </a:r>
          </a:p>
          <a:p>
            <a:pPr marL="0" indent="0">
              <a:buNone/>
            </a:pPr>
            <a:endParaRPr lang="en-US" altLang="en-US" sz="1000" dirty="0"/>
          </a:p>
          <a:p>
            <a:r>
              <a:rPr lang="en-US" sz="1800" dirty="0" smtClean="0"/>
              <a:t>DB plans in the U.S. have outperformed their DC counterparts, primarily due to asset mix differences.</a:t>
            </a:r>
            <a:endParaRPr lang="en-US" sz="1800" dirty="0"/>
          </a:p>
          <a:p>
            <a:pPr marL="0" indent="0">
              <a:buNone/>
            </a:pPr>
            <a:endParaRPr lang="en-US" altLang="en-US" sz="1800" dirty="0" smtClean="0"/>
          </a:p>
          <a:p>
            <a:pPr>
              <a:buFontTx/>
              <a:buNone/>
            </a:pPr>
            <a:endParaRPr lang="en-US" altLang="en-US" sz="1800" dirty="0" smtClean="0"/>
          </a:p>
          <a:p>
            <a:pPr lvl="1">
              <a:buFontTx/>
              <a:buNone/>
            </a:pPr>
            <a:endParaRPr lang="en-US" altLang="en-US" dirty="0" smtClean="0"/>
          </a:p>
          <a:p>
            <a:pPr>
              <a:buFontTx/>
              <a:buNone/>
            </a:pPr>
            <a:endParaRPr lang="en-US" altLang="en-US" sz="1800" dirty="0" smtClean="0"/>
          </a:p>
          <a:p>
            <a:endParaRPr lang="en-US" altLang="en-US" sz="1800" dirty="0" smtClean="0"/>
          </a:p>
          <a:p>
            <a:endParaRPr lang="en-US" altLang="en-US" sz="1800" dirty="0" smtClean="0"/>
          </a:p>
          <a:p>
            <a:endParaRPr lang="en-US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93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en-US" b="1" dirty="0" smtClean="0"/>
              <a:t>Data and research conclusions </a:t>
            </a:r>
            <a:r>
              <a:rPr lang="en-CA" altLang="en-US" b="1" dirty="0"/>
              <a:t>are </a:t>
            </a:r>
            <a:r>
              <a:rPr lang="en-CA" altLang="en-US" b="1" dirty="0" smtClean="0"/>
              <a:t>drawn </a:t>
            </a:r>
            <a:r>
              <a:rPr lang="en-CA" altLang="en-US" b="1" dirty="0"/>
              <a:t>from the CEM </a:t>
            </a:r>
            <a:r>
              <a:rPr lang="en-CA" altLang="en-US" b="1" dirty="0" smtClean="0"/>
              <a:t>Pension Benchmarking Databases.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sz="1400" dirty="0" smtClean="0"/>
          </a:p>
          <a:p>
            <a:endParaRPr lang="en-US" sz="1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344" y="1556792"/>
            <a:ext cx="372127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344" y="3933056"/>
            <a:ext cx="3649269" cy="210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6"/>
          <p:cNvGrpSpPr>
            <a:grpSpLocks noChangeAspect="1"/>
          </p:cNvGrpSpPr>
          <p:nvPr/>
        </p:nvGrpSpPr>
        <p:grpSpPr bwMode="auto">
          <a:xfrm>
            <a:off x="783235" y="4027511"/>
            <a:ext cx="3324200" cy="1915218"/>
            <a:chOff x="816" y="1104"/>
            <a:chExt cx="3999" cy="2304"/>
          </a:xfrm>
        </p:grpSpPr>
        <p:sp>
          <p:nvSpPr>
            <p:cNvPr id="9" name="AutoShape 5"/>
            <p:cNvSpPr>
              <a:spLocks noChangeAspect="1" noChangeArrowheads="1" noTextEdit="1"/>
            </p:cNvSpPr>
            <p:nvPr/>
          </p:nvSpPr>
          <p:spPr bwMode="auto">
            <a:xfrm>
              <a:off x="816" y="1104"/>
              <a:ext cx="3999" cy="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sz="1000" dirty="0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816" y="1104"/>
              <a:ext cx="3999" cy="506"/>
            </a:xfrm>
            <a:prstGeom prst="rect">
              <a:avLst/>
            </a:prstGeom>
            <a:solidFill>
              <a:srgbClr val="DBE5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sz="1000" dirty="0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853" y="1123"/>
              <a:ext cx="346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CEM U.S. DC Database Characteristics, 2013 data-year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853" y="1394"/>
              <a:ext cx="860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Characteristic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607" y="1394"/>
              <a:ext cx="833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U.S. Universe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53" y="1619"/>
              <a:ext cx="1136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# of plan sponsors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944" y="1619"/>
              <a:ext cx="237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147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853" y="1844"/>
              <a:ext cx="1086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Corporate, Public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420" y="1844"/>
              <a:ext cx="1252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124 Corp., 23 Public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853" y="2069"/>
              <a:ext cx="733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Total assets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3775" y="2069"/>
              <a:ext cx="536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$873 BN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853" y="2294"/>
              <a:ext cx="119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Median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plan assets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794" y="2294"/>
              <a:ext cx="496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$3.6 BN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853" y="2518"/>
              <a:ext cx="1111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Range in plan size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438" y="2518"/>
              <a:ext cx="1155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$52 mil - $46.3 BN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853" y="2743"/>
              <a:ext cx="2173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Median individual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account balance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3729" y="2743"/>
              <a:ext cx="592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$121,000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853" y="2968"/>
              <a:ext cx="186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Average # of plan participants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3841" y="2968"/>
              <a:ext cx="434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51,082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853" y="3193"/>
              <a:ext cx="206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Average # of investment options 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982" y="3193"/>
              <a:ext cx="158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16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83568" y="1611324"/>
            <a:ext cx="3600400" cy="254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6493" tIns="43247" rIns="86493" bIns="43247">
            <a:spAutoFit/>
          </a:bodyPr>
          <a:lstStyle/>
          <a:p>
            <a:pPr marL="274796" indent="-274796">
              <a:buFont typeface="Arial" pitchFamily="34" charset="0"/>
              <a:buChar char="•"/>
              <a:defRPr/>
            </a:pPr>
            <a:r>
              <a:rPr lang="en-US" sz="1000" b="0" dirty="0"/>
              <a:t> </a:t>
            </a:r>
            <a:r>
              <a:rPr lang="en-US" sz="1000" b="0" dirty="0" smtClean="0"/>
              <a:t>366 </a:t>
            </a:r>
            <a:r>
              <a:rPr lang="en-US" sz="1000" b="0" dirty="0"/>
              <a:t>global pension funds with </a:t>
            </a:r>
            <a:r>
              <a:rPr lang="en-US" sz="1000" b="0" dirty="0" smtClean="0"/>
              <a:t>assets of </a:t>
            </a:r>
            <a:r>
              <a:rPr lang="en-US" sz="1000" b="0" dirty="0"/>
              <a:t>$USD </a:t>
            </a:r>
            <a:r>
              <a:rPr lang="en-US" sz="1000" b="0" dirty="0" smtClean="0"/>
              <a:t>7.3 </a:t>
            </a:r>
            <a:r>
              <a:rPr lang="en-US" sz="1000" b="0" dirty="0"/>
              <a:t>trillion participate</a:t>
            </a:r>
            <a:r>
              <a:rPr lang="en-US" sz="1000" b="0" dirty="0" smtClean="0"/>
              <a:t>.</a:t>
            </a:r>
          </a:p>
          <a:p>
            <a:pPr>
              <a:defRPr/>
            </a:pPr>
            <a:endParaRPr lang="en-US" sz="1000" b="0" dirty="0"/>
          </a:p>
          <a:p>
            <a:pPr marL="274796" indent="-274796">
              <a:buFont typeface="Arial" pitchFamily="34" charset="0"/>
              <a:buChar char="•"/>
              <a:defRPr/>
            </a:pPr>
            <a:r>
              <a:rPr lang="en-US" sz="1000" b="0" dirty="0" smtClean="0"/>
              <a:t>Participants include mainly DB funds, some SWFs, and some DC investment platforms.  Funds from 16 African, Asian, European, and North American countries participate.</a:t>
            </a:r>
            <a:endParaRPr lang="en-US" sz="1000" b="0" dirty="0"/>
          </a:p>
          <a:p>
            <a:pPr marL="274796" indent="-274796">
              <a:defRPr/>
            </a:pPr>
            <a:endParaRPr lang="en-US" sz="1000" b="0" dirty="0"/>
          </a:p>
          <a:p>
            <a:pPr marL="274796" indent="-274796">
              <a:buFont typeface="Arial" pitchFamily="34" charset="0"/>
              <a:buChar char="•"/>
              <a:defRPr/>
            </a:pPr>
            <a:r>
              <a:rPr lang="en-US" sz="1000" b="0" dirty="0"/>
              <a:t>The database includes the following metrics:</a:t>
            </a:r>
          </a:p>
          <a:p>
            <a:pPr marL="707262" lvl="1" indent="-274796">
              <a:buFont typeface="Arial" pitchFamily="34" charset="0"/>
              <a:buChar char="•"/>
              <a:defRPr/>
            </a:pPr>
            <a:r>
              <a:rPr lang="en-US" sz="1000" b="0" dirty="0"/>
              <a:t>Holdings</a:t>
            </a:r>
          </a:p>
          <a:p>
            <a:pPr marL="707262" lvl="1" indent="-274796">
              <a:buFont typeface="Arial" pitchFamily="34" charset="0"/>
              <a:buChar char="•"/>
              <a:defRPr/>
            </a:pPr>
            <a:r>
              <a:rPr lang="en-US" sz="1000" b="0" dirty="0"/>
              <a:t>Policy/Reference Portfolio Weights </a:t>
            </a:r>
          </a:p>
          <a:p>
            <a:pPr marL="707262" lvl="1" indent="-274796">
              <a:buFont typeface="Arial" pitchFamily="34" charset="0"/>
              <a:buChar char="•"/>
              <a:defRPr/>
            </a:pPr>
            <a:r>
              <a:rPr lang="en-US" sz="1000" b="0" dirty="0"/>
              <a:t>Fund &amp; Asset Class Returns</a:t>
            </a:r>
          </a:p>
          <a:p>
            <a:pPr marL="707262" lvl="1" indent="-274796">
              <a:buFont typeface="Arial" pitchFamily="34" charset="0"/>
              <a:buChar char="•"/>
              <a:defRPr/>
            </a:pPr>
            <a:r>
              <a:rPr lang="en-US" sz="1000" b="0" dirty="0"/>
              <a:t>Asset Class Benchmarks &amp; Returns</a:t>
            </a:r>
          </a:p>
          <a:p>
            <a:pPr marL="707262" lvl="1" indent="-274796">
              <a:buFont typeface="Arial" pitchFamily="34" charset="0"/>
              <a:buChar char="•"/>
              <a:defRPr/>
            </a:pPr>
            <a:r>
              <a:rPr lang="en-US" sz="1000" b="0" dirty="0"/>
              <a:t>Costs</a:t>
            </a:r>
          </a:p>
          <a:p>
            <a:pPr marL="432466" lvl="1">
              <a:defRPr/>
            </a:pPr>
            <a:endParaRPr lang="en-US" sz="1000" b="0" dirty="0"/>
          </a:p>
          <a:p>
            <a:pPr marL="707262" lvl="1" indent="-274796">
              <a:buFont typeface="Wingdings" pitchFamily="2" charset="2"/>
              <a:buChar char="§"/>
              <a:defRPr/>
            </a:pPr>
            <a:endParaRPr lang="en-US" sz="1000" b="0" dirty="0"/>
          </a:p>
          <a:p>
            <a:pPr marL="274796" indent="-274796">
              <a:defRPr/>
            </a:pPr>
            <a:endParaRPr lang="en-US" sz="1000" b="0" dirty="0"/>
          </a:p>
        </p:txBody>
      </p:sp>
    </p:spTree>
    <p:extLst>
      <p:ext uri="{BB962C8B-B14F-4D97-AF65-F5344CB8AC3E}">
        <p14:creationId xmlns:p14="http://schemas.microsoft.com/office/powerpoint/2010/main" val="87949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229" y="115888"/>
            <a:ext cx="9144000" cy="1080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2600" b="1" dirty="0"/>
              <a:t>Key performance results in the global </a:t>
            </a:r>
            <a:r>
              <a:rPr lang="en-US" altLang="en-US" sz="2600" b="1" dirty="0" smtClean="0"/>
              <a:t>investment database:</a:t>
            </a:r>
            <a:endParaRPr lang="en-CA" altLang="en-US" sz="2600" b="1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164013" y="1718469"/>
            <a:ext cx="4511675" cy="3368675"/>
            <a:chOff x="2592" y="864"/>
            <a:chExt cx="2842" cy="212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92" y="864"/>
              <a:ext cx="2842" cy="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594" y="886"/>
              <a:ext cx="2838" cy="2098"/>
            </a:xfrm>
            <a:custGeom>
              <a:avLst/>
              <a:gdLst>
                <a:gd name="T0" fmla="*/ 0 w 2838"/>
                <a:gd name="T1" fmla="*/ 0 h 2098"/>
                <a:gd name="T2" fmla="*/ 2838 w 2838"/>
                <a:gd name="T3" fmla="*/ 0 h 2098"/>
                <a:gd name="T4" fmla="*/ 2838 w 2838"/>
                <a:gd name="T5" fmla="*/ 2098 h 2098"/>
                <a:gd name="T6" fmla="*/ 0 w 2838"/>
                <a:gd name="T7" fmla="*/ 2098 h 2098"/>
                <a:gd name="T8" fmla="*/ 0 w 2838"/>
                <a:gd name="T9" fmla="*/ 0 h 2098"/>
                <a:gd name="T10" fmla="*/ 5 w 2838"/>
                <a:gd name="T11" fmla="*/ 2095 h 2098"/>
                <a:gd name="T12" fmla="*/ 3 w 2838"/>
                <a:gd name="T13" fmla="*/ 2093 h 2098"/>
                <a:gd name="T14" fmla="*/ 2835 w 2838"/>
                <a:gd name="T15" fmla="*/ 2093 h 2098"/>
                <a:gd name="T16" fmla="*/ 2833 w 2838"/>
                <a:gd name="T17" fmla="*/ 2095 h 2098"/>
                <a:gd name="T18" fmla="*/ 2833 w 2838"/>
                <a:gd name="T19" fmla="*/ 2 h 2098"/>
                <a:gd name="T20" fmla="*/ 2835 w 2838"/>
                <a:gd name="T21" fmla="*/ 4 h 2098"/>
                <a:gd name="T22" fmla="*/ 3 w 2838"/>
                <a:gd name="T23" fmla="*/ 4 h 2098"/>
                <a:gd name="T24" fmla="*/ 5 w 2838"/>
                <a:gd name="T25" fmla="*/ 2 h 2098"/>
                <a:gd name="T26" fmla="*/ 5 w 2838"/>
                <a:gd name="T27" fmla="*/ 2095 h 20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38"/>
                <a:gd name="T43" fmla="*/ 0 h 2098"/>
                <a:gd name="T44" fmla="*/ 2838 w 2838"/>
                <a:gd name="T45" fmla="*/ 2098 h 209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38" h="2098">
                  <a:moveTo>
                    <a:pt x="0" y="0"/>
                  </a:moveTo>
                  <a:lnTo>
                    <a:pt x="2838" y="0"/>
                  </a:lnTo>
                  <a:lnTo>
                    <a:pt x="2838" y="2098"/>
                  </a:lnTo>
                  <a:lnTo>
                    <a:pt x="0" y="2098"/>
                  </a:lnTo>
                  <a:lnTo>
                    <a:pt x="0" y="0"/>
                  </a:lnTo>
                  <a:close/>
                  <a:moveTo>
                    <a:pt x="5" y="2095"/>
                  </a:moveTo>
                  <a:lnTo>
                    <a:pt x="3" y="2093"/>
                  </a:lnTo>
                  <a:lnTo>
                    <a:pt x="2835" y="2093"/>
                  </a:lnTo>
                  <a:lnTo>
                    <a:pt x="2833" y="2095"/>
                  </a:lnTo>
                  <a:lnTo>
                    <a:pt x="2833" y="2"/>
                  </a:lnTo>
                  <a:lnTo>
                    <a:pt x="2835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095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408" y="917"/>
              <a:ext cx="115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Global / All </a:t>
              </a:r>
              <a:r>
                <a:rPr lang="en-US" altLang="en-US" sz="20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Funds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406" y="1082"/>
              <a:ext cx="12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CA" altLang="en-US" dirty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971" y="1186"/>
              <a:ext cx="130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(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019" y="1210"/>
              <a:ext cx="13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6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23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154" y="1210"/>
              <a:ext cx="116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6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-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192" y="1210"/>
              <a:ext cx="189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6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year average, ending Dec. 31, </a:t>
              </a:r>
              <a:r>
                <a:rPr lang="en-US" altLang="en-US" sz="16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2013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5007" y="1186"/>
              <a:ext cx="130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)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043" y="1570"/>
              <a:ext cx="200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Total Return                      </a:t>
              </a:r>
              <a:r>
                <a:rPr lang="en-US" altLang="en-US" sz="20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9.85%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938" y="1858"/>
              <a:ext cx="130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-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058" y="1858"/>
              <a:ext cx="93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Policy Return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055" y="2023"/>
              <a:ext cx="84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CA" altLang="en-US" dirty="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632" y="1858"/>
              <a:ext cx="4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9.27%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630" y="2023"/>
              <a:ext cx="39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CA" altLang="en-US" dirty="0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899" y="2146"/>
              <a:ext cx="223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=  Gross Value Added          </a:t>
              </a:r>
              <a:r>
                <a:rPr lang="en-US" altLang="en-US" sz="20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0.58%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938" y="2434"/>
              <a:ext cx="130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-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3058" y="2434"/>
              <a:ext cx="428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Costs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055" y="2600"/>
              <a:ext cx="346" cy="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CA" altLang="en-US" dirty="0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4632" y="2434"/>
              <a:ext cx="40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 smtClean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0.43%</a:t>
              </a:r>
              <a:endParaRPr lang="en-US" altLang="en-US" b="0" dirty="0">
                <a:cs typeface="Arial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630" y="2600"/>
              <a:ext cx="398" cy="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CA" altLang="en-US" dirty="0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938" y="2722"/>
              <a:ext cx="217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000" b="0" dirty="0">
                  <a:solidFill>
                    <a:srgbClr val="000000"/>
                  </a:solidFill>
                  <a:latin typeface="Calibri" pitchFamily="34" charset="0"/>
                  <a:cs typeface="Arial" charset="0"/>
                </a:rPr>
                <a:t>=  Net  Value Added           0.15%</a:t>
              </a:r>
              <a:endParaRPr lang="en-US" altLang="en-US" b="0" dirty="0">
                <a:cs typeface="Arial" charset="0"/>
              </a:endParaRPr>
            </a:p>
          </p:txBody>
        </p:sp>
      </p:grpSp>
      <p:sp>
        <p:nvSpPr>
          <p:cNvPr id="28" name="TextBox 33"/>
          <p:cNvSpPr txBox="1">
            <a:spLocks noChangeArrowheads="1"/>
          </p:cNvSpPr>
          <p:nvPr/>
        </p:nvSpPr>
        <p:spPr bwMode="auto">
          <a:xfrm>
            <a:off x="4219576" y="5247958"/>
            <a:ext cx="449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b="0" dirty="0"/>
              <a:t>* </a:t>
            </a:r>
            <a:r>
              <a:rPr lang="en-US" altLang="en-US" sz="1000" b="0" dirty="0" smtClean="0"/>
              <a:t>23-year </a:t>
            </a:r>
            <a:r>
              <a:rPr lang="en-US" altLang="en-US" sz="1000" b="0" dirty="0"/>
              <a:t>averages are the simple average of </a:t>
            </a:r>
            <a:r>
              <a:rPr lang="en-US" altLang="en-US" sz="1000" b="0" dirty="0" smtClean="0"/>
              <a:t>23 </a:t>
            </a:r>
            <a:r>
              <a:rPr lang="en-US" altLang="en-US" sz="1000" b="0" dirty="0"/>
              <a:t>annual averages.  All fund observations within each year are included.  </a:t>
            </a:r>
            <a:endParaRPr lang="en-CA" altLang="en-US" sz="1000" b="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82880" y="1661319"/>
            <a:ext cx="3886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90513" indent="-290513">
              <a:buFont typeface="Arial" charset="0"/>
              <a:buChar char="•"/>
              <a:defRPr/>
            </a:pPr>
            <a:r>
              <a:rPr lang="en-US" sz="1500" b="0" dirty="0">
                <a:latin typeface="+mn-lt"/>
              </a:rPr>
              <a:t>Policy returns (from asset mix) are by far the biggest  component of total returns.</a:t>
            </a:r>
          </a:p>
          <a:p>
            <a:pPr marL="290513" indent="-290513">
              <a:buFont typeface="Arial" charset="0"/>
              <a:buChar char="•"/>
              <a:defRPr/>
            </a:pPr>
            <a:endParaRPr lang="en-US" sz="1500" b="0" dirty="0">
              <a:latin typeface="+mn-lt"/>
            </a:endParaRPr>
          </a:p>
          <a:p>
            <a:pPr marL="290513" indent="-290513">
              <a:buFont typeface="Arial" charset="0"/>
              <a:buChar char="•"/>
              <a:defRPr/>
            </a:pPr>
            <a:r>
              <a:rPr lang="en-US" sz="1500" b="0" dirty="0">
                <a:latin typeface="+mn-lt"/>
              </a:rPr>
              <a:t>Funds in the CEM database generated positive but modest net value added from active management.  </a:t>
            </a:r>
            <a:endParaRPr lang="en-US" sz="1500" b="0" dirty="0" smtClean="0">
              <a:latin typeface="+mn-lt"/>
            </a:endParaRPr>
          </a:p>
          <a:p>
            <a:pPr marL="290513" indent="-290513">
              <a:buFont typeface="Arial" charset="0"/>
              <a:buChar char="•"/>
              <a:defRPr/>
            </a:pPr>
            <a:endParaRPr lang="en-US" sz="1500" dirty="0"/>
          </a:p>
          <a:p>
            <a:pPr marL="290513" indent="-290513">
              <a:buFont typeface="Arial" charset="0"/>
              <a:buChar char="•"/>
              <a:defRPr/>
            </a:pPr>
            <a:r>
              <a:rPr lang="en-US" sz="1500" dirty="0" smtClean="0"/>
              <a:t>Costs include all investment management costs except for private market performance fees and transaction costs.</a:t>
            </a:r>
            <a:endParaRPr lang="en-US" sz="1500" b="0" dirty="0">
              <a:latin typeface="+mn-lt"/>
            </a:endParaRPr>
          </a:p>
          <a:p>
            <a:pPr marL="290513" indent="-290513">
              <a:buFont typeface="Arial" charset="0"/>
              <a:buChar char="•"/>
              <a:defRPr/>
            </a:pPr>
            <a:endParaRPr lang="en-US" sz="1500" b="0" dirty="0">
              <a:latin typeface="+mn-lt"/>
            </a:endParaRPr>
          </a:p>
          <a:p>
            <a:pPr marL="290513" indent="-290513">
              <a:defRPr/>
            </a:pPr>
            <a:endParaRPr lang="en-US" sz="1500" b="0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795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345976" y="116632"/>
            <a:ext cx="8208912" cy="1143000"/>
          </a:xfrm>
        </p:spPr>
        <p:txBody>
          <a:bodyPr>
            <a:normAutofit/>
          </a:bodyPr>
          <a:lstStyle/>
          <a:p>
            <a:r>
              <a:rPr lang="en-US" altLang="en-US" b="1" dirty="0" smtClean="0"/>
              <a:t>Of course, the journey has not always been smooth.  Rewards faithful companion is risk*.</a:t>
            </a: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381000" y="1457421"/>
            <a:ext cx="4695056" cy="203132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90513" indent="-2905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7713" indent="-2905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800" b="0" dirty="0" smtClean="0">
                <a:latin typeface="+mj-lt"/>
              </a:rPr>
              <a:t>2013 data suggests that the median pension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800" dirty="0">
                <a:latin typeface="+mj-lt"/>
              </a:rPr>
              <a:t>f</a:t>
            </a:r>
            <a:r>
              <a:rPr lang="en-US" altLang="en-US" sz="1800" b="0" dirty="0" smtClean="0">
                <a:latin typeface="+mj-lt"/>
              </a:rPr>
              <a:t>und has a 5% probability of the following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800" dirty="0">
                <a:latin typeface="+mj-lt"/>
              </a:rPr>
              <a:t>a</a:t>
            </a:r>
            <a:r>
              <a:rPr lang="en-US" altLang="en-US" sz="1800" b="0" dirty="0" smtClean="0">
                <a:latin typeface="+mj-lt"/>
              </a:rPr>
              <a:t>nnual losses: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0" dirty="0" smtClean="0">
                <a:latin typeface="+mj-lt"/>
              </a:rPr>
              <a:t>3% or more due to active management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0" dirty="0" smtClean="0">
                <a:latin typeface="+mj-lt"/>
              </a:rPr>
              <a:t>15% or more due to asset mix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 smtClean="0">
                <a:latin typeface="+mj-lt"/>
              </a:rPr>
              <a:t>20</a:t>
            </a:r>
            <a:r>
              <a:rPr lang="en-US" altLang="en-US" sz="1800" b="0" dirty="0" smtClean="0">
                <a:latin typeface="+mj-lt"/>
              </a:rPr>
              <a:t>% or more due to asset-liability risk</a:t>
            </a:r>
          </a:p>
          <a:p>
            <a:pPr lvl="1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800" b="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275916"/>
              </p:ext>
            </p:extLst>
          </p:nvPr>
        </p:nvGraphicFramePr>
        <p:xfrm>
          <a:off x="397572" y="4876800"/>
          <a:ext cx="4191000" cy="1828800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1828800">
                <a:tc>
                  <a:txBody>
                    <a:bodyPr/>
                    <a:lstStyle/>
                    <a:p>
                      <a:pPr algn="l" fontAlgn="t"/>
                      <a:r>
                        <a:rPr lang="en-CA" sz="800" b="0" i="0" u="none" strike="noStrike" dirty="0" smtClean="0">
                          <a:latin typeface="+mj-lt"/>
                        </a:rPr>
                        <a:t>*  Asset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risk is the standard deviation of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policy return. It is based on the historical variance of, and covariance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between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asset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classes.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/>
                      </a:r>
                      <a:br>
                        <a:rPr lang="en-CA" sz="800" b="0" i="0" u="none" strike="noStrike" dirty="0">
                          <a:latin typeface="+mj-lt"/>
                        </a:rPr>
                      </a:br>
                      <a:r>
                        <a:rPr lang="en-CA" sz="800" b="0" i="0" u="none" strike="noStrike" dirty="0">
                          <a:latin typeface="+mj-lt"/>
                        </a:rPr>
                        <a:t/>
                      </a:r>
                      <a:br>
                        <a:rPr lang="en-CA" sz="800" b="0" i="0" u="none" strike="noStrike" dirty="0">
                          <a:latin typeface="+mj-lt"/>
                        </a:rPr>
                      </a:br>
                      <a:r>
                        <a:rPr lang="en-CA" sz="800" b="0" i="0" u="none" strike="noStrike" dirty="0" smtClean="0">
                          <a:latin typeface="+mj-lt"/>
                        </a:rPr>
                        <a:t>Asset-liability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risk is the standard deviation of funded status caused by market factors. It is a function of the standard deviations of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asset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risk,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marked-to-market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liabilities and the correlation between the two.</a:t>
                      </a:r>
                      <a:br>
                        <a:rPr lang="en-CA" sz="800" b="0" i="0" u="none" strike="noStrike" dirty="0">
                          <a:latin typeface="+mj-lt"/>
                        </a:rPr>
                      </a:br>
                      <a:r>
                        <a:rPr lang="en-CA" sz="800" b="0" i="0" u="none" strike="noStrike" dirty="0">
                          <a:latin typeface="+mj-lt"/>
                        </a:rPr>
                        <a:t/>
                      </a:r>
                      <a:br>
                        <a:rPr lang="en-CA" sz="800" b="0" i="0" u="none" strike="noStrike" dirty="0">
                          <a:latin typeface="+mj-lt"/>
                        </a:rPr>
                      </a:br>
                      <a:r>
                        <a:rPr lang="en-CA" sz="800" b="0" i="0" u="none" strike="noStrike" dirty="0" smtClean="0">
                          <a:latin typeface="+mj-lt"/>
                        </a:rPr>
                        <a:t>Tracking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error is the risk of active management. It equals the standard deviation of </a:t>
                      </a:r>
                      <a:r>
                        <a:rPr lang="en-CA" sz="800" b="0" i="0" u="none" strike="noStrike" dirty="0" smtClean="0">
                          <a:latin typeface="+mj-lt"/>
                        </a:rPr>
                        <a:t>annual </a:t>
                      </a:r>
                      <a:r>
                        <a:rPr lang="en-CA" sz="800" b="0" i="0" u="none" strike="noStrike" dirty="0">
                          <a:latin typeface="+mj-lt"/>
                        </a:rPr>
                        <a:t>net value added.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524223"/>
            <a:ext cx="3312367" cy="4260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0151" y="1524223"/>
            <a:ext cx="2380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</a:rPr>
              <a:t>Global Risk Levels at Dec. 31, 2013</a:t>
            </a:r>
            <a:endParaRPr lang="en-US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3098301"/>
              </p:ext>
            </p:extLst>
          </p:nvPr>
        </p:nvGraphicFramePr>
        <p:xfrm>
          <a:off x="7668344" y="1988840"/>
          <a:ext cx="838200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62100"/>
            <a:ext cx="4267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en-US" sz="2500" b="1" dirty="0" smtClean="0"/>
              <a:t>The GFC revealed that risk can have a bigger than expected bite.</a:t>
            </a:r>
          </a:p>
        </p:txBody>
      </p:sp>
      <p:sp>
        <p:nvSpPr>
          <p:cNvPr id="7" name="Oval 6"/>
          <p:cNvSpPr/>
          <p:nvPr/>
        </p:nvSpPr>
        <p:spPr>
          <a:xfrm>
            <a:off x="5613400" y="4362450"/>
            <a:ext cx="533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184900" y="3940175"/>
            <a:ext cx="609600" cy="422275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6732240" y="2565400"/>
            <a:ext cx="2195264" cy="1323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0" dirty="0" smtClean="0">
                <a:latin typeface="+mj-lt"/>
                <a:cs typeface="Arial" charset="0"/>
              </a:rPr>
              <a:t>In 2008, the median total fund return was about -20%, as equities and other ‘risky’ asset classes collapsed.</a:t>
            </a:r>
            <a:endParaRPr lang="en-CA" altLang="en-US" sz="1600" b="0" dirty="0" smtClean="0">
              <a:latin typeface="+mj-lt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55725"/>
            <a:ext cx="4164013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604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en-US" b="1" dirty="0" smtClean="0"/>
              <a:t>The funding level change for DB plans was far worse!</a:t>
            </a:r>
          </a:p>
        </p:txBody>
      </p:sp>
      <p:sp>
        <p:nvSpPr>
          <p:cNvPr id="8" name="Oval 7"/>
          <p:cNvSpPr/>
          <p:nvPr/>
        </p:nvSpPr>
        <p:spPr>
          <a:xfrm>
            <a:off x="4495800" y="4800600"/>
            <a:ext cx="7620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257800" y="4267200"/>
            <a:ext cx="1143000" cy="53340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/>
          <p:cNvGraphicFramePr>
            <a:graphicFrameLocks/>
          </p:cNvGraphicFramePr>
          <p:nvPr/>
        </p:nvGraphicFramePr>
        <p:xfrm>
          <a:off x="1155700" y="1355725"/>
          <a:ext cx="901700" cy="163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6" name="TextBox 11"/>
          <p:cNvSpPr txBox="1">
            <a:spLocks noChangeArrowheads="1"/>
          </p:cNvSpPr>
          <p:nvPr/>
        </p:nvSpPr>
        <p:spPr bwMode="auto">
          <a:xfrm>
            <a:off x="6629400" y="2286000"/>
            <a:ext cx="23622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0" dirty="0">
                <a:latin typeface="+mn-lt"/>
                <a:cs typeface="Arial" charset="0"/>
              </a:rPr>
              <a:t>If a typical DB fund started 2008 at 100% funded, it ended the year about 60% funded.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0" dirty="0">
              <a:latin typeface="+mn-lt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0" dirty="0">
                <a:latin typeface="+mn-lt"/>
                <a:cs typeface="Arial" charset="0"/>
              </a:rPr>
              <a:t>The perfect storm: ‘risky’ assets plummet and ‘safe’ bond assets that are used to value liabilities soar.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0" dirty="0">
              <a:latin typeface="+mn-lt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0" dirty="0">
                <a:latin typeface="+mn-lt"/>
                <a:cs typeface="Arial" charset="0"/>
              </a:rPr>
              <a:t>Risk is not normally distributed. Losses in bad market events can be VERY big.</a:t>
            </a:r>
            <a:endParaRPr lang="en-CA" altLang="en-US" sz="1600" b="0" dirty="0">
              <a:latin typeface="+mn-lt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EA1DC-12E1-4FD9-A2A6-1A1847139E34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031237-8CA9-45D5-81A8-4ADA83931359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200"/>
            <a:ext cx="8280920" cy="1143000"/>
          </a:xfrm>
        </p:spPr>
        <p:txBody>
          <a:bodyPr>
            <a:noAutofit/>
          </a:bodyPr>
          <a:lstStyle/>
          <a:p>
            <a:r>
              <a:rPr lang="en-US" sz="2600" b="1" dirty="0" smtClean="0"/>
              <a:t>Asset mix is the primary driver of total return.  Below are </a:t>
            </a:r>
            <a:br>
              <a:rPr lang="en-US" sz="2600" b="1" dirty="0" smtClean="0"/>
            </a:br>
            <a:r>
              <a:rPr lang="en-US" sz="2600" b="1" dirty="0" smtClean="0"/>
              <a:t>23-year U.S. benchmark returns for key asset classes.  </a:t>
            </a:r>
          </a:p>
        </p:txBody>
      </p:sp>
      <p:sp>
        <p:nvSpPr>
          <p:cNvPr id="4101" name="AutoShape 5"/>
          <p:cNvSpPr>
            <a:spLocks noChangeAspect="1" noChangeArrowheads="1" noTextEdit="1"/>
          </p:cNvSpPr>
          <p:nvPr/>
        </p:nvSpPr>
        <p:spPr bwMode="auto">
          <a:xfrm>
            <a:off x="1524000" y="6019801"/>
            <a:ext cx="87090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77556"/>
            <a:ext cx="7427913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marL="457200" indent="-457200"/>
            <a:r>
              <a:rPr lang="en-US" b="1" dirty="0"/>
              <a:t>The benefits of private </a:t>
            </a:r>
            <a:r>
              <a:rPr lang="en-US" b="1" dirty="0" smtClean="0"/>
              <a:t>assets relative to public markets are overstated.  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Diversification benefits of private equity, real estate, and infrastructure are minimal after adjusting for reporting lags and smoothing.</a:t>
            </a:r>
          </a:p>
          <a:p>
            <a:r>
              <a:rPr lang="en-US" sz="1800" dirty="0" smtClean="0"/>
              <a:t>There is minimal illiquidity </a:t>
            </a:r>
            <a:r>
              <a:rPr lang="en-US" sz="1800" dirty="0"/>
              <a:t>risk premium if </a:t>
            </a:r>
            <a:r>
              <a:rPr lang="en-US" sz="1800" dirty="0" smtClean="0"/>
              <a:t>implemented externally.</a:t>
            </a:r>
          </a:p>
          <a:p>
            <a:r>
              <a:rPr lang="en-US" sz="1800" dirty="0" smtClean="0"/>
              <a:t>For high cost Fund of Fund structures, the illiquidity premium is negative.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A5204-39E9-4129-B0E9-62C05ADC437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349" y="1600200"/>
            <a:ext cx="333230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08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Costs matter – </a:t>
            </a:r>
            <a:r>
              <a:rPr lang="en-US" b="1" dirty="0" smtClean="0"/>
              <a:t>Internal management </a:t>
            </a:r>
            <a:r>
              <a:rPr lang="en-US" b="1" dirty="0"/>
              <a:t>performed </a:t>
            </a:r>
            <a:r>
              <a:rPr lang="en-US" b="1" dirty="0" smtClean="0"/>
              <a:t>better on a net basis. Bigger funds performed better.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A5204-39E9-4129-B0E9-62C05ADC437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420" y="1844824"/>
            <a:ext cx="5022056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90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Custom 1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Custom 1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5179</TotalTime>
  <Words>933</Words>
  <Application>Microsoft Office PowerPoint</Application>
  <PresentationFormat>On-screen Show (4:3)</PresentationFormat>
  <Paragraphs>227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Data and research conclusions are drawn from the CEM Pension Benchmarking Databases.</vt:lpstr>
      <vt:lpstr>Key performance results in the global investment database:</vt:lpstr>
      <vt:lpstr>Of course, the journey has not always been smooth.  Rewards faithful companion is risk*.</vt:lpstr>
      <vt:lpstr>The GFC revealed that risk can have a bigger than expected bite.</vt:lpstr>
      <vt:lpstr>The funding level change for DB plans was far worse!</vt:lpstr>
      <vt:lpstr>Asset mix is the primary driver of total return.  Below are  23-year U.S. benchmark returns for key asset classes.  </vt:lpstr>
      <vt:lpstr>The benefits of private assets relative to public markets are overstated.  </vt:lpstr>
      <vt:lpstr>Costs matter – Internal management performed better on a net basis. Bigger funds performed better.</vt:lpstr>
      <vt:lpstr>Key features of U.S. DC plans:</vt:lpstr>
      <vt:lpstr>DC plans have underperformed DB plans in the U.S.</vt:lpstr>
      <vt:lpstr>Asset mix differences have been the primary reason for the under performance of U.S. DC plans.</vt:lpstr>
      <vt:lpstr>Key takeaways from the CEM Benchmarking Databases:</vt:lpstr>
    </vt:vector>
  </TitlesOfParts>
  <Company>CEM Benchmarking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Scheibelhut</dc:creator>
  <cp:lastModifiedBy>Mike Heale</cp:lastModifiedBy>
  <cp:revision>325</cp:revision>
  <cp:lastPrinted>2014-03-11T19:37:36Z</cp:lastPrinted>
  <dcterms:created xsi:type="dcterms:W3CDTF">2014-02-14T19:20:12Z</dcterms:created>
  <dcterms:modified xsi:type="dcterms:W3CDTF">2015-02-23T19:49:29Z</dcterms:modified>
</cp:coreProperties>
</file>