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441" r:id="rId2"/>
    <p:sldId id="640" r:id="rId3"/>
    <p:sldId id="635" r:id="rId4"/>
    <p:sldId id="652" r:id="rId5"/>
    <p:sldId id="612" r:id="rId6"/>
    <p:sldId id="641" r:id="rId7"/>
    <p:sldId id="613" r:id="rId8"/>
    <p:sldId id="636" r:id="rId9"/>
    <p:sldId id="638" r:id="rId10"/>
    <p:sldId id="642" r:id="rId11"/>
    <p:sldId id="615" r:id="rId12"/>
    <p:sldId id="647" r:id="rId13"/>
    <p:sldId id="648" r:id="rId14"/>
    <p:sldId id="651" r:id="rId15"/>
    <p:sldId id="644" r:id="rId16"/>
    <p:sldId id="622" r:id="rId17"/>
    <p:sldId id="623" r:id="rId18"/>
    <p:sldId id="655" r:id="rId19"/>
    <p:sldId id="645" r:id="rId20"/>
    <p:sldId id="631" r:id="rId21"/>
    <p:sldId id="654" r:id="rId22"/>
    <p:sldId id="574" r:id="rId23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matebele" initials="a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00"/>
    <a:srgbClr val="FFFFCC"/>
    <a:srgbClr val="FFCC00"/>
    <a:srgbClr val="FFCC66"/>
    <a:srgbClr val="CC9900"/>
    <a:srgbClr val="FF9900"/>
    <a:srgbClr val="FF9933"/>
    <a:srgbClr val="996633"/>
    <a:srgbClr val="FF9999"/>
    <a:srgbClr val="8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434" autoAdjust="0"/>
  </p:normalViewPr>
  <p:slideViewPr>
    <p:cSldViewPr>
      <p:cViewPr varScale="1">
        <p:scale>
          <a:sx n="67" d="100"/>
          <a:sy n="67" d="100"/>
        </p:scale>
        <p:origin x="90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42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-48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ZA" sz="2000" dirty="0">
                <a:latin typeface="Garamond" panose="02020404030301010803" pitchFamily="18" charset="0"/>
              </a:rPr>
              <a:t>Pension Assets Growth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235874964276855"/>
          <c:y val="9.6820227190621014E-2"/>
          <c:w val="0.86057152230971123"/>
          <c:h val="0.69592350452749707"/>
        </c:manualLayout>
      </c:layout>
      <c:lineChart>
        <c:grouping val="standard"/>
        <c:varyColors val="0"/>
        <c:ser>
          <c:idx val="0"/>
          <c:order val="0"/>
          <c:tx>
            <c:strRef>
              <c:f>Sheet6!$B$5</c:f>
              <c:strCache>
                <c:ptCount val="1"/>
                <c:pt idx="0">
                  <c:v>90% Leakage</c:v>
                </c:pt>
              </c:strCache>
            </c:strRef>
          </c:tx>
          <c:spPr>
            <a:ln w="34925" cap="rnd">
              <a:solidFill>
                <a:srgbClr val="FFCC00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2.2492306108795192E-2"/>
                  <c:y val="2.09075672769819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0749386718817011E-2"/>
                  <c:y val="2.41204186826044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032611119688406E-2"/>
                  <c:y val="2.09075672769819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3289691729710257E-2"/>
                  <c:y val="1.769471587135933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8321753898409756E-3"/>
                  <c:y val="2.09075672769819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4.5750947798191893E-3"/>
                  <c:y val="2.733327008822692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2.3441579606469482E-3"/>
                  <c:y val="4.339752711633931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Sheet6!$C$4:$J$4</c:f>
              <c:numCache>
                <c:formatCode>General</c:formatCode>
                <c:ptCount val="8"/>
                <c:pt idx="0">
                  <c:v>2013</c:v>
                </c:pt>
                <c:pt idx="1">
                  <c:v>2020</c:v>
                </c:pt>
                <c:pt idx="2">
                  <c:v>2025</c:v>
                </c:pt>
                <c:pt idx="3">
                  <c:v>2030</c:v>
                </c:pt>
                <c:pt idx="4">
                  <c:v>2035</c:v>
                </c:pt>
                <c:pt idx="5">
                  <c:v>2040</c:v>
                </c:pt>
                <c:pt idx="6">
                  <c:v>2045</c:v>
                </c:pt>
                <c:pt idx="7">
                  <c:v>2050</c:v>
                </c:pt>
              </c:numCache>
            </c:numRef>
          </c:cat>
          <c:val>
            <c:numRef>
              <c:f>Sheet6!$C$5:$J$5</c:f>
              <c:numCache>
                <c:formatCode>_ * #,##0_ ;_ * \-#,##0_ ;_ * "-"??_ ;_ @_ </c:formatCode>
                <c:ptCount val="8"/>
                <c:pt idx="0">
                  <c:v>9.5698181818181816</c:v>
                </c:pt>
                <c:pt idx="1">
                  <c:v>24.030303002403262</c:v>
                </c:pt>
                <c:pt idx="2">
                  <c:v>45.616672541045475</c:v>
                </c:pt>
                <c:pt idx="3">
                  <c:v>86.018183737259719</c:v>
                </c:pt>
                <c:pt idx="4">
                  <c:v>161.38106204425557</c:v>
                </c:pt>
                <c:pt idx="5">
                  <c:v>301.59245603232006</c:v>
                </c:pt>
                <c:pt idx="6">
                  <c:v>561.92140532042595</c:v>
                </c:pt>
                <c:pt idx="7">
                  <c:v>1044.4971371753757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Sheet6!$B$6</c:f>
              <c:strCache>
                <c:ptCount val="1"/>
                <c:pt idx="0">
                  <c:v>20% Leakage</c:v>
                </c:pt>
              </c:strCache>
            </c:strRef>
          </c:tx>
          <c:spPr>
            <a:ln w="34925" cap="rnd">
              <a:solidFill>
                <a:srgbClr val="996600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2.9380162035579924E-3"/>
                  <c:y val="-5.51770501928702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7234893688139742E-3"/>
                  <c:y val="-3.34636736822477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0998519751307693E-3"/>
                  <c:y val="-3.48759672645059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2191160662802243E-2"/>
                  <c:y val="-5.6589161684671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6.6895221685281454E-6"/>
                  <c:y val="-5.51770501928702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1.1631214758007083E-2"/>
                  <c:y val="-8.472814623174725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7194155594776484E-2"/>
                  <c:y val="-0.1149149200550059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1.4108421582021649E-2"/>
                  <c:y val="-8.990024356419490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Sheet6!$C$4:$J$4</c:f>
              <c:numCache>
                <c:formatCode>General</c:formatCode>
                <c:ptCount val="8"/>
                <c:pt idx="0">
                  <c:v>2013</c:v>
                </c:pt>
                <c:pt idx="1">
                  <c:v>2020</c:v>
                </c:pt>
                <c:pt idx="2">
                  <c:v>2025</c:v>
                </c:pt>
                <c:pt idx="3">
                  <c:v>2030</c:v>
                </c:pt>
                <c:pt idx="4">
                  <c:v>2035</c:v>
                </c:pt>
                <c:pt idx="5">
                  <c:v>2040</c:v>
                </c:pt>
                <c:pt idx="6">
                  <c:v>2045</c:v>
                </c:pt>
                <c:pt idx="7">
                  <c:v>2050</c:v>
                </c:pt>
              </c:numCache>
            </c:numRef>
          </c:cat>
          <c:val>
            <c:numRef>
              <c:f>Sheet6!$C$6:$J$6</c:f>
              <c:numCache>
                <c:formatCode>_ * #,##0_ ;_ * \-#,##0_ ;_ * "-"??_ ;_ @_ </c:formatCode>
                <c:ptCount val="8"/>
                <c:pt idx="0">
                  <c:v>9.5698181818181816</c:v>
                </c:pt>
                <c:pt idx="1">
                  <c:v>27.017504959240274</c:v>
                </c:pt>
                <c:pt idx="2">
                  <c:v>54.692859600643565</c:v>
                </c:pt>
                <c:pt idx="3">
                  <c:v>107.98958744765771</c:v>
                </c:pt>
                <c:pt idx="4">
                  <c:v>209.57462472064353</c:v>
                </c:pt>
                <c:pt idx="5">
                  <c:v>401.71842204383586</c:v>
                </c:pt>
                <c:pt idx="6">
                  <c:v>763.04809548437288</c:v>
                </c:pt>
                <c:pt idx="7">
                  <c:v>1439.5259377709685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Sheet6!$B$7</c:f>
              <c:strCache>
                <c:ptCount val="1"/>
                <c:pt idx="0">
                  <c:v>Zero Leakage</c:v>
                </c:pt>
              </c:strCache>
            </c:strRef>
          </c:tx>
          <c:spPr>
            <a:ln w="34925" cap="rnd">
              <a:solidFill>
                <a:schemeClr val="tx1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2.7513566021964881E-2"/>
                  <c:y val="-8.365071699938235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472809285670895E-2"/>
                  <c:y val="-7.671307059865514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8906302604592874E-2"/>
                  <c:y val="-6.74628753976854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3.3784389901321869E-2"/>
                  <c:y val="-6.977542419792795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9355336231833835E-2"/>
                  <c:y val="-9.290091220035194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7711755727601779E-2"/>
                  <c:y val="-0.1067762050018063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6.4424594719137779E-2"/>
                  <c:y val="-0.1183389490030183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8.3578122323505838E-2"/>
                  <c:y val="-7.90256193988975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Sheet6!$C$4:$J$4</c:f>
              <c:numCache>
                <c:formatCode>General</c:formatCode>
                <c:ptCount val="8"/>
                <c:pt idx="0">
                  <c:v>2013</c:v>
                </c:pt>
                <c:pt idx="1">
                  <c:v>2020</c:v>
                </c:pt>
                <c:pt idx="2">
                  <c:v>2025</c:v>
                </c:pt>
                <c:pt idx="3">
                  <c:v>2030</c:v>
                </c:pt>
                <c:pt idx="4">
                  <c:v>2035</c:v>
                </c:pt>
                <c:pt idx="5">
                  <c:v>2040</c:v>
                </c:pt>
                <c:pt idx="6">
                  <c:v>2045</c:v>
                </c:pt>
                <c:pt idx="7">
                  <c:v>2050</c:v>
                </c:pt>
              </c:numCache>
            </c:numRef>
          </c:cat>
          <c:val>
            <c:numRef>
              <c:f>Sheet6!$C$7:$J$7</c:f>
              <c:numCache>
                <c:formatCode>_ * #,##0_ ;_ * \-#,##0_ ;_ * "-"??_ ;_ @_ </c:formatCode>
                <c:ptCount val="8"/>
                <c:pt idx="0">
                  <c:v>9.5698181818181816</c:v>
                </c:pt>
                <c:pt idx="1">
                  <c:v>27.870991232622277</c:v>
                </c:pt>
                <c:pt idx="2">
                  <c:v>57.286055903385865</c:v>
                </c:pt>
                <c:pt idx="3">
                  <c:v>114.26713136491426</c:v>
                </c:pt>
                <c:pt idx="4">
                  <c:v>223.34421405675437</c:v>
                </c:pt>
                <c:pt idx="5">
                  <c:v>430.32584090426894</c:v>
                </c:pt>
                <c:pt idx="6">
                  <c:v>820.51286410264368</c:v>
                </c:pt>
                <c:pt idx="7">
                  <c:v>1552.3913093697092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242199472"/>
        <c:axId val="259214400"/>
      </c:lineChart>
      <c:catAx>
        <c:axId val="24219947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r>
                  <a:rPr lang="en-ZA" sz="1400" b="1" i="0" baseline="0">
                    <a:latin typeface="Garamond" panose="02020404030301010803" pitchFamily="18" charset="0"/>
                  </a:rPr>
                  <a:t>Year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  <c:crossAx val="259214400"/>
        <c:crosses val="autoZero"/>
        <c:auto val="1"/>
        <c:lblAlgn val="ctr"/>
        <c:lblOffset val="100"/>
        <c:noMultiLvlLbl val="0"/>
      </c:catAx>
      <c:valAx>
        <c:axId val="259214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Garamond" panose="02020404030301010803" pitchFamily="18" charset="0"/>
                    <a:ea typeface="+mn-ea"/>
                    <a:cs typeface="+mn-cs"/>
                  </a:defRPr>
                </a:pPr>
                <a:r>
                  <a:rPr lang="en-ZA" sz="1400" b="1" i="0" baseline="0">
                    <a:latin typeface="Garamond" panose="02020404030301010803" pitchFamily="18" charset="0"/>
                  </a:rPr>
                  <a:t>US$ Billion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aramond" panose="02020404030301010803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_ * #,##0_ ;_ * \-#,##0_ ;_ * &quot;-&quot;??_ ;_ @_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  <c:crossAx val="2421994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Garamond" panose="02020404030301010803" pitchFamily="18" charset="0"/>
                <a:ea typeface="+mn-ea"/>
                <a:cs typeface="+mn-cs"/>
              </a:defRPr>
            </a:pPr>
            <a:endParaRPr lang="en-US"/>
          </a:p>
        </c:txPr>
      </c:legendEntry>
      <c:layout>
        <c:manualLayout>
          <c:xMode val="edge"/>
          <c:yMode val="edge"/>
          <c:x val="0.37909382521268548"/>
          <c:y val="0.90832353673516519"/>
          <c:w val="0.52055624363809994"/>
          <c:h val="4.99337554918481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Garamond" panose="02020404030301010803" pitchFamily="18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FFFCC"/>
    </a:solidFill>
    <a:ln>
      <a:solidFill>
        <a:srgbClr val="996600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79E8B2-52B7-4E5A-8251-1121D775C6AC}" type="datetimeFigureOut">
              <a:rPr lang="en-US" smtClean="0"/>
              <a:pPr/>
              <a:t>2/23/2015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40432E-D4C8-4C2A-89EE-70AD06F744F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6455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6D9F92-015D-44F6-8653-4B8C53646CB7}" type="datetimeFigureOut">
              <a:rPr lang="en-US" smtClean="0"/>
              <a:pPr/>
              <a:t>2/23/2015</a:t>
            </a:fld>
            <a:endParaRPr lang="en-Z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EC9727-9AE5-4D94-A06E-0BBCCFBE8566}" type="slidenum">
              <a:rPr lang="en-ZA" smtClean="0"/>
              <a:pPr/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40436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1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943355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10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4118451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11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2946048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12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1283895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13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2918003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14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2643473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15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385521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16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6638797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17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858907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18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870568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19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36960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2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5054348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20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2535641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21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555196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Committed capital may amount to N$3.69 billion or 3% of 2013 GDP if all pension funds invest up to 3.5%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3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3512125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4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65895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5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4424969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6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3588859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7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4424969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8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588479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9727-9AE5-4D94-A06E-0BBCCFBE8566}" type="slidenum">
              <a:rPr lang="en-ZA" smtClean="0"/>
              <a:pPr/>
              <a:t>9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222472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f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89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4" indent="0" algn="ctr">
              <a:buNone/>
              <a:defRPr/>
            </a:lvl5pPr>
            <a:lvl6pPr marL="2285943" indent="0" algn="ctr">
              <a:buNone/>
              <a:defRPr/>
            </a:lvl6pPr>
            <a:lvl7pPr marL="2743131" indent="0" algn="ctr">
              <a:buNone/>
              <a:defRPr/>
            </a:lvl7pPr>
            <a:lvl8pPr marL="3200320" indent="0" algn="ctr">
              <a:buNone/>
              <a:defRPr/>
            </a:lvl8pPr>
            <a:lvl9pPr marL="3657509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af-Z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55F174-1D27-4C30-BDE8-B35C166C869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f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f-Z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7F78A8-B0C5-4DBE-9873-76D6F713F0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f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f-Z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A9841A-7E69-495C-ACBF-F0EFF107FB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f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f-Z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FFF71-5241-4094-A0FB-DE9597D9CAC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f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89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4" indent="0">
              <a:buNone/>
              <a:defRPr sz="1400"/>
            </a:lvl5pPr>
            <a:lvl6pPr marL="2285943" indent="0">
              <a:buNone/>
              <a:defRPr sz="1400"/>
            </a:lvl6pPr>
            <a:lvl7pPr marL="2743131" indent="0">
              <a:buNone/>
              <a:defRPr sz="1400"/>
            </a:lvl7pPr>
            <a:lvl8pPr marL="3200320" indent="0">
              <a:buNone/>
              <a:defRPr sz="1400"/>
            </a:lvl8pPr>
            <a:lvl9pPr marL="3657509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AA72D-8A45-4CCE-8C0A-1702271560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f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f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f-Z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2B58DB-F004-4EBD-B44D-C2B2BA8B8BC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f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f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f-Z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507F64-5C39-414E-8F64-68604AB32C5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f-Z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68C1B-5BFC-4A2F-9613-8AE85F58762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09E8A4-B44E-47E8-A208-F70641DC2B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f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f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437B06-4D24-4B7C-A3D6-AEE98F1007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f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af-Z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AA0242-5080-4ABF-9D99-D1F116FB8C8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A1FC6F1-95B8-49C5-AB30-4AC1EF55815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189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377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566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754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891" indent="-342891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2971" indent="-228594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160" indent="-228594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349" indent="-228594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537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726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8914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103" indent="-228594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f-ZA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80728"/>
            <a:ext cx="7774632" cy="2952328"/>
          </a:xfrm>
        </p:spPr>
        <p:txBody>
          <a:bodyPr/>
          <a:lstStyle/>
          <a:p>
            <a:pPr eaLnBrk="1" hangingPunct="1"/>
            <a:r>
              <a:rPr lang="en-GB" sz="2400" b="1" dirty="0">
                <a:latin typeface="Garamond" pitchFamily="18" charset="0"/>
              </a:rPr>
              <a:t/>
            </a:r>
            <a:br>
              <a:rPr lang="en-GB" sz="2400" b="1" dirty="0">
                <a:latin typeface="Garamond" pitchFamily="18" charset="0"/>
              </a:rPr>
            </a:br>
            <a:r>
              <a:rPr lang="en-GB" sz="2400" b="1" dirty="0">
                <a:latin typeface="Garamond" pitchFamily="18" charset="0"/>
              </a:rPr>
              <a:t/>
            </a:r>
            <a:br>
              <a:rPr lang="en-GB" sz="2400" b="1" dirty="0">
                <a:latin typeface="Garamond" pitchFamily="18" charset="0"/>
              </a:rPr>
            </a:br>
            <a:r>
              <a:rPr lang="en-GB" sz="2400" b="1" dirty="0">
                <a:latin typeface="Garamond" pitchFamily="18" charset="0"/>
              </a:rPr>
              <a:t/>
            </a:r>
            <a:br>
              <a:rPr lang="en-GB" sz="2400" b="1" dirty="0">
                <a:latin typeface="Garamond" pitchFamily="18" charset="0"/>
              </a:rPr>
            </a:br>
            <a:r>
              <a:rPr lang="en-GB" sz="2400" b="1" dirty="0">
                <a:solidFill>
                  <a:schemeClr val="tx1"/>
                </a:solidFill>
                <a:latin typeface="Garamond" pitchFamily="18" charset="0"/>
              </a:rPr>
              <a:t>Namibia Financial Institutions Supervisory Authority</a:t>
            </a:r>
            <a:r>
              <a:rPr lang="en-GB" sz="2400" b="1" dirty="0">
                <a:latin typeface="Garamond" panose="02020404030301010803" pitchFamily="18" charset="0"/>
              </a:rPr>
              <a:t/>
            </a:r>
            <a:br>
              <a:rPr lang="en-GB" sz="2400" b="1" dirty="0">
                <a:latin typeface="Garamond" panose="02020404030301010803" pitchFamily="18" charset="0"/>
              </a:rPr>
            </a:br>
            <a:r>
              <a:rPr lang="en-US" sz="2400" b="1" dirty="0" smtClean="0">
                <a:solidFill>
                  <a:srgbClr val="996600"/>
                </a:solidFill>
                <a:latin typeface="Garamond" pitchFamily="18" charset="0"/>
              </a:rPr>
              <a:t>Supervising </a:t>
            </a:r>
            <a:r>
              <a:rPr lang="en-US" sz="2400" b="1" dirty="0">
                <a:solidFill>
                  <a:srgbClr val="996600"/>
                </a:solidFill>
                <a:latin typeface="Garamond" pitchFamily="18" charset="0"/>
              </a:rPr>
              <a:t>the Administration and Distribution of  Benefits</a:t>
            </a:r>
            <a:r>
              <a:rPr lang="en-GB" sz="2400" b="1" dirty="0">
                <a:solidFill>
                  <a:srgbClr val="996600"/>
                </a:solidFill>
                <a:latin typeface="Garamond" pitchFamily="18" charset="0"/>
              </a:rPr>
              <a:t/>
            </a:r>
            <a:br>
              <a:rPr lang="en-GB" sz="2400" b="1" dirty="0">
                <a:solidFill>
                  <a:srgbClr val="996600"/>
                </a:solidFill>
                <a:latin typeface="Garamond" pitchFamily="18" charset="0"/>
              </a:rPr>
            </a:br>
            <a:r>
              <a:rPr lang="en-GB" sz="2400" b="1" dirty="0">
                <a:solidFill>
                  <a:schemeClr val="tx1"/>
                </a:solidFill>
                <a:latin typeface="Garamond" pitchFamily="18" charset="0"/>
              </a:rPr>
              <a:t/>
            </a:r>
            <a:br>
              <a:rPr lang="en-GB" sz="2400" b="1" dirty="0">
                <a:solidFill>
                  <a:schemeClr val="tx1"/>
                </a:solidFill>
                <a:latin typeface="Garamond" pitchFamily="18" charset="0"/>
              </a:rPr>
            </a:br>
            <a:r>
              <a:rPr lang="en-GB" sz="2400" b="1" dirty="0">
                <a:solidFill>
                  <a:schemeClr val="tx1"/>
                </a:solidFill>
                <a:latin typeface="Garamond" pitchFamily="18" charset="0"/>
              </a:rPr>
              <a:t/>
            </a:r>
            <a:br>
              <a:rPr lang="en-GB" sz="2400" b="1" dirty="0">
                <a:solidFill>
                  <a:schemeClr val="tx1"/>
                </a:solidFill>
                <a:latin typeface="Garamond" pitchFamily="18" charset="0"/>
              </a:rPr>
            </a:br>
            <a:endParaRPr lang="en-US" sz="2400" b="1" i="1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686345" y="2276872"/>
            <a:ext cx="7560195" cy="199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7"/>
            <a:ext cx="9144000" cy="714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8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1"/>
            <a:ext cx="1320800" cy="641351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7"/>
            <a:ext cx="500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Garamond" pitchFamily="18" charset="0"/>
              </a:rPr>
              <a:t>|</a:t>
            </a:r>
            <a:r>
              <a:rPr lang="en-US" sz="4800" dirty="0">
                <a:latin typeface="Garamond" pitchFamily="18" charset="0"/>
              </a:rPr>
              <a:t>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79712" y="5085185"/>
            <a:ext cx="64807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Garamond" pitchFamily="18" charset="0"/>
              </a:rPr>
              <a:t>IOPS/AIOS International Seminar on Pension Systems</a:t>
            </a:r>
          </a:p>
          <a:p>
            <a:pPr algn="ctr"/>
            <a:r>
              <a:rPr lang="en-GB" sz="2000" dirty="0">
                <a:latin typeface="Garamond" pitchFamily="18" charset="0"/>
              </a:rPr>
              <a:t>24 - 25 February 2015, San José, Costa Rica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93504" y="503102"/>
            <a:ext cx="7772400" cy="1470025"/>
          </a:xfrm>
        </p:spPr>
        <p:txBody>
          <a:bodyPr/>
          <a:lstStyle/>
          <a:p>
            <a:pPr algn="l" eaLnBrk="1" hangingPunct="1"/>
            <a:r>
              <a:rPr lang="en-GB" sz="2400" b="1" dirty="0">
                <a:latin typeface="Garamond" pitchFamily="18" charset="0"/>
              </a:rPr>
              <a:t>IOPS //- </a:t>
            </a:r>
            <a:r>
              <a:rPr lang="en-GB" sz="2400" b="1" dirty="0">
                <a:solidFill>
                  <a:srgbClr val="996600"/>
                </a:solidFill>
                <a:latin typeface="Garamond" pitchFamily="18" charset="0"/>
              </a:rPr>
              <a:t>OUTLINE</a:t>
            </a:r>
            <a:r>
              <a:rPr lang="en-GB" sz="2400" dirty="0">
                <a:latin typeface="Garamond" pitchFamily="18" charset="0"/>
              </a:rPr>
              <a:t/>
            </a:r>
            <a:br>
              <a:rPr lang="en-GB" sz="2400" dirty="0">
                <a:latin typeface="Garamond" pitchFamily="18" charset="0"/>
              </a:rPr>
            </a:br>
            <a:endParaRPr lang="en-US" sz="2400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539751" y="1556792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7"/>
            <a:ext cx="9144000" cy="714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8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1"/>
            <a:ext cx="1320800" cy="641351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7"/>
            <a:ext cx="500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Garamond" pitchFamily="18" charset="0"/>
              </a:rPr>
              <a:t>|</a:t>
            </a:r>
            <a:r>
              <a:rPr lang="en-US" sz="4800" dirty="0">
                <a:latin typeface="Garamond" pitchFamily="18" charset="0"/>
              </a:rPr>
              <a:t> 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55577" y="1922299"/>
            <a:ext cx="6500859" cy="3306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</a:rPr>
              <a:t>Overview</a:t>
            </a:r>
          </a:p>
          <a:p>
            <a:pPr>
              <a:buFont typeface="Wingdings" panose="05000000000000000000" pitchFamily="2" charset="2"/>
              <a:buChar char="Ø"/>
            </a:pPr>
            <a:endParaRPr lang="en-GB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</a:rPr>
              <a:t>Accumulation phase 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en-GB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GB" sz="2000" b="1" dirty="0">
                <a:solidFill>
                  <a:srgbClr val="996600"/>
                </a:solidFill>
                <a:latin typeface="Garamond" panose="02020404030301010803" pitchFamily="18" charset="0"/>
              </a:rPr>
              <a:t>Decumulation </a:t>
            </a:r>
            <a:r>
              <a:rPr lang="en-GB" sz="2000" b="1" dirty="0" smtClean="0">
                <a:solidFill>
                  <a:srgbClr val="996600"/>
                </a:solidFill>
                <a:latin typeface="Garamond" panose="02020404030301010803" pitchFamily="18" charset="0"/>
              </a:rPr>
              <a:t>phase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en-GB" sz="2000" b="1" dirty="0">
              <a:solidFill>
                <a:srgbClr val="996600"/>
              </a:solidFill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GB" sz="2000" dirty="0" smtClean="0">
                <a:latin typeface="Garamond" panose="02020404030301010803" pitchFamily="18" charset="0"/>
              </a:rPr>
              <a:t>Unclaimed Benefits</a:t>
            </a:r>
            <a:endParaRPr lang="en-GB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endParaRPr lang="en-US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ZA" sz="2000" dirty="0">
                <a:latin typeface="Garamond" panose="02020404030301010803" pitchFamily="18" charset="0"/>
              </a:rPr>
              <a:t>Challenges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en-US" sz="2000" dirty="0">
              <a:latin typeface="Garamond" panose="02020404030301010803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>
                <a:latin typeface="Garamond" panose="02020404030301010803" pitchFamily="18" charset="0"/>
              </a:rPr>
              <a:t>Lessons &amp; Considerations</a:t>
            </a:r>
            <a:endParaRPr lang="en-US" sz="2000" dirty="0">
              <a:latin typeface="Garamond" panose="02020404030301010803" pitchFamily="18" charset="0"/>
            </a:endParaRPr>
          </a:p>
          <a:p>
            <a:pPr lvl="0">
              <a:lnSpc>
                <a:spcPct val="200000"/>
              </a:lnSpc>
              <a:defRPr/>
            </a:pPr>
            <a:endParaRPr lang="en-GB" sz="1800" kern="0" dirty="0">
              <a:latin typeface="Garamond" pitchFamily="18" charset="0"/>
            </a:endParaRPr>
          </a:p>
          <a:p>
            <a:pPr>
              <a:defRPr/>
            </a:pPr>
            <a:endParaRPr lang="en-GB" sz="1800" kern="0" dirty="0">
              <a:latin typeface="Garamond" pitchFamily="18" charset="0"/>
            </a:endParaRPr>
          </a:p>
          <a:p>
            <a:pPr>
              <a:defRPr/>
            </a:pPr>
            <a:endParaRPr lang="en-GB" sz="1800" kern="0" dirty="0">
              <a:latin typeface="Garamond" pitchFamily="18" charset="0"/>
              <a:ea typeface="+mj-ea"/>
              <a:cs typeface="+mj-cs"/>
            </a:endParaRPr>
          </a:p>
          <a:p>
            <a:pPr>
              <a:defRPr/>
            </a:pPr>
            <a:endParaRPr lang="en-GB" sz="1800" kern="0" dirty="0">
              <a:latin typeface="Garamond" pitchFamily="18" charset="0"/>
              <a:ea typeface="+mj-ea"/>
              <a:cs typeface="+mj-cs"/>
            </a:endParaRPr>
          </a:p>
          <a:p>
            <a:pPr>
              <a:defRPr/>
            </a:pPr>
            <a:endParaRPr lang="en-US" sz="1800" kern="0" dirty="0">
              <a:latin typeface="Garamond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9716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0711" y="188640"/>
            <a:ext cx="7772400" cy="936104"/>
          </a:xfrm>
        </p:spPr>
        <p:txBody>
          <a:bodyPr/>
          <a:lstStyle/>
          <a:p>
            <a:pPr algn="l" eaLnBrk="1" hangingPunct="1"/>
            <a:r>
              <a:rPr lang="en-GB" sz="2400" b="1" dirty="0">
                <a:latin typeface="Garamond" pitchFamily="18" charset="0"/>
              </a:rPr>
              <a:t>Decumulation phase// </a:t>
            </a:r>
            <a:r>
              <a:rPr lang="en-GB" sz="2400" b="1" dirty="0">
                <a:solidFill>
                  <a:srgbClr val="996600"/>
                </a:solidFill>
                <a:latin typeface="Garamond" pitchFamily="18" charset="0"/>
              </a:rPr>
              <a:t>Benefits </a:t>
            </a:r>
            <a:r>
              <a:rPr lang="en-GB" sz="2800" dirty="0"/>
              <a:t/>
            </a:r>
            <a:br>
              <a:rPr lang="en-GB" sz="2800" dirty="0"/>
            </a:br>
            <a:endParaRPr lang="en-US" sz="2800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683569" y="764704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7"/>
            <a:ext cx="9144000" cy="714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8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1"/>
            <a:ext cx="1320800" cy="641351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7"/>
            <a:ext cx="500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Garamond" pitchFamily="18" charset="0"/>
              </a:rPr>
              <a:t>|</a:t>
            </a:r>
            <a:r>
              <a:rPr lang="en-US" sz="4800" dirty="0">
                <a:latin typeface="Garamond" pitchFamily="18" charset="0"/>
              </a:rPr>
              <a:t> 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675575" y="792081"/>
            <a:ext cx="8072495" cy="4969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891" indent="-342891">
              <a:buFont typeface="Wingdings" panose="05000000000000000000" pitchFamily="2" charset="2"/>
              <a:buChar char="Ø"/>
            </a:pPr>
            <a:r>
              <a:rPr lang="en-US" sz="2000" kern="0" dirty="0" smtClean="0">
                <a:latin typeface="Garamond" pitchFamily="18" charset="0"/>
              </a:rPr>
              <a:t>Allowance </a:t>
            </a:r>
            <a:r>
              <a:rPr lang="en-US" sz="2000" kern="0" dirty="0">
                <a:latin typeface="Garamond" pitchFamily="18" charset="0"/>
              </a:rPr>
              <a:t>is made for two types of plans:</a:t>
            </a:r>
          </a:p>
          <a:p>
            <a:endParaRPr lang="en-US" sz="2000" kern="0" dirty="0" smtClean="0">
              <a:latin typeface="Garamond" pitchFamily="18" charset="0"/>
            </a:endParaRPr>
          </a:p>
          <a:p>
            <a:endParaRPr lang="en-US" sz="2000" kern="0" dirty="0">
              <a:latin typeface="Garamond" pitchFamily="18" charset="0"/>
            </a:endParaRPr>
          </a:p>
          <a:p>
            <a:pPr marL="1257269" lvl="2" indent="-342891">
              <a:buFont typeface="Wingdings" panose="05000000000000000000" pitchFamily="2" charset="2"/>
              <a:buChar char="ü"/>
            </a:pPr>
            <a:r>
              <a:rPr lang="en-US" sz="2000" b="1" kern="0" dirty="0">
                <a:latin typeface="Garamond" pitchFamily="18" charset="0"/>
                <a:ea typeface="+mj-ea"/>
                <a:cs typeface="+mj-cs"/>
              </a:rPr>
              <a:t>Pension funds </a:t>
            </a:r>
            <a:r>
              <a:rPr lang="en-US" sz="2000" kern="0" dirty="0">
                <a:latin typeface="Garamond" pitchFamily="18" charset="0"/>
                <a:ea typeface="+mj-ea"/>
                <a:cs typeface="+mj-cs"/>
              </a:rPr>
              <a:t>-  upon retirement, </a:t>
            </a:r>
            <a:r>
              <a:rPr lang="en-US" sz="2000" kern="0" dirty="0" smtClean="0">
                <a:latin typeface="Garamond" pitchFamily="18" charset="0"/>
                <a:ea typeface="+mj-ea"/>
                <a:cs typeface="+mj-cs"/>
              </a:rPr>
              <a:t>PF may </a:t>
            </a:r>
            <a:r>
              <a:rPr lang="en-US" sz="2000" kern="0" dirty="0">
                <a:latin typeface="Garamond" pitchFamily="18" charset="0"/>
                <a:ea typeface="+mj-ea"/>
                <a:cs typeface="+mj-cs"/>
              </a:rPr>
              <a:t>pay out up to one-third of the benefit as a lump sum, with the remaining two thirds used to pay a monthly pension or purchase a monthly annuity;</a:t>
            </a:r>
          </a:p>
          <a:p>
            <a:pPr marL="1257269" lvl="2" indent="-342891">
              <a:buFont typeface="Wingdings" panose="05000000000000000000" pitchFamily="2" charset="2"/>
              <a:buChar char="ü"/>
            </a:pPr>
            <a:endParaRPr lang="en-US" sz="2000" b="1" kern="0" dirty="0" smtClean="0">
              <a:latin typeface="Garamond" pitchFamily="18" charset="0"/>
              <a:ea typeface="+mj-ea"/>
              <a:cs typeface="+mj-cs"/>
            </a:endParaRPr>
          </a:p>
          <a:p>
            <a:pPr marL="1257269" lvl="2" indent="-342891">
              <a:buFont typeface="Wingdings" panose="05000000000000000000" pitchFamily="2" charset="2"/>
              <a:buChar char="ü"/>
            </a:pPr>
            <a:r>
              <a:rPr lang="en-US" sz="2000" b="1" kern="0" dirty="0" smtClean="0">
                <a:latin typeface="Garamond" pitchFamily="18" charset="0"/>
                <a:ea typeface="+mj-ea"/>
                <a:cs typeface="+mj-cs"/>
              </a:rPr>
              <a:t>Provident </a:t>
            </a:r>
            <a:r>
              <a:rPr lang="en-US" sz="2000" b="1" kern="0" dirty="0">
                <a:latin typeface="Garamond" pitchFamily="18" charset="0"/>
                <a:ea typeface="+mj-ea"/>
                <a:cs typeface="+mj-cs"/>
              </a:rPr>
              <a:t>funds </a:t>
            </a:r>
            <a:r>
              <a:rPr lang="en-US" sz="2000" kern="0" dirty="0">
                <a:latin typeface="Garamond" pitchFamily="18" charset="0"/>
                <a:ea typeface="+mj-ea"/>
                <a:cs typeface="+mj-cs"/>
              </a:rPr>
              <a:t>– permitted to pay up to 100% of the retirement benefit as a lump sum.</a:t>
            </a:r>
          </a:p>
          <a:p>
            <a:r>
              <a:rPr lang="en-US" sz="2000" kern="0" dirty="0">
                <a:latin typeface="Garamond" pitchFamily="18" charset="0"/>
                <a:ea typeface="+mj-ea"/>
                <a:cs typeface="+mj-cs"/>
              </a:rPr>
              <a:t> </a:t>
            </a:r>
          </a:p>
          <a:p>
            <a:pPr marL="342891" indent="-342891">
              <a:buFont typeface="Wingdings" panose="05000000000000000000" pitchFamily="2" charset="2"/>
              <a:buChar char="Ø"/>
            </a:pPr>
            <a:r>
              <a:rPr lang="en-US" sz="2000" kern="0" dirty="0">
                <a:latin typeface="Garamond" pitchFamily="18" charset="0"/>
                <a:ea typeface="+mj-ea"/>
                <a:cs typeface="+mj-cs"/>
              </a:rPr>
              <a:t>In both cases, one-third of the retirement benefit is tax free.</a:t>
            </a:r>
          </a:p>
          <a:p>
            <a:endParaRPr lang="en-US" sz="2000" kern="0" dirty="0" smtClean="0">
              <a:latin typeface="Garamond" pitchFamily="18" charset="0"/>
              <a:ea typeface="+mj-ea"/>
              <a:cs typeface="+mj-cs"/>
            </a:endParaRPr>
          </a:p>
          <a:p>
            <a:endParaRPr lang="en-US" sz="2000" kern="0" dirty="0">
              <a:latin typeface="Garamond" pitchFamily="18" charset="0"/>
              <a:ea typeface="+mj-ea"/>
              <a:cs typeface="+mj-cs"/>
            </a:endParaRPr>
          </a:p>
          <a:p>
            <a:pPr marL="342891" indent="-342891">
              <a:buFont typeface="Wingdings" panose="05000000000000000000" pitchFamily="2" charset="2"/>
              <a:buChar char="Ø"/>
            </a:pPr>
            <a:r>
              <a:rPr lang="en-US" sz="2000" kern="0" dirty="0">
                <a:latin typeface="Garamond" pitchFamily="18" charset="0"/>
              </a:rPr>
              <a:t>If the total retirement benefit is less than N$ 50 000.00 (USD 4500), then the whole benefit may be commuted for a lump sum regardless of the type of plan. </a:t>
            </a:r>
            <a:endParaRPr lang="en-ZA" sz="2000" kern="0" dirty="0">
              <a:latin typeface="Garamond" pitchFamily="18" charset="0"/>
            </a:endParaRPr>
          </a:p>
          <a:p>
            <a:pPr marL="342891" indent="-342891">
              <a:buFont typeface="Wingdings" panose="05000000000000000000" pitchFamily="2" charset="2"/>
              <a:buChar char="Ø"/>
            </a:pPr>
            <a:endParaRPr lang="en-ZA" sz="2000" kern="0" dirty="0">
              <a:latin typeface="Garamond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6058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93504" y="503102"/>
            <a:ext cx="7772400" cy="1470025"/>
          </a:xfrm>
        </p:spPr>
        <p:txBody>
          <a:bodyPr/>
          <a:lstStyle/>
          <a:p>
            <a:pPr algn="l" eaLnBrk="1" hangingPunct="1"/>
            <a:r>
              <a:rPr lang="en-GB" sz="2400" b="1" dirty="0">
                <a:latin typeface="Garamond" pitchFamily="18" charset="0"/>
              </a:rPr>
              <a:t>IOPS //- </a:t>
            </a:r>
            <a:r>
              <a:rPr lang="en-GB" sz="2400" b="1" dirty="0">
                <a:solidFill>
                  <a:srgbClr val="996600"/>
                </a:solidFill>
                <a:latin typeface="Garamond" pitchFamily="18" charset="0"/>
              </a:rPr>
              <a:t>OUTLINE</a:t>
            </a:r>
            <a:r>
              <a:rPr lang="en-GB" sz="2400" dirty="0">
                <a:latin typeface="Garamond" pitchFamily="18" charset="0"/>
              </a:rPr>
              <a:t/>
            </a:r>
            <a:br>
              <a:rPr lang="en-GB" sz="2400" dirty="0">
                <a:latin typeface="Garamond" pitchFamily="18" charset="0"/>
              </a:rPr>
            </a:br>
            <a:endParaRPr lang="en-US" sz="2400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539751" y="1556792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7"/>
            <a:ext cx="9144000" cy="714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8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1"/>
            <a:ext cx="1320800" cy="641351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7"/>
            <a:ext cx="500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Garamond" pitchFamily="18" charset="0"/>
              </a:rPr>
              <a:t>|</a:t>
            </a:r>
            <a:r>
              <a:rPr lang="en-US" sz="4800" dirty="0">
                <a:latin typeface="Garamond" pitchFamily="18" charset="0"/>
              </a:rPr>
              <a:t> 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55577" y="1922299"/>
            <a:ext cx="6500859" cy="3306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</a:rPr>
              <a:t>Overview</a:t>
            </a:r>
          </a:p>
          <a:p>
            <a:pPr>
              <a:buFont typeface="Wingdings" panose="05000000000000000000" pitchFamily="2" charset="2"/>
              <a:buChar char="Ø"/>
            </a:pPr>
            <a:endParaRPr lang="en-GB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</a:rPr>
              <a:t>Accumulation phase 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en-GB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</a:rPr>
              <a:t>Decumulation </a:t>
            </a:r>
            <a:r>
              <a:rPr lang="en-GB" sz="2000" dirty="0" smtClean="0">
                <a:latin typeface="Garamond" panose="02020404030301010803" pitchFamily="18" charset="0"/>
              </a:rPr>
              <a:t>phase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en-GB" sz="2000" dirty="0" smtClean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GB" sz="2000" b="1" dirty="0" smtClean="0">
                <a:solidFill>
                  <a:srgbClr val="996600"/>
                </a:solidFill>
                <a:latin typeface="Garamond" panose="02020404030301010803" pitchFamily="18" charset="0"/>
              </a:rPr>
              <a:t>Unclaimed Benefits</a:t>
            </a:r>
            <a:endParaRPr lang="en-GB" sz="2000" b="1" dirty="0">
              <a:solidFill>
                <a:srgbClr val="996600"/>
              </a:solidFill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endParaRPr lang="en-US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ZA" sz="2000" dirty="0">
                <a:latin typeface="Garamond" panose="02020404030301010803" pitchFamily="18" charset="0"/>
              </a:rPr>
              <a:t>Challenges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en-US" sz="2000" dirty="0">
              <a:latin typeface="Garamond" panose="02020404030301010803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>
                <a:latin typeface="Garamond" panose="02020404030301010803" pitchFamily="18" charset="0"/>
              </a:rPr>
              <a:t>Lessons &amp; Considerations</a:t>
            </a:r>
            <a:endParaRPr lang="en-US" sz="2000" dirty="0">
              <a:latin typeface="Garamond" panose="02020404030301010803" pitchFamily="18" charset="0"/>
            </a:endParaRPr>
          </a:p>
          <a:p>
            <a:pPr lvl="0">
              <a:lnSpc>
                <a:spcPct val="200000"/>
              </a:lnSpc>
              <a:defRPr/>
            </a:pPr>
            <a:endParaRPr lang="en-GB" sz="1800" kern="0" dirty="0">
              <a:latin typeface="Garamond" pitchFamily="18" charset="0"/>
            </a:endParaRPr>
          </a:p>
          <a:p>
            <a:pPr>
              <a:defRPr/>
            </a:pPr>
            <a:endParaRPr lang="en-GB" sz="1800" kern="0" dirty="0">
              <a:latin typeface="Garamond" pitchFamily="18" charset="0"/>
            </a:endParaRPr>
          </a:p>
          <a:p>
            <a:pPr>
              <a:defRPr/>
            </a:pPr>
            <a:endParaRPr lang="en-GB" sz="1800" kern="0" dirty="0">
              <a:latin typeface="Garamond" pitchFamily="18" charset="0"/>
              <a:ea typeface="+mj-ea"/>
              <a:cs typeface="+mj-cs"/>
            </a:endParaRPr>
          </a:p>
          <a:p>
            <a:pPr>
              <a:defRPr/>
            </a:pPr>
            <a:endParaRPr lang="en-GB" sz="1800" kern="0" dirty="0">
              <a:latin typeface="Garamond" pitchFamily="18" charset="0"/>
              <a:ea typeface="+mj-ea"/>
              <a:cs typeface="+mj-cs"/>
            </a:endParaRPr>
          </a:p>
          <a:p>
            <a:pPr>
              <a:defRPr/>
            </a:pPr>
            <a:endParaRPr lang="en-US" sz="1800" kern="0" dirty="0">
              <a:latin typeface="Garamond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86616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0710" y="188640"/>
            <a:ext cx="7772400" cy="936104"/>
          </a:xfrm>
        </p:spPr>
        <p:txBody>
          <a:bodyPr/>
          <a:lstStyle/>
          <a:p>
            <a:pPr algn="l" eaLnBrk="1" hangingPunct="1"/>
            <a:r>
              <a:rPr lang="en-GB" sz="2400" b="1" dirty="0" smtClean="0">
                <a:latin typeface="Garamond" pitchFamily="18" charset="0"/>
              </a:rPr>
              <a:t>Unclaimed </a:t>
            </a:r>
            <a:r>
              <a:rPr lang="en-GB" sz="2400" b="1" dirty="0">
                <a:latin typeface="Garamond" pitchFamily="18" charset="0"/>
              </a:rPr>
              <a:t>benefits</a:t>
            </a:r>
            <a:r>
              <a:rPr lang="en-GB" sz="2800" dirty="0" smtClean="0"/>
              <a:t/>
            </a:r>
            <a:br>
              <a:rPr lang="en-GB" sz="2800" dirty="0" smtClean="0"/>
            </a:br>
            <a:endParaRPr lang="en-US" sz="2800" dirty="0" smtClean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683568" y="764704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6"/>
            <a:ext cx="9144000" cy="71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5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0"/>
            <a:ext cx="1320800" cy="641350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3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Garamond" pitchFamily="18" charset="0"/>
              </a:rPr>
              <a:t>|</a:t>
            </a:r>
            <a:r>
              <a:rPr lang="en-US" sz="4800" dirty="0" smtClean="0">
                <a:latin typeface="Garamond" pitchFamily="18" charset="0"/>
              </a:rPr>
              <a:t> </a:t>
            </a:r>
            <a:endParaRPr lang="en-US" sz="4800" dirty="0">
              <a:latin typeface="Garamond" pitchFamily="18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680710" y="807225"/>
            <a:ext cx="8196116" cy="5218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ZA" sz="2000" kern="0" dirty="0" smtClean="0">
                <a:latin typeface="Garamond" pitchFamily="18" charset="0"/>
                <a:ea typeface="+mj-ea"/>
                <a:cs typeface="+mj-cs"/>
              </a:rPr>
              <a:t>Currently, and as a result of archaic legislation, there is lack of clear guidance on how to deal with unclaimed benefits.</a:t>
            </a:r>
          </a:p>
          <a:p>
            <a:endParaRPr lang="en-ZA" sz="2000" kern="0" dirty="0" smtClean="0">
              <a:latin typeface="Garamond" pitchFamily="18" charset="0"/>
              <a:ea typeface="+mj-ea"/>
              <a:cs typeface="+mj-cs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ZA" sz="2000" kern="0" dirty="0" smtClean="0">
                <a:latin typeface="Garamond" pitchFamily="18" charset="0"/>
                <a:ea typeface="+mj-ea"/>
                <a:cs typeface="+mj-cs"/>
              </a:rPr>
              <a:t>Retirement plans define unclaimed benefits, via its rules, as any benefit that becomes due in terms of the rules of the plan, and that remain unclaimed for a certain period of time (period varies between two years and five years).</a:t>
            </a:r>
          </a:p>
          <a:p>
            <a:endParaRPr lang="en-ZA" sz="2000" kern="0" dirty="0" smtClean="0">
              <a:latin typeface="Garamond" pitchFamily="18" charset="0"/>
              <a:ea typeface="+mj-ea"/>
              <a:cs typeface="+mj-cs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ZA" sz="2000" kern="0" dirty="0" smtClean="0">
                <a:latin typeface="Garamond" pitchFamily="18" charset="0"/>
                <a:ea typeface="+mj-ea"/>
                <a:cs typeface="+mj-cs"/>
              </a:rPr>
              <a:t>Unclaimed benefits generally arise as a result of the inability of retirement plans to trace members and/or beneficiaries. (</a:t>
            </a:r>
            <a:r>
              <a:rPr lang="en-ZA" sz="2000" kern="0" dirty="0" smtClean="0">
                <a:latin typeface="Garamond" pitchFamily="18" charset="0"/>
                <a:ea typeface="+mj-ea"/>
                <a:cs typeface="+mj-cs"/>
              </a:rPr>
              <a:t>limited </a:t>
            </a:r>
            <a:r>
              <a:rPr lang="en-ZA" sz="2000" kern="0" dirty="0" smtClean="0">
                <a:latin typeface="Garamond" pitchFamily="18" charset="0"/>
                <a:ea typeface="+mj-ea"/>
                <a:cs typeface="+mj-cs"/>
              </a:rPr>
              <a:t>information)</a:t>
            </a:r>
          </a:p>
          <a:p>
            <a:endParaRPr lang="en-ZA" sz="2000" kern="0" dirty="0" smtClean="0">
              <a:latin typeface="Garamond" pitchFamily="18" charset="0"/>
              <a:ea typeface="+mj-ea"/>
              <a:cs typeface="+mj-cs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ZA" sz="2000" kern="0" dirty="0">
                <a:latin typeface="Garamond" pitchFamily="18" charset="0"/>
              </a:rPr>
              <a:t>The practice adopted by industry is to transfer unclaimed benefits to </a:t>
            </a:r>
            <a:r>
              <a:rPr lang="en-ZA" sz="2000" kern="0" dirty="0" smtClean="0">
                <a:latin typeface="Garamond" pitchFamily="18" charset="0"/>
              </a:rPr>
              <a:t>the </a:t>
            </a:r>
            <a:r>
              <a:rPr lang="en-ZA" sz="2000" kern="0" dirty="0">
                <a:latin typeface="Garamond" pitchFamily="18" charset="0"/>
              </a:rPr>
              <a:t>Guardian’s Fund, a fund which is administered by the Master of the High Court in terms of the Administration of Estates Act (Act 66 of 1965).</a:t>
            </a:r>
          </a:p>
          <a:p>
            <a:endParaRPr lang="en-ZA" sz="2000" kern="0" dirty="0">
              <a:latin typeface="Garamond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ZA" sz="2000" kern="0" dirty="0">
                <a:latin typeface="Garamond" pitchFamily="18" charset="0"/>
              </a:rPr>
              <a:t>Moneys transferred to the Guardian’s Fund revert to the State if not claimed by beneficiaries within thirty years.</a:t>
            </a:r>
          </a:p>
          <a:p>
            <a:endParaRPr lang="en-ZA" sz="2000" kern="0" dirty="0" smtClean="0">
              <a:latin typeface="Garamond" pitchFamily="18" charset="0"/>
              <a:ea typeface="+mj-ea"/>
              <a:cs typeface="+mj-cs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ZA" kern="0" dirty="0" smtClean="0">
              <a:latin typeface="Garamond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0877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0710" y="188640"/>
            <a:ext cx="7772400" cy="936104"/>
          </a:xfrm>
        </p:spPr>
        <p:txBody>
          <a:bodyPr/>
          <a:lstStyle/>
          <a:p>
            <a:pPr algn="l" eaLnBrk="1" hangingPunct="1"/>
            <a:r>
              <a:rPr lang="en-GB" sz="2400" b="1" dirty="0" smtClean="0">
                <a:latin typeface="Garamond" pitchFamily="18" charset="0"/>
              </a:rPr>
              <a:t>Unclaimed </a:t>
            </a:r>
            <a:r>
              <a:rPr lang="en-GB" sz="2400" b="1" dirty="0">
                <a:latin typeface="Garamond" pitchFamily="18" charset="0"/>
              </a:rPr>
              <a:t>benefits</a:t>
            </a:r>
            <a:r>
              <a:rPr lang="en-GB" sz="2800" dirty="0" smtClean="0"/>
              <a:t/>
            </a:r>
            <a:br>
              <a:rPr lang="en-GB" sz="2800" dirty="0" smtClean="0"/>
            </a:br>
            <a:endParaRPr lang="en-US" sz="2800" dirty="0" smtClean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683568" y="764704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6"/>
            <a:ext cx="9144000" cy="7143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5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0"/>
            <a:ext cx="1320800" cy="641350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3"/>
            <a:ext cx="500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Garamond" pitchFamily="18" charset="0"/>
              </a:rPr>
              <a:t>|</a:t>
            </a:r>
            <a:r>
              <a:rPr lang="en-US" sz="4800" dirty="0" smtClean="0">
                <a:latin typeface="Garamond" pitchFamily="18" charset="0"/>
              </a:rPr>
              <a:t> </a:t>
            </a:r>
            <a:endParaRPr lang="en-US" sz="4800" dirty="0">
              <a:latin typeface="Garamond" pitchFamily="18" charset="0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680710" y="980728"/>
            <a:ext cx="8196116" cy="4786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ZA" sz="2000" kern="0" dirty="0" smtClean="0">
                <a:latin typeface="Garamond" pitchFamily="18" charset="0"/>
              </a:rPr>
              <a:t>As at 31 December 2013, total unclaimed benefits in the pension system amounted to about US$ 13.6 million.</a:t>
            </a:r>
          </a:p>
          <a:p>
            <a:endParaRPr lang="en-ZA" sz="2000" kern="0" dirty="0">
              <a:latin typeface="Garamond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ZA" sz="2000" kern="0" dirty="0" smtClean="0">
                <a:latin typeface="Garamond" pitchFamily="18" charset="0"/>
              </a:rPr>
              <a:t>Legislation </a:t>
            </a:r>
            <a:r>
              <a:rPr lang="en-ZA" sz="2000" kern="0" dirty="0">
                <a:latin typeface="Garamond" pitchFamily="18" charset="0"/>
              </a:rPr>
              <a:t>does not allow the reduction of pension </a:t>
            </a:r>
            <a:r>
              <a:rPr lang="en-ZA" sz="2000" kern="0" dirty="0" smtClean="0">
                <a:latin typeface="Garamond" pitchFamily="18" charset="0"/>
              </a:rPr>
              <a:t>benefits. Therefore</a:t>
            </a:r>
            <a:r>
              <a:rPr lang="en-ZA" sz="2000" kern="0" dirty="0">
                <a:latin typeface="Garamond" pitchFamily="18" charset="0"/>
              </a:rPr>
              <a:t>, </a:t>
            </a:r>
            <a:r>
              <a:rPr lang="en-ZA" sz="2000" kern="0" dirty="0" smtClean="0">
                <a:latin typeface="Garamond" pitchFamily="18" charset="0"/>
              </a:rPr>
              <a:t>the cost of tracing and </a:t>
            </a:r>
            <a:r>
              <a:rPr lang="en-ZA" sz="2000" kern="0" dirty="0">
                <a:latin typeface="Garamond" pitchFamily="18" charset="0"/>
              </a:rPr>
              <a:t>administration of unclaimed benefits remains contentious within </a:t>
            </a:r>
            <a:r>
              <a:rPr lang="en-ZA" sz="2000" kern="0" dirty="0" smtClean="0">
                <a:latin typeface="Garamond" pitchFamily="18" charset="0"/>
              </a:rPr>
              <a:t>industry. </a:t>
            </a:r>
            <a:endParaRPr lang="en-ZA" sz="2000" kern="0" dirty="0">
              <a:latin typeface="Garamond" pitchFamily="18" charset="0"/>
            </a:endParaRPr>
          </a:p>
          <a:p>
            <a:endParaRPr lang="en-ZA" sz="2000" kern="0" dirty="0">
              <a:latin typeface="Garamond" pitchFamily="18" charset="0"/>
              <a:ea typeface="+mj-ea"/>
              <a:cs typeface="+mj-cs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ZA" sz="2000" kern="0" dirty="0" smtClean="0">
                <a:latin typeface="Garamond" pitchFamily="18" charset="0"/>
                <a:ea typeface="+mj-ea"/>
                <a:cs typeface="+mj-cs"/>
              </a:rPr>
              <a:t>Issues to be addressed:</a:t>
            </a:r>
          </a:p>
          <a:p>
            <a:endParaRPr lang="en-ZA" sz="2000" kern="0" dirty="0" smtClean="0">
              <a:latin typeface="Garamond" pitchFamily="18" charset="0"/>
              <a:ea typeface="+mj-ea"/>
              <a:cs typeface="+mj-cs"/>
            </a:endParaRPr>
          </a:p>
          <a:p>
            <a:pPr marL="1257300" lvl="2" indent="-342900">
              <a:buFont typeface="Wingdings" panose="05000000000000000000" pitchFamily="2" charset="2"/>
              <a:buChar char="ü"/>
            </a:pPr>
            <a:r>
              <a:rPr lang="en-ZA" sz="2000" kern="0" dirty="0" smtClean="0">
                <a:latin typeface="Garamond" pitchFamily="18" charset="0"/>
                <a:ea typeface="+mj-ea"/>
                <a:cs typeface="+mj-cs"/>
              </a:rPr>
              <a:t>Should </a:t>
            </a:r>
            <a:r>
              <a:rPr lang="en-ZA" sz="2000" kern="0" dirty="0" smtClean="0">
                <a:latin typeface="Garamond" pitchFamily="18" charset="0"/>
                <a:ea typeface="+mj-ea"/>
                <a:cs typeface="+mj-cs"/>
              </a:rPr>
              <a:t>unclaimed benefits in the case where a member cannot be traced qualify to be transferred to the Guardian’s Fund?</a:t>
            </a:r>
          </a:p>
          <a:p>
            <a:endParaRPr lang="en-ZA" sz="2000" kern="0" dirty="0" smtClean="0">
              <a:latin typeface="Garamond" pitchFamily="18" charset="0"/>
              <a:ea typeface="+mj-ea"/>
              <a:cs typeface="+mj-cs"/>
            </a:endParaRPr>
          </a:p>
          <a:p>
            <a:pPr marL="1257300" lvl="2" indent="-342900">
              <a:buFont typeface="Wingdings" panose="05000000000000000000" pitchFamily="2" charset="2"/>
              <a:buChar char="ü"/>
            </a:pPr>
            <a:r>
              <a:rPr lang="en-ZA" sz="2000" kern="0" dirty="0">
                <a:latin typeface="Garamond" pitchFamily="18" charset="0"/>
              </a:rPr>
              <a:t>Is there a need for “special purpose vehicles” that deal solely with retirement plan unclaimed benefits?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ZA" kern="0" dirty="0" smtClean="0">
              <a:latin typeface="Garamond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76128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93504" y="503102"/>
            <a:ext cx="7772400" cy="1470025"/>
          </a:xfrm>
        </p:spPr>
        <p:txBody>
          <a:bodyPr/>
          <a:lstStyle/>
          <a:p>
            <a:pPr algn="l" eaLnBrk="1" hangingPunct="1"/>
            <a:r>
              <a:rPr lang="en-GB" sz="2400" b="1" dirty="0">
                <a:latin typeface="Garamond" pitchFamily="18" charset="0"/>
              </a:rPr>
              <a:t>IOPS //- </a:t>
            </a:r>
            <a:r>
              <a:rPr lang="en-GB" sz="2400" b="1" dirty="0">
                <a:solidFill>
                  <a:srgbClr val="996600"/>
                </a:solidFill>
                <a:latin typeface="Garamond" pitchFamily="18" charset="0"/>
              </a:rPr>
              <a:t>OUTLINE</a:t>
            </a:r>
            <a:r>
              <a:rPr lang="en-GB" sz="2400" dirty="0">
                <a:latin typeface="Garamond" pitchFamily="18" charset="0"/>
              </a:rPr>
              <a:t/>
            </a:r>
            <a:br>
              <a:rPr lang="en-GB" sz="2400" dirty="0">
                <a:latin typeface="Garamond" pitchFamily="18" charset="0"/>
              </a:rPr>
            </a:br>
            <a:endParaRPr lang="en-US" sz="2400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539751" y="1556792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7"/>
            <a:ext cx="9144000" cy="714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8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1"/>
            <a:ext cx="1320800" cy="641351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7"/>
            <a:ext cx="500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Garamond" pitchFamily="18" charset="0"/>
              </a:rPr>
              <a:t>|</a:t>
            </a:r>
            <a:r>
              <a:rPr lang="en-US" sz="4800" dirty="0">
                <a:latin typeface="Garamond" pitchFamily="18" charset="0"/>
              </a:rPr>
              <a:t> 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55577" y="1922299"/>
            <a:ext cx="6500859" cy="3306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</a:rPr>
              <a:t>Overview</a:t>
            </a:r>
          </a:p>
          <a:p>
            <a:pPr>
              <a:buFont typeface="Wingdings" panose="05000000000000000000" pitchFamily="2" charset="2"/>
              <a:buChar char="Ø"/>
            </a:pPr>
            <a:endParaRPr lang="en-GB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</a:rPr>
              <a:t>Accumulation phase 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en-GB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</a:rPr>
              <a:t>Decumulation </a:t>
            </a:r>
            <a:r>
              <a:rPr lang="en-GB" sz="2000" dirty="0" smtClean="0">
                <a:latin typeface="Garamond" panose="02020404030301010803" pitchFamily="18" charset="0"/>
              </a:rPr>
              <a:t>phase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en-GB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GB" sz="2000" dirty="0" smtClean="0">
                <a:latin typeface="Garamond" panose="02020404030301010803" pitchFamily="18" charset="0"/>
              </a:rPr>
              <a:t>Unclaimed Benefits</a:t>
            </a:r>
            <a:endParaRPr lang="en-GB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endParaRPr lang="en-US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ZA" sz="2000" b="1" dirty="0">
                <a:solidFill>
                  <a:srgbClr val="996600"/>
                </a:solidFill>
                <a:latin typeface="Garamond" panose="02020404030301010803" pitchFamily="18" charset="0"/>
              </a:rPr>
              <a:t>Challenges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en-US" sz="2000" dirty="0">
              <a:latin typeface="Garamond" panose="02020404030301010803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>
                <a:latin typeface="Garamond" panose="02020404030301010803" pitchFamily="18" charset="0"/>
              </a:rPr>
              <a:t>Lessons &amp; Considerations</a:t>
            </a:r>
            <a:endParaRPr lang="en-US" sz="2000" dirty="0">
              <a:latin typeface="Garamond" panose="02020404030301010803" pitchFamily="18" charset="0"/>
            </a:endParaRPr>
          </a:p>
          <a:p>
            <a:pPr lvl="0">
              <a:lnSpc>
                <a:spcPct val="200000"/>
              </a:lnSpc>
              <a:defRPr/>
            </a:pPr>
            <a:endParaRPr lang="en-GB" sz="1800" kern="0" dirty="0">
              <a:latin typeface="Garamond" pitchFamily="18" charset="0"/>
            </a:endParaRPr>
          </a:p>
          <a:p>
            <a:pPr>
              <a:defRPr/>
            </a:pPr>
            <a:endParaRPr lang="en-GB" sz="1800" kern="0" dirty="0">
              <a:latin typeface="Garamond" pitchFamily="18" charset="0"/>
            </a:endParaRPr>
          </a:p>
          <a:p>
            <a:pPr>
              <a:defRPr/>
            </a:pPr>
            <a:endParaRPr lang="en-GB" sz="1800" kern="0" dirty="0">
              <a:latin typeface="Garamond" pitchFamily="18" charset="0"/>
              <a:ea typeface="+mj-ea"/>
              <a:cs typeface="+mj-cs"/>
            </a:endParaRPr>
          </a:p>
          <a:p>
            <a:pPr>
              <a:defRPr/>
            </a:pPr>
            <a:endParaRPr lang="en-GB" sz="1800" kern="0" dirty="0">
              <a:latin typeface="Garamond" pitchFamily="18" charset="0"/>
              <a:ea typeface="+mj-ea"/>
              <a:cs typeface="+mj-cs"/>
            </a:endParaRPr>
          </a:p>
          <a:p>
            <a:pPr>
              <a:defRPr/>
            </a:pPr>
            <a:endParaRPr lang="en-US" sz="1800" kern="0" dirty="0">
              <a:latin typeface="Garamond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3683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0711" y="188640"/>
            <a:ext cx="7772400" cy="936104"/>
          </a:xfrm>
        </p:spPr>
        <p:txBody>
          <a:bodyPr/>
          <a:lstStyle/>
          <a:p>
            <a:pPr algn="l" eaLnBrk="1" hangingPunct="1"/>
            <a:r>
              <a:rPr lang="en-GB" sz="2400" b="1" dirty="0">
                <a:latin typeface="Garamond" pitchFamily="18" charset="0"/>
              </a:rPr>
              <a:t>Challenges// </a:t>
            </a:r>
            <a:r>
              <a:rPr lang="en-GB" sz="2400" b="1" dirty="0">
                <a:solidFill>
                  <a:srgbClr val="996600"/>
                </a:solidFill>
                <a:latin typeface="Garamond" pitchFamily="18" charset="0"/>
              </a:rPr>
              <a:t>Accumulation phase</a:t>
            </a:r>
            <a:r>
              <a:rPr lang="en-GB" sz="2800" dirty="0"/>
              <a:t/>
            </a:r>
            <a:br>
              <a:rPr lang="en-GB" sz="2800" dirty="0"/>
            </a:br>
            <a:endParaRPr lang="en-US" sz="2800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683569" y="764704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7"/>
            <a:ext cx="9144000" cy="714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8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1"/>
            <a:ext cx="1320800" cy="641351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7"/>
            <a:ext cx="500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Garamond" pitchFamily="18" charset="0"/>
              </a:rPr>
              <a:t>|</a:t>
            </a:r>
            <a:r>
              <a:rPr lang="en-US" sz="4800" dirty="0">
                <a:latin typeface="Garamond" pitchFamily="18" charset="0"/>
              </a:rPr>
              <a:t> 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680711" y="980729"/>
            <a:ext cx="8196116" cy="4786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891" indent="-342891">
              <a:buFont typeface="Wingdings" panose="05000000000000000000" pitchFamily="2" charset="2"/>
              <a:buChar char="Ø"/>
            </a:pPr>
            <a:r>
              <a:rPr lang="en-ZA" sz="2000" kern="0" dirty="0" smtClean="0">
                <a:latin typeface="Garamond" pitchFamily="18" charset="0"/>
                <a:ea typeface="+mj-ea"/>
                <a:cs typeface="+mj-cs"/>
              </a:rPr>
              <a:t>Lack of Robust incentives for pension savings</a:t>
            </a:r>
            <a:endParaRPr lang="en-ZA" sz="2000" kern="0" dirty="0">
              <a:latin typeface="Garamond" pitchFamily="18" charset="0"/>
              <a:ea typeface="+mj-ea"/>
              <a:cs typeface="+mj-cs"/>
            </a:endParaRPr>
          </a:p>
          <a:p>
            <a:endParaRPr lang="en-ZA" sz="2000" kern="0" dirty="0">
              <a:latin typeface="Garamond" pitchFamily="18" charset="0"/>
              <a:ea typeface="+mj-ea"/>
              <a:cs typeface="+mj-cs"/>
            </a:endParaRPr>
          </a:p>
          <a:p>
            <a:pPr marL="800080" lvl="1" indent="-342891">
              <a:buFont typeface="Wingdings" panose="05000000000000000000" pitchFamily="2" charset="2"/>
              <a:buChar char="ü"/>
            </a:pPr>
            <a:r>
              <a:rPr lang="en-ZA" sz="2000" kern="0" dirty="0">
                <a:latin typeface="Garamond" pitchFamily="18" charset="0"/>
                <a:ea typeface="+mj-ea"/>
                <a:cs typeface="+mj-cs"/>
              </a:rPr>
              <a:t>N$40 000.00 (USD 3600) is deductible for tax purposes per member per annum</a:t>
            </a:r>
          </a:p>
          <a:p>
            <a:pPr lvl="1"/>
            <a:endParaRPr lang="en-ZA" sz="2000" kern="0" dirty="0">
              <a:latin typeface="Garamond" pitchFamily="18" charset="0"/>
              <a:ea typeface="+mj-ea"/>
              <a:cs typeface="+mj-cs"/>
            </a:endParaRPr>
          </a:p>
          <a:p>
            <a:pPr marL="800080" lvl="1" indent="-342891">
              <a:buFont typeface="Wingdings" panose="05000000000000000000" pitchFamily="2" charset="2"/>
              <a:buChar char="ü"/>
            </a:pPr>
            <a:r>
              <a:rPr lang="en-ZA" sz="2000" kern="0" dirty="0">
                <a:latin typeface="Garamond" pitchFamily="18" charset="0"/>
                <a:ea typeface="+mj-ea"/>
                <a:cs typeface="+mj-cs"/>
              </a:rPr>
              <a:t>This amount is relatively low and therefore discourages members from making Additional Voluntary Contributions (AVC’s)</a:t>
            </a:r>
          </a:p>
          <a:p>
            <a:pPr marL="800080" lvl="1" indent="-342891">
              <a:buFont typeface="Wingdings" panose="05000000000000000000" pitchFamily="2" charset="2"/>
              <a:buChar char="ü"/>
            </a:pPr>
            <a:endParaRPr lang="en-ZA" sz="2000" kern="0" dirty="0">
              <a:latin typeface="Garamond" pitchFamily="18" charset="0"/>
              <a:ea typeface="+mj-ea"/>
              <a:cs typeface="+mj-cs"/>
            </a:endParaRPr>
          </a:p>
          <a:p>
            <a:pPr marL="800080" lvl="1" indent="-342891">
              <a:buFont typeface="Wingdings" panose="05000000000000000000" pitchFamily="2" charset="2"/>
              <a:buChar char="ü"/>
            </a:pPr>
            <a:r>
              <a:rPr lang="en-ZA" sz="2000" kern="0" dirty="0">
                <a:latin typeface="Garamond" pitchFamily="18" charset="0"/>
                <a:ea typeface="+mj-ea"/>
                <a:cs typeface="+mj-cs"/>
              </a:rPr>
              <a:t>AVC’s should be encouraged through tax incentives</a:t>
            </a:r>
          </a:p>
          <a:p>
            <a:pPr marL="800080" lvl="1" indent="-342891">
              <a:buFont typeface="Wingdings" panose="05000000000000000000" pitchFamily="2" charset="2"/>
              <a:buChar char="ü"/>
            </a:pPr>
            <a:endParaRPr lang="en-ZA" kern="0" dirty="0">
              <a:latin typeface="Garamond" pitchFamily="18" charset="0"/>
              <a:ea typeface="+mj-ea"/>
              <a:cs typeface="+mj-cs"/>
            </a:endParaRPr>
          </a:p>
          <a:p>
            <a:pPr marL="800080" lvl="1" indent="-342891">
              <a:buFont typeface="Wingdings" panose="05000000000000000000" pitchFamily="2" charset="2"/>
              <a:buChar char="ü"/>
            </a:pPr>
            <a:endParaRPr lang="en-ZA" kern="0" dirty="0">
              <a:latin typeface="Garamond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7649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32656"/>
            <a:ext cx="7772400" cy="288032"/>
          </a:xfrm>
        </p:spPr>
        <p:txBody>
          <a:bodyPr/>
          <a:lstStyle/>
          <a:p>
            <a:pPr algn="l" eaLnBrk="1" hangingPunct="1"/>
            <a:r>
              <a:rPr lang="en-GB" sz="2400" b="1" dirty="0">
                <a:latin typeface="Garamond" pitchFamily="18" charset="0"/>
              </a:rPr>
              <a:t>Challenges// </a:t>
            </a:r>
            <a:r>
              <a:rPr lang="en-GB" sz="2400" b="1" dirty="0">
                <a:solidFill>
                  <a:srgbClr val="996600"/>
                </a:solidFill>
                <a:latin typeface="Garamond" pitchFamily="18" charset="0"/>
              </a:rPr>
              <a:t>Leakage</a:t>
            </a:r>
            <a:r>
              <a:rPr lang="en-GB" sz="2800" dirty="0"/>
              <a:t/>
            </a:r>
            <a:br>
              <a:rPr lang="en-GB" sz="2800" dirty="0"/>
            </a:br>
            <a:endParaRPr lang="en-US" sz="2800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776367" y="483211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7"/>
            <a:ext cx="9144000" cy="714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8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1"/>
            <a:ext cx="1320800" cy="641351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7"/>
            <a:ext cx="500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Garamond" pitchFamily="18" charset="0"/>
              </a:rPr>
              <a:t>|</a:t>
            </a:r>
            <a:r>
              <a:rPr lang="en-US" sz="4800" dirty="0">
                <a:latin typeface="Garamond" pitchFamily="18" charset="0"/>
              </a:rPr>
              <a:t> 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685801" y="491207"/>
            <a:ext cx="8196116" cy="5534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891" indent="-342891">
              <a:buFont typeface="Wingdings" panose="05000000000000000000" pitchFamily="2" charset="2"/>
              <a:buChar char="Ø"/>
            </a:pPr>
            <a:endParaRPr lang="en-ZA" sz="2000" kern="0" dirty="0" smtClean="0">
              <a:latin typeface="Garamond" pitchFamily="18" charset="0"/>
              <a:ea typeface="+mj-ea"/>
              <a:cs typeface="+mj-cs"/>
            </a:endParaRPr>
          </a:p>
          <a:p>
            <a:pPr marL="342891" indent="-342891">
              <a:buFont typeface="Wingdings" panose="05000000000000000000" pitchFamily="2" charset="2"/>
              <a:buChar char="Ø"/>
            </a:pPr>
            <a:r>
              <a:rPr lang="en-ZA" sz="2000" kern="0" dirty="0" smtClean="0">
                <a:latin typeface="Garamond" pitchFamily="18" charset="0"/>
                <a:ea typeface="+mj-ea"/>
                <a:cs typeface="+mj-cs"/>
              </a:rPr>
              <a:t>The </a:t>
            </a:r>
            <a:r>
              <a:rPr lang="en-ZA" sz="2000" kern="0" dirty="0">
                <a:latin typeface="Garamond" pitchFamily="18" charset="0"/>
                <a:ea typeface="+mj-ea"/>
                <a:cs typeface="+mj-cs"/>
              </a:rPr>
              <a:t>practice of early withdrawal when members </a:t>
            </a:r>
            <a:r>
              <a:rPr lang="en-ZA" sz="2000" b="1" kern="0" dirty="0">
                <a:latin typeface="Garamond" pitchFamily="18" charset="0"/>
                <a:ea typeface="+mj-ea"/>
                <a:cs typeface="+mj-cs"/>
              </a:rPr>
              <a:t>change jobs </a:t>
            </a:r>
            <a:r>
              <a:rPr lang="en-ZA" sz="2000" kern="0" dirty="0">
                <a:latin typeface="Garamond" pitchFamily="18" charset="0"/>
                <a:ea typeface="+mj-ea"/>
                <a:cs typeface="+mj-cs"/>
              </a:rPr>
              <a:t>compromises the growth potential of pension benefits.</a:t>
            </a:r>
          </a:p>
          <a:p>
            <a:pPr lvl="2"/>
            <a:endParaRPr lang="en-ZA" sz="2000" kern="0" dirty="0">
              <a:latin typeface="Garamond" pitchFamily="18" charset="0"/>
              <a:ea typeface="+mj-ea"/>
              <a:cs typeface="+mj-cs"/>
            </a:endParaRPr>
          </a:p>
          <a:p>
            <a:pPr marL="1257269" lvl="2" indent="-342891">
              <a:buFont typeface="Wingdings" panose="05000000000000000000" pitchFamily="2" charset="2"/>
              <a:buChar char="ü"/>
            </a:pPr>
            <a:r>
              <a:rPr lang="en-ZA" sz="2000" kern="0" dirty="0">
                <a:latin typeface="Garamond" pitchFamily="18" charset="0"/>
                <a:ea typeface="+mj-ea"/>
                <a:cs typeface="+mj-cs"/>
              </a:rPr>
              <a:t>During 2013 lump sum benefits paid were as follows: </a:t>
            </a:r>
          </a:p>
          <a:p>
            <a:pPr lvl="2"/>
            <a:endParaRPr lang="en-ZA" sz="2000" kern="0" dirty="0">
              <a:latin typeface="Garamond" pitchFamily="18" charset="0"/>
              <a:ea typeface="+mj-ea"/>
              <a:cs typeface="+mj-cs"/>
            </a:endParaRPr>
          </a:p>
          <a:p>
            <a:pPr marL="2171646" lvl="4" indent="-342891">
              <a:buFont typeface="Wingdings" panose="05000000000000000000" pitchFamily="2" charset="2"/>
              <a:buChar char="§"/>
            </a:pPr>
            <a:r>
              <a:rPr lang="en-ZA" sz="2000" kern="0" dirty="0">
                <a:latin typeface="Garamond" pitchFamily="18" charset="0"/>
                <a:ea typeface="+mj-ea"/>
                <a:cs typeface="+mj-cs"/>
              </a:rPr>
              <a:t>Early withdrawal (lump sum drawdown) amounted to 51.6% of all benefits paid;</a:t>
            </a:r>
          </a:p>
          <a:p>
            <a:pPr lvl="4"/>
            <a:endParaRPr lang="en-ZA" sz="2000" kern="0" dirty="0">
              <a:latin typeface="Garamond" pitchFamily="18" charset="0"/>
              <a:ea typeface="+mj-ea"/>
              <a:cs typeface="+mj-cs"/>
            </a:endParaRPr>
          </a:p>
          <a:p>
            <a:pPr marL="2171646" lvl="4" indent="-342891">
              <a:buFont typeface="Wingdings" panose="05000000000000000000" pitchFamily="2" charset="2"/>
              <a:buChar char="§"/>
            </a:pPr>
            <a:r>
              <a:rPr lang="en-ZA" sz="2000" kern="0" dirty="0">
                <a:latin typeface="Garamond" pitchFamily="18" charset="0"/>
                <a:ea typeface="+mj-ea"/>
                <a:cs typeface="+mj-cs"/>
              </a:rPr>
              <a:t>Lump sum on retirement was 39.8% of all benefits paid. </a:t>
            </a:r>
          </a:p>
          <a:p>
            <a:pPr marL="0" lvl="2"/>
            <a:r>
              <a:rPr lang="en-ZA" sz="2000" kern="0" dirty="0">
                <a:latin typeface="Garamond" pitchFamily="18" charset="0"/>
              </a:rPr>
              <a:t> </a:t>
            </a:r>
          </a:p>
          <a:p>
            <a:pPr marL="342891" lvl="2" indent="-342891">
              <a:buFont typeface="Wingdings" panose="05000000000000000000" pitchFamily="2" charset="2"/>
              <a:buChar char="Ø"/>
            </a:pPr>
            <a:r>
              <a:rPr lang="en-ZA" sz="2000" kern="0" dirty="0">
                <a:latin typeface="Garamond" pitchFamily="18" charset="0"/>
              </a:rPr>
              <a:t>Hence, of total benefits that became due, more than 90% was paid in the form of cash lump-sums, and less than 10% was either preserved until retirement, or paid as monthly annuities to retirees.</a:t>
            </a:r>
          </a:p>
          <a:p>
            <a:pPr marL="0" lvl="2"/>
            <a:endParaRPr lang="en-ZA" sz="2000" kern="0" dirty="0">
              <a:latin typeface="Garamond" pitchFamily="18" charset="0"/>
            </a:endParaRPr>
          </a:p>
          <a:p>
            <a:pPr marL="342891" lvl="2" indent="-342891">
              <a:buFont typeface="Wingdings" panose="05000000000000000000" pitchFamily="2" charset="2"/>
              <a:buChar char="Ø"/>
            </a:pPr>
            <a:endParaRPr lang="en-ZA" sz="2000" kern="0" dirty="0">
              <a:latin typeface="Garamond" pitchFamily="18" charset="0"/>
            </a:endParaRPr>
          </a:p>
          <a:p>
            <a:pPr marL="2171646" lvl="4" indent="-342891">
              <a:buFont typeface="Wingdings" panose="05000000000000000000" pitchFamily="2" charset="2"/>
              <a:buChar char="§"/>
            </a:pPr>
            <a:endParaRPr lang="en-ZA" sz="2000" kern="0" dirty="0">
              <a:latin typeface="Garamond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8203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32656"/>
            <a:ext cx="7772400" cy="288032"/>
          </a:xfrm>
        </p:spPr>
        <p:txBody>
          <a:bodyPr/>
          <a:lstStyle/>
          <a:p>
            <a:pPr algn="l" eaLnBrk="1" hangingPunct="1"/>
            <a:r>
              <a:rPr lang="en-GB" sz="2400" b="1" dirty="0">
                <a:latin typeface="Garamond" pitchFamily="18" charset="0"/>
              </a:rPr>
              <a:t>Challenges// </a:t>
            </a:r>
            <a:r>
              <a:rPr lang="en-GB" sz="2400" b="1" dirty="0">
                <a:solidFill>
                  <a:srgbClr val="996600"/>
                </a:solidFill>
                <a:latin typeface="Garamond" pitchFamily="18" charset="0"/>
              </a:rPr>
              <a:t>Leakage</a:t>
            </a:r>
            <a:r>
              <a:rPr lang="en-GB" sz="2800" dirty="0"/>
              <a:t/>
            </a:r>
            <a:br>
              <a:rPr lang="en-GB" sz="2800" dirty="0"/>
            </a:br>
            <a:endParaRPr lang="en-US" sz="2800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776367" y="483211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7"/>
            <a:ext cx="9144000" cy="714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8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1"/>
            <a:ext cx="1320800" cy="641351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7"/>
            <a:ext cx="500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Garamond" pitchFamily="18" charset="0"/>
              </a:rPr>
              <a:t>|</a:t>
            </a:r>
            <a:r>
              <a:rPr lang="en-US" sz="4800" dirty="0">
                <a:latin typeface="Garamond" pitchFamily="18" charset="0"/>
              </a:rPr>
              <a:t> 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685801" y="491207"/>
            <a:ext cx="8196116" cy="5534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891" lvl="2" indent="-342891">
              <a:buFont typeface="Wingdings" panose="05000000000000000000" pitchFamily="2" charset="2"/>
              <a:buChar char="Ø"/>
            </a:pPr>
            <a:endParaRPr lang="en-ZA" sz="2000" kern="0" dirty="0" smtClean="0">
              <a:latin typeface="Garamond" pitchFamily="18" charset="0"/>
            </a:endParaRPr>
          </a:p>
          <a:p>
            <a:pPr marL="342891" lvl="2" indent="-342891">
              <a:buFont typeface="Wingdings" panose="05000000000000000000" pitchFamily="2" charset="2"/>
              <a:buChar char="Ø"/>
            </a:pPr>
            <a:r>
              <a:rPr lang="en-ZA" sz="2000" kern="0" dirty="0" smtClean="0">
                <a:latin typeface="Garamond" pitchFamily="18" charset="0"/>
              </a:rPr>
              <a:t>Total </a:t>
            </a:r>
            <a:r>
              <a:rPr lang="en-ZA" sz="2000" kern="0" dirty="0">
                <a:latin typeface="Garamond" pitchFamily="18" charset="0"/>
              </a:rPr>
              <a:t>leakage for 2013 alone amounted to around US$ 245 million.</a:t>
            </a:r>
          </a:p>
          <a:p>
            <a:pPr marL="342891" lvl="2" indent="-342891">
              <a:buFont typeface="Wingdings" panose="05000000000000000000" pitchFamily="2" charset="2"/>
              <a:buChar char="Ø"/>
            </a:pPr>
            <a:endParaRPr lang="en-ZA" sz="2000" kern="0" dirty="0">
              <a:latin typeface="Garamond" pitchFamily="18" charset="0"/>
            </a:endParaRPr>
          </a:p>
          <a:p>
            <a:pPr marL="342891" lvl="2" indent="-342891">
              <a:buFont typeface="Wingdings" panose="05000000000000000000" pitchFamily="2" charset="2"/>
              <a:buChar char="Ø"/>
            </a:pPr>
            <a:r>
              <a:rPr lang="en-ZA" sz="2000" kern="0" dirty="0">
                <a:latin typeface="Garamond" pitchFamily="18" charset="0"/>
              </a:rPr>
              <a:t>This leakage defeats the purpose of retirement plans, which is the provision of retirement income security.</a:t>
            </a:r>
          </a:p>
          <a:p>
            <a:pPr marL="342891" lvl="2" indent="-342891">
              <a:buFont typeface="Wingdings" panose="05000000000000000000" pitchFamily="2" charset="2"/>
              <a:buChar char="Ø"/>
            </a:pPr>
            <a:endParaRPr lang="en-ZA" sz="2000" kern="0" dirty="0">
              <a:latin typeface="Garamond" pitchFamily="18" charset="0"/>
            </a:endParaRPr>
          </a:p>
          <a:p>
            <a:pPr marL="2171646" lvl="4" indent="-342891">
              <a:buFont typeface="Wingdings" panose="05000000000000000000" pitchFamily="2" charset="2"/>
              <a:buChar char="§"/>
            </a:pPr>
            <a:endParaRPr lang="en-ZA" sz="2000" kern="0" dirty="0">
              <a:latin typeface="Garamond" pitchFamily="18" charset="0"/>
              <a:ea typeface="+mj-ea"/>
              <a:cs typeface="+mj-cs"/>
            </a:endParaRPr>
          </a:p>
        </p:txBody>
      </p:sp>
      <p:graphicFrame>
        <p:nvGraphicFramePr>
          <p:cNvPr id="15" name="Char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7427666"/>
              </p:ext>
            </p:extLst>
          </p:nvPr>
        </p:nvGraphicFramePr>
        <p:xfrm>
          <a:off x="16679" y="2132856"/>
          <a:ext cx="9118738" cy="3892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775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93504" y="503102"/>
            <a:ext cx="7772400" cy="1470025"/>
          </a:xfrm>
        </p:spPr>
        <p:txBody>
          <a:bodyPr/>
          <a:lstStyle/>
          <a:p>
            <a:pPr algn="l" eaLnBrk="1" hangingPunct="1"/>
            <a:r>
              <a:rPr lang="en-GB" sz="2400" b="1" dirty="0">
                <a:latin typeface="Garamond" pitchFamily="18" charset="0"/>
              </a:rPr>
              <a:t>IOPS //- </a:t>
            </a:r>
            <a:r>
              <a:rPr lang="en-GB" sz="2400" b="1" dirty="0">
                <a:solidFill>
                  <a:srgbClr val="996600"/>
                </a:solidFill>
                <a:latin typeface="Garamond" pitchFamily="18" charset="0"/>
              </a:rPr>
              <a:t>OUTLINE</a:t>
            </a:r>
            <a:r>
              <a:rPr lang="en-GB" sz="2400" dirty="0">
                <a:latin typeface="Garamond" pitchFamily="18" charset="0"/>
              </a:rPr>
              <a:t/>
            </a:r>
            <a:br>
              <a:rPr lang="en-GB" sz="2400" dirty="0">
                <a:latin typeface="Garamond" pitchFamily="18" charset="0"/>
              </a:rPr>
            </a:br>
            <a:endParaRPr lang="en-US" sz="2400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539751" y="1556792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7"/>
            <a:ext cx="9144000" cy="714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8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1"/>
            <a:ext cx="1320800" cy="641351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7"/>
            <a:ext cx="500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Garamond" pitchFamily="18" charset="0"/>
              </a:rPr>
              <a:t>|</a:t>
            </a:r>
            <a:r>
              <a:rPr lang="en-US" sz="4800" dirty="0">
                <a:latin typeface="Garamond" pitchFamily="18" charset="0"/>
              </a:rPr>
              <a:t> 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55577" y="1922296"/>
            <a:ext cx="6500859" cy="350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</a:rPr>
              <a:t>Overview</a:t>
            </a:r>
          </a:p>
          <a:p>
            <a:pPr>
              <a:buFont typeface="Wingdings" panose="05000000000000000000" pitchFamily="2" charset="2"/>
              <a:buChar char="Ø"/>
            </a:pPr>
            <a:endParaRPr lang="en-GB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</a:rPr>
              <a:t>Accumulation phase 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en-GB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</a:rPr>
              <a:t>Decumulation phase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en-US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</a:rPr>
              <a:t>Unclaimed benefits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en-US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ZA" sz="2000" dirty="0">
                <a:latin typeface="Garamond" panose="02020404030301010803" pitchFamily="18" charset="0"/>
              </a:rPr>
              <a:t>Challenges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en-US" sz="2000" dirty="0">
              <a:latin typeface="Garamond" panose="02020404030301010803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b="1" dirty="0" smtClean="0">
                <a:solidFill>
                  <a:srgbClr val="996600"/>
                </a:solidFill>
                <a:latin typeface="Garamond" panose="02020404030301010803" pitchFamily="18" charset="0"/>
              </a:rPr>
              <a:t>Lessons &amp; Considerations </a:t>
            </a:r>
            <a:endParaRPr lang="en-US" sz="2000" b="1" dirty="0">
              <a:solidFill>
                <a:srgbClr val="996600"/>
              </a:solidFill>
              <a:latin typeface="Garamond" panose="02020404030301010803" pitchFamily="18" charset="0"/>
            </a:endParaRPr>
          </a:p>
          <a:p>
            <a:pPr lvl="0">
              <a:lnSpc>
                <a:spcPct val="200000"/>
              </a:lnSpc>
              <a:defRPr/>
            </a:pPr>
            <a:endParaRPr lang="en-GB" sz="1800" kern="0" dirty="0">
              <a:latin typeface="Garamond" pitchFamily="18" charset="0"/>
            </a:endParaRPr>
          </a:p>
          <a:p>
            <a:pPr>
              <a:defRPr/>
            </a:pPr>
            <a:endParaRPr lang="en-GB" sz="1800" kern="0" dirty="0">
              <a:latin typeface="Garamond" pitchFamily="18" charset="0"/>
            </a:endParaRPr>
          </a:p>
          <a:p>
            <a:pPr>
              <a:defRPr/>
            </a:pPr>
            <a:endParaRPr lang="en-GB" sz="1800" kern="0" dirty="0">
              <a:latin typeface="Garamond" pitchFamily="18" charset="0"/>
              <a:ea typeface="+mj-ea"/>
              <a:cs typeface="+mj-cs"/>
            </a:endParaRPr>
          </a:p>
          <a:p>
            <a:pPr>
              <a:defRPr/>
            </a:pPr>
            <a:endParaRPr lang="en-GB" sz="1800" kern="0" dirty="0">
              <a:latin typeface="Garamond" pitchFamily="18" charset="0"/>
              <a:ea typeface="+mj-ea"/>
              <a:cs typeface="+mj-cs"/>
            </a:endParaRPr>
          </a:p>
          <a:p>
            <a:pPr>
              <a:defRPr/>
            </a:pPr>
            <a:endParaRPr lang="en-US" sz="1800" kern="0" dirty="0">
              <a:latin typeface="Garamond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2009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93504" y="503102"/>
            <a:ext cx="7772400" cy="1470025"/>
          </a:xfrm>
        </p:spPr>
        <p:txBody>
          <a:bodyPr/>
          <a:lstStyle/>
          <a:p>
            <a:pPr algn="l" eaLnBrk="1" hangingPunct="1"/>
            <a:r>
              <a:rPr lang="en-GB" sz="2400" b="1" dirty="0">
                <a:latin typeface="Garamond" pitchFamily="18" charset="0"/>
              </a:rPr>
              <a:t>IOPS //- </a:t>
            </a:r>
            <a:r>
              <a:rPr lang="en-GB" sz="2400" b="1" dirty="0">
                <a:solidFill>
                  <a:srgbClr val="996600"/>
                </a:solidFill>
                <a:latin typeface="Garamond" pitchFamily="18" charset="0"/>
              </a:rPr>
              <a:t>OUTLINE</a:t>
            </a:r>
            <a:r>
              <a:rPr lang="en-GB" sz="2400" dirty="0">
                <a:latin typeface="Garamond" pitchFamily="18" charset="0"/>
              </a:rPr>
              <a:t/>
            </a:r>
            <a:br>
              <a:rPr lang="en-GB" sz="2400" dirty="0">
                <a:latin typeface="Garamond" pitchFamily="18" charset="0"/>
              </a:rPr>
            </a:br>
            <a:endParaRPr lang="en-US" sz="2400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539751" y="1556792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7"/>
            <a:ext cx="9144000" cy="714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8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1"/>
            <a:ext cx="1320800" cy="641351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7"/>
            <a:ext cx="500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Garamond" pitchFamily="18" charset="0"/>
              </a:rPr>
              <a:t>|</a:t>
            </a:r>
            <a:r>
              <a:rPr lang="en-US" sz="4800" dirty="0">
                <a:latin typeface="Garamond" pitchFamily="18" charset="0"/>
              </a:rPr>
              <a:t> 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55577" y="1922299"/>
            <a:ext cx="6500859" cy="3306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sz="2000" b="1" dirty="0">
                <a:solidFill>
                  <a:srgbClr val="996600"/>
                </a:solidFill>
                <a:latin typeface="Garamond" panose="02020404030301010803" pitchFamily="18" charset="0"/>
              </a:rPr>
              <a:t>Overview</a:t>
            </a:r>
          </a:p>
          <a:p>
            <a:pPr>
              <a:buFont typeface="Wingdings" panose="05000000000000000000" pitchFamily="2" charset="2"/>
              <a:buChar char="Ø"/>
            </a:pPr>
            <a:endParaRPr lang="en-GB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</a:rPr>
              <a:t>Accumulation phase 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en-GB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</a:rPr>
              <a:t>Decumulation </a:t>
            </a:r>
            <a:r>
              <a:rPr lang="en-GB" sz="2000" dirty="0" smtClean="0">
                <a:latin typeface="Garamond" panose="02020404030301010803" pitchFamily="18" charset="0"/>
              </a:rPr>
              <a:t>phase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en-GB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GB" sz="2000" dirty="0" smtClean="0">
                <a:latin typeface="Garamond" panose="02020404030301010803" pitchFamily="18" charset="0"/>
              </a:rPr>
              <a:t>Unclaimed Benefits</a:t>
            </a:r>
            <a:endParaRPr lang="en-GB" sz="2000" dirty="0">
              <a:latin typeface="Garamond" panose="02020404030301010803" pitchFamily="18" charset="0"/>
            </a:endParaRPr>
          </a:p>
          <a:p>
            <a:pPr lvl="0"/>
            <a:endParaRPr lang="en-US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ZA" sz="2000" dirty="0">
                <a:latin typeface="Garamond" panose="02020404030301010803" pitchFamily="18" charset="0"/>
              </a:rPr>
              <a:t>Challenges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en-US" sz="2000" dirty="0">
              <a:latin typeface="Garamond" panose="02020404030301010803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Garamond" panose="02020404030301010803" pitchFamily="18" charset="0"/>
              </a:rPr>
              <a:t>Lessons &amp; Considerations</a:t>
            </a:r>
            <a:endParaRPr lang="en-US" sz="2000" dirty="0">
              <a:latin typeface="Garamond" panose="02020404030301010803" pitchFamily="18" charset="0"/>
            </a:endParaRPr>
          </a:p>
          <a:p>
            <a:pPr lvl="0">
              <a:lnSpc>
                <a:spcPct val="200000"/>
              </a:lnSpc>
              <a:defRPr/>
            </a:pPr>
            <a:endParaRPr lang="en-GB" sz="1800" kern="0" dirty="0">
              <a:latin typeface="Garamond" pitchFamily="18" charset="0"/>
            </a:endParaRPr>
          </a:p>
          <a:p>
            <a:pPr>
              <a:defRPr/>
            </a:pPr>
            <a:endParaRPr lang="en-GB" sz="1800" kern="0" dirty="0">
              <a:latin typeface="Garamond" pitchFamily="18" charset="0"/>
            </a:endParaRPr>
          </a:p>
          <a:p>
            <a:pPr>
              <a:defRPr/>
            </a:pPr>
            <a:endParaRPr lang="en-GB" sz="1800" kern="0" dirty="0">
              <a:latin typeface="Garamond" pitchFamily="18" charset="0"/>
              <a:ea typeface="+mj-ea"/>
              <a:cs typeface="+mj-cs"/>
            </a:endParaRPr>
          </a:p>
          <a:p>
            <a:pPr>
              <a:defRPr/>
            </a:pPr>
            <a:endParaRPr lang="en-GB" sz="1800" kern="0" dirty="0">
              <a:latin typeface="Garamond" pitchFamily="18" charset="0"/>
              <a:ea typeface="+mj-ea"/>
              <a:cs typeface="+mj-cs"/>
            </a:endParaRPr>
          </a:p>
          <a:p>
            <a:pPr>
              <a:defRPr/>
            </a:pPr>
            <a:endParaRPr lang="en-US" sz="1800" kern="0" dirty="0">
              <a:latin typeface="Garamond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0501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0711" y="188640"/>
            <a:ext cx="7772400" cy="936104"/>
          </a:xfrm>
        </p:spPr>
        <p:txBody>
          <a:bodyPr/>
          <a:lstStyle/>
          <a:p>
            <a:pPr algn="l" eaLnBrk="1" hangingPunct="1"/>
            <a:r>
              <a:rPr lang="en-GB" sz="2400" b="1" dirty="0">
                <a:solidFill>
                  <a:schemeClr val="tx1"/>
                </a:solidFill>
                <a:latin typeface="Garamond" pitchFamily="18" charset="0"/>
              </a:rPr>
              <a:t>Lessons </a:t>
            </a:r>
            <a:r>
              <a:rPr lang="en-GB" sz="2400" b="1" dirty="0" smtClean="0">
                <a:solidFill>
                  <a:schemeClr val="tx1"/>
                </a:solidFill>
                <a:latin typeface="Garamond" pitchFamily="18" charset="0"/>
              </a:rPr>
              <a:t>// </a:t>
            </a:r>
            <a:r>
              <a:rPr lang="en-GB" sz="2400" b="1" dirty="0">
                <a:solidFill>
                  <a:srgbClr val="996600"/>
                </a:solidFill>
                <a:latin typeface="Garamond" pitchFamily="18" charset="0"/>
              </a:rPr>
              <a:t>Current Considerations</a:t>
            </a:r>
            <a:r>
              <a:rPr lang="en-GB" sz="2800" dirty="0"/>
              <a:t/>
            </a:r>
            <a:br>
              <a:rPr lang="en-GB" sz="2800" dirty="0"/>
            </a:br>
            <a:endParaRPr lang="en-US" sz="2800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683569" y="764704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7"/>
            <a:ext cx="9144000" cy="714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8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1"/>
            <a:ext cx="1320800" cy="641351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7"/>
            <a:ext cx="500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Garamond" pitchFamily="18" charset="0"/>
              </a:rPr>
              <a:t>|</a:t>
            </a:r>
            <a:r>
              <a:rPr lang="en-US" sz="4800" dirty="0">
                <a:latin typeface="Garamond" pitchFamily="18" charset="0"/>
              </a:rPr>
              <a:t> 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680711" y="980729"/>
            <a:ext cx="8196116" cy="500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891" indent="-342891">
              <a:buFont typeface="Wingdings" panose="05000000000000000000" pitchFamily="2" charset="2"/>
              <a:buChar char="Ø"/>
            </a:pPr>
            <a:r>
              <a:rPr lang="en-ZA" sz="2000" kern="0" dirty="0" smtClean="0">
                <a:latin typeface="Garamond" pitchFamily="18" charset="0"/>
                <a:ea typeface="+mj-ea"/>
                <a:cs typeface="+mj-cs"/>
              </a:rPr>
              <a:t>It is important to encourage pensions savings</a:t>
            </a:r>
          </a:p>
          <a:p>
            <a:endParaRPr lang="en-ZA" sz="2000" kern="0" dirty="0">
              <a:latin typeface="Garamond" pitchFamily="18" charset="0"/>
              <a:ea typeface="+mj-ea"/>
              <a:cs typeface="+mj-cs"/>
            </a:endParaRPr>
          </a:p>
          <a:p>
            <a:pPr marL="1257269" lvl="2" indent="-342891">
              <a:buFont typeface="Wingdings" panose="05000000000000000000" pitchFamily="2" charset="2"/>
              <a:buChar char="ü"/>
            </a:pPr>
            <a:r>
              <a:rPr lang="en-ZA" sz="2000" kern="0" dirty="0">
                <a:latin typeface="Garamond" pitchFamily="18" charset="0"/>
                <a:ea typeface="+mj-ea"/>
                <a:cs typeface="+mj-cs"/>
              </a:rPr>
              <a:t>Incentivise additional retirement savings via tax relief.</a:t>
            </a:r>
          </a:p>
          <a:p>
            <a:pPr lvl="2"/>
            <a:endParaRPr lang="en-ZA" sz="2000" kern="0" dirty="0">
              <a:latin typeface="Garamond" pitchFamily="18" charset="0"/>
              <a:ea typeface="+mj-ea"/>
              <a:cs typeface="+mj-cs"/>
            </a:endParaRPr>
          </a:p>
          <a:p>
            <a:pPr marL="1257269" lvl="2" indent="-342891">
              <a:buFont typeface="Wingdings" panose="05000000000000000000" pitchFamily="2" charset="2"/>
              <a:buChar char="ü"/>
            </a:pPr>
            <a:r>
              <a:rPr lang="en-ZA" sz="2000" kern="0" dirty="0">
                <a:latin typeface="Garamond" pitchFamily="18" charset="0"/>
                <a:ea typeface="+mj-ea"/>
                <a:cs typeface="+mj-cs"/>
              </a:rPr>
              <a:t>Encourage long-term </a:t>
            </a:r>
            <a:r>
              <a:rPr lang="en-ZA" sz="2000" kern="0" dirty="0" smtClean="0">
                <a:latin typeface="Garamond" pitchFamily="18" charset="0"/>
                <a:ea typeface="+mj-ea"/>
                <a:cs typeface="+mj-cs"/>
              </a:rPr>
              <a:t>savings </a:t>
            </a:r>
            <a:r>
              <a:rPr lang="en-ZA" sz="2000" kern="0" dirty="0">
                <a:latin typeface="Garamond" pitchFamily="18" charset="0"/>
                <a:ea typeface="+mj-ea"/>
                <a:cs typeface="+mj-cs"/>
              </a:rPr>
              <a:t>via compulsory preservation of benefits (prevent leakage).</a:t>
            </a:r>
          </a:p>
          <a:p>
            <a:pPr lvl="2"/>
            <a:endParaRPr lang="en-ZA" sz="2000" kern="0" dirty="0">
              <a:latin typeface="Garamond" pitchFamily="18" charset="0"/>
              <a:ea typeface="+mj-ea"/>
              <a:cs typeface="+mj-cs"/>
            </a:endParaRPr>
          </a:p>
          <a:p>
            <a:pPr marL="342891" indent="-342891">
              <a:buFont typeface="Wingdings" panose="05000000000000000000" pitchFamily="2" charset="2"/>
              <a:buChar char="Ø"/>
            </a:pPr>
            <a:r>
              <a:rPr lang="en-ZA" sz="2000" kern="0" dirty="0">
                <a:latin typeface="Garamond" pitchFamily="18" charset="0"/>
              </a:rPr>
              <a:t>Encourage compulsory purchase of annuities upon retirement, by:</a:t>
            </a:r>
          </a:p>
          <a:p>
            <a:pPr lvl="2"/>
            <a:endParaRPr lang="en-ZA" sz="2000" kern="0" dirty="0">
              <a:latin typeface="Garamond" pitchFamily="18" charset="0"/>
            </a:endParaRPr>
          </a:p>
          <a:p>
            <a:pPr marL="1257269" lvl="2" indent="-342891">
              <a:buFont typeface="Wingdings" panose="05000000000000000000" pitchFamily="2" charset="2"/>
              <a:buChar char="ü"/>
            </a:pPr>
            <a:r>
              <a:rPr lang="en-ZA" sz="2000" kern="0" dirty="0">
                <a:latin typeface="Garamond" pitchFamily="18" charset="0"/>
              </a:rPr>
              <a:t>Lowering the threshold that may be commuted for lump sum (currently one third of benefit);</a:t>
            </a:r>
          </a:p>
          <a:p>
            <a:pPr lvl="2"/>
            <a:endParaRPr lang="en-ZA" sz="2000" kern="0" dirty="0">
              <a:latin typeface="Garamond" pitchFamily="18" charset="0"/>
            </a:endParaRPr>
          </a:p>
          <a:p>
            <a:pPr marL="1257269" lvl="2" indent="-342891">
              <a:buFont typeface="Wingdings" panose="05000000000000000000" pitchFamily="2" charset="2"/>
              <a:buChar char="ü"/>
            </a:pPr>
            <a:r>
              <a:rPr lang="en-ZA" sz="2000" kern="0" dirty="0">
                <a:latin typeface="Garamond" pitchFamily="18" charset="0"/>
              </a:rPr>
              <a:t>do away with </a:t>
            </a:r>
            <a:r>
              <a:rPr lang="en-ZA" sz="2000" u="sng" kern="0" dirty="0">
                <a:latin typeface="Garamond" pitchFamily="18" charset="0"/>
              </a:rPr>
              <a:t>“provident funds”, as these allow for full (100%) commutation of benefit as a lump sum</a:t>
            </a:r>
            <a:r>
              <a:rPr lang="en-ZA" sz="2000" kern="0" dirty="0">
                <a:latin typeface="Garamond" pitchFamily="18" charset="0"/>
              </a:rPr>
              <a:t>; and</a:t>
            </a:r>
          </a:p>
          <a:p>
            <a:pPr lvl="2"/>
            <a:endParaRPr lang="en-ZA" sz="2000" kern="0" dirty="0">
              <a:latin typeface="Garamond" pitchFamily="18" charset="0"/>
            </a:endParaRPr>
          </a:p>
          <a:p>
            <a:pPr marL="1257269" lvl="2" indent="-342891">
              <a:buFont typeface="Wingdings" panose="05000000000000000000" pitchFamily="2" charset="2"/>
              <a:buChar char="ü"/>
            </a:pPr>
            <a:r>
              <a:rPr lang="en-ZA" sz="2000" kern="0" dirty="0">
                <a:latin typeface="Garamond" pitchFamily="18" charset="0"/>
              </a:rPr>
              <a:t>more favourable tax regime for annuities</a:t>
            </a:r>
          </a:p>
          <a:p>
            <a:pPr lvl="4"/>
            <a:endParaRPr lang="en-ZA" kern="0" dirty="0">
              <a:latin typeface="Garamond" pitchFamily="18" charset="0"/>
              <a:ea typeface="+mj-ea"/>
              <a:cs typeface="+mj-cs"/>
            </a:endParaRPr>
          </a:p>
          <a:p>
            <a:pPr marL="2171646" lvl="4" indent="-342891">
              <a:buFont typeface="Wingdings" panose="05000000000000000000" pitchFamily="2" charset="2"/>
              <a:buChar char="§"/>
            </a:pPr>
            <a:endParaRPr lang="en-ZA" kern="0" dirty="0">
              <a:latin typeface="Garamond" pitchFamily="18" charset="0"/>
              <a:ea typeface="+mj-ea"/>
              <a:cs typeface="+mj-cs"/>
            </a:endParaRPr>
          </a:p>
          <a:p>
            <a:pPr marL="1257269" lvl="2" indent="-342891">
              <a:buFont typeface="Wingdings" panose="05000000000000000000" pitchFamily="2" charset="2"/>
              <a:buChar char="ü"/>
            </a:pPr>
            <a:endParaRPr lang="en-ZA" kern="0" dirty="0">
              <a:latin typeface="Garamond" pitchFamily="18" charset="0"/>
              <a:ea typeface="+mj-ea"/>
              <a:cs typeface="+mj-cs"/>
            </a:endParaRPr>
          </a:p>
          <a:p>
            <a:pPr lvl="2"/>
            <a:endParaRPr lang="en-ZA" kern="0" dirty="0">
              <a:latin typeface="Garamond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2010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98434" y="82391"/>
            <a:ext cx="7772400" cy="1038923"/>
          </a:xfrm>
        </p:spPr>
        <p:txBody>
          <a:bodyPr/>
          <a:lstStyle/>
          <a:p>
            <a:pPr algn="l" eaLnBrk="1" hangingPunct="1"/>
            <a:r>
              <a:rPr lang="en-GB" sz="2400" b="1" dirty="0">
                <a:solidFill>
                  <a:schemeClr val="tx1"/>
                </a:solidFill>
                <a:latin typeface="Garamond" pitchFamily="18" charset="0"/>
              </a:rPr>
              <a:t>Lessons // </a:t>
            </a:r>
            <a:r>
              <a:rPr lang="en-GB" sz="2400" b="1" dirty="0" smtClean="0">
                <a:solidFill>
                  <a:srgbClr val="996600"/>
                </a:solidFill>
                <a:latin typeface="Garamond" pitchFamily="18" charset="0"/>
              </a:rPr>
              <a:t>Current Considerations</a:t>
            </a:r>
            <a:endParaRPr lang="en-US" sz="2800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691563" y="980728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7"/>
            <a:ext cx="9144000" cy="714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8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1"/>
            <a:ext cx="1320800" cy="641351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7"/>
            <a:ext cx="500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Garamond" pitchFamily="18" charset="0"/>
              </a:rPr>
              <a:t>|</a:t>
            </a:r>
            <a:r>
              <a:rPr lang="en-US" sz="4800" dirty="0">
                <a:latin typeface="Garamond" pitchFamily="18" charset="0"/>
              </a:rPr>
              <a:t> 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683570" y="1268760"/>
            <a:ext cx="8072495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kern="0" dirty="0">
              <a:latin typeface="Garamond" pitchFamily="18" charset="0"/>
              <a:ea typeface="+mj-ea"/>
              <a:cs typeface="+mj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55577" y="867606"/>
            <a:ext cx="8085291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endParaRPr lang="en-US" dirty="0">
              <a:latin typeface="Garamond" pitchFamily="18" charset="0"/>
            </a:endParaRPr>
          </a:p>
          <a:p>
            <a:pPr marL="342880" indent="-342891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Garamond" pitchFamily="18" charset="0"/>
              </a:rPr>
              <a:t>Addressing fundamental causes</a:t>
            </a:r>
            <a:endParaRPr lang="en-US" sz="2000" dirty="0" smtClean="0">
              <a:latin typeface="Garamond" pitchFamily="18" charset="0"/>
            </a:endParaRPr>
          </a:p>
          <a:p>
            <a:pPr marL="457189" lvl="1"/>
            <a:endParaRPr lang="en-US" sz="2000" dirty="0">
              <a:latin typeface="Garamond" pitchFamily="18" charset="0"/>
            </a:endParaRPr>
          </a:p>
          <a:p>
            <a:pPr marL="800089" lvl="1" indent="-342900"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Garamond" pitchFamily="18" charset="0"/>
              </a:rPr>
              <a:t>Address </a:t>
            </a:r>
            <a:r>
              <a:rPr lang="en-US" sz="2000" dirty="0" smtClean="0">
                <a:latin typeface="Garamond" pitchFamily="18" charset="0"/>
              </a:rPr>
              <a:t>social / economic fundamentals behind pension depletion </a:t>
            </a:r>
            <a:r>
              <a:rPr lang="en-US" sz="2000" dirty="0" smtClean="0">
                <a:latin typeface="Garamond" pitchFamily="18" charset="0"/>
              </a:rPr>
              <a:t>(high cost </a:t>
            </a:r>
            <a:r>
              <a:rPr lang="en-US" sz="2000" dirty="0" smtClean="0">
                <a:latin typeface="Garamond" pitchFamily="18" charset="0"/>
              </a:rPr>
              <a:t>of living</a:t>
            </a:r>
            <a:r>
              <a:rPr lang="en-US" sz="2000" dirty="0" smtClean="0">
                <a:latin typeface="Garamond" pitchFamily="18" charset="0"/>
              </a:rPr>
              <a:t>)</a:t>
            </a:r>
          </a:p>
          <a:p>
            <a:pPr marL="800089" lvl="1" indent="-342900">
              <a:buFont typeface="Wingdings" panose="05000000000000000000" pitchFamily="2" charset="2"/>
              <a:buChar char="ü"/>
            </a:pPr>
            <a:endParaRPr lang="en-US" sz="2000" dirty="0" smtClean="0">
              <a:latin typeface="Garamond" pitchFamily="18" charset="0"/>
            </a:endParaRPr>
          </a:p>
          <a:p>
            <a:pPr marL="800089" lvl="1" indent="-342900"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Garamond" pitchFamily="18" charset="0"/>
              </a:rPr>
              <a:t>Consumer education (short termism) </a:t>
            </a:r>
            <a:endParaRPr lang="en-US" sz="2000" dirty="0" smtClean="0">
              <a:latin typeface="Garamond" pitchFamily="18" charset="0"/>
            </a:endParaRPr>
          </a:p>
          <a:p>
            <a:endParaRPr lang="en-US" sz="2000" dirty="0">
              <a:latin typeface="Garamond" pitchFamily="18" charset="0"/>
            </a:endParaRPr>
          </a:p>
          <a:p>
            <a:pPr marL="800089" lvl="1" indent="-342900"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Garamond" pitchFamily="18" charset="0"/>
              </a:rPr>
              <a:t>A need for improved administration of pension funds (regulatory </a:t>
            </a:r>
            <a:r>
              <a:rPr lang="en-US" sz="2000" dirty="0" smtClean="0">
                <a:latin typeface="Garamond" pitchFamily="18" charset="0"/>
              </a:rPr>
              <a:t>intervention – administrators to be brought under regulation and supervision)</a:t>
            </a:r>
          </a:p>
          <a:p>
            <a:pPr marL="457189" lvl="1"/>
            <a:endParaRPr lang="en-US" sz="2000" dirty="0" smtClean="0">
              <a:latin typeface="Garamond" pitchFamily="18" charset="0"/>
            </a:endParaRPr>
          </a:p>
          <a:p>
            <a:pPr marL="800089" lvl="1" indent="-342900"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Garamond" pitchFamily="18" charset="0"/>
              </a:rPr>
              <a:t>Remove barriers on PF’s ability to </a:t>
            </a:r>
            <a:r>
              <a:rPr lang="en-US" sz="2000" dirty="0" smtClean="0">
                <a:latin typeface="Garamond" pitchFamily="18" charset="0"/>
              </a:rPr>
              <a:t>find beneficiaries </a:t>
            </a:r>
          </a:p>
          <a:p>
            <a:pPr marL="800089" lvl="1" indent="-342900">
              <a:buFont typeface="Wingdings" panose="05000000000000000000" pitchFamily="2" charset="2"/>
              <a:buChar char="ü"/>
            </a:pPr>
            <a:endParaRPr lang="en-US" sz="2000" dirty="0">
              <a:latin typeface="Garamond" pitchFamily="18" charset="0"/>
            </a:endParaRPr>
          </a:p>
          <a:p>
            <a:pPr marL="800089" lvl="1" indent="-342900">
              <a:buFont typeface="Wingdings" panose="05000000000000000000" pitchFamily="2" charset="2"/>
              <a:buChar char="ü"/>
            </a:pPr>
            <a:endParaRPr lang="en-US" sz="2000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58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072207"/>
            <a:ext cx="9144000" cy="714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8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1"/>
            <a:ext cx="1320800" cy="641351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7"/>
            <a:ext cx="500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Garamond" pitchFamily="18" charset="0"/>
              </a:rPr>
              <a:t>|</a:t>
            </a:r>
            <a:r>
              <a:rPr lang="en-US" sz="4800" dirty="0">
                <a:latin typeface="Garamond" pitchFamily="18" charset="0"/>
              </a:rPr>
              <a:t> 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59575" y="1700811"/>
            <a:ext cx="7772400" cy="1082551"/>
          </a:xfrm>
        </p:spPr>
        <p:txBody>
          <a:bodyPr/>
          <a:lstStyle/>
          <a:p>
            <a:r>
              <a:rPr lang="en-US" sz="5400" b="1" dirty="0"/>
              <a:t/>
            </a:r>
            <a:br>
              <a:rPr lang="en-US" sz="5400" b="1" dirty="0"/>
            </a:br>
            <a:r>
              <a:rPr lang="en-US" sz="5400" b="1" dirty="0"/>
              <a:t/>
            </a:r>
            <a:br>
              <a:rPr lang="en-US" sz="5400" b="1" dirty="0"/>
            </a:br>
            <a:r>
              <a:rPr lang="en-US" sz="5400" b="1" dirty="0"/>
              <a:t/>
            </a:r>
            <a:br>
              <a:rPr lang="en-US" sz="5400" b="1" dirty="0"/>
            </a:br>
            <a:r>
              <a:rPr lang="en-US" sz="5400" b="1" dirty="0"/>
              <a:t/>
            </a:r>
            <a:br>
              <a:rPr lang="en-US" sz="5400" b="1" dirty="0"/>
            </a:br>
            <a:r>
              <a:rPr lang="en-US" sz="5400" b="1" dirty="0">
                <a:solidFill>
                  <a:srgbClr val="996600"/>
                </a:solidFill>
              </a:rPr>
              <a:t>Thank you!</a:t>
            </a:r>
            <a:br>
              <a:rPr lang="en-US" sz="5400" b="1" dirty="0">
                <a:solidFill>
                  <a:srgbClr val="996600"/>
                </a:solidFill>
              </a:rPr>
            </a:br>
            <a:r>
              <a:rPr lang="en-US" sz="5400" b="1" dirty="0">
                <a:solidFill>
                  <a:srgbClr val="996600"/>
                </a:solidFill>
              </a:rPr>
              <a:t/>
            </a:r>
            <a:br>
              <a:rPr lang="en-US" sz="5400" b="1" dirty="0">
                <a:solidFill>
                  <a:srgbClr val="996600"/>
                </a:solidFill>
              </a:rPr>
            </a:br>
            <a:r>
              <a:rPr lang="en-US" sz="6000" dirty="0">
                <a:solidFill>
                  <a:srgbClr val="996600"/>
                </a:solidFill>
              </a:rPr>
              <a:t/>
            </a:r>
            <a:br>
              <a:rPr lang="en-US" sz="6000" dirty="0">
                <a:solidFill>
                  <a:srgbClr val="996600"/>
                </a:solidFill>
              </a:rPr>
            </a:br>
            <a:r>
              <a:rPr lang="en-US" sz="9600" dirty="0"/>
              <a:t>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8332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"/>
            <a:ext cx="8229600" cy="1417639"/>
          </a:xfrm>
        </p:spPr>
        <p:txBody>
          <a:bodyPr/>
          <a:lstStyle/>
          <a:p>
            <a:pPr algn="l"/>
            <a:r>
              <a:rPr lang="en-US" sz="2400" b="1" dirty="0">
                <a:latin typeface="Garamond" panose="02020404030301010803" pitchFamily="18" charset="0"/>
              </a:rPr>
              <a:t>Overview</a:t>
            </a:r>
            <a:r>
              <a:rPr lang="en-GB" sz="2400" b="1" dirty="0">
                <a:latin typeface="Garamond" pitchFamily="18" charset="0"/>
              </a:rPr>
              <a:t>// </a:t>
            </a:r>
            <a:r>
              <a:rPr lang="en-US" sz="2400" b="1" dirty="0">
                <a:solidFill>
                  <a:srgbClr val="996600"/>
                </a:solidFill>
                <a:latin typeface="Garamond" panose="02020404030301010803" pitchFamily="18" charset="0"/>
              </a:rPr>
              <a:t>Size of pension assets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2000" dirty="0">
                <a:latin typeface="Garamond" panose="02020404030301010803" pitchFamily="18" charset="0"/>
              </a:rPr>
              <a:t>The size of pension assets in relation to the economy and capital markets is as follows (as at 31 December 2013):</a:t>
            </a:r>
          </a:p>
          <a:p>
            <a:pPr marL="0" indent="0">
              <a:lnSpc>
                <a:spcPct val="90000"/>
              </a:lnSpc>
              <a:buNone/>
            </a:pPr>
            <a:endParaRPr lang="en-US" sz="2000" dirty="0">
              <a:latin typeface="Garamond" panose="02020404030301010803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800" dirty="0">
              <a:latin typeface="Garamond" panose="02020404030301010803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200" dirty="0">
                <a:latin typeface="Garamond" panose="02020404030301010803" pitchFamily="18" charset="0"/>
              </a:rPr>
              <a:t> </a:t>
            </a: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§"/>
            </a:pPr>
            <a:endParaRPr lang="en-US" sz="2000" dirty="0">
              <a:latin typeface="Garamond" panose="02020404030301010803" pitchFamily="18" charset="0"/>
            </a:endParaRPr>
          </a:p>
          <a:p>
            <a:pPr marL="457189" lvl="1" indent="0">
              <a:lnSpc>
                <a:spcPct val="90000"/>
              </a:lnSpc>
              <a:buNone/>
            </a:pPr>
            <a:endParaRPr lang="en-US" sz="2000" dirty="0">
              <a:latin typeface="Garamond" panose="02020404030301010803" pitchFamily="18" charset="0"/>
            </a:endParaRPr>
          </a:p>
          <a:p>
            <a:pPr marL="400041" algn="just">
              <a:lnSpc>
                <a:spcPct val="90000"/>
              </a:lnSpc>
              <a:buFont typeface="Wingdings" panose="05000000000000000000" pitchFamily="2" charset="2"/>
              <a:buChar char="§"/>
            </a:pPr>
            <a:endParaRPr lang="en-US" sz="2000" dirty="0">
              <a:latin typeface="Garamond" panose="02020404030301010803" pitchFamily="18" charset="0"/>
            </a:endParaRPr>
          </a:p>
          <a:p>
            <a:pPr marL="457189" lvl="1" indent="0">
              <a:lnSpc>
                <a:spcPct val="90000"/>
              </a:lnSpc>
              <a:buNone/>
            </a:pPr>
            <a:endParaRPr lang="en-US" sz="2000" dirty="0">
              <a:latin typeface="Garamond" panose="02020404030301010803" pitchFamily="18" charset="0"/>
            </a:endParaRPr>
          </a:p>
          <a:p>
            <a:pPr lvl="1">
              <a:lnSpc>
                <a:spcPct val="90000"/>
              </a:lnSpc>
              <a:buFont typeface="Wingdings" pitchFamily="2" charset="2"/>
              <a:buChar char="q"/>
            </a:pPr>
            <a:endParaRPr lang="en-US" sz="1600" dirty="0">
              <a:latin typeface="Arial Narrow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q"/>
            </a:pPr>
            <a:endParaRPr lang="en-US" sz="1600" dirty="0">
              <a:latin typeface="Arial Narrow" pitchFamily="34" charset="0"/>
            </a:endParaRPr>
          </a:p>
          <a:p>
            <a:endParaRPr lang="en-US" dirty="0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457201" y="980728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47454"/>
              </p:ext>
            </p:extLst>
          </p:nvPr>
        </p:nvGraphicFramePr>
        <p:xfrm>
          <a:off x="611562" y="2060854"/>
          <a:ext cx="7632846" cy="409227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332461"/>
                <a:gridCol w="3300385"/>
              </a:tblGrid>
              <a:tr h="633669">
                <a:tc>
                  <a:txBody>
                    <a:bodyPr/>
                    <a:lstStyle/>
                    <a:p>
                      <a:pPr algn="l" rtl="0" fontAlgn="ctr"/>
                      <a:r>
                        <a:rPr lang="en-ZA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Population </a:t>
                      </a:r>
                    </a:p>
                    <a:p>
                      <a:pPr algn="l" rtl="0" fontAlgn="ctr"/>
                      <a:r>
                        <a:rPr lang="en-ZA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(dual economy, high</a:t>
                      </a:r>
                      <a:r>
                        <a:rPr lang="en-ZA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 cost of living, financial literacy</a:t>
                      </a:r>
                      <a:r>
                        <a:rPr lang="en-ZA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)</a:t>
                      </a:r>
                      <a:endParaRPr lang="en-ZA" sz="2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ZA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Garamond" panose="02020404030301010803" pitchFamily="18" charset="0"/>
                        </a:rPr>
                        <a:t>2.1 million</a:t>
                      </a:r>
                      <a:endParaRPr lang="en-ZA" sz="2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633669">
                <a:tc>
                  <a:txBody>
                    <a:bodyPr/>
                    <a:lstStyle/>
                    <a:p>
                      <a:pPr algn="l" rtl="0" fontAlgn="ctr"/>
                      <a:r>
                        <a:rPr lang="en-ZA" sz="2000" u="none" strike="noStrike" dirty="0" smtClean="0">
                          <a:effectLst/>
                          <a:latin typeface="Garamond" panose="02020404030301010803" pitchFamily="18" charset="0"/>
                        </a:rPr>
                        <a:t>Namibian </a:t>
                      </a:r>
                      <a:r>
                        <a:rPr lang="en-ZA" sz="2000" u="none" strike="noStrike" dirty="0">
                          <a:effectLst/>
                          <a:latin typeface="Garamond" panose="02020404030301010803" pitchFamily="18" charset="0"/>
                        </a:rPr>
                        <a:t>GDP</a:t>
                      </a:r>
                      <a:endParaRPr lang="en-ZA" sz="2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ZA" sz="2000" u="none" strike="noStrike" dirty="0">
                          <a:effectLst/>
                          <a:latin typeface="Garamond" panose="02020404030301010803" pitchFamily="18" charset="0"/>
                        </a:rPr>
                        <a:t>US</a:t>
                      </a:r>
                      <a:r>
                        <a:rPr lang="en-ZA" sz="2000" u="none" strike="noStrike" dirty="0" smtClean="0">
                          <a:effectLst/>
                          <a:latin typeface="Garamond" panose="02020404030301010803" pitchFamily="18" charset="0"/>
                        </a:rPr>
                        <a:t>$ 11.05 </a:t>
                      </a:r>
                      <a:r>
                        <a:rPr lang="en-ZA" sz="2000" u="none" strike="noStrike" dirty="0">
                          <a:effectLst/>
                          <a:latin typeface="Garamond" panose="02020404030301010803" pitchFamily="18" charset="0"/>
                        </a:rPr>
                        <a:t>billion</a:t>
                      </a:r>
                      <a:endParaRPr lang="en-ZA" sz="2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633669">
                <a:tc>
                  <a:txBody>
                    <a:bodyPr/>
                    <a:lstStyle/>
                    <a:p>
                      <a:pPr algn="l" rtl="0" fontAlgn="ctr"/>
                      <a:r>
                        <a:rPr lang="en-ZA" sz="2000" u="none" strike="noStrike" dirty="0" smtClean="0">
                          <a:effectLst/>
                          <a:latin typeface="Garamond" panose="02020404030301010803" pitchFamily="18" charset="0"/>
                        </a:rPr>
                        <a:t>NSX local market cap</a:t>
                      </a:r>
                      <a:endParaRPr lang="en-ZA" sz="2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ZA" sz="2000" u="none" strike="noStrike" dirty="0" smtClean="0">
                          <a:effectLst/>
                          <a:latin typeface="Garamond" panose="02020404030301010803" pitchFamily="18" charset="0"/>
                        </a:rPr>
                        <a:t>US$ 1.7 billion</a:t>
                      </a:r>
                      <a:endParaRPr lang="en-ZA" sz="2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633669">
                <a:tc>
                  <a:txBody>
                    <a:bodyPr/>
                    <a:lstStyle/>
                    <a:p>
                      <a:pPr algn="l" rtl="0" fontAlgn="ctr"/>
                      <a:r>
                        <a:rPr lang="en-ZA" sz="2000" u="none" strike="noStrike" dirty="0">
                          <a:effectLst/>
                          <a:latin typeface="Garamond" panose="02020404030301010803" pitchFamily="18" charset="0"/>
                        </a:rPr>
                        <a:t>Namibia debt market</a:t>
                      </a:r>
                      <a:endParaRPr lang="en-ZA" sz="2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ZA" sz="2000" u="none" strike="noStrike" dirty="0">
                          <a:effectLst/>
                          <a:latin typeface="Garamond" panose="02020404030301010803" pitchFamily="18" charset="0"/>
                        </a:rPr>
                        <a:t>US</a:t>
                      </a:r>
                      <a:r>
                        <a:rPr lang="en-ZA" sz="2000" u="none" strike="noStrike" dirty="0" smtClean="0">
                          <a:effectLst/>
                          <a:latin typeface="Garamond" panose="02020404030301010803" pitchFamily="18" charset="0"/>
                        </a:rPr>
                        <a:t>$ 1.8 </a:t>
                      </a:r>
                      <a:r>
                        <a:rPr lang="en-ZA" sz="2000" u="none" strike="noStrike" dirty="0">
                          <a:effectLst/>
                          <a:latin typeface="Garamond" panose="02020404030301010803" pitchFamily="18" charset="0"/>
                        </a:rPr>
                        <a:t>billion</a:t>
                      </a:r>
                      <a:endParaRPr lang="en-ZA" sz="2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633669">
                <a:tc>
                  <a:txBody>
                    <a:bodyPr/>
                    <a:lstStyle/>
                    <a:p>
                      <a:pPr algn="l" rtl="0" fontAlgn="ctr"/>
                      <a:r>
                        <a:rPr lang="en-ZA" sz="2000" u="none" strike="noStrike" dirty="0" smtClean="0">
                          <a:effectLst/>
                          <a:latin typeface="Garamond" panose="02020404030301010803" pitchFamily="18" charset="0"/>
                        </a:rPr>
                        <a:t>Pension </a:t>
                      </a:r>
                      <a:r>
                        <a:rPr lang="en-ZA" sz="2000" u="none" strike="noStrike" dirty="0">
                          <a:effectLst/>
                          <a:latin typeface="Garamond" panose="02020404030301010803" pitchFamily="18" charset="0"/>
                        </a:rPr>
                        <a:t>assets</a:t>
                      </a:r>
                      <a:endParaRPr lang="en-ZA" sz="2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ZA" sz="2000" u="none" strike="noStrike" dirty="0">
                          <a:effectLst/>
                          <a:latin typeface="Garamond" panose="02020404030301010803" pitchFamily="18" charset="0"/>
                        </a:rPr>
                        <a:t>US</a:t>
                      </a:r>
                      <a:r>
                        <a:rPr lang="en-ZA" sz="2000" u="none" strike="noStrike" dirty="0" smtClean="0">
                          <a:effectLst/>
                          <a:latin typeface="Garamond" panose="02020404030301010803" pitchFamily="18" charset="0"/>
                        </a:rPr>
                        <a:t>$ 9.6 </a:t>
                      </a:r>
                      <a:r>
                        <a:rPr lang="en-ZA" sz="2000" u="none" strike="noStrike" dirty="0">
                          <a:effectLst/>
                          <a:latin typeface="Garamond" panose="02020404030301010803" pitchFamily="18" charset="0"/>
                        </a:rPr>
                        <a:t>billion</a:t>
                      </a:r>
                      <a:endParaRPr lang="en-ZA" sz="2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633669">
                <a:tc>
                  <a:txBody>
                    <a:bodyPr/>
                    <a:lstStyle/>
                    <a:p>
                      <a:pPr marL="0" indent="0" algn="l" rtl="0" fontAlgn="ctr">
                        <a:tabLst/>
                      </a:pPr>
                      <a:r>
                        <a:rPr lang="en-ZA" sz="2000" u="none" strike="noStrike" dirty="0">
                          <a:effectLst/>
                          <a:latin typeface="Garamond" panose="02020404030301010803" pitchFamily="18" charset="0"/>
                        </a:rPr>
                        <a:t>% of GDP</a:t>
                      </a:r>
                      <a:endParaRPr lang="en-ZA" sz="2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ZA" sz="2000" u="none" strike="noStrike" dirty="0">
                          <a:effectLst/>
                          <a:latin typeface="Garamond" panose="02020404030301010803" pitchFamily="18" charset="0"/>
                        </a:rPr>
                        <a:t>86.67%</a:t>
                      </a:r>
                      <a:endParaRPr lang="en-ZA" sz="2000" b="0" i="0" u="none" strike="noStrike" dirty="0">
                        <a:solidFill>
                          <a:srgbClr val="000000"/>
                        </a:solidFill>
                        <a:effectLst/>
                        <a:latin typeface="Garamond" panose="02020404030301010803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0" y="6072207"/>
            <a:ext cx="9144000" cy="714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6143648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4"/>
          <p:cNvGrpSpPr>
            <a:grpSpLocks noChangeAspect="1"/>
          </p:cNvGrpSpPr>
          <p:nvPr/>
        </p:nvGrpSpPr>
        <p:grpSpPr bwMode="auto">
          <a:xfrm>
            <a:off x="7823200" y="6216651"/>
            <a:ext cx="1320800" cy="641351"/>
            <a:chOff x="5" y="0"/>
            <a:chExt cx="366" cy="181"/>
          </a:xfrm>
        </p:grpSpPr>
        <p:pic>
          <p:nvPicPr>
            <p:cNvPr id="13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5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 dirty="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238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0711" y="187320"/>
            <a:ext cx="7772400" cy="1038923"/>
          </a:xfrm>
        </p:spPr>
        <p:txBody>
          <a:bodyPr/>
          <a:lstStyle/>
          <a:p>
            <a:pPr algn="l" eaLnBrk="1" hangingPunct="1"/>
            <a:r>
              <a:rPr lang="en-GB" sz="2400" b="1" dirty="0">
                <a:solidFill>
                  <a:schemeClr val="tx1"/>
                </a:solidFill>
                <a:latin typeface="Garamond" pitchFamily="18" charset="0"/>
              </a:rPr>
              <a:t>Overview// </a:t>
            </a:r>
            <a:r>
              <a:rPr lang="en-GB" sz="2400" b="1" dirty="0" smtClean="0">
                <a:solidFill>
                  <a:srgbClr val="996600"/>
                </a:solidFill>
                <a:latin typeface="Garamond" pitchFamily="18" charset="0"/>
              </a:rPr>
              <a:t>Key </a:t>
            </a:r>
            <a:r>
              <a:rPr lang="en-GB" sz="2400" b="1" dirty="0" smtClean="0">
                <a:solidFill>
                  <a:srgbClr val="996600"/>
                </a:solidFill>
                <a:latin typeface="Garamond" pitchFamily="18" charset="0"/>
              </a:rPr>
              <a:t>concerns and risks</a:t>
            </a:r>
            <a:r>
              <a:rPr lang="en-GB" sz="2800" dirty="0"/>
              <a:t/>
            </a:r>
            <a:br>
              <a:rPr lang="en-GB" sz="2800" dirty="0"/>
            </a:br>
            <a:endParaRPr lang="en-US" sz="2800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691565" y="692696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7"/>
            <a:ext cx="9144000" cy="714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8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1"/>
            <a:ext cx="1320800" cy="641351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7"/>
            <a:ext cx="500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Garamond" pitchFamily="18" charset="0"/>
              </a:rPr>
              <a:t>|</a:t>
            </a:r>
            <a:r>
              <a:rPr lang="en-US" sz="4800" dirty="0">
                <a:latin typeface="Garamond" pitchFamily="18" charset="0"/>
              </a:rPr>
              <a:t> 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683570" y="1268760"/>
            <a:ext cx="8072495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kern="0" dirty="0">
              <a:latin typeface="Garamond" pitchFamily="18" charset="0"/>
              <a:ea typeface="+mj-ea"/>
              <a:cs typeface="+mj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91565" y="746106"/>
            <a:ext cx="8085291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880" lvl="1" indent="-342891">
              <a:buFont typeface="Wingdings" panose="05000000000000000000" pitchFamily="2" charset="2"/>
              <a:buChar char="Ø"/>
            </a:pPr>
            <a:r>
              <a:rPr lang="en-US" sz="2000" dirty="0">
                <a:latin typeface="Garamond" pitchFamily="18" charset="0"/>
              </a:rPr>
              <a:t>Pension </a:t>
            </a:r>
            <a:r>
              <a:rPr lang="en-US" sz="2000" dirty="0" smtClean="0">
                <a:latin typeface="Garamond" pitchFamily="18" charset="0"/>
              </a:rPr>
              <a:t>Erosion (over and above replacement </a:t>
            </a:r>
            <a:r>
              <a:rPr lang="en-US" sz="2000" dirty="0">
                <a:latin typeface="Garamond" pitchFamily="18" charset="0"/>
              </a:rPr>
              <a:t>value concerns)</a:t>
            </a:r>
          </a:p>
          <a:p>
            <a:pPr marL="342880" indent="-342891">
              <a:buFont typeface="Wingdings" panose="05000000000000000000" pitchFamily="2" charset="2"/>
              <a:buChar char="Ø"/>
            </a:pPr>
            <a:endParaRPr lang="en-US" sz="2000" dirty="0" smtClean="0">
              <a:latin typeface="Garamond" pitchFamily="18" charset="0"/>
            </a:endParaRPr>
          </a:p>
          <a:p>
            <a:pPr marL="800089" lvl="1" indent="-342900"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Garamond" pitchFamily="18" charset="0"/>
              </a:rPr>
              <a:t>A </a:t>
            </a:r>
            <a:r>
              <a:rPr lang="en-US" sz="2000" dirty="0" smtClean="0">
                <a:latin typeface="Garamond" pitchFamily="18" charset="0"/>
              </a:rPr>
              <a:t>need for policy </a:t>
            </a:r>
            <a:r>
              <a:rPr lang="en-US" sz="2000" dirty="0">
                <a:latin typeface="Garamond" pitchFamily="18" charset="0"/>
              </a:rPr>
              <a:t>intervention </a:t>
            </a:r>
            <a:r>
              <a:rPr lang="en-US" sz="2000" dirty="0" smtClean="0">
                <a:latin typeface="Garamond" pitchFamily="18" charset="0"/>
              </a:rPr>
              <a:t>(incentives </a:t>
            </a:r>
            <a:r>
              <a:rPr lang="en-US" sz="2000" dirty="0">
                <a:latin typeface="Garamond" pitchFamily="18" charset="0"/>
              </a:rPr>
              <a:t>or </a:t>
            </a:r>
            <a:r>
              <a:rPr lang="en-US" sz="2000" dirty="0" smtClean="0">
                <a:latin typeface="Garamond" pitchFamily="18" charset="0"/>
              </a:rPr>
              <a:t>disincentives</a:t>
            </a:r>
            <a:r>
              <a:rPr lang="en-US" sz="2000" dirty="0" smtClean="0">
                <a:latin typeface="Garamond" pitchFamily="18" charset="0"/>
              </a:rPr>
              <a:t>)</a:t>
            </a:r>
          </a:p>
          <a:p>
            <a:pPr marL="800089" lvl="1" indent="-342900"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Garamond" pitchFamily="18" charset="0"/>
              </a:rPr>
              <a:t>Behavior is a major concern (as opposed to demographic issues)</a:t>
            </a:r>
            <a:endParaRPr lang="en-US" sz="2000" dirty="0" smtClean="0">
              <a:latin typeface="Garamond" pitchFamily="18" charset="0"/>
            </a:endParaRPr>
          </a:p>
          <a:p>
            <a:pPr marL="1257289" lvl="2" indent="-342900">
              <a:buFont typeface="Wingdings" panose="05000000000000000000" pitchFamily="2" charset="2"/>
              <a:buChar char="ü"/>
            </a:pPr>
            <a:endParaRPr lang="en-US" sz="2000" dirty="0">
              <a:latin typeface="Garamond" pitchFamily="18" charset="0"/>
            </a:endParaRPr>
          </a:p>
          <a:p>
            <a:pPr marL="342889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Garamond" pitchFamily="18" charset="0"/>
              </a:rPr>
              <a:t>Risk of future socio, economic, political crisis</a:t>
            </a:r>
          </a:p>
          <a:p>
            <a:pPr marL="457189" lvl="1"/>
            <a:endParaRPr lang="en-US" sz="2000" dirty="0">
              <a:latin typeface="Garamond" pitchFamily="18" charset="0"/>
            </a:endParaRPr>
          </a:p>
          <a:p>
            <a:pPr marL="800089" lvl="1" indent="-342900"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Garamond" pitchFamily="18" charset="0"/>
              </a:rPr>
              <a:t>Future liability on tax payers, pressure on </a:t>
            </a:r>
            <a:r>
              <a:rPr lang="en-US" sz="2000" dirty="0" err="1" smtClean="0">
                <a:latin typeface="Garamond" pitchFamily="18" charset="0"/>
              </a:rPr>
              <a:t>fiscus</a:t>
            </a:r>
            <a:endParaRPr lang="en-US" sz="2000" dirty="0" smtClean="0">
              <a:latin typeface="Garamond" pitchFamily="18" charset="0"/>
            </a:endParaRPr>
          </a:p>
          <a:p>
            <a:pPr marL="800089" lvl="1" indent="-342900"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Garamond" pitchFamily="18" charset="0"/>
              </a:rPr>
              <a:t>As it stands, these crisis are likely to dictate future political agenda</a:t>
            </a:r>
          </a:p>
          <a:p>
            <a:pPr marL="800089" lvl="1" indent="-342900"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Garamond" pitchFamily="18" charset="0"/>
              </a:rPr>
              <a:t>Population is currently young, social crisis eminent as population ages</a:t>
            </a:r>
            <a:r>
              <a:rPr lang="en-US" sz="2000" dirty="0" smtClean="0">
                <a:latin typeface="Garamond" pitchFamily="18" charset="0"/>
              </a:rPr>
              <a:t> </a:t>
            </a:r>
          </a:p>
          <a:p>
            <a:pPr marL="457189" lvl="1"/>
            <a:endParaRPr lang="en-US" sz="2000" dirty="0">
              <a:latin typeface="Garamond" pitchFamily="18" charset="0"/>
            </a:endParaRPr>
          </a:p>
          <a:p>
            <a:pPr marL="342880" indent="-342891">
              <a:buFont typeface="Wingdings" panose="05000000000000000000" pitchFamily="2" charset="2"/>
              <a:buChar char="Ø"/>
            </a:pPr>
            <a:r>
              <a:rPr lang="en-US" sz="2000" dirty="0" smtClean="0">
                <a:latin typeface="Garamond" pitchFamily="18" charset="0"/>
              </a:rPr>
              <a:t>Substantial unclaimed pension benefits</a:t>
            </a:r>
          </a:p>
          <a:p>
            <a:pPr marL="457189" lvl="1"/>
            <a:endParaRPr lang="en-US" sz="2000" dirty="0">
              <a:latin typeface="Garamond" pitchFamily="18" charset="0"/>
            </a:endParaRPr>
          </a:p>
          <a:p>
            <a:pPr marL="800089" lvl="1" indent="-342900"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Garamond" pitchFamily="18" charset="0"/>
              </a:rPr>
              <a:t>A need for improved administration of pension funds (regulatory intervention)</a:t>
            </a:r>
          </a:p>
          <a:p>
            <a:pPr marL="800089" lvl="1" indent="-342900">
              <a:buFont typeface="Wingdings" panose="05000000000000000000" pitchFamily="2" charset="2"/>
              <a:buChar char="ü"/>
            </a:pPr>
            <a:r>
              <a:rPr lang="en-US" sz="2000" dirty="0" smtClean="0">
                <a:latin typeface="Garamond" pitchFamily="18" charset="0"/>
              </a:rPr>
              <a:t>Remove </a:t>
            </a:r>
            <a:r>
              <a:rPr lang="en-US" sz="2000" dirty="0" smtClean="0">
                <a:latin typeface="Garamond" pitchFamily="18" charset="0"/>
              </a:rPr>
              <a:t>barriers on PF’s ability to trace </a:t>
            </a:r>
            <a:r>
              <a:rPr lang="en-US" sz="2000" dirty="0" smtClean="0">
                <a:latin typeface="Garamond" pitchFamily="18" charset="0"/>
              </a:rPr>
              <a:t>beneficiaries </a:t>
            </a:r>
            <a:endParaRPr lang="en-US" sz="2000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525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0711" y="187320"/>
            <a:ext cx="7772400" cy="1038923"/>
          </a:xfrm>
        </p:spPr>
        <p:txBody>
          <a:bodyPr/>
          <a:lstStyle/>
          <a:p>
            <a:pPr algn="l" eaLnBrk="1" hangingPunct="1"/>
            <a:r>
              <a:rPr lang="en-GB" sz="2400" b="1" dirty="0">
                <a:solidFill>
                  <a:schemeClr val="tx1"/>
                </a:solidFill>
                <a:latin typeface="Garamond" pitchFamily="18" charset="0"/>
              </a:rPr>
              <a:t>Overview// </a:t>
            </a:r>
            <a:r>
              <a:rPr lang="en-GB" sz="2400" b="1" dirty="0">
                <a:solidFill>
                  <a:srgbClr val="996600"/>
                </a:solidFill>
                <a:latin typeface="Garamond" pitchFamily="18" charset="0"/>
              </a:rPr>
              <a:t>Retirement Fund Industry in Namibia</a:t>
            </a:r>
            <a:r>
              <a:rPr lang="en-GB" sz="2800" dirty="0"/>
              <a:t/>
            </a:r>
            <a:br>
              <a:rPr lang="en-GB" sz="2800" dirty="0"/>
            </a:br>
            <a:endParaRPr lang="en-US" sz="2800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691563" y="980728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7"/>
            <a:ext cx="9144000" cy="714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8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1"/>
            <a:ext cx="1320800" cy="641351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7"/>
            <a:ext cx="500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Garamond" pitchFamily="18" charset="0"/>
              </a:rPr>
              <a:t>|</a:t>
            </a:r>
            <a:r>
              <a:rPr lang="en-US" sz="4800" dirty="0">
                <a:latin typeface="Garamond" pitchFamily="18" charset="0"/>
              </a:rPr>
              <a:t> 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683570" y="1268760"/>
            <a:ext cx="8072495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 kern="0" dirty="0">
              <a:latin typeface="Garamond" pitchFamily="18" charset="0"/>
              <a:ea typeface="+mj-ea"/>
              <a:cs typeface="+mj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55577" y="867606"/>
            <a:ext cx="8085291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endParaRPr lang="en-US" dirty="0">
              <a:latin typeface="Garamond" pitchFamily="18" charset="0"/>
            </a:endParaRPr>
          </a:p>
          <a:p>
            <a:pPr marL="800080" lvl="1" indent="-342891">
              <a:buFont typeface="Wingdings" panose="05000000000000000000" pitchFamily="2" charset="2"/>
              <a:buChar char="Ø"/>
            </a:pPr>
            <a:r>
              <a:rPr lang="en-US" sz="2000" dirty="0">
                <a:latin typeface="Garamond" pitchFamily="18" charset="0"/>
              </a:rPr>
              <a:t>Retirement funds in Namibia are primarily voluntary occupational funds (voluntary “third-pillar”).</a:t>
            </a:r>
          </a:p>
          <a:p>
            <a:pPr lvl="1"/>
            <a:endParaRPr lang="en-US" sz="2000" dirty="0" smtClean="0">
              <a:latin typeface="Garamond" pitchFamily="18" charset="0"/>
            </a:endParaRPr>
          </a:p>
          <a:p>
            <a:pPr lvl="1"/>
            <a:endParaRPr lang="en-US" sz="2000" dirty="0">
              <a:latin typeface="Garamond" pitchFamily="18" charset="0"/>
            </a:endParaRPr>
          </a:p>
          <a:p>
            <a:pPr marL="800080" lvl="1" indent="-342891">
              <a:buFont typeface="Wingdings" panose="05000000000000000000" pitchFamily="2" charset="2"/>
              <a:buChar char="Ø"/>
            </a:pPr>
            <a:r>
              <a:rPr lang="en-US" sz="2000" dirty="0">
                <a:latin typeface="Garamond" pitchFamily="18" charset="0"/>
              </a:rPr>
              <a:t>The State provides old age and disability grants (non-contributory “zero-pillar</a:t>
            </a:r>
            <a:r>
              <a:rPr lang="en-US" sz="2000" dirty="0" smtClean="0">
                <a:latin typeface="Garamond" pitchFamily="18" charset="0"/>
              </a:rPr>
              <a:t>”). Monthly payments of US$55.00.</a:t>
            </a:r>
            <a:endParaRPr lang="en-US" sz="2000" dirty="0">
              <a:latin typeface="Garamond" pitchFamily="18" charset="0"/>
            </a:endParaRPr>
          </a:p>
          <a:p>
            <a:pPr lvl="1"/>
            <a:endParaRPr lang="en-US" sz="2000" dirty="0" smtClean="0">
              <a:latin typeface="Garamond" pitchFamily="18" charset="0"/>
            </a:endParaRPr>
          </a:p>
          <a:p>
            <a:pPr lvl="1"/>
            <a:endParaRPr lang="en-US" sz="2000" dirty="0">
              <a:latin typeface="Garamond" pitchFamily="18" charset="0"/>
            </a:endParaRPr>
          </a:p>
          <a:p>
            <a:pPr marL="800080" lvl="1" indent="-342891">
              <a:buFont typeface="Wingdings" panose="05000000000000000000" pitchFamily="2" charset="2"/>
              <a:buChar char="Ø"/>
            </a:pPr>
            <a:r>
              <a:rPr lang="en-US" sz="2000" dirty="0">
                <a:latin typeface="Garamond" pitchFamily="18" charset="0"/>
              </a:rPr>
              <a:t>Membership </a:t>
            </a:r>
            <a:r>
              <a:rPr lang="en-US" sz="2000" dirty="0" smtClean="0">
                <a:latin typeface="Garamond" pitchFamily="18" charset="0"/>
              </a:rPr>
              <a:t>of </a:t>
            </a:r>
            <a:r>
              <a:rPr lang="en-US" sz="2000" dirty="0">
                <a:latin typeface="Garamond" pitchFamily="18" charset="0"/>
              </a:rPr>
              <a:t>occupational retirement plans is compulsory for employees of the sponsoring employer.</a:t>
            </a:r>
          </a:p>
          <a:p>
            <a:pPr lvl="1"/>
            <a:endParaRPr lang="en-US" sz="2000" dirty="0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491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93504" y="503102"/>
            <a:ext cx="7772400" cy="1470025"/>
          </a:xfrm>
        </p:spPr>
        <p:txBody>
          <a:bodyPr/>
          <a:lstStyle/>
          <a:p>
            <a:pPr algn="l" eaLnBrk="1" hangingPunct="1"/>
            <a:r>
              <a:rPr lang="en-GB" sz="2400" b="1" dirty="0">
                <a:latin typeface="Garamond" pitchFamily="18" charset="0"/>
              </a:rPr>
              <a:t>IOPS //- </a:t>
            </a:r>
            <a:r>
              <a:rPr lang="en-GB" sz="2400" b="1" dirty="0">
                <a:solidFill>
                  <a:srgbClr val="996600"/>
                </a:solidFill>
                <a:latin typeface="Garamond" pitchFamily="18" charset="0"/>
              </a:rPr>
              <a:t>OUTLINE</a:t>
            </a:r>
            <a:r>
              <a:rPr lang="en-GB" sz="2400" dirty="0">
                <a:latin typeface="Garamond" pitchFamily="18" charset="0"/>
              </a:rPr>
              <a:t/>
            </a:r>
            <a:br>
              <a:rPr lang="en-GB" sz="2400" dirty="0">
                <a:latin typeface="Garamond" pitchFamily="18" charset="0"/>
              </a:rPr>
            </a:br>
            <a:endParaRPr lang="en-US" sz="2400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539751" y="1556792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7"/>
            <a:ext cx="9144000" cy="714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8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1"/>
            <a:ext cx="1320800" cy="641351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7"/>
            <a:ext cx="500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Garamond" pitchFamily="18" charset="0"/>
              </a:rPr>
              <a:t>|</a:t>
            </a:r>
            <a:r>
              <a:rPr lang="en-US" sz="4800" dirty="0">
                <a:latin typeface="Garamond" pitchFamily="18" charset="0"/>
              </a:rPr>
              <a:t> 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755577" y="1922299"/>
            <a:ext cx="6500859" cy="3306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</a:rPr>
              <a:t>Overview</a:t>
            </a:r>
          </a:p>
          <a:p>
            <a:pPr>
              <a:buFont typeface="Wingdings" panose="05000000000000000000" pitchFamily="2" charset="2"/>
              <a:buChar char="Ø"/>
            </a:pPr>
            <a:endParaRPr lang="en-GB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GB" sz="2000" b="1" dirty="0">
                <a:solidFill>
                  <a:srgbClr val="996600"/>
                </a:solidFill>
                <a:latin typeface="Garamond" panose="02020404030301010803" pitchFamily="18" charset="0"/>
              </a:rPr>
              <a:t>Accumulation phase 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en-GB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GB" sz="2000" dirty="0">
                <a:latin typeface="Garamond" panose="02020404030301010803" pitchFamily="18" charset="0"/>
              </a:rPr>
              <a:t>Decumulation </a:t>
            </a:r>
            <a:r>
              <a:rPr lang="en-GB" sz="2000" dirty="0" smtClean="0">
                <a:latin typeface="Garamond" panose="02020404030301010803" pitchFamily="18" charset="0"/>
              </a:rPr>
              <a:t>phase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en-GB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GB" sz="2000" dirty="0" smtClean="0">
                <a:latin typeface="Garamond" panose="02020404030301010803" pitchFamily="18" charset="0"/>
              </a:rPr>
              <a:t>Unclaimed Benefits</a:t>
            </a:r>
            <a:endParaRPr lang="en-GB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endParaRPr lang="en-US" sz="2000" dirty="0">
              <a:latin typeface="Garamond" panose="02020404030301010803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en-ZA" sz="2000" dirty="0">
                <a:latin typeface="Garamond" panose="02020404030301010803" pitchFamily="18" charset="0"/>
              </a:rPr>
              <a:t>Challenges</a:t>
            </a:r>
          </a:p>
          <a:p>
            <a:pPr lvl="0">
              <a:buFont typeface="Wingdings" panose="05000000000000000000" pitchFamily="2" charset="2"/>
              <a:buChar char="Ø"/>
            </a:pPr>
            <a:endParaRPr lang="en-US" sz="2000" dirty="0">
              <a:latin typeface="Garamond" panose="02020404030301010803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sz="2000" dirty="0">
                <a:latin typeface="Garamond" panose="02020404030301010803" pitchFamily="18" charset="0"/>
              </a:rPr>
              <a:t>Lessons &amp; Considerations</a:t>
            </a:r>
            <a:endParaRPr lang="en-US" sz="2000" dirty="0">
              <a:latin typeface="Garamond" panose="02020404030301010803" pitchFamily="18" charset="0"/>
            </a:endParaRPr>
          </a:p>
          <a:p>
            <a:pPr lvl="0">
              <a:lnSpc>
                <a:spcPct val="200000"/>
              </a:lnSpc>
              <a:defRPr/>
            </a:pPr>
            <a:endParaRPr lang="en-GB" sz="1800" kern="0" dirty="0">
              <a:latin typeface="Garamond" pitchFamily="18" charset="0"/>
            </a:endParaRPr>
          </a:p>
          <a:p>
            <a:pPr>
              <a:defRPr/>
            </a:pPr>
            <a:endParaRPr lang="en-GB" sz="1800" kern="0" dirty="0">
              <a:latin typeface="Garamond" pitchFamily="18" charset="0"/>
            </a:endParaRPr>
          </a:p>
          <a:p>
            <a:pPr>
              <a:defRPr/>
            </a:pPr>
            <a:endParaRPr lang="en-GB" sz="1800" kern="0" dirty="0">
              <a:latin typeface="Garamond" pitchFamily="18" charset="0"/>
              <a:ea typeface="+mj-ea"/>
              <a:cs typeface="+mj-cs"/>
            </a:endParaRPr>
          </a:p>
          <a:p>
            <a:pPr>
              <a:defRPr/>
            </a:pPr>
            <a:endParaRPr lang="en-GB" sz="1800" kern="0" dirty="0">
              <a:latin typeface="Garamond" pitchFamily="18" charset="0"/>
              <a:ea typeface="+mj-ea"/>
              <a:cs typeface="+mj-cs"/>
            </a:endParaRPr>
          </a:p>
          <a:p>
            <a:pPr>
              <a:defRPr/>
            </a:pPr>
            <a:endParaRPr lang="en-US" sz="1800" kern="0" dirty="0">
              <a:latin typeface="Garamond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5485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0711" y="188643"/>
            <a:ext cx="7772400" cy="396845"/>
          </a:xfrm>
        </p:spPr>
        <p:txBody>
          <a:bodyPr/>
          <a:lstStyle/>
          <a:p>
            <a:pPr algn="l" eaLnBrk="1" hangingPunct="1"/>
            <a:r>
              <a:rPr lang="en-GB" sz="2400" b="1" dirty="0">
                <a:solidFill>
                  <a:schemeClr val="tx1"/>
                </a:solidFill>
                <a:latin typeface="Garamond" pitchFamily="18" charset="0"/>
              </a:rPr>
              <a:t>Accumulation phase// </a:t>
            </a:r>
            <a:r>
              <a:rPr lang="en-GB" sz="2400" b="1" dirty="0">
                <a:solidFill>
                  <a:srgbClr val="996600"/>
                </a:solidFill>
                <a:latin typeface="Garamond" pitchFamily="18" charset="0"/>
              </a:rPr>
              <a:t>Entry into and exit from retirement 			    funds</a:t>
            </a:r>
            <a:endParaRPr lang="en-US" sz="2400" dirty="0">
              <a:solidFill>
                <a:srgbClr val="996600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683569" y="764704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7"/>
            <a:ext cx="9144000" cy="714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8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1"/>
            <a:ext cx="1320800" cy="641351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7"/>
            <a:ext cx="500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Garamond" pitchFamily="18" charset="0"/>
              </a:rPr>
              <a:t>|</a:t>
            </a:r>
            <a:r>
              <a:rPr lang="en-US" sz="4800" dirty="0">
                <a:latin typeface="Garamond" pitchFamily="18" charset="0"/>
              </a:rPr>
              <a:t> 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683570" y="943921"/>
            <a:ext cx="8072495" cy="4983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891" indent="-342891">
              <a:buFont typeface="Wingdings" panose="05000000000000000000" pitchFamily="2" charset="2"/>
              <a:buChar char="Ø"/>
            </a:pPr>
            <a:r>
              <a:rPr lang="en-US" sz="2000" kern="0" dirty="0">
                <a:latin typeface="Garamond" pitchFamily="18" charset="0"/>
              </a:rPr>
              <a:t>The joining age is generally 18 years due to the fact that most of the plans are employer sponsored.</a:t>
            </a:r>
          </a:p>
          <a:p>
            <a:endParaRPr lang="en-US" sz="2000" kern="0" dirty="0">
              <a:latin typeface="Garamond" pitchFamily="18" charset="0"/>
              <a:ea typeface="+mj-ea"/>
              <a:cs typeface="+mj-cs"/>
            </a:endParaRPr>
          </a:p>
          <a:p>
            <a:pPr marL="342891" indent="-342891">
              <a:buFont typeface="Wingdings" panose="05000000000000000000" pitchFamily="2" charset="2"/>
              <a:buChar char="Ø"/>
            </a:pPr>
            <a:r>
              <a:rPr lang="en-US" sz="2000" kern="0" dirty="0">
                <a:latin typeface="Garamond" pitchFamily="18" charset="0"/>
                <a:ea typeface="+mj-ea"/>
                <a:cs typeface="+mj-cs"/>
              </a:rPr>
              <a:t>Retirement plans are allowed flexible retirement ages: </a:t>
            </a:r>
            <a:endParaRPr lang="en-US" sz="2000" kern="0" dirty="0" smtClean="0">
              <a:latin typeface="Garamond" pitchFamily="18" charset="0"/>
              <a:ea typeface="+mj-ea"/>
              <a:cs typeface="+mj-cs"/>
            </a:endParaRPr>
          </a:p>
          <a:p>
            <a:endParaRPr lang="en-US" sz="2000" kern="0" dirty="0">
              <a:latin typeface="Garamond" pitchFamily="18" charset="0"/>
              <a:ea typeface="+mj-ea"/>
              <a:cs typeface="+mj-cs"/>
            </a:endParaRPr>
          </a:p>
          <a:p>
            <a:pPr marL="1257269" lvl="2" indent="-342891">
              <a:buFont typeface="Wingdings" panose="05000000000000000000" pitchFamily="2" charset="2"/>
              <a:buChar char="ü"/>
            </a:pPr>
            <a:r>
              <a:rPr lang="en-US" sz="2000" kern="0" dirty="0">
                <a:latin typeface="Garamond" pitchFamily="18" charset="0"/>
                <a:ea typeface="+mj-ea"/>
                <a:cs typeface="+mj-cs"/>
              </a:rPr>
              <a:t>Early retirement 55 years</a:t>
            </a:r>
            <a:r>
              <a:rPr lang="en-US" sz="2000" kern="0" dirty="0" smtClean="0">
                <a:latin typeface="Garamond" pitchFamily="18" charset="0"/>
                <a:ea typeface="+mj-ea"/>
                <a:cs typeface="+mj-cs"/>
              </a:rPr>
              <a:t>;</a:t>
            </a:r>
          </a:p>
          <a:p>
            <a:pPr marL="1257269" lvl="2" indent="-342891">
              <a:buFont typeface="Wingdings" panose="05000000000000000000" pitchFamily="2" charset="2"/>
              <a:buChar char="ü"/>
            </a:pPr>
            <a:r>
              <a:rPr lang="en-US" sz="2000" kern="0" dirty="0" smtClean="0">
                <a:latin typeface="Garamond" pitchFamily="18" charset="0"/>
                <a:ea typeface="+mj-ea"/>
                <a:cs typeface="+mj-cs"/>
              </a:rPr>
              <a:t>Normal retirement 60 years;</a:t>
            </a:r>
            <a:endParaRPr lang="en-US" sz="2000" kern="0" dirty="0">
              <a:latin typeface="Garamond" pitchFamily="18" charset="0"/>
              <a:ea typeface="+mj-ea"/>
              <a:cs typeface="+mj-cs"/>
            </a:endParaRPr>
          </a:p>
          <a:p>
            <a:pPr marL="1257269" lvl="2" indent="-342891">
              <a:buFont typeface="Wingdings" panose="05000000000000000000" pitchFamily="2" charset="2"/>
              <a:buChar char="ü"/>
            </a:pPr>
            <a:r>
              <a:rPr lang="en-US" sz="2000" kern="0" dirty="0">
                <a:latin typeface="Garamond" pitchFamily="18" charset="0"/>
                <a:ea typeface="+mj-ea"/>
                <a:cs typeface="+mj-cs"/>
              </a:rPr>
              <a:t>Late retirement 75 years.</a:t>
            </a:r>
          </a:p>
          <a:p>
            <a:pPr marL="1257269" lvl="2" indent="-342891">
              <a:buFont typeface="Wingdings" panose="05000000000000000000" pitchFamily="2" charset="2"/>
              <a:buChar char="ü"/>
            </a:pPr>
            <a:endParaRPr lang="en-US" sz="2000" kern="0" dirty="0">
              <a:latin typeface="Garamond" pitchFamily="18" charset="0"/>
              <a:ea typeface="+mj-ea"/>
              <a:cs typeface="+mj-cs"/>
            </a:endParaRPr>
          </a:p>
          <a:p>
            <a:pPr marL="342891" indent="-342891">
              <a:buFont typeface="Wingdings" panose="05000000000000000000" pitchFamily="2" charset="2"/>
              <a:buChar char="Ø"/>
            </a:pPr>
            <a:r>
              <a:rPr lang="en-US" sz="2000" kern="0" dirty="0">
                <a:latin typeface="Garamond" pitchFamily="18" charset="0"/>
              </a:rPr>
              <a:t>So, generally the accumulation period may vary up to about 55 years, with no minimum compulsory accumulation period.</a:t>
            </a:r>
          </a:p>
          <a:p>
            <a:pPr marL="342891" indent="-342891">
              <a:buFont typeface="Wingdings" panose="05000000000000000000" pitchFamily="2" charset="2"/>
              <a:buChar char="Ø"/>
            </a:pPr>
            <a:endParaRPr lang="en-US" sz="2000" kern="0" dirty="0">
              <a:latin typeface="Garamond" pitchFamily="18" charset="0"/>
            </a:endParaRPr>
          </a:p>
          <a:p>
            <a:pPr marL="342891" indent="-342891">
              <a:buFont typeface="Wingdings" panose="05000000000000000000" pitchFamily="2" charset="2"/>
              <a:buChar char="Ø"/>
            </a:pPr>
            <a:r>
              <a:rPr lang="en-US" sz="2000" kern="0" dirty="0">
                <a:latin typeface="Garamond" pitchFamily="18" charset="0"/>
              </a:rPr>
              <a:t>Contributions to funds are made by </a:t>
            </a:r>
            <a:r>
              <a:rPr lang="en-US" sz="2000" kern="0" dirty="0" smtClean="0">
                <a:latin typeface="Garamond" pitchFamily="18" charset="0"/>
              </a:rPr>
              <a:t>the </a:t>
            </a:r>
            <a:r>
              <a:rPr lang="en-US" sz="2000" kern="0" dirty="0">
                <a:latin typeface="Garamond" pitchFamily="18" charset="0"/>
              </a:rPr>
              <a:t>employee </a:t>
            </a:r>
            <a:r>
              <a:rPr lang="en-US" sz="2000" kern="0" dirty="0" smtClean="0">
                <a:latin typeface="Garamond" pitchFamily="18" charset="0"/>
              </a:rPr>
              <a:t>and/or </a:t>
            </a:r>
            <a:r>
              <a:rPr lang="en-US" sz="2000" kern="0" dirty="0">
                <a:latin typeface="Garamond" pitchFamily="18" charset="0"/>
              </a:rPr>
              <a:t>the </a:t>
            </a:r>
            <a:r>
              <a:rPr lang="en-US" sz="2000" kern="0" dirty="0" smtClean="0">
                <a:latin typeface="Garamond" pitchFamily="18" charset="0"/>
              </a:rPr>
              <a:t>employer</a:t>
            </a:r>
          </a:p>
          <a:p>
            <a:pPr marL="342891" indent="-342891">
              <a:buFont typeface="Wingdings" panose="05000000000000000000" pitchFamily="2" charset="2"/>
              <a:buChar char="Ø"/>
            </a:pPr>
            <a:endParaRPr lang="en-US" sz="2000" kern="0" dirty="0">
              <a:latin typeface="Garamond" pitchFamily="18" charset="0"/>
            </a:endParaRPr>
          </a:p>
          <a:p>
            <a:pPr marL="342891" indent="-342891">
              <a:buFont typeface="Wingdings" panose="05000000000000000000" pitchFamily="2" charset="2"/>
              <a:buChar char="Ø"/>
            </a:pPr>
            <a:r>
              <a:rPr lang="en-US" sz="2000" kern="0" dirty="0">
                <a:latin typeface="Garamond" pitchFamily="18" charset="0"/>
              </a:rPr>
              <a:t>The total contribution rates typically varies between 7% and 28% of pensionable earnings (salary).</a:t>
            </a:r>
          </a:p>
          <a:p>
            <a:pPr marL="342891" indent="-342891">
              <a:buFont typeface="Wingdings" panose="05000000000000000000" pitchFamily="2" charset="2"/>
              <a:buChar char="Ø"/>
            </a:pPr>
            <a:endParaRPr lang="en-ZA" kern="0" dirty="0">
              <a:latin typeface="Garamond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4491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0711" y="188640"/>
            <a:ext cx="7772400" cy="936104"/>
          </a:xfrm>
        </p:spPr>
        <p:txBody>
          <a:bodyPr/>
          <a:lstStyle/>
          <a:p>
            <a:pPr algn="l" eaLnBrk="1" hangingPunct="1"/>
            <a:r>
              <a:rPr lang="en-GB" sz="2400" b="1" dirty="0">
                <a:latin typeface="Garamond" panose="02020404030301010803" pitchFamily="18" charset="0"/>
              </a:rPr>
              <a:t>Accumulation phase// </a:t>
            </a:r>
            <a:r>
              <a:rPr lang="en-GB" sz="2400" b="1" dirty="0">
                <a:solidFill>
                  <a:srgbClr val="996600"/>
                </a:solidFill>
                <a:latin typeface="Garamond" panose="02020404030301010803" pitchFamily="18" charset="0"/>
              </a:rPr>
              <a:t>Incentives</a:t>
            </a:r>
            <a:r>
              <a:rPr lang="en-GB" sz="2800" dirty="0"/>
              <a:t/>
            </a:r>
            <a:br>
              <a:rPr lang="en-GB" sz="2800" dirty="0"/>
            </a:br>
            <a:endParaRPr lang="en-US" sz="2800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683569" y="764704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7"/>
            <a:ext cx="9144000" cy="714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8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1"/>
            <a:ext cx="1320800" cy="641351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7"/>
            <a:ext cx="500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Garamond" pitchFamily="18" charset="0"/>
              </a:rPr>
              <a:t>|</a:t>
            </a:r>
            <a:r>
              <a:rPr lang="en-US" sz="4800" dirty="0">
                <a:latin typeface="Garamond" pitchFamily="18" charset="0"/>
              </a:rPr>
              <a:t> 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683570" y="908722"/>
            <a:ext cx="8072495" cy="4897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2000" kern="0" dirty="0">
              <a:latin typeface="Garamond" pitchFamily="18" charset="0"/>
              <a:ea typeface="+mj-ea"/>
              <a:cs typeface="+mj-cs"/>
            </a:endParaRPr>
          </a:p>
          <a:p>
            <a:pPr marL="342891" indent="-342891">
              <a:buFont typeface="Wingdings" panose="05000000000000000000" pitchFamily="2" charset="2"/>
              <a:buChar char="Ø"/>
            </a:pPr>
            <a:r>
              <a:rPr lang="en-US" sz="2000" kern="0" dirty="0">
                <a:latin typeface="Garamond" pitchFamily="18" charset="0"/>
                <a:ea typeface="+mj-ea"/>
                <a:cs typeface="+mj-cs"/>
              </a:rPr>
              <a:t>Contributions to retirement savings plans are tax deductible up to </a:t>
            </a:r>
            <a:r>
              <a:rPr lang="en-US" sz="2000" kern="0" dirty="0" smtClean="0">
                <a:latin typeface="Garamond" pitchFamily="18" charset="0"/>
                <a:ea typeface="+mj-ea"/>
                <a:cs typeface="+mj-cs"/>
              </a:rPr>
              <a:t>N$40,000 </a:t>
            </a:r>
            <a:r>
              <a:rPr lang="en-US" sz="2000" kern="0" dirty="0">
                <a:latin typeface="Garamond" pitchFamily="18" charset="0"/>
                <a:ea typeface="+mj-ea"/>
                <a:cs typeface="+mj-cs"/>
              </a:rPr>
              <a:t>(USD 3600) per year per member </a:t>
            </a:r>
            <a:endParaRPr lang="en-US" sz="2000" kern="0" dirty="0" smtClean="0">
              <a:latin typeface="Garamond" pitchFamily="18" charset="0"/>
              <a:ea typeface="+mj-ea"/>
              <a:cs typeface="+mj-cs"/>
            </a:endParaRPr>
          </a:p>
          <a:p>
            <a:endParaRPr lang="en-US" sz="2000" kern="0" dirty="0" smtClean="0">
              <a:latin typeface="Garamond" pitchFamily="18" charset="0"/>
              <a:ea typeface="+mj-ea"/>
              <a:cs typeface="+mj-cs"/>
            </a:endParaRPr>
          </a:p>
          <a:p>
            <a:endParaRPr lang="en-US" sz="2000" kern="0" dirty="0">
              <a:latin typeface="Garamond" pitchFamily="18" charset="0"/>
              <a:ea typeface="+mj-ea"/>
              <a:cs typeface="+mj-cs"/>
            </a:endParaRPr>
          </a:p>
          <a:p>
            <a:pPr marL="342891" indent="-342891">
              <a:buFont typeface="Wingdings" panose="05000000000000000000" pitchFamily="2" charset="2"/>
              <a:buChar char="Ø"/>
            </a:pPr>
            <a:r>
              <a:rPr lang="en-US" sz="2000" kern="0" dirty="0">
                <a:latin typeface="Garamond" pitchFamily="18" charset="0"/>
                <a:ea typeface="+mj-ea"/>
                <a:cs typeface="+mj-cs"/>
              </a:rPr>
              <a:t>Both the employer and employee can make additional voluntary contributions (“AVC”) towards the plan to boost retirement </a:t>
            </a:r>
            <a:r>
              <a:rPr lang="en-US" sz="2000" kern="0" dirty="0" smtClean="0">
                <a:latin typeface="Garamond" pitchFamily="18" charset="0"/>
                <a:ea typeface="+mj-ea"/>
                <a:cs typeface="+mj-cs"/>
              </a:rPr>
              <a:t>savings</a:t>
            </a:r>
            <a:endParaRPr lang="en-US" sz="2000" kern="0" dirty="0">
              <a:latin typeface="Garamond" pitchFamily="18" charset="0"/>
              <a:ea typeface="+mj-ea"/>
              <a:cs typeface="+mj-cs"/>
            </a:endParaRPr>
          </a:p>
          <a:p>
            <a:endParaRPr lang="en-US" sz="2000" kern="0" dirty="0" smtClean="0">
              <a:latin typeface="Garamond" pitchFamily="18" charset="0"/>
              <a:ea typeface="+mj-ea"/>
              <a:cs typeface="+mj-cs"/>
            </a:endParaRPr>
          </a:p>
          <a:p>
            <a:endParaRPr lang="en-US" sz="2000" kern="0" dirty="0">
              <a:latin typeface="Garamond" pitchFamily="18" charset="0"/>
              <a:ea typeface="+mj-ea"/>
              <a:cs typeface="+mj-cs"/>
            </a:endParaRPr>
          </a:p>
          <a:p>
            <a:pPr marL="342891" indent="-342891">
              <a:buFont typeface="Wingdings" panose="05000000000000000000" pitchFamily="2" charset="2"/>
              <a:buChar char="Ø"/>
            </a:pPr>
            <a:r>
              <a:rPr lang="en-US" sz="2000" kern="0" dirty="0">
                <a:latin typeface="Garamond" pitchFamily="18" charset="0"/>
                <a:ea typeface="+mj-ea"/>
                <a:cs typeface="+mj-cs"/>
              </a:rPr>
              <a:t>Upon early withdrawal (before retirement), any pension benefit commuted for a cash lump sum is fully taxable, at a tax rate determined in accordance with the member’s income tax </a:t>
            </a:r>
            <a:r>
              <a:rPr lang="en-US" sz="2000" kern="0" dirty="0" smtClean="0">
                <a:latin typeface="Garamond" pitchFamily="18" charset="0"/>
                <a:ea typeface="+mj-ea"/>
                <a:cs typeface="+mj-cs"/>
              </a:rPr>
              <a:t>bracket</a:t>
            </a:r>
            <a:endParaRPr lang="en-US" sz="2000" kern="0" dirty="0">
              <a:latin typeface="Garamond" pitchFamily="18" charset="0"/>
              <a:ea typeface="+mj-ea"/>
              <a:cs typeface="+mj-cs"/>
            </a:endParaRPr>
          </a:p>
          <a:p>
            <a:endParaRPr lang="en-US" sz="2000" kern="0" dirty="0" smtClean="0">
              <a:latin typeface="Garamond" pitchFamily="18" charset="0"/>
              <a:ea typeface="+mj-ea"/>
              <a:cs typeface="+mj-cs"/>
            </a:endParaRPr>
          </a:p>
          <a:p>
            <a:endParaRPr lang="en-US" sz="2000" kern="0" dirty="0">
              <a:latin typeface="Garamond" pitchFamily="18" charset="0"/>
              <a:ea typeface="+mj-ea"/>
              <a:cs typeface="+mj-cs"/>
            </a:endParaRPr>
          </a:p>
          <a:p>
            <a:pPr marL="342891" indent="-342891">
              <a:buFont typeface="Wingdings" panose="05000000000000000000" pitchFamily="2" charset="2"/>
              <a:buChar char="Ø"/>
            </a:pPr>
            <a:r>
              <a:rPr lang="en-US" sz="2000" kern="0" dirty="0">
                <a:latin typeface="Garamond" pitchFamily="18" charset="0"/>
                <a:ea typeface="+mj-ea"/>
                <a:cs typeface="+mj-cs"/>
              </a:rPr>
              <a:t>Upon retirement, one third of the pension benefit is tax-free.</a:t>
            </a:r>
          </a:p>
          <a:p>
            <a:pPr marL="342891" indent="-342891">
              <a:buFont typeface="Wingdings" panose="05000000000000000000" pitchFamily="2" charset="2"/>
              <a:buChar char="Ø"/>
            </a:pPr>
            <a:endParaRPr lang="en-ZA" sz="2000" kern="0" dirty="0">
              <a:latin typeface="Garamond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4868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0711" y="188640"/>
            <a:ext cx="7772400" cy="936104"/>
          </a:xfrm>
        </p:spPr>
        <p:txBody>
          <a:bodyPr/>
          <a:lstStyle/>
          <a:p>
            <a:pPr algn="l" eaLnBrk="1" hangingPunct="1"/>
            <a:r>
              <a:rPr lang="en-GB" sz="2400" b="1" dirty="0">
                <a:latin typeface="Garamond" panose="02020404030301010803" pitchFamily="18" charset="0"/>
              </a:rPr>
              <a:t>Accumulation phase// </a:t>
            </a:r>
            <a:r>
              <a:rPr lang="en-GB" sz="2400" b="1" dirty="0">
                <a:solidFill>
                  <a:srgbClr val="996600"/>
                </a:solidFill>
                <a:latin typeface="Garamond" panose="02020404030301010803" pitchFamily="18" charset="0"/>
              </a:rPr>
              <a:t>Incentives</a:t>
            </a:r>
            <a:r>
              <a:rPr lang="en-GB" sz="2800" dirty="0"/>
              <a:t/>
            </a:r>
            <a:br>
              <a:rPr lang="en-GB" sz="2800" dirty="0"/>
            </a:br>
            <a:endParaRPr lang="en-US" sz="2800" dirty="0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683569" y="764704"/>
            <a:ext cx="8064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af-ZA"/>
          </a:p>
        </p:txBody>
      </p:sp>
      <p:sp>
        <p:nvSpPr>
          <p:cNvPr id="8" name="Rectangle 7"/>
          <p:cNvSpPr/>
          <p:nvPr/>
        </p:nvSpPr>
        <p:spPr>
          <a:xfrm>
            <a:off x="0" y="6072207"/>
            <a:ext cx="9144000" cy="714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6143648"/>
            <a:ext cx="9144000" cy="71437"/>
          </a:xfrm>
          <a:prstGeom prst="rect">
            <a:avLst/>
          </a:prstGeom>
          <a:solidFill>
            <a:srgbClr val="99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823200" y="6216651"/>
            <a:ext cx="1320800" cy="641351"/>
            <a:chOff x="5" y="0"/>
            <a:chExt cx="366" cy="181"/>
          </a:xfrm>
        </p:grpSpPr>
        <p:pic>
          <p:nvPicPr>
            <p:cNvPr id="11" name="Picture 5" descr="Namfisa_logo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7845" t="19019" r="5215"/>
            <a:stretch>
              <a:fillRect/>
            </a:stretch>
          </p:blipFill>
          <p:spPr bwMode="auto">
            <a:xfrm>
              <a:off x="5" y="0"/>
              <a:ext cx="366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WordArt 6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7" y="77"/>
              <a:ext cx="270" cy="2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af-ZA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000000"/>
                  </a:solidFill>
                  <a:latin typeface="Latha"/>
                  <a:cs typeface="Latha"/>
                </a:rPr>
                <a:t>NAMFISA</a:t>
              </a:r>
            </a:p>
          </p:txBody>
        </p:sp>
        <p:sp>
          <p:nvSpPr>
            <p:cNvPr id="13" name="WordArt 7"/>
            <p:cNvSpPr>
              <a:spLocks noChangeAspect="1" noChangeArrowheads="1" noChangeShapeType="1" noTextEdit="1"/>
            </p:cNvSpPr>
            <p:nvPr/>
          </p:nvSpPr>
          <p:spPr bwMode="auto">
            <a:xfrm>
              <a:off x="19" y="118"/>
              <a:ext cx="345" cy="3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NAMIBIA FINANCIAL</a:t>
              </a:r>
            </a:p>
            <a:p>
              <a:r>
                <a:rPr lang="en-US" sz="3600" i="1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887008"/>
                  </a:solidFill>
                  <a:latin typeface="Century Gothic"/>
                </a:rPr>
                <a:t>INSTITUTIONS SUPERVISORY AUTHORITY</a:t>
              </a:r>
              <a:endParaRPr lang="af-ZA" sz="3600" i="1" kern="10">
                <a:ln w="9525">
                  <a:noFill/>
                  <a:round/>
                  <a:headEnd/>
                  <a:tailEnd/>
                </a:ln>
                <a:solidFill>
                  <a:srgbClr val="887008"/>
                </a:solidFill>
                <a:latin typeface="Century Gothic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00958" y="6027007"/>
            <a:ext cx="500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Garamond" pitchFamily="18" charset="0"/>
              </a:rPr>
              <a:t>|</a:t>
            </a:r>
            <a:r>
              <a:rPr lang="en-US" sz="4800" dirty="0">
                <a:latin typeface="Garamond" pitchFamily="18" charset="0"/>
              </a:rPr>
              <a:t> 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683570" y="908722"/>
            <a:ext cx="8072495" cy="4897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891" indent="-342891">
              <a:buFont typeface="Wingdings" panose="05000000000000000000" pitchFamily="2" charset="2"/>
              <a:buChar char="Ø"/>
            </a:pPr>
            <a:r>
              <a:rPr lang="en-US" sz="2000" kern="0" dirty="0" smtClean="0">
                <a:latin typeface="Garamond" pitchFamily="18" charset="0"/>
              </a:rPr>
              <a:t>Legislation </a:t>
            </a:r>
            <a:r>
              <a:rPr lang="en-US" sz="2000" kern="0" dirty="0">
                <a:latin typeface="Garamond" pitchFamily="18" charset="0"/>
              </a:rPr>
              <a:t>allow for voluntary preservation of benefits that become due before retirement, via preservation funds and retirement annuity funds.</a:t>
            </a:r>
          </a:p>
          <a:p>
            <a:endParaRPr lang="en-US" sz="2000" kern="0" dirty="0" smtClean="0">
              <a:latin typeface="Garamond" pitchFamily="18" charset="0"/>
            </a:endParaRPr>
          </a:p>
          <a:p>
            <a:endParaRPr lang="en-US" sz="2000" kern="0" dirty="0">
              <a:latin typeface="Garamond" pitchFamily="18" charset="0"/>
            </a:endParaRPr>
          </a:p>
          <a:p>
            <a:pPr marL="342891" indent="-342891">
              <a:buFont typeface="Wingdings" panose="05000000000000000000" pitchFamily="2" charset="2"/>
              <a:buChar char="Ø"/>
            </a:pPr>
            <a:r>
              <a:rPr lang="en-US" sz="2000" kern="0" dirty="0">
                <a:latin typeface="Garamond" pitchFamily="18" charset="0"/>
              </a:rPr>
              <a:t>Early withdrawal benefits may be invested in a preservation fund until retirement age, and lump-sum withdrawals (draw-downs) are allowed during the first three years of such investment, </a:t>
            </a:r>
            <a:r>
              <a:rPr lang="en-US" sz="2000" kern="0" dirty="0" smtClean="0">
                <a:latin typeface="Garamond" pitchFamily="18" charset="0"/>
              </a:rPr>
              <a:t>draw-downs </a:t>
            </a:r>
            <a:r>
              <a:rPr lang="en-US" sz="2000" kern="0" dirty="0">
                <a:latin typeface="Garamond" pitchFamily="18" charset="0"/>
              </a:rPr>
              <a:t>are fully taxable;</a:t>
            </a:r>
          </a:p>
          <a:p>
            <a:endParaRPr lang="en-US" sz="2000" kern="0" dirty="0" smtClean="0">
              <a:latin typeface="Garamond" pitchFamily="18" charset="0"/>
            </a:endParaRPr>
          </a:p>
          <a:p>
            <a:endParaRPr lang="en-US" sz="2000" kern="0" dirty="0">
              <a:latin typeface="Garamond" pitchFamily="18" charset="0"/>
            </a:endParaRPr>
          </a:p>
          <a:p>
            <a:pPr marL="800080" lvl="1" indent="-342891">
              <a:buFont typeface="Wingdings" panose="05000000000000000000" pitchFamily="2" charset="2"/>
              <a:buChar char="ü"/>
            </a:pPr>
            <a:r>
              <a:rPr lang="en-US" sz="2000" kern="0" dirty="0">
                <a:latin typeface="Garamond" pitchFamily="18" charset="0"/>
              </a:rPr>
              <a:t>After the three year period, any remaining benefit is preserved until retirement age.</a:t>
            </a:r>
          </a:p>
          <a:p>
            <a:endParaRPr lang="en-US" sz="2000" kern="0" dirty="0" smtClean="0">
              <a:latin typeface="Garamond" pitchFamily="18" charset="0"/>
            </a:endParaRPr>
          </a:p>
          <a:p>
            <a:endParaRPr lang="en-US" sz="2000" kern="0" dirty="0">
              <a:latin typeface="Garamond" pitchFamily="18" charset="0"/>
            </a:endParaRPr>
          </a:p>
          <a:p>
            <a:pPr marL="342891" indent="-342891">
              <a:buFont typeface="Wingdings" panose="05000000000000000000" pitchFamily="2" charset="2"/>
              <a:buChar char="Ø"/>
            </a:pPr>
            <a:r>
              <a:rPr lang="en-US" sz="2000" kern="0" dirty="0">
                <a:latin typeface="Garamond" pitchFamily="18" charset="0"/>
              </a:rPr>
              <a:t>Alternatively, early withdrawal benefits may be invested in a retirement annuity fund until retirement age (no draw-downs allowed until retirement).</a:t>
            </a:r>
            <a:endParaRPr lang="en-ZA" sz="2000" kern="0" dirty="0">
              <a:latin typeface="Garamond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2070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52574</TotalTime>
  <Words>1544</Words>
  <Application>Microsoft Office PowerPoint</Application>
  <PresentationFormat>On-screen Show (4:3)</PresentationFormat>
  <Paragraphs>398</Paragraphs>
  <Slides>22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Arial Narrow</vt:lpstr>
      <vt:lpstr>Calibri</vt:lpstr>
      <vt:lpstr>Century Gothic</vt:lpstr>
      <vt:lpstr>Garamond</vt:lpstr>
      <vt:lpstr>Latha</vt:lpstr>
      <vt:lpstr>Wingdings</vt:lpstr>
      <vt:lpstr>Default Design</vt:lpstr>
      <vt:lpstr>   Namibia Financial Institutions Supervisory Authority Supervising the Administration and Distribution of  Benefits   </vt:lpstr>
      <vt:lpstr>IOPS //- OUTLINE </vt:lpstr>
      <vt:lpstr>Overview// Size of pension assets</vt:lpstr>
      <vt:lpstr>Overview// Key concerns and risks </vt:lpstr>
      <vt:lpstr>Overview// Retirement Fund Industry in Namibia </vt:lpstr>
      <vt:lpstr>IOPS //- OUTLINE </vt:lpstr>
      <vt:lpstr>Accumulation phase// Entry into and exit from retirement        funds</vt:lpstr>
      <vt:lpstr>Accumulation phase// Incentives </vt:lpstr>
      <vt:lpstr>Accumulation phase// Incentives </vt:lpstr>
      <vt:lpstr>IOPS //- OUTLINE </vt:lpstr>
      <vt:lpstr>Decumulation phase// Benefits  </vt:lpstr>
      <vt:lpstr>IOPS //- OUTLINE </vt:lpstr>
      <vt:lpstr>Unclaimed benefits </vt:lpstr>
      <vt:lpstr>Unclaimed benefits </vt:lpstr>
      <vt:lpstr>IOPS //- OUTLINE </vt:lpstr>
      <vt:lpstr>Challenges// Accumulation phase </vt:lpstr>
      <vt:lpstr>Challenges// Leakage </vt:lpstr>
      <vt:lpstr>Challenges// Leakage </vt:lpstr>
      <vt:lpstr>IOPS //- OUTLINE </vt:lpstr>
      <vt:lpstr>Lessons // Current Considerations </vt:lpstr>
      <vt:lpstr>Lessons // Current Considerations</vt:lpstr>
      <vt:lpstr>    Thank you!    </vt:lpstr>
    </vt:vector>
  </TitlesOfParts>
  <Company>Namfisa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based supervision</dc:title>
  <dc:creator>avugs</dc:creator>
  <cp:lastModifiedBy>Phillip Shiimi</cp:lastModifiedBy>
  <cp:revision>1660</cp:revision>
  <cp:lastPrinted>2015-02-09T13:53:37Z</cp:lastPrinted>
  <dcterms:created xsi:type="dcterms:W3CDTF">2007-11-26T06:54:02Z</dcterms:created>
  <dcterms:modified xsi:type="dcterms:W3CDTF">2015-02-23T22:29:11Z</dcterms:modified>
</cp:coreProperties>
</file>