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76" r:id="rId2"/>
    <p:sldId id="277" r:id="rId3"/>
    <p:sldId id="278" r:id="rId4"/>
    <p:sldId id="280" r:id="rId5"/>
    <p:sldId id="281" r:id="rId6"/>
    <p:sldId id="282" r:id="rId7"/>
    <p:sldId id="283" r:id="rId8"/>
    <p:sldId id="284" r:id="rId9"/>
    <p:sldId id="286" r:id="rId10"/>
    <p:sldId id="287" r:id="rId11"/>
    <p:sldId id="285" r:id="rId12"/>
    <p:sldId id="264" r:id="rId13"/>
  </p:sldIdLst>
  <p:sldSz cx="9144000" cy="6858000" type="screen4x3"/>
  <p:notesSz cx="6794500" cy="9931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9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94" autoAdjust="0"/>
    <p:restoredTop sz="94675" autoAdjust="0"/>
  </p:normalViewPr>
  <p:slideViewPr>
    <p:cSldViewPr>
      <p:cViewPr>
        <p:scale>
          <a:sx n="75" d="100"/>
          <a:sy n="75" d="100"/>
        </p:scale>
        <p:origin x="-149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0"/>
    </p:cViewPr>
  </p:sorterViewPr>
  <p:notesViewPr>
    <p:cSldViewPr>
      <p:cViewPr varScale="1">
        <p:scale>
          <a:sx n="85" d="100"/>
          <a:sy n="85" d="100"/>
        </p:scale>
        <p:origin x="-3138" y="-90"/>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BAB1E6-A600-4E81-ADBA-D78B8E00CF16}" type="doc">
      <dgm:prSet loTypeId="urn:microsoft.com/office/officeart/2005/8/layout/vList4" loCatId="list" qsTypeId="urn:microsoft.com/office/officeart/2005/8/quickstyle/simple1" qsCatId="simple" csTypeId="urn:microsoft.com/office/officeart/2005/8/colors/colorful1" csCatId="colorful" phldr="1"/>
      <dgm:spPr/>
      <dgm:t>
        <a:bodyPr/>
        <a:lstStyle/>
        <a:p>
          <a:endParaRPr lang="en-GB"/>
        </a:p>
      </dgm:t>
    </dgm:pt>
    <dgm:pt modelId="{40CD2F7F-0F1B-49FE-9553-6A939792EC67}">
      <dgm:prSet phldrT="[Text]"/>
      <dgm:spPr/>
      <dgm:t>
        <a:bodyPr/>
        <a:lstStyle/>
        <a:p>
          <a:r>
            <a:rPr lang="en-GB" dirty="0" smtClean="0"/>
            <a:t>Security</a:t>
          </a:r>
          <a:endParaRPr lang="en-GB" dirty="0"/>
        </a:p>
      </dgm:t>
    </dgm:pt>
    <dgm:pt modelId="{2C162369-CB72-4C3E-A51F-278348A5C754}" type="parTrans" cxnId="{249173A3-6CCB-4CC2-99B3-705EEE7E1FE3}">
      <dgm:prSet/>
      <dgm:spPr/>
      <dgm:t>
        <a:bodyPr/>
        <a:lstStyle/>
        <a:p>
          <a:endParaRPr lang="en-GB"/>
        </a:p>
      </dgm:t>
    </dgm:pt>
    <dgm:pt modelId="{D0573C81-7C48-447E-85EB-7D8E1ACB5093}" type="sibTrans" cxnId="{249173A3-6CCB-4CC2-99B3-705EEE7E1FE3}">
      <dgm:prSet/>
      <dgm:spPr/>
      <dgm:t>
        <a:bodyPr/>
        <a:lstStyle/>
        <a:p>
          <a:endParaRPr lang="en-GB"/>
        </a:p>
      </dgm:t>
    </dgm:pt>
    <dgm:pt modelId="{BDCC5021-64D4-48CF-A9EF-89F611401186}">
      <dgm:prSet phldrT="[Text]"/>
      <dgm:spPr/>
      <dgm:t>
        <a:bodyPr/>
        <a:lstStyle/>
        <a:p>
          <a:r>
            <a:rPr lang="en-GB" dirty="0" smtClean="0"/>
            <a:t>Risk of counterparty default or that investment will lose value</a:t>
          </a:r>
          <a:endParaRPr lang="en-GB" dirty="0"/>
        </a:p>
      </dgm:t>
    </dgm:pt>
    <dgm:pt modelId="{875943D9-E796-4625-A7E0-D5DFBBA81AE4}" type="parTrans" cxnId="{9414E423-6603-4C18-9D2C-35AECEFBEB1E}">
      <dgm:prSet/>
      <dgm:spPr/>
      <dgm:t>
        <a:bodyPr/>
        <a:lstStyle/>
        <a:p>
          <a:endParaRPr lang="en-GB"/>
        </a:p>
      </dgm:t>
    </dgm:pt>
    <dgm:pt modelId="{D26C3A27-53E9-41F1-B8CD-CAB7EF98CE70}" type="sibTrans" cxnId="{9414E423-6603-4C18-9D2C-35AECEFBEB1E}">
      <dgm:prSet/>
      <dgm:spPr/>
      <dgm:t>
        <a:bodyPr/>
        <a:lstStyle/>
        <a:p>
          <a:endParaRPr lang="en-GB"/>
        </a:p>
      </dgm:t>
    </dgm:pt>
    <dgm:pt modelId="{DAC53EEA-9255-4511-826A-87C0E190DB24}">
      <dgm:prSet phldrT="[Text]"/>
      <dgm:spPr/>
      <dgm:t>
        <a:bodyPr/>
        <a:lstStyle/>
        <a:p>
          <a:r>
            <a:rPr lang="en-GB" dirty="0" smtClean="0"/>
            <a:t>Liquidity</a:t>
          </a:r>
          <a:endParaRPr lang="en-GB" dirty="0"/>
        </a:p>
      </dgm:t>
    </dgm:pt>
    <dgm:pt modelId="{3C2DA619-A183-4C86-9BAF-07B4FAEE5285}" type="parTrans" cxnId="{98CDD70E-BA71-4493-9D91-1F4A2EB3DCCA}">
      <dgm:prSet/>
      <dgm:spPr/>
      <dgm:t>
        <a:bodyPr/>
        <a:lstStyle/>
        <a:p>
          <a:endParaRPr lang="en-GB"/>
        </a:p>
      </dgm:t>
    </dgm:pt>
    <dgm:pt modelId="{DA83FB10-B799-417B-8146-10E83F7B5700}" type="sibTrans" cxnId="{98CDD70E-BA71-4493-9D91-1F4A2EB3DCCA}">
      <dgm:prSet/>
      <dgm:spPr/>
      <dgm:t>
        <a:bodyPr/>
        <a:lstStyle/>
        <a:p>
          <a:endParaRPr lang="en-GB"/>
        </a:p>
      </dgm:t>
    </dgm:pt>
    <dgm:pt modelId="{ED600EE1-443F-4121-8CCF-856C54079E70}">
      <dgm:prSet phldrT="[Text]"/>
      <dgm:spPr/>
      <dgm:t>
        <a:bodyPr/>
        <a:lstStyle/>
        <a:p>
          <a:r>
            <a:rPr lang="en-GB" dirty="0" smtClean="0"/>
            <a:t>Ability to meet payments to policyholders and creditors as they fall due</a:t>
          </a:r>
          <a:endParaRPr lang="en-GB" dirty="0"/>
        </a:p>
      </dgm:t>
    </dgm:pt>
    <dgm:pt modelId="{6FD0E551-562D-49F5-BDC0-09A76C543300}" type="parTrans" cxnId="{3CA4912E-3203-4047-8A5F-3B0870716064}">
      <dgm:prSet/>
      <dgm:spPr/>
      <dgm:t>
        <a:bodyPr/>
        <a:lstStyle/>
        <a:p>
          <a:endParaRPr lang="en-GB"/>
        </a:p>
      </dgm:t>
    </dgm:pt>
    <dgm:pt modelId="{403EE534-76EA-4DDE-94AD-7CA0BC792BE2}" type="sibTrans" cxnId="{3CA4912E-3203-4047-8A5F-3B0870716064}">
      <dgm:prSet/>
      <dgm:spPr/>
      <dgm:t>
        <a:bodyPr/>
        <a:lstStyle/>
        <a:p>
          <a:endParaRPr lang="en-GB"/>
        </a:p>
      </dgm:t>
    </dgm:pt>
    <dgm:pt modelId="{7E48C6E2-A8C9-4431-BE40-E6BCC863A096}">
      <dgm:prSet phldrT="[Text]"/>
      <dgm:spPr/>
      <dgm:t>
        <a:bodyPr/>
        <a:lstStyle/>
        <a:p>
          <a:r>
            <a:rPr lang="en-GB" dirty="0" smtClean="0"/>
            <a:t>Liquidity may be impaired if insurer pledges its assets, experience unexpectedly large claim, an event resulting in many claims</a:t>
          </a:r>
          <a:endParaRPr lang="en-GB" dirty="0"/>
        </a:p>
      </dgm:t>
    </dgm:pt>
    <dgm:pt modelId="{CFE9C2E5-AB5E-43FF-81DA-759E0D7C36E9}" type="parTrans" cxnId="{BE27E208-A303-4115-A5C5-AF7373FAEB4E}">
      <dgm:prSet/>
      <dgm:spPr/>
      <dgm:t>
        <a:bodyPr/>
        <a:lstStyle/>
        <a:p>
          <a:endParaRPr lang="en-GB"/>
        </a:p>
      </dgm:t>
    </dgm:pt>
    <dgm:pt modelId="{002FEF42-DBF7-41C2-932F-A694FF8E017F}" type="sibTrans" cxnId="{BE27E208-A303-4115-A5C5-AF7373FAEB4E}">
      <dgm:prSet/>
      <dgm:spPr/>
      <dgm:t>
        <a:bodyPr/>
        <a:lstStyle/>
        <a:p>
          <a:endParaRPr lang="en-GB"/>
        </a:p>
      </dgm:t>
    </dgm:pt>
    <dgm:pt modelId="{84E8B123-0E81-44C6-9A2F-CB1D6C57E651}">
      <dgm:prSet phldrT="[Text]"/>
      <dgm:spPr/>
      <dgm:t>
        <a:bodyPr/>
        <a:lstStyle/>
        <a:p>
          <a:r>
            <a:rPr lang="en-GB" dirty="0" smtClean="0"/>
            <a:t>Diversification</a:t>
          </a:r>
          <a:endParaRPr lang="en-GB" dirty="0"/>
        </a:p>
      </dgm:t>
    </dgm:pt>
    <dgm:pt modelId="{A0C3CA50-ACAF-446B-B5C6-5DB5BB35CBE8}" type="parTrans" cxnId="{E694E5F2-D336-47D6-BA31-5B1828AFA357}">
      <dgm:prSet/>
      <dgm:spPr/>
      <dgm:t>
        <a:bodyPr/>
        <a:lstStyle/>
        <a:p>
          <a:endParaRPr lang="en-GB"/>
        </a:p>
      </dgm:t>
    </dgm:pt>
    <dgm:pt modelId="{B8F32063-4101-488A-9B3E-EFB5C59195C7}" type="sibTrans" cxnId="{E694E5F2-D336-47D6-BA31-5B1828AFA357}">
      <dgm:prSet/>
      <dgm:spPr/>
      <dgm:t>
        <a:bodyPr/>
        <a:lstStyle/>
        <a:p>
          <a:endParaRPr lang="en-GB"/>
        </a:p>
      </dgm:t>
    </dgm:pt>
    <dgm:pt modelId="{B2789A41-AC3E-405A-B461-DC86C42B3C7A}">
      <dgm:prSet phldrT="[Text]"/>
      <dgm:spPr/>
      <dgm:t>
        <a:bodyPr/>
        <a:lstStyle/>
        <a:p>
          <a:r>
            <a:rPr lang="en-GB" dirty="0" smtClean="0"/>
            <a:t>Diversification between risk categories – government bond vs. foreign property</a:t>
          </a:r>
          <a:endParaRPr lang="en-GB" dirty="0"/>
        </a:p>
      </dgm:t>
    </dgm:pt>
    <dgm:pt modelId="{E5640538-C41D-444C-B212-7CD3B3C6AD27}" type="parTrans" cxnId="{BAA58F38-B909-407B-98CA-F32D5E96CFFF}">
      <dgm:prSet/>
      <dgm:spPr/>
      <dgm:t>
        <a:bodyPr/>
        <a:lstStyle/>
        <a:p>
          <a:endParaRPr lang="en-GB"/>
        </a:p>
      </dgm:t>
    </dgm:pt>
    <dgm:pt modelId="{65825024-1E07-4E87-94BC-4FB27BB1DFA3}" type="sibTrans" cxnId="{BAA58F38-B909-407B-98CA-F32D5E96CFFF}">
      <dgm:prSet/>
      <dgm:spPr/>
      <dgm:t>
        <a:bodyPr/>
        <a:lstStyle/>
        <a:p>
          <a:endParaRPr lang="en-GB"/>
        </a:p>
      </dgm:t>
    </dgm:pt>
    <dgm:pt modelId="{61CA50B3-2F0E-4174-9F57-2FF474C90BE4}">
      <dgm:prSet phldrT="[Text]"/>
      <dgm:spPr/>
      <dgm:t>
        <a:bodyPr/>
        <a:lstStyle/>
        <a:p>
          <a:r>
            <a:rPr lang="en-GB" dirty="0" smtClean="0"/>
            <a:t>Diversification within risk category – shares of different companies</a:t>
          </a:r>
          <a:endParaRPr lang="en-GB" dirty="0"/>
        </a:p>
      </dgm:t>
    </dgm:pt>
    <dgm:pt modelId="{FBDDA444-F003-458F-8C5A-86F7AAA8E15C}" type="parTrans" cxnId="{BE4D505F-4EB8-4CB5-BAD3-76354C7C36EC}">
      <dgm:prSet/>
      <dgm:spPr/>
      <dgm:t>
        <a:bodyPr/>
        <a:lstStyle/>
        <a:p>
          <a:endParaRPr lang="en-GB"/>
        </a:p>
      </dgm:t>
    </dgm:pt>
    <dgm:pt modelId="{D1F53565-7450-4854-B0B8-F5B3ABCD884F}" type="sibTrans" cxnId="{BE4D505F-4EB8-4CB5-BAD3-76354C7C36EC}">
      <dgm:prSet/>
      <dgm:spPr/>
      <dgm:t>
        <a:bodyPr/>
        <a:lstStyle/>
        <a:p>
          <a:endParaRPr lang="en-GB"/>
        </a:p>
      </dgm:t>
    </dgm:pt>
    <dgm:pt modelId="{59BDCEB7-71F3-45A1-8C00-09460E17E9E0}">
      <dgm:prSet phldrT="[Text]"/>
      <dgm:spPr/>
      <dgm:t>
        <a:bodyPr/>
        <a:lstStyle/>
        <a:p>
          <a:r>
            <a:rPr lang="en-GB" b="0" u="none" dirty="0" smtClean="0"/>
            <a:t>Insurers must conduct own due diligence (CRA Ratings are </a:t>
          </a:r>
          <a:r>
            <a:rPr lang="en-GB" b="0" u="none" dirty="0" err="1" smtClean="0"/>
            <a:t>helpfu</a:t>
          </a:r>
          <a:r>
            <a:rPr lang="en-GB" b="0" u="none" dirty="0" smtClean="0"/>
            <a:t>, but only as an “extra string to the bow”</a:t>
          </a:r>
          <a:endParaRPr lang="en-GB" dirty="0"/>
        </a:p>
      </dgm:t>
    </dgm:pt>
    <dgm:pt modelId="{08E0F7B6-0479-4F04-A147-524E65AB136F}" type="parTrans" cxnId="{1980C5AE-C757-40F8-9B58-0647FA0F486C}">
      <dgm:prSet/>
      <dgm:spPr/>
      <dgm:t>
        <a:bodyPr/>
        <a:lstStyle/>
        <a:p>
          <a:endParaRPr lang="en-GB"/>
        </a:p>
      </dgm:t>
    </dgm:pt>
    <dgm:pt modelId="{7A838F23-7347-41B2-A683-56E7F6E4563F}" type="sibTrans" cxnId="{1980C5AE-C757-40F8-9B58-0647FA0F486C}">
      <dgm:prSet/>
      <dgm:spPr/>
      <dgm:t>
        <a:bodyPr/>
        <a:lstStyle/>
        <a:p>
          <a:endParaRPr lang="en-GB"/>
        </a:p>
      </dgm:t>
    </dgm:pt>
    <dgm:pt modelId="{75C92EBC-0FCD-4A15-9A3C-74490696BD20}">
      <dgm:prSet phldrT="[Text]"/>
      <dgm:spPr/>
      <dgm:t>
        <a:bodyPr/>
        <a:lstStyle/>
        <a:p>
          <a:r>
            <a:rPr lang="en-GB" dirty="0" smtClean="0"/>
            <a:t>Particular attention to derivatives, use of special purpose entities and securities lending</a:t>
          </a:r>
          <a:endParaRPr lang="en-GB" dirty="0"/>
        </a:p>
      </dgm:t>
    </dgm:pt>
    <dgm:pt modelId="{150E80D1-736A-426F-A1F1-0058C308DFC2}" type="parTrans" cxnId="{2F1343C1-3DF9-418D-A2BF-3D28D5A3D749}">
      <dgm:prSet/>
      <dgm:spPr/>
      <dgm:t>
        <a:bodyPr/>
        <a:lstStyle/>
        <a:p>
          <a:endParaRPr lang="en-GB"/>
        </a:p>
      </dgm:t>
    </dgm:pt>
    <dgm:pt modelId="{457C732B-B10A-4567-8CEC-F0797CF51867}" type="sibTrans" cxnId="{2F1343C1-3DF9-418D-A2BF-3D28D5A3D749}">
      <dgm:prSet/>
      <dgm:spPr/>
      <dgm:t>
        <a:bodyPr/>
        <a:lstStyle/>
        <a:p>
          <a:endParaRPr lang="en-GB"/>
        </a:p>
      </dgm:t>
    </dgm:pt>
    <dgm:pt modelId="{CD7B6473-4451-493A-930D-F0D16B2185F7}">
      <dgm:prSet phldrT="[Text]"/>
      <dgm:spPr/>
      <dgm:t>
        <a:bodyPr/>
        <a:lstStyle/>
        <a:p>
          <a:r>
            <a:rPr lang="en-GB" dirty="0" smtClean="0"/>
            <a:t>Avoid concentration in terms of asset class, geographical location, sector, credit rating</a:t>
          </a:r>
          <a:endParaRPr lang="en-GB" dirty="0"/>
        </a:p>
      </dgm:t>
    </dgm:pt>
    <dgm:pt modelId="{3E2198AF-D60E-4CFD-857B-B341491D9F93}" type="parTrans" cxnId="{850905E5-C48C-437A-8E4D-4D096663FBBA}">
      <dgm:prSet/>
      <dgm:spPr/>
      <dgm:t>
        <a:bodyPr/>
        <a:lstStyle/>
        <a:p>
          <a:endParaRPr lang="en-GB"/>
        </a:p>
      </dgm:t>
    </dgm:pt>
    <dgm:pt modelId="{F3853CB1-0793-44E0-8FFC-0168F5C30613}" type="sibTrans" cxnId="{850905E5-C48C-437A-8E4D-4D096663FBBA}">
      <dgm:prSet/>
      <dgm:spPr/>
      <dgm:t>
        <a:bodyPr/>
        <a:lstStyle/>
        <a:p>
          <a:endParaRPr lang="en-GB"/>
        </a:p>
      </dgm:t>
    </dgm:pt>
    <dgm:pt modelId="{C73EB276-084E-47E7-BE45-5BFDDBA25262}" type="pres">
      <dgm:prSet presAssocID="{ADBAB1E6-A600-4E81-ADBA-D78B8E00CF16}" presName="linear" presStyleCnt="0">
        <dgm:presLayoutVars>
          <dgm:dir/>
          <dgm:resizeHandles val="exact"/>
        </dgm:presLayoutVars>
      </dgm:prSet>
      <dgm:spPr/>
      <dgm:t>
        <a:bodyPr/>
        <a:lstStyle/>
        <a:p>
          <a:endParaRPr lang="en-GB"/>
        </a:p>
      </dgm:t>
    </dgm:pt>
    <dgm:pt modelId="{FA669555-96FC-4B07-AFDD-E81691F962B1}" type="pres">
      <dgm:prSet presAssocID="{40CD2F7F-0F1B-49FE-9553-6A939792EC67}" presName="comp" presStyleCnt="0"/>
      <dgm:spPr/>
    </dgm:pt>
    <dgm:pt modelId="{9D643BF3-ACD6-4449-B83F-5B948039FEE0}" type="pres">
      <dgm:prSet presAssocID="{40CD2F7F-0F1B-49FE-9553-6A939792EC67}" presName="box" presStyleLbl="node1" presStyleIdx="0" presStyleCnt="3"/>
      <dgm:spPr/>
      <dgm:t>
        <a:bodyPr/>
        <a:lstStyle/>
        <a:p>
          <a:endParaRPr lang="en-GB"/>
        </a:p>
      </dgm:t>
    </dgm:pt>
    <dgm:pt modelId="{4BD34C46-A41E-4284-8E4D-9FA96F8FF6CE}" type="pres">
      <dgm:prSet presAssocID="{40CD2F7F-0F1B-49FE-9553-6A939792EC67}" presName="img"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2000" b="-2000"/>
          </a:stretch>
        </a:blipFill>
      </dgm:spPr>
    </dgm:pt>
    <dgm:pt modelId="{EC578C98-862F-4A35-898F-E5F7FD0045FF}" type="pres">
      <dgm:prSet presAssocID="{40CD2F7F-0F1B-49FE-9553-6A939792EC67}" presName="text" presStyleLbl="node1" presStyleIdx="0" presStyleCnt="3">
        <dgm:presLayoutVars>
          <dgm:bulletEnabled val="1"/>
        </dgm:presLayoutVars>
      </dgm:prSet>
      <dgm:spPr/>
      <dgm:t>
        <a:bodyPr/>
        <a:lstStyle/>
        <a:p>
          <a:endParaRPr lang="en-GB"/>
        </a:p>
      </dgm:t>
    </dgm:pt>
    <dgm:pt modelId="{8C7955F0-3184-49C2-B3ED-68E36DBAE89C}" type="pres">
      <dgm:prSet presAssocID="{D0573C81-7C48-447E-85EB-7D8E1ACB5093}" presName="spacer" presStyleCnt="0"/>
      <dgm:spPr/>
    </dgm:pt>
    <dgm:pt modelId="{B76B9E3E-F8AF-4349-814F-9B26A3CD3CFE}" type="pres">
      <dgm:prSet presAssocID="{DAC53EEA-9255-4511-826A-87C0E190DB24}" presName="comp" presStyleCnt="0"/>
      <dgm:spPr/>
    </dgm:pt>
    <dgm:pt modelId="{23E1BA7A-5A9F-454A-95E5-7907A1D3B142}" type="pres">
      <dgm:prSet presAssocID="{DAC53EEA-9255-4511-826A-87C0E190DB24}" presName="box" presStyleLbl="node1" presStyleIdx="1" presStyleCnt="3"/>
      <dgm:spPr/>
      <dgm:t>
        <a:bodyPr/>
        <a:lstStyle/>
        <a:p>
          <a:endParaRPr lang="en-GB"/>
        </a:p>
      </dgm:t>
    </dgm:pt>
    <dgm:pt modelId="{6F3730D2-B354-4D43-B4E6-E9B3A70E45BE}" type="pres">
      <dgm:prSet presAssocID="{DAC53EEA-9255-4511-826A-87C0E190DB24}" presName="img" presStyleLbl="fgImgPlace1" presStyleIdx="1" presStyleCnt="3"/>
      <dgm:spPr>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t="-30757" b="-30757"/>
          </a:stretch>
        </a:blipFill>
      </dgm:spPr>
    </dgm:pt>
    <dgm:pt modelId="{F214119F-A198-4140-AB9D-B3274223F38A}" type="pres">
      <dgm:prSet presAssocID="{DAC53EEA-9255-4511-826A-87C0E190DB24}" presName="text" presStyleLbl="node1" presStyleIdx="1" presStyleCnt="3">
        <dgm:presLayoutVars>
          <dgm:bulletEnabled val="1"/>
        </dgm:presLayoutVars>
      </dgm:prSet>
      <dgm:spPr/>
      <dgm:t>
        <a:bodyPr/>
        <a:lstStyle/>
        <a:p>
          <a:endParaRPr lang="en-GB"/>
        </a:p>
      </dgm:t>
    </dgm:pt>
    <dgm:pt modelId="{2F7C621D-10D9-44C6-9A9F-DF79B961ED02}" type="pres">
      <dgm:prSet presAssocID="{DA83FB10-B799-417B-8146-10E83F7B5700}" presName="spacer" presStyleCnt="0"/>
      <dgm:spPr/>
    </dgm:pt>
    <dgm:pt modelId="{11C4AA62-42E8-411F-A424-02D5F733A8C0}" type="pres">
      <dgm:prSet presAssocID="{84E8B123-0E81-44C6-9A2F-CB1D6C57E651}" presName="comp" presStyleCnt="0"/>
      <dgm:spPr/>
    </dgm:pt>
    <dgm:pt modelId="{523D5056-42DA-4584-8E9E-D192DD6DCB80}" type="pres">
      <dgm:prSet presAssocID="{84E8B123-0E81-44C6-9A2F-CB1D6C57E651}" presName="box" presStyleLbl="node1" presStyleIdx="2" presStyleCnt="3"/>
      <dgm:spPr/>
      <dgm:t>
        <a:bodyPr/>
        <a:lstStyle/>
        <a:p>
          <a:endParaRPr lang="en-GB"/>
        </a:p>
      </dgm:t>
    </dgm:pt>
    <dgm:pt modelId="{1B4A0E6B-1D78-437F-8E7C-984864C3286F}" type="pres">
      <dgm:prSet presAssocID="{84E8B123-0E81-44C6-9A2F-CB1D6C57E651}" presName="img" presStyleLbl="fgImgPlac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29000" b="-29000"/>
          </a:stretch>
        </a:blipFill>
      </dgm:spPr>
    </dgm:pt>
    <dgm:pt modelId="{013C1FC6-7919-42D5-B3AD-52479F1D242F}" type="pres">
      <dgm:prSet presAssocID="{84E8B123-0E81-44C6-9A2F-CB1D6C57E651}" presName="text" presStyleLbl="node1" presStyleIdx="2" presStyleCnt="3">
        <dgm:presLayoutVars>
          <dgm:bulletEnabled val="1"/>
        </dgm:presLayoutVars>
      </dgm:prSet>
      <dgm:spPr/>
      <dgm:t>
        <a:bodyPr/>
        <a:lstStyle/>
        <a:p>
          <a:endParaRPr lang="en-GB"/>
        </a:p>
      </dgm:t>
    </dgm:pt>
  </dgm:ptLst>
  <dgm:cxnLst>
    <dgm:cxn modelId="{73359720-A25B-468D-BE53-C495B39F2E71}" type="presOf" srcId="{DAC53EEA-9255-4511-826A-87C0E190DB24}" destId="{F214119F-A198-4140-AB9D-B3274223F38A}" srcOrd="1" destOrd="0" presId="urn:microsoft.com/office/officeart/2005/8/layout/vList4"/>
    <dgm:cxn modelId="{A96453FC-631A-424A-A522-3A77A1E0A657}" type="presOf" srcId="{84E8B123-0E81-44C6-9A2F-CB1D6C57E651}" destId="{523D5056-42DA-4584-8E9E-D192DD6DCB80}" srcOrd="0" destOrd="0" presId="urn:microsoft.com/office/officeart/2005/8/layout/vList4"/>
    <dgm:cxn modelId="{70F197DB-6CF3-46A5-A300-9C69C52FD38D}" type="presOf" srcId="{DAC53EEA-9255-4511-826A-87C0E190DB24}" destId="{23E1BA7A-5A9F-454A-95E5-7907A1D3B142}" srcOrd="0" destOrd="0" presId="urn:microsoft.com/office/officeart/2005/8/layout/vList4"/>
    <dgm:cxn modelId="{5C55C59A-8386-4491-BD16-7D4A398B55F4}" type="presOf" srcId="{75C92EBC-0FCD-4A15-9A3C-74490696BD20}" destId="{EC578C98-862F-4A35-898F-E5F7FD0045FF}" srcOrd="1" destOrd="3" presId="urn:microsoft.com/office/officeart/2005/8/layout/vList4"/>
    <dgm:cxn modelId="{A09D4432-35EC-4696-9BB7-3A5929350105}" type="presOf" srcId="{7E48C6E2-A8C9-4431-BE40-E6BCC863A096}" destId="{23E1BA7A-5A9F-454A-95E5-7907A1D3B142}" srcOrd="0" destOrd="2" presId="urn:microsoft.com/office/officeart/2005/8/layout/vList4"/>
    <dgm:cxn modelId="{98CDD70E-BA71-4493-9D91-1F4A2EB3DCCA}" srcId="{ADBAB1E6-A600-4E81-ADBA-D78B8E00CF16}" destId="{DAC53EEA-9255-4511-826A-87C0E190DB24}" srcOrd="1" destOrd="0" parTransId="{3C2DA619-A183-4C86-9BAF-07B4FAEE5285}" sibTransId="{DA83FB10-B799-417B-8146-10E83F7B5700}"/>
    <dgm:cxn modelId="{E694E5F2-D336-47D6-BA31-5B1828AFA357}" srcId="{ADBAB1E6-A600-4E81-ADBA-D78B8E00CF16}" destId="{84E8B123-0E81-44C6-9A2F-CB1D6C57E651}" srcOrd="2" destOrd="0" parTransId="{A0C3CA50-ACAF-446B-B5C6-5DB5BB35CBE8}" sibTransId="{B8F32063-4101-488A-9B3E-EFB5C59195C7}"/>
    <dgm:cxn modelId="{BE4D505F-4EB8-4CB5-BAD3-76354C7C36EC}" srcId="{84E8B123-0E81-44C6-9A2F-CB1D6C57E651}" destId="{61CA50B3-2F0E-4174-9F57-2FF474C90BE4}" srcOrd="1" destOrd="0" parTransId="{FBDDA444-F003-458F-8C5A-86F7AAA8E15C}" sibTransId="{D1F53565-7450-4854-B0B8-F5B3ABCD884F}"/>
    <dgm:cxn modelId="{850905E5-C48C-437A-8E4D-4D096663FBBA}" srcId="{84E8B123-0E81-44C6-9A2F-CB1D6C57E651}" destId="{CD7B6473-4451-493A-930D-F0D16B2185F7}" srcOrd="2" destOrd="0" parTransId="{3E2198AF-D60E-4CFD-857B-B341491D9F93}" sibTransId="{F3853CB1-0793-44E0-8FFC-0168F5C30613}"/>
    <dgm:cxn modelId="{BAA58F38-B909-407B-98CA-F32D5E96CFFF}" srcId="{84E8B123-0E81-44C6-9A2F-CB1D6C57E651}" destId="{B2789A41-AC3E-405A-B461-DC86C42B3C7A}" srcOrd="0" destOrd="0" parTransId="{E5640538-C41D-444C-B212-7CD3B3C6AD27}" sibTransId="{65825024-1E07-4E87-94BC-4FB27BB1DFA3}"/>
    <dgm:cxn modelId="{9414E423-6603-4C18-9D2C-35AECEFBEB1E}" srcId="{40CD2F7F-0F1B-49FE-9553-6A939792EC67}" destId="{BDCC5021-64D4-48CF-A9EF-89F611401186}" srcOrd="0" destOrd="0" parTransId="{875943D9-E796-4625-A7E0-D5DFBBA81AE4}" sibTransId="{D26C3A27-53E9-41F1-B8CD-CAB7EF98CE70}"/>
    <dgm:cxn modelId="{3CA4912E-3203-4047-8A5F-3B0870716064}" srcId="{DAC53EEA-9255-4511-826A-87C0E190DB24}" destId="{ED600EE1-443F-4121-8CCF-856C54079E70}" srcOrd="0" destOrd="0" parTransId="{6FD0E551-562D-49F5-BDC0-09A76C543300}" sibTransId="{403EE534-76EA-4DDE-94AD-7CA0BC792BE2}"/>
    <dgm:cxn modelId="{05185114-E5B9-4D09-8929-70C57B0D96E6}" type="presOf" srcId="{61CA50B3-2F0E-4174-9F57-2FF474C90BE4}" destId="{523D5056-42DA-4584-8E9E-D192DD6DCB80}" srcOrd="0" destOrd="2" presId="urn:microsoft.com/office/officeart/2005/8/layout/vList4"/>
    <dgm:cxn modelId="{27C2F092-E7D5-4DAE-B9AC-2ECA7A27031A}" type="presOf" srcId="{40CD2F7F-0F1B-49FE-9553-6A939792EC67}" destId="{EC578C98-862F-4A35-898F-E5F7FD0045FF}" srcOrd="1" destOrd="0" presId="urn:microsoft.com/office/officeart/2005/8/layout/vList4"/>
    <dgm:cxn modelId="{249173A3-6CCB-4CC2-99B3-705EEE7E1FE3}" srcId="{ADBAB1E6-A600-4E81-ADBA-D78B8E00CF16}" destId="{40CD2F7F-0F1B-49FE-9553-6A939792EC67}" srcOrd="0" destOrd="0" parTransId="{2C162369-CB72-4C3E-A51F-278348A5C754}" sibTransId="{D0573C81-7C48-447E-85EB-7D8E1ACB5093}"/>
    <dgm:cxn modelId="{2F1343C1-3DF9-418D-A2BF-3D28D5A3D749}" srcId="{40CD2F7F-0F1B-49FE-9553-6A939792EC67}" destId="{75C92EBC-0FCD-4A15-9A3C-74490696BD20}" srcOrd="2" destOrd="0" parTransId="{150E80D1-736A-426F-A1F1-0058C308DFC2}" sibTransId="{457C732B-B10A-4567-8CEC-F0797CF51867}"/>
    <dgm:cxn modelId="{2BFEBDE5-6072-4C51-AA1F-200B7DE2D301}" type="presOf" srcId="{7E48C6E2-A8C9-4431-BE40-E6BCC863A096}" destId="{F214119F-A198-4140-AB9D-B3274223F38A}" srcOrd="1" destOrd="2" presId="urn:microsoft.com/office/officeart/2005/8/layout/vList4"/>
    <dgm:cxn modelId="{61180E81-A241-4F70-8C0A-7FAD1F7AAF2C}" type="presOf" srcId="{40CD2F7F-0F1B-49FE-9553-6A939792EC67}" destId="{9D643BF3-ACD6-4449-B83F-5B948039FEE0}" srcOrd="0" destOrd="0" presId="urn:microsoft.com/office/officeart/2005/8/layout/vList4"/>
    <dgm:cxn modelId="{766D80D9-EE58-4D7B-B061-6E1942D4E9D6}" type="presOf" srcId="{BDCC5021-64D4-48CF-A9EF-89F611401186}" destId="{EC578C98-862F-4A35-898F-E5F7FD0045FF}" srcOrd="1" destOrd="1" presId="urn:microsoft.com/office/officeart/2005/8/layout/vList4"/>
    <dgm:cxn modelId="{1980C5AE-C757-40F8-9B58-0647FA0F486C}" srcId="{40CD2F7F-0F1B-49FE-9553-6A939792EC67}" destId="{59BDCEB7-71F3-45A1-8C00-09460E17E9E0}" srcOrd="1" destOrd="0" parTransId="{08E0F7B6-0479-4F04-A147-524E65AB136F}" sibTransId="{7A838F23-7347-41B2-A683-56E7F6E4563F}"/>
    <dgm:cxn modelId="{D2B1D5B6-712A-4E47-9A31-A006CA291B1E}" type="presOf" srcId="{75C92EBC-0FCD-4A15-9A3C-74490696BD20}" destId="{9D643BF3-ACD6-4449-B83F-5B948039FEE0}" srcOrd="0" destOrd="3" presId="urn:microsoft.com/office/officeart/2005/8/layout/vList4"/>
    <dgm:cxn modelId="{7B1E36E4-52FD-4BA8-88AA-5C0CFE958DC7}" type="presOf" srcId="{ADBAB1E6-A600-4E81-ADBA-D78B8E00CF16}" destId="{C73EB276-084E-47E7-BE45-5BFDDBA25262}" srcOrd="0" destOrd="0" presId="urn:microsoft.com/office/officeart/2005/8/layout/vList4"/>
    <dgm:cxn modelId="{6433A308-AF64-4DF3-9C68-1F8691E362C3}" type="presOf" srcId="{BDCC5021-64D4-48CF-A9EF-89F611401186}" destId="{9D643BF3-ACD6-4449-B83F-5B948039FEE0}" srcOrd="0" destOrd="1" presId="urn:microsoft.com/office/officeart/2005/8/layout/vList4"/>
    <dgm:cxn modelId="{E6D9A531-42FE-456D-97E0-8114BF2A6B60}" type="presOf" srcId="{CD7B6473-4451-493A-930D-F0D16B2185F7}" destId="{013C1FC6-7919-42D5-B3AD-52479F1D242F}" srcOrd="1" destOrd="3" presId="urn:microsoft.com/office/officeart/2005/8/layout/vList4"/>
    <dgm:cxn modelId="{759B8CC8-D562-48EE-BB32-BC40F78B2C10}" type="presOf" srcId="{59BDCEB7-71F3-45A1-8C00-09460E17E9E0}" destId="{EC578C98-862F-4A35-898F-E5F7FD0045FF}" srcOrd="1" destOrd="2" presId="urn:microsoft.com/office/officeart/2005/8/layout/vList4"/>
    <dgm:cxn modelId="{25334263-E128-4CD5-BD54-F3E645581CB6}" type="presOf" srcId="{B2789A41-AC3E-405A-B461-DC86C42B3C7A}" destId="{013C1FC6-7919-42D5-B3AD-52479F1D242F}" srcOrd="1" destOrd="1" presId="urn:microsoft.com/office/officeart/2005/8/layout/vList4"/>
    <dgm:cxn modelId="{D1DF5127-E149-48C1-AD0F-D072CEE17E0A}" type="presOf" srcId="{CD7B6473-4451-493A-930D-F0D16B2185F7}" destId="{523D5056-42DA-4584-8E9E-D192DD6DCB80}" srcOrd="0" destOrd="3" presId="urn:microsoft.com/office/officeart/2005/8/layout/vList4"/>
    <dgm:cxn modelId="{264C188D-0DDF-4A41-B948-5231FA361B31}" type="presOf" srcId="{B2789A41-AC3E-405A-B461-DC86C42B3C7A}" destId="{523D5056-42DA-4584-8E9E-D192DD6DCB80}" srcOrd="0" destOrd="1" presId="urn:microsoft.com/office/officeart/2005/8/layout/vList4"/>
    <dgm:cxn modelId="{71336435-9FF4-4077-A12C-0BBE18BA68A1}" type="presOf" srcId="{ED600EE1-443F-4121-8CCF-856C54079E70}" destId="{23E1BA7A-5A9F-454A-95E5-7907A1D3B142}" srcOrd="0" destOrd="1" presId="urn:microsoft.com/office/officeart/2005/8/layout/vList4"/>
    <dgm:cxn modelId="{EA4744AF-07A0-45A8-B726-B5BDFD223FA7}" type="presOf" srcId="{61CA50B3-2F0E-4174-9F57-2FF474C90BE4}" destId="{013C1FC6-7919-42D5-B3AD-52479F1D242F}" srcOrd="1" destOrd="2" presId="urn:microsoft.com/office/officeart/2005/8/layout/vList4"/>
    <dgm:cxn modelId="{09D06B3E-5F7D-44F9-8A94-892FE145B9A4}" type="presOf" srcId="{ED600EE1-443F-4121-8CCF-856C54079E70}" destId="{F214119F-A198-4140-AB9D-B3274223F38A}" srcOrd="1" destOrd="1" presId="urn:microsoft.com/office/officeart/2005/8/layout/vList4"/>
    <dgm:cxn modelId="{BE27E208-A303-4115-A5C5-AF7373FAEB4E}" srcId="{DAC53EEA-9255-4511-826A-87C0E190DB24}" destId="{7E48C6E2-A8C9-4431-BE40-E6BCC863A096}" srcOrd="1" destOrd="0" parTransId="{CFE9C2E5-AB5E-43FF-81DA-759E0D7C36E9}" sibTransId="{002FEF42-DBF7-41C2-932F-A694FF8E017F}"/>
    <dgm:cxn modelId="{50345D00-33B0-4378-8CCC-9A0FD9D50A7C}" type="presOf" srcId="{59BDCEB7-71F3-45A1-8C00-09460E17E9E0}" destId="{9D643BF3-ACD6-4449-B83F-5B948039FEE0}" srcOrd="0" destOrd="2" presId="urn:microsoft.com/office/officeart/2005/8/layout/vList4"/>
    <dgm:cxn modelId="{65FC71F1-AC98-41D7-9866-CAF68CFFBC6F}" type="presOf" srcId="{84E8B123-0E81-44C6-9A2F-CB1D6C57E651}" destId="{013C1FC6-7919-42D5-B3AD-52479F1D242F}" srcOrd="1" destOrd="0" presId="urn:microsoft.com/office/officeart/2005/8/layout/vList4"/>
    <dgm:cxn modelId="{7189343E-8004-4BAA-B37D-0744FC4C6EE5}" type="presParOf" srcId="{C73EB276-084E-47E7-BE45-5BFDDBA25262}" destId="{FA669555-96FC-4B07-AFDD-E81691F962B1}" srcOrd="0" destOrd="0" presId="urn:microsoft.com/office/officeart/2005/8/layout/vList4"/>
    <dgm:cxn modelId="{6BE16A7B-66C8-4052-AEFC-661A2A0662DD}" type="presParOf" srcId="{FA669555-96FC-4B07-AFDD-E81691F962B1}" destId="{9D643BF3-ACD6-4449-B83F-5B948039FEE0}" srcOrd="0" destOrd="0" presId="urn:microsoft.com/office/officeart/2005/8/layout/vList4"/>
    <dgm:cxn modelId="{2A7093B2-3AF3-4A99-86F8-964BB48C8BA7}" type="presParOf" srcId="{FA669555-96FC-4B07-AFDD-E81691F962B1}" destId="{4BD34C46-A41E-4284-8E4D-9FA96F8FF6CE}" srcOrd="1" destOrd="0" presId="urn:microsoft.com/office/officeart/2005/8/layout/vList4"/>
    <dgm:cxn modelId="{BADA9BE6-E075-45C4-92DC-38C4FAF67D17}" type="presParOf" srcId="{FA669555-96FC-4B07-AFDD-E81691F962B1}" destId="{EC578C98-862F-4A35-898F-E5F7FD0045FF}" srcOrd="2" destOrd="0" presId="urn:microsoft.com/office/officeart/2005/8/layout/vList4"/>
    <dgm:cxn modelId="{75B2CB20-3C11-45FF-B438-07EAAEECDE77}" type="presParOf" srcId="{C73EB276-084E-47E7-BE45-5BFDDBA25262}" destId="{8C7955F0-3184-49C2-B3ED-68E36DBAE89C}" srcOrd="1" destOrd="0" presId="urn:microsoft.com/office/officeart/2005/8/layout/vList4"/>
    <dgm:cxn modelId="{A26AB6D6-D815-4131-9D14-245A3F866023}" type="presParOf" srcId="{C73EB276-084E-47E7-BE45-5BFDDBA25262}" destId="{B76B9E3E-F8AF-4349-814F-9B26A3CD3CFE}" srcOrd="2" destOrd="0" presId="urn:microsoft.com/office/officeart/2005/8/layout/vList4"/>
    <dgm:cxn modelId="{6778C4CE-AB38-4D8D-8CAF-0C7D2EC936BA}" type="presParOf" srcId="{B76B9E3E-F8AF-4349-814F-9B26A3CD3CFE}" destId="{23E1BA7A-5A9F-454A-95E5-7907A1D3B142}" srcOrd="0" destOrd="0" presId="urn:microsoft.com/office/officeart/2005/8/layout/vList4"/>
    <dgm:cxn modelId="{DFA1E399-654A-4404-A7FC-0900BC81D174}" type="presParOf" srcId="{B76B9E3E-F8AF-4349-814F-9B26A3CD3CFE}" destId="{6F3730D2-B354-4D43-B4E6-E9B3A70E45BE}" srcOrd="1" destOrd="0" presId="urn:microsoft.com/office/officeart/2005/8/layout/vList4"/>
    <dgm:cxn modelId="{BCBB3C83-168A-4D51-A053-A2CFF41BF393}" type="presParOf" srcId="{B76B9E3E-F8AF-4349-814F-9B26A3CD3CFE}" destId="{F214119F-A198-4140-AB9D-B3274223F38A}" srcOrd="2" destOrd="0" presId="urn:microsoft.com/office/officeart/2005/8/layout/vList4"/>
    <dgm:cxn modelId="{86E710A0-A6A6-49C8-A919-5C313CB20C6D}" type="presParOf" srcId="{C73EB276-084E-47E7-BE45-5BFDDBA25262}" destId="{2F7C621D-10D9-44C6-9A9F-DF79B961ED02}" srcOrd="3" destOrd="0" presId="urn:microsoft.com/office/officeart/2005/8/layout/vList4"/>
    <dgm:cxn modelId="{F51C762A-9E17-47DC-BEE3-1B360787F5AC}" type="presParOf" srcId="{C73EB276-084E-47E7-BE45-5BFDDBA25262}" destId="{11C4AA62-42E8-411F-A424-02D5F733A8C0}" srcOrd="4" destOrd="0" presId="urn:microsoft.com/office/officeart/2005/8/layout/vList4"/>
    <dgm:cxn modelId="{E92AECC6-7107-4847-A989-38E0CDD81630}" type="presParOf" srcId="{11C4AA62-42E8-411F-A424-02D5F733A8C0}" destId="{523D5056-42DA-4584-8E9E-D192DD6DCB80}" srcOrd="0" destOrd="0" presId="urn:microsoft.com/office/officeart/2005/8/layout/vList4"/>
    <dgm:cxn modelId="{0CA2DF08-DD2B-4FA6-B71C-E1D67AB92547}" type="presParOf" srcId="{11C4AA62-42E8-411F-A424-02D5F733A8C0}" destId="{1B4A0E6B-1D78-437F-8E7C-984864C3286F}" srcOrd="1" destOrd="0" presId="urn:microsoft.com/office/officeart/2005/8/layout/vList4"/>
    <dgm:cxn modelId="{D1CF520F-4711-4078-A362-84173689274C}" type="presParOf" srcId="{11C4AA62-42E8-411F-A424-02D5F733A8C0}" destId="{013C1FC6-7919-42D5-B3AD-52479F1D242F}"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E1FDFBA-E1AF-4F64-8817-85A15C06E6EF}" type="doc">
      <dgm:prSet loTypeId="urn:microsoft.com/office/officeart/2005/8/layout/radial1" loCatId="cycle" qsTypeId="urn:microsoft.com/office/officeart/2005/8/quickstyle/simple1" qsCatId="simple" csTypeId="urn:microsoft.com/office/officeart/2005/8/colors/colorful1" csCatId="colorful" phldr="1"/>
      <dgm:spPr/>
      <dgm:t>
        <a:bodyPr/>
        <a:lstStyle/>
        <a:p>
          <a:endParaRPr lang="en-GB"/>
        </a:p>
      </dgm:t>
    </dgm:pt>
    <dgm:pt modelId="{132E58DE-DC1D-4F9B-B3B5-DC567EED609E}">
      <dgm:prSet phldrT="[Text]"/>
      <dgm:spPr/>
      <dgm:t>
        <a:bodyPr/>
        <a:lstStyle/>
        <a:p>
          <a:r>
            <a:rPr lang="en-GB" dirty="0" smtClean="0"/>
            <a:t>Liability Profile</a:t>
          </a:r>
          <a:endParaRPr lang="en-GB" dirty="0"/>
        </a:p>
      </dgm:t>
    </dgm:pt>
    <dgm:pt modelId="{657E952B-9E12-44CD-B0DB-DAFE96B4C990}" type="parTrans" cxnId="{26A915F2-190F-48AE-BE4C-FB7C6DBC60B3}">
      <dgm:prSet/>
      <dgm:spPr/>
      <dgm:t>
        <a:bodyPr/>
        <a:lstStyle/>
        <a:p>
          <a:endParaRPr lang="en-GB"/>
        </a:p>
      </dgm:t>
    </dgm:pt>
    <dgm:pt modelId="{B45AB7D3-9B63-488D-BDD8-7A8E3671CF5A}" type="sibTrans" cxnId="{26A915F2-190F-48AE-BE4C-FB7C6DBC60B3}">
      <dgm:prSet/>
      <dgm:spPr/>
      <dgm:t>
        <a:bodyPr/>
        <a:lstStyle/>
        <a:p>
          <a:endParaRPr lang="en-GB"/>
        </a:p>
      </dgm:t>
    </dgm:pt>
    <dgm:pt modelId="{F8760B97-BFB8-412A-A2B7-52041E73AEE7}">
      <dgm:prSet phldrT="[Text]" custT="1"/>
      <dgm:spPr/>
      <dgm:t>
        <a:bodyPr/>
        <a:lstStyle/>
        <a:p>
          <a:r>
            <a:rPr lang="en-GB" sz="1600" dirty="0" smtClean="0"/>
            <a:t>Nature: fixed, discretionary</a:t>
          </a:r>
          <a:endParaRPr lang="en-GB" sz="1600" dirty="0"/>
        </a:p>
      </dgm:t>
    </dgm:pt>
    <dgm:pt modelId="{815C3A5C-6F1A-47F6-BFE9-ED01EE60895F}" type="parTrans" cxnId="{F68D433F-5579-4903-B88E-0E87A1866FAD}">
      <dgm:prSet/>
      <dgm:spPr/>
      <dgm:t>
        <a:bodyPr/>
        <a:lstStyle/>
        <a:p>
          <a:endParaRPr lang="en-GB"/>
        </a:p>
      </dgm:t>
    </dgm:pt>
    <dgm:pt modelId="{E3E20F46-AD2F-4A92-9F6F-F62D671377B5}" type="sibTrans" cxnId="{F68D433F-5579-4903-B88E-0E87A1866FAD}">
      <dgm:prSet/>
      <dgm:spPr/>
      <dgm:t>
        <a:bodyPr/>
        <a:lstStyle/>
        <a:p>
          <a:endParaRPr lang="en-GB"/>
        </a:p>
      </dgm:t>
    </dgm:pt>
    <dgm:pt modelId="{D37C393D-67B7-4C78-9697-0674C2C8AD2D}">
      <dgm:prSet phldrT="[Text]" custT="1"/>
      <dgm:spPr/>
      <dgm:t>
        <a:bodyPr/>
        <a:lstStyle/>
        <a:p>
          <a:r>
            <a:rPr lang="en-GB" sz="1600" dirty="0" smtClean="0"/>
            <a:t>Currency</a:t>
          </a:r>
          <a:endParaRPr lang="en-GB" sz="1600" dirty="0"/>
        </a:p>
      </dgm:t>
    </dgm:pt>
    <dgm:pt modelId="{489C2A62-333C-41A3-B45D-4F642ECFC82B}" type="parTrans" cxnId="{B2322914-8E36-42C3-9041-246FB27920B5}">
      <dgm:prSet/>
      <dgm:spPr/>
      <dgm:t>
        <a:bodyPr/>
        <a:lstStyle/>
        <a:p>
          <a:endParaRPr lang="en-GB"/>
        </a:p>
      </dgm:t>
    </dgm:pt>
    <dgm:pt modelId="{FFD7D480-7002-4B8F-B42C-F8B9B7D0C0E2}" type="sibTrans" cxnId="{B2322914-8E36-42C3-9041-246FB27920B5}">
      <dgm:prSet/>
      <dgm:spPr/>
      <dgm:t>
        <a:bodyPr/>
        <a:lstStyle/>
        <a:p>
          <a:endParaRPr lang="en-GB"/>
        </a:p>
      </dgm:t>
    </dgm:pt>
    <dgm:pt modelId="{CC18F812-715B-4ABF-9289-5FA4C419DBF4}">
      <dgm:prSet phldrT="[Text]" custT="1"/>
      <dgm:spPr/>
      <dgm:t>
        <a:bodyPr/>
        <a:lstStyle/>
        <a:p>
          <a:r>
            <a:rPr lang="en-GB" sz="1600" dirty="0" smtClean="0"/>
            <a:t>Duration</a:t>
          </a:r>
          <a:endParaRPr lang="en-GB" sz="1600" dirty="0"/>
        </a:p>
      </dgm:t>
    </dgm:pt>
    <dgm:pt modelId="{5493D57E-E470-49B3-96AC-E598FF9E1859}" type="parTrans" cxnId="{031AC2EE-48A2-48D1-A519-62825A330613}">
      <dgm:prSet/>
      <dgm:spPr/>
      <dgm:t>
        <a:bodyPr/>
        <a:lstStyle/>
        <a:p>
          <a:endParaRPr lang="en-GB"/>
        </a:p>
      </dgm:t>
    </dgm:pt>
    <dgm:pt modelId="{1DAE33FA-B6D0-4AC6-BEDD-F6400D283B34}" type="sibTrans" cxnId="{031AC2EE-48A2-48D1-A519-62825A330613}">
      <dgm:prSet/>
      <dgm:spPr/>
      <dgm:t>
        <a:bodyPr/>
        <a:lstStyle/>
        <a:p>
          <a:endParaRPr lang="en-GB"/>
        </a:p>
      </dgm:t>
    </dgm:pt>
    <dgm:pt modelId="{D426F46C-6BDA-4E72-AD24-503B15CCFA79}" type="pres">
      <dgm:prSet presAssocID="{9E1FDFBA-E1AF-4F64-8817-85A15C06E6EF}" presName="cycle" presStyleCnt="0">
        <dgm:presLayoutVars>
          <dgm:chMax val="1"/>
          <dgm:dir/>
          <dgm:animLvl val="ctr"/>
          <dgm:resizeHandles val="exact"/>
        </dgm:presLayoutVars>
      </dgm:prSet>
      <dgm:spPr/>
      <dgm:t>
        <a:bodyPr/>
        <a:lstStyle/>
        <a:p>
          <a:endParaRPr lang="en-GB"/>
        </a:p>
      </dgm:t>
    </dgm:pt>
    <dgm:pt modelId="{B1B4EDC3-0340-4E90-8A67-005D3DED6345}" type="pres">
      <dgm:prSet presAssocID="{132E58DE-DC1D-4F9B-B3B5-DC567EED609E}" presName="centerShape" presStyleLbl="node0" presStyleIdx="0" presStyleCnt="1" custLinFactNeighborX="-1197" custLinFactNeighborY="-4179"/>
      <dgm:spPr/>
      <dgm:t>
        <a:bodyPr/>
        <a:lstStyle/>
        <a:p>
          <a:endParaRPr lang="en-GB"/>
        </a:p>
      </dgm:t>
    </dgm:pt>
    <dgm:pt modelId="{2DAD78DD-8AA4-4B71-9D12-EF83A7524021}" type="pres">
      <dgm:prSet presAssocID="{815C3A5C-6F1A-47F6-BFE9-ED01EE60895F}" presName="Name9" presStyleLbl="parChTrans1D2" presStyleIdx="0" presStyleCnt="3"/>
      <dgm:spPr/>
      <dgm:t>
        <a:bodyPr/>
        <a:lstStyle/>
        <a:p>
          <a:endParaRPr lang="en-GB"/>
        </a:p>
      </dgm:t>
    </dgm:pt>
    <dgm:pt modelId="{C1D8DC47-D461-446C-B4B0-273EBAB2B962}" type="pres">
      <dgm:prSet presAssocID="{815C3A5C-6F1A-47F6-BFE9-ED01EE60895F}" presName="connTx" presStyleLbl="parChTrans1D2" presStyleIdx="0" presStyleCnt="3"/>
      <dgm:spPr/>
      <dgm:t>
        <a:bodyPr/>
        <a:lstStyle/>
        <a:p>
          <a:endParaRPr lang="en-GB"/>
        </a:p>
      </dgm:t>
    </dgm:pt>
    <dgm:pt modelId="{AF78B862-1B75-472E-B682-E84E519C872B}" type="pres">
      <dgm:prSet presAssocID="{F8760B97-BFB8-412A-A2B7-52041E73AEE7}" presName="node" presStyleLbl="node1" presStyleIdx="0" presStyleCnt="3" custScaleX="194215">
        <dgm:presLayoutVars>
          <dgm:bulletEnabled val="1"/>
        </dgm:presLayoutVars>
      </dgm:prSet>
      <dgm:spPr/>
      <dgm:t>
        <a:bodyPr/>
        <a:lstStyle/>
        <a:p>
          <a:endParaRPr lang="en-GB"/>
        </a:p>
      </dgm:t>
    </dgm:pt>
    <dgm:pt modelId="{39993136-F0D8-46D3-BC08-0FA6FBBD8E03}" type="pres">
      <dgm:prSet presAssocID="{489C2A62-333C-41A3-B45D-4F642ECFC82B}" presName="Name9" presStyleLbl="parChTrans1D2" presStyleIdx="1" presStyleCnt="3"/>
      <dgm:spPr/>
      <dgm:t>
        <a:bodyPr/>
        <a:lstStyle/>
        <a:p>
          <a:endParaRPr lang="en-GB"/>
        </a:p>
      </dgm:t>
    </dgm:pt>
    <dgm:pt modelId="{66A5F24B-1FE5-4B16-BE72-D4E536480CF6}" type="pres">
      <dgm:prSet presAssocID="{489C2A62-333C-41A3-B45D-4F642ECFC82B}" presName="connTx" presStyleLbl="parChTrans1D2" presStyleIdx="1" presStyleCnt="3"/>
      <dgm:spPr/>
      <dgm:t>
        <a:bodyPr/>
        <a:lstStyle/>
        <a:p>
          <a:endParaRPr lang="en-GB"/>
        </a:p>
      </dgm:t>
    </dgm:pt>
    <dgm:pt modelId="{57F7BCC4-4F76-43E9-9F5A-3D42B204C2EE}" type="pres">
      <dgm:prSet presAssocID="{D37C393D-67B7-4C78-9697-0674C2C8AD2D}" presName="node" presStyleLbl="node1" presStyleIdx="1" presStyleCnt="3" custScaleX="194215">
        <dgm:presLayoutVars>
          <dgm:bulletEnabled val="1"/>
        </dgm:presLayoutVars>
      </dgm:prSet>
      <dgm:spPr/>
      <dgm:t>
        <a:bodyPr/>
        <a:lstStyle/>
        <a:p>
          <a:endParaRPr lang="en-GB"/>
        </a:p>
      </dgm:t>
    </dgm:pt>
    <dgm:pt modelId="{A0BEFE6A-E122-478E-90C3-F6056CD97DB7}" type="pres">
      <dgm:prSet presAssocID="{5493D57E-E470-49B3-96AC-E598FF9E1859}" presName="Name9" presStyleLbl="parChTrans1D2" presStyleIdx="2" presStyleCnt="3"/>
      <dgm:spPr/>
      <dgm:t>
        <a:bodyPr/>
        <a:lstStyle/>
        <a:p>
          <a:endParaRPr lang="en-GB"/>
        </a:p>
      </dgm:t>
    </dgm:pt>
    <dgm:pt modelId="{7D842BDC-4D12-488F-B478-B02C4153EF14}" type="pres">
      <dgm:prSet presAssocID="{5493D57E-E470-49B3-96AC-E598FF9E1859}" presName="connTx" presStyleLbl="parChTrans1D2" presStyleIdx="2" presStyleCnt="3"/>
      <dgm:spPr/>
      <dgm:t>
        <a:bodyPr/>
        <a:lstStyle/>
        <a:p>
          <a:endParaRPr lang="en-GB"/>
        </a:p>
      </dgm:t>
    </dgm:pt>
    <dgm:pt modelId="{D284C861-3155-43D5-B52E-44122DD606D8}" type="pres">
      <dgm:prSet presAssocID="{CC18F812-715B-4ABF-9289-5FA4C419DBF4}" presName="node" presStyleLbl="node1" presStyleIdx="2" presStyleCnt="3" custScaleX="194215">
        <dgm:presLayoutVars>
          <dgm:bulletEnabled val="1"/>
        </dgm:presLayoutVars>
      </dgm:prSet>
      <dgm:spPr/>
      <dgm:t>
        <a:bodyPr/>
        <a:lstStyle/>
        <a:p>
          <a:endParaRPr lang="en-GB"/>
        </a:p>
      </dgm:t>
    </dgm:pt>
  </dgm:ptLst>
  <dgm:cxnLst>
    <dgm:cxn modelId="{AAFC6780-7709-404A-B67F-18A6B75D438E}" type="presOf" srcId="{CC18F812-715B-4ABF-9289-5FA4C419DBF4}" destId="{D284C861-3155-43D5-B52E-44122DD606D8}" srcOrd="0" destOrd="0" presId="urn:microsoft.com/office/officeart/2005/8/layout/radial1"/>
    <dgm:cxn modelId="{795D4709-B7DD-41A6-B7C7-6721416868A3}" type="presOf" srcId="{132E58DE-DC1D-4F9B-B3B5-DC567EED609E}" destId="{B1B4EDC3-0340-4E90-8A67-005D3DED6345}" srcOrd="0" destOrd="0" presId="urn:microsoft.com/office/officeart/2005/8/layout/radial1"/>
    <dgm:cxn modelId="{B2322914-8E36-42C3-9041-246FB27920B5}" srcId="{132E58DE-DC1D-4F9B-B3B5-DC567EED609E}" destId="{D37C393D-67B7-4C78-9697-0674C2C8AD2D}" srcOrd="1" destOrd="0" parTransId="{489C2A62-333C-41A3-B45D-4F642ECFC82B}" sibTransId="{FFD7D480-7002-4B8F-B42C-F8B9B7D0C0E2}"/>
    <dgm:cxn modelId="{1C1F016B-6AB8-427C-9065-7F1E14915AB9}" type="presOf" srcId="{815C3A5C-6F1A-47F6-BFE9-ED01EE60895F}" destId="{C1D8DC47-D461-446C-B4B0-273EBAB2B962}" srcOrd="1" destOrd="0" presId="urn:microsoft.com/office/officeart/2005/8/layout/radial1"/>
    <dgm:cxn modelId="{375EB9E6-4CDB-44DB-A9CE-28C8A4C2B781}" type="presOf" srcId="{9E1FDFBA-E1AF-4F64-8817-85A15C06E6EF}" destId="{D426F46C-6BDA-4E72-AD24-503B15CCFA79}" srcOrd="0" destOrd="0" presId="urn:microsoft.com/office/officeart/2005/8/layout/radial1"/>
    <dgm:cxn modelId="{26A915F2-190F-48AE-BE4C-FB7C6DBC60B3}" srcId="{9E1FDFBA-E1AF-4F64-8817-85A15C06E6EF}" destId="{132E58DE-DC1D-4F9B-B3B5-DC567EED609E}" srcOrd="0" destOrd="0" parTransId="{657E952B-9E12-44CD-B0DB-DAFE96B4C990}" sibTransId="{B45AB7D3-9B63-488D-BDD8-7A8E3671CF5A}"/>
    <dgm:cxn modelId="{C068D8E8-1F46-43A7-8242-00810D16742E}" type="presOf" srcId="{815C3A5C-6F1A-47F6-BFE9-ED01EE60895F}" destId="{2DAD78DD-8AA4-4B71-9D12-EF83A7524021}" srcOrd="0" destOrd="0" presId="urn:microsoft.com/office/officeart/2005/8/layout/radial1"/>
    <dgm:cxn modelId="{3945CF31-1DDD-477D-9280-3AB5A04F9515}" type="presOf" srcId="{D37C393D-67B7-4C78-9697-0674C2C8AD2D}" destId="{57F7BCC4-4F76-43E9-9F5A-3D42B204C2EE}" srcOrd="0" destOrd="0" presId="urn:microsoft.com/office/officeart/2005/8/layout/radial1"/>
    <dgm:cxn modelId="{7E15437E-815A-4FA4-9EFD-A8333ABF0808}" type="presOf" srcId="{5493D57E-E470-49B3-96AC-E598FF9E1859}" destId="{A0BEFE6A-E122-478E-90C3-F6056CD97DB7}" srcOrd="0" destOrd="0" presId="urn:microsoft.com/office/officeart/2005/8/layout/radial1"/>
    <dgm:cxn modelId="{031AC2EE-48A2-48D1-A519-62825A330613}" srcId="{132E58DE-DC1D-4F9B-B3B5-DC567EED609E}" destId="{CC18F812-715B-4ABF-9289-5FA4C419DBF4}" srcOrd="2" destOrd="0" parTransId="{5493D57E-E470-49B3-96AC-E598FF9E1859}" sibTransId="{1DAE33FA-B6D0-4AC6-BEDD-F6400D283B34}"/>
    <dgm:cxn modelId="{592EB68A-302C-483D-A0B7-60E26C544481}" type="presOf" srcId="{489C2A62-333C-41A3-B45D-4F642ECFC82B}" destId="{39993136-F0D8-46D3-BC08-0FA6FBBD8E03}" srcOrd="0" destOrd="0" presId="urn:microsoft.com/office/officeart/2005/8/layout/radial1"/>
    <dgm:cxn modelId="{6C2D3BB2-F3C4-431D-8397-6FB2B9D7C36B}" type="presOf" srcId="{489C2A62-333C-41A3-B45D-4F642ECFC82B}" destId="{66A5F24B-1FE5-4B16-BE72-D4E536480CF6}" srcOrd="1" destOrd="0" presId="urn:microsoft.com/office/officeart/2005/8/layout/radial1"/>
    <dgm:cxn modelId="{F68D433F-5579-4903-B88E-0E87A1866FAD}" srcId="{132E58DE-DC1D-4F9B-B3B5-DC567EED609E}" destId="{F8760B97-BFB8-412A-A2B7-52041E73AEE7}" srcOrd="0" destOrd="0" parTransId="{815C3A5C-6F1A-47F6-BFE9-ED01EE60895F}" sibTransId="{E3E20F46-AD2F-4A92-9F6F-F62D671377B5}"/>
    <dgm:cxn modelId="{C3DD43F9-2F3A-4271-B4B3-B83FF0FFE870}" type="presOf" srcId="{F8760B97-BFB8-412A-A2B7-52041E73AEE7}" destId="{AF78B862-1B75-472E-B682-E84E519C872B}" srcOrd="0" destOrd="0" presId="urn:microsoft.com/office/officeart/2005/8/layout/radial1"/>
    <dgm:cxn modelId="{322DDD3A-3865-4E64-B2BA-6493D65D46CD}" type="presOf" srcId="{5493D57E-E470-49B3-96AC-E598FF9E1859}" destId="{7D842BDC-4D12-488F-B478-B02C4153EF14}" srcOrd="1" destOrd="0" presId="urn:microsoft.com/office/officeart/2005/8/layout/radial1"/>
    <dgm:cxn modelId="{4F189AD3-2077-4F18-974C-18035E0A9B0E}" type="presParOf" srcId="{D426F46C-6BDA-4E72-AD24-503B15CCFA79}" destId="{B1B4EDC3-0340-4E90-8A67-005D3DED6345}" srcOrd="0" destOrd="0" presId="urn:microsoft.com/office/officeart/2005/8/layout/radial1"/>
    <dgm:cxn modelId="{0CB29A07-3AAB-4641-94B9-E21DAFB1E65D}" type="presParOf" srcId="{D426F46C-6BDA-4E72-AD24-503B15CCFA79}" destId="{2DAD78DD-8AA4-4B71-9D12-EF83A7524021}" srcOrd="1" destOrd="0" presId="urn:microsoft.com/office/officeart/2005/8/layout/radial1"/>
    <dgm:cxn modelId="{0571DF30-39EA-4AFE-9259-08F1A1000F16}" type="presParOf" srcId="{2DAD78DD-8AA4-4B71-9D12-EF83A7524021}" destId="{C1D8DC47-D461-446C-B4B0-273EBAB2B962}" srcOrd="0" destOrd="0" presId="urn:microsoft.com/office/officeart/2005/8/layout/radial1"/>
    <dgm:cxn modelId="{5699BCB2-0C7E-4EC3-9B55-10357DF49A62}" type="presParOf" srcId="{D426F46C-6BDA-4E72-AD24-503B15CCFA79}" destId="{AF78B862-1B75-472E-B682-E84E519C872B}" srcOrd="2" destOrd="0" presId="urn:microsoft.com/office/officeart/2005/8/layout/radial1"/>
    <dgm:cxn modelId="{AAEEAC1F-8064-47A3-9CE8-7EF472915DB3}" type="presParOf" srcId="{D426F46C-6BDA-4E72-AD24-503B15CCFA79}" destId="{39993136-F0D8-46D3-BC08-0FA6FBBD8E03}" srcOrd="3" destOrd="0" presId="urn:microsoft.com/office/officeart/2005/8/layout/radial1"/>
    <dgm:cxn modelId="{D240C339-6856-4CD0-BCBB-199859EAAA9C}" type="presParOf" srcId="{39993136-F0D8-46D3-BC08-0FA6FBBD8E03}" destId="{66A5F24B-1FE5-4B16-BE72-D4E536480CF6}" srcOrd="0" destOrd="0" presId="urn:microsoft.com/office/officeart/2005/8/layout/radial1"/>
    <dgm:cxn modelId="{5E3ED981-BF30-43A0-A8B8-5CB8557DEF0B}" type="presParOf" srcId="{D426F46C-6BDA-4E72-AD24-503B15CCFA79}" destId="{57F7BCC4-4F76-43E9-9F5A-3D42B204C2EE}" srcOrd="4" destOrd="0" presId="urn:microsoft.com/office/officeart/2005/8/layout/radial1"/>
    <dgm:cxn modelId="{7A75D7EE-2D67-4002-868C-706F7CC4440B}" type="presParOf" srcId="{D426F46C-6BDA-4E72-AD24-503B15CCFA79}" destId="{A0BEFE6A-E122-478E-90C3-F6056CD97DB7}" srcOrd="5" destOrd="0" presId="urn:microsoft.com/office/officeart/2005/8/layout/radial1"/>
    <dgm:cxn modelId="{D8B8924F-9CB3-4A6F-952D-F6C42A364FC4}" type="presParOf" srcId="{A0BEFE6A-E122-478E-90C3-F6056CD97DB7}" destId="{7D842BDC-4D12-488F-B478-B02C4153EF14}" srcOrd="0" destOrd="0" presId="urn:microsoft.com/office/officeart/2005/8/layout/radial1"/>
    <dgm:cxn modelId="{489B7A5E-19B1-4654-BA02-F82B639A51A8}" type="presParOf" srcId="{D426F46C-6BDA-4E72-AD24-503B15CCFA79}" destId="{D284C861-3155-43D5-B52E-44122DD606D8}" srcOrd="6"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CAAE088-E030-470C-BE7A-75851ACEC40B}"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en-GB"/>
        </a:p>
      </dgm:t>
    </dgm:pt>
    <dgm:pt modelId="{D832DC3B-A3F5-4E39-936A-22D3ED9A4E6C}">
      <dgm:prSet phldrT="[Text]"/>
      <dgm:spPr/>
      <dgm:t>
        <a:bodyPr/>
        <a:lstStyle/>
        <a:p>
          <a:r>
            <a:rPr lang="en-GB" dirty="0" smtClean="0"/>
            <a:t>Special Purpose Entities</a:t>
          </a:r>
          <a:endParaRPr lang="en-GB" dirty="0"/>
        </a:p>
      </dgm:t>
    </dgm:pt>
    <dgm:pt modelId="{BB3EC74E-B042-4456-8ABB-39E263781A32}" type="parTrans" cxnId="{F9C4CA05-67A5-41AF-9692-787735196020}">
      <dgm:prSet/>
      <dgm:spPr/>
      <dgm:t>
        <a:bodyPr/>
        <a:lstStyle/>
        <a:p>
          <a:endParaRPr lang="en-GB"/>
        </a:p>
      </dgm:t>
    </dgm:pt>
    <dgm:pt modelId="{2BEAD4C6-0E05-4040-B5F6-2B2F5C3ED5F4}" type="sibTrans" cxnId="{F9C4CA05-67A5-41AF-9692-787735196020}">
      <dgm:prSet/>
      <dgm:spPr/>
      <dgm:t>
        <a:bodyPr/>
        <a:lstStyle/>
        <a:p>
          <a:endParaRPr lang="en-GB"/>
        </a:p>
      </dgm:t>
    </dgm:pt>
    <dgm:pt modelId="{416E30AD-3928-413F-8B9B-9E5308595335}">
      <dgm:prSet phldrT="[Text]"/>
      <dgm:spPr/>
      <dgm:t>
        <a:bodyPr/>
        <a:lstStyle/>
        <a:p>
          <a:r>
            <a:rPr lang="en-GB" dirty="0" smtClean="0"/>
            <a:t>Although legally independent, there might be an implicit obligation of support from the insurer – reputational contagion risk</a:t>
          </a:r>
          <a:endParaRPr lang="en-GB" dirty="0"/>
        </a:p>
      </dgm:t>
    </dgm:pt>
    <dgm:pt modelId="{FEA1240A-73AC-40A5-B93A-1801474996DF}" type="parTrans" cxnId="{7712A3B8-66DF-4E11-9DA1-C0C17BC48282}">
      <dgm:prSet/>
      <dgm:spPr/>
      <dgm:t>
        <a:bodyPr/>
        <a:lstStyle/>
        <a:p>
          <a:endParaRPr lang="en-GB"/>
        </a:p>
      </dgm:t>
    </dgm:pt>
    <dgm:pt modelId="{C84A5405-86DC-4F9D-A72D-AB1519DD5CAF}" type="sibTrans" cxnId="{7712A3B8-66DF-4E11-9DA1-C0C17BC48282}">
      <dgm:prSet/>
      <dgm:spPr/>
      <dgm:t>
        <a:bodyPr/>
        <a:lstStyle/>
        <a:p>
          <a:endParaRPr lang="en-GB"/>
        </a:p>
      </dgm:t>
    </dgm:pt>
    <dgm:pt modelId="{B386D7B4-EC8C-49E9-AF8F-5AA4F7CCE1C3}">
      <dgm:prSet phldrT="[Text]"/>
      <dgm:spPr/>
      <dgm:t>
        <a:bodyPr/>
        <a:lstStyle/>
        <a:p>
          <a:r>
            <a:rPr lang="en-GB" dirty="0" smtClean="0"/>
            <a:t>Consider prohibition of certain SPEs especially if used to circumvent regulatory requirements. </a:t>
          </a:r>
          <a:endParaRPr lang="en-GB" dirty="0"/>
        </a:p>
      </dgm:t>
    </dgm:pt>
    <dgm:pt modelId="{11DF5FF9-CDC2-4A1A-81A4-6FE45C4F8927}" type="parTrans" cxnId="{1E242725-2D3D-4E99-9E9E-D46226E9D868}">
      <dgm:prSet/>
      <dgm:spPr/>
      <dgm:t>
        <a:bodyPr/>
        <a:lstStyle/>
        <a:p>
          <a:endParaRPr lang="en-GB"/>
        </a:p>
      </dgm:t>
    </dgm:pt>
    <dgm:pt modelId="{12F89C88-D82A-47F0-8A74-79C3DD660EC1}" type="sibTrans" cxnId="{1E242725-2D3D-4E99-9E9E-D46226E9D868}">
      <dgm:prSet/>
      <dgm:spPr/>
      <dgm:t>
        <a:bodyPr/>
        <a:lstStyle/>
        <a:p>
          <a:endParaRPr lang="en-GB"/>
        </a:p>
      </dgm:t>
    </dgm:pt>
    <dgm:pt modelId="{9236EDEB-DED9-4E60-B070-D2B4C1553F7B}">
      <dgm:prSet phldrT="[Text]"/>
      <dgm:spPr/>
      <dgm:t>
        <a:bodyPr/>
        <a:lstStyle/>
        <a:p>
          <a:r>
            <a:rPr lang="en-GB" dirty="0" smtClean="0"/>
            <a:t>Structured Credit Products</a:t>
          </a:r>
          <a:endParaRPr lang="en-GB" dirty="0"/>
        </a:p>
      </dgm:t>
    </dgm:pt>
    <dgm:pt modelId="{8250D092-9C6E-49C9-82D5-B05411ABC84E}" type="parTrans" cxnId="{C9567D0A-88DE-4C4F-8D62-994A9BC8A5BA}">
      <dgm:prSet/>
      <dgm:spPr/>
      <dgm:t>
        <a:bodyPr/>
        <a:lstStyle/>
        <a:p>
          <a:endParaRPr lang="en-GB"/>
        </a:p>
      </dgm:t>
    </dgm:pt>
    <dgm:pt modelId="{E91799AF-F691-4279-9A16-0BE36870C881}" type="sibTrans" cxnId="{C9567D0A-88DE-4C4F-8D62-994A9BC8A5BA}">
      <dgm:prSet/>
      <dgm:spPr/>
      <dgm:t>
        <a:bodyPr/>
        <a:lstStyle/>
        <a:p>
          <a:endParaRPr lang="en-GB"/>
        </a:p>
      </dgm:t>
    </dgm:pt>
    <dgm:pt modelId="{37BA4418-056A-4AEF-984F-6287BB5B917C}">
      <dgm:prSet phldrT="[Text]"/>
      <dgm:spPr/>
      <dgm:t>
        <a:bodyPr/>
        <a:lstStyle/>
        <a:p>
          <a:r>
            <a:rPr lang="en-GB" dirty="0" smtClean="0"/>
            <a:t>Consider quantitative and qualitative requirements to limit investments in such products</a:t>
          </a:r>
          <a:endParaRPr lang="en-GB" dirty="0"/>
        </a:p>
      </dgm:t>
    </dgm:pt>
    <dgm:pt modelId="{4F4DAAD4-D4E9-40D1-BB76-9306F1B6F90D}" type="parTrans" cxnId="{438C4FCF-6D05-4522-9D3D-CC1742A01E70}">
      <dgm:prSet/>
      <dgm:spPr/>
      <dgm:t>
        <a:bodyPr/>
        <a:lstStyle/>
        <a:p>
          <a:endParaRPr lang="en-GB"/>
        </a:p>
      </dgm:t>
    </dgm:pt>
    <dgm:pt modelId="{9A1D0FA6-E916-44E6-BD5E-ACC30A86FADC}" type="sibTrans" cxnId="{438C4FCF-6D05-4522-9D3D-CC1742A01E70}">
      <dgm:prSet/>
      <dgm:spPr/>
      <dgm:t>
        <a:bodyPr/>
        <a:lstStyle/>
        <a:p>
          <a:endParaRPr lang="en-GB"/>
        </a:p>
      </dgm:t>
    </dgm:pt>
    <dgm:pt modelId="{B4169DBE-DD44-4C2C-AD08-D3D70A817D09}">
      <dgm:prSet phldrT="[Text]"/>
      <dgm:spPr/>
      <dgm:t>
        <a:bodyPr/>
        <a:lstStyle/>
        <a:p>
          <a:r>
            <a:rPr lang="en-GB" dirty="0" smtClean="0"/>
            <a:t>Examples: asset-backed securities, insurance linked securities</a:t>
          </a:r>
          <a:endParaRPr lang="en-GB" dirty="0"/>
        </a:p>
      </dgm:t>
    </dgm:pt>
    <dgm:pt modelId="{26D13EAE-1388-4723-AE34-78E383DF87D1}" type="parTrans" cxnId="{46AF739D-E19D-461E-B70C-18A7E760EC5D}">
      <dgm:prSet/>
      <dgm:spPr/>
      <dgm:t>
        <a:bodyPr/>
        <a:lstStyle/>
        <a:p>
          <a:endParaRPr lang="en-GB"/>
        </a:p>
      </dgm:t>
    </dgm:pt>
    <dgm:pt modelId="{DD0DC243-7CC0-491D-8593-5F0FD0176B91}" type="sibTrans" cxnId="{46AF739D-E19D-461E-B70C-18A7E760EC5D}">
      <dgm:prSet/>
      <dgm:spPr/>
      <dgm:t>
        <a:bodyPr/>
        <a:lstStyle/>
        <a:p>
          <a:endParaRPr lang="en-GB"/>
        </a:p>
      </dgm:t>
    </dgm:pt>
    <dgm:pt modelId="{C20470B5-F9EC-458A-A95E-9DCD394DFEE6}">
      <dgm:prSet phldrT="[Text]"/>
      <dgm:spPr/>
      <dgm:t>
        <a:bodyPr/>
        <a:lstStyle/>
        <a:p>
          <a:r>
            <a:rPr lang="en-GB" dirty="0" smtClean="0"/>
            <a:t>Derivatives</a:t>
          </a:r>
          <a:endParaRPr lang="en-GB" dirty="0"/>
        </a:p>
      </dgm:t>
    </dgm:pt>
    <dgm:pt modelId="{B89AC9D8-F6FD-49D0-8506-89579D51F081}" type="parTrans" cxnId="{592EBF1E-7DEF-4FCA-AF53-02AE49DAAE23}">
      <dgm:prSet/>
      <dgm:spPr/>
      <dgm:t>
        <a:bodyPr/>
        <a:lstStyle/>
        <a:p>
          <a:endParaRPr lang="en-GB"/>
        </a:p>
      </dgm:t>
    </dgm:pt>
    <dgm:pt modelId="{3AAFD2BE-6062-4DCE-A9BC-378AE71DC0BB}" type="sibTrans" cxnId="{592EBF1E-7DEF-4FCA-AF53-02AE49DAAE23}">
      <dgm:prSet/>
      <dgm:spPr/>
      <dgm:t>
        <a:bodyPr/>
        <a:lstStyle/>
        <a:p>
          <a:endParaRPr lang="en-GB"/>
        </a:p>
      </dgm:t>
    </dgm:pt>
    <dgm:pt modelId="{818AC5CC-B7C0-46C9-868B-FEFCED0955E7}">
      <dgm:prSet phldrT="[Text]"/>
      <dgm:spPr/>
      <dgm:t>
        <a:bodyPr/>
        <a:lstStyle/>
        <a:p>
          <a:r>
            <a:rPr lang="en-GB" dirty="0" smtClean="0"/>
            <a:t>Could produce large liabilities from extreme low-probability market events</a:t>
          </a:r>
          <a:endParaRPr lang="en-GB" dirty="0"/>
        </a:p>
      </dgm:t>
    </dgm:pt>
    <dgm:pt modelId="{1D8C07D7-8AE2-471D-94EF-B75A20F9EF41}" type="parTrans" cxnId="{501FE59E-1DC6-46E6-A270-175AEF458A86}">
      <dgm:prSet/>
      <dgm:spPr/>
      <dgm:t>
        <a:bodyPr/>
        <a:lstStyle/>
        <a:p>
          <a:endParaRPr lang="en-GB"/>
        </a:p>
      </dgm:t>
    </dgm:pt>
    <dgm:pt modelId="{76439B72-385B-4ED6-97B4-67AED9F6A5B1}" type="sibTrans" cxnId="{501FE59E-1DC6-46E6-A270-175AEF458A86}">
      <dgm:prSet/>
      <dgm:spPr/>
      <dgm:t>
        <a:bodyPr/>
        <a:lstStyle/>
        <a:p>
          <a:endParaRPr lang="en-GB"/>
        </a:p>
      </dgm:t>
    </dgm:pt>
    <dgm:pt modelId="{D811C9A9-F832-4EEE-9566-A1CA83F2F9B6}">
      <dgm:prSet phldrT="[Text]"/>
      <dgm:spPr/>
      <dgm:t>
        <a:bodyPr/>
        <a:lstStyle/>
        <a:p>
          <a:r>
            <a:rPr lang="en-GB" dirty="0" smtClean="0"/>
            <a:t>Legitimate use for risk management purposes – hedging</a:t>
          </a:r>
          <a:endParaRPr lang="en-GB" dirty="0"/>
        </a:p>
      </dgm:t>
    </dgm:pt>
    <dgm:pt modelId="{C858C1E8-D8A5-408E-9B67-9C46E52AF2F1}" type="parTrans" cxnId="{3739B95E-1DBA-4925-A88C-79ECC00AEC7F}">
      <dgm:prSet/>
      <dgm:spPr/>
      <dgm:t>
        <a:bodyPr/>
        <a:lstStyle/>
        <a:p>
          <a:endParaRPr lang="en-GB"/>
        </a:p>
      </dgm:t>
    </dgm:pt>
    <dgm:pt modelId="{D446BC1A-BCF8-491D-8215-BC45E6A9B9A0}" type="sibTrans" cxnId="{3739B95E-1DBA-4925-A88C-79ECC00AEC7F}">
      <dgm:prSet/>
      <dgm:spPr/>
      <dgm:t>
        <a:bodyPr/>
        <a:lstStyle/>
        <a:p>
          <a:endParaRPr lang="en-GB"/>
        </a:p>
      </dgm:t>
    </dgm:pt>
    <dgm:pt modelId="{66913ED1-542C-492B-9386-13358E989681}">
      <dgm:prSet phldrT="[Text]"/>
      <dgm:spPr/>
      <dgm:t>
        <a:bodyPr/>
        <a:lstStyle/>
        <a:p>
          <a:r>
            <a:rPr lang="en-GB" dirty="0" smtClean="0"/>
            <a:t>Consider limiting use for speculative reasons or requirements on suitable counterparties</a:t>
          </a:r>
          <a:endParaRPr lang="en-GB" dirty="0"/>
        </a:p>
      </dgm:t>
    </dgm:pt>
    <dgm:pt modelId="{0FEA4BAF-4CEA-45AD-9CCA-26F2BE1E94B9}" type="parTrans" cxnId="{B4B6BF71-CDFB-44D9-9677-585D5280FE90}">
      <dgm:prSet/>
      <dgm:spPr/>
    </dgm:pt>
    <dgm:pt modelId="{13E5B7C7-D3DD-48A9-B8BD-C5F2F1D5A7BA}" type="sibTrans" cxnId="{B4B6BF71-CDFB-44D9-9677-585D5280FE90}">
      <dgm:prSet/>
      <dgm:spPr/>
    </dgm:pt>
    <dgm:pt modelId="{403C8C03-C4B3-406B-B2B7-96348338F72F}">
      <dgm:prSet phldrT="[Text]"/>
      <dgm:spPr/>
      <dgm:t>
        <a:bodyPr/>
        <a:lstStyle/>
        <a:p>
          <a:r>
            <a:rPr lang="en-GB" dirty="0" smtClean="0"/>
            <a:t>Could lose value due to increased correlation between asset classes in times of stress</a:t>
          </a:r>
          <a:endParaRPr lang="en-GB" dirty="0"/>
        </a:p>
      </dgm:t>
    </dgm:pt>
    <dgm:pt modelId="{D6B9BDFE-C1B4-4A26-84A8-DA4BF7B31E58}" type="parTrans" cxnId="{5CA71D7F-D338-4739-925C-F0D1C6EE42FC}">
      <dgm:prSet/>
      <dgm:spPr/>
    </dgm:pt>
    <dgm:pt modelId="{0CFA589A-58A3-4537-B95D-891482FFC301}" type="sibTrans" cxnId="{5CA71D7F-D338-4739-925C-F0D1C6EE42FC}">
      <dgm:prSet/>
      <dgm:spPr/>
    </dgm:pt>
    <dgm:pt modelId="{EE615AC1-8FD7-4484-A910-0B3875581138}" type="pres">
      <dgm:prSet presAssocID="{BCAAE088-E030-470C-BE7A-75851ACEC40B}" presName="Name0" presStyleCnt="0">
        <dgm:presLayoutVars>
          <dgm:dir/>
          <dgm:animLvl val="lvl"/>
          <dgm:resizeHandles val="exact"/>
        </dgm:presLayoutVars>
      </dgm:prSet>
      <dgm:spPr/>
      <dgm:t>
        <a:bodyPr/>
        <a:lstStyle/>
        <a:p>
          <a:endParaRPr lang="en-GB"/>
        </a:p>
      </dgm:t>
    </dgm:pt>
    <dgm:pt modelId="{544C2416-8BE2-4F79-B1F1-5E9949E611AB}" type="pres">
      <dgm:prSet presAssocID="{D832DC3B-A3F5-4E39-936A-22D3ED9A4E6C}" presName="linNode" presStyleCnt="0"/>
      <dgm:spPr/>
    </dgm:pt>
    <dgm:pt modelId="{D8E1BD80-4CC9-406A-9EFC-E6FF432D83E2}" type="pres">
      <dgm:prSet presAssocID="{D832DC3B-A3F5-4E39-936A-22D3ED9A4E6C}" presName="parentText" presStyleLbl="node1" presStyleIdx="0" presStyleCnt="3">
        <dgm:presLayoutVars>
          <dgm:chMax val="1"/>
          <dgm:bulletEnabled val="1"/>
        </dgm:presLayoutVars>
      </dgm:prSet>
      <dgm:spPr/>
      <dgm:t>
        <a:bodyPr/>
        <a:lstStyle/>
        <a:p>
          <a:endParaRPr lang="en-GB"/>
        </a:p>
      </dgm:t>
    </dgm:pt>
    <dgm:pt modelId="{D0224A3B-9A1F-47DC-9212-5CFC06DCF93F}" type="pres">
      <dgm:prSet presAssocID="{D832DC3B-A3F5-4E39-936A-22D3ED9A4E6C}" presName="descendantText" presStyleLbl="alignAccFollowNode1" presStyleIdx="0" presStyleCnt="3">
        <dgm:presLayoutVars>
          <dgm:bulletEnabled val="1"/>
        </dgm:presLayoutVars>
      </dgm:prSet>
      <dgm:spPr/>
      <dgm:t>
        <a:bodyPr/>
        <a:lstStyle/>
        <a:p>
          <a:endParaRPr lang="en-GB"/>
        </a:p>
      </dgm:t>
    </dgm:pt>
    <dgm:pt modelId="{AF30A5F2-02A0-4FBA-A2E5-95CBAFD31779}" type="pres">
      <dgm:prSet presAssocID="{2BEAD4C6-0E05-4040-B5F6-2B2F5C3ED5F4}" presName="sp" presStyleCnt="0"/>
      <dgm:spPr/>
    </dgm:pt>
    <dgm:pt modelId="{2CDC91BC-4A1A-47BE-9663-46C5FFD02CEF}" type="pres">
      <dgm:prSet presAssocID="{9236EDEB-DED9-4E60-B070-D2B4C1553F7B}" presName="linNode" presStyleCnt="0"/>
      <dgm:spPr/>
    </dgm:pt>
    <dgm:pt modelId="{01239958-0E51-4A21-9DCD-93D2D980A428}" type="pres">
      <dgm:prSet presAssocID="{9236EDEB-DED9-4E60-B070-D2B4C1553F7B}" presName="parentText" presStyleLbl="node1" presStyleIdx="1" presStyleCnt="3">
        <dgm:presLayoutVars>
          <dgm:chMax val="1"/>
          <dgm:bulletEnabled val="1"/>
        </dgm:presLayoutVars>
      </dgm:prSet>
      <dgm:spPr/>
      <dgm:t>
        <a:bodyPr/>
        <a:lstStyle/>
        <a:p>
          <a:endParaRPr lang="en-GB"/>
        </a:p>
      </dgm:t>
    </dgm:pt>
    <dgm:pt modelId="{F5FF63FB-7DFF-4A30-96F8-BA5BFBAF75C8}" type="pres">
      <dgm:prSet presAssocID="{9236EDEB-DED9-4E60-B070-D2B4C1553F7B}" presName="descendantText" presStyleLbl="alignAccFollowNode1" presStyleIdx="1" presStyleCnt="3">
        <dgm:presLayoutVars>
          <dgm:bulletEnabled val="1"/>
        </dgm:presLayoutVars>
      </dgm:prSet>
      <dgm:spPr/>
      <dgm:t>
        <a:bodyPr/>
        <a:lstStyle/>
        <a:p>
          <a:endParaRPr lang="en-GB"/>
        </a:p>
      </dgm:t>
    </dgm:pt>
    <dgm:pt modelId="{BD40FFAA-DBB8-43EA-BC58-19F6661A0A97}" type="pres">
      <dgm:prSet presAssocID="{E91799AF-F691-4279-9A16-0BE36870C881}" presName="sp" presStyleCnt="0"/>
      <dgm:spPr/>
    </dgm:pt>
    <dgm:pt modelId="{F763E0FE-93F0-45E2-8CCD-C13DABA56614}" type="pres">
      <dgm:prSet presAssocID="{C20470B5-F9EC-458A-A95E-9DCD394DFEE6}" presName="linNode" presStyleCnt="0"/>
      <dgm:spPr/>
    </dgm:pt>
    <dgm:pt modelId="{81CFEEDA-5A4F-4701-B28E-D6950EC54500}" type="pres">
      <dgm:prSet presAssocID="{C20470B5-F9EC-458A-A95E-9DCD394DFEE6}" presName="parentText" presStyleLbl="node1" presStyleIdx="2" presStyleCnt="3">
        <dgm:presLayoutVars>
          <dgm:chMax val="1"/>
          <dgm:bulletEnabled val="1"/>
        </dgm:presLayoutVars>
      </dgm:prSet>
      <dgm:spPr/>
      <dgm:t>
        <a:bodyPr/>
        <a:lstStyle/>
        <a:p>
          <a:endParaRPr lang="en-GB"/>
        </a:p>
      </dgm:t>
    </dgm:pt>
    <dgm:pt modelId="{26F9E2BA-C208-4DD4-BF97-91BB306630A6}" type="pres">
      <dgm:prSet presAssocID="{C20470B5-F9EC-458A-A95E-9DCD394DFEE6}" presName="descendantText" presStyleLbl="alignAccFollowNode1" presStyleIdx="2" presStyleCnt="3">
        <dgm:presLayoutVars>
          <dgm:bulletEnabled val="1"/>
        </dgm:presLayoutVars>
      </dgm:prSet>
      <dgm:spPr/>
      <dgm:t>
        <a:bodyPr/>
        <a:lstStyle/>
        <a:p>
          <a:endParaRPr lang="en-GB"/>
        </a:p>
      </dgm:t>
    </dgm:pt>
  </dgm:ptLst>
  <dgm:cxnLst>
    <dgm:cxn modelId="{B4B6BF71-CDFB-44D9-9677-585D5280FE90}" srcId="{C20470B5-F9EC-458A-A95E-9DCD394DFEE6}" destId="{66913ED1-542C-492B-9386-13358E989681}" srcOrd="2" destOrd="0" parTransId="{0FEA4BAF-4CEA-45AD-9CCA-26F2BE1E94B9}" sibTransId="{13E5B7C7-D3DD-48A9-B8BD-C5F2F1D5A7BA}"/>
    <dgm:cxn modelId="{E77349E5-5588-4DE9-A186-63F7D76ED666}" type="presOf" srcId="{BCAAE088-E030-470C-BE7A-75851ACEC40B}" destId="{EE615AC1-8FD7-4484-A910-0B3875581138}" srcOrd="0" destOrd="0" presId="urn:microsoft.com/office/officeart/2005/8/layout/vList5"/>
    <dgm:cxn modelId="{F9C4CA05-67A5-41AF-9692-787735196020}" srcId="{BCAAE088-E030-470C-BE7A-75851ACEC40B}" destId="{D832DC3B-A3F5-4E39-936A-22D3ED9A4E6C}" srcOrd="0" destOrd="0" parTransId="{BB3EC74E-B042-4456-8ABB-39E263781A32}" sibTransId="{2BEAD4C6-0E05-4040-B5F6-2B2F5C3ED5F4}"/>
    <dgm:cxn modelId="{1E242725-2D3D-4E99-9E9E-D46226E9D868}" srcId="{D832DC3B-A3F5-4E39-936A-22D3ED9A4E6C}" destId="{B386D7B4-EC8C-49E9-AF8F-5AA4F7CCE1C3}" srcOrd="1" destOrd="0" parTransId="{11DF5FF9-CDC2-4A1A-81A4-6FE45C4F8927}" sibTransId="{12F89C88-D82A-47F0-8A74-79C3DD660EC1}"/>
    <dgm:cxn modelId="{787F229D-5389-4C3E-A578-7DD923B5895E}" type="presOf" srcId="{818AC5CC-B7C0-46C9-868B-FEFCED0955E7}" destId="{26F9E2BA-C208-4DD4-BF97-91BB306630A6}" srcOrd="0" destOrd="0" presId="urn:microsoft.com/office/officeart/2005/8/layout/vList5"/>
    <dgm:cxn modelId="{7712A3B8-66DF-4E11-9DA1-C0C17BC48282}" srcId="{D832DC3B-A3F5-4E39-936A-22D3ED9A4E6C}" destId="{416E30AD-3928-413F-8B9B-9E5308595335}" srcOrd="0" destOrd="0" parTransId="{FEA1240A-73AC-40A5-B93A-1801474996DF}" sibTransId="{C84A5405-86DC-4F9D-A72D-AB1519DD5CAF}"/>
    <dgm:cxn modelId="{C906BF9B-D7FB-46DA-BF28-0E7342B0EAAF}" type="presOf" srcId="{B386D7B4-EC8C-49E9-AF8F-5AA4F7CCE1C3}" destId="{D0224A3B-9A1F-47DC-9212-5CFC06DCF93F}" srcOrd="0" destOrd="1" presId="urn:microsoft.com/office/officeart/2005/8/layout/vList5"/>
    <dgm:cxn modelId="{438C4FCF-6D05-4522-9D3D-CC1742A01E70}" srcId="{9236EDEB-DED9-4E60-B070-D2B4C1553F7B}" destId="{37BA4418-056A-4AEF-984F-6287BB5B917C}" srcOrd="1" destOrd="0" parTransId="{4F4DAAD4-D4E9-40D1-BB76-9306F1B6F90D}" sibTransId="{9A1D0FA6-E916-44E6-BD5E-ACC30A86FADC}"/>
    <dgm:cxn modelId="{02F276DC-F1A4-456E-92C1-F16F2502D122}" type="presOf" srcId="{9236EDEB-DED9-4E60-B070-D2B4C1553F7B}" destId="{01239958-0E51-4A21-9DCD-93D2D980A428}" srcOrd="0" destOrd="0" presId="urn:microsoft.com/office/officeart/2005/8/layout/vList5"/>
    <dgm:cxn modelId="{46AF739D-E19D-461E-B70C-18A7E760EC5D}" srcId="{9236EDEB-DED9-4E60-B070-D2B4C1553F7B}" destId="{B4169DBE-DD44-4C2C-AD08-D3D70A817D09}" srcOrd="2" destOrd="0" parTransId="{26D13EAE-1388-4723-AE34-78E383DF87D1}" sibTransId="{DD0DC243-7CC0-491D-8593-5F0FD0176B91}"/>
    <dgm:cxn modelId="{F56AF87B-CD40-48F4-8D84-A27D22BFE057}" type="presOf" srcId="{416E30AD-3928-413F-8B9B-9E5308595335}" destId="{D0224A3B-9A1F-47DC-9212-5CFC06DCF93F}" srcOrd="0" destOrd="0" presId="urn:microsoft.com/office/officeart/2005/8/layout/vList5"/>
    <dgm:cxn modelId="{5CA71D7F-D338-4739-925C-F0D1C6EE42FC}" srcId="{9236EDEB-DED9-4E60-B070-D2B4C1553F7B}" destId="{403C8C03-C4B3-406B-B2B7-96348338F72F}" srcOrd="0" destOrd="0" parTransId="{D6B9BDFE-C1B4-4A26-84A8-DA4BF7B31E58}" sibTransId="{0CFA589A-58A3-4537-B95D-891482FFC301}"/>
    <dgm:cxn modelId="{501FE59E-1DC6-46E6-A270-175AEF458A86}" srcId="{C20470B5-F9EC-458A-A95E-9DCD394DFEE6}" destId="{818AC5CC-B7C0-46C9-868B-FEFCED0955E7}" srcOrd="0" destOrd="0" parTransId="{1D8C07D7-8AE2-471D-94EF-B75A20F9EF41}" sibTransId="{76439B72-385B-4ED6-97B4-67AED9F6A5B1}"/>
    <dgm:cxn modelId="{3262B8E3-85B0-4916-97FB-0D60404D17D0}" type="presOf" srcId="{D811C9A9-F832-4EEE-9566-A1CA83F2F9B6}" destId="{26F9E2BA-C208-4DD4-BF97-91BB306630A6}" srcOrd="0" destOrd="1" presId="urn:microsoft.com/office/officeart/2005/8/layout/vList5"/>
    <dgm:cxn modelId="{C9567D0A-88DE-4C4F-8D62-994A9BC8A5BA}" srcId="{BCAAE088-E030-470C-BE7A-75851ACEC40B}" destId="{9236EDEB-DED9-4E60-B070-D2B4C1553F7B}" srcOrd="1" destOrd="0" parTransId="{8250D092-9C6E-49C9-82D5-B05411ABC84E}" sibTransId="{E91799AF-F691-4279-9A16-0BE36870C881}"/>
    <dgm:cxn modelId="{3739B95E-1DBA-4925-A88C-79ECC00AEC7F}" srcId="{C20470B5-F9EC-458A-A95E-9DCD394DFEE6}" destId="{D811C9A9-F832-4EEE-9566-A1CA83F2F9B6}" srcOrd="1" destOrd="0" parTransId="{C858C1E8-D8A5-408E-9B67-9C46E52AF2F1}" sibTransId="{D446BC1A-BCF8-491D-8215-BC45E6A9B9A0}"/>
    <dgm:cxn modelId="{76A8B5B9-D12D-4B67-A5C2-8F20AD37B8AD}" type="presOf" srcId="{B4169DBE-DD44-4C2C-AD08-D3D70A817D09}" destId="{F5FF63FB-7DFF-4A30-96F8-BA5BFBAF75C8}" srcOrd="0" destOrd="2" presId="urn:microsoft.com/office/officeart/2005/8/layout/vList5"/>
    <dgm:cxn modelId="{592EBF1E-7DEF-4FCA-AF53-02AE49DAAE23}" srcId="{BCAAE088-E030-470C-BE7A-75851ACEC40B}" destId="{C20470B5-F9EC-458A-A95E-9DCD394DFEE6}" srcOrd="2" destOrd="0" parTransId="{B89AC9D8-F6FD-49D0-8506-89579D51F081}" sibTransId="{3AAFD2BE-6062-4DCE-A9BC-378AE71DC0BB}"/>
    <dgm:cxn modelId="{ECD8A234-2C54-4FA5-A97F-95AE4972B774}" type="presOf" srcId="{C20470B5-F9EC-458A-A95E-9DCD394DFEE6}" destId="{81CFEEDA-5A4F-4701-B28E-D6950EC54500}" srcOrd="0" destOrd="0" presId="urn:microsoft.com/office/officeart/2005/8/layout/vList5"/>
    <dgm:cxn modelId="{D573E013-A475-4F7D-94F5-D438180BBD8D}" type="presOf" srcId="{403C8C03-C4B3-406B-B2B7-96348338F72F}" destId="{F5FF63FB-7DFF-4A30-96F8-BA5BFBAF75C8}" srcOrd="0" destOrd="0" presId="urn:microsoft.com/office/officeart/2005/8/layout/vList5"/>
    <dgm:cxn modelId="{F45C651F-115D-4411-848E-1AB9ECA0EDF1}" type="presOf" srcId="{D832DC3B-A3F5-4E39-936A-22D3ED9A4E6C}" destId="{D8E1BD80-4CC9-406A-9EFC-E6FF432D83E2}" srcOrd="0" destOrd="0" presId="urn:microsoft.com/office/officeart/2005/8/layout/vList5"/>
    <dgm:cxn modelId="{BB82ED9A-47C5-4467-B6DD-D597E4B72F06}" type="presOf" srcId="{37BA4418-056A-4AEF-984F-6287BB5B917C}" destId="{F5FF63FB-7DFF-4A30-96F8-BA5BFBAF75C8}" srcOrd="0" destOrd="1" presId="urn:microsoft.com/office/officeart/2005/8/layout/vList5"/>
    <dgm:cxn modelId="{575A6398-DF0C-46D6-A1C9-F6B32D657C86}" type="presOf" srcId="{66913ED1-542C-492B-9386-13358E989681}" destId="{26F9E2BA-C208-4DD4-BF97-91BB306630A6}" srcOrd="0" destOrd="2" presId="urn:microsoft.com/office/officeart/2005/8/layout/vList5"/>
    <dgm:cxn modelId="{884FADF5-74AC-4F2B-9DC0-C6C30F469449}" type="presParOf" srcId="{EE615AC1-8FD7-4484-A910-0B3875581138}" destId="{544C2416-8BE2-4F79-B1F1-5E9949E611AB}" srcOrd="0" destOrd="0" presId="urn:microsoft.com/office/officeart/2005/8/layout/vList5"/>
    <dgm:cxn modelId="{3C0A3E35-7202-4112-8C99-115E85021538}" type="presParOf" srcId="{544C2416-8BE2-4F79-B1F1-5E9949E611AB}" destId="{D8E1BD80-4CC9-406A-9EFC-E6FF432D83E2}" srcOrd="0" destOrd="0" presId="urn:microsoft.com/office/officeart/2005/8/layout/vList5"/>
    <dgm:cxn modelId="{1F5C4B6C-3967-4836-8E1A-63A1E638B5E1}" type="presParOf" srcId="{544C2416-8BE2-4F79-B1F1-5E9949E611AB}" destId="{D0224A3B-9A1F-47DC-9212-5CFC06DCF93F}" srcOrd="1" destOrd="0" presId="urn:microsoft.com/office/officeart/2005/8/layout/vList5"/>
    <dgm:cxn modelId="{6332A277-370B-4DF3-948B-217D8590D4B6}" type="presParOf" srcId="{EE615AC1-8FD7-4484-A910-0B3875581138}" destId="{AF30A5F2-02A0-4FBA-A2E5-95CBAFD31779}" srcOrd="1" destOrd="0" presId="urn:microsoft.com/office/officeart/2005/8/layout/vList5"/>
    <dgm:cxn modelId="{BEC9ADE1-EC88-4056-A61C-A15737E5A72D}" type="presParOf" srcId="{EE615AC1-8FD7-4484-A910-0B3875581138}" destId="{2CDC91BC-4A1A-47BE-9663-46C5FFD02CEF}" srcOrd="2" destOrd="0" presId="urn:microsoft.com/office/officeart/2005/8/layout/vList5"/>
    <dgm:cxn modelId="{7ABFD3B0-85B7-4644-8A34-F56333A8A252}" type="presParOf" srcId="{2CDC91BC-4A1A-47BE-9663-46C5FFD02CEF}" destId="{01239958-0E51-4A21-9DCD-93D2D980A428}" srcOrd="0" destOrd="0" presId="urn:microsoft.com/office/officeart/2005/8/layout/vList5"/>
    <dgm:cxn modelId="{A411A142-798B-4311-BBD2-C6CCC3817A5B}" type="presParOf" srcId="{2CDC91BC-4A1A-47BE-9663-46C5FFD02CEF}" destId="{F5FF63FB-7DFF-4A30-96F8-BA5BFBAF75C8}" srcOrd="1" destOrd="0" presId="urn:microsoft.com/office/officeart/2005/8/layout/vList5"/>
    <dgm:cxn modelId="{ABF14665-13F8-4EE7-AF2B-19C430D3708D}" type="presParOf" srcId="{EE615AC1-8FD7-4484-A910-0B3875581138}" destId="{BD40FFAA-DBB8-43EA-BC58-19F6661A0A97}" srcOrd="3" destOrd="0" presId="urn:microsoft.com/office/officeart/2005/8/layout/vList5"/>
    <dgm:cxn modelId="{09BCBE35-584B-4B35-AAF6-DB2709E52B57}" type="presParOf" srcId="{EE615AC1-8FD7-4484-A910-0B3875581138}" destId="{F763E0FE-93F0-45E2-8CCD-C13DABA56614}" srcOrd="4" destOrd="0" presId="urn:microsoft.com/office/officeart/2005/8/layout/vList5"/>
    <dgm:cxn modelId="{6B248B9E-20A2-4C47-A3B2-41E2E1A0AB6A}" type="presParOf" srcId="{F763E0FE-93F0-45E2-8CCD-C13DABA56614}" destId="{81CFEEDA-5A4F-4701-B28E-D6950EC54500}" srcOrd="0" destOrd="0" presId="urn:microsoft.com/office/officeart/2005/8/layout/vList5"/>
    <dgm:cxn modelId="{B037C2E9-83AB-4E1B-AD07-859E32BD8AFA}" type="presParOf" srcId="{F763E0FE-93F0-45E2-8CCD-C13DABA56614}" destId="{26F9E2BA-C208-4DD4-BF97-91BB306630A6}"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643BF3-ACD6-4449-B83F-5B948039FEE0}">
      <dsp:nvSpPr>
        <dsp:cNvPr id="0" name=""/>
        <dsp:cNvSpPr/>
      </dsp:nvSpPr>
      <dsp:spPr>
        <a:xfrm>
          <a:off x="0" y="0"/>
          <a:ext cx="8208912" cy="150766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GB" sz="1700" kern="1200" dirty="0" smtClean="0"/>
            <a:t>Security</a:t>
          </a:r>
          <a:endParaRPr lang="en-GB" sz="1700" kern="1200" dirty="0"/>
        </a:p>
        <a:p>
          <a:pPr marL="114300" lvl="1" indent="-114300" algn="l" defTabSz="577850">
            <a:lnSpc>
              <a:spcPct val="90000"/>
            </a:lnSpc>
            <a:spcBef>
              <a:spcPct val="0"/>
            </a:spcBef>
            <a:spcAft>
              <a:spcPct val="15000"/>
            </a:spcAft>
            <a:buChar char="••"/>
          </a:pPr>
          <a:r>
            <a:rPr lang="en-GB" sz="1300" kern="1200" dirty="0" smtClean="0"/>
            <a:t>Risk of counterparty default or that investment will lose value</a:t>
          </a:r>
          <a:endParaRPr lang="en-GB" sz="1300" kern="1200" dirty="0"/>
        </a:p>
        <a:p>
          <a:pPr marL="114300" lvl="1" indent="-114300" algn="l" defTabSz="577850">
            <a:lnSpc>
              <a:spcPct val="90000"/>
            </a:lnSpc>
            <a:spcBef>
              <a:spcPct val="0"/>
            </a:spcBef>
            <a:spcAft>
              <a:spcPct val="15000"/>
            </a:spcAft>
            <a:buChar char="••"/>
          </a:pPr>
          <a:r>
            <a:rPr lang="en-GB" sz="1300" b="0" u="none" kern="1200" dirty="0" smtClean="0"/>
            <a:t>Insurers must conduct own due diligence (CRA Ratings are </a:t>
          </a:r>
          <a:r>
            <a:rPr lang="en-GB" sz="1300" b="0" u="none" kern="1200" dirty="0" err="1" smtClean="0"/>
            <a:t>helpfu</a:t>
          </a:r>
          <a:r>
            <a:rPr lang="en-GB" sz="1300" b="0" u="none" kern="1200" dirty="0" smtClean="0"/>
            <a:t>, but only as an “extra string to the bow”</a:t>
          </a:r>
          <a:endParaRPr lang="en-GB" sz="1300" kern="1200" dirty="0"/>
        </a:p>
        <a:p>
          <a:pPr marL="114300" lvl="1" indent="-114300" algn="l" defTabSz="577850">
            <a:lnSpc>
              <a:spcPct val="90000"/>
            </a:lnSpc>
            <a:spcBef>
              <a:spcPct val="0"/>
            </a:spcBef>
            <a:spcAft>
              <a:spcPct val="15000"/>
            </a:spcAft>
            <a:buChar char="••"/>
          </a:pPr>
          <a:r>
            <a:rPr lang="en-GB" sz="1300" kern="1200" dirty="0" smtClean="0"/>
            <a:t>Particular attention to derivatives, use of special purpose entities and securities lending</a:t>
          </a:r>
          <a:endParaRPr lang="en-GB" sz="1300" kern="1200" dirty="0"/>
        </a:p>
      </dsp:txBody>
      <dsp:txXfrm>
        <a:off x="1792549" y="0"/>
        <a:ext cx="6416362" cy="1507667"/>
      </dsp:txXfrm>
    </dsp:sp>
    <dsp:sp modelId="{4BD34C46-A41E-4284-8E4D-9FA96F8FF6CE}">
      <dsp:nvSpPr>
        <dsp:cNvPr id="0" name=""/>
        <dsp:cNvSpPr/>
      </dsp:nvSpPr>
      <dsp:spPr>
        <a:xfrm>
          <a:off x="150766" y="150766"/>
          <a:ext cx="1641782" cy="1206133"/>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2000" b="-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E1BA7A-5A9F-454A-95E5-7907A1D3B142}">
      <dsp:nvSpPr>
        <dsp:cNvPr id="0" name=""/>
        <dsp:cNvSpPr/>
      </dsp:nvSpPr>
      <dsp:spPr>
        <a:xfrm>
          <a:off x="0" y="1658434"/>
          <a:ext cx="8208912" cy="1507667"/>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GB" sz="1700" kern="1200" dirty="0" smtClean="0"/>
            <a:t>Liquidity</a:t>
          </a:r>
          <a:endParaRPr lang="en-GB" sz="1700" kern="1200" dirty="0"/>
        </a:p>
        <a:p>
          <a:pPr marL="114300" lvl="1" indent="-114300" algn="l" defTabSz="577850">
            <a:lnSpc>
              <a:spcPct val="90000"/>
            </a:lnSpc>
            <a:spcBef>
              <a:spcPct val="0"/>
            </a:spcBef>
            <a:spcAft>
              <a:spcPct val="15000"/>
            </a:spcAft>
            <a:buChar char="••"/>
          </a:pPr>
          <a:r>
            <a:rPr lang="en-GB" sz="1300" kern="1200" dirty="0" smtClean="0"/>
            <a:t>Ability to meet payments to policyholders and creditors as they fall due</a:t>
          </a:r>
          <a:endParaRPr lang="en-GB" sz="1300" kern="1200" dirty="0"/>
        </a:p>
        <a:p>
          <a:pPr marL="114300" lvl="1" indent="-114300" algn="l" defTabSz="577850">
            <a:lnSpc>
              <a:spcPct val="90000"/>
            </a:lnSpc>
            <a:spcBef>
              <a:spcPct val="0"/>
            </a:spcBef>
            <a:spcAft>
              <a:spcPct val="15000"/>
            </a:spcAft>
            <a:buChar char="••"/>
          </a:pPr>
          <a:r>
            <a:rPr lang="en-GB" sz="1300" kern="1200" dirty="0" smtClean="0"/>
            <a:t>Liquidity may be impaired if insurer pledges its assets, experience unexpectedly large claim, an event resulting in many claims</a:t>
          </a:r>
          <a:endParaRPr lang="en-GB" sz="1300" kern="1200" dirty="0"/>
        </a:p>
      </dsp:txBody>
      <dsp:txXfrm>
        <a:off x="1792549" y="1658434"/>
        <a:ext cx="6416362" cy="1507667"/>
      </dsp:txXfrm>
    </dsp:sp>
    <dsp:sp modelId="{6F3730D2-B354-4D43-B4E6-E9B3A70E45BE}">
      <dsp:nvSpPr>
        <dsp:cNvPr id="0" name=""/>
        <dsp:cNvSpPr/>
      </dsp:nvSpPr>
      <dsp:spPr>
        <a:xfrm>
          <a:off x="150766" y="1809200"/>
          <a:ext cx="1641782" cy="1206133"/>
        </a:xfrm>
        <a:prstGeom prst="roundRect">
          <a:avLst>
            <a:gd name="adj" fmla="val 10000"/>
          </a:avLst>
        </a:prstGeom>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t="-30757" b="-30757"/>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23D5056-42DA-4584-8E9E-D192DD6DCB80}">
      <dsp:nvSpPr>
        <dsp:cNvPr id="0" name=""/>
        <dsp:cNvSpPr/>
      </dsp:nvSpPr>
      <dsp:spPr>
        <a:xfrm>
          <a:off x="0" y="3316868"/>
          <a:ext cx="8208912" cy="1507667"/>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GB" sz="1700" kern="1200" dirty="0" smtClean="0"/>
            <a:t>Diversification</a:t>
          </a:r>
          <a:endParaRPr lang="en-GB" sz="1700" kern="1200" dirty="0"/>
        </a:p>
        <a:p>
          <a:pPr marL="114300" lvl="1" indent="-114300" algn="l" defTabSz="577850">
            <a:lnSpc>
              <a:spcPct val="90000"/>
            </a:lnSpc>
            <a:spcBef>
              <a:spcPct val="0"/>
            </a:spcBef>
            <a:spcAft>
              <a:spcPct val="15000"/>
            </a:spcAft>
            <a:buChar char="••"/>
          </a:pPr>
          <a:r>
            <a:rPr lang="en-GB" sz="1300" kern="1200" dirty="0" smtClean="0"/>
            <a:t>Diversification between risk categories – government bond vs. foreign property</a:t>
          </a:r>
          <a:endParaRPr lang="en-GB" sz="1300" kern="1200" dirty="0"/>
        </a:p>
        <a:p>
          <a:pPr marL="114300" lvl="1" indent="-114300" algn="l" defTabSz="577850">
            <a:lnSpc>
              <a:spcPct val="90000"/>
            </a:lnSpc>
            <a:spcBef>
              <a:spcPct val="0"/>
            </a:spcBef>
            <a:spcAft>
              <a:spcPct val="15000"/>
            </a:spcAft>
            <a:buChar char="••"/>
          </a:pPr>
          <a:r>
            <a:rPr lang="en-GB" sz="1300" kern="1200" dirty="0" smtClean="0"/>
            <a:t>Diversification within risk category – shares of different companies</a:t>
          </a:r>
          <a:endParaRPr lang="en-GB" sz="1300" kern="1200" dirty="0"/>
        </a:p>
        <a:p>
          <a:pPr marL="114300" lvl="1" indent="-114300" algn="l" defTabSz="577850">
            <a:lnSpc>
              <a:spcPct val="90000"/>
            </a:lnSpc>
            <a:spcBef>
              <a:spcPct val="0"/>
            </a:spcBef>
            <a:spcAft>
              <a:spcPct val="15000"/>
            </a:spcAft>
            <a:buChar char="••"/>
          </a:pPr>
          <a:r>
            <a:rPr lang="en-GB" sz="1300" kern="1200" dirty="0" smtClean="0"/>
            <a:t>Avoid concentration in terms of asset class, geographical location, sector, credit rating</a:t>
          </a:r>
          <a:endParaRPr lang="en-GB" sz="1300" kern="1200" dirty="0"/>
        </a:p>
      </dsp:txBody>
      <dsp:txXfrm>
        <a:off x="1792549" y="3316868"/>
        <a:ext cx="6416362" cy="1507667"/>
      </dsp:txXfrm>
    </dsp:sp>
    <dsp:sp modelId="{1B4A0E6B-1D78-437F-8E7C-984864C3286F}">
      <dsp:nvSpPr>
        <dsp:cNvPr id="0" name=""/>
        <dsp:cNvSpPr/>
      </dsp:nvSpPr>
      <dsp:spPr>
        <a:xfrm>
          <a:off x="150766" y="3467635"/>
          <a:ext cx="1641782" cy="1206133"/>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29000" b="-2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B4EDC3-0340-4E90-8A67-005D3DED6345}">
      <dsp:nvSpPr>
        <dsp:cNvPr id="0" name=""/>
        <dsp:cNvSpPr/>
      </dsp:nvSpPr>
      <dsp:spPr>
        <a:xfrm>
          <a:off x="1885250" y="1195011"/>
          <a:ext cx="992195" cy="99219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GB" sz="1700" kern="1200" dirty="0" smtClean="0"/>
            <a:t>Liability Profile</a:t>
          </a:r>
          <a:endParaRPr lang="en-GB" sz="1700" kern="1200" dirty="0"/>
        </a:p>
      </dsp:txBody>
      <dsp:txXfrm>
        <a:off x="2030554" y="1340315"/>
        <a:ext cx="701587" cy="701587"/>
      </dsp:txXfrm>
    </dsp:sp>
    <dsp:sp modelId="{2DAD78DD-8AA4-4B71-9D12-EF83A7524021}">
      <dsp:nvSpPr>
        <dsp:cNvPr id="0" name=""/>
        <dsp:cNvSpPr/>
      </dsp:nvSpPr>
      <dsp:spPr>
        <a:xfrm rot="16289785">
          <a:off x="2300949" y="1080847"/>
          <a:ext cx="191713" cy="37018"/>
        </a:xfrm>
        <a:custGeom>
          <a:avLst/>
          <a:gdLst/>
          <a:ahLst/>
          <a:cxnLst/>
          <a:rect l="0" t="0" r="0" b="0"/>
          <a:pathLst>
            <a:path>
              <a:moveTo>
                <a:pt x="0" y="18509"/>
              </a:moveTo>
              <a:lnTo>
                <a:pt x="191713" y="18509"/>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392013" y="1094563"/>
        <a:ext cx="9585" cy="9585"/>
      </dsp:txXfrm>
    </dsp:sp>
    <dsp:sp modelId="{AF78B862-1B75-472E-B682-E84E519C872B}">
      <dsp:nvSpPr>
        <dsp:cNvPr id="0" name=""/>
        <dsp:cNvSpPr/>
      </dsp:nvSpPr>
      <dsp:spPr>
        <a:xfrm>
          <a:off x="1448772" y="11382"/>
          <a:ext cx="1926991" cy="992195"/>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GB" sz="1600" kern="1200" dirty="0" smtClean="0"/>
            <a:t>Nature: fixed, discretionary</a:t>
          </a:r>
          <a:endParaRPr lang="en-GB" sz="1600" kern="1200" dirty="0"/>
        </a:p>
      </dsp:txBody>
      <dsp:txXfrm>
        <a:off x="1730973" y="156686"/>
        <a:ext cx="1362589" cy="701587"/>
      </dsp:txXfrm>
    </dsp:sp>
    <dsp:sp modelId="{39993136-F0D8-46D3-BC08-0FA6FBBD8E03}">
      <dsp:nvSpPr>
        <dsp:cNvPr id="0" name=""/>
        <dsp:cNvSpPr/>
      </dsp:nvSpPr>
      <dsp:spPr>
        <a:xfrm rot="1995252">
          <a:off x="2782542" y="1990395"/>
          <a:ext cx="166894" cy="37018"/>
        </a:xfrm>
        <a:custGeom>
          <a:avLst/>
          <a:gdLst/>
          <a:ahLst/>
          <a:cxnLst/>
          <a:rect l="0" t="0" r="0" b="0"/>
          <a:pathLst>
            <a:path>
              <a:moveTo>
                <a:pt x="0" y="18509"/>
              </a:moveTo>
              <a:lnTo>
                <a:pt x="166894" y="18509"/>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861817" y="2004732"/>
        <a:ext cx="8344" cy="8344"/>
      </dsp:txXfrm>
    </dsp:sp>
    <dsp:sp modelId="{57F7BCC4-4F76-43E9-9F5A-3D42B204C2EE}">
      <dsp:nvSpPr>
        <dsp:cNvPr id="0" name=""/>
        <dsp:cNvSpPr/>
      </dsp:nvSpPr>
      <dsp:spPr>
        <a:xfrm>
          <a:off x="2567312" y="1948750"/>
          <a:ext cx="1926991" cy="992195"/>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GB" sz="1600" kern="1200" dirty="0" smtClean="0"/>
            <a:t>Currency</a:t>
          </a:r>
          <a:endParaRPr lang="en-GB" sz="1600" kern="1200" dirty="0"/>
        </a:p>
      </dsp:txBody>
      <dsp:txXfrm>
        <a:off x="2849513" y="2094054"/>
        <a:ext cx="1362589" cy="701587"/>
      </dsp:txXfrm>
    </dsp:sp>
    <dsp:sp modelId="{A0BEFE6A-E122-478E-90C3-F6056CD97DB7}">
      <dsp:nvSpPr>
        <dsp:cNvPr id="0" name=""/>
        <dsp:cNvSpPr/>
      </dsp:nvSpPr>
      <dsp:spPr>
        <a:xfrm rot="8716642">
          <a:off x="1856938" y="1991650"/>
          <a:ext cx="128059" cy="37018"/>
        </a:xfrm>
        <a:custGeom>
          <a:avLst/>
          <a:gdLst/>
          <a:ahLst/>
          <a:cxnLst/>
          <a:rect l="0" t="0" r="0" b="0"/>
          <a:pathLst>
            <a:path>
              <a:moveTo>
                <a:pt x="0" y="18509"/>
              </a:moveTo>
              <a:lnTo>
                <a:pt x="128059" y="18509"/>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rot="10800000">
        <a:off x="1917766" y="2006957"/>
        <a:ext cx="6402" cy="6402"/>
      </dsp:txXfrm>
    </dsp:sp>
    <dsp:sp modelId="{D284C861-3155-43D5-B52E-44122DD606D8}">
      <dsp:nvSpPr>
        <dsp:cNvPr id="0" name=""/>
        <dsp:cNvSpPr/>
      </dsp:nvSpPr>
      <dsp:spPr>
        <a:xfrm>
          <a:off x="330232" y="1948750"/>
          <a:ext cx="1926991" cy="992195"/>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GB" sz="1600" kern="1200" dirty="0" smtClean="0"/>
            <a:t>Duration</a:t>
          </a:r>
          <a:endParaRPr lang="en-GB" sz="1600" kern="1200" dirty="0"/>
        </a:p>
      </dsp:txBody>
      <dsp:txXfrm>
        <a:off x="612433" y="2094054"/>
        <a:ext cx="1362589" cy="7015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224A3B-9A1F-47DC-9212-5CFC06DCF93F}">
      <dsp:nvSpPr>
        <dsp:cNvPr id="0" name=""/>
        <dsp:cNvSpPr/>
      </dsp:nvSpPr>
      <dsp:spPr>
        <a:xfrm rot="5400000">
          <a:off x="4776121" y="-1731425"/>
          <a:ext cx="1318083" cy="5115448"/>
        </a:xfrm>
        <a:prstGeom prst="round2Same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GB" sz="1500" kern="1200" dirty="0" smtClean="0"/>
            <a:t>Although legally independent, there might be an implicit obligation of support from the insurer – reputational contagion risk</a:t>
          </a:r>
          <a:endParaRPr lang="en-GB" sz="1500" kern="1200" dirty="0"/>
        </a:p>
        <a:p>
          <a:pPr marL="114300" lvl="1" indent="-114300" algn="l" defTabSz="666750">
            <a:lnSpc>
              <a:spcPct val="90000"/>
            </a:lnSpc>
            <a:spcBef>
              <a:spcPct val="0"/>
            </a:spcBef>
            <a:spcAft>
              <a:spcPct val="15000"/>
            </a:spcAft>
            <a:buChar char="••"/>
          </a:pPr>
          <a:r>
            <a:rPr lang="en-GB" sz="1500" kern="1200" dirty="0" smtClean="0"/>
            <a:t>Consider prohibition of certain SPEs especially if used to circumvent regulatory requirements. </a:t>
          </a:r>
          <a:endParaRPr lang="en-GB" sz="1500" kern="1200" dirty="0"/>
        </a:p>
      </dsp:txBody>
      <dsp:txXfrm rot="-5400000">
        <a:off x="2877439" y="231601"/>
        <a:ext cx="5051104" cy="1189395"/>
      </dsp:txXfrm>
    </dsp:sp>
    <dsp:sp modelId="{D8E1BD80-4CC9-406A-9EFC-E6FF432D83E2}">
      <dsp:nvSpPr>
        <dsp:cNvPr id="0" name=""/>
        <dsp:cNvSpPr/>
      </dsp:nvSpPr>
      <dsp:spPr>
        <a:xfrm>
          <a:off x="0" y="2496"/>
          <a:ext cx="2877439" cy="1647604"/>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GB" sz="3200" kern="1200" dirty="0" smtClean="0"/>
            <a:t>Special Purpose Entities</a:t>
          </a:r>
          <a:endParaRPr lang="en-GB" sz="3200" kern="1200" dirty="0"/>
        </a:p>
      </dsp:txBody>
      <dsp:txXfrm>
        <a:off x="80429" y="82925"/>
        <a:ext cx="2716581" cy="1486746"/>
      </dsp:txXfrm>
    </dsp:sp>
    <dsp:sp modelId="{F5FF63FB-7DFF-4A30-96F8-BA5BFBAF75C8}">
      <dsp:nvSpPr>
        <dsp:cNvPr id="0" name=""/>
        <dsp:cNvSpPr/>
      </dsp:nvSpPr>
      <dsp:spPr>
        <a:xfrm rot="5400000">
          <a:off x="4776121" y="-1440"/>
          <a:ext cx="1318083" cy="5115448"/>
        </a:xfrm>
        <a:prstGeom prst="round2Same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GB" sz="1500" kern="1200" dirty="0" smtClean="0"/>
            <a:t>Could lose value due to increased correlation between asset classes in times of stress</a:t>
          </a:r>
          <a:endParaRPr lang="en-GB" sz="1500" kern="1200" dirty="0"/>
        </a:p>
        <a:p>
          <a:pPr marL="114300" lvl="1" indent="-114300" algn="l" defTabSz="666750">
            <a:lnSpc>
              <a:spcPct val="90000"/>
            </a:lnSpc>
            <a:spcBef>
              <a:spcPct val="0"/>
            </a:spcBef>
            <a:spcAft>
              <a:spcPct val="15000"/>
            </a:spcAft>
            <a:buChar char="••"/>
          </a:pPr>
          <a:r>
            <a:rPr lang="en-GB" sz="1500" kern="1200" dirty="0" smtClean="0"/>
            <a:t>Consider quantitative and qualitative requirements to limit investments in such products</a:t>
          </a:r>
          <a:endParaRPr lang="en-GB" sz="1500" kern="1200" dirty="0"/>
        </a:p>
        <a:p>
          <a:pPr marL="114300" lvl="1" indent="-114300" algn="l" defTabSz="666750">
            <a:lnSpc>
              <a:spcPct val="90000"/>
            </a:lnSpc>
            <a:spcBef>
              <a:spcPct val="0"/>
            </a:spcBef>
            <a:spcAft>
              <a:spcPct val="15000"/>
            </a:spcAft>
            <a:buChar char="••"/>
          </a:pPr>
          <a:r>
            <a:rPr lang="en-GB" sz="1500" kern="1200" dirty="0" smtClean="0"/>
            <a:t>Examples: asset-backed securities, insurance linked securities</a:t>
          </a:r>
          <a:endParaRPr lang="en-GB" sz="1500" kern="1200" dirty="0"/>
        </a:p>
      </dsp:txBody>
      <dsp:txXfrm rot="-5400000">
        <a:off x="2877439" y="1961586"/>
        <a:ext cx="5051104" cy="1189395"/>
      </dsp:txXfrm>
    </dsp:sp>
    <dsp:sp modelId="{01239958-0E51-4A21-9DCD-93D2D980A428}">
      <dsp:nvSpPr>
        <dsp:cNvPr id="0" name=""/>
        <dsp:cNvSpPr/>
      </dsp:nvSpPr>
      <dsp:spPr>
        <a:xfrm>
          <a:off x="0" y="1732481"/>
          <a:ext cx="2877439" cy="1647604"/>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GB" sz="3200" kern="1200" dirty="0" smtClean="0"/>
            <a:t>Structured Credit Products</a:t>
          </a:r>
          <a:endParaRPr lang="en-GB" sz="3200" kern="1200" dirty="0"/>
        </a:p>
      </dsp:txBody>
      <dsp:txXfrm>
        <a:off x="80429" y="1812910"/>
        <a:ext cx="2716581" cy="1486746"/>
      </dsp:txXfrm>
    </dsp:sp>
    <dsp:sp modelId="{26F9E2BA-C208-4DD4-BF97-91BB306630A6}">
      <dsp:nvSpPr>
        <dsp:cNvPr id="0" name=""/>
        <dsp:cNvSpPr/>
      </dsp:nvSpPr>
      <dsp:spPr>
        <a:xfrm rot="5400000">
          <a:off x="4776121" y="1728545"/>
          <a:ext cx="1318083" cy="5115448"/>
        </a:xfrm>
        <a:prstGeom prst="round2Same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GB" sz="1500" kern="1200" dirty="0" smtClean="0"/>
            <a:t>Could produce large liabilities from extreme low-probability market events</a:t>
          </a:r>
          <a:endParaRPr lang="en-GB" sz="1500" kern="1200" dirty="0"/>
        </a:p>
        <a:p>
          <a:pPr marL="114300" lvl="1" indent="-114300" algn="l" defTabSz="666750">
            <a:lnSpc>
              <a:spcPct val="90000"/>
            </a:lnSpc>
            <a:spcBef>
              <a:spcPct val="0"/>
            </a:spcBef>
            <a:spcAft>
              <a:spcPct val="15000"/>
            </a:spcAft>
            <a:buChar char="••"/>
          </a:pPr>
          <a:r>
            <a:rPr lang="en-GB" sz="1500" kern="1200" dirty="0" smtClean="0"/>
            <a:t>Legitimate use for risk management purposes – hedging</a:t>
          </a:r>
          <a:endParaRPr lang="en-GB" sz="1500" kern="1200" dirty="0"/>
        </a:p>
        <a:p>
          <a:pPr marL="114300" lvl="1" indent="-114300" algn="l" defTabSz="666750">
            <a:lnSpc>
              <a:spcPct val="90000"/>
            </a:lnSpc>
            <a:spcBef>
              <a:spcPct val="0"/>
            </a:spcBef>
            <a:spcAft>
              <a:spcPct val="15000"/>
            </a:spcAft>
            <a:buChar char="••"/>
          </a:pPr>
          <a:r>
            <a:rPr lang="en-GB" sz="1500" kern="1200" dirty="0" smtClean="0"/>
            <a:t>Consider limiting use for speculative reasons or requirements on suitable counterparties</a:t>
          </a:r>
          <a:endParaRPr lang="en-GB" sz="1500" kern="1200" dirty="0"/>
        </a:p>
      </dsp:txBody>
      <dsp:txXfrm rot="-5400000">
        <a:off x="2877439" y="3691571"/>
        <a:ext cx="5051104" cy="1189395"/>
      </dsp:txXfrm>
    </dsp:sp>
    <dsp:sp modelId="{81CFEEDA-5A4F-4701-B28E-D6950EC54500}">
      <dsp:nvSpPr>
        <dsp:cNvPr id="0" name=""/>
        <dsp:cNvSpPr/>
      </dsp:nvSpPr>
      <dsp:spPr>
        <a:xfrm>
          <a:off x="0" y="3462466"/>
          <a:ext cx="2877439" cy="1647604"/>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GB" sz="3200" kern="1200" dirty="0" smtClean="0"/>
            <a:t>Derivatives</a:t>
          </a:r>
          <a:endParaRPr lang="en-GB" sz="3200" kern="1200" dirty="0"/>
        </a:p>
      </dsp:txBody>
      <dsp:txXfrm>
        <a:off x="80429" y="3542895"/>
        <a:ext cx="2716581" cy="1486746"/>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657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6570"/>
          </a:xfrm>
          <a:prstGeom prst="rect">
            <a:avLst/>
          </a:prstGeom>
        </p:spPr>
        <p:txBody>
          <a:bodyPr vert="horz" lIns="91440" tIns="45720" rIns="91440" bIns="45720" rtlCol="0"/>
          <a:lstStyle>
            <a:lvl1pPr algn="r">
              <a:defRPr sz="1200"/>
            </a:lvl1pPr>
          </a:lstStyle>
          <a:p>
            <a:fld id="{59228BDA-53D2-4377-9EE3-69B9799EC0F4}" type="datetimeFigureOut">
              <a:rPr lang="en-GB" smtClean="0"/>
              <a:t>11/02/2014</a:t>
            </a:fld>
            <a:endParaRPr lang="en-GB"/>
          </a:p>
        </p:txBody>
      </p:sp>
      <p:sp>
        <p:nvSpPr>
          <p:cNvPr id="4" name="Footer Placeholder 3"/>
          <p:cNvSpPr>
            <a:spLocks noGrp="1"/>
          </p:cNvSpPr>
          <p:nvPr>
            <p:ph type="ftr" sz="quarter" idx="2"/>
          </p:nvPr>
        </p:nvSpPr>
        <p:spPr>
          <a:xfrm>
            <a:off x="0" y="9433106"/>
            <a:ext cx="2944283" cy="49657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33106"/>
            <a:ext cx="2944283" cy="496570"/>
          </a:xfrm>
          <a:prstGeom prst="rect">
            <a:avLst/>
          </a:prstGeom>
        </p:spPr>
        <p:txBody>
          <a:bodyPr vert="horz" lIns="91440" tIns="45720" rIns="91440" bIns="45720" rtlCol="0" anchor="b"/>
          <a:lstStyle>
            <a:lvl1pPr algn="r">
              <a:defRPr sz="1200"/>
            </a:lvl1pPr>
          </a:lstStyle>
          <a:p>
            <a:fld id="{C3AD3BAE-ABAA-4634-AE23-A6EE8753F743}" type="slidenum">
              <a:rPr lang="en-GB" smtClean="0"/>
              <a:t>‹#›</a:t>
            </a:fld>
            <a:endParaRPr lang="en-GB"/>
          </a:p>
        </p:txBody>
      </p:sp>
    </p:spTree>
    <p:extLst>
      <p:ext uri="{BB962C8B-B14F-4D97-AF65-F5344CB8AC3E}">
        <p14:creationId xmlns:p14="http://schemas.microsoft.com/office/powerpoint/2010/main" val="3613076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8100" y="0"/>
            <a:ext cx="2944813" cy="496888"/>
          </a:xfrm>
          <a:prstGeom prst="rect">
            <a:avLst/>
          </a:prstGeom>
        </p:spPr>
        <p:txBody>
          <a:bodyPr vert="horz" lIns="91440" tIns="45720" rIns="91440" bIns="45720" rtlCol="0"/>
          <a:lstStyle>
            <a:lvl1pPr algn="r">
              <a:defRPr sz="1200"/>
            </a:lvl1pPr>
          </a:lstStyle>
          <a:p>
            <a:fld id="{7545D280-1BD8-4669-A8A1-2EF911E5A3FF}" type="datetimeFigureOut">
              <a:rPr lang="en-GB" smtClean="0"/>
              <a:t>11/02/2014</a:t>
            </a:fld>
            <a:endParaRPr lang="en-GB"/>
          </a:p>
        </p:txBody>
      </p:sp>
      <p:sp>
        <p:nvSpPr>
          <p:cNvPr id="4" name="Slide Image Placeholder 3"/>
          <p:cNvSpPr>
            <a:spLocks noGrp="1" noRot="1" noChangeAspect="1"/>
          </p:cNvSpPr>
          <p:nvPr>
            <p:ph type="sldImg" idx="2"/>
          </p:nvPr>
        </p:nvSpPr>
        <p:spPr>
          <a:xfrm>
            <a:off x="914400" y="744538"/>
            <a:ext cx="4965700" cy="37242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18050"/>
            <a:ext cx="5435600" cy="446881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32925"/>
            <a:ext cx="2944813" cy="49688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8100" y="9432925"/>
            <a:ext cx="2944813" cy="496888"/>
          </a:xfrm>
          <a:prstGeom prst="rect">
            <a:avLst/>
          </a:prstGeom>
        </p:spPr>
        <p:txBody>
          <a:bodyPr vert="horz" lIns="91440" tIns="45720" rIns="91440" bIns="45720" rtlCol="0" anchor="b"/>
          <a:lstStyle>
            <a:lvl1pPr algn="r">
              <a:defRPr sz="1200"/>
            </a:lvl1pPr>
          </a:lstStyle>
          <a:p>
            <a:fld id="{7436C322-1FEC-4C25-9DF9-234F3C994BC8}" type="slidenum">
              <a:rPr lang="en-GB" smtClean="0"/>
              <a:t>‹#›</a:t>
            </a:fld>
            <a:endParaRPr lang="en-GB"/>
          </a:p>
        </p:txBody>
      </p:sp>
    </p:spTree>
    <p:extLst>
      <p:ext uri="{BB962C8B-B14F-4D97-AF65-F5344CB8AC3E}">
        <p14:creationId xmlns:p14="http://schemas.microsoft.com/office/powerpoint/2010/main" val="5330670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fld id="{CE51BA0E-6770-45CF-A4D0-33738D1E6263}" type="datetime1">
              <a:rPr lang="de-DE" smtClean="0"/>
              <a:pPr/>
              <a:t>11.02.2014</a:t>
            </a:fld>
            <a:endParaRPr lang="de-DE"/>
          </a:p>
        </p:txBody>
      </p:sp>
      <p:sp>
        <p:nvSpPr>
          <p:cNvPr id="5" name="Slide Number Placeholder 4"/>
          <p:cNvSpPr>
            <a:spLocks noGrp="1"/>
          </p:cNvSpPr>
          <p:nvPr>
            <p:ph type="sldNum" sz="quarter" idx="11"/>
          </p:nvPr>
        </p:nvSpPr>
        <p:spPr/>
        <p:txBody>
          <a:bodyPr/>
          <a:lstStyle/>
          <a:p>
            <a:fld id="{0D04B3AB-F155-4AFF-B0A5-0E16A1B32241}" type="slidenum">
              <a:rPr lang="de-DE" smtClean="0"/>
              <a:pPr/>
              <a:t>1</a:t>
            </a:fld>
            <a:endParaRPr lang="de-DE"/>
          </a:p>
        </p:txBody>
      </p:sp>
    </p:spTree>
    <p:extLst>
      <p:ext uri="{BB962C8B-B14F-4D97-AF65-F5344CB8AC3E}">
        <p14:creationId xmlns:p14="http://schemas.microsoft.com/office/powerpoint/2010/main" val="247189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p:spPr>
        <p:txBody>
          <a:bodyPr/>
          <a:lstStyle/>
          <a:p>
            <a:endParaRPr lang="en-US" dirty="0" smtClean="0"/>
          </a:p>
        </p:txBody>
      </p:sp>
      <p:sp>
        <p:nvSpPr>
          <p:cNvPr id="104452" name="Date Placeholder 3"/>
          <p:cNvSpPr>
            <a:spLocks noGrp="1"/>
          </p:cNvSpPr>
          <p:nvPr>
            <p:ph type="dt" sz="quarter" idx="1"/>
          </p:nvPr>
        </p:nvSpPr>
        <p:spPr>
          <a:noFill/>
        </p:spPr>
        <p:txBody>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fld id="{C3B22235-5F33-468E-B819-3AB7374FF8FC}" type="datetime1">
              <a:rPr kumimoji="0" lang="de-DE" sz="1200" b="0" smtClean="0"/>
              <a:pPr/>
              <a:t>11.02.2014</a:t>
            </a:fld>
            <a:endParaRPr kumimoji="0" lang="de-DE" sz="1200" b="0" smtClean="0"/>
          </a:p>
        </p:txBody>
      </p:sp>
      <p:sp>
        <p:nvSpPr>
          <p:cNvPr id="104453" name="Slide Number Placeholder 4"/>
          <p:cNvSpPr>
            <a:spLocks noGrp="1"/>
          </p:cNvSpPr>
          <p:nvPr>
            <p:ph type="sldNum" sz="quarter" idx="5"/>
          </p:nvPr>
        </p:nvSpPr>
        <p:spPr>
          <a:noFill/>
        </p:spPr>
        <p:txBody>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fld id="{18AC4DCA-8A99-422C-85DE-05DF81B8FF13}" type="slidenum">
              <a:rPr kumimoji="0" lang="de-DE" sz="1200" b="0" smtClean="0"/>
              <a:pPr/>
              <a:t>11</a:t>
            </a:fld>
            <a:endParaRPr kumimoji="0" lang="de-DE" sz="1200" b="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dt" sz="quarter" idx="1"/>
          </p:nvPr>
        </p:nvSpPr>
        <p:spPr>
          <a:noFill/>
        </p:spPr>
        <p:txBody>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fld id="{8FACC1A1-106D-4C0F-B894-3A133EF5ECCF}" type="datetime1">
              <a:rPr kumimoji="0" lang="de-DE" sz="1200" b="0" smtClean="0"/>
              <a:pPr/>
              <a:t>11.02.2014</a:t>
            </a:fld>
            <a:endParaRPr kumimoji="0" lang="de-DE" sz="1200" b="0" smtClean="0"/>
          </a:p>
        </p:txBody>
      </p:sp>
      <p:sp>
        <p:nvSpPr>
          <p:cNvPr id="56323" name="Rectangle 7"/>
          <p:cNvSpPr>
            <a:spLocks noGrp="1" noChangeArrowheads="1"/>
          </p:cNvSpPr>
          <p:nvPr>
            <p:ph type="sldNum" sz="quarter" idx="5"/>
          </p:nvPr>
        </p:nvSpPr>
        <p:spPr>
          <a:noFill/>
        </p:spPr>
        <p:txBody>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fld id="{DC02041F-5BA3-4681-AC8C-8FFA18AA880B}" type="slidenum">
              <a:rPr kumimoji="0" lang="de-DE" sz="1200" b="0" smtClean="0"/>
              <a:pPr/>
              <a:t>2</a:t>
            </a:fld>
            <a:endParaRPr kumimoji="0" lang="de-DE" sz="1200" b="0" smtClean="0"/>
          </a:p>
        </p:txBody>
      </p:sp>
      <p:sp>
        <p:nvSpPr>
          <p:cNvPr id="56324" name="Rectangle 2"/>
          <p:cNvSpPr>
            <a:spLocks noGrp="1" noRot="1" noChangeAspect="1" noChangeArrowheads="1" noTextEdit="1"/>
          </p:cNvSpPr>
          <p:nvPr>
            <p:ph type="sldImg"/>
          </p:nvPr>
        </p:nvSpPr>
        <p:spPr>
          <a:ln/>
        </p:spPr>
      </p:sp>
      <p:sp>
        <p:nvSpPr>
          <p:cNvPr id="56325"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p:spPr>
        <p:txBody>
          <a:bodyPr/>
          <a:lstStyle/>
          <a:p>
            <a:r>
              <a:rPr lang="en-US" dirty="0" smtClean="0"/>
              <a:t>Explain the ICP statement and rationale for imposing</a:t>
            </a:r>
            <a:r>
              <a:rPr lang="en-US" baseline="0" dirty="0" smtClean="0"/>
              <a:t> investment requirements</a:t>
            </a:r>
            <a:r>
              <a:rPr lang="en-US" dirty="0" smtClean="0"/>
              <a:t>.</a:t>
            </a:r>
          </a:p>
          <a:p>
            <a:r>
              <a:rPr lang="en-GB" dirty="0" smtClean="0"/>
              <a:t>15.2 The supervisor is open and transparent as to the regulatory investment requirements that apply and is explicit about the objectives of those requirements.</a:t>
            </a:r>
            <a:endParaRPr lang="en-US" dirty="0" smtClean="0"/>
          </a:p>
        </p:txBody>
      </p:sp>
      <p:sp>
        <p:nvSpPr>
          <p:cNvPr id="62468" name="Date Placeholder 3"/>
          <p:cNvSpPr>
            <a:spLocks noGrp="1"/>
          </p:cNvSpPr>
          <p:nvPr>
            <p:ph type="dt" sz="quarter" idx="1"/>
          </p:nvPr>
        </p:nvSpPr>
        <p:spPr>
          <a:noFill/>
        </p:spPr>
        <p:txBody>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fld id="{45809F47-46A8-480A-BB9E-EF231D638B2B}" type="datetime1">
              <a:rPr kumimoji="0" lang="de-DE" sz="1200" b="0" smtClean="0"/>
              <a:pPr/>
              <a:t>11.02.2014</a:t>
            </a:fld>
            <a:endParaRPr kumimoji="0" lang="de-DE" sz="1200" b="0" smtClean="0"/>
          </a:p>
        </p:txBody>
      </p:sp>
      <p:sp>
        <p:nvSpPr>
          <p:cNvPr id="62469" name="Slide Number Placeholder 4"/>
          <p:cNvSpPr>
            <a:spLocks noGrp="1"/>
          </p:cNvSpPr>
          <p:nvPr>
            <p:ph type="sldNum" sz="quarter" idx="5"/>
          </p:nvPr>
        </p:nvSpPr>
        <p:spPr>
          <a:noFill/>
        </p:spPr>
        <p:txBody>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fld id="{45DF4378-8ED7-4987-9D15-8306936378B9}" type="slidenum">
              <a:rPr kumimoji="0" lang="de-DE" sz="1200" b="0" smtClean="0"/>
              <a:pPr/>
              <a:t>3</a:t>
            </a:fld>
            <a:endParaRPr kumimoji="0" lang="de-DE" sz="1200" b="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E.g. Weaknesses in governance/risk</a:t>
            </a:r>
            <a:r>
              <a:rPr lang="en-GB" baseline="0" dirty="0" smtClean="0"/>
              <a:t> management could be addressed by way of more stringent investment requirements.</a:t>
            </a:r>
          </a:p>
          <a:p>
            <a:endParaRPr lang="en-GB" dirty="0"/>
          </a:p>
        </p:txBody>
      </p:sp>
      <p:sp>
        <p:nvSpPr>
          <p:cNvPr id="4" name="Date Placeholder 3"/>
          <p:cNvSpPr>
            <a:spLocks noGrp="1"/>
          </p:cNvSpPr>
          <p:nvPr>
            <p:ph type="dt" idx="10"/>
          </p:nvPr>
        </p:nvSpPr>
        <p:spPr/>
        <p:txBody>
          <a:bodyPr/>
          <a:lstStyle/>
          <a:p>
            <a:pPr>
              <a:defRPr/>
            </a:pPr>
            <a:fld id="{EF9025B6-8BF5-48E5-BCBF-0B15931C946E}" type="datetime1">
              <a:rPr lang="de-DE" smtClean="0"/>
              <a:pPr>
                <a:defRPr/>
              </a:pPr>
              <a:t>11.02.2014</a:t>
            </a:fld>
            <a:endParaRPr lang="de-DE"/>
          </a:p>
        </p:txBody>
      </p:sp>
      <p:sp>
        <p:nvSpPr>
          <p:cNvPr id="5" name="Slide Number Placeholder 4"/>
          <p:cNvSpPr>
            <a:spLocks noGrp="1"/>
          </p:cNvSpPr>
          <p:nvPr>
            <p:ph type="sldNum" sz="quarter" idx="11"/>
          </p:nvPr>
        </p:nvSpPr>
        <p:spPr/>
        <p:txBody>
          <a:bodyPr/>
          <a:lstStyle/>
          <a:p>
            <a:pPr>
              <a:defRPr/>
            </a:pPr>
            <a:fld id="{9FC7586F-2EF9-433E-B498-721CCD5D3070}" type="slidenum">
              <a:rPr lang="de-DE" smtClean="0"/>
              <a:pPr>
                <a:defRPr/>
              </a:pPr>
              <a:t>4</a:t>
            </a:fld>
            <a:endParaRPr lang="de-DE"/>
          </a:p>
        </p:txBody>
      </p:sp>
    </p:spTree>
    <p:extLst>
      <p:ext uri="{BB962C8B-B14F-4D97-AF65-F5344CB8AC3E}">
        <p14:creationId xmlns:p14="http://schemas.microsoft.com/office/powerpoint/2010/main" val="2434221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15.3 The regulatory investment requirements address at a minimum, the</a:t>
            </a:r>
          </a:p>
          <a:p>
            <a:r>
              <a:rPr lang="en-GB" dirty="0" smtClean="0"/>
              <a:t>• Security;</a:t>
            </a:r>
          </a:p>
          <a:p>
            <a:r>
              <a:rPr lang="en-GB" dirty="0" smtClean="0"/>
              <a:t>• Liquidity; and</a:t>
            </a:r>
          </a:p>
          <a:p>
            <a:r>
              <a:rPr lang="en-GB" dirty="0" smtClean="0"/>
              <a:t>• Diversification;</a:t>
            </a:r>
          </a:p>
          <a:p>
            <a:r>
              <a:rPr lang="en-GB" dirty="0" smtClean="0"/>
              <a:t>of an insurer’s portfolio of investments as a whole.</a:t>
            </a:r>
            <a:endParaRPr lang="en-GB" dirty="0"/>
          </a:p>
        </p:txBody>
      </p:sp>
      <p:sp>
        <p:nvSpPr>
          <p:cNvPr id="4" name="Date Placeholder 3"/>
          <p:cNvSpPr>
            <a:spLocks noGrp="1"/>
          </p:cNvSpPr>
          <p:nvPr>
            <p:ph type="dt" idx="10"/>
          </p:nvPr>
        </p:nvSpPr>
        <p:spPr/>
        <p:txBody>
          <a:bodyPr/>
          <a:lstStyle/>
          <a:p>
            <a:pPr>
              <a:defRPr/>
            </a:pPr>
            <a:fld id="{EF9025B6-8BF5-48E5-BCBF-0B15931C946E}" type="datetime1">
              <a:rPr lang="de-DE" smtClean="0"/>
              <a:pPr>
                <a:defRPr/>
              </a:pPr>
              <a:t>11.02.2014</a:t>
            </a:fld>
            <a:endParaRPr lang="de-DE"/>
          </a:p>
        </p:txBody>
      </p:sp>
      <p:sp>
        <p:nvSpPr>
          <p:cNvPr id="5" name="Slide Number Placeholder 4"/>
          <p:cNvSpPr>
            <a:spLocks noGrp="1"/>
          </p:cNvSpPr>
          <p:nvPr>
            <p:ph type="sldNum" sz="quarter" idx="11"/>
          </p:nvPr>
        </p:nvSpPr>
        <p:spPr/>
        <p:txBody>
          <a:bodyPr/>
          <a:lstStyle/>
          <a:p>
            <a:pPr>
              <a:defRPr/>
            </a:pPr>
            <a:fld id="{9FC7586F-2EF9-433E-B498-721CCD5D3070}" type="slidenum">
              <a:rPr lang="de-DE" smtClean="0"/>
              <a:pPr>
                <a:defRPr/>
              </a:pPr>
              <a:t>5</a:t>
            </a:fld>
            <a:endParaRPr lang="de-DE"/>
          </a:p>
        </p:txBody>
      </p:sp>
    </p:spTree>
    <p:extLst>
      <p:ext uri="{BB962C8B-B14F-4D97-AF65-F5344CB8AC3E}">
        <p14:creationId xmlns:p14="http://schemas.microsoft.com/office/powerpoint/2010/main" val="6743628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15.4 The supervisor requires the insurer to invest in a manner that is appropriate to the nature of its liabilities.</a:t>
            </a:r>
            <a:endParaRPr lang="en-GB" dirty="0"/>
          </a:p>
        </p:txBody>
      </p:sp>
      <p:sp>
        <p:nvSpPr>
          <p:cNvPr id="4" name="Date Placeholder 3"/>
          <p:cNvSpPr>
            <a:spLocks noGrp="1"/>
          </p:cNvSpPr>
          <p:nvPr>
            <p:ph type="dt" idx="10"/>
          </p:nvPr>
        </p:nvSpPr>
        <p:spPr/>
        <p:txBody>
          <a:bodyPr/>
          <a:lstStyle/>
          <a:p>
            <a:pPr>
              <a:defRPr/>
            </a:pPr>
            <a:fld id="{EF9025B6-8BF5-48E5-BCBF-0B15931C946E}" type="datetime1">
              <a:rPr lang="de-DE" smtClean="0"/>
              <a:pPr>
                <a:defRPr/>
              </a:pPr>
              <a:t>11.02.2014</a:t>
            </a:fld>
            <a:endParaRPr lang="de-DE"/>
          </a:p>
        </p:txBody>
      </p:sp>
      <p:sp>
        <p:nvSpPr>
          <p:cNvPr id="5" name="Slide Number Placeholder 4"/>
          <p:cNvSpPr>
            <a:spLocks noGrp="1"/>
          </p:cNvSpPr>
          <p:nvPr>
            <p:ph type="sldNum" sz="quarter" idx="11"/>
          </p:nvPr>
        </p:nvSpPr>
        <p:spPr/>
        <p:txBody>
          <a:bodyPr/>
          <a:lstStyle/>
          <a:p>
            <a:pPr>
              <a:defRPr/>
            </a:pPr>
            <a:fld id="{9FC7586F-2EF9-433E-B498-721CCD5D3070}" type="slidenum">
              <a:rPr lang="de-DE" smtClean="0"/>
              <a:pPr>
                <a:defRPr/>
              </a:pPr>
              <a:t>6</a:t>
            </a:fld>
            <a:endParaRPr lang="de-DE"/>
          </a:p>
        </p:txBody>
      </p:sp>
    </p:spTree>
    <p:extLst>
      <p:ext uri="{BB962C8B-B14F-4D97-AF65-F5344CB8AC3E}">
        <p14:creationId xmlns:p14="http://schemas.microsoft.com/office/powerpoint/2010/main" val="1179861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15.5 The supervisor requires the insurer to invest only in assets whose risks it can properly assess and manage.</a:t>
            </a:r>
            <a:endParaRPr lang="en-GB" dirty="0"/>
          </a:p>
        </p:txBody>
      </p:sp>
      <p:sp>
        <p:nvSpPr>
          <p:cNvPr id="4" name="Date Placeholder 3"/>
          <p:cNvSpPr>
            <a:spLocks noGrp="1"/>
          </p:cNvSpPr>
          <p:nvPr>
            <p:ph type="dt" idx="10"/>
          </p:nvPr>
        </p:nvSpPr>
        <p:spPr/>
        <p:txBody>
          <a:bodyPr/>
          <a:lstStyle/>
          <a:p>
            <a:pPr>
              <a:defRPr/>
            </a:pPr>
            <a:fld id="{EF9025B6-8BF5-48E5-BCBF-0B15931C946E}" type="datetime1">
              <a:rPr lang="de-DE" smtClean="0"/>
              <a:pPr>
                <a:defRPr/>
              </a:pPr>
              <a:t>11.02.2014</a:t>
            </a:fld>
            <a:endParaRPr lang="de-DE"/>
          </a:p>
        </p:txBody>
      </p:sp>
      <p:sp>
        <p:nvSpPr>
          <p:cNvPr id="5" name="Slide Number Placeholder 4"/>
          <p:cNvSpPr>
            <a:spLocks noGrp="1"/>
          </p:cNvSpPr>
          <p:nvPr>
            <p:ph type="sldNum" sz="quarter" idx="11"/>
          </p:nvPr>
        </p:nvSpPr>
        <p:spPr/>
        <p:txBody>
          <a:bodyPr/>
          <a:lstStyle/>
          <a:p>
            <a:pPr>
              <a:defRPr/>
            </a:pPr>
            <a:fld id="{9FC7586F-2EF9-433E-B498-721CCD5D3070}" type="slidenum">
              <a:rPr lang="de-DE" smtClean="0"/>
              <a:pPr>
                <a:defRPr/>
              </a:pPr>
              <a:t>7</a:t>
            </a:fld>
            <a:endParaRPr lang="de-DE"/>
          </a:p>
        </p:txBody>
      </p:sp>
    </p:spTree>
    <p:extLst>
      <p:ext uri="{BB962C8B-B14F-4D97-AF65-F5344CB8AC3E}">
        <p14:creationId xmlns:p14="http://schemas.microsoft.com/office/powerpoint/2010/main" val="3537843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15.6 The supervisor establishes quantitative and qualitative requirements, where appropriate, on the use of more complex and less transparent classes of assets and investment in markets or instruments that are subject to less governance or regulation.</a:t>
            </a:r>
            <a:endParaRPr lang="en-GB"/>
          </a:p>
        </p:txBody>
      </p:sp>
      <p:sp>
        <p:nvSpPr>
          <p:cNvPr id="4" name="Date Placeholder 3"/>
          <p:cNvSpPr>
            <a:spLocks noGrp="1"/>
          </p:cNvSpPr>
          <p:nvPr>
            <p:ph type="dt" idx="10"/>
          </p:nvPr>
        </p:nvSpPr>
        <p:spPr/>
        <p:txBody>
          <a:bodyPr/>
          <a:lstStyle/>
          <a:p>
            <a:pPr>
              <a:defRPr/>
            </a:pPr>
            <a:fld id="{EF9025B6-8BF5-48E5-BCBF-0B15931C946E}" type="datetime1">
              <a:rPr lang="de-DE" smtClean="0"/>
              <a:pPr>
                <a:defRPr/>
              </a:pPr>
              <a:t>11.02.2014</a:t>
            </a:fld>
            <a:endParaRPr lang="de-DE"/>
          </a:p>
        </p:txBody>
      </p:sp>
      <p:sp>
        <p:nvSpPr>
          <p:cNvPr id="5" name="Slide Number Placeholder 4"/>
          <p:cNvSpPr>
            <a:spLocks noGrp="1"/>
          </p:cNvSpPr>
          <p:nvPr>
            <p:ph type="sldNum" sz="quarter" idx="11"/>
          </p:nvPr>
        </p:nvSpPr>
        <p:spPr/>
        <p:txBody>
          <a:bodyPr/>
          <a:lstStyle/>
          <a:p>
            <a:pPr>
              <a:defRPr/>
            </a:pPr>
            <a:fld id="{9FC7586F-2EF9-433E-B498-721CCD5D3070}" type="slidenum">
              <a:rPr lang="de-DE" smtClean="0"/>
              <a:pPr>
                <a:defRPr/>
              </a:pPr>
              <a:t>8</a:t>
            </a:fld>
            <a:endParaRPr lang="de-DE"/>
          </a:p>
        </p:txBody>
      </p:sp>
    </p:spTree>
    <p:extLst>
      <p:ext uri="{BB962C8B-B14F-4D97-AF65-F5344CB8AC3E}">
        <p14:creationId xmlns:p14="http://schemas.microsoft.com/office/powerpoint/2010/main" val="2574755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15.1 The supervisor establishes requirements that are applicable to the investment activities of the insurer.</a:t>
            </a:r>
            <a:endParaRPr lang="en-GB" dirty="0"/>
          </a:p>
        </p:txBody>
      </p:sp>
      <p:sp>
        <p:nvSpPr>
          <p:cNvPr id="4" name="Date Placeholder 3"/>
          <p:cNvSpPr>
            <a:spLocks noGrp="1"/>
          </p:cNvSpPr>
          <p:nvPr>
            <p:ph type="dt" idx="10"/>
          </p:nvPr>
        </p:nvSpPr>
        <p:spPr/>
        <p:txBody>
          <a:bodyPr/>
          <a:lstStyle/>
          <a:p>
            <a:pPr>
              <a:defRPr/>
            </a:pPr>
            <a:fld id="{EF9025B6-8BF5-48E5-BCBF-0B15931C946E}" type="datetime1">
              <a:rPr lang="de-DE" smtClean="0"/>
              <a:pPr>
                <a:defRPr/>
              </a:pPr>
              <a:t>11.02.2014</a:t>
            </a:fld>
            <a:endParaRPr lang="de-DE"/>
          </a:p>
        </p:txBody>
      </p:sp>
      <p:sp>
        <p:nvSpPr>
          <p:cNvPr id="5" name="Slide Number Placeholder 4"/>
          <p:cNvSpPr>
            <a:spLocks noGrp="1"/>
          </p:cNvSpPr>
          <p:nvPr>
            <p:ph type="sldNum" sz="quarter" idx="11"/>
          </p:nvPr>
        </p:nvSpPr>
        <p:spPr/>
        <p:txBody>
          <a:bodyPr/>
          <a:lstStyle/>
          <a:p>
            <a:pPr>
              <a:defRPr/>
            </a:pPr>
            <a:fld id="{9FC7586F-2EF9-433E-B498-721CCD5D3070}" type="slidenum">
              <a:rPr lang="de-DE" smtClean="0"/>
              <a:pPr>
                <a:defRPr/>
              </a:pPr>
              <a:t>10</a:t>
            </a:fld>
            <a:endParaRPr lang="de-DE"/>
          </a:p>
        </p:txBody>
      </p:sp>
    </p:spTree>
    <p:extLst>
      <p:ext uri="{BB962C8B-B14F-4D97-AF65-F5344CB8AC3E}">
        <p14:creationId xmlns:p14="http://schemas.microsoft.com/office/powerpoint/2010/main" val="254077702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56330" y="2130425"/>
            <a:ext cx="8103348" cy="1470025"/>
          </a:xfrm>
        </p:spPr>
        <p:txBody>
          <a:bodyPr>
            <a:normAutofit/>
          </a:bodyPr>
          <a:lstStyle>
            <a:lvl1pPr algn="l">
              <a:defRPr sz="3600" baseline="0">
                <a:solidFill>
                  <a:schemeClr val="tx1"/>
                </a:solidFill>
                <a:latin typeface="Arial" pitchFamily="34" charset="0"/>
              </a:defRPr>
            </a:lvl1pPr>
          </a:lstStyle>
          <a:p>
            <a:r>
              <a:rPr lang="en-US" dirty="0" smtClean="0"/>
              <a:t>Presentation title</a:t>
            </a:r>
            <a:endParaRPr lang="en-GB" dirty="0"/>
          </a:p>
        </p:txBody>
      </p:sp>
      <p:sp>
        <p:nvSpPr>
          <p:cNvPr id="3" name="Subtitle 2"/>
          <p:cNvSpPr>
            <a:spLocks noGrp="1"/>
          </p:cNvSpPr>
          <p:nvPr>
            <p:ph type="subTitle" idx="1" hasCustomPrompt="1"/>
          </p:nvPr>
        </p:nvSpPr>
        <p:spPr>
          <a:xfrm>
            <a:off x="581496" y="4581128"/>
            <a:ext cx="8094959" cy="1665289"/>
          </a:xfrm>
        </p:spPr>
        <p:txBody>
          <a:bodyPr>
            <a:normAutofit/>
          </a:bodyPr>
          <a:lstStyle>
            <a:lvl1pPr marL="0" indent="0" algn="l">
              <a:buNone/>
              <a:defRPr sz="1230" baseline="0">
                <a:solidFill>
                  <a:schemeClr val="tx1"/>
                </a:solidFill>
                <a:latin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Name, Title</a:t>
            </a:r>
          </a:p>
          <a:p>
            <a:endParaRPr lang="en-GB" dirty="0"/>
          </a:p>
        </p:txBody>
      </p:sp>
      <p:pic>
        <p:nvPicPr>
          <p:cNvPr id="7" name="Picture 6"/>
          <p:cNvPicPr/>
          <p:nvPr userDrawn="1"/>
        </p:nvPicPr>
        <p:blipFill>
          <a:blip r:embed="rId2"/>
          <a:stretch>
            <a:fillRect/>
          </a:stretch>
        </p:blipFill>
        <p:spPr>
          <a:xfrm>
            <a:off x="683568" y="371376"/>
            <a:ext cx="2968625" cy="1041400"/>
          </a:xfrm>
          <a:prstGeom prst="rect">
            <a:avLst/>
          </a:prstGeom>
        </p:spPr>
      </p:pic>
      <p:pic>
        <p:nvPicPr>
          <p:cNvPr id="1026"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4592" y="5445222"/>
            <a:ext cx="1522906" cy="101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524804" y="5445224"/>
            <a:ext cx="1522906" cy="101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079148" y="5445224"/>
            <a:ext cx="1522908" cy="101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588" y="5445224"/>
            <a:ext cx="1522907" cy="101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4564379" y="5445222"/>
            <a:ext cx="1522906" cy="101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7613390" y="5445224"/>
            <a:ext cx="1530610" cy="101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5003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a:defRPr sz="3000" baseline="0">
                <a:latin typeface="Arial" pitchFamily="34" charset="0"/>
              </a:defRPr>
            </a:lvl1pPr>
          </a:lstStyle>
          <a:p>
            <a:r>
              <a:rPr lang="en-US" dirty="0" smtClean="0"/>
              <a:t>Content</a:t>
            </a:r>
            <a:endParaRPr lang="en-GB" dirty="0"/>
          </a:p>
        </p:txBody>
      </p:sp>
      <p:sp>
        <p:nvSpPr>
          <p:cNvPr id="3" name="Content Placeholder 2"/>
          <p:cNvSpPr>
            <a:spLocks noGrp="1"/>
          </p:cNvSpPr>
          <p:nvPr>
            <p:ph idx="1" hasCustomPrompt="1"/>
          </p:nvPr>
        </p:nvSpPr>
        <p:spPr>
          <a:xfrm>
            <a:off x="457200" y="1484784"/>
            <a:ext cx="8229600" cy="4641379"/>
          </a:xfrm>
        </p:spPr>
        <p:txBody>
          <a:bodyPr>
            <a:normAutofit/>
          </a:bodyPr>
          <a:lstStyle>
            <a:lvl1pPr marL="342900" marR="0" indent="-342900" algn="l" defTabSz="914400" rtl="0" eaLnBrk="1" fontAlgn="auto" latinLnBrk="0" hangingPunct="1">
              <a:lnSpc>
                <a:spcPct val="100000"/>
              </a:lnSpc>
              <a:spcBef>
                <a:spcPct val="20000"/>
              </a:spcBef>
              <a:spcAft>
                <a:spcPts val="0"/>
              </a:spcAft>
              <a:buClrTx/>
              <a:buSzTx/>
              <a:buFont typeface="+mj-lt"/>
              <a:buAutoNum type="arabicPeriod"/>
              <a:tabLst/>
              <a:defRPr lang="en-US" sz="1800" kern="1200" baseline="0" dirty="0" smtClean="0">
                <a:solidFill>
                  <a:schemeClr val="tx1"/>
                </a:solidFill>
                <a:latin typeface="Arial" pitchFamily="34" charset="0"/>
                <a:ea typeface="+mn-ea"/>
                <a:cs typeface="Arial" pitchFamily="34" charset="0"/>
              </a:defRPr>
            </a:lvl1pPr>
            <a:lvl2pPr marL="800100" indent="-342900">
              <a:buFont typeface="+mj-lt"/>
              <a:buAutoNum type="alphaUcPeriod"/>
              <a:defRPr sz="1400" baseline="0">
                <a:latin typeface="Arial" pitchFamily="34" charset="0"/>
              </a:defRPr>
            </a:lvl2pPr>
            <a:lvl3pPr marL="1200150" indent="-285750">
              <a:buFontTx/>
              <a:buChar char="-"/>
              <a:defRPr sz="1400" baseline="0">
                <a:latin typeface="Arial" pitchFamily="34" charset="0"/>
              </a:defRPr>
            </a:lvl3pPr>
            <a:lvl4pPr marL="1543050" indent="-171450">
              <a:buFont typeface="Arial" pitchFamily="34" charset="0"/>
              <a:buChar char="•"/>
              <a:defRPr sz="1400" baseline="0">
                <a:latin typeface="Arial" pitchFamily="34" charset="0"/>
              </a:defRPr>
            </a:lvl4pPr>
            <a:lvl5pPr marL="2057400" indent="-228600">
              <a:buFont typeface="Wingdings" pitchFamily="2" charset="2"/>
              <a:buChar char="§"/>
              <a:defRPr sz="1400" baseline="0">
                <a:latin typeface="Arial" pitchFamily="34" charset="0"/>
              </a:defRPr>
            </a:lvl5pPr>
          </a:lstStyle>
          <a:p>
            <a:pPr lvl="0"/>
            <a:r>
              <a:rPr lang="en-US" dirty="0" smtClean="0"/>
              <a:t>Section 1							Page #</a:t>
            </a:r>
          </a:p>
          <a:p>
            <a:pPr lvl="0"/>
            <a:r>
              <a:rPr lang="en-US" dirty="0" smtClean="0"/>
              <a:t>Section 2							Page #</a:t>
            </a:r>
          </a:p>
          <a:p>
            <a:pPr marL="342900" marR="0" lvl="0" indent="-342900" algn="l" defTabSz="914400" rtl="0" eaLnBrk="1" fontAlgn="auto" latinLnBrk="0" hangingPunct="1">
              <a:lnSpc>
                <a:spcPct val="100000"/>
              </a:lnSpc>
              <a:spcBef>
                <a:spcPct val="20000"/>
              </a:spcBef>
              <a:spcAft>
                <a:spcPts val="0"/>
              </a:spcAft>
              <a:buClrTx/>
              <a:buSzTx/>
              <a:buFont typeface="+mj-lt"/>
              <a:buAutoNum type="arabicPeriod"/>
              <a:tabLst/>
              <a:defRPr/>
            </a:pPr>
            <a:r>
              <a:rPr lang="en-US" dirty="0" smtClean="0"/>
              <a:t>Section 3							Page #</a:t>
            </a:r>
          </a:p>
          <a:p>
            <a:pPr lvl="1"/>
            <a:r>
              <a:rPr lang="en-US" dirty="0" smtClean="0"/>
              <a:t>Subsection							Page #</a:t>
            </a:r>
          </a:p>
        </p:txBody>
      </p:sp>
      <p:sp>
        <p:nvSpPr>
          <p:cNvPr id="6" name="Slide Number Placeholder 5"/>
          <p:cNvSpPr>
            <a:spLocks noGrp="1"/>
          </p:cNvSpPr>
          <p:nvPr>
            <p:ph type="sldNum" sz="quarter" idx="12"/>
          </p:nvPr>
        </p:nvSpPr>
        <p:spPr/>
        <p:txBody>
          <a:bodyPr/>
          <a:lstStyle/>
          <a:p>
            <a:fld id="{A220C179-9F06-40D0-93EA-8FF612BB075F}" type="slidenum">
              <a:rPr lang="en-GB" smtClean="0"/>
              <a:t>‹#›</a:t>
            </a:fld>
            <a:endParaRPr lang="en-GB"/>
          </a:p>
        </p:txBody>
      </p:sp>
      <p:cxnSp>
        <p:nvCxnSpPr>
          <p:cNvPr id="8" name="Straight Connector 7"/>
          <p:cNvCxnSpPr/>
          <p:nvPr userDrawn="1"/>
        </p:nvCxnSpPr>
        <p:spPr>
          <a:xfrm>
            <a:off x="467544" y="777720"/>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67544" y="6237312"/>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p:cNvPicPr/>
          <p:nvPr userDrawn="1"/>
        </p:nvPicPr>
        <p:blipFill>
          <a:blip r:embed="rId2"/>
          <a:stretch>
            <a:fillRect/>
          </a:stretch>
        </p:blipFill>
        <p:spPr>
          <a:xfrm>
            <a:off x="471753" y="6360368"/>
            <a:ext cx="1487170" cy="381000"/>
          </a:xfrm>
          <a:prstGeom prst="rect">
            <a:avLst/>
          </a:prstGeom>
        </p:spPr>
      </p:pic>
    </p:spTree>
    <p:extLst>
      <p:ext uri="{BB962C8B-B14F-4D97-AF65-F5344CB8AC3E}">
        <p14:creationId xmlns:p14="http://schemas.microsoft.com/office/powerpoint/2010/main" val="4292033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3862" y="1700808"/>
            <a:ext cx="8446610" cy="1224136"/>
          </a:xfrm>
        </p:spPr>
        <p:txBody>
          <a:bodyPr anchor="b" anchorCtr="0">
            <a:normAutofit/>
          </a:bodyPr>
          <a:lstStyle>
            <a:lvl1pPr algn="l">
              <a:defRPr sz="3000" b="0" i="0" cap="all" baseline="0">
                <a:solidFill>
                  <a:srgbClr val="359FD2"/>
                </a:solidFill>
                <a:latin typeface="Arial" pitchFamily="34" charset="0"/>
              </a:defRPr>
            </a:lvl1pPr>
          </a:lstStyle>
          <a:p>
            <a:r>
              <a:rPr lang="en-US" dirty="0" smtClean="0"/>
              <a:t>Section title</a:t>
            </a:r>
            <a:endParaRPr lang="en-GB" dirty="0"/>
          </a:p>
        </p:txBody>
      </p:sp>
      <p:sp>
        <p:nvSpPr>
          <p:cNvPr id="3" name="Text Placeholder 2"/>
          <p:cNvSpPr>
            <a:spLocks noGrp="1"/>
          </p:cNvSpPr>
          <p:nvPr>
            <p:ph type="body" idx="1" hasCustomPrompt="1"/>
          </p:nvPr>
        </p:nvSpPr>
        <p:spPr>
          <a:xfrm>
            <a:off x="378364" y="2906713"/>
            <a:ext cx="8442108" cy="378271"/>
          </a:xfrm>
        </p:spPr>
        <p:txBody>
          <a:bodyPr anchor="b"/>
          <a:lstStyle>
            <a:lvl1pPr marL="0" indent="0">
              <a:buNone/>
              <a:defRPr sz="2000"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Subtitle</a:t>
            </a:r>
          </a:p>
        </p:txBody>
      </p:sp>
      <p:cxnSp>
        <p:nvCxnSpPr>
          <p:cNvPr id="7" name="Straight Connector 6"/>
          <p:cNvCxnSpPr/>
          <p:nvPr userDrawn="1"/>
        </p:nvCxnSpPr>
        <p:spPr>
          <a:xfrm>
            <a:off x="467544" y="2908166"/>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5347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a:defRPr sz="3000" baseline="0">
                <a:latin typeface="Arial" pitchFamily="34" charset="0"/>
              </a:defRPr>
            </a:lvl1pPr>
          </a:lstStyle>
          <a:p>
            <a:r>
              <a:rPr lang="en-US" dirty="0" smtClean="0"/>
              <a:t>Slide title</a:t>
            </a:r>
            <a:endParaRPr lang="en-GB" dirty="0"/>
          </a:p>
        </p:txBody>
      </p:sp>
      <p:sp>
        <p:nvSpPr>
          <p:cNvPr id="3" name="Content Placeholder 2"/>
          <p:cNvSpPr>
            <a:spLocks noGrp="1"/>
          </p:cNvSpPr>
          <p:nvPr>
            <p:ph idx="1" hasCustomPrompt="1"/>
          </p:nvPr>
        </p:nvSpPr>
        <p:spPr>
          <a:xfrm>
            <a:off x="457200" y="1196752"/>
            <a:ext cx="8229600" cy="4929411"/>
          </a:xfrm>
        </p:spPr>
        <p:txBody>
          <a:bodyPr>
            <a:normAutofit/>
          </a:bodyPr>
          <a:lstStyle>
            <a:lvl1pPr>
              <a:defRPr sz="2000" baseline="0">
                <a:latin typeface="Arial" pitchFamily="34" charset="0"/>
              </a:defRPr>
            </a:lvl1pPr>
            <a:lvl2pPr marL="742950" indent="-285750">
              <a:buFont typeface="Wingdings" pitchFamily="2" charset="2"/>
              <a:buChar char="§"/>
              <a:defRPr sz="1800" baseline="0">
                <a:latin typeface="Arial" pitchFamily="34" charset="0"/>
              </a:defRPr>
            </a:lvl2pPr>
            <a:lvl3pPr marL="1200150" indent="-285750">
              <a:buFontTx/>
              <a:buChar char="-"/>
              <a:defRPr sz="1500" baseline="0">
                <a:latin typeface="Arial" pitchFamily="34" charset="0"/>
              </a:defRPr>
            </a:lvl3pPr>
            <a:lvl4pPr marL="1543050" indent="-171450">
              <a:buFont typeface="Arial" pitchFamily="34" charset="0"/>
              <a:buChar char="•"/>
              <a:defRPr sz="1200" baseline="0">
                <a:latin typeface="Arial" pitchFamily="34" charset="0"/>
              </a:defRPr>
            </a:lvl4pPr>
            <a:lvl5pPr marL="2057400" indent="-228600">
              <a:buFont typeface="Wingdings" pitchFamily="2" charset="2"/>
              <a:buChar char="§"/>
              <a:defRPr sz="1100" baseline="0">
                <a:latin typeface="Arial" pitchFamily="34" charset="0"/>
              </a:defRPr>
            </a:lvl5pPr>
          </a:lstStyle>
          <a:p>
            <a:pPr lvl="0"/>
            <a:r>
              <a:rPr lang="en-US" dirty="0" smtClean="0"/>
              <a:t>Place your text here</a:t>
            </a:r>
          </a:p>
          <a:p>
            <a:pPr lvl="1"/>
            <a:r>
              <a:rPr lang="en-US" dirty="0" smtClean="0"/>
              <a:t>Second level text</a:t>
            </a:r>
          </a:p>
          <a:p>
            <a:pPr lvl="2"/>
            <a:r>
              <a:rPr lang="en-US" dirty="0" smtClean="0"/>
              <a:t>Third level text</a:t>
            </a:r>
          </a:p>
          <a:p>
            <a:pPr lvl="3"/>
            <a:r>
              <a:rPr lang="en-US" dirty="0" smtClean="0"/>
              <a:t>Fourth level text</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lstStyle/>
          <a:p>
            <a:fld id="{A220C179-9F06-40D0-93EA-8FF612BB075F}" type="slidenum">
              <a:rPr lang="en-GB" smtClean="0"/>
              <a:t>‹#›</a:t>
            </a:fld>
            <a:endParaRPr lang="en-GB"/>
          </a:p>
        </p:txBody>
      </p:sp>
      <p:cxnSp>
        <p:nvCxnSpPr>
          <p:cNvPr id="8" name="Straight Connector 7"/>
          <p:cNvCxnSpPr/>
          <p:nvPr userDrawn="1"/>
        </p:nvCxnSpPr>
        <p:spPr>
          <a:xfrm>
            <a:off x="467544" y="777720"/>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67544" y="6237312"/>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p:cNvPicPr/>
          <p:nvPr userDrawn="1"/>
        </p:nvPicPr>
        <p:blipFill>
          <a:blip r:embed="rId2"/>
          <a:stretch>
            <a:fillRect/>
          </a:stretch>
        </p:blipFill>
        <p:spPr>
          <a:xfrm>
            <a:off x="471753" y="6360368"/>
            <a:ext cx="1487170" cy="381000"/>
          </a:xfrm>
          <a:prstGeom prst="rect">
            <a:avLst/>
          </a:prstGeom>
        </p:spPr>
      </p:pic>
    </p:spTree>
    <p:extLst>
      <p:ext uri="{BB962C8B-B14F-4D97-AF65-F5344CB8AC3E}">
        <p14:creationId xmlns:p14="http://schemas.microsoft.com/office/powerpoint/2010/main" val="3377618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a:defRPr sz="3000" baseline="0">
                <a:latin typeface="Arial" pitchFamily="34" charset="0"/>
              </a:defRPr>
            </a:lvl1pPr>
          </a:lstStyle>
          <a:p>
            <a:r>
              <a:rPr lang="en-US" dirty="0" smtClean="0"/>
              <a:t>Slide title</a:t>
            </a:r>
            <a:endParaRPr lang="en-GB" dirty="0"/>
          </a:p>
        </p:txBody>
      </p:sp>
      <p:sp>
        <p:nvSpPr>
          <p:cNvPr id="3" name="Content Placeholder 2"/>
          <p:cNvSpPr>
            <a:spLocks noGrp="1"/>
          </p:cNvSpPr>
          <p:nvPr>
            <p:ph idx="1" hasCustomPrompt="1"/>
          </p:nvPr>
        </p:nvSpPr>
        <p:spPr>
          <a:xfrm>
            <a:off x="2051720" y="1189826"/>
            <a:ext cx="6635080" cy="4936337"/>
          </a:xfrm>
        </p:spPr>
        <p:txBody>
          <a:bodyPr>
            <a:normAutofit/>
          </a:bodyPr>
          <a:lstStyle>
            <a:lvl1pPr>
              <a:defRPr sz="1600" baseline="0">
                <a:latin typeface="Arial" pitchFamily="34" charset="0"/>
              </a:defRPr>
            </a:lvl1pPr>
            <a:lvl2pPr marL="742950" indent="-285750">
              <a:buFont typeface="Wingdings" pitchFamily="2" charset="2"/>
              <a:buChar char="§"/>
              <a:defRPr sz="1400" baseline="0">
                <a:latin typeface="Arial" pitchFamily="34" charset="0"/>
              </a:defRPr>
            </a:lvl2pPr>
            <a:lvl3pPr marL="1200150" indent="-285750">
              <a:buFontTx/>
              <a:buChar char="-"/>
              <a:defRPr sz="1200" baseline="0">
                <a:latin typeface="Arial" pitchFamily="34" charset="0"/>
              </a:defRPr>
            </a:lvl3pPr>
            <a:lvl4pPr marL="1543050" indent="-171450">
              <a:buFont typeface="Arial" pitchFamily="34" charset="0"/>
              <a:buChar char="•"/>
              <a:defRPr sz="1000" baseline="0">
                <a:latin typeface="Arial" pitchFamily="34" charset="0"/>
              </a:defRPr>
            </a:lvl4pPr>
            <a:lvl5pPr marL="2057400" indent="-228600">
              <a:buFont typeface="Wingdings" pitchFamily="2" charset="2"/>
              <a:buChar char="§"/>
              <a:defRPr sz="1000" baseline="0">
                <a:latin typeface="Arial" pitchFamily="34" charset="0"/>
              </a:defRPr>
            </a:lvl5pPr>
          </a:lstStyle>
          <a:p>
            <a:pPr lvl="0"/>
            <a:r>
              <a:rPr lang="en-US" dirty="0" smtClean="0"/>
              <a:t>Place your text here</a:t>
            </a:r>
          </a:p>
          <a:p>
            <a:pPr lvl="1"/>
            <a:r>
              <a:rPr lang="en-US" dirty="0" smtClean="0"/>
              <a:t>Second level text</a:t>
            </a:r>
          </a:p>
          <a:p>
            <a:pPr lvl="2"/>
            <a:r>
              <a:rPr lang="en-US" dirty="0" smtClean="0"/>
              <a:t>Third level text</a:t>
            </a:r>
          </a:p>
          <a:p>
            <a:pPr lvl="3"/>
            <a:r>
              <a:rPr lang="en-US" dirty="0" smtClean="0"/>
              <a:t>Fourth level text</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lstStyle/>
          <a:p>
            <a:fld id="{A220C179-9F06-40D0-93EA-8FF612BB075F}" type="slidenum">
              <a:rPr lang="en-GB" smtClean="0"/>
              <a:t>‹#›</a:t>
            </a:fld>
            <a:endParaRPr lang="en-GB"/>
          </a:p>
        </p:txBody>
      </p:sp>
      <p:cxnSp>
        <p:nvCxnSpPr>
          <p:cNvPr id="9" name="Straight Connector 8"/>
          <p:cNvCxnSpPr/>
          <p:nvPr userDrawn="1"/>
        </p:nvCxnSpPr>
        <p:spPr>
          <a:xfrm>
            <a:off x="467544" y="6237312"/>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Content Placeholder 2"/>
          <p:cNvSpPr>
            <a:spLocks noGrp="1"/>
          </p:cNvSpPr>
          <p:nvPr>
            <p:ph idx="13" hasCustomPrompt="1"/>
          </p:nvPr>
        </p:nvSpPr>
        <p:spPr>
          <a:xfrm>
            <a:off x="471753" y="1196752"/>
            <a:ext cx="1363943" cy="4936337"/>
          </a:xfrm>
        </p:spPr>
        <p:txBody>
          <a:bodyPr>
            <a:normAutofit/>
          </a:bodyPr>
          <a:lstStyle>
            <a:lvl1pPr marL="0" indent="0">
              <a:buFontTx/>
              <a:buNone/>
              <a:defRPr sz="1000" b="0" i="1" baseline="0">
                <a:latin typeface="Arial" pitchFamily="34" charset="0"/>
              </a:defRPr>
            </a:lvl1pPr>
            <a:lvl2pPr marL="742950" indent="-285750">
              <a:buFont typeface="Wingdings" pitchFamily="2" charset="2"/>
              <a:buChar char="§"/>
              <a:defRPr sz="1400" baseline="0">
                <a:latin typeface="Arial" pitchFamily="34" charset="0"/>
              </a:defRPr>
            </a:lvl2pPr>
            <a:lvl3pPr marL="1200150" indent="-285750">
              <a:buFontTx/>
              <a:buChar char="-"/>
              <a:defRPr sz="1200" baseline="0">
                <a:latin typeface="Arial" pitchFamily="34" charset="0"/>
              </a:defRPr>
            </a:lvl3pPr>
            <a:lvl4pPr marL="1543050" indent="-171450">
              <a:buFont typeface="Arial" pitchFamily="34" charset="0"/>
              <a:buChar char="•"/>
              <a:defRPr sz="1000" baseline="0">
                <a:latin typeface="Arial" pitchFamily="34" charset="0"/>
              </a:defRPr>
            </a:lvl4pPr>
            <a:lvl5pPr marL="2057400" indent="-228600">
              <a:buFont typeface="Wingdings" pitchFamily="2" charset="2"/>
              <a:buChar char="§"/>
              <a:defRPr sz="1000" baseline="0">
                <a:latin typeface="Arial" pitchFamily="34" charset="0"/>
              </a:defRPr>
            </a:lvl5pPr>
          </a:lstStyle>
          <a:p>
            <a:pPr lvl="0"/>
            <a:r>
              <a:rPr lang="en-US" dirty="0" smtClean="0"/>
              <a:t>Place your text here</a:t>
            </a:r>
          </a:p>
        </p:txBody>
      </p:sp>
      <p:pic>
        <p:nvPicPr>
          <p:cNvPr id="11" name="Picture 10"/>
          <p:cNvPicPr/>
          <p:nvPr userDrawn="1"/>
        </p:nvPicPr>
        <p:blipFill>
          <a:blip r:embed="rId2"/>
          <a:stretch>
            <a:fillRect/>
          </a:stretch>
        </p:blipFill>
        <p:spPr>
          <a:xfrm>
            <a:off x="471753" y="6360368"/>
            <a:ext cx="1487170" cy="381000"/>
          </a:xfrm>
          <a:prstGeom prst="rect">
            <a:avLst/>
          </a:prstGeom>
        </p:spPr>
      </p:pic>
      <p:cxnSp>
        <p:nvCxnSpPr>
          <p:cNvPr id="13" name="Straight Connector 12"/>
          <p:cNvCxnSpPr/>
          <p:nvPr userDrawn="1"/>
        </p:nvCxnSpPr>
        <p:spPr>
          <a:xfrm>
            <a:off x="467544" y="777720"/>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0881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Slide title</a:t>
            </a:r>
            <a:endParaRPr lang="en-GB" dirty="0"/>
          </a:p>
        </p:txBody>
      </p:sp>
      <p:sp>
        <p:nvSpPr>
          <p:cNvPr id="3" name="Text Placeholder 2"/>
          <p:cNvSpPr>
            <a:spLocks noGrp="1"/>
          </p:cNvSpPr>
          <p:nvPr>
            <p:ph type="body" idx="1" hasCustomPrompt="1"/>
          </p:nvPr>
        </p:nvSpPr>
        <p:spPr>
          <a:xfrm>
            <a:off x="447574" y="802905"/>
            <a:ext cx="8228882" cy="409087"/>
          </a:xfrm>
        </p:spPr>
        <p:txBody>
          <a:bodyPr anchor="b">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Subtitle</a:t>
            </a:r>
          </a:p>
        </p:txBody>
      </p:sp>
      <p:sp>
        <p:nvSpPr>
          <p:cNvPr id="4" name="Content Placeholder 3"/>
          <p:cNvSpPr>
            <a:spLocks noGrp="1"/>
          </p:cNvSpPr>
          <p:nvPr>
            <p:ph sz="half" idx="2" hasCustomPrompt="1"/>
          </p:nvPr>
        </p:nvSpPr>
        <p:spPr>
          <a:xfrm>
            <a:off x="457200" y="1574038"/>
            <a:ext cx="1378496" cy="4552125"/>
          </a:xfrm>
        </p:spPr>
        <p:txBody>
          <a:bodyPr>
            <a:normAutofit/>
          </a:bodyPr>
          <a:lstStyle>
            <a:lvl1pPr marL="0" indent="0">
              <a:buFontTx/>
              <a:buNone/>
              <a:defRPr sz="1000" i="1"/>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comments</a:t>
            </a:r>
            <a:endParaRPr lang="en-GB" dirty="0"/>
          </a:p>
        </p:txBody>
      </p:sp>
      <p:sp>
        <p:nvSpPr>
          <p:cNvPr id="5" name="Text Placeholder 4"/>
          <p:cNvSpPr>
            <a:spLocks noGrp="1"/>
          </p:cNvSpPr>
          <p:nvPr>
            <p:ph type="body" sz="quarter" idx="3" hasCustomPrompt="1"/>
          </p:nvPr>
        </p:nvSpPr>
        <p:spPr>
          <a:xfrm>
            <a:off x="2051720" y="1588036"/>
            <a:ext cx="6624736" cy="360040"/>
          </a:xfrm>
          <a:solidFill>
            <a:srgbClr val="0C9BE2"/>
          </a:solidFill>
        </p:spPr>
        <p:txBody>
          <a:bodyPr anchor="ctr" anchorCtr="0">
            <a:normAutofit/>
          </a:bodyPr>
          <a:lstStyle>
            <a:lvl1pPr marL="0" indent="0">
              <a:buNone/>
              <a:defRPr sz="1400" b="1"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Title</a:t>
            </a:r>
          </a:p>
        </p:txBody>
      </p:sp>
      <p:sp>
        <p:nvSpPr>
          <p:cNvPr id="6" name="Content Placeholder 5"/>
          <p:cNvSpPr>
            <a:spLocks noGrp="1"/>
          </p:cNvSpPr>
          <p:nvPr>
            <p:ph sz="quarter" idx="4"/>
          </p:nvPr>
        </p:nvSpPr>
        <p:spPr>
          <a:xfrm>
            <a:off x="2051720" y="2060848"/>
            <a:ext cx="6635081" cy="4065315"/>
          </a:xfrm>
        </p:spPr>
        <p:txBody>
          <a:bodyPr>
            <a:normAutofit/>
          </a:bodyPr>
          <a:lstStyle>
            <a:lvl1pPr algn="l" defTabSz="914400" rtl="0" eaLnBrk="1" latinLnBrk="0" hangingPunct="1">
              <a:spcBef>
                <a:spcPct val="20000"/>
              </a:spcBef>
              <a:defRPr lang="en-US" sz="1600" kern="1200" baseline="0" dirty="0" smtClean="0">
                <a:solidFill>
                  <a:schemeClr val="tx1"/>
                </a:solidFill>
                <a:latin typeface="Arial" pitchFamily="34" charset="0"/>
                <a:ea typeface="+mn-ea"/>
                <a:cs typeface="Arial" pitchFamily="34" charset="0"/>
              </a:defRPr>
            </a:lvl1pPr>
            <a:lvl2pPr algn="l" defTabSz="914400" rtl="0" eaLnBrk="1" latinLnBrk="0" hangingPunct="1">
              <a:spcBef>
                <a:spcPct val="20000"/>
              </a:spcBef>
              <a:defRPr lang="en-US" sz="1600" kern="1200" baseline="0" dirty="0" smtClean="0">
                <a:solidFill>
                  <a:schemeClr val="tx1"/>
                </a:solidFill>
                <a:latin typeface="Arial" pitchFamily="34" charset="0"/>
                <a:ea typeface="+mn-ea"/>
                <a:cs typeface="Arial" pitchFamily="34" charset="0"/>
              </a:defRPr>
            </a:lvl2pPr>
            <a:lvl3pPr algn="l" defTabSz="914400" rtl="0" eaLnBrk="1" latinLnBrk="0" hangingPunct="1">
              <a:spcBef>
                <a:spcPct val="20000"/>
              </a:spcBef>
              <a:defRPr lang="en-US" sz="1600" kern="1200" baseline="0" dirty="0" smtClean="0">
                <a:solidFill>
                  <a:schemeClr val="tx1"/>
                </a:solidFill>
                <a:latin typeface="Arial" pitchFamily="34" charset="0"/>
                <a:ea typeface="+mn-ea"/>
                <a:cs typeface="Arial" pitchFamily="34" charset="0"/>
              </a:defRPr>
            </a:lvl3pPr>
            <a:lvl4pPr algn="l" defTabSz="914400" rtl="0" eaLnBrk="1" latinLnBrk="0" hangingPunct="1">
              <a:spcBef>
                <a:spcPct val="20000"/>
              </a:spcBef>
              <a:defRPr lang="en-US" sz="1600" kern="1200" baseline="0" dirty="0" smtClean="0">
                <a:solidFill>
                  <a:schemeClr val="tx1"/>
                </a:solidFill>
                <a:latin typeface="Arial" pitchFamily="34" charset="0"/>
                <a:ea typeface="+mn-ea"/>
                <a:cs typeface="Arial" pitchFamily="34" charset="0"/>
              </a:defRPr>
            </a:lvl4pPr>
            <a:lvl5pPr algn="l" defTabSz="914400" rtl="0" eaLnBrk="1" latinLnBrk="0" hangingPunct="1">
              <a:spcBef>
                <a:spcPct val="20000"/>
              </a:spcBef>
              <a:defRPr lang="en-GB" sz="1600" kern="1200" baseline="0" dirty="0">
                <a:solidFill>
                  <a:schemeClr val="tx1"/>
                </a:solidFill>
                <a:latin typeface="Arial" pitchFamily="34" charset="0"/>
                <a:ea typeface="+mn-ea"/>
                <a:cs typeface="Arial"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9" name="Slide Number Placeholder 8"/>
          <p:cNvSpPr>
            <a:spLocks noGrp="1"/>
          </p:cNvSpPr>
          <p:nvPr>
            <p:ph type="sldNum" sz="quarter" idx="12"/>
          </p:nvPr>
        </p:nvSpPr>
        <p:spPr/>
        <p:txBody>
          <a:bodyPr/>
          <a:lstStyle/>
          <a:p>
            <a:fld id="{A220C179-9F06-40D0-93EA-8FF612BB075F}" type="slidenum">
              <a:rPr lang="en-GB" smtClean="0"/>
              <a:t>‹#›</a:t>
            </a:fld>
            <a:endParaRPr lang="en-GB"/>
          </a:p>
        </p:txBody>
      </p:sp>
      <p:cxnSp>
        <p:nvCxnSpPr>
          <p:cNvPr id="10" name="Straight Connector 9"/>
          <p:cNvCxnSpPr/>
          <p:nvPr userDrawn="1"/>
        </p:nvCxnSpPr>
        <p:spPr>
          <a:xfrm>
            <a:off x="467544" y="777720"/>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467544" y="6237312"/>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p:cNvPicPr/>
          <p:nvPr userDrawn="1"/>
        </p:nvPicPr>
        <p:blipFill>
          <a:blip r:embed="rId2"/>
          <a:stretch>
            <a:fillRect/>
          </a:stretch>
        </p:blipFill>
        <p:spPr>
          <a:xfrm>
            <a:off x="471753" y="6360368"/>
            <a:ext cx="1487170" cy="381000"/>
          </a:xfrm>
          <a:prstGeom prst="rect">
            <a:avLst/>
          </a:prstGeom>
        </p:spPr>
      </p:pic>
    </p:spTree>
    <p:extLst>
      <p:ext uri="{BB962C8B-B14F-4D97-AF65-F5344CB8AC3E}">
        <p14:creationId xmlns:p14="http://schemas.microsoft.com/office/powerpoint/2010/main" val="2132376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Slide title</a:t>
            </a:r>
            <a:endParaRPr lang="en-GB" dirty="0"/>
          </a:p>
        </p:txBody>
      </p:sp>
      <p:sp>
        <p:nvSpPr>
          <p:cNvPr id="3" name="Text Placeholder 2"/>
          <p:cNvSpPr>
            <a:spLocks noGrp="1"/>
          </p:cNvSpPr>
          <p:nvPr>
            <p:ph type="body" idx="1"/>
          </p:nvPr>
        </p:nvSpPr>
        <p:spPr>
          <a:xfrm>
            <a:off x="457200" y="1412816"/>
            <a:ext cx="4040188" cy="360000"/>
          </a:xfrm>
          <a:solidFill>
            <a:srgbClr val="0C9BE2"/>
          </a:solidFill>
        </p:spPr>
        <p:txBody>
          <a:bodyPr vert="horz" lIns="91440" tIns="45720" rIns="91440" bIns="45720" rtlCol="0" anchor="ctr" anchorCtr="0">
            <a:normAutofit/>
          </a:bodyPr>
          <a:lstStyle>
            <a:lvl1pPr marL="342900" indent="-342900">
              <a:buNone/>
              <a:defRPr lang="en-US" sz="1400" b="1" baseline="0" smtClean="0">
                <a:solidFill>
                  <a:schemeClr val="bg1"/>
                </a:solidFill>
              </a:defRPr>
            </a:lvl1pPr>
          </a:lstStyle>
          <a:p>
            <a:pPr marL="0" lvl="0" indent="0"/>
            <a:r>
              <a:rPr lang="en-US" dirty="0" smtClean="0"/>
              <a:t>Click to edit Master text styles</a:t>
            </a:r>
          </a:p>
        </p:txBody>
      </p:sp>
      <p:sp>
        <p:nvSpPr>
          <p:cNvPr id="4" name="Content Placeholder 3"/>
          <p:cNvSpPr>
            <a:spLocks noGrp="1"/>
          </p:cNvSpPr>
          <p:nvPr>
            <p:ph sz="half" idx="2"/>
          </p:nvPr>
        </p:nvSpPr>
        <p:spPr>
          <a:xfrm>
            <a:off x="457200" y="1844824"/>
            <a:ext cx="4040188" cy="4281339"/>
          </a:xfrm>
        </p:spPr>
        <p:txBody>
          <a:bodyPr>
            <a:normAutofit/>
          </a:bodyPr>
          <a:lstStyle>
            <a:lvl1pPr algn="l" defTabSz="914400" rtl="0" eaLnBrk="1" latinLnBrk="0" hangingPunct="1">
              <a:spcBef>
                <a:spcPct val="20000"/>
              </a:spcBef>
              <a:defRPr lang="en-US" sz="1600" kern="1200" baseline="0" dirty="0" smtClean="0">
                <a:solidFill>
                  <a:schemeClr val="tx1"/>
                </a:solidFill>
                <a:latin typeface="Arial" pitchFamily="34" charset="0"/>
                <a:ea typeface="+mn-ea"/>
                <a:cs typeface="Arial" pitchFamily="34" charset="0"/>
              </a:defRPr>
            </a:lvl1pPr>
            <a:lvl2pPr algn="l" defTabSz="914400" rtl="0" eaLnBrk="1" latinLnBrk="0" hangingPunct="1">
              <a:spcBef>
                <a:spcPct val="20000"/>
              </a:spcBef>
              <a:defRPr lang="en-US" sz="1600" kern="1200" baseline="0" dirty="0" smtClean="0">
                <a:solidFill>
                  <a:schemeClr val="tx1"/>
                </a:solidFill>
                <a:latin typeface="Arial" pitchFamily="34" charset="0"/>
                <a:ea typeface="+mn-ea"/>
                <a:cs typeface="Arial" pitchFamily="34" charset="0"/>
              </a:defRPr>
            </a:lvl2pPr>
            <a:lvl3pPr algn="l" defTabSz="914400" rtl="0" eaLnBrk="1" latinLnBrk="0" hangingPunct="1">
              <a:spcBef>
                <a:spcPct val="20000"/>
              </a:spcBef>
              <a:defRPr lang="en-US" sz="1600" kern="1200" baseline="0" dirty="0" smtClean="0">
                <a:solidFill>
                  <a:schemeClr val="tx1"/>
                </a:solidFill>
                <a:latin typeface="Arial" pitchFamily="34" charset="0"/>
                <a:ea typeface="+mn-ea"/>
                <a:cs typeface="Arial" pitchFamily="34" charset="0"/>
              </a:defRPr>
            </a:lvl3pPr>
            <a:lvl4pPr algn="l" defTabSz="914400" rtl="0" eaLnBrk="1" latinLnBrk="0" hangingPunct="1">
              <a:spcBef>
                <a:spcPct val="20000"/>
              </a:spcBef>
              <a:defRPr lang="en-US" sz="1600" kern="1200" baseline="0" dirty="0" smtClean="0">
                <a:solidFill>
                  <a:schemeClr val="tx1"/>
                </a:solidFill>
                <a:latin typeface="Arial" pitchFamily="34" charset="0"/>
                <a:ea typeface="+mn-ea"/>
                <a:cs typeface="Arial" pitchFamily="34" charset="0"/>
              </a:defRPr>
            </a:lvl4pPr>
            <a:lvl5pPr algn="l" defTabSz="914400" rtl="0" eaLnBrk="1" latinLnBrk="0" hangingPunct="1">
              <a:spcBef>
                <a:spcPct val="20000"/>
              </a:spcBef>
              <a:defRPr lang="en-GB" sz="1600" kern="1200" baseline="0" dirty="0">
                <a:solidFill>
                  <a:schemeClr val="tx1"/>
                </a:solidFill>
                <a:latin typeface="Arial" pitchFamily="34" charset="0"/>
                <a:ea typeface="+mn-ea"/>
                <a:cs typeface="Arial"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4645025" y="1412816"/>
            <a:ext cx="4041775" cy="360000"/>
          </a:xfrm>
          <a:solidFill>
            <a:srgbClr val="0C9BE2"/>
          </a:solidFill>
        </p:spPr>
        <p:txBody>
          <a:bodyPr vert="horz" lIns="91440" tIns="45720" rIns="91440" bIns="45720" rtlCol="0" anchor="ctr" anchorCtr="0">
            <a:normAutofit/>
          </a:bodyPr>
          <a:lstStyle>
            <a:lvl1pPr marL="342900" indent="-342900">
              <a:buFontTx/>
              <a:buNone/>
              <a:defRPr lang="en-US" sz="1400" b="1" baseline="0" smtClean="0">
                <a:solidFill>
                  <a:schemeClr val="bg1"/>
                </a:solidFill>
              </a:defRPr>
            </a:lvl1pPr>
          </a:lstStyle>
          <a:p>
            <a:pPr marL="0" lvl="0" indent="0"/>
            <a:r>
              <a:rPr lang="en-US" dirty="0" smtClean="0"/>
              <a:t>Click to edit Master text styles</a:t>
            </a:r>
          </a:p>
        </p:txBody>
      </p:sp>
      <p:sp>
        <p:nvSpPr>
          <p:cNvPr id="6" name="Content Placeholder 5"/>
          <p:cNvSpPr>
            <a:spLocks noGrp="1"/>
          </p:cNvSpPr>
          <p:nvPr>
            <p:ph sz="quarter" idx="4"/>
          </p:nvPr>
        </p:nvSpPr>
        <p:spPr>
          <a:xfrm>
            <a:off x="4645025" y="1844824"/>
            <a:ext cx="4041775" cy="4281339"/>
          </a:xfrm>
        </p:spPr>
        <p:txBody>
          <a:bodyPr>
            <a:normAutofit/>
          </a:bodyPr>
          <a:lstStyle>
            <a:lvl1pPr algn="l" defTabSz="914400" rtl="0" eaLnBrk="1" latinLnBrk="0" hangingPunct="1">
              <a:spcBef>
                <a:spcPct val="20000"/>
              </a:spcBef>
              <a:defRPr lang="en-US" sz="1600" kern="1200" baseline="0" dirty="0" smtClean="0">
                <a:solidFill>
                  <a:schemeClr val="tx1"/>
                </a:solidFill>
                <a:latin typeface="Arial" pitchFamily="34" charset="0"/>
                <a:ea typeface="+mn-ea"/>
                <a:cs typeface="Arial" pitchFamily="34" charset="0"/>
              </a:defRPr>
            </a:lvl1pPr>
            <a:lvl2pPr algn="l" defTabSz="914400" rtl="0" eaLnBrk="1" latinLnBrk="0" hangingPunct="1">
              <a:spcBef>
                <a:spcPct val="20000"/>
              </a:spcBef>
              <a:defRPr lang="en-US" sz="1600" kern="1200" baseline="0" dirty="0" smtClean="0">
                <a:solidFill>
                  <a:schemeClr val="tx1"/>
                </a:solidFill>
                <a:latin typeface="Arial" pitchFamily="34" charset="0"/>
                <a:ea typeface="+mn-ea"/>
                <a:cs typeface="Arial" pitchFamily="34" charset="0"/>
              </a:defRPr>
            </a:lvl2pPr>
            <a:lvl3pPr algn="l" defTabSz="914400" rtl="0" eaLnBrk="1" latinLnBrk="0" hangingPunct="1">
              <a:spcBef>
                <a:spcPct val="20000"/>
              </a:spcBef>
              <a:defRPr lang="en-US" sz="1600" kern="1200" baseline="0" dirty="0" smtClean="0">
                <a:solidFill>
                  <a:schemeClr val="tx1"/>
                </a:solidFill>
                <a:latin typeface="Arial" pitchFamily="34" charset="0"/>
                <a:ea typeface="+mn-ea"/>
                <a:cs typeface="Arial" pitchFamily="34" charset="0"/>
              </a:defRPr>
            </a:lvl3pPr>
            <a:lvl4pPr algn="l" defTabSz="914400" rtl="0" eaLnBrk="1" latinLnBrk="0" hangingPunct="1">
              <a:spcBef>
                <a:spcPct val="20000"/>
              </a:spcBef>
              <a:defRPr lang="en-US" sz="1600" kern="1200" baseline="0" dirty="0" smtClean="0">
                <a:solidFill>
                  <a:schemeClr val="tx1"/>
                </a:solidFill>
                <a:latin typeface="Arial" pitchFamily="34" charset="0"/>
                <a:ea typeface="+mn-ea"/>
                <a:cs typeface="Arial" pitchFamily="34" charset="0"/>
              </a:defRPr>
            </a:lvl4pPr>
            <a:lvl5pPr algn="l" defTabSz="914400" rtl="0" eaLnBrk="1" latinLnBrk="0" hangingPunct="1">
              <a:spcBef>
                <a:spcPct val="20000"/>
              </a:spcBef>
              <a:defRPr lang="en-GB" sz="1600" kern="1200" baseline="0" dirty="0">
                <a:solidFill>
                  <a:schemeClr val="tx1"/>
                </a:solidFill>
                <a:latin typeface="Arial" pitchFamily="34" charset="0"/>
                <a:ea typeface="+mn-ea"/>
                <a:cs typeface="Arial"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9" name="Slide Number Placeholder 8"/>
          <p:cNvSpPr>
            <a:spLocks noGrp="1"/>
          </p:cNvSpPr>
          <p:nvPr>
            <p:ph type="sldNum" sz="quarter" idx="12"/>
          </p:nvPr>
        </p:nvSpPr>
        <p:spPr/>
        <p:txBody>
          <a:bodyPr/>
          <a:lstStyle/>
          <a:p>
            <a:fld id="{A220C179-9F06-40D0-93EA-8FF612BB075F}" type="slidenum">
              <a:rPr lang="en-GB" smtClean="0"/>
              <a:t>‹#›</a:t>
            </a:fld>
            <a:endParaRPr lang="en-GB"/>
          </a:p>
        </p:txBody>
      </p:sp>
      <p:cxnSp>
        <p:nvCxnSpPr>
          <p:cNvPr id="10" name="Straight Connector 9"/>
          <p:cNvCxnSpPr/>
          <p:nvPr userDrawn="1"/>
        </p:nvCxnSpPr>
        <p:spPr>
          <a:xfrm>
            <a:off x="467544" y="777720"/>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467544" y="6237312"/>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p:cNvPicPr/>
          <p:nvPr userDrawn="1"/>
        </p:nvPicPr>
        <p:blipFill>
          <a:blip r:embed="rId2"/>
          <a:stretch>
            <a:fillRect/>
          </a:stretch>
        </p:blipFill>
        <p:spPr>
          <a:xfrm>
            <a:off x="471753" y="6360368"/>
            <a:ext cx="1487170" cy="381000"/>
          </a:xfrm>
          <a:prstGeom prst="rect">
            <a:avLst/>
          </a:prstGeom>
        </p:spPr>
      </p:pic>
      <p:sp>
        <p:nvSpPr>
          <p:cNvPr id="13" name="Text Placeholder 2"/>
          <p:cNvSpPr>
            <a:spLocks noGrp="1"/>
          </p:cNvSpPr>
          <p:nvPr>
            <p:ph type="body" idx="13" hasCustomPrompt="1"/>
          </p:nvPr>
        </p:nvSpPr>
        <p:spPr>
          <a:xfrm>
            <a:off x="467544" y="849951"/>
            <a:ext cx="8208912" cy="360040"/>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Subtitle</a:t>
            </a:r>
          </a:p>
        </p:txBody>
      </p:sp>
    </p:spTree>
    <p:extLst>
      <p:ext uri="{BB962C8B-B14F-4D97-AF65-F5344CB8AC3E}">
        <p14:creationId xmlns:p14="http://schemas.microsoft.com/office/powerpoint/2010/main" val="30252594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3000" baseline="0"/>
            </a:lvl1pPr>
          </a:lstStyle>
          <a:p>
            <a:r>
              <a:rPr lang="en-US" dirty="0" smtClean="0"/>
              <a:t>Contact details</a:t>
            </a:r>
            <a:endParaRPr lang="en-GB" dirty="0"/>
          </a:p>
        </p:txBody>
      </p:sp>
      <p:sp>
        <p:nvSpPr>
          <p:cNvPr id="3" name="Content Placeholder 2"/>
          <p:cNvSpPr>
            <a:spLocks noGrp="1"/>
          </p:cNvSpPr>
          <p:nvPr>
            <p:ph sz="half" idx="1" hasCustomPrompt="1"/>
          </p:nvPr>
        </p:nvSpPr>
        <p:spPr>
          <a:xfrm>
            <a:off x="457200" y="2060848"/>
            <a:ext cx="4038600" cy="4065315"/>
          </a:xfrm>
        </p:spPr>
        <p:txBody>
          <a:bodyPr/>
          <a:lstStyle>
            <a:lvl1pPr marL="0" indent="0">
              <a:buNone/>
              <a:defRPr sz="1400" baseline="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Add contact details</a:t>
            </a:r>
          </a:p>
        </p:txBody>
      </p:sp>
      <p:sp>
        <p:nvSpPr>
          <p:cNvPr id="4" name="Content Placeholder 3"/>
          <p:cNvSpPr>
            <a:spLocks noGrp="1"/>
          </p:cNvSpPr>
          <p:nvPr>
            <p:ph sz="half" idx="2" hasCustomPrompt="1"/>
          </p:nvPr>
        </p:nvSpPr>
        <p:spPr>
          <a:xfrm>
            <a:off x="4648200" y="2060848"/>
            <a:ext cx="4038600" cy="4065315"/>
          </a:xfrm>
        </p:spPr>
        <p:txBody>
          <a:bodyPr>
            <a:normAutofit/>
          </a:bodyPr>
          <a:lstStyle>
            <a:lvl1pPr marL="0" indent="0">
              <a:buNone/>
              <a:defRPr sz="1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Add contact details</a:t>
            </a:r>
          </a:p>
        </p:txBody>
      </p:sp>
      <p:sp>
        <p:nvSpPr>
          <p:cNvPr id="7" name="Slide Number Placeholder 6"/>
          <p:cNvSpPr>
            <a:spLocks noGrp="1"/>
          </p:cNvSpPr>
          <p:nvPr>
            <p:ph type="sldNum" sz="quarter" idx="12"/>
          </p:nvPr>
        </p:nvSpPr>
        <p:spPr/>
        <p:txBody>
          <a:bodyPr/>
          <a:lstStyle/>
          <a:p>
            <a:fld id="{A220C179-9F06-40D0-93EA-8FF612BB075F}" type="slidenum">
              <a:rPr lang="en-GB" smtClean="0"/>
              <a:t>‹#›</a:t>
            </a:fld>
            <a:endParaRPr lang="en-GB"/>
          </a:p>
        </p:txBody>
      </p:sp>
      <p:cxnSp>
        <p:nvCxnSpPr>
          <p:cNvPr id="8" name="Straight Connector 7"/>
          <p:cNvCxnSpPr/>
          <p:nvPr userDrawn="1"/>
        </p:nvCxnSpPr>
        <p:spPr>
          <a:xfrm>
            <a:off x="467544" y="777720"/>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67544" y="6237312"/>
            <a:ext cx="82089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p:nvPr userDrawn="1"/>
        </p:nvPicPr>
        <p:blipFill>
          <a:blip r:embed="rId2"/>
          <a:stretch>
            <a:fillRect/>
          </a:stretch>
        </p:blipFill>
        <p:spPr>
          <a:xfrm>
            <a:off x="471753" y="6360368"/>
            <a:ext cx="1487170" cy="381000"/>
          </a:xfrm>
          <a:prstGeom prst="rect">
            <a:avLst/>
          </a:prstGeom>
        </p:spPr>
      </p:pic>
    </p:spTree>
    <p:extLst>
      <p:ext uri="{BB962C8B-B14F-4D97-AF65-F5344CB8AC3E}">
        <p14:creationId xmlns:p14="http://schemas.microsoft.com/office/powerpoint/2010/main" val="2192261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05272" y="1969963"/>
            <a:ext cx="4042792" cy="562074"/>
          </a:xfrm>
        </p:spPr>
        <p:txBody>
          <a:bodyPr>
            <a:normAutofit/>
          </a:bodyPr>
          <a:lstStyle>
            <a:lvl1pPr>
              <a:defRPr sz="1800" baseline="0"/>
            </a:lvl1pPr>
          </a:lstStyle>
          <a:p>
            <a:r>
              <a:rPr lang="en-US" dirty="0" smtClean="0"/>
              <a:t>Contact details</a:t>
            </a:r>
            <a:endParaRPr lang="en-GB" dirty="0"/>
          </a:p>
        </p:txBody>
      </p:sp>
      <p:sp>
        <p:nvSpPr>
          <p:cNvPr id="3" name="Content Placeholder 2"/>
          <p:cNvSpPr>
            <a:spLocks noGrp="1"/>
          </p:cNvSpPr>
          <p:nvPr>
            <p:ph sz="half" idx="1" hasCustomPrompt="1"/>
          </p:nvPr>
        </p:nvSpPr>
        <p:spPr>
          <a:xfrm>
            <a:off x="1105272" y="2532037"/>
            <a:ext cx="4038600" cy="3417243"/>
          </a:xfrm>
        </p:spPr>
        <p:txBody>
          <a:bodyPr/>
          <a:lstStyle>
            <a:lvl1pPr marL="0" indent="0">
              <a:buNone/>
              <a:defRPr sz="1400" baseline="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Add contact details</a:t>
            </a:r>
          </a:p>
        </p:txBody>
      </p:sp>
      <p:sp>
        <p:nvSpPr>
          <p:cNvPr id="7" name="Slide Number Placeholder 6"/>
          <p:cNvSpPr>
            <a:spLocks noGrp="1"/>
          </p:cNvSpPr>
          <p:nvPr>
            <p:ph type="sldNum" sz="quarter" idx="12"/>
          </p:nvPr>
        </p:nvSpPr>
        <p:spPr/>
        <p:txBody>
          <a:bodyPr/>
          <a:lstStyle/>
          <a:p>
            <a:fld id="{A220C179-9F06-40D0-93EA-8FF612BB075F}" type="slidenum">
              <a:rPr lang="en-GB" smtClean="0"/>
              <a:t>‹#›</a:t>
            </a:fld>
            <a:endParaRPr lang="en-GB"/>
          </a:p>
        </p:txBody>
      </p:sp>
      <p:pic>
        <p:nvPicPr>
          <p:cNvPr id="11" name="Picture 10"/>
          <p:cNvPicPr/>
          <p:nvPr userDrawn="1"/>
        </p:nvPicPr>
        <p:blipFill>
          <a:blip r:embed="rId2"/>
          <a:stretch>
            <a:fillRect/>
          </a:stretch>
        </p:blipFill>
        <p:spPr>
          <a:xfrm>
            <a:off x="467544" y="404664"/>
            <a:ext cx="2968625" cy="1041400"/>
          </a:xfrm>
          <a:prstGeom prst="rect">
            <a:avLst/>
          </a:prstGeom>
        </p:spPr>
      </p:pic>
    </p:spTree>
    <p:extLst>
      <p:ext uri="{BB962C8B-B14F-4D97-AF65-F5344CB8AC3E}">
        <p14:creationId xmlns:p14="http://schemas.microsoft.com/office/powerpoint/2010/main" val="482678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562074"/>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20C179-9F06-40D0-93EA-8FF612BB075F}" type="slidenum">
              <a:rPr lang="en-GB" smtClean="0"/>
              <a:t>‹#›</a:t>
            </a:fld>
            <a:endParaRPr lang="en-GB"/>
          </a:p>
        </p:txBody>
      </p:sp>
    </p:spTree>
    <p:extLst>
      <p:ext uri="{BB962C8B-B14F-4D97-AF65-F5344CB8AC3E}">
        <p14:creationId xmlns:p14="http://schemas.microsoft.com/office/powerpoint/2010/main" val="1998640053"/>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1" r:id="rId3"/>
    <p:sldLayoutId id="2147483650" r:id="rId4"/>
    <p:sldLayoutId id="2147483660" r:id="rId5"/>
    <p:sldLayoutId id="2147483661" r:id="rId6"/>
    <p:sldLayoutId id="2147483653" r:id="rId7"/>
    <p:sldLayoutId id="2147483652" r:id="rId8"/>
    <p:sldLayoutId id="2147483663" r:id="rId9"/>
  </p:sldLayoutIdLst>
  <p:hf hdr="0" ftr="0" dt="0"/>
  <p:txStyles>
    <p:titleStyle>
      <a:lvl1pPr algn="l" defTabSz="914400" rtl="0" eaLnBrk="1" latinLnBrk="0" hangingPunct="1">
        <a:spcBef>
          <a:spcPct val="0"/>
        </a:spcBef>
        <a:buNone/>
        <a:defRPr sz="3000" kern="1200" baseline="0">
          <a:solidFill>
            <a:schemeClr val="tx1"/>
          </a:solidFill>
          <a:latin typeface="Arial"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Wingdings" pitchFamily="2" charset="2"/>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5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Wingdings" pitchFamily="2" charset="2"/>
        <a:buChar char="§"/>
        <a:defRPr sz="11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ctrTitle"/>
          </p:nvPr>
        </p:nvSpPr>
        <p:spPr>
          <a:xfrm>
            <a:off x="1582738" y="1556791"/>
            <a:ext cx="7162800" cy="1440161"/>
          </a:xfrm>
        </p:spPr>
        <p:txBody>
          <a:bodyPr>
            <a:normAutofit fontScale="90000"/>
          </a:bodyPr>
          <a:lstStyle/>
          <a:p>
            <a:r>
              <a:rPr lang="en-GB" b="1" dirty="0" smtClean="0"/>
              <a:t/>
            </a:r>
            <a:br>
              <a:rPr lang="en-GB" b="1" dirty="0" smtClean="0"/>
            </a:br>
            <a:r>
              <a:rPr lang="en-GB" b="1" dirty="0"/>
              <a:t/>
            </a:r>
            <a:br>
              <a:rPr lang="en-GB" b="1" dirty="0"/>
            </a:br>
            <a:r>
              <a:rPr lang="en-GB" b="1" dirty="0" smtClean="0"/>
              <a:t>Regulatory </a:t>
            </a:r>
            <a:r>
              <a:rPr lang="en-GB" b="1" dirty="0"/>
              <a:t>and supervisory challenges for </a:t>
            </a:r>
            <a:r>
              <a:rPr lang="en-GB" b="1" dirty="0" smtClean="0"/>
              <a:t>the Icelandic </a:t>
            </a:r>
            <a:r>
              <a:rPr lang="en-GB" b="1" dirty="0"/>
              <a:t>pension industry</a:t>
            </a:r>
            <a:r>
              <a:rPr lang="en-GB" dirty="0"/>
              <a:t/>
            </a:r>
            <a:br>
              <a:rPr lang="en-GB" dirty="0"/>
            </a:br>
            <a:r>
              <a:rPr lang="en-GB" b="1" dirty="0"/>
              <a:t> </a:t>
            </a:r>
            <a:r>
              <a:rPr lang="en-GB" dirty="0"/>
              <a:t/>
            </a:r>
            <a:br>
              <a:rPr lang="en-GB" dirty="0"/>
            </a:br>
            <a:endParaRPr lang="en-GB" dirty="0"/>
          </a:p>
        </p:txBody>
      </p:sp>
      <p:sp>
        <p:nvSpPr>
          <p:cNvPr id="47107" name="Rectangle 3"/>
          <p:cNvSpPr>
            <a:spLocks noGrp="1" noChangeArrowheads="1"/>
          </p:cNvSpPr>
          <p:nvPr>
            <p:ph type="subTitle" idx="1"/>
          </p:nvPr>
        </p:nvSpPr>
        <p:spPr>
          <a:xfrm>
            <a:off x="1620838" y="3068960"/>
            <a:ext cx="7180262" cy="864096"/>
          </a:xfrm>
        </p:spPr>
        <p:txBody>
          <a:bodyPr>
            <a:normAutofit/>
          </a:bodyPr>
          <a:lstStyle/>
          <a:p>
            <a:r>
              <a:rPr lang="en-US" sz="2400" b="1" dirty="0" smtClean="0"/>
              <a:t>Insurance Core Principle on Investment and its applicability to supervision of pension funds</a:t>
            </a:r>
            <a:endParaRPr lang="en-GB" sz="2400" b="1" dirty="0" smtClean="0"/>
          </a:p>
        </p:txBody>
      </p:sp>
      <p:sp>
        <p:nvSpPr>
          <p:cNvPr id="5" name="Rectangle 34"/>
          <p:cNvSpPr>
            <a:spLocks noGrp="1" noChangeArrowheads="1"/>
          </p:cNvSpPr>
          <p:nvPr>
            <p:ph type="dt" sz="half" idx="4294967295"/>
          </p:nvPr>
        </p:nvSpPr>
        <p:spPr>
          <a:xfrm>
            <a:off x="1582738" y="4825608"/>
            <a:ext cx="2557214" cy="547608"/>
          </a:xfrm>
          <a:prstGeom prst="rect">
            <a:avLst/>
          </a:prstGeom>
        </p:spPr>
        <p:txBody>
          <a:bodyPr/>
          <a:lstStyle/>
          <a:p>
            <a:r>
              <a:rPr lang="en-GB" sz="1200" dirty="0" smtClean="0"/>
              <a:t>28 February 2014</a:t>
            </a:r>
            <a:endParaRPr lang="en-GB" sz="1200" dirty="0"/>
          </a:p>
        </p:txBody>
      </p:sp>
      <p:sp>
        <p:nvSpPr>
          <p:cNvPr id="6" name="Rectangle 100"/>
          <p:cNvSpPr>
            <a:spLocks noGrp="1" noChangeArrowheads="1"/>
          </p:cNvSpPr>
          <p:nvPr>
            <p:ph type="sldNum" sz="quarter" idx="4294967295"/>
          </p:nvPr>
        </p:nvSpPr>
        <p:spPr>
          <a:xfrm>
            <a:off x="6553200" y="6356350"/>
            <a:ext cx="2133600" cy="365125"/>
          </a:xfrm>
          <a:prstGeom prst="rect">
            <a:avLst/>
          </a:prstGeom>
        </p:spPr>
        <p:txBody>
          <a:bodyPr/>
          <a:lstStyle/>
          <a:p>
            <a:fld id="{C0558B5F-B246-45FC-9990-B557EE3B8139}" type="slidenum">
              <a:rPr lang="en-GB"/>
              <a:pPr/>
              <a:t>1</a:t>
            </a:fld>
            <a:endParaRPr lang="en-GB" dirty="0"/>
          </a:p>
        </p:txBody>
      </p:sp>
      <p:sp>
        <p:nvSpPr>
          <p:cNvPr id="47108" name="Rectangle 4"/>
          <p:cNvSpPr>
            <a:spLocks noChangeArrowheads="1"/>
          </p:cNvSpPr>
          <p:nvPr/>
        </p:nvSpPr>
        <p:spPr bwMode="auto">
          <a:xfrm>
            <a:off x="8267700" y="6273800"/>
            <a:ext cx="533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fld id="{67FABF6B-2269-42E3-9691-BEB8D157B697}" type="slidenum">
              <a:rPr lang="en-GB" sz="1200" b="1"/>
              <a:pPr algn="r"/>
              <a:t>1</a:t>
            </a:fld>
            <a:endParaRPr lang="en-GB" dirty="0"/>
          </a:p>
        </p:txBody>
      </p:sp>
      <p:sp>
        <p:nvSpPr>
          <p:cNvPr id="2" name="TextBox 1"/>
          <p:cNvSpPr txBox="1"/>
          <p:nvPr/>
        </p:nvSpPr>
        <p:spPr>
          <a:xfrm>
            <a:off x="2627784" y="3933056"/>
            <a:ext cx="5256584" cy="892552"/>
          </a:xfrm>
          <a:prstGeom prst="rect">
            <a:avLst/>
          </a:prstGeom>
          <a:noFill/>
        </p:spPr>
        <p:txBody>
          <a:bodyPr wrap="square" rtlCol="0">
            <a:spAutoFit/>
          </a:bodyPr>
          <a:lstStyle/>
          <a:p>
            <a:r>
              <a:rPr lang="en-GB" dirty="0"/>
              <a:t>ICP 15: </a:t>
            </a:r>
            <a:r>
              <a:rPr lang="en-GB" dirty="0" smtClean="0"/>
              <a:t>Investment</a:t>
            </a:r>
          </a:p>
          <a:p>
            <a:endParaRPr lang="en-US" dirty="0"/>
          </a:p>
          <a:p>
            <a:r>
              <a:rPr lang="en-US" sz="1600" dirty="0" smtClean="0"/>
              <a:t>Dave Finnis: IAIS Secretariat</a:t>
            </a:r>
            <a:endParaRPr lang="en-GB" sz="1600" dirty="0"/>
          </a:p>
        </p:txBody>
      </p:sp>
    </p:spTree>
    <p:extLst>
      <p:ext uri="{BB962C8B-B14F-4D97-AF65-F5344CB8AC3E}">
        <p14:creationId xmlns:p14="http://schemas.microsoft.com/office/powerpoint/2010/main" val="3045360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Types of Investment Requirements</a:t>
            </a:r>
            <a:endParaRPr lang="en-GB" dirty="0"/>
          </a:p>
        </p:txBody>
      </p:sp>
      <p:sp>
        <p:nvSpPr>
          <p:cNvPr id="4" name="Slide Number Placeholder 3"/>
          <p:cNvSpPr>
            <a:spLocks noGrp="1"/>
          </p:cNvSpPr>
          <p:nvPr>
            <p:ph type="sldNum" sz="quarter" idx="12"/>
          </p:nvPr>
        </p:nvSpPr>
        <p:spPr/>
        <p:txBody>
          <a:bodyPr/>
          <a:lstStyle/>
          <a:p>
            <a:pPr>
              <a:defRPr/>
            </a:pPr>
            <a:fld id="{1BEC831D-54B5-4B4F-90B2-4EC5E281A20D}" type="slidenum">
              <a:rPr lang="en-GB" smtClean="0"/>
              <a:pPr>
                <a:defRPr/>
              </a:pPr>
              <a:t>10</a:t>
            </a:fld>
            <a:endParaRPr lang="en-GB"/>
          </a:p>
        </p:txBody>
      </p:sp>
      <p:sp>
        <p:nvSpPr>
          <p:cNvPr id="5" name="Rectangle 6"/>
          <p:cNvSpPr>
            <a:spLocks noChangeArrowheads="1"/>
          </p:cNvSpPr>
          <p:nvPr/>
        </p:nvSpPr>
        <p:spPr bwMode="auto">
          <a:xfrm>
            <a:off x="683568" y="1989609"/>
            <a:ext cx="3673475" cy="3959671"/>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265113" indent="-265113">
              <a:spcBef>
                <a:spcPct val="20000"/>
              </a:spcBef>
              <a:buClr>
                <a:srgbClr val="A60000"/>
              </a:buClr>
              <a:buSzPct val="90000"/>
              <a:buFont typeface="Wingdings" pitchFamily="2" charset="2"/>
              <a:buChar char="l"/>
            </a:pPr>
            <a:r>
              <a:rPr lang="en-GB" sz="1400" b="0" dirty="0" smtClean="0">
                <a:solidFill>
                  <a:schemeClr val="tx2"/>
                </a:solidFill>
              </a:rPr>
              <a:t>Prescriptive rules and restrictions, for example quantitative limits</a:t>
            </a:r>
          </a:p>
          <a:p>
            <a:pPr marL="265113" indent="-265113">
              <a:spcBef>
                <a:spcPct val="20000"/>
              </a:spcBef>
              <a:buClr>
                <a:srgbClr val="A60000"/>
              </a:buClr>
              <a:buSzPct val="90000"/>
              <a:buFont typeface="Wingdings" pitchFamily="2" charset="2"/>
              <a:buChar char="l"/>
            </a:pPr>
            <a:r>
              <a:rPr lang="en-GB" sz="1400" b="0" dirty="0" smtClean="0">
                <a:solidFill>
                  <a:schemeClr val="tx2"/>
                </a:solidFill>
              </a:rPr>
              <a:t>Prohibition of investments in certain assets</a:t>
            </a:r>
          </a:p>
          <a:p>
            <a:pPr marL="265113" indent="-265113">
              <a:spcBef>
                <a:spcPct val="20000"/>
              </a:spcBef>
              <a:buClr>
                <a:srgbClr val="A60000"/>
              </a:buClr>
              <a:buSzPct val="90000"/>
              <a:buFont typeface="Wingdings" pitchFamily="2" charset="2"/>
              <a:buChar char="l"/>
            </a:pPr>
            <a:r>
              <a:rPr lang="en-GB" sz="1400" b="0" dirty="0" smtClean="0">
                <a:solidFill>
                  <a:schemeClr val="tx2"/>
                </a:solidFill>
              </a:rPr>
              <a:t>Pros: easy to enforce, limited scope for different interpretations, readily explainable in court</a:t>
            </a:r>
          </a:p>
          <a:p>
            <a:pPr marL="265113" indent="-265113">
              <a:spcBef>
                <a:spcPct val="20000"/>
              </a:spcBef>
              <a:buClr>
                <a:srgbClr val="A60000"/>
              </a:buClr>
              <a:buSzPct val="90000"/>
              <a:buFont typeface="Wingdings" pitchFamily="2" charset="2"/>
              <a:buChar char="l"/>
            </a:pPr>
            <a:r>
              <a:rPr lang="en-GB" sz="1400" b="0" dirty="0" smtClean="0">
                <a:solidFill>
                  <a:schemeClr val="tx2"/>
                </a:solidFill>
              </a:rPr>
              <a:t>Cons: stifles innovation and opportunities (e.g. foreign investments?), easy to arbitrage, discourages proper risk management, does not fit individual insurer’s specificities,</a:t>
            </a:r>
          </a:p>
          <a:p>
            <a:pPr marL="265113" indent="-265113">
              <a:spcBef>
                <a:spcPct val="20000"/>
              </a:spcBef>
              <a:buClr>
                <a:srgbClr val="A60000"/>
              </a:buClr>
              <a:buSzPct val="90000"/>
              <a:buFont typeface="Wingdings" pitchFamily="2" charset="2"/>
              <a:buChar char="l"/>
            </a:pPr>
            <a:r>
              <a:rPr lang="en-GB" sz="1400" b="0" dirty="0" smtClean="0">
                <a:solidFill>
                  <a:schemeClr val="tx2"/>
                </a:solidFill>
              </a:rPr>
              <a:t>Example 1: &lt;5%  of total assets can be invested in any single counterparty</a:t>
            </a:r>
          </a:p>
          <a:p>
            <a:pPr marL="265113" indent="-265113">
              <a:spcBef>
                <a:spcPct val="20000"/>
              </a:spcBef>
              <a:buClr>
                <a:srgbClr val="A60000"/>
              </a:buClr>
              <a:buSzPct val="90000"/>
              <a:buFont typeface="Wingdings" pitchFamily="2" charset="2"/>
              <a:buChar char="l"/>
            </a:pPr>
            <a:r>
              <a:rPr lang="en-US" sz="1400" dirty="0" smtClean="0">
                <a:solidFill>
                  <a:schemeClr val="tx2"/>
                </a:solidFill>
              </a:rPr>
              <a:t>Example 2: Assets and liabilities must be matched by geography and type</a:t>
            </a:r>
          </a:p>
          <a:p>
            <a:pPr marL="265113" indent="-265113">
              <a:spcBef>
                <a:spcPct val="20000"/>
              </a:spcBef>
              <a:buClr>
                <a:srgbClr val="A60000"/>
              </a:buClr>
              <a:buSzPct val="90000"/>
              <a:buFont typeface="Wingdings" pitchFamily="2" charset="2"/>
              <a:buChar char="l"/>
            </a:pPr>
            <a:r>
              <a:rPr lang="en-US" sz="1400" b="0" dirty="0" smtClean="0">
                <a:solidFill>
                  <a:schemeClr val="tx2"/>
                </a:solidFill>
              </a:rPr>
              <a:t>Example 3: Strict restrictions on derivative investments</a:t>
            </a:r>
            <a:endParaRPr lang="en-GB" sz="1400" b="0" dirty="0" smtClean="0">
              <a:solidFill>
                <a:schemeClr val="tx2"/>
              </a:solidFill>
            </a:endParaRPr>
          </a:p>
          <a:p>
            <a:pPr marL="265113" indent="-265113">
              <a:spcBef>
                <a:spcPct val="20000"/>
              </a:spcBef>
              <a:buClr>
                <a:srgbClr val="A60000"/>
              </a:buClr>
              <a:buSzPct val="90000"/>
              <a:buFont typeface="Wingdings" pitchFamily="2" charset="2"/>
              <a:buChar char="l"/>
            </a:pPr>
            <a:endParaRPr lang="en-GB" sz="1400" b="0" dirty="0">
              <a:solidFill>
                <a:schemeClr val="tx2"/>
              </a:solidFill>
            </a:endParaRPr>
          </a:p>
        </p:txBody>
      </p:sp>
      <p:sp>
        <p:nvSpPr>
          <p:cNvPr id="6" name="Rectangle 9"/>
          <p:cNvSpPr>
            <a:spLocks noChangeArrowheads="1"/>
          </p:cNvSpPr>
          <p:nvPr/>
        </p:nvSpPr>
        <p:spPr bwMode="auto">
          <a:xfrm>
            <a:off x="4860032" y="1989609"/>
            <a:ext cx="3673475" cy="3959671"/>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265113" indent="-265113">
              <a:spcBef>
                <a:spcPct val="20000"/>
              </a:spcBef>
              <a:buClr>
                <a:srgbClr val="A60000"/>
              </a:buClr>
              <a:buSzPct val="90000"/>
              <a:buFont typeface="Wingdings" pitchFamily="2" charset="2"/>
              <a:buChar char="l"/>
            </a:pPr>
            <a:r>
              <a:rPr lang="en-GB" sz="1400" b="0" dirty="0" smtClean="0">
                <a:solidFill>
                  <a:schemeClr val="tx2"/>
                </a:solidFill>
              </a:rPr>
              <a:t>Set out high-level objectives and desired outcomes</a:t>
            </a:r>
          </a:p>
          <a:p>
            <a:pPr marL="265113" indent="-265113">
              <a:spcBef>
                <a:spcPct val="20000"/>
              </a:spcBef>
              <a:buClr>
                <a:srgbClr val="A60000"/>
              </a:buClr>
              <a:buSzPct val="90000"/>
              <a:buFont typeface="Wingdings" pitchFamily="2" charset="2"/>
              <a:buChar char="l"/>
            </a:pPr>
            <a:r>
              <a:rPr lang="en-GB" sz="1400" b="0" dirty="0" smtClean="0">
                <a:solidFill>
                  <a:schemeClr val="tx2"/>
                </a:solidFill>
              </a:rPr>
              <a:t>Pros: more flexibility for insurer to choose investments that best meet their needs, less need to revise frequently</a:t>
            </a:r>
          </a:p>
          <a:p>
            <a:pPr marL="265113" indent="-265113">
              <a:spcBef>
                <a:spcPct val="20000"/>
              </a:spcBef>
              <a:buClr>
                <a:srgbClr val="A60000"/>
              </a:buClr>
              <a:buSzPct val="90000"/>
              <a:buFont typeface="Wingdings" pitchFamily="2" charset="2"/>
              <a:buChar char="l"/>
            </a:pPr>
            <a:r>
              <a:rPr lang="en-GB" sz="1400" b="0" dirty="0" smtClean="0">
                <a:solidFill>
                  <a:schemeClr val="tx2"/>
                </a:solidFill>
              </a:rPr>
              <a:t>Cons: Might be difficult to take enforcement actions, open to different interpretations, more difficult to supervise in general</a:t>
            </a:r>
          </a:p>
          <a:p>
            <a:pPr marL="265113" indent="-265113">
              <a:spcBef>
                <a:spcPct val="20000"/>
              </a:spcBef>
              <a:buClr>
                <a:srgbClr val="A60000"/>
              </a:buClr>
              <a:buSzPct val="90000"/>
              <a:buFont typeface="Wingdings" pitchFamily="2" charset="2"/>
              <a:buChar char="l"/>
            </a:pPr>
            <a:r>
              <a:rPr lang="en-GB" sz="1400" b="0" dirty="0" smtClean="0">
                <a:solidFill>
                  <a:schemeClr val="tx2"/>
                </a:solidFill>
              </a:rPr>
              <a:t>Example 1: Invest based on liability profile</a:t>
            </a:r>
          </a:p>
          <a:p>
            <a:pPr marL="265113" indent="-265113">
              <a:spcBef>
                <a:spcPct val="20000"/>
              </a:spcBef>
              <a:buClr>
                <a:srgbClr val="A60000"/>
              </a:buClr>
              <a:buSzPct val="90000"/>
              <a:buFont typeface="Wingdings" pitchFamily="2" charset="2"/>
              <a:buChar char="l"/>
            </a:pPr>
            <a:r>
              <a:rPr lang="en-US" sz="1400" dirty="0" smtClean="0">
                <a:solidFill>
                  <a:schemeClr val="tx2"/>
                </a:solidFill>
              </a:rPr>
              <a:t>Example 2: Invest to a desired probability of sufficiency of net asset base</a:t>
            </a:r>
          </a:p>
          <a:p>
            <a:pPr marL="265113" indent="-265113">
              <a:spcBef>
                <a:spcPct val="20000"/>
              </a:spcBef>
              <a:buClr>
                <a:srgbClr val="A60000"/>
              </a:buClr>
              <a:buSzPct val="90000"/>
              <a:buFont typeface="Wingdings" pitchFamily="2" charset="2"/>
              <a:buChar char="l"/>
            </a:pPr>
            <a:r>
              <a:rPr lang="en-US" sz="1400" b="0" dirty="0" smtClean="0">
                <a:solidFill>
                  <a:schemeClr val="tx2"/>
                </a:solidFill>
              </a:rPr>
              <a:t>Example 3: Manage through the use of an </a:t>
            </a:r>
            <a:r>
              <a:rPr lang="en-US" sz="1400" b="0" dirty="0" err="1" smtClean="0">
                <a:solidFill>
                  <a:schemeClr val="tx2"/>
                </a:solidFill>
              </a:rPr>
              <a:t>authorised</a:t>
            </a:r>
            <a:r>
              <a:rPr lang="en-US" sz="1400" b="0" dirty="0" smtClean="0">
                <a:solidFill>
                  <a:schemeClr val="tx2"/>
                </a:solidFill>
              </a:rPr>
              <a:t> internal (actuarial?) model.</a:t>
            </a:r>
            <a:endParaRPr lang="en-GB" sz="1400" b="0" dirty="0" smtClean="0">
              <a:solidFill>
                <a:schemeClr val="tx2"/>
              </a:solidFill>
            </a:endParaRPr>
          </a:p>
          <a:p>
            <a:pPr marL="265113" indent="-265113">
              <a:spcBef>
                <a:spcPct val="20000"/>
              </a:spcBef>
              <a:buClr>
                <a:srgbClr val="A60000"/>
              </a:buClr>
              <a:buSzPct val="90000"/>
              <a:buFont typeface="Wingdings" pitchFamily="2" charset="2"/>
              <a:buChar char="l"/>
            </a:pPr>
            <a:endParaRPr lang="en-GB" sz="1400" b="0" dirty="0">
              <a:solidFill>
                <a:schemeClr val="tx2"/>
              </a:solidFill>
            </a:endParaRPr>
          </a:p>
        </p:txBody>
      </p:sp>
      <p:sp>
        <p:nvSpPr>
          <p:cNvPr id="7" name="AutoShape 10"/>
          <p:cNvSpPr>
            <a:spLocks noChangeArrowheads="1"/>
          </p:cNvSpPr>
          <p:nvPr/>
        </p:nvSpPr>
        <p:spPr bwMode="auto">
          <a:xfrm rot="5400000">
            <a:off x="2267893" y="-99541"/>
            <a:ext cx="504825" cy="3673475"/>
          </a:xfrm>
          <a:prstGeom prst="homePlate">
            <a:avLst>
              <a:gd name="adj" fmla="val 25000"/>
            </a:avLst>
          </a:prstGeom>
          <a:solidFill>
            <a:srgbClr val="800000"/>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a:r>
              <a:rPr lang="en-GB" sz="2000" dirty="0" smtClean="0">
                <a:solidFill>
                  <a:schemeClr val="bg1"/>
                </a:solidFill>
              </a:rPr>
              <a:t>Rules-Based</a:t>
            </a:r>
            <a:endParaRPr lang="en-GB" sz="2000" dirty="0">
              <a:solidFill>
                <a:schemeClr val="bg1"/>
              </a:solidFill>
            </a:endParaRPr>
          </a:p>
        </p:txBody>
      </p:sp>
      <p:sp>
        <p:nvSpPr>
          <p:cNvPr id="8" name="AutoShape 11"/>
          <p:cNvSpPr>
            <a:spLocks noChangeArrowheads="1"/>
          </p:cNvSpPr>
          <p:nvPr/>
        </p:nvSpPr>
        <p:spPr bwMode="auto">
          <a:xfrm rot="5400000">
            <a:off x="6444357" y="-99541"/>
            <a:ext cx="504825" cy="3673475"/>
          </a:xfrm>
          <a:prstGeom prst="homePlate">
            <a:avLst>
              <a:gd name="adj" fmla="val 25000"/>
            </a:avLst>
          </a:prstGeom>
          <a:solidFill>
            <a:srgbClr val="800000"/>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a:r>
              <a:rPr lang="en-GB" sz="2000" dirty="0" smtClean="0">
                <a:solidFill>
                  <a:schemeClr val="bg1"/>
                </a:solidFill>
              </a:rPr>
              <a:t>Principles-Based</a:t>
            </a:r>
            <a:endParaRPr lang="en-GB" sz="2000" dirty="0">
              <a:solidFill>
                <a:schemeClr val="bg1"/>
              </a:solidFill>
            </a:endParaRPr>
          </a:p>
        </p:txBody>
      </p:sp>
    </p:spTree>
    <p:extLst>
      <p:ext uri="{BB962C8B-B14F-4D97-AF65-F5344CB8AC3E}">
        <p14:creationId xmlns:p14="http://schemas.microsoft.com/office/powerpoint/2010/main" val="2201473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dirty="0" smtClean="0"/>
              <a:t>Conclusions</a:t>
            </a:r>
            <a:endParaRPr lang="en-GB" dirty="0" smtClean="0"/>
          </a:p>
        </p:txBody>
      </p:sp>
      <p:sp>
        <p:nvSpPr>
          <p:cNvPr id="52227" name="Content Placeholder 2"/>
          <p:cNvSpPr>
            <a:spLocks noGrp="1"/>
          </p:cNvSpPr>
          <p:nvPr>
            <p:ph idx="1"/>
          </p:nvPr>
        </p:nvSpPr>
        <p:spPr/>
        <p:txBody>
          <a:bodyPr>
            <a:normAutofit/>
          </a:bodyPr>
          <a:lstStyle/>
          <a:p>
            <a:r>
              <a:rPr lang="en-US" sz="2400" dirty="0" smtClean="0"/>
              <a:t>At a minimum, investment requirements should address security, liquidity and diversification of assets</a:t>
            </a:r>
          </a:p>
          <a:p>
            <a:r>
              <a:rPr lang="en-US" sz="2400" dirty="0" smtClean="0"/>
              <a:t>When considering ALM, the potential for matching, by type and term, should have a high priority</a:t>
            </a:r>
          </a:p>
          <a:p>
            <a:r>
              <a:rPr lang="en-US" sz="2400" dirty="0" smtClean="0"/>
              <a:t>Insurers (and implicitly other bodies with similar “total balance sheets”) should invest in assets based on their liability profile and on their ability to understand and manage the underlying risks of those assets</a:t>
            </a:r>
          </a:p>
          <a:p>
            <a:r>
              <a:rPr lang="en-US" sz="2400" dirty="0" smtClean="0"/>
              <a:t>More attention should be given to complex, less transparent assets</a:t>
            </a:r>
          </a:p>
          <a:p>
            <a:endParaRPr lang="en-US" dirty="0" smtClean="0"/>
          </a:p>
        </p:txBody>
      </p:sp>
      <p:sp>
        <p:nvSpPr>
          <p:cNvPr id="52228" name="Slide Number Placeholder 3"/>
          <p:cNvSpPr>
            <a:spLocks noGrp="1"/>
          </p:cNvSpPr>
          <p:nvPr>
            <p:ph type="sldNum" sz="quarter" idx="12"/>
          </p:nvPr>
        </p:nvSpPr>
        <p:spPr>
          <a:noFill/>
        </p:spPr>
        <p:txBody>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fld id="{4DBB1A26-45E7-40C2-A83B-C7437C8940B6}" type="slidenum">
              <a:rPr lang="en-GB" sz="1000" smtClean="0"/>
              <a:pPr/>
              <a:t>11</a:t>
            </a:fld>
            <a:endParaRPr lang="en-GB" sz="1000" smtClean="0"/>
          </a:p>
        </p:txBody>
      </p:sp>
    </p:spTree>
    <p:extLst>
      <p:ext uri="{BB962C8B-B14F-4D97-AF65-F5344CB8AC3E}">
        <p14:creationId xmlns:p14="http://schemas.microsoft.com/office/powerpoint/2010/main" val="4120840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Thank you for your attention</a:t>
            </a:r>
            <a:endParaRPr lang="en-GB" dirty="0"/>
          </a:p>
        </p:txBody>
      </p:sp>
      <p:sp>
        <p:nvSpPr>
          <p:cNvPr id="3" name="Content Placeholder 2"/>
          <p:cNvSpPr>
            <a:spLocks noGrp="1"/>
          </p:cNvSpPr>
          <p:nvPr>
            <p:ph sz="half" idx="1"/>
          </p:nvPr>
        </p:nvSpPr>
        <p:spPr>
          <a:xfrm>
            <a:off x="474956" y="980728"/>
            <a:ext cx="7481420" cy="5112569"/>
          </a:xfrm>
        </p:spPr>
        <p:txBody>
          <a:bodyPr>
            <a:noAutofit/>
          </a:bodyPr>
          <a:lstStyle/>
          <a:p>
            <a:r>
              <a:rPr lang="en-US" sz="2000" dirty="0" smtClean="0"/>
              <a:t>Contact details:</a:t>
            </a:r>
            <a:endParaRPr lang="en-GB" sz="2000" dirty="0" smtClean="0"/>
          </a:p>
          <a:p>
            <a:endParaRPr lang="en-GB" sz="2000" dirty="0"/>
          </a:p>
          <a:p>
            <a:r>
              <a:rPr lang="en-GB" sz="2000" dirty="0" smtClean="0"/>
              <a:t>Dave Finnis</a:t>
            </a:r>
            <a:endParaRPr lang="en-GB" sz="2000" dirty="0"/>
          </a:p>
          <a:p>
            <a:endParaRPr lang="en-GB" sz="2000" dirty="0" smtClean="0"/>
          </a:p>
          <a:p>
            <a:r>
              <a:rPr lang="en-GB" sz="2000" dirty="0" smtClean="0"/>
              <a:t>Telephone</a:t>
            </a:r>
            <a:r>
              <a:rPr lang="en-GB" sz="2000" dirty="0"/>
              <a:t>: + 41 61 280 </a:t>
            </a:r>
            <a:r>
              <a:rPr lang="en-GB" sz="2000" dirty="0" smtClean="0"/>
              <a:t>8323</a:t>
            </a:r>
            <a:endParaRPr lang="en-GB" sz="2000" dirty="0"/>
          </a:p>
          <a:p>
            <a:r>
              <a:rPr lang="en-GB" sz="2000" dirty="0"/>
              <a:t>Mobile: + 41 76 350 </a:t>
            </a:r>
            <a:r>
              <a:rPr lang="en-GB" sz="2000" dirty="0" smtClean="0"/>
              <a:t>8323</a:t>
            </a:r>
          </a:p>
          <a:p>
            <a:r>
              <a:rPr lang="en-GB" sz="2000" dirty="0" smtClean="0"/>
              <a:t>Email</a:t>
            </a:r>
            <a:r>
              <a:rPr lang="en-GB" sz="2000" dirty="0"/>
              <a:t>: </a:t>
            </a:r>
            <a:r>
              <a:rPr lang="en-GB" sz="2000" dirty="0" smtClean="0"/>
              <a:t>Dave.Finnis@bis.org</a:t>
            </a:r>
            <a:endParaRPr lang="en-GB" sz="2000" dirty="0"/>
          </a:p>
          <a:p>
            <a:endParaRPr lang="en-GB" sz="2000" dirty="0" smtClean="0"/>
          </a:p>
          <a:p>
            <a:r>
              <a:rPr lang="en-GB" sz="2000" dirty="0" smtClean="0"/>
              <a:t>c/o </a:t>
            </a:r>
            <a:r>
              <a:rPr lang="en-GB" sz="2000" dirty="0"/>
              <a:t>Bank for International Settlements</a:t>
            </a:r>
          </a:p>
          <a:p>
            <a:r>
              <a:rPr lang="en-GB" sz="2000" dirty="0" err="1"/>
              <a:t>Centralbahnplatz</a:t>
            </a:r>
            <a:r>
              <a:rPr lang="en-GB" sz="2000" dirty="0"/>
              <a:t> 2</a:t>
            </a:r>
          </a:p>
          <a:p>
            <a:r>
              <a:rPr lang="en-GB" sz="2000" dirty="0"/>
              <a:t>CH-4002 Basel</a:t>
            </a:r>
          </a:p>
          <a:p>
            <a:r>
              <a:rPr lang="en-GB" sz="2000" dirty="0"/>
              <a:t>Switzerland</a:t>
            </a:r>
          </a:p>
          <a:p>
            <a:r>
              <a:rPr lang="en-GB" sz="2000" dirty="0" smtClean="0"/>
              <a:t>Website</a:t>
            </a:r>
            <a:r>
              <a:rPr lang="en-GB" sz="2000" dirty="0"/>
              <a:t>: www.iaisweb.org</a:t>
            </a:r>
          </a:p>
          <a:p>
            <a:endParaRPr lang="en-GB" sz="2000" dirty="0"/>
          </a:p>
        </p:txBody>
      </p:sp>
      <p:sp>
        <p:nvSpPr>
          <p:cNvPr id="5" name="Slide Number Placeholder 4"/>
          <p:cNvSpPr>
            <a:spLocks noGrp="1"/>
          </p:cNvSpPr>
          <p:nvPr>
            <p:ph type="sldNum" sz="quarter" idx="12"/>
          </p:nvPr>
        </p:nvSpPr>
        <p:spPr/>
        <p:txBody>
          <a:bodyPr/>
          <a:lstStyle/>
          <a:p>
            <a:fld id="{A220C179-9F06-40D0-93EA-8FF612BB075F}" type="slidenum">
              <a:rPr lang="en-GB" smtClean="0"/>
              <a:t>12</a:t>
            </a:fld>
            <a:endParaRPr lang="en-GB"/>
          </a:p>
        </p:txBody>
      </p:sp>
    </p:spTree>
    <p:extLst>
      <p:ext uri="{BB962C8B-B14F-4D97-AF65-F5344CB8AC3E}">
        <p14:creationId xmlns:p14="http://schemas.microsoft.com/office/powerpoint/2010/main" val="2849061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GB" smtClean="0"/>
              <a:t>Agenda</a:t>
            </a:r>
          </a:p>
        </p:txBody>
      </p:sp>
      <p:sp>
        <p:nvSpPr>
          <p:cNvPr id="51203" name="Rectangle 3"/>
          <p:cNvSpPr>
            <a:spLocks noGrp="1" noChangeArrowheads="1"/>
          </p:cNvSpPr>
          <p:nvPr>
            <p:ph idx="1"/>
          </p:nvPr>
        </p:nvSpPr>
        <p:spPr>
          <a:xfrm>
            <a:off x="1582738" y="2517775"/>
            <a:ext cx="6958012" cy="2998788"/>
          </a:xfrm>
        </p:spPr>
        <p:txBody>
          <a:bodyPr>
            <a:normAutofit/>
          </a:bodyPr>
          <a:lstStyle/>
          <a:p>
            <a:pPr>
              <a:lnSpc>
                <a:spcPct val="100000"/>
              </a:lnSpc>
            </a:pPr>
            <a:r>
              <a:rPr lang="en-GB" dirty="0" smtClean="0"/>
              <a:t>IAIS principle and standards</a:t>
            </a:r>
          </a:p>
          <a:p>
            <a:pPr lvl="1"/>
            <a:r>
              <a:rPr lang="en-US" dirty="0" smtClean="0"/>
              <a:t>Practical considerations</a:t>
            </a:r>
            <a:endParaRPr lang="en-GB" dirty="0" smtClean="0"/>
          </a:p>
          <a:p>
            <a:pPr>
              <a:lnSpc>
                <a:spcPct val="100000"/>
              </a:lnSpc>
            </a:pPr>
            <a:r>
              <a:rPr lang="en-GB" dirty="0" smtClean="0"/>
              <a:t>Examples of investment requirements</a:t>
            </a:r>
          </a:p>
          <a:p>
            <a:pPr lvl="1"/>
            <a:r>
              <a:rPr lang="en-GB" dirty="0" smtClean="0"/>
              <a:t>Parallels with pension funding issues</a:t>
            </a:r>
          </a:p>
          <a:p>
            <a:pPr>
              <a:lnSpc>
                <a:spcPct val="100000"/>
              </a:lnSpc>
            </a:pPr>
            <a:r>
              <a:rPr lang="en-US" dirty="0" smtClean="0"/>
              <a:t>Conclusions</a:t>
            </a:r>
            <a:endParaRPr lang="en-GB" dirty="0" smtClean="0"/>
          </a:p>
        </p:txBody>
      </p:sp>
      <p:sp>
        <p:nvSpPr>
          <p:cNvPr id="4098" name="Slide Number Placeholder 3"/>
          <p:cNvSpPr>
            <a:spLocks noGrp="1"/>
          </p:cNvSpPr>
          <p:nvPr>
            <p:ph type="sldNum" sz="quarter" idx="12"/>
          </p:nvPr>
        </p:nvSpPr>
        <p:spPr>
          <a:noFill/>
        </p:spPr>
        <p:txBody>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fld id="{C71A98EC-FF00-4A1B-AD3D-36CD485CA65B}" type="slidenum">
              <a:rPr lang="en-GB" sz="1000" smtClean="0"/>
              <a:pPr/>
              <a:t>2</a:t>
            </a:fld>
            <a:endParaRPr lang="en-GB" sz="1000" smtClean="0"/>
          </a:p>
        </p:txBody>
      </p:sp>
      <p:sp>
        <p:nvSpPr>
          <p:cNvPr id="4101" name="Rectangle 4"/>
          <p:cNvSpPr>
            <a:spLocks noChangeArrowheads="1"/>
          </p:cNvSpPr>
          <p:nvPr/>
        </p:nvSpPr>
        <p:spPr bwMode="auto">
          <a:xfrm>
            <a:off x="8153400" y="6400800"/>
            <a:ext cx="533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fld id="{B1A083B1-F78A-4E61-B629-2CB485A7B32A}" type="slidenum">
              <a:rPr lang="en-GB" sz="1000"/>
              <a:pPr algn="r"/>
              <a:t>2</a:t>
            </a:fld>
            <a:endParaRPr lang="en-GB" b="0"/>
          </a:p>
        </p:txBody>
      </p:sp>
    </p:spTree>
    <p:extLst>
      <p:ext uri="{BB962C8B-B14F-4D97-AF65-F5344CB8AC3E}">
        <p14:creationId xmlns:p14="http://schemas.microsoft.com/office/powerpoint/2010/main" val="858546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mph" presetSubtype="0" fill="hold" nodeType="withEffect">
                                  <p:stCondLst>
                                    <p:cond delay="0"/>
                                  </p:stCondLst>
                                  <p:childTnLst>
                                    <p:animClr clrSpc="hsl" dir="cw">
                                      <p:cBhvr override="childStyle">
                                        <p:cTn id="6" dur="500" fill="hold"/>
                                        <p:tgtEl>
                                          <p:spTgt spid="51203">
                                            <p:txEl>
                                              <p:pRg st="0" end="0"/>
                                            </p:txEl>
                                          </p:spTgt>
                                        </p:tgtEl>
                                        <p:attrNameLst>
                                          <p:attrName>style.color</p:attrName>
                                        </p:attrNameLst>
                                      </p:cBhvr>
                                      <p:by>
                                        <p:hsl h="0" s="12549" l="25098"/>
                                      </p:by>
                                    </p:animClr>
                                    <p:animClr clrSpc="hsl" dir="cw">
                                      <p:cBhvr>
                                        <p:cTn id="7" dur="500" fill="hold"/>
                                        <p:tgtEl>
                                          <p:spTgt spid="51203">
                                            <p:txEl>
                                              <p:pRg st="0" end="0"/>
                                            </p:txEl>
                                          </p:spTgt>
                                        </p:tgtEl>
                                        <p:attrNameLst>
                                          <p:attrName>fillcolor</p:attrName>
                                        </p:attrNameLst>
                                      </p:cBhvr>
                                      <p:by>
                                        <p:hsl h="0" s="12549" l="25098"/>
                                      </p:by>
                                    </p:animClr>
                                    <p:animClr clrSpc="hsl" dir="cw">
                                      <p:cBhvr>
                                        <p:cTn id="8" dur="500" fill="hold"/>
                                        <p:tgtEl>
                                          <p:spTgt spid="51203">
                                            <p:txEl>
                                              <p:pRg st="0" end="0"/>
                                            </p:txEl>
                                          </p:spTgt>
                                        </p:tgtEl>
                                        <p:attrNameLst>
                                          <p:attrName>stroke.color</p:attrName>
                                        </p:attrNameLst>
                                      </p:cBhvr>
                                      <p:by>
                                        <p:hsl h="0" s="12549" l="25098"/>
                                      </p:by>
                                    </p:animClr>
                                    <p:set>
                                      <p:cBhvr>
                                        <p:cTn id="9" dur="500" fill="hold"/>
                                        <p:tgtEl>
                                          <p:spTgt spid="51203">
                                            <p:txEl>
                                              <p:pRg st="0" end="0"/>
                                            </p:txEl>
                                          </p:spTgt>
                                        </p:tgtEl>
                                        <p:attrNameLst>
                                          <p:attrName>fill.type</p:attrName>
                                        </p:attrNameLst>
                                      </p:cBhvr>
                                      <p:to>
                                        <p:strVal val="solid"/>
                                      </p:to>
                                    </p:set>
                                  </p:childTnLst>
                                </p:cTn>
                              </p:par>
                              <p:par>
                                <p:cTn id="10" presetID="30" presetClass="emph" presetSubtype="0" fill="hold" nodeType="withEffect">
                                  <p:stCondLst>
                                    <p:cond delay="0"/>
                                  </p:stCondLst>
                                  <p:childTnLst>
                                    <p:animClr clrSpc="hsl" dir="cw">
                                      <p:cBhvr override="childStyle">
                                        <p:cTn id="11" dur="500" fill="hold"/>
                                        <p:tgtEl>
                                          <p:spTgt spid="51203">
                                            <p:txEl>
                                              <p:pRg st="1" end="1"/>
                                            </p:txEl>
                                          </p:spTgt>
                                        </p:tgtEl>
                                        <p:attrNameLst>
                                          <p:attrName>style.color</p:attrName>
                                        </p:attrNameLst>
                                      </p:cBhvr>
                                      <p:by>
                                        <p:hsl h="0" s="12549" l="25098"/>
                                      </p:by>
                                    </p:animClr>
                                    <p:animClr clrSpc="hsl" dir="cw">
                                      <p:cBhvr>
                                        <p:cTn id="12" dur="500" fill="hold"/>
                                        <p:tgtEl>
                                          <p:spTgt spid="51203">
                                            <p:txEl>
                                              <p:pRg st="1" end="1"/>
                                            </p:txEl>
                                          </p:spTgt>
                                        </p:tgtEl>
                                        <p:attrNameLst>
                                          <p:attrName>fillcolor</p:attrName>
                                        </p:attrNameLst>
                                      </p:cBhvr>
                                      <p:by>
                                        <p:hsl h="0" s="12549" l="25098"/>
                                      </p:by>
                                    </p:animClr>
                                    <p:animClr clrSpc="hsl" dir="cw">
                                      <p:cBhvr>
                                        <p:cTn id="13" dur="500" fill="hold"/>
                                        <p:tgtEl>
                                          <p:spTgt spid="51203">
                                            <p:txEl>
                                              <p:pRg st="1" end="1"/>
                                            </p:txEl>
                                          </p:spTgt>
                                        </p:tgtEl>
                                        <p:attrNameLst>
                                          <p:attrName>stroke.color</p:attrName>
                                        </p:attrNameLst>
                                      </p:cBhvr>
                                      <p:by>
                                        <p:hsl h="0" s="12549" l="25098"/>
                                      </p:by>
                                    </p:animClr>
                                    <p:set>
                                      <p:cBhvr>
                                        <p:cTn id="14" dur="500" fill="hold"/>
                                        <p:tgtEl>
                                          <p:spTgt spid="51203">
                                            <p:txEl>
                                              <p:pRg st="1" end="1"/>
                                            </p:txEl>
                                          </p:spTgt>
                                        </p:tgtEl>
                                        <p:attrNameLst>
                                          <p:attrName>fill.type</p:attrName>
                                        </p:attrNameLst>
                                      </p:cBhvr>
                                      <p:to>
                                        <p:strVal val="solid"/>
                                      </p:to>
                                    </p:set>
                                  </p:childTnLst>
                                </p:cTn>
                              </p:par>
                              <p:par>
                                <p:cTn id="15" presetID="30" presetClass="emph" presetSubtype="0" fill="hold" nodeType="withEffect">
                                  <p:stCondLst>
                                    <p:cond delay="0"/>
                                  </p:stCondLst>
                                  <p:childTnLst>
                                    <p:animClr clrSpc="hsl" dir="cw">
                                      <p:cBhvr override="childStyle">
                                        <p:cTn id="16" dur="500" fill="hold"/>
                                        <p:tgtEl>
                                          <p:spTgt spid="51203">
                                            <p:txEl>
                                              <p:pRg st="2" end="2"/>
                                            </p:txEl>
                                          </p:spTgt>
                                        </p:tgtEl>
                                        <p:attrNameLst>
                                          <p:attrName>style.color</p:attrName>
                                        </p:attrNameLst>
                                      </p:cBhvr>
                                      <p:by>
                                        <p:hsl h="0" s="12549" l="25098"/>
                                      </p:by>
                                    </p:animClr>
                                    <p:animClr clrSpc="hsl" dir="cw">
                                      <p:cBhvr>
                                        <p:cTn id="17" dur="500" fill="hold"/>
                                        <p:tgtEl>
                                          <p:spTgt spid="51203">
                                            <p:txEl>
                                              <p:pRg st="2" end="2"/>
                                            </p:txEl>
                                          </p:spTgt>
                                        </p:tgtEl>
                                        <p:attrNameLst>
                                          <p:attrName>fillcolor</p:attrName>
                                        </p:attrNameLst>
                                      </p:cBhvr>
                                      <p:by>
                                        <p:hsl h="0" s="12549" l="25098"/>
                                      </p:by>
                                    </p:animClr>
                                    <p:animClr clrSpc="hsl" dir="cw">
                                      <p:cBhvr>
                                        <p:cTn id="18" dur="500" fill="hold"/>
                                        <p:tgtEl>
                                          <p:spTgt spid="51203">
                                            <p:txEl>
                                              <p:pRg st="2" end="2"/>
                                            </p:txEl>
                                          </p:spTgt>
                                        </p:tgtEl>
                                        <p:attrNameLst>
                                          <p:attrName>stroke.color</p:attrName>
                                        </p:attrNameLst>
                                      </p:cBhvr>
                                      <p:by>
                                        <p:hsl h="0" s="12549" l="25098"/>
                                      </p:by>
                                    </p:animClr>
                                    <p:set>
                                      <p:cBhvr>
                                        <p:cTn id="19" dur="500" fill="hold"/>
                                        <p:tgtEl>
                                          <p:spTgt spid="51203">
                                            <p:txEl>
                                              <p:pRg st="2" end="2"/>
                                            </p:txEl>
                                          </p:spTgt>
                                        </p:tgtEl>
                                        <p:attrNameLst>
                                          <p:attrName>fill.type</p:attrName>
                                        </p:attrNameLst>
                                      </p:cBhvr>
                                      <p:to>
                                        <p:strVal val="solid"/>
                                      </p:to>
                                    </p:set>
                                  </p:childTnLst>
                                </p:cTn>
                              </p:par>
                              <p:par>
                                <p:cTn id="20" presetID="30" presetClass="emph" presetSubtype="0" fill="hold" nodeType="withEffect">
                                  <p:stCondLst>
                                    <p:cond delay="0"/>
                                  </p:stCondLst>
                                  <p:childTnLst>
                                    <p:animClr clrSpc="hsl" dir="cw">
                                      <p:cBhvr override="childStyle">
                                        <p:cTn id="21" dur="500" fill="hold"/>
                                        <p:tgtEl>
                                          <p:spTgt spid="51203">
                                            <p:txEl>
                                              <p:pRg st="3" end="3"/>
                                            </p:txEl>
                                          </p:spTgt>
                                        </p:tgtEl>
                                        <p:attrNameLst>
                                          <p:attrName>style.color</p:attrName>
                                        </p:attrNameLst>
                                      </p:cBhvr>
                                      <p:by>
                                        <p:hsl h="0" s="12549" l="25098"/>
                                      </p:by>
                                    </p:animClr>
                                    <p:animClr clrSpc="hsl" dir="cw">
                                      <p:cBhvr>
                                        <p:cTn id="22" dur="500" fill="hold"/>
                                        <p:tgtEl>
                                          <p:spTgt spid="51203">
                                            <p:txEl>
                                              <p:pRg st="3" end="3"/>
                                            </p:txEl>
                                          </p:spTgt>
                                        </p:tgtEl>
                                        <p:attrNameLst>
                                          <p:attrName>fillcolor</p:attrName>
                                        </p:attrNameLst>
                                      </p:cBhvr>
                                      <p:by>
                                        <p:hsl h="0" s="12549" l="25098"/>
                                      </p:by>
                                    </p:animClr>
                                    <p:animClr clrSpc="hsl" dir="cw">
                                      <p:cBhvr>
                                        <p:cTn id="23" dur="500" fill="hold"/>
                                        <p:tgtEl>
                                          <p:spTgt spid="51203">
                                            <p:txEl>
                                              <p:pRg st="3" end="3"/>
                                            </p:txEl>
                                          </p:spTgt>
                                        </p:tgtEl>
                                        <p:attrNameLst>
                                          <p:attrName>stroke.color</p:attrName>
                                        </p:attrNameLst>
                                      </p:cBhvr>
                                      <p:by>
                                        <p:hsl h="0" s="12549" l="25098"/>
                                      </p:by>
                                    </p:animClr>
                                    <p:set>
                                      <p:cBhvr>
                                        <p:cTn id="24" dur="500" fill="hold"/>
                                        <p:tgtEl>
                                          <p:spTgt spid="51203">
                                            <p:txEl>
                                              <p:pRg st="3" end="3"/>
                                            </p:txEl>
                                          </p:spTgt>
                                        </p:tgtEl>
                                        <p:attrNameLst>
                                          <p:attrName>fill.type</p:attrName>
                                        </p:attrNameLst>
                                      </p:cBhvr>
                                      <p:to>
                                        <p:strVal val="solid"/>
                                      </p:to>
                                    </p:set>
                                  </p:childTnLst>
                                </p:cTn>
                              </p:par>
                              <p:par>
                                <p:cTn id="25" presetID="30" presetClass="emph" presetSubtype="0" fill="hold" nodeType="withEffect">
                                  <p:stCondLst>
                                    <p:cond delay="0"/>
                                  </p:stCondLst>
                                  <p:childTnLst>
                                    <p:animClr clrSpc="hsl" dir="cw">
                                      <p:cBhvr override="childStyle">
                                        <p:cTn id="26" dur="500" fill="hold"/>
                                        <p:tgtEl>
                                          <p:spTgt spid="51203">
                                            <p:txEl>
                                              <p:pRg st="4" end="4"/>
                                            </p:txEl>
                                          </p:spTgt>
                                        </p:tgtEl>
                                        <p:attrNameLst>
                                          <p:attrName>style.color</p:attrName>
                                        </p:attrNameLst>
                                      </p:cBhvr>
                                      <p:by>
                                        <p:hsl h="0" s="12549" l="25098"/>
                                      </p:by>
                                    </p:animClr>
                                    <p:animClr clrSpc="hsl" dir="cw">
                                      <p:cBhvr>
                                        <p:cTn id="27" dur="500" fill="hold"/>
                                        <p:tgtEl>
                                          <p:spTgt spid="51203">
                                            <p:txEl>
                                              <p:pRg st="4" end="4"/>
                                            </p:txEl>
                                          </p:spTgt>
                                        </p:tgtEl>
                                        <p:attrNameLst>
                                          <p:attrName>fillcolor</p:attrName>
                                        </p:attrNameLst>
                                      </p:cBhvr>
                                      <p:by>
                                        <p:hsl h="0" s="12549" l="25098"/>
                                      </p:by>
                                    </p:animClr>
                                    <p:animClr clrSpc="hsl" dir="cw">
                                      <p:cBhvr>
                                        <p:cTn id="28" dur="500" fill="hold"/>
                                        <p:tgtEl>
                                          <p:spTgt spid="51203">
                                            <p:txEl>
                                              <p:pRg st="4" end="4"/>
                                            </p:txEl>
                                          </p:spTgt>
                                        </p:tgtEl>
                                        <p:attrNameLst>
                                          <p:attrName>stroke.color</p:attrName>
                                        </p:attrNameLst>
                                      </p:cBhvr>
                                      <p:by>
                                        <p:hsl h="0" s="12549" l="25098"/>
                                      </p:by>
                                    </p:animClr>
                                    <p:set>
                                      <p:cBhvr>
                                        <p:cTn id="29" dur="500" fill="hold"/>
                                        <p:tgtEl>
                                          <p:spTgt spid="5120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r>
              <a:rPr lang="en-GB" dirty="0" smtClean="0"/>
              <a:t>ICP 15 Investment</a:t>
            </a:r>
          </a:p>
        </p:txBody>
      </p:sp>
      <p:sp>
        <p:nvSpPr>
          <p:cNvPr id="10244" name="Rectangle 3"/>
          <p:cNvSpPr>
            <a:spLocks noGrp="1" noChangeArrowheads="1"/>
          </p:cNvSpPr>
          <p:nvPr>
            <p:ph sz="half" idx="1"/>
          </p:nvPr>
        </p:nvSpPr>
        <p:spPr>
          <a:xfrm>
            <a:off x="467544" y="1196753"/>
            <a:ext cx="8064896" cy="1152128"/>
          </a:xfrm>
          <a:solidFill>
            <a:srgbClr val="FFCC99"/>
          </a:solidFill>
        </p:spPr>
        <p:txBody>
          <a:bodyPr>
            <a:normAutofit/>
          </a:bodyPr>
          <a:lstStyle/>
          <a:p>
            <a:pPr marL="0" indent="0">
              <a:buFont typeface="Wingdings" pitchFamily="2" charset="2"/>
              <a:buNone/>
            </a:pPr>
            <a:r>
              <a:rPr lang="en-GB" sz="2000" b="1" dirty="0"/>
              <a:t>The supervisor establishes requirements for solvency purposes on the investment activities of insurers in order to address the risks faced by insurers.</a:t>
            </a:r>
            <a:endParaRPr lang="en-GB" sz="2000" b="1" dirty="0" smtClean="0"/>
          </a:p>
        </p:txBody>
      </p:sp>
      <p:sp>
        <p:nvSpPr>
          <p:cNvPr id="10245" name="Rectangle 4"/>
          <p:cNvSpPr>
            <a:spLocks noGrp="1" noChangeArrowheads="1"/>
          </p:cNvSpPr>
          <p:nvPr>
            <p:ph sz="half" idx="2"/>
          </p:nvPr>
        </p:nvSpPr>
        <p:spPr>
          <a:xfrm>
            <a:off x="467544" y="2636912"/>
            <a:ext cx="8065269" cy="3717851"/>
          </a:xfrm>
        </p:spPr>
        <p:txBody>
          <a:bodyPr>
            <a:normAutofit/>
          </a:bodyPr>
          <a:lstStyle/>
          <a:p>
            <a:r>
              <a:rPr lang="en-GB" sz="1800" dirty="0" smtClean="0"/>
              <a:t>Insurers need to hold sufficient assets to cover technical provisions and regulatory capital requirements</a:t>
            </a:r>
          </a:p>
          <a:p>
            <a:r>
              <a:rPr lang="en-GB" sz="1800" dirty="0" smtClean="0"/>
              <a:t>The solvency strength of an insurer depends in part on the quality and characteristics of assets held to meet these requirements</a:t>
            </a:r>
          </a:p>
          <a:p>
            <a:r>
              <a:rPr lang="en-GB" sz="1800" dirty="0" smtClean="0"/>
              <a:t>There should be incentives for effective risk management</a:t>
            </a:r>
          </a:p>
          <a:p>
            <a:r>
              <a:rPr lang="en-GB" sz="1800" dirty="0" smtClean="0"/>
              <a:t>Supervisors should be open </a:t>
            </a:r>
            <a:r>
              <a:rPr lang="en-GB" sz="1800" dirty="0"/>
              <a:t>and transparent </a:t>
            </a:r>
            <a:r>
              <a:rPr lang="en-GB" sz="1800" dirty="0" smtClean="0"/>
              <a:t>on the requirements and be explicit </a:t>
            </a:r>
            <a:r>
              <a:rPr lang="en-GB" sz="1800" dirty="0"/>
              <a:t>about the </a:t>
            </a:r>
            <a:r>
              <a:rPr lang="en-GB" sz="1800" dirty="0" smtClean="0"/>
              <a:t>objectives</a:t>
            </a:r>
          </a:p>
          <a:p>
            <a:endParaRPr lang="en-US" sz="1800" dirty="0"/>
          </a:p>
          <a:p>
            <a:r>
              <a:rPr lang="en-US" sz="1800" i="1" dirty="0" smtClean="0"/>
              <a:t>Comment: </a:t>
            </a:r>
            <a:r>
              <a:rPr lang="en-US" sz="1800" dirty="0" smtClean="0"/>
              <a:t>“Liability-Driven Investment” in its ultimate form? This means full funding in a form that reduces (</a:t>
            </a:r>
            <a:r>
              <a:rPr lang="en-US" sz="1800" dirty="0" err="1" smtClean="0"/>
              <a:t>minimises</a:t>
            </a:r>
            <a:r>
              <a:rPr lang="en-US" sz="1800" dirty="0" smtClean="0"/>
              <a:t>?) the chance of insolvency in future..</a:t>
            </a:r>
            <a:endParaRPr lang="en-GB" sz="1800" dirty="0" smtClean="0"/>
          </a:p>
        </p:txBody>
      </p:sp>
      <p:sp>
        <p:nvSpPr>
          <p:cNvPr id="10242" name="Slide Number Placeholder 4"/>
          <p:cNvSpPr>
            <a:spLocks noGrp="1"/>
          </p:cNvSpPr>
          <p:nvPr>
            <p:ph type="sldNum" sz="quarter" idx="12"/>
          </p:nvPr>
        </p:nvSpPr>
        <p:spPr>
          <a:noFill/>
        </p:spPr>
        <p:txBody>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fld id="{19113F70-841A-45B1-A32B-1EB6E5F7FEA8}" type="slidenum">
              <a:rPr lang="en-GB" sz="1000" smtClean="0"/>
              <a:pPr/>
              <a:t>3</a:t>
            </a:fld>
            <a:endParaRPr lang="en-GB" sz="1000" smtClean="0"/>
          </a:p>
        </p:txBody>
      </p:sp>
    </p:spTree>
    <p:extLst>
      <p:ext uri="{BB962C8B-B14F-4D97-AF65-F5344CB8AC3E}">
        <p14:creationId xmlns:p14="http://schemas.microsoft.com/office/powerpoint/2010/main" val="3157901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Factors to Consider</a:t>
            </a:r>
            <a:endParaRPr lang="en-GB" dirty="0"/>
          </a:p>
        </p:txBody>
      </p:sp>
      <p:sp>
        <p:nvSpPr>
          <p:cNvPr id="7" name="Content Placeholder 6"/>
          <p:cNvSpPr>
            <a:spLocks noGrp="1"/>
          </p:cNvSpPr>
          <p:nvPr>
            <p:ph idx="1"/>
          </p:nvPr>
        </p:nvSpPr>
        <p:spPr/>
        <p:txBody>
          <a:bodyPr/>
          <a:lstStyle/>
          <a:p>
            <a:r>
              <a:rPr lang="en-GB" sz="2400" dirty="0" smtClean="0"/>
              <a:t>Overall quality of risk management and governance</a:t>
            </a:r>
          </a:p>
          <a:p>
            <a:r>
              <a:rPr lang="en-US" sz="2400" dirty="0" smtClean="0"/>
              <a:t>Valuation basis</a:t>
            </a:r>
            <a:endParaRPr lang="en-GB" sz="2400" dirty="0" smtClean="0"/>
          </a:p>
          <a:p>
            <a:r>
              <a:rPr lang="en-GB" sz="2400" dirty="0" smtClean="0"/>
              <a:t>Consistency with requirements on regulatory capital resources</a:t>
            </a:r>
          </a:p>
          <a:p>
            <a:r>
              <a:rPr lang="en-GB" sz="2400" dirty="0" smtClean="0"/>
              <a:t>Adequacy of disclosure requirements to foster market discipline</a:t>
            </a:r>
          </a:p>
          <a:p>
            <a:r>
              <a:rPr lang="en-US" sz="2400" dirty="0" smtClean="0"/>
              <a:t>Size of net assets</a:t>
            </a:r>
            <a:endParaRPr lang="en-GB" sz="2400" dirty="0" smtClean="0"/>
          </a:p>
          <a:p>
            <a:r>
              <a:rPr lang="en-GB" sz="2400" dirty="0" smtClean="0"/>
              <a:t>Availability of assets locally and internationally</a:t>
            </a:r>
          </a:p>
          <a:p>
            <a:pPr marL="0" indent="0">
              <a:buNone/>
            </a:pPr>
            <a:endParaRPr lang="en-GB" dirty="0"/>
          </a:p>
        </p:txBody>
      </p:sp>
      <p:sp>
        <p:nvSpPr>
          <p:cNvPr id="5" name="Slide Number Placeholder 4"/>
          <p:cNvSpPr>
            <a:spLocks noGrp="1"/>
          </p:cNvSpPr>
          <p:nvPr>
            <p:ph type="sldNum" sz="quarter" idx="12"/>
          </p:nvPr>
        </p:nvSpPr>
        <p:spPr/>
        <p:txBody>
          <a:bodyPr/>
          <a:lstStyle/>
          <a:p>
            <a:pPr>
              <a:defRPr/>
            </a:pPr>
            <a:fld id="{01A59797-6CBB-44C6-B013-0334C9490DD6}" type="slidenum">
              <a:rPr lang="en-GB" smtClean="0"/>
              <a:pPr>
                <a:defRPr/>
              </a:pPr>
              <a:t>4</a:t>
            </a:fld>
            <a:endParaRPr lang="en-GB"/>
          </a:p>
        </p:txBody>
      </p:sp>
    </p:spTree>
    <p:extLst>
      <p:ext uri="{BB962C8B-B14F-4D97-AF65-F5344CB8AC3E}">
        <p14:creationId xmlns:p14="http://schemas.microsoft.com/office/powerpoint/2010/main" val="406710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Minimum Regulatory Investment Requirements</a:t>
            </a:r>
            <a:endParaRPr lang="en-GB" dirty="0"/>
          </a:p>
        </p:txBody>
      </p:sp>
      <p:sp>
        <p:nvSpPr>
          <p:cNvPr id="4" name="Slide Number Placeholder 3"/>
          <p:cNvSpPr>
            <a:spLocks noGrp="1"/>
          </p:cNvSpPr>
          <p:nvPr>
            <p:ph type="sldNum" sz="quarter" idx="12"/>
          </p:nvPr>
        </p:nvSpPr>
        <p:spPr/>
        <p:txBody>
          <a:bodyPr/>
          <a:lstStyle/>
          <a:p>
            <a:pPr>
              <a:defRPr/>
            </a:pPr>
            <a:fld id="{1BEC831D-54B5-4B4F-90B2-4EC5E281A20D}" type="slidenum">
              <a:rPr lang="en-GB" smtClean="0"/>
              <a:pPr>
                <a:defRPr/>
              </a:pPr>
              <a:t>5</a:t>
            </a:fld>
            <a:endParaRPr lang="en-GB"/>
          </a:p>
        </p:txBody>
      </p:sp>
      <p:graphicFrame>
        <p:nvGraphicFramePr>
          <p:cNvPr id="5" name="Diagram 4"/>
          <p:cNvGraphicFramePr/>
          <p:nvPr>
            <p:extLst>
              <p:ext uri="{D42A27DB-BD31-4B8C-83A1-F6EECF244321}">
                <p14:modId xmlns:p14="http://schemas.microsoft.com/office/powerpoint/2010/main" val="246510647"/>
              </p:ext>
            </p:extLst>
          </p:nvPr>
        </p:nvGraphicFramePr>
        <p:xfrm>
          <a:off x="395536" y="1484784"/>
          <a:ext cx="820891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3288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Liability-driven Investments</a:t>
            </a:r>
            <a:endParaRPr lang="en-GB" dirty="0"/>
          </a:p>
        </p:txBody>
      </p:sp>
      <p:sp>
        <p:nvSpPr>
          <p:cNvPr id="3" name="Content Placeholder 2"/>
          <p:cNvSpPr>
            <a:spLocks noGrp="1"/>
          </p:cNvSpPr>
          <p:nvPr>
            <p:ph idx="1"/>
          </p:nvPr>
        </p:nvSpPr>
        <p:spPr>
          <a:xfrm>
            <a:off x="467544" y="4509120"/>
            <a:ext cx="8229600" cy="1905075"/>
          </a:xfrm>
        </p:spPr>
        <p:txBody>
          <a:bodyPr>
            <a:normAutofit/>
          </a:bodyPr>
          <a:lstStyle/>
          <a:p>
            <a:r>
              <a:rPr lang="en-GB" sz="1800" dirty="0" smtClean="0"/>
              <a:t>Perfect matching is not expected (or possible in most instances) – but need to know extent of mismatch and address gap</a:t>
            </a:r>
          </a:p>
          <a:p>
            <a:r>
              <a:rPr lang="en-US" sz="1800" dirty="0" smtClean="0"/>
              <a:t>For types of insurance business, even imperfect matching is not possible – ALM is needed (monitoring, transparency and measurement are key aims)</a:t>
            </a:r>
            <a:endParaRPr lang="en-GB" sz="1800" dirty="0" smtClean="0"/>
          </a:p>
          <a:p>
            <a:r>
              <a:rPr lang="en-GB" sz="1800" dirty="0" smtClean="0"/>
              <a:t>Close matching is usually expected for unit-linked policies</a:t>
            </a:r>
            <a:endParaRPr lang="en-GB" sz="1800" dirty="0"/>
          </a:p>
        </p:txBody>
      </p:sp>
      <p:sp>
        <p:nvSpPr>
          <p:cNvPr id="4" name="Slide Number Placeholder 3"/>
          <p:cNvSpPr>
            <a:spLocks noGrp="1"/>
          </p:cNvSpPr>
          <p:nvPr>
            <p:ph type="sldNum" sz="quarter" idx="12"/>
          </p:nvPr>
        </p:nvSpPr>
        <p:spPr/>
        <p:txBody>
          <a:bodyPr/>
          <a:lstStyle/>
          <a:p>
            <a:pPr>
              <a:defRPr/>
            </a:pPr>
            <a:fld id="{1BEC831D-54B5-4B4F-90B2-4EC5E281A20D}" type="slidenum">
              <a:rPr lang="en-GB" smtClean="0"/>
              <a:pPr>
                <a:defRPr/>
              </a:pPr>
              <a:t>6</a:t>
            </a:fld>
            <a:endParaRPr lang="en-GB"/>
          </a:p>
        </p:txBody>
      </p:sp>
      <p:graphicFrame>
        <p:nvGraphicFramePr>
          <p:cNvPr id="5" name="Diagram 4"/>
          <p:cNvGraphicFramePr/>
          <p:nvPr>
            <p:extLst>
              <p:ext uri="{D42A27DB-BD31-4B8C-83A1-F6EECF244321}">
                <p14:modId xmlns:p14="http://schemas.microsoft.com/office/powerpoint/2010/main" val="2744523161"/>
              </p:ext>
            </p:extLst>
          </p:nvPr>
        </p:nvGraphicFramePr>
        <p:xfrm>
          <a:off x="2123728" y="1412776"/>
          <a:ext cx="4824536" cy="2952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3761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Risk </a:t>
            </a:r>
            <a:r>
              <a:rPr lang="en-GB" dirty="0" err="1" smtClean="0"/>
              <a:t>Assessability</a:t>
            </a:r>
            <a:endParaRPr lang="en-GB" dirty="0"/>
          </a:p>
        </p:txBody>
      </p:sp>
      <p:sp>
        <p:nvSpPr>
          <p:cNvPr id="3" name="Content Placeholder 2"/>
          <p:cNvSpPr>
            <a:spLocks noGrp="1"/>
          </p:cNvSpPr>
          <p:nvPr>
            <p:ph idx="1"/>
          </p:nvPr>
        </p:nvSpPr>
        <p:spPr/>
        <p:txBody>
          <a:bodyPr>
            <a:normAutofit/>
          </a:bodyPr>
          <a:lstStyle/>
          <a:p>
            <a:r>
              <a:rPr lang="en-GB" sz="2400" dirty="0" smtClean="0"/>
              <a:t>Insurers should:</a:t>
            </a:r>
          </a:p>
          <a:p>
            <a:pPr lvl="1"/>
            <a:r>
              <a:rPr lang="en-GB" sz="2400" dirty="0" smtClean="0"/>
              <a:t>invest in assets for which risks can be identified, measured and managed</a:t>
            </a:r>
          </a:p>
          <a:p>
            <a:pPr lvl="1"/>
            <a:r>
              <a:rPr lang="en-GB" sz="2400" dirty="0" smtClean="0"/>
              <a:t>be aware of the maximum possible loss in a transaction</a:t>
            </a:r>
          </a:p>
          <a:p>
            <a:pPr lvl="1"/>
            <a:r>
              <a:rPr lang="en-GB" sz="2400" dirty="0" smtClean="0"/>
              <a:t>look through investment structures to understand the underlying assets</a:t>
            </a:r>
          </a:p>
        </p:txBody>
      </p:sp>
      <p:sp>
        <p:nvSpPr>
          <p:cNvPr id="4" name="Slide Number Placeholder 3"/>
          <p:cNvSpPr>
            <a:spLocks noGrp="1"/>
          </p:cNvSpPr>
          <p:nvPr>
            <p:ph type="sldNum" sz="quarter" idx="12"/>
          </p:nvPr>
        </p:nvSpPr>
        <p:spPr/>
        <p:txBody>
          <a:bodyPr/>
          <a:lstStyle/>
          <a:p>
            <a:pPr>
              <a:defRPr/>
            </a:pPr>
            <a:fld id="{1BEC831D-54B5-4B4F-90B2-4EC5E281A20D}" type="slidenum">
              <a:rPr lang="en-GB" smtClean="0"/>
              <a:pPr>
                <a:defRPr/>
              </a:pPr>
              <a:t>7</a:t>
            </a:fld>
            <a:endParaRPr lang="en-GB"/>
          </a:p>
        </p:txBody>
      </p:sp>
    </p:spTree>
    <p:extLst>
      <p:ext uri="{BB962C8B-B14F-4D97-AF65-F5344CB8AC3E}">
        <p14:creationId xmlns:p14="http://schemas.microsoft.com/office/powerpoint/2010/main" val="17856028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Complex and </a:t>
            </a:r>
            <a:r>
              <a:rPr lang="en-GB" smtClean="0"/>
              <a:t>Less Transparent Assets</a:t>
            </a:r>
            <a:endParaRPr lang="en-GB" dirty="0"/>
          </a:p>
        </p:txBody>
      </p:sp>
      <p:sp>
        <p:nvSpPr>
          <p:cNvPr id="4" name="Slide Number Placeholder 3"/>
          <p:cNvSpPr>
            <a:spLocks noGrp="1"/>
          </p:cNvSpPr>
          <p:nvPr>
            <p:ph type="sldNum" sz="quarter" idx="12"/>
          </p:nvPr>
        </p:nvSpPr>
        <p:spPr/>
        <p:txBody>
          <a:bodyPr/>
          <a:lstStyle/>
          <a:p>
            <a:pPr>
              <a:defRPr/>
            </a:pPr>
            <a:fld id="{1BEC831D-54B5-4B4F-90B2-4EC5E281A20D}" type="slidenum">
              <a:rPr lang="en-GB" smtClean="0"/>
              <a:pPr>
                <a:defRPr/>
              </a:pPr>
              <a:t>8</a:t>
            </a:fld>
            <a:endParaRPr lang="en-GB"/>
          </a:p>
        </p:txBody>
      </p:sp>
      <p:graphicFrame>
        <p:nvGraphicFramePr>
          <p:cNvPr id="5" name="Diagram 4"/>
          <p:cNvGraphicFramePr/>
          <p:nvPr>
            <p:extLst>
              <p:ext uri="{D42A27DB-BD31-4B8C-83A1-F6EECF244321}">
                <p14:modId xmlns:p14="http://schemas.microsoft.com/office/powerpoint/2010/main" val="2565237064"/>
              </p:ext>
            </p:extLst>
          </p:nvPr>
        </p:nvGraphicFramePr>
        <p:xfrm>
          <a:off x="611560" y="1196752"/>
          <a:ext cx="7992888"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7003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recap of ICP 15 standards and their rationale</a:t>
            </a:r>
            <a:endParaRPr lang="en-GB" dirty="0"/>
          </a:p>
        </p:txBody>
      </p:sp>
      <p:sp>
        <p:nvSpPr>
          <p:cNvPr id="3" name="Content Placeholder 2"/>
          <p:cNvSpPr>
            <a:spLocks noGrp="1"/>
          </p:cNvSpPr>
          <p:nvPr>
            <p:ph idx="1"/>
          </p:nvPr>
        </p:nvSpPr>
        <p:spPr/>
        <p:txBody>
          <a:bodyPr>
            <a:normAutofit/>
          </a:bodyPr>
          <a:lstStyle/>
          <a:p>
            <a:pPr marL="342900" lvl="1" indent="-342900">
              <a:buFont typeface="Arial" pitchFamily="34" charset="0"/>
              <a:buChar char="•"/>
            </a:pPr>
            <a:r>
              <a:rPr lang="en-US" dirty="0" smtClean="0"/>
              <a:t>15.1:</a:t>
            </a:r>
            <a:r>
              <a:rPr lang="en-GB" b="1" dirty="0" smtClean="0"/>
              <a:t>The </a:t>
            </a:r>
            <a:r>
              <a:rPr lang="en-GB" b="1" dirty="0"/>
              <a:t>supervisor establishes requirements that are applicable to the investment activities of the insurer.</a:t>
            </a:r>
          </a:p>
          <a:p>
            <a:pPr marL="342900" lvl="1" indent="-342900">
              <a:buFont typeface="Arial" pitchFamily="34" charset="0"/>
              <a:buChar char="•"/>
            </a:pPr>
            <a:r>
              <a:rPr lang="en-US" sz="1800" dirty="0" smtClean="0"/>
              <a:t>15.2:</a:t>
            </a:r>
            <a:r>
              <a:rPr lang="en-GB" b="1" dirty="0" smtClean="0"/>
              <a:t>The </a:t>
            </a:r>
            <a:r>
              <a:rPr lang="en-GB" b="1" dirty="0"/>
              <a:t>supervisor is open and transparent as to the regulatory investment requirements that apply and is explicit about the objectives of those </a:t>
            </a:r>
            <a:r>
              <a:rPr lang="en-GB" b="1" dirty="0" smtClean="0"/>
              <a:t>requirements.</a:t>
            </a:r>
          </a:p>
          <a:p>
            <a:pPr marL="342900" lvl="1" indent="-342900">
              <a:buFont typeface="Arial" pitchFamily="34" charset="0"/>
              <a:buChar char="•"/>
            </a:pPr>
            <a:r>
              <a:rPr lang="en-US" sz="1800" dirty="0" smtClean="0"/>
              <a:t>15.3:</a:t>
            </a:r>
            <a:r>
              <a:rPr lang="en-GB" b="1" dirty="0"/>
              <a:t>The regulatory investment requirements address at a minimum, </a:t>
            </a:r>
            <a:r>
              <a:rPr lang="en-GB" b="1" dirty="0" smtClean="0"/>
              <a:t>the Security; Liquidity</a:t>
            </a:r>
            <a:r>
              <a:rPr lang="en-GB" b="1" dirty="0"/>
              <a:t>; </a:t>
            </a:r>
            <a:r>
              <a:rPr lang="en-GB" b="1" dirty="0" smtClean="0"/>
              <a:t>and Diversification; of </a:t>
            </a:r>
            <a:r>
              <a:rPr lang="en-GB" b="1" dirty="0"/>
              <a:t>an insurer’s portfolio of investments as a whole</a:t>
            </a:r>
            <a:r>
              <a:rPr lang="en-GB" b="1" dirty="0" smtClean="0"/>
              <a:t>.</a:t>
            </a:r>
          </a:p>
          <a:p>
            <a:pPr marL="342900" lvl="1" indent="-342900">
              <a:buFont typeface="Arial" pitchFamily="34" charset="0"/>
              <a:buChar char="•"/>
            </a:pPr>
            <a:r>
              <a:rPr lang="en-US" dirty="0" smtClean="0"/>
              <a:t>15.4:</a:t>
            </a:r>
            <a:r>
              <a:rPr lang="en-GB" b="1" dirty="0"/>
              <a:t>The supervisor requires the insurer to invest in a manner that is appropriate to the nature of its liabilities.</a:t>
            </a:r>
          </a:p>
          <a:p>
            <a:pPr marL="342900" lvl="1" indent="-342900">
              <a:buFont typeface="Arial" pitchFamily="34" charset="0"/>
              <a:buChar char="•"/>
            </a:pPr>
            <a:r>
              <a:rPr lang="en-US" dirty="0" smtClean="0"/>
              <a:t>15.5:</a:t>
            </a:r>
            <a:r>
              <a:rPr lang="en-GB" b="1" dirty="0"/>
              <a:t>The supervisor requires the insurer to invest only in assets whose risks it can properly assess and manage.</a:t>
            </a:r>
          </a:p>
          <a:p>
            <a:pPr marL="342900" lvl="1" indent="-342900">
              <a:buFont typeface="Arial" pitchFamily="34" charset="0"/>
              <a:buChar char="•"/>
            </a:pPr>
            <a:r>
              <a:rPr lang="en-US" dirty="0" smtClean="0"/>
              <a:t>15.6:</a:t>
            </a:r>
            <a:r>
              <a:rPr lang="en-GB" b="1" dirty="0" smtClean="0"/>
              <a:t>The </a:t>
            </a:r>
            <a:r>
              <a:rPr lang="en-GB" b="1" dirty="0"/>
              <a:t>supervisor establishes quantitative and qualitative requirements, where appropriate, on the use of more complex and less transparent classes of assets and investment in markets or instruments that are subject to less governance or regulation.</a:t>
            </a:r>
          </a:p>
          <a:p>
            <a:endParaRPr lang="en-GB" sz="1800" dirty="0"/>
          </a:p>
        </p:txBody>
      </p:sp>
      <p:sp>
        <p:nvSpPr>
          <p:cNvPr id="4" name="Slide Number Placeholder 3"/>
          <p:cNvSpPr>
            <a:spLocks noGrp="1"/>
          </p:cNvSpPr>
          <p:nvPr>
            <p:ph type="sldNum" sz="quarter" idx="12"/>
          </p:nvPr>
        </p:nvSpPr>
        <p:spPr/>
        <p:txBody>
          <a:bodyPr/>
          <a:lstStyle/>
          <a:p>
            <a:fld id="{A220C179-9F06-40D0-93EA-8FF612BB075F}" type="slidenum">
              <a:rPr lang="en-GB" smtClean="0"/>
              <a:t>9</a:t>
            </a:fld>
            <a:endParaRPr lang="en-GB"/>
          </a:p>
        </p:txBody>
      </p:sp>
    </p:spTree>
    <p:extLst>
      <p:ext uri="{BB962C8B-B14F-4D97-AF65-F5344CB8AC3E}">
        <p14:creationId xmlns:p14="http://schemas.microsoft.com/office/powerpoint/2010/main" val="8973939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1206</Words>
  <Application>Microsoft Office PowerPoint</Application>
  <PresentationFormat>On-screen Show (4:3)</PresentationFormat>
  <Paragraphs>152</Paragraphs>
  <Slides>12</Slides>
  <Notes>10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  Regulatory and supervisory challenges for the Icelandic pension industry   </vt:lpstr>
      <vt:lpstr>Agenda</vt:lpstr>
      <vt:lpstr>ICP 15 Investment</vt:lpstr>
      <vt:lpstr>Factors to Consider</vt:lpstr>
      <vt:lpstr>Minimum Regulatory Investment Requirements</vt:lpstr>
      <vt:lpstr>Liability-driven Investments</vt:lpstr>
      <vt:lpstr>Risk Assessability</vt:lpstr>
      <vt:lpstr>Complex and Less Transparent Assets</vt:lpstr>
      <vt:lpstr>A recap of ICP 15 standards and their rationale</vt:lpstr>
      <vt:lpstr>Types of Investment Requirements</vt:lpstr>
      <vt:lpstr>Conclusions</vt:lpstr>
      <vt:lpstr>Thank you for your attention</vt:lpstr>
    </vt:vector>
  </TitlesOfParts>
  <Company>Bank for International Settlements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Aubel, Anna</dc:creator>
  <cp:lastModifiedBy>DAY-HANOTIAUX Sally</cp:lastModifiedBy>
  <cp:revision>63</cp:revision>
  <cp:lastPrinted>2013-10-28T14:33:17Z</cp:lastPrinted>
  <dcterms:created xsi:type="dcterms:W3CDTF">2013-10-24T09:50:26Z</dcterms:created>
  <dcterms:modified xsi:type="dcterms:W3CDTF">2014-02-11T09:46:58Z</dcterms:modified>
</cp:coreProperties>
</file>