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2"/>
  </p:notesMasterIdLst>
  <p:handoutMasterIdLst>
    <p:handoutMasterId r:id="rId13"/>
  </p:handoutMasterIdLst>
  <p:sldIdLst>
    <p:sldId id="258" r:id="rId2"/>
    <p:sldId id="321" r:id="rId3"/>
    <p:sldId id="320" r:id="rId4"/>
    <p:sldId id="322" r:id="rId5"/>
    <p:sldId id="323" r:id="rId6"/>
    <p:sldId id="314" r:id="rId7"/>
    <p:sldId id="315" r:id="rId8"/>
    <p:sldId id="316" r:id="rId9"/>
    <p:sldId id="317" r:id="rId10"/>
    <p:sldId id="319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286" autoAdjust="0"/>
  </p:normalViewPr>
  <p:slideViewPr>
    <p:cSldViewPr>
      <p:cViewPr>
        <p:scale>
          <a:sx n="61" d="100"/>
          <a:sy n="61" d="100"/>
        </p:scale>
        <p:origin x="-177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is-I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fld id="{1E77CE3E-EB75-4E23-9AB8-FF4245ED6004}" type="datetimeFigureOut">
              <a:rPr lang="is-IS"/>
              <a:pPr>
                <a:defRPr/>
              </a:pPr>
              <a:t>17.2.2014</a:t>
            </a:fld>
            <a:endParaRPr lang="is-I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is-I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fld id="{F5379DD3-E48A-427B-AC2D-04D4F51FAB97}" type="slidenum">
              <a:rPr lang="is-IS"/>
              <a:pPr>
                <a:defRPr/>
              </a:pPr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4127570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62525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14875"/>
            <a:ext cx="5435600" cy="44672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31" tIns="45716" rIns="91431" bIns="45716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31" tIns="45716" rIns="91431" bIns="4571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fld id="{FCE8E8DF-D060-4A1D-8E29-0F4AD728A2C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41259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79C3725C-B857-422D-A2D3-038ABED80DCF}" type="slidenum">
              <a:rPr lang="en-GB" sz="1200" smtClean="0"/>
              <a:pPr/>
              <a:t>1</a:t>
            </a:fld>
            <a:endParaRPr lang="en-GB" sz="120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14875"/>
            <a:ext cx="4984750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s-I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+mj-lt"/>
              <a:buNone/>
              <a:defRPr/>
            </a:pPr>
            <a:endParaRPr lang="is-IS" baseline="0" dirty="0" smtClean="0"/>
          </a:p>
          <a:p>
            <a:pPr marL="0" indent="0">
              <a:buFont typeface="+mj-lt"/>
              <a:buNone/>
              <a:defRPr/>
            </a:pPr>
            <a:endParaRPr lang="is-IS" baseline="0" dirty="0" smtClean="0"/>
          </a:p>
          <a:p>
            <a:pPr marL="0" indent="0">
              <a:buFont typeface="+mj-lt"/>
              <a:buNone/>
              <a:defRPr/>
            </a:pPr>
            <a:endParaRPr lang="is-IS" baseline="0" dirty="0" smtClean="0"/>
          </a:p>
          <a:p>
            <a:pPr marL="0" indent="0">
              <a:buFont typeface="+mj-lt"/>
              <a:buNone/>
              <a:defRPr/>
            </a:pPr>
            <a:endParaRPr lang="is-IS" baseline="0" dirty="0" smtClean="0"/>
          </a:p>
          <a:p>
            <a:pPr marL="0" indent="0">
              <a:buFont typeface="+mj-lt"/>
              <a:buNone/>
              <a:defRPr/>
            </a:pPr>
            <a:endParaRPr lang="is-IS" dirty="0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D20FB642-B486-491D-82E2-1A1CBE2DB78B}" type="slidenum">
              <a:rPr lang="en-GB" sz="1200" smtClean="0"/>
              <a:pPr/>
              <a:t>10</a:t>
            </a:fld>
            <a:endParaRPr lang="en-GB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+mj-lt"/>
              <a:buNone/>
            </a:pPr>
            <a:endParaRPr lang="is-IS" smtClean="0">
              <a:latin typeface="Arial" pitchFamily="34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94F35038-C789-448A-8764-FC4F0CC80F80}" type="slidenum">
              <a:rPr lang="en-GB" sz="1200" smtClean="0"/>
              <a:pPr/>
              <a:t>2</a:t>
            </a:fld>
            <a:endParaRPr lang="en-GB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+mj-lt"/>
              <a:buNone/>
              <a:defRPr/>
            </a:pPr>
            <a:endParaRPr lang="is-IS" baseline="0" dirty="0" smtClean="0"/>
          </a:p>
          <a:p>
            <a:pPr marL="0" indent="0">
              <a:buFont typeface="+mj-lt"/>
              <a:buNone/>
              <a:defRPr/>
            </a:pPr>
            <a:endParaRPr lang="is-IS" dirty="0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D20FB642-B486-491D-82E2-1A1CBE2DB78B}" type="slidenum">
              <a:rPr lang="en-GB" sz="1200" smtClean="0"/>
              <a:pPr/>
              <a:t>3</a:t>
            </a:fld>
            <a:endParaRPr lang="en-GB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+mj-lt"/>
              <a:buNone/>
              <a:defRPr/>
            </a:pPr>
            <a:endParaRPr lang="is-IS" dirty="0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D20FB642-B486-491D-82E2-1A1CBE2DB78B}" type="slidenum">
              <a:rPr lang="en-GB" sz="1200" smtClean="0"/>
              <a:pPr/>
              <a:t>4</a:t>
            </a:fld>
            <a:endParaRPr lang="en-GB" sz="12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+mj-lt"/>
              <a:buNone/>
              <a:defRPr/>
            </a:pPr>
            <a:endParaRPr lang="is-I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D20FB642-B486-491D-82E2-1A1CBE2DB78B}" type="slidenum">
              <a:rPr lang="en-GB" sz="1200" smtClean="0"/>
              <a:pPr/>
              <a:t>5</a:t>
            </a:fld>
            <a:endParaRPr lang="en-GB" sz="12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+mj-lt"/>
              <a:buNone/>
              <a:defRPr/>
            </a:pPr>
            <a:endParaRPr lang="is-I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D20FB642-B486-491D-82E2-1A1CBE2DB78B}" type="slidenum">
              <a:rPr lang="en-GB" sz="1200" smtClean="0"/>
              <a:pPr/>
              <a:t>6</a:t>
            </a:fld>
            <a:endParaRPr lang="en-GB" sz="12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+mj-lt"/>
              <a:buNone/>
              <a:defRPr/>
            </a:pPr>
            <a:endParaRPr lang="is-I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D20FB642-B486-491D-82E2-1A1CBE2DB78B}" type="slidenum">
              <a:rPr lang="en-GB" sz="1200" smtClean="0"/>
              <a:pPr/>
              <a:t>7</a:t>
            </a:fld>
            <a:endParaRPr lang="en-GB" sz="12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+mj-lt"/>
              <a:buNone/>
              <a:defRPr/>
            </a:pPr>
            <a:endParaRPr lang="is-I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D20FB642-B486-491D-82E2-1A1CBE2DB78B}" type="slidenum">
              <a:rPr lang="en-GB" sz="1200" smtClean="0"/>
              <a:pPr/>
              <a:t>8</a:t>
            </a:fld>
            <a:endParaRPr lang="en-GB" sz="12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+mj-lt"/>
              <a:buNone/>
              <a:defRPr/>
            </a:pPr>
            <a:endParaRPr lang="is-I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D20FB642-B486-491D-82E2-1A1CBE2DB78B}" type="slidenum">
              <a:rPr lang="en-GB" sz="1200" smtClean="0"/>
              <a:pPr/>
              <a:t>9</a:t>
            </a:fld>
            <a:endParaRPr lang="en-GB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is-I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FE05B-4DD0-4354-8C4D-52D83222D49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5085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BAE438-2893-4937-9267-CA17C99C5C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2379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125538"/>
            <a:ext cx="1943100" cy="49704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125538"/>
            <a:ext cx="5676900" cy="49704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6220F-525A-45D1-A463-F644B15C839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83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09B93-597B-4E46-8BFC-C68FDB0B9E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9085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8E561-717F-4CA3-957B-4180E9CC431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4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349500"/>
            <a:ext cx="3810000" cy="374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49500"/>
            <a:ext cx="3810000" cy="374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8ED07-3B3A-42E0-960E-6711A500196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85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A9091-2EE0-4FC2-9553-80228200484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219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2EC4D-102A-40C9-8F2F-0660817450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1893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E4C93-24CA-4563-B507-295C975DE7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7143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BC4DE-98B9-4B67-A3C9-2F98FA4FF24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5643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s-I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6898C-9862-44CE-AE77-882262B67BA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3601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ower_pt_0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125538"/>
            <a:ext cx="77724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349500"/>
            <a:ext cx="7772400" cy="374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fld id="{83AC7D42-DB14-480F-B72A-24964B303A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is-I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endParaRPr lang="is-I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is-IS" smtClean="0"/>
          </a:p>
        </p:txBody>
      </p:sp>
      <p:pic>
        <p:nvPicPr>
          <p:cNvPr id="2052" name="Picture 4" descr="Sam_lif_logo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7" y="0"/>
            <a:ext cx="9147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7772400" cy="791468"/>
          </a:xfrm>
        </p:spPr>
        <p:txBody>
          <a:bodyPr/>
          <a:lstStyle/>
          <a:p>
            <a:r>
              <a:rPr lang="is-IS" dirty="0" err="1" smtClean="0">
                <a:solidFill>
                  <a:schemeClr val="bg2"/>
                </a:solidFill>
              </a:rPr>
              <a:t>Issues</a:t>
            </a:r>
            <a:endParaRPr lang="is-IS" dirty="0" smtClean="0">
              <a:solidFill>
                <a:schemeClr val="bg2"/>
              </a:solidFill>
            </a:endParaRP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539552" y="1196752"/>
            <a:ext cx="8064896" cy="5256584"/>
          </a:xfrm>
        </p:spPr>
        <p:txBody>
          <a:bodyPr/>
          <a:lstStyle/>
          <a:p>
            <a:pPr eaLnBrk="1" hangingPunct="1"/>
            <a:r>
              <a:rPr lang="is-IS" dirty="0" err="1" smtClean="0"/>
              <a:t>Robustness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fragility</a:t>
            </a:r>
            <a:endParaRPr lang="is-IS" dirty="0" smtClean="0"/>
          </a:p>
          <a:p>
            <a:pPr eaLnBrk="1" hangingPunct="1"/>
            <a:endParaRPr lang="is-IS" dirty="0"/>
          </a:p>
          <a:p>
            <a:pPr eaLnBrk="1" hangingPunct="1"/>
            <a:r>
              <a:rPr lang="is-IS" dirty="0" err="1" smtClean="0"/>
              <a:t>Blowing</a:t>
            </a:r>
            <a:r>
              <a:rPr lang="is-IS" dirty="0" smtClean="0"/>
              <a:t> </a:t>
            </a:r>
            <a:r>
              <a:rPr lang="is-IS" dirty="0" err="1" smtClean="0"/>
              <a:t>bubbles</a:t>
            </a:r>
            <a:endParaRPr lang="is-IS" dirty="0" smtClean="0"/>
          </a:p>
          <a:p>
            <a:pPr eaLnBrk="1" hangingPunct="1"/>
            <a:endParaRPr lang="is-IS" dirty="0"/>
          </a:p>
          <a:p>
            <a:pPr eaLnBrk="1" hangingPunct="1"/>
            <a:r>
              <a:rPr lang="is-IS" dirty="0" smtClean="0"/>
              <a:t>„</a:t>
            </a:r>
            <a:r>
              <a:rPr lang="is-IS" dirty="0" err="1" smtClean="0"/>
              <a:t>The</a:t>
            </a:r>
            <a:r>
              <a:rPr lang="is-IS" dirty="0" smtClean="0"/>
              <a:t> </a:t>
            </a:r>
            <a:r>
              <a:rPr lang="is-IS" dirty="0" err="1" smtClean="0"/>
              <a:t>accepted</a:t>
            </a:r>
            <a:r>
              <a:rPr lang="is-IS" dirty="0" smtClean="0"/>
              <a:t> </a:t>
            </a:r>
            <a:r>
              <a:rPr lang="is-IS" dirty="0" err="1" smtClean="0"/>
              <a:t>obvious</a:t>
            </a:r>
            <a:r>
              <a:rPr lang="is-IS" dirty="0" smtClean="0"/>
              <a:t>“</a:t>
            </a:r>
          </a:p>
          <a:p>
            <a:pPr eaLnBrk="1" hangingPunct="1"/>
            <a:endParaRPr lang="is-IS" dirty="0" smtClean="0"/>
          </a:p>
          <a:p>
            <a:pPr eaLnBrk="1" hangingPunct="1"/>
            <a:r>
              <a:rPr lang="is-IS" dirty="0" smtClean="0"/>
              <a:t>„</a:t>
            </a:r>
            <a:r>
              <a:rPr lang="is-IS" dirty="0" err="1" smtClean="0"/>
              <a:t>Diversification</a:t>
            </a:r>
            <a:r>
              <a:rPr lang="is-IS" dirty="0" smtClean="0"/>
              <a:t>“, „</a:t>
            </a:r>
            <a:r>
              <a:rPr lang="is-IS" dirty="0" err="1" smtClean="0"/>
              <a:t>diworsification</a:t>
            </a:r>
            <a:r>
              <a:rPr lang="is-IS" dirty="0" smtClean="0"/>
              <a:t>“, „</a:t>
            </a:r>
            <a:r>
              <a:rPr lang="is-IS" dirty="0" err="1" smtClean="0"/>
              <a:t>divorce</a:t>
            </a:r>
            <a:r>
              <a:rPr lang="is-IS" dirty="0" smtClean="0"/>
              <a:t>....</a:t>
            </a:r>
            <a:r>
              <a:rPr lang="is-IS" dirty="0" err="1" smtClean="0"/>
              <a:t>ification</a:t>
            </a:r>
            <a:r>
              <a:rPr lang="is-IS" dirty="0" smtClean="0"/>
              <a:t>“......</a:t>
            </a:r>
          </a:p>
        </p:txBody>
      </p:sp>
    </p:spTree>
    <p:extLst>
      <p:ext uri="{BB962C8B-B14F-4D97-AF65-F5344CB8AC3E}">
        <p14:creationId xmlns:p14="http://schemas.microsoft.com/office/powerpoint/2010/main" val="41942993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1268761"/>
            <a:ext cx="7772400" cy="4824536"/>
          </a:xfrm>
        </p:spPr>
        <p:txBody>
          <a:bodyPr/>
          <a:lstStyle/>
          <a:p>
            <a:pPr eaLnBrk="1" hangingPunct="1"/>
            <a:r>
              <a:rPr lang="is-IS" sz="4000" dirty="0" err="1" smtClean="0"/>
              <a:t>Regulatory</a:t>
            </a:r>
            <a:r>
              <a:rPr lang="is-IS" sz="4000" dirty="0" smtClean="0"/>
              <a:t> </a:t>
            </a:r>
            <a:r>
              <a:rPr lang="is-IS" sz="4000" dirty="0" err="1" smtClean="0"/>
              <a:t>and</a:t>
            </a:r>
            <a:r>
              <a:rPr lang="is-IS" sz="4000" dirty="0" smtClean="0"/>
              <a:t> </a:t>
            </a:r>
            <a:r>
              <a:rPr lang="is-IS" sz="4000" dirty="0" err="1" smtClean="0"/>
              <a:t>supervisory</a:t>
            </a:r>
            <a:r>
              <a:rPr lang="is-IS" sz="4000" dirty="0" smtClean="0"/>
              <a:t> </a:t>
            </a:r>
            <a:r>
              <a:rPr lang="is-IS" sz="4000" dirty="0" err="1" smtClean="0"/>
              <a:t>challanges</a:t>
            </a:r>
            <a:r>
              <a:rPr lang="is-IS" sz="4000" dirty="0"/>
              <a:t> </a:t>
            </a:r>
            <a:r>
              <a:rPr lang="is-IS" sz="4000" dirty="0" smtClean="0"/>
              <a:t>for </a:t>
            </a:r>
            <a:r>
              <a:rPr lang="is-IS" sz="4000" dirty="0" err="1" smtClean="0"/>
              <a:t>Icelandic</a:t>
            </a:r>
            <a:r>
              <a:rPr lang="is-IS" sz="4000" dirty="0" smtClean="0"/>
              <a:t> </a:t>
            </a:r>
            <a:r>
              <a:rPr lang="is-IS" sz="4000" dirty="0" err="1" smtClean="0"/>
              <a:t>pension</a:t>
            </a:r>
            <a:r>
              <a:rPr lang="is-IS" sz="4000" dirty="0" smtClean="0"/>
              <a:t> </a:t>
            </a:r>
            <a:r>
              <a:rPr lang="is-IS" sz="4000" dirty="0" err="1" smtClean="0"/>
              <a:t>industry</a:t>
            </a:r>
            <a:r>
              <a:rPr lang="is-IS" sz="4000" dirty="0" smtClean="0"/>
              <a:t/>
            </a:r>
            <a:br>
              <a:rPr lang="is-IS" sz="4000" dirty="0" smtClean="0"/>
            </a:br>
            <a:r>
              <a:rPr lang="is-IS" sz="3600" dirty="0"/>
              <a:t/>
            </a:r>
            <a:br>
              <a:rPr lang="is-IS" sz="3600" dirty="0"/>
            </a:br>
            <a:r>
              <a:rPr lang="is-IS" sz="2400" dirty="0" smtClean="0"/>
              <a:t>Loftur Ólafson</a:t>
            </a:r>
            <a:br>
              <a:rPr lang="is-IS" sz="2400" dirty="0" smtClean="0"/>
            </a:br>
            <a:r>
              <a:rPr lang="is-IS" sz="2400" dirty="0" err="1" smtClean="0"/>
              <a:t>Chief</a:t>
            </a:r>
            <a:r>
              <a:rPr lang="is-IS" sz="2400" dirty="0" smtClean="0"/>
              <a:t> </a:t>
            </a:r>
            <a:r>
              <a:rPr lang="is-IS" sz="2400" dirty="0" err="1" smtClean="0"/>
              <a:t>Investment</a:t>
            </a:r>
            <a:r>
              <a:rPr lang="is-IS" sz="2400" dirty="0" smtClean="0"/>
              <a:t> </a:t>
            </a:r>
            <a:r>
              <a:rPr lang="is-IS" sz="2400" dirty="0" err="1" smtClean="0"/>
              <a:t>Officer</a:t>
            </a:r>
            <a:r>
              <a:rPr lang="is-IS" sz="2400" dirty="0" smtClean="0"/>
              <a:t/>
            </a:r>
            <a:br>
              <a:rPr lang="is-IS" sz="2400" dirty="0" smtClean="0"/>
            </a:br>
            <a:r>
              <a:rPr lang="is-IS" sz="2400" dirty="0" err="1" smtClean="0"/>
              <a:t>The</a:t>
            </a:r>
            <a:r>
              <a:rPr lang="is-IS" sz="2400" dirty="0" smtClean="0"/>
              <a:t> </a:t>
            </a:r>
            <a:r>
              <a:rPr lang="is-IS" sz="2400" dirty="0" err="1" smtClean="0"/>
              <a:t>United</a:t>
            </a:r>
            <a:r>
              <a:rPr lang="is-IS" sz="2400" dirty="0" smtClean="0"/>
              <a:t> </a:t>
            </a:r>
            <a:r>
              <a:rPr lang="is-IS" sz="2400" dirty="0" err="1" smtClean="0"/>
              <a:t>Pension</a:t>
            </a:r>
            <a:r>
              <a:rPr lang="is-IS" sz="2400" dirty="0" smtClean="0"/>
              <a:t> Fund</a:t>
            </a:r>
            <a:br>
              <a:rPr lang="is-IS" sz="2400" dirty="0" smtClean="0"/>
            </a:br>
            <a:r>
              <a:rPr lang="is-IS" sz="2400" dirty="0"/>
              <a:t/>
            </a:r>
            <a:br>
              <a:rPr lang="is-IS" sz="2400" dirty="0"/>
            </a:br>
            <a:endParaRPr lang="is-IS" sz="2400" dirty="0" smtClean="0"/>
          </a:p>
        </p:txBody>
      </p:sp>
    </p:spTree>
    <p:extLst>
      <p:ext uri="{BB962C8B-B14F-4D97-AF65-F5344CB8AC3E}">
        <p14:creationId xmlns:p14="http://schemas.microsoft.com/office/powerpoint/2010/main" val="31774779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7772400" cy="791468"/>
          </a:xfrm>
        </p:spPr>
        <p:txBody>
          <a:bodyPr/>
          <a:lstStyle/>
          <a:p>
            <a:r>
              <a:rPr lang="is-IS" dirty="0" err="1" smtClean="0">
                <a:solidFill>
                  <a:schemeClr val="bg2"/>
                </a:solidFill>
              </a:rPr>
              <a:t>Risk</a:t>
            </a:r>
            <a:r>
              <a:rPr lang="is-IS" dirty="0" smtClean="0">
                <a:solidFill>
                  <a:schemeClr val="bg2"/>
                </a:solidFill>
              </a:rPr>
              <a:t>?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685800" y="1772816"/>
            <a:ext cx="7772400" cy="4752528"/>
          </a:xfrm>
        </p:spPr>
        <p:txBody>
          <a:bodyPr/>
          <a:lstStyle/>
          <a:p>
            <a:pPr eaLnBrk="1" hangingPunct="1"/>
            <a:r>
              <a:rPr lang="is-IS" dirty="0" err="1" smtClean="0"/>
              <a:t>Finance</a:t>
            </a:r>
            <a:r>
              <a:rPr lang="is-IS" dirty="0" smtClean="0"/>
              <a:t>‘s </a:t>
            </a:r>
            <a:r>
              <a:rPr lang="is-IS" dirty="0" err="1" smtClean="0"/>
              <a:t>favorite</a:t>
            </a:r>
            <a:r>
              <a:rPr lang="is-IS" dirty="0" smtClean="0"/>
              <a:t> </a:t>
            </a:r>
            <a:r>
              <a:rPr lang="is-IS" dirty="0" err="1" smtClean="0"/>
              <a:t>four</a:t>
            </a:r>
            <a:r>
              <a:rPr lang="is-IS" dirty="0" smtClean="0"/>
              <a:t>-</a:t>
            </a:r>
            <a:r>
              <a:rPr lang="is-IS" dirty="0" err="1" smtClean="0"/>
              <a:t>letter</a:t>
            </a:r>
            <a:r>
              <a:rPr lang="is-IS" dirty="0" smtClean="0"/>
              <a:t> </a:t>
            </a:r>
            <a:r>
              <a:rPr lang="is-IS" dirty="0" err="1" smtClean="0"/>
              <a:t>word</a:t>
            </a:r>
            <a:endParaRPr lang="is-IS" dirty="0" smtClean="0"/>
          </a:p>
          <a:p>
            <a:pPr eaLnBrk="1" hangingPunct="1"/>
            <a:endParaRPr lang="is-IS" dirty="0"/>
          </a:p>
          <a:p>
            <a:pPr eaLnBrk="1" hangingPunct="1"/>
            <a:r>
              <a:rPr lang="is-IS" dirty="0" err="1" smtClean="0"/>
              <a:t>William</a:t>
            </a:r>
            <a:r>
              <a:rPr lang="is-IS" dirty="0" smtClean="0"/>
              <a:t> </a:t>
            </a:r>
            <a:r>
              <a:rPr lang="is-IS" dirty="0" err="1" smtClean="0"/>
              <a:t>Sharpe</a:t>
            </a:r>
            <a:r>
              <a:rPr lang="is-IS" dirty="0" smtClean="0"/>
              <a:t>.....</a:t>
            </a:r>
          </a:p>
          <a:p>
            <a:pPr eaLnBrk="1" hangingPunct="1"/>
            <a:endParaRPr lang="is-IS" dirty="0"/>
          </a:p>
          <a:p>
            <a:pPr eaLnBrk="1" hangingPunct="1"/>
            <a:r>
              <a:rPr lang="is-IS" dirty="0" err="1" smtClean="0"/>
              <a:t>Benjamin</a:t>
            </a:r>
            <a:r>
              <a:rPr lang="is-IS" dirty="0" smtClean="0"/>
              <a:t> </a:t>
            </a:r>
            <a:r>
              <a:rPr lang="is-IS" dirty="0" err="1" smtClean="0"/>
              <a:t>Graham</a:t>
            </a:r>
            <a:r>
              <a:rPr lang="is-IS" dirty="0" smtClean="0"/>
              <a:t>.....</a:t>
            </a:r>
          </a:p>
          <a:p>
            <a:pPr eaLnBrk="1" hangingPunct="1"/>
            <a:endParaRPr lang="is-IS" dirty="0" smtClean="0"/>
          </a:p>
          <a:p>
            <a:pPr eaLnBrk="1" hangingPunct="1"/>
            <a:r>
              <a:rPr lang="is-IS" dirty="0" err="1" smtClean="0"/>
              <a:t>An</a:t>
            </a:r>
            <a:r>
              <a:rPr lang="is-IS" dirty="0" smtClean="0"/>
              <a:t> (</a:t>
            </a:r>
            <a:r>
              <a:rPr lang="is-IS" dirty="0" err="1" smtClean="0"/>
              <a:t>handcuffed</a:t>
            </a:r>
            <a:r>
              <a:rPr lang="is-IS" dirty="0" smtClean="0"/>
              <a:t>) </a:t>
            </a:r>
            <a:r>
              <a:rPr lang="is-IS" dirty="0" err="1" smtClean="0"/>
              <a:t>Icelandic</a:t>
            </a:r>
            <a:r>
              <a:rPr lang="is-IS" dirty="0" smtClean="0"/>
              <a:t> fund manger – </a:t>
            </a:r>
            <a:r>
              <a:rPr lang="is-IS" dirty="0" err="1" smtClean="0"/>
              <a:t>the</a:t>
            </a:r>
            <a:r>
              <a:rPr lang="is-IS" dirty="0" smtClean="0"/>
              <a:t> </a:t>
            </a:r>
            <a:r>
              <a:rPr lang="is-IS" dirty="0" err="1" smtClean="0"/>
              <a:t>many</a:t>
            </a:r>
            <a:r>
              <a:rPr lang="is-IS" dirty="0" smtClean="0"/>
              <a:t> </a:t>
            </a:r>
            <a:r>
              <a:rPr lang="is-IS" dirty="0" err="1" smtClean="0"/>
              <a:t>faces</a:t>
            </a:r>
            <a:r>
              <a:rPr lang="is-IS" dirty="0" smtClean="0"/>
              <a:t> of </a:t>
            </a:r>
            <a:r>
              <a:rPr lang="is-IS" dirty="0" err="1" smtClean="0"/>
              <a:t>risk</a:t>
            </a:r>
            <a:endParaRPr lang="is-IS" dirty="0" smtClean="0"/>
          </a:p>
        </p:txBody>
      </p:sp>
    </p:spTree>
    <p:extLst>
      <p:ext uri="{BB962C8B-B14F-4D97-AF65-F5344CB8AC3E}">
        <p14:creationId xmlns:p14="http://schemas.microsoft.com/office/powerpoint/2010/main" val="5122389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117252"/>
            <a:ext cx="7772400" cy="791468"/>
          </a:xfrm>
        </p:spPr>
        <p:txBody>
          <a:bodyPr/>
          <a:lstStyle/>
          <a:p>
            <a:r>
              <a:rPr lang="is-IS" dirty="0" err="1" smtClean="0">
                <a:solidFill>
                  <a:schemeClr val="bg2"/>
                </a:solidFill>
              </a:rPr>
              <a:t>Brave</a:t>
            </a:r>
            <a:r>
              <a:rPr lang="is-IS" dirty="0" smtClean="0">
                <a:solidFill>
                  <a:schemeClr val="bg2"/>
                </a:solidFill>
              </a:rPr>
              <a:t> </a:t>
            </a:r>
            <a:r>
              <a:rPr lang="is-IS" dirty="0" err="1" smtClean="0">
                <a:solidFill>
                  <a:schemeClr val="bg2"/>
                </a:solidFill>
              </a:rPr>
              <a:t>new</a:t>
            </a:r>
            <a:r>
              <a:rPr lang="is-IS" dirty="0" smtClean="0">
                <a:solidFill>
                  <a:schemeClr val="bg2"/>
                </a:solidFill>
              </a:rPr>
              <a:t> </a:t>
            </a:r>
            <a:r>
              <a:rPr lang="is-IS" dirty="0" err="1" smtClean="0">
                <a:solidFill>
                  <a:schemeClr val="bg2"/>
                </a:solidFill>
              </a:rPr>
              <a:t>world</a:t>
            </a:r>
            <a:r>
              <a:rPr lang="is-IS" dirty="0" smtClean="0">
                <a:solidFill>
                  <a:schemeClr val="bg2"/>
                </a:solidFill>
              </a:rPr>
              <a:t>......</a:t>
            </a:r>
          </a:p>
        </p:txBody>
      </p:sp>
      <p:pic>
        <p:nvPicPr>
          <p:cNvPr id="1026" name="Picture 2" descr="http://images.fineartamerica.com/images-medium-large/globe-showing-north-america-and-central-america-cartesiaphotodis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96752"/>
            <a:ext cx="554461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30015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7772400" cy="791468"/>
          </a:xfrm>
        </p:spPr>
        <p:txBody>
          <a:bodyPr/>
          <a:lstStyle/>
          <a:p>
            <a:r>
              <a:rPr lang="is-IS" dirty="0" err="1" smtClean="0">
                <a:solidFill>
                  <a:schemeClr val="bg2"/>
                </a:solidFill>
              </a:rPr>
              <a:t>Brave</a:t>
            </a:r>
            <a:r>
              <a:rPr lang="is-IS" dirty="0" smtClean="0">
                <a:solidFill>
                  <a:schemeClr val="bg2"/>
                </a:solidFill>
              </a:rPr>
              <a:t> </a:t>
            </a:r>
            <a:r>
              <a:rPr lang="is-IS" dirty="0" err="1" smtClean="0">
                <a:solidFill>
                  <a:schemeClr val="bg2"/>
                </a:solidFill>
              </a:rPr>
              <a:t>new</a:t>
            </a:r>
            <a:r>
              <a:rPr lang="is-IS" dirty="0" smtClean="0">
                <a:solidFill>
                  <a:schemeClr val="bg2"/>
                </a:solidFill>
              </a:rPr>
              <a:t> </a:t>
            </a:r>
            <a:r>
              <a:rPr lang="is-IS" dirty="0" err="1" smtClean="0">
                <a:solidFill>
                  <a:schemeClr val="bg2"/>
                </a:solidFill>
              </a:rPr>
              <a:t>world</a:t>
            </a:r>
            <a:r>
              <a:rPr lang="is-IS" dirty="0" smtClean="0">
                <a:solidFill>
                  <a:schemeClr val="bg2"/>
                </a:solidFill>
              </a:rPr>
              <a:t>.......</a:t>
            </a:r>
          </a:p>
        </p:txBody>
      </p:sp>
      <p:pic>
        <p:nvPicPr>
          <p:cNvPr id="2050" name="Picture 2" descr="http://www.1worldglobes.com/images/DiscoveryGlobeClea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02666"/>
            <a:ext cx="4824536" cy="5564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2331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116632"/>
            <a:ext cx="7772400" cy="791468"/>
          </a:xfrm>
        </p:spPr>
        <p:txBody>
          <a:bodyPr/>
          <a:lstStyle/>
          <a:p>
            <a:r>
              <a:rPr lang="is-IS" sz="3600" dirty="0" err="1" smtClean="0">
                <a:solidFill>
                  <a:schemeClr val="bg2"/>
                </a:solidFill>
              </a:rPr>
              <a:t>Regrets</a:t>
            </a:r>
            <a:r>
              <a:rPr lang="is-IS" sz="3600" dirty="0" smtClean="0">
                <a:solidFill>
                  <a:schemeClr val="bg2"/>
                </a:solidFill>
              </a:rPr>
              <a:t>, I´</a:t>
            </a:r>
            <a:r>
              <a:rPr lang="is-IS" sz="3600" dirty="0" err="1" smtClean="0">
                <a:solidFill>
                  <a:schemeClr val="bg2"/>
                </a:solidFill>
              </a:rPr>
              <a:t>ve</a:t>
            </a:r>
            <a:r>
              <a:rPr lang="is-IS" sz="3600" dirty="0" smtClean="0">
                <a:solidFill>
                  <a:schemeClr val="bg2"/>
                </a:solidFill>
              </a:rPr>
              <a:t> </a:t>
            </a:r>
            <a:r>
              <a:rPr lang="is-IS" sz="3600" dirty="0" err="1" smtClean="0">
                <a:solidFill>
                  <a:schemeClr val="bg2"/>
                </a:solidFill>
              </a:rPr>
              <a:t>had</a:t>
            </a:r>
            <a:r>
              <a:rPr lang="is-IS" sz="3600" dirty="0" smtClean="0">
                <a:solidFill>
                  <a:schemeClr val="bg2"/>
                </a:solidFill>
              </a:rPr>
              <a:t> a </a:t>
            </a:r>
            <a:r>
              <a:rPr lang="is-IS" sz="3600" dirty="0" err="1" smtClean="0">
                <a:solidFill>
                  <a:schemeClr val="bg2"/>
                </a:solidFill>
              </a:rPr>
              <a:t>few</a:t>
            </a:r>
            <a:r>
              <a:rPr lang="is-IS" sz="3600" dirty="0" smtClean="0">
                <a:solidFill>
                  <a:schemeClr val="bg2"/>
                </a:solidFill>
              </a:rPr>
              <a:t>.......</a:t>
            </a:r>
          </a:p>
        </p:txBody>
      </p:sp>
      <p:pic>
        <p:nvPicPr>
          <p:cNvPr id="4098" name="Picture 2" descr="Chart forVanguard Total Stock Market ETF (VTI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18" y="1548807"/>
            <a:ext cx="7817206" cy="4768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3833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116632"/>
            <a:ext cx="7772400" cy="791468"/>
          </a:xfrm>
        </p:spPr>
        <p:txBody>
          <a:bodyPr/>
          <a:lstStyle/>
          <a:p>
            <a:r>
              <a:rPr lang="is-IS" sz="3600" dirty="0" err="1" smtClean="0">
                <a:solidFill>
                  <a:schemeClr val="bg2"/>
                </a:solidFill>
              </a:rPr>
              <a:t>Regrets</a:t>
            </a:r>
            <a:r>
              <a:rPr lang="is-IS" sz="3600" dirty="0" smtClean="0">
                <a:solidFill>
                  <a:schemeClr val="bg2"/>
                </a:solidFill>
              </a:rPr>
              <a:t>, I´</a:t>
            </a:r>
            <a:r>
              <a:rPr lang="is-IS" sz="3600" dirty="0" err="1" smtClean="0">
                <a:solidFill>
                  <a:schemeClr val="bg2"/>
                </a:solidFill>
              </a:rPr>
              <a:t>ve</a:t>
            </a:r>
            <a:r>
              <a:rPr lang="is-IS" sz="3600" dirty="0" smtClean="0">
                <a:solidFill>
                  <a:schemeClr val="bg2"/>
                </a:solidFill>
              </a:rPr>
              <a:t> </a:t>
            </a:r>
            <a:r>
              <a:rPr lang="is-IS" sz="3600" dirty="0" err="1" smtClean="0">
                <a:solidFill>
                  <a:schemeClr val="bg2"/>
                </a:solidFill>
              </a:rPr>
              <a:t>had</a:t>
            </a:r>
            <a:r>
              <a:rPr lang="is-IS" sz="3600" dirty="0" smtClean="0">
                <a:solidFill>
                  <a:schemeClr val="bg2"/>
                </a:solidFill>
              </a:rPr>
              <a:t> a </a:t>
            </a:r>
            <a:r>
              <a:rPr lang="is-IS" sz="3600" dirty="0" err="1" smtClean="0">
                <a:solidFill>
                  <a:schemeClr val="bg2"/>
                </a:solidFill>
              </a:rPr>
              <a:t>few</a:t>
            </a:r>
            <a:r>
              <a:rPr lang="is-IS" sz="3600" dirty="0" smtClean="0">
                <a:solidFill>
                  <a:schemeClr val="bg2"/>
                </a:solidFill>
              </a:rPr>
              <a:t>.......</a:t>
            </a:r>
          </a:p>
        </p:txBody>
      </p:sp>
      <p:pic>
        <p:nvPicPr>
          <p:cNvPr id="4098" name="Picture 2" descr="Chart forVanguard Total Stock Market ETF (VTI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18" y="1548807"/>
            <a:ext cx="7817206" cy="4768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80742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116632"/>
            <a:ext cx="7772400" cy="791468"/>
          </a:xfrm>
        </p:spPr>
        <p:txBody>
          <a:bodyPr/>
          <a:lstStyle/>
          <a:p>
            <a:r>
              <a:rPr lang="is-IS" sz="3600" dirty="0" err="1" smtClean="0">
                <a:solidFill>
                  <a:schemeClr val="bg2"/>
                </a:solidFill>
              </a:rPr>
              <a:t>Regrets</a:t>
            </a:r>
            <a:r>
              <a:rPr lang="is-IS" sz="3600" dirty="0" smtClean="0">
                <a:solidFill>
                  <a:schemeClr val="bg2"/>
                </a:solidFill>
              </a:rPr>
              <a:t>, I´</a:t>
            </a:r>
            <a:r>
              <a:rPr lang="is-IS" sz="3600" dirty="0" err="1" smtClean="0">
                <a:solidFill>
                  <a:schemeClr val="bg2"/>
                </a:solidFill>
              </a:rPr>
              <a:t>ve</a:t>
            </a:r>
            <a:r>
              <a:rPr lang="is-IS" sz="3600" dirty="0" smtClean="0">
                <a:solidFill>
                  <a:schemeClr val="bg2"/>
                </a:solidFill>
              </a:rPr>
              <a:t> </a:t>
            </a:r>
            <a:r>
              <a:rPr lang="is-IS" sz="3600" dirty="0" err="1" smtClean="0">
                <a:solidFill>
                  <a:schemeClr val="bg2"/>
                </a:solidFill>
              </a:rPr>
              <a:t>had</a:t>
            </a:r>
            <a:r>
              <a:rPr lang="is-IS" sz="3600" dirty="0" smtClean="0">
                <a:solidFill>
                  <a:schemeClr val="bg2"/>
                </a:solidFill>
              </a:rPr>
              <a:t> a </a:t>
            </a:r>
            <a:r>
              <a:rPr lang="is-IS" sz="3600" dirty="0" err="1" smtClean="0">
                <a:solidFill>
                  <a:schemeClr val="bg2"/>
                </a:solidFill>
              </a:rPr>
              <a:t>few</a:t>
            </a:r>
            <a:r>
              <a:rPr lang="is-IS" sz="3600" dirty="0" smtClean="0">
                <a:solidFill>
                  <a:schemeClr val="bg2"/>
                </a:solidFill>
              </a:rPr>
              <a:t>.......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8136904" cy="5204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8099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116632"/>
            <a:ext cx="7772400" cy="791468"/>
          </a:xfrm>
        </p:spPr>
        <p:txBody>
          <a:bodyPr/>
          <a:lstStyle/>
          <a:p>
            <a:r>
              <a:rPr lang="is-IS" sz="3600" dirty="0" err="1" smtClean="0">
                <a:solidFill>
                  <a:schemeClr val="bg2"/>
                </a:solidFill>
              </a:rPr>
              <a:t>Regrets</a:t>
            </a:r>
            <a:r>
              <a:rPr lang="is-IS" sz="3600" dirty="0" smtClean="0">
                <a:solidFill>
                  <a:schemeClr val="bg2"/>
                </a:solidFill>
              </a:rPr>
              <a:t>, I´</a:t>
            </a:r>
            <a:r>
              <a:rPr lang="is-IS" sz="3600" dirty="0" err="1" smtClean="0">
                <a:solidFill>
                  <a:schemeClr val="bg2"/>
                </a:solidFill>
              </a:rPr>
              <a:t>ve</a:t>
            </a:r>
            <a:r>
              <a:rPr lang="is-IS" sz="3600" dirty="0" smtClean="0">
                <a:solidFill>
                  <a:schemeClr val="bg2"/>
                </a:solidFill>
              </a:rPr>
              <a:t> </a:t>
            </a:r>
            <a:r>
              <a:rPr lang="is-IS" sz="3600" dirty="0" err="1" smtClean="0">
                <a:solidFill>
                  <a:schemeClr val="bg2"/>
                </a:solidFill>
              </a:rPr>
              <a:t>had</a:t>
            </a:r>
            <a:r>
              <a:rPr lang="is-IS" sz="3600" dirty="0" smtClean="0">
                <a:solidFill>
                  <a:schemeClr val="bg2"/>
                </a:solidFill>
              </a:rPr>
              <a:t> a </a:t>
            </a:r>
            <a:r>
              <a:rPr lang="is-IS" sz="3600" dirty="0" err="1" smtClean="0">
                <a:solidFill>
                  <a:schemeClr val="bg2"/>
                </a:solidFill>
              </a:rPr>
              <a:t>few</a:t>
            </a:r>
            <a:r>
              <a:rPr lang="is-IS" sz="3600" dirty="0" smtClean="0">
                <a:solidFill>
                  <a:schemeClr val="bg2"/>
                </a:solidFill>
              </a:rPr>
              <a:t>.......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072946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20072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Sameinaði glærur 2007</Template>
  <TotalTime>20440</TotalTime>
  <Words>101</Words>
  <Application>Microsoft Office PowerPoint</Application>
  <PresentationFormat>On-screen Show (4:3)</PresentationFormat>
  <Paragraphs>36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Blank Presentation</vt:lpstr>
      <vt:lpstr>PowerPoint Presentation</vt:lpstr>
      <vt:lpstr>Regulatory and supervisory challanges for Icelandic pension industry  Loftur Ólafson Chief Investment Officer The United Pension Fund  </vt:lpstr>
      <vt:lpstr>Risk?</vt:lpstr>
      <vt:lpstr>Brave new world......</vt:lpstr>
      <vt:lpstr>Brave new world.......</vt:lpstr>
      <vt:lpstr>Regrets, I´ve had a few.......</vt:lpstr>
      <vt:lpstr>Regrets, I´ve had a few.......</vt:lpstr>
      <vt:lpstr>Regrets, I´ve had a few.......</vt:lpstr>
      <vt:lpstr>Regrets, I´ve had a few.......</vt:lpstr>
      <vt:lpstr>Issues</vt:lpstr>
    </vt:vector>
  </TitlesOfParts>
  <Company>Sameinaði lífeyrissjóðurinn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Sigþrúður Jónasdóttir</dc:creator>
  <cp:lastModifiedBy>DAY-HANOTIAUX Sally</cp:lastModifiedBy>
  <cp:revision>144</cp:revision>
  <cp:lastPrinted>2013-04-16T14:36:03Z</cp:lastPrinted>
  <dcterms:created xsi:type="dcterms:W3CDTF">2007-06-13T15:18:30Z</dcterms:created>
  <dcterms:modified xsi:type="dcterms:W3CDTF">2014-02-17T09:03:50Z</dcterms:modified>
</cp:coreProperties>
</file>