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sldIdLst>
    <p:sldId id="256" r:id="rId2"/>
    <p:sldId id="257" r:id="rId3"/>
    <p:sldId id="259" r:id="rId4"/>
    <p:sldId id="261" r:id="rId5"/>
    <p:sldId id="262" r:id="rId6"/>
    <p:sldId id="264" r:id="rId7"/>
    <p:sldId id="265" r:id="rId8"/>
    <p:sldId id="266" r:id="rId9"/>
    <p:sldId id="268" r:id="rId10"/>
    <p:sldId id="269" r:id="rId11"/>
    <p:sldId id="271" r:id="rId12"/>
    <p:sldId id="273" r:id="rId13"/>
    <p:sldId id="274" r:id="rId14"/>
    <p:sldId id="275" r:id="rId15"/>
  </p:sldIdLst>
  <p:sldSz cx="9144000" cy="6858000" type="screen4x3"/>
  <p:notesSz cx="6858000" cy="9144000"/>
  <p:defaultTextStyle>
    <a:defPPr>
      <a:defRPr lang="is-I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vertBarState="maximized">
    <p:restoredLeft sz="15620"/>
    <p:restoredTop sz="94660"/>
  </p:normalViewPr>
  <p:slideViewPr>
    <p:cSldViewPr>
      <p:cViewPr varScale="1">
        <p:scale>
          <a:sx n="111" d="100"/>
          <a:sy n="111" d="100"/>
        </p:scale>
        <p:origin x="-1614" y="-78"/>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609601"/>
            <a:ext cx="7772400" cy="4267200"/>
          </a:xfrm>
        </p:spPr>
        <p:txBody>
          <a:bodyPr anchor="b">
            <a:noAutofit/>
          </a:bodyPr>
          <a:lstStyle>
            <a:lvl1pPr>
              <a:lnSpc>
                <a:spcPct val="100000"/>
              </a:lnSpc>
              <a:defRPr sz="8000"/>
            </a:lvl1pPr>
          </a:lstStyle>
          <a:p>
            <a:r>
              <a:rPr lang="en-US" smtClean="0"/>
              <a:t>Click to edit Master title style</a:t>
            </a:r>
            <a:endParaRPr lang="en-US" dirty="0"/>
          </a:p>
        </p:txBody>
      </p:sp>
      <p:sp>
        <p:nvSpPr>
          <p:cNvPr id="3" name="Subtitle 2"/>
          <p:cNvSpPr>
            <a:spLocks noGrp="1"/>
          </p:cNvSpPr>
          <p:nvPr>
            <p:ph type="subTitle" idx="1"/>
          </p:nvPr>
        </p:nvSpPr>
        <p:spPr>
          <a:xfrm>
            <a:off x="1371600" y="4953000"/>
            <a:ext cx="6400800" cy="1219200"/>
          </a:xfrm>
        </p:spPr>
        <p:txBody>
          <a:bodyPr>
            <a:normAutofit/>
          </a:bodyPr>
          <a:lstStyle>
            <a:lvl1pPr marL="0" indent="0" algn="ctr">
              <a:buNone/>
              <a:defRPr sz="24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7" name="Date Placeholder 6"/>
          <p:cNvSpPr>
            <a:spLocks noGrp="1"/>
          </p:cNvSpPr>
          <p:nvPr>
            <p:ph type="dt" sz="half" idx="10"/>
          </p:nvPr>
        </p:nvSpPr>
        <p:spPr/>
        <p:txBody>
          <a:bodyPr/>
          <a:lstStyle/>
          <a:p>
            <a:fld id="{B988D850-9863-4717-B60A-29BBCE051FCB}" type="datetimeFigureOut">
              <a:rPr lang="is-IS" smtClean="0"/>
              <a:t>24.2.2014</a:t>
            </a:fld>
            <a:endParaRPr lang="is-IS"/>
          </a:p>
        </p:txBody>
      </p:sp>
      <p:sp>
        <p:nvSpPr>
          <p:cNvPr id="8" name="Slide Number Placeholder 7"/>
          <p:cNvSpPr>
            <a:spLocks noGrp="1"/>
          </p:cNvSpPr>
          <p:nvPr>
            <p:ph type="sldNum" sz="quarter" idx="11"/>
          </p:nvPr>
        </p:nvSpPr>
        <p:spPr/>
        <p:txBody>
          <a:bodyPr/>
          <a:lstStyle/>
          <a:p>
            <a:fld id="{17043231-24FB-4996-BBE7-E195A70A7956}" type="slidenum">
              <a:rPr lang="is-IS" smtClean="0"/>
              <a:t>‹#›</a:t>
            </a:fld>
            <a:endParaRPr lang="is-IS"/>
          </a:p>
        </p:txBody>
      </p:sp>
      <p:sp>
        <p:nvSpPr>
          <p:cNvPr id="9" name="Footer Placeholder 8"/>
          <p:cNvSpPr>
            <a:spLocks noGrp="1"/>
          </p:cNvSpPr>
          <p:nvPr>
            <p:ph type="ftr" sz="quarter" idx="12"/>
          </p:nvPr>
        </p:nvSpPr>
        <p:spPr/>
        <p:txBody>
          <a:bodyPr/>
          <a:lstStyle/>
          <a:p>
            <a:endParaRPr lang="is-I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988D850-9863-4717-B60A-29BBCE051FCB}" type="datetimeFigureOut">
              <a:rPr lang="is-IS" smtClean="0"/>
              <a:t>24.2.2014</a:t>
            </a:fld>
            <a:endParaRPr lang="is-IS"/>
          </a:p>
        </p:txBody>
      </p:sp>
      <p:sp>
        <p:nvSpPr>
          <p:cNvPr id="5" name="Footer Placeholder 4"/>
          <p:cNvSpPr>
            <a:spLocks noGrp="1"/>
          </p:cNvSpPr>
          <p:nvPr>
            <p:ph type="ftr" sz="quarter" idx="11"/>
          </p:nvPr>
        </p:nvSpPr>
        <p:spPr/>
        <p:txBody>
          <a:bodyPr/>
          <a:lstStyle/>
          <a:p>
            <a:endParaRPr lang="is-IS"/>
          </a:p>
        </p:txBody>
      </p:sp>
      <p:sp>
        <p:nvSpPr>
          <p:cNvPr id="6" name="Slide Number Placeholder 5"/>
          <p:cNvSpPr>
            <a:spLocks noGrp="1"/>
          </p:cNvSpPr>
          <p:nvPr>
            <p:ph type="sldNum" sz="quarter" idx="12"/>
          </p:nvPr>
        </p:nvSpPr>
        <p:spPr/>
        <p:txBody>
          <a:bodyPr/>
          <a:lstStyle/>
          <a:p>
            <a:fld id="{17043231-24FB-4996-BBE7-E195A70A7956}" type="slidenum">
              <a:rPr lang="is-IS" smtClean="0"/>
              <a:t>‹#›</a:t>
            </a:fld>
            <a:endParaRPr lang="is-I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988D850-9863-4717-B60A-29BBCE051FCB}" type="datetimeFigureOut">
              <a:rPr lang="is-IS" smtClean="0"/>
              <a:t>24.2.2014</a:t>
            </a:fld>
            <a:endParaRPr lang="is-IS"/>
          </a:p>
        </p:txBody>
      </p:sp>
      <p:sp>
        <p:nvSpPr>
          <p:cNvPr id="5" name="Footer Placeholder 4"/>
          <p:cNvSpPr>
            <a:spLocks noGrp="1"/>
          </p:cNvSpPr>
          <p:nvPr>
            <p:ph type="ftr" sz="quarter" idx="11"/>
          </p:nvPr>
        </p:nvSpPr>
        <p:spPr/>
        <p:txBody>
          <a:bodyPr/>
          <a:lstStyle/>
          <a:p>
            <a:endParaRPr lang="is-IS"/>
          </a:p>
        </p:txBody>
      </p:sp>
      <p:sp>
        <p:nvSpPr>
          <p:cNvPr id="6" name="Slide Number Placeholder 5"/>
          <p:cNvSpPr>
            <a:spLocks noGrp="1"/>
          </p:cNvSpPr>
          <p:nvPr>
            <p:ph type="sldNum" sz="quarter" idx="12"/>
          </p:nvPr>
        </p:nvSpPr>
        <p:spPr/>
        <p:txBody>
          <a:bodyPr/>
          <a:lstStyle/>
          <a:p>
            <a:fld id="{17043231-24FB-4996-BBE7-E195A70A7956}" type="slidenum">
              <a:rPr lang="is-IS" smtClean="0"/>
              <a:t>‹#›</a:t>
            </a:fld>
            <a:endParaRPr lang="is-I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000" baseline="0"/>
            </a:lvl1pPr>
          </a:lstStyle>
          <a:p>
            <a:r>
              <a:rPr lang="en-US" dirty="0" smtClean="0"/>
              <a:t>Click to edit Master title style</a:t>
            </a:r>
            <a:endParaRPr lang="en-US" dirty="0"/>
          </a:p>
        </p:txBody>
      </p:sp>
      <p:sp>
        <p:nvSpPr>
          <p:cNvPr id="3" name="Content Placeholder 2"/>
          <p:cNvSpPr>
            <a:spLocks noGrp="1"/>
          </p:cNvSpPr>
          <p:nvPr>
            <p:ph idx="1"/>
          </p:nvPr>
        </p:nvSpPr>
        <p:spPr/>
        <p:txBody>
          <a:bodyPr/>
          <a:lstStyle>
            <a:lvl5pPr>
              <a:defRPr/>
            </a:lvl5pPr>
            <a:lvl6pPr>
              <a:defRPr/>
            </a:lvl6pPr>
            <a:lvl7pPr>
              <a:defRPr/>
            </a:lvl7pPr>
            <a:lvl8pPr>
              <a:defRPr/>
            </a:lvl8pPr>
            <a:lvl9pPr>
              <a:buFont typeface="Arial" pitchFamily="34" charset="0"/>
              <a:buChar char="•"/>
              <a:defRPr/>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4" name="Date Placeholder 3"/>
          <p:cNvSpPr>
            <a:spLocks noGrp="1"/>
          </p:cNvSpPr>
          <p:nvPr>
            <p:ph type="dt" sz="half" idx="10"/>
          </p:nvPr>
        </p:nvSpPr>
        <p:spPr/>
        <p:txBody>
          <a:bodyPr/>
          <a:lstStyle/>
          <a:p>
            <a:fld id="{B988D850-9863-4717-B60A-29BBCE051FCB}" type="datetimeFigureOut">
              <a:rPr lang="is-IS" smtClean="0"/>
              <a:t>24.2.2014</a:t>
            </a:fld>
            <a:endParaRPr lang="is-IS"/>
          </a:p>
        </p:txBody>
      </p:sp>
      <p:sp>
        <p:nvSpPr>
          <p:cNvPr id="5" name="Footer Placeholder 4"/>
          <p:cNvSpPr>
            <a:spLocks noGrp="1"/>
          </p:cNvSpPr>
          <p:nvPr>
            <p:ph type="ftr" sz="quarter" idx="11"/>
          </p:nvPr>
        </p:nvSpPr>
        <p:spPr/>
        <p:txBody>
          <a:bodyPr/>
          <a:lstStyle/>
          <a:p>
            <a:endParaRPr lang="is-IS"/>
          </a:p>
        </p:txBody>
      </p:sp>
      <p:sp>
        <p:nvSpPr>
          <p:cNvPr id="6" name="Slide Number Placeholder 5"/>
          <p:cNvSpPr>
            <a:spLocks noGrp="1"/>
          </p:cNvSpPr>
          <p:nvPr>
            <p:ph type="sldNum" sz="quarter" idx="12"/>
          </p:nvPr>
        </p:nvSpPr>
        <p:spPr/>
        <p:txBody>
          <a:bodyPr/>
          <a:lstStyle/>
          <a:p>
            <a:fld id="{17043231-24FB-4996-BBE7-E195A70A7956}" type="slidenum">
              <a:rPr lang="is-IS" smtClean="0"/>
              <a:t>‹#›</a:t>
            </a:fld>
            <a:endParaRPr lang="is-I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1371600"/>
            <a:ext cx="7772400" cy="2505075"/>
          </a:xfrm>
        </p:spPr>
        <p:txBody>
          <a:bodyPr anchor="b"/>
          <a:lstStyle>
            <a:lvl1pPr algn="ctr" defTabSz="914400" rtl="0" eaLnBrk="1" latinLnBrk="0" hangingPunct="1">
              <a:lnSpc>
                <a:spcPct val="100000"/>
              </a:lnSpc>
              <a:spcBef>
                <a:spcPct val="0"/>
              </a:spcBef>
              <a:buNone/>
              <a:defRPr lang="en-US" sz="4800" kern="1200" dirty="0" smtClean="0">
                <a:solidFill>
                  <a:schemeClr val="tx2"/>
                </a:solidFill>
                <a:effectLst>
                  <a:outerShdw blurRad="63500" dist="38100" dir="5400000" algn="t" rotWithShape="0">
                    <a:prstClr val="black">
                      <a:alpha val="25000"/>
                    </a:prstClr>
                  </a:outerShdw>
                </a:effectLst>
                <a:latin typeface="+mn-lt"/>
                <a:ea typeface="+mj-ea"/>
                <a:cs typeface="+mj-cs"/>
              </a:defRPr>
            </a:lvl1pPr>
          </a:lstStyle>
          <a:p>
            <a:r>
              <a:rPr lang="en-US" smtClean="0"/>
              <a:t>Click to edit Master title style</a:t>
            </a:r>
            <a:endParaRPr lang="en-US" dirty="0"/>
          </a:p>
        </p:txBody>
      </p:sp>
      <p:sp>
        <p:nvSpPr>
          <p:cNvPr id="3" name="Text Placeholder 2"/>
          <p:cNvSpPr>
            <a:spLocks noGrp="1"/>
          </p:cNvSpPr>
          <p:nvPr>
            <p:ph type="body" idx="1"/>
          </p:nvPr>
        </p:nvSpPr>
        <p:spPr>
          <a:xfrm>
            <a:off x="722313" y="4068763"/>
            <a:ext cx="7772400" cy="1131887"/>
          </a:xfrm>
        </p:spPr>
        <p:txBody>
          <a:bodyPr anchor="t"/>
          <a:lstStyle>
            <a:lvl1pPr marL="0" indent="0" algn="ctr">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988D850-9863-4717-B60A-29BBCE051FCB}" type="datetimeFigureOut">
              <a:rPr lang="is-IS" smtClean="0"/>
              <a:t>24.2.2014</a:t>
            </a:fld>
            <a:endParaRPr lang="is-IS"/>
          </a:p>
        </p:txBody>
      </p:sp>
      <p:sp>
        <p:nvSpPr>
          <p:cNvPr id="5" name="Footer Placeholder 4"/>
          <p:cNvSpPr>
            <a:spLocks noGrp="1"/>
          </p:cNvSpPr>
          <p:nvPr>
            <p:ph type="ftr" sz="quarter" idx="11"/>
          </p:nvPr>
        </p:nvSpPr>
        <p:spPr/>
        <p:txBody>
          <a:bodyPr/>
          <a:lstStyle/>
          <a:p>
            <a:endParaRPr lang="is-IS"/>
          </a:p>
        </p:txBody>
      </p:sp>
      <p:sp>
        <p:nvSpPr>
          <p:cNvPr id="6" name="Slide Number Placeholder 5"/>
          <p:cNvSpPr>
            <a:spLocks noGrp="1"/>
          </p:cNvSpPr>
          <p:nvPr>
            <p:ph type="sldNum" sz="quarter" idx="12"/>
          </p:nvPr>
        </p:nvSpPr>
        <p:spPr/>
        <p:txBody>
          <a:bodyPr/>
          <a:lstStyle/>
          <a:p>
            <a:fld id="{17043231-24FB-4996-BBE7-E195A70A7956}" type="slidenum">
              <a:rPr lang="is-IS" smtClean="0"/>
              <a:t>‹#›</a:t>
            </a:fld>
            <a:endParaRPr lang="is-IS"/>
          </a:p>
        </p:txBody>
      </p:sp>
      <p:sp>
        <p:nvSpPr>
          <p:cNvPr id="7" name="Oval 6"/>
          <p:cNvSpPr/>
          <p:nvPr/>
        </p:nvSpPr>
        <p:spPr>
          <a:xfrm>
            <a:off x="4495800" y="3924300"/>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p:cNvSpPr/>
          <p:nvPr/>
        </p:nvSpPr>
        <p:spPr>
          <a:xfrm>
            <a:off x="4695825" y="3924300"/>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p:cNvSpPr/>
          <p:nvPr/>
        </p:nvSpPr>
        <p:spPr>
          <a:xfrm>
            <a:off x="4296728" y="3924300"/>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4" name="Content Placeholder 3"/>
          <p:cNvSpPr>
            <a:spLocks noGrp="1"/>
          </p:cNvSpPr>
          <p:nvPr>
            <p:ph sz="half" idx="2"/>
          </p:nvPr>
        </p:nvSpPr>
        <p:spPr>
          <a:xfrm>
            <a:off x="4648200" y="1600200"/>
            <a:ext cx="4038600" cy="4525963"/>
          </a:xfrm>
        </p:spPr>
        <p:txBody>
          <a:bodyPr/>
          <a:lstStyle>
            <a:lvl1pPr>
              <a:defRPr sz="2400"/>
            </a:lvl1pPr>
            <a:lvl2pPr>
              <a:defRPr sz="16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5" name="Date Placeholder 4"/>
          <p:cNvSpPr>
            <a:spLocks noGrp="1"/>
          </p:cNvSpPr>
          <p:nvPr>
            <p:ph type="dt" sz="half" idx="10"/>
          </p:nvPr>
        </p:nvSpPr>
        <p:spPr/>
        <p:txBody>
          <a:bodyPr/>
          <a:lstStyle/>
          <a:p>
            <a:fld id="{B988D850-9863-4717-B60A-29BBCE051FCB}" type="datetimeFigureOut">
              <a:rPr lang="is-IS" smtClean="0"/>
              <a:t>24.2.2014</a:t>
            </a:fld>
            <a:endParaRPr lang="is-IS"/>
          </a:p>
        </p:txBody>
      </p:sp>
      <p:sp>
        <p:nvSpPr>
          <p:cNvPr id="6" name="Footer Placeholder 5"/>
          <p:cNvSpPr>
            <a:spLocks noGrp="1"/>
          </p:cNvSpPr>
          <p:nvPr>
            <p:ph type="ftr" sz="quarter" idx="11"/>
          </p:nvPr>
        </p:nvSpPr>
        <p:spPr/>
        <p:txBody>
          <a:bodyPr/>
          <a:lstStyle/>
          <a:p>
            <a:endParaRPr lang="is-IS"/>
          </a:p>
        </p:txBody>
      </p:sp>
      <p:sp>
        <p:nvSpPr>
          <p:cNvPr id="7" name="Slide Number Placeholder 6"/>
          <p:cNvSpPr>
            <a:spLocks noGrp="1"/>
          </p:cNvSpPr>
          <p:nvPr>
            <p:ph type="sldNum" sz="quarter" idx="12"/>
          </p:nvPr>
        </p:nvSpPr>
        <p:spPr/>
        <p:txBody>
          <a:bodyPr/>
          <a:lstStyle/>
          <a:p>
            <a:fld id="{17043231-24FB-4996-BBE7-E195A70A7956}" type="slidenum">
              <a:rPr lang="is-IS" smtClean="0"/>
              <a:t>‹#›</a:t>
            </a:fld>
            <a:endParaRPr lang="is-IS"/>
          </a:p>
        </p:txBody>
      </p:sp>
      <p:sp>
        <p:nvSpPr>
          <p:cNvPr id="9" name="Content Placeholder 8"/>
          <p:cNvSpPr>
            <a:spLocks noGrp="1"/>
          </p:cNvSpPr>
          <p:nvPr>
            <p:ph sz="quarter" idx="13"/>
          </p:nvPr>
        </p:nvSpPr>
        <p:spPr>
          <a:xfrm>
            <a:off x="365760" y="1600200"/>
            <a:ext cx="4041648" cy="452628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600200"/>
            <a:ext cx="4040188" cy="609600"/>
          </a:xfrm>
        </p:spPr>
        <p:txBody>
          <a:bodyPr anchor="b">
            <a:noAutofit/>
          </a:bodyPr>
          <a:lstStyle>
            <a:lvl1pPr marL="0" indent="0" algn="ctr">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5" name="Text Placeholder 4"/>
          <p:cNvSpPr>
            <a:spLocks noGrp="1"/>
          </p:cNvSpPr>
          <p:nvPr>
            <p:ph type="body" sz="quarter" idx="3"/>
          </p:nvPr>
        </p:nvSpPr>
        <p:spPr>
          <a:xfrm>
            <a:off x="4648200" y="1600200"/>
            <a:ext cx="4041775" cy="609600"/>
          </a:xfrm>
        </p:spPr>
        <p:txBody>
          <a:bodyPr anchor="b">
            <a:noAutofit/>
          </a:bodyPr>
          <a:lstStyle>
            <a:lvl1pPr marL="0" indent="0" algn="ctr">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7" name="Date Placeholder 6"/>
          <p:cNvSpPr>
            <a:spLocks noGrp="1"/>
          </p:cNvSpPr>
          <p:nvPr>
            <p:ph type="dt" sz="half" idx="10"/>
          </p:nvPr>
        </p:nvSpPr>
        <p:spPr/>
        <p:txBody>
          <a:bodyPr/>
          <a:lstStyle/>
          <a:p>
            <a:fld id="{B988D850-9863-4717-B60A-29BBCE051FCB}" type="datetimeFigureOut">
              <a:rPr lang="is-IS" smtClean="0"/>
              <a:t>24.2.2014</a:t>
            </a:fld>
            <a:endParaRPr lang="is-IS"/>
          </a:p>
        </p:txBody>
      </p:sp>
      <p:sp>
        <p:nvSpPr>
          <p:cNvPr id="8" name="Footer Placeholder 7"/>
          <p:cNvSpPr>
            <a:spLocks noGrp="1"/>
          </p:cNvSpPr>
          <p:nvPr>
            <p:ph type="ftr" sz="quarter" idx="11"/>
          </p:nvPr>
        </p:nvSpPr>
        <p:spPr/>
        <p:txBody>
          <a:bodyPr/>
          <a:lstStyle/>
          <a:p>
            <a:endParaRPr lang="is-IS"/>
          </a:p>
        </p:txBody>
      </p:sp>
      <p:sp>
        <p:nvSpPr>
          <p:cNvPr id="9" name="Slide Number Placeholder 8"/>
          <p:cNvSpPr>
            <a:spLocks noGrp="1"/>
          </p:cNvSpPr>
          <p:nvPr>
            <p:ph type="sldNum" sz="quarter" idx="12"/>
          </p:nvPr>
        </p:nvSpPr>
        <p:spPr/>
        <p:txBody>
          <a:bodyPr/>
          <a:lstStyle/>
          <a:p>
            <a:fld id="{17043231-24FB-4996-BBE7-E195A70A7956}" type="slidenum">
              <a:rPr lang="is-IS" smtClean="0"/>
              <a:t>‹#›</a:t>
            </a:fld>
            <a:endParaRPr lang="is-IS"/>
          </a:p>
        </p:txBody>
      </p:sp>
      <p:sp>
        <p:nvSpPr>
          <p:cNvPr id="11" name="Content Placeholder 10"/>
          <p:cNvSpPr>
            <a:spLocks noGrp="1"/>
          </p:cNvSpPr>
          <p:nvPr>
            <p:ph sz="quarter" idx="13"/>
          </p:nvPr>
        </p:nvSpPr>
        <p:spPr>
          <a:xfrm>
            <a:off x="457200" y="2212848"/>
            <a:ext cx="4041648" cy="391363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3" name="Content Placeholder 12"/>
          <p:cNvSpPr>
            <a:spLocks noGrp="1"/>
          </p:cNvSpPr>
          <p:nvPr>
            <p:ph sz="quarter" idx="14"/>
          </p:nvPr>
        </p:nvSpPr>
        <p:spPr>
          <a:xfrm>
            <a:off x="4672584" y="2212848"/>
            <a:ext cx="4041648" cy="391318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B988D850-9863-4717-B60A-29BBCE051FCB}" type="datetimeFigureOut">
              <a:rPr lang="is-IS" smtClean="0"/>
              <a:t>24.2.2014</a:t>
            </a:fld>
            <a:endParaRPr lang="is-IS"/>
          </a:p>
        </p:txBody>
      </p:sp>
      <p:sp>
        <p:nvSpPr>
          <p:cNvPr id="4" name="Footer Placeholder 3"/>
          <p:cNvSpPr>
            <a:spLocks noGrp="1"/>
          </p:cNvSpPr>
          <p:nvPr>
            <p:ph type="ftr" sz="quarter" idx="11"/>
          </p:nvPr>
        </p:nvSpPr>
        <p:spPr/>
        <p:txBody>
          <a:bodyPr/>
          <a:lstStyle/>
          <a:p>
            <a:endParaRPr lang="is-IS"/>
          </a:p>
        </p:txBody>
      </p:sp>
      <p:sp>
        <p:nvSpPr>
          <p:cNvPr id="5" name="Slide Number Placeholder 4"/>
          <p:cNvSpPr>
            <a:spLocks noGrp="1"/>
          </p:cNvSpPr>
          <p:nvPr>
            <p:ph type="sldNum" sz="quarter" idx="12"/>
          </p:nvPr>
        </p:nvSpPr>
        <p:spPr/>
        <p:txBody>
          <a:bodyPr/>
          <a:lstStyle/>
          <a:p>
            <a:fld id="{17043231-24FB-4996-BBE7-E195A70A7956}" type="slidenum">
              <a:rPr lang="is-IS" smtClean="0"/>
              <a:t>‹#›</a:t>
            </a:fld>
            <a:endParaRPr lang="is-I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988D850-9863-4717-B60A-29BBCE051FCB}" type="datetimeFigureOut">
              <a:rPr lang="is-IS" smtClean="0"/>
              <a:t>24.2.2014</a:t>
            </a:fld>
            <a:endParaRPr lang="is-IS"/>
          </a:p>
        </p:txBody>
      </p:sp>
      <p:sp>
        <p:nvSpPr>
          <p:cNvPr id="3" name="Footer Placeholder 2"/>
          <p:cNvSpPr>
            <a:spLocks noGrp="1"/>
          </p:cNvSpPr>
          <p:nvPr>
            <p:ph type="ftr" sz="quarter" idx="11"/>
          </p:nvPr>
        </p:nvSpPr>
        <p:spPr/>
        <p:txBody>
          <a:bodyPr/>
          <a:lstStyle/>
          <a:p>
            <a:endParaRPr lang="is-IS"/>
          </a:p>
        </p:txBody>
      </p:sp>
      <p:sp>
        <p:nvSpPr>
          <p:cNvPr id="4" name="Slide Number Placeholder 3"/>
          <p:cNvSpPr>
            <a:spLocks noGrp="1"/>
          </p:cNvSpPr>
          <p:nvPr>
            <p:ph type="sldNum" sz="quarter" idx="12"/>
          </p:nvPr>
        </p:nvSpPr>
        <p:spPr/>
        <p:txBody>
          <a:bodyPr/>
          <a:lstStyle/>
          <a:p>
            <a:fld id="{17043231-24FB-4996-BBE7-E195A70A7956}" type="slidenum">
              <a:rPr lang="is-IS" smtClean="0"/>
              <a:t>‹#›</a:t>
            </a:fld>
            <a:endParaRPr lang="is-I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907087" y="266700"/>
            <a:ext cx="3008313" cy="2095500"/>
          </a:xfrm>
        </p:spPr>
        <p:txBody>
          <a:bodyPr anchor="b"/>
          <a:lstStyle>
            <a:lvl1pPr algn="ctr">
              <a:lnSpc>
                <a:spcPct val="100000"/>
              </a:lnSpc>
              <a:defRPr sz="2800" b="0">
                <a:effectLst>
                  <a:outerShdw blurRad="50800" dist="25400" dir="5400000" algn="t" rotWithShape="0">
                    <a:prstClr val="black">
                      <a:alpha val="25000"/>
                    </a:prstClr>
                  </a:outerShdw>
                </a:effectLst>
              </a:defRPr>
            </a:lvl1pPr>
          </a:lstStyle>
          <a:p>
            <a:r>
              <a:rPr lang="en-US" smtClean="0"/>
              <a:t>Click to edit Master title style</a:t>
            </a:r>
            <a:endParaRPr lang="en-US" dirty="0"/>
          </a:p>
        </p:txBody>
      </p:sp>
      <p:sp>
        <p:nvSpPr>
          <p:cNvPr id="3" name="Content Placeholder 2"/>
          <p:cNvSpPr>
            <a:spLocks noGrp="1"/>
          </p:cNvSpPr>
          <p:nvPr>
            <p:ph idx="1"/>
          </p:nvPr>
        </p:nvSpPr>
        <p:spPr>
          <a:xfrm>
            <a:off x="719137" y="273050"/>
            <a:ext cx="4995863"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5907087" y="2438400"/>
            <a:ext cx="3008313" cy="3687763"/>
          </a:xfrm>
        </p:spPr>
        <p:txBody>
          <a:bodyPr>
            <a:normAutofit/>
          </a:bodyPr>
          <a:lstStyle>
            <a:lvl1pPr marL="0" indent="0" algn="ctr">
              <a:lnSpc>
                <a:spcPct val="125000"/>
              </a:lnSpc>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988D850-9863-4717-B60A-29BBCE051FCB}" type="datetimeFigureOut">
              <a:rPr lang="is-IS" smtClean="0"/>
              <a:t>24.2.2014</a:t>
            </a:fld>
            <a:endParaRPr lang="is-IS"/>
          </a:p>
        </p:txBody>
      </p:sp>
      <p:sp>
        <p:nvSpPr>
          <p:cNvPr id="6" name="Footer Placeholder 5"/>
          <p:cNvSpPr>
            <a:spLocks noGrp="1"/>
          </p:cNvSpPr>
          <p:nvPr>
            <p:ph type="ftr" sz="quarter" idx="11"/>
          </p:nvPr>
        </p:nvSpPr>
        <p:spPr/>
        <p:txBody>
          <a:bodyPr/>
          <a:lstStyle/>
          <a:p>
            <a:endParaRPr lang="is-IS"/>
          </a:p>
        </p:txBody>
      </p:sp>
      <p:sp>
        <p:nvSpPr>
          <p:cNvPr id="7" name="Slide Number Placeholder 6"/>
          <p:cNvSpPr>
            <a:spLocks noGrp="1"/>
          </p:cNvSpPr>
          <p:nvPr>
            <p:ph type="sldNum" sz="quarter" idx="12"/>
          </p:nvPr>
        </p:nvSpPr>
        <p:spPr/>
        <p:txBody>
          <a:bodyPr/>
          <a:lstStyle/>
          <a:p>
            <a:fld id="{17043231-24FB-4996-BBE7-E195A70A7956}" type="slidenum">
              <a:rPr lang="is-IS" smtClean="0"/>
              <a:t>‹#›</a:t>
            </a:fld>
            <a:endParaRPr lang="is-I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679576" y="228600"/>
            <a:ext cx="5711824" cy="895350"/>
          </a:xfrm>
        </p:spPr>
        <p:txBody>
          <a:bodyPr anchor="b"/>
          <a:lstStyle>
            <a:lvl1pPr algn="ctr">
              <a:lnSpc>
                <a:spcPct val="100000"/>
              </a:lnSpc>
              <a:defRPr sz="2800" b="0"/>
            </a:lvl1pPr>
          </a:lstStyle>
          <a:p>
            <a:r>
              <a:rPr lang="en-US" smtClean="0"/>
              <a:t>Click to edit Master title style</a:t>
            </a:r>
            <a:endParaRPr lang="en-US" dirty="0"/>
          </a:p>
        </p:txBody>
      </p:sp>
      <p:sp>
        <p:nvSpPr>
          <p:cNvPr id="3" name="Picture Placeholder 2"/>
          <p:cNvSpPr>
            <a:spLocks noGrp="1"/>
          </p:cNvSpPr>
          <p:nvPr>
            <p:ph type="pic" idx="1"/>
          </p:nvPr>
        </p:nvSpPr>
        <p:spPr>
          <a:xfrm>
            <a:off x="1508126" y="1143000"/>
            <a:ext cx="6054724" cy="4541044"/>
          </a:xfrm>
          <a:ln w="76200">
            <a:solidFill>
              <a:schemeClr val="bg1"/>
            </a:solidFill>
          </a:ln>
          <a:effectLst>
            <a:outerShdw blurRad="88900" dist="50800" dir="5400000" algn="ctr" rotWithShape="0">
              <a:srgbClr val="000000">
                <a:alpha val="25000"/>
              </a:srgbClr>
            </a:outerShdw>
          </a:effectLst>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1679576" y="5810250"/>
            <a:ext cx="5711824" cy="5334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988D850-9863-4717-B60A-29BBCE051FCB}" type="datetimeFigureOut">
              <a:rPr lang="is-IS" smtClean="0"/>
              <a:t>24.2.2014</a:t>
            </a:fld>
            <a:endParaRPr lang="is-IS"/>
          </a:p>
        </p:txBody>
      </p:sp>
      <p:sp>
        <p:nvSpPr>
          <p:cNvPr id="6" name="Footer Placeholder 5"/>
          <p:cNvSpPr>
            <a:spLocks noGrp="1"/>
          </p:cNvSpPr>
          <p:nvPr>
            <p:ph type="ftr" sz="quarter" idx="11"/>
          </p:nvPr>
        </p:nvSpPr>
        <p:spPr/>
        <p:txBody>
          <a:bodyPr/>
          <a:lstStyle/>
          <a:p>
            <a:endParaRPr lang="is-IS"/>
          </a:p>
        </p:txBody>
      </p:sp>
      <p:sp>
        <p:nvSpPr>
          <p:cNvPr id="7" name="Slide Number Placeholder 6"/>
          <p:cNvSpPr>
            <a:spLocks noGrp="1"/>
          </p:cNvSpPr>
          <p:nvPr>
            <p:ph type="sldNum" sz="quarter" idx="12"/>
          </p:nvPr>
        </p:nvSpPr>
        <p:spPr/>
        <p:txBody>
          <a:bodyPr/>
          <a:lstStyle/>
          <a:p>
            <a:fld id="{17043231-24FB-4996-BBE7-E195A70A7956}" type="slidenum">
              <a:rPr lang="is-IS" smtClean="0"/>
              <a:t>‹#›</a:t>
            </a:fld>
            <a:endParaRPr lang="is-I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0"/>
            <a:ext cx="8229600" cy="1600200"/>
          </a:xfrm>
          <a:prstGeom prst="rect">
            <a:avLst/>
          </a:prstGeom>
        </p:spPr>
        <p:txBody>
          <a:bodyPr vert="horz" lIns="91440" tIns="45720" rIns="91440" bIns="45720" rtlCol="0" anchor="b">
            <a:no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4" name="Date Placeholder 3"/>
          <p:cNvSpPr>
            <a:spLocks noGrp="1"/>
          </p:cNvSpPr>
          <p:nvPr>
            <p:ph type="dt" sz="half" idx="2"/>
          </p:nvPr>
        </p:nvSpPr>
        <p:spPr>
          <a:xfrm>
            <a:off x="6363347" y="6356350"/>
            <a:ext cx="2085975" cy="365125"/>
          </a:xfrm>
          <a:prstGeom prst="rect">
            <a:avLst/>
          </a:prstGeom>
        </p:spPr>
        <p:txBody>
          <a:bodyPr vert="horz" lIns="91440" tIns="45720" rIns="45720" bIns="45720" rtlCol="0" anchor="ctr"/>
          <a:lstStyle>
            <a:lvl1pPr algn="r">
              <a:defRPr sz="1200">
                <a:solidFill>
                  <a:schemeClr val="tx1">
                    <a:lumMod val="65000"/>
                    <a:lumOff val="35000"/>
                  </a:schemeClr>
                </a:solidFill>
                <a:latin typeface="Century Gothic" pitchFamily="34" charset="0"/>
              </a:defRPr>
            </a:lvl1pPr>
          </a:lstStyle>
          <a:p>
            <a:fld id="{B988D850-9863-4717-B60A-29BBCE051FCB}" type="datetimeFigureOut">
              <a:rPr lang="is-IS" smtClean="0"/>
              <a:t>24.2.2014</a:t>
            </a:fld>
            <a:endParaRPr lang="is-IS"/>
          </a:p>
        </p:txBody>
      </p:sp>
      <p:sp>
        <p:nvSpPr>
          <p:cNvPr id="5" name="Footer Placeholder 4"/>
          <p:cNvSpPr>
            <a:spLocks noGrp="1"/>
          </p:cNvSpPr>
          <p:nvPr>
            <p:ph type="ftr" sz="quarter" idx="3"/>
          </p:nvPr>
        </p:nvSpPr>
        <p:spPr>
          <a:xfrm>
            <a:off x="659165" y="6356350"/>
            <a:ext cx="2847975" cy="365125"/>
          </a:xfrm>
          <a:prstGeom prst="rect">
            <a:avLst/>
          </a:prstGeom>
        </p:spPr>
        <p:txBody>
          <a:bodyPr vert="horz" lIns="45720" tIns="45720" rIns="91440" bIns="45720" rtlCol="0" anchor="ctr"/>
          <a:lstStyle>
            <a:lvl1pPr algn="l">
              <a:defRPr sz="1200">
                <a:solidFill>
                  <a:schemeClr val="tx1">
                    <a:lumMod val="65000"/>
                    <a:lumOff val="35000"/>
                  </a:schemeClr>
                </a:solidFill>
                <a:latin typeface="Century Gothic" pitchFamily="34" charset="0"/>
              </a:defRPr>
            </a:lvl1pPr>
          </a:lstStyle>
          <a:p>
            <a:endParaRPr lang="is-IS"/>
          </a:p>
        </p:txBody>
      </p:sp>
      <p:sp>
        <p:nvSpPr>
          <p:cNvPr id="6" name="Slide Number Placeholder 5"/>
          <p:cNvSpPr>
            <a:spLocks noGrp="1"/>
          </p:cNvSpPr>
          <p:nvPr>
            <p:ph type="sldNum" sz="quarter" idx="4"/>
          </p:nvPr>
        </p:nvSpPr>
        <p:spPr>
          <a:xfrm>
            <a:off x="8543278" y="6356350"/>
            <a:ext cx="561975" cy="365125"/>
          </a:xfrm>
          <a:prstGeom prst="rect">
            <a:avLst/>
          </a:prstGeom>
        </p:spPr>
        <p:txBody>
          <a:bodyPr vert="horz" lIns="27432" tIns="45720" rIns="45720" bIns="45720" rtlCol="0" anchor="ctr"/>
          <a:lstStyle>
            <a:lvl1pPr algn="l">
              <a:defRPr sz="1200">
                <a:solidFill>
                  <a:schemeClr val="tx1">
                    <a:lumMod val="65000"/>
                    <a:lumOff val="35000"/>
                  </a:schemeClr>
                </a:solidFill>
                <a:latin typeface="Century Gothic" pitchFamily="34" charset="0"/>
              </a:defRPr>
            </a:lvl1pPr>
          </a:lstStyle>
          <a:p>
            <a:fld id="{17043231-24FB-4996-BBE7-E195A70A7956}" type="slidenum">
              <a:rPr lang="is-IS" smtClean="0"/>
              <a:t>‹#›</a:t>
            </a:fld>
            <a:endParaRPr lang="is-IS"/>
          </a:p>
        </p:txBody>
      </p:sp>
      <p:sp>
        <p:nvSpPr>
          <p:cNvPr id="7" name="Oval 6"/>
          <p:cNvSpPr/>
          <p:nvPr/>
        </p:nvSpPr>
        <p:spPr>
          <a:xfrm>
            <a:off x="8457760" y="6499384"/>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a:solidFill>
                <a:schemeClr val="lt1"/>
              </a:solidFill>
              <a:latin typeface="+mn-lt"/>
              <a:ea typeface="+mn-ea"/>
              <a:cs typeface="+mn-cs"/>
            </a:endParaRPr>
          </a:p>
        </p:txBody>
      </p:sp>
      <p:sp>
        <p:nvSpPr>
          <p:cNvPr id="8" name="Oval 7"/>
          <p:cNvSpPr/>
          <p:nvPr/>
        </p:nvSpPr>
        <p:spPr>
          <a:xfrm>
            <a:off x="569119" y="6499384"/>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ctr" defTabSz="914400" rtl="0" eaLnBrk="1" latinLnBrk="0" hangingPunct="1">
        <a:lnSpc>
          <a:spcPts val="5800"/>
        </a:lnSpc>
        <a:spcBef>
          <a:spcPct val="0"/>
        </a:spcBef>
        <a:buNone/>
        <a:defRPr sz="5400" kern="1200">
          <a:solidFill>
            <a:schemeClr val="tx2"/>
          </a:solidFill>
          <a:effectLst>
            <a:outerShdw blurRad="63500" dist="38100" dir="5400000" algn="t" rotWithShape="0">
              <a:prstClr val="black">
                <a:alpha val="25000"/>
              </a:prstClr>
            </a:outerShdw>
          </a:effectLst>
          <a:latin typeface="+mn-lt"/>
          <a:ea typeface="+mj-ea"/>
          <a:cs typeface="+mj-cs"/>
        </a:defRPr>
      </a:lvl1pPr>
    </p:titleStyle>
    <p:bodyStyle>
      <a:lvl1pPr marL="342900" indent="-342900" algn="l" defTabSz="914400" rtl="0" eaLnBrk="1" latinLnBrk="0" hangingPunct="1">
        <a:spcBef>
          <a:spcPct val="20000"/>
        </a:spcBef>
        <a:buFont typeface="Arial" pitchFamily="34" charset="0"/>
        <a:buChar char="•"/>
        <a:defRPr sz="2400" kern="1200">
          <a:solidFill>
            <a:schemeClr val="tx1">
              <a:lumMod val="50000"/>
              <a:lumOff val="50000"/>
            </a:schemeClr>
          </a:solidFill>
          <a:latin typeface="+mj-lt"/>
          <a:ea typeface="+mn-ea"/>
          <a:cs typeface="+mn-cs"/>
        </a:defRPr>
      </a:lvl1pPr>
      <a:lvl2pPr marL="742950" indent="-28575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2pPr>
      <a:lvl3pPr marL="11430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3pPr>
      <a:lvl4pPr marL="16002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4pPr>
      <a:lvl5pPr marL="20574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5pPr>
      <a:lvl6pPr marL="25146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6pPr>
      <a:lvl7pPr marL="29718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7pPr>
      <a:lvl8pPr marL="34290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8pPr>
      <a:lvl9pPr marL="38862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817581" y="1916832"/>
            <a:ext cx="7175351" cy="3008625"/>
          </a:xfrm>
        </p:spPr>
        <p:txBody>
          <a:bodyPr>
            <a:normAutofit fontScale="90000"/>
          </a:bodyPr>
          <a:lstStyle/>
          <a:p>
            <a:r>
              <a:rPr lang="is-IS" dirty="0" smtClean="0">
                <a:latin typeface="Garamond" panose="02020404030301010803" pitchFamily="18" charset="0"/>
              </a:rPr>
              <a:t>The Icelandic Pension System </a:t>
            </a:r>
            <a:br>
              <a:rPr lang="is-IS" dirty="0" smtClean="0">
                <a:latin typeface="Garamond" panose="02020404030301010803" pitchFamily="18" charset="0"/>
              </a:rPr>
            </a:br>
            <a:r>
              <a:rPr lang="is-IS" dirty="0" smtClean="0">
                <a:latin typeface="Garamond" panose="02020404030301010803" pitchFamily="18" charset="0"/>
              </a:rPr>
              <a:t>- </a:t>
            </a:r>
            <a:r>
              <a:rPr lang="is-IS" sz="3600" dirty="0" smtClean="0">
                <a:latin typeface="Garamond" panose="02020404030301010803" pitchFamily="18" charset="0"/>
              </a:rPr>
              <a:t>some regulatory aspects &amp; effect of increased longeivity</a:t>
            </a:r>
            <a:endParaRPr lang="is-IS" sz="3600" dirty="0">
              <a:latin typeface="Garamond" panose="02020404030301010803" pitchFamily="18" charset="0"/>
            </a:endParaRPr>
          </a:p>
        </p:txBody>
      </p:sp>
      <p:sp>
        <p:nvSpPr>
          <p:cNvPr id="3" name="Subtitle 2"/>
          <p:cNvSpPr>
            <a:spLocks noGrp="1"/>
          </p:cNvSpPr>
          <p:nvPr>
            <p:ph type="subTitle" idx="1"/>
          </p:nvPr>
        </p:nvSpPr>
        <p:spPr/>
        <p:txBody>
          <a:bodyPr/>
          <a:lstStyle/>
          <a:p>
            <a:r>
              <a:rPr lang="is-IS" dirty="0" smtClean="0"/>
              <a:t/>
            </a:r>
            <a:br>
              <a:rPr lang="is-IS" dirty="0" smtClean="0"/>
            </a:br>
            <a:r>
              <a:rPr lang="is-IS" dirty="0" smtClean="0"/>
              <a:t>Bjarni Guðmundsson, Cand.Act.</a:t>
            </a:r>
            <a:endParaRPr lang="is-IS" dirty="0"/>
          </a:p>
        </p:txBody>
      </p:sp>
    </p:spTree>
    <p:extLst>
      <p:ext uri="{BB962C8B-B14F-4D97-AF65-F5344CB8AC3E}">
        <p14:creationId xmlns:p14="http://schemas.microsoft.com/office/powerpoint/2010/main" val="179509537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is-IS" dirty="0" smtClean="0"/>
              <a:t>The Icelandic Pension system</a:t>
            </a:r>
            <a:br>
              <a:rPr lang="is-IS" dirty="0" smtClean="0"/>
            </a:br>
            <a:r>
              <a:rPr lang="is-IS" sz="2700" dirty="0" smtClean="0"/>
              <a:t>Response to expected future increases in life expectancy</a:t>
            </a:r>
            <a:endParaRPr lang="is-IS" sz="2700" dirty="0"/>
          </a:p>
        </p:txBody>
      </p:sp>
      <p:sp>
        <p:nvSpPr>
          <p:cNvPr id="3" name="Content Placeholder 2"/>
          <p:cNvSpPr>
            <a:spLocks noGrp="1"/>
          </p:cNvSpPr>
          <p:nvPr>
            <p:ph idx="1"/>
          </p:nvPr>
        </p:nvSpPr>
        <p:spPr>
          <a:xfrm>
            <a:off x="1009443" y="1807361"/>
            <a:ext cx="7125112" cy="4717983"/>
          </a:xfrm>
        </p:spPr>
        <p:txBody>
          <a:bodyPr>
            <a:normAutofit fontScale="92500" lnSpcReduction="20000"/>
          </a:bodyPr>
          <a:lstStyle/>
          <a:p>
            <a:r>
              <a:rPr lang="is-IS" dirty="0" smtClean="0"/>
              <a:t>The Icelandic Actuarial </a:t>
            </a:r>
            <a:r>
              <a:rPr lang="is-IS" dirty="0"/>
              <a:t>A</a:t>
            </a:r>
            <a:r>
              <a:rPr lang="is-IS" dirty="0" smtClean="0"/>
              <a:t>ssociation has set down a working party with the task to prepare life tables with a built in prognosis of expected future increases in life expectancy – to be concluded this year</a:t>
            </a:r>
          </a:p>
          <a:p>
            <a:r>
              <a:rPr lang="is-IS" dirty="0" smtClean="0"/>
              <a:t>The Association has been reluctant to introduce such tables unilaterally</a:t>
            </a:r>
          </a:p>
          <a:p>
            <a:r>
              <a:rPr lang="is-IS" dirty="0" smtClean="0"/>
              <a:t>Discussions in the pension fund community and the association of actuaries have mainly focused on meeting the future increases in longeivity by raising the retirement age rather than by further increases in premiums</a:t>
            </a:r>
          </a:p>
          <a:p>
            <a:r>
              <a:rPr lang="is-IS" dirty="0"/>
              <a:t>Generally the way forward is seen as raising the retirement age to at least 70 in steps over the next 20 to 30 years, not by increasing premiums</a:t>
            </a:r>
          </a:p>
          <a:p>
            <a:endParaRPr lang="is-IS" dirty="0"/>
          </a:p>
          <a:p>
            <a:endParaRPr lang="is-IS" b="1" dirty="0"/>
          </a:p>
        </p:txBody>
      </p:sp>
    </p:spTree>
    <p:extLst>
      <p:ext uri="{BB962C8B-B14F-4D97-AF65-F5344CB8AC3E}">
        <p14:creationId xmlns:p14="http://schemas.microsoft.com/office/powerpoint/2010/main" val="258841545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is-IS" dirty="0" smtClean="0"/>
              <a:t>Increase in longeivity</a:t>
            </a:r>
            <a:br>
              <a:rPr lang="is-IS" dirty="0" smtClean="0"/>
            </a:br>
            <a:endParaRPr lang="is-IS" sz="2700" dirty="0"/>
          </a:p>
        </p:txBody>
      </p:sp>
      <p:pic>
        <p:nvPicPr>
          <p:cNvPr id="2050" name="Picture 2"/>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tretch>
            <a:fillRect/>
          </a:stretch>
        </p:blipFill>
        <p:spPr bwMode="auto">
          <a:xfrm>
            <a:off x="1125583" y="1600200"/>
            <a:ext cx="6892834"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6987882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is-IS" dirty="0" smtClean="0"/>
              <a:t>Increase in longeivity</a:t>
            </a:r>
            <a:br>
              <a:rPr lang="is-IS" dirty="0" smtClean="0"/>
            </a:br>
            <a:endParaRPr lang="is-IS" sz="2700" dirty="0"/>
          </a:p>
        </p:txBody>
      </p:sp>
      <p:sp>
        <p:nvSpPr>
          <p:cNvPr id="3" name="Content Placeholder 2"/>
          <p:cNvSpPr>
            <a:spLocks noGrp="1"/>
          </p:cNvSpPr>
          <p:nvPr>
            <p:ph idx="1"/>
          </p:nvPr>
        </p:nvSpPr>
        <p:spPr>
          <a:xfrm>
            <a:off x="590872" y="1772816"/>
            <a:ext cx="8229600" cy="4353347"/>
          </a:xfrm>
        </p:spPr>
        <p:txBody>
          <a:bodyPr>
            <a:normAutofit/>
          </a:bodyPr>
          <a:lstStyle/>
          <a:p>
            <a:endParaRPr lang="is-IS" sz="2400" dirty="0" smtClean="0"/>
          </a:p>
          <a:p>
            <a:r>
              <a:rPr lang="is-IS" sz="2400" dirty="0" smtClean="0"/>
              <a:t>Decrease in fertility can further add to financial burdens of the future working generations</a:t>
            </a:r>
          </a:p>
          <a:p>
            <a:r>
              <a:rPr lang="is-IS" sz="2400" dirty="0" smtClean="0"/>
              <a:t>Decrease in mortality before retirement cannot offset the increase in time lived after retirement for a fixed retirement age</a:t>
            </a:r>
          </a:p>
          <a:p>
            <a:r>
              <a:rPr lang="is-IS" sz="2400" dirty="0" smtClean="0"/>
              <a:t>Increasing premiums is really more moving the problem, not solving it</a:t>
            </a:r>
          </a:p>
          <a:p>
            <a:endParaRPr lang="is-IS" sz="2400" dirty="0" smtClean="0"/>
          </a:p>
          <a:p>
            <a:endParaRPr lang="is-IS" dirty="0" smtClean="0"/>
          </a:p>
          <a:p>
            <a:endParaRPr lang="is-IS" dirty="0" smtClean="0"/>
          </a:p>
          <a:p>
            <a:pPr marL="0" indent="0">
              <a:buNone/>
            </a:pPr>
            <a:endParaRPr lang="is-IS" dirty="0" smtClean="0"/>
          </a:p>
          <a:p>
            <a:pPr marL="0" indent="0">
              <a:buNone/>
            </a:pPr>
            <a:endParaRPr lang="is-IS" dirty="0" smtClean="0"/>
          </a:p>
          <a:p>
            <a:endParaRPr lang="is-IS" dirty="0" smtClean="0"/>
          </a:p>
          <a:p>
            <a:endParaRPr lang="is-IS" dirty="0"/>
          </a:p>
        </p:txBody>
      </p:sp>
    </p:spTree>
    <p:extLst>
      <p:ext uri="{BB962C8B-B14F-4D97-AF65-F5344CB8AC3E}">
        <p14:creationId xmlns:p14="http://schemas.microsoft.com/office/powerpoint/2010/main" val="393289342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is-IS" sz="3600" dirty="0" smtClean="0"/>
              <a:t>Increase in longeivity </a:t>
            </a:r>
            <a:br>
              <a:rPr lang="is-IS" sz="3600" dirty="0" smtClean="0"/>
            </a:br>
            <a:r>
              <a:rPr lang="is-IS" sz="3600" dirty="0" smtClean="0"/>
              <a:t>– how serious a problem ?</a:t>
            </a:r>
            <a:endParaRPr lang="is-IS" sz="3600" dirty="0"/>
          </a:p>
        </p:txBody>
      </p:sp>
      <p:sp>
        <p:nvSpPr>
          <p:cNvPr id="3" name="Content Placeholder 2"/>
          <p:cNvSpPr>
            <a:spLocks noGrp="1"/>
          </p:cNvSpPr>
          <p:nvPr>
            <p:ph idx="1"/>
          </p:nvPr>
        </p:nvSpPr>
        <p:spPr>
          <a:xfrm>
            <a:off x="755576" y="1772816"/>
            <a:ext cx="8064896" cy="4353347"/>
          </a:xfrm>
        </p:spPr>
        <p:txBody>
          <a:bodyPr>
            <a:normAutofit fontScale="92500" lnSpcReduction="20000"/>
          </a:bodyPr>
          <a:lstStyle/>
          <a:p>
            <a:endParaRPr lang="is-IS" sz="2400" dirty="0" smtClean="0"/>
          </a:p>
          <a:p>
            <a:r>
              <a:rPr lang="is-IS" sz="2400" dirty="0" smtClean="0"/>
              <a:t>„</a:t>
            </a:r>
            <a:r>
              <a:rPr lang="is-IS" sz="2600" dirty="0" smtClean="0"/>
              <a:t>Far and away </a:t>
            </a:r>
            <a:r>
              <a:rPr lang="en-US" sz="2600" dirty="0" smtClean="0"/>
              <a:t>the best prize that life has to offer is the chance to work hard, at work worth doing</a:t>
            </a:r>
            <a:r>
              <a:rPr lang="en-US" sz="2400" dirty="0" smtClean="0"/>
              <a:t>. ” </a:t>
            </a:r>
            <a:br>
              <a:rPr lang="en-US" sz="2400" dirty="0" smtClean="0"/>
            </a:br>
            <a:r>
              <a:rPr lang="en-US" sz="2400" dirty="0" smtClean="0"/>
              <a:t>(</a:t>
            </a:r>
            <a:r>
              <a:rPr lang="en-US" sz="1700" dirty="0" smtClean="0"/>
              <a:t>Teddy Roosevelt)</a:t>
            </a:r>
          </a:p>
          <a:p>
            <a:r>
              <a:rPr lang="is-IS" sz="2400" dirty="0" smtClean="0"/>
              <a:t>A fixed retirement age is an artificial construction of fairly recent date</a:t>
            </a:r>
          </a:p>
          <a:p>
            <a:r>
              <a:rPr lang="is-IS" sz="2400" dirty="0" smtClean="0"/>
              <a:t>If the proportion working in the population can be increased the size of the problem can be reduced </a:t>
            </a:r>
          </a:p>
          <a:p>
            <a:r>
              <a:rPr lang="is-IS" sz="2400" dirty="0" smtClean="0"/>
              <a:t>This calls for a flexible labour market which accepts the elderly willing and able to work</a:t>
            </a:r>
          </a:p>
          <a:p>
            <a:r>
              <a:rPr lang="is-IS" sz="2400" dirty="0" smtClean="0"/>
              <a:t>The labour market rather than any financial solution might be the best venue for handling future increases in longeivity</a:t>
            </a:r>
          </a:p>
          <a:p>
            <a:endParaRPr lang="is-IS" dirty="0" smtClean="0"/>
          </a:p>
          <a:p>
            <a:endParaRPr lang="is-IS" dirty="0" smtClean="0"/>
          </a:p>
          <a:p>
            <a:pPr marL="0" indent="0">
              <a:buNone/>
            </a:pPr>
            <a:endParaRPr lang="is-IS" dirty="0" smtClean="0"/>
          </a:p>
          <a:p>
            <a:pPr marL="0" indent="0">
              <a:buNone/>
            </a:pPr>
            <a:endParaRPr lang="is-IS" dirty="0" smtClean="0"/>
          </a:p>
          <a:p>
            <a:endParaRPr lang="is-IS" dirty="0" smtClean="0"/>
          </a:p>
          <a:p>
            <a:endParaRPr lang="is-IS" dirty="0"/>
          </a:p>
        </p:txBody>
      </p:sp>
    </p:spTree>
    <p:extLst>
      <p:ext uri="{BB962C8B-B14F-4D97-AF65-F5344CB8AC3E}">
        <p14:creationId xmlns:p14="http://schemas.microsoft.com/office/powerpoint/2010/main" val="105530490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endParaRPr lang="is-IS" sz="2700" dirty="0"/>
          </a:p>
        </p:txBody>
      </p:sp>
      <p:sp>
        <p:nvSpPr>
          <p:cNvPr id="3" name="Content Placeholder 2"/>
          <p:cNvSpPr>
            <a:spLocks noGrp="1"/>
          </p:cNvSpPr>
          <p:nvPr>
            <p:ph idx="1"/>
          </p:nvPr>
        </p:nvSpPr>
        <p:spPr>
          <a:xfrm>
            <a:off x="755576" y="1772816"/>
            <a:ext cx="8064896" cy="4353347"/>
          </a:xfrm>
        </p:spPr>
        <p:txBody>
          <a:bodyPr>
            <a:normAutofit/>
          </a:bodyPr>
          <a:lstStyle/>
          <a:p>
            <a:endParaRPr lang="is-IS" sz="2400" dirty="0" smtClean="0"/>
          </a:p>
          <a:p>
            <a:r>
              <a:rPr lang="is-IS" dirty="0" smtClean="0"/>
              <a:t>Thank you !</a:t>
            </a:r>
          </a:p>
          <a:p>
            <a:endParaRPr lang="is-IS" dirty="0" smtClean="0"/>
          </a:p>
          <a:p>
            <a:pPr marL="0" indent="0">
              <a:buNone/>
            </a:pPr>
            <a:endParaRPr lang="is-IS" dirty="0" smtClean="0"/>
          </a:p>
          <a:p>
            <a:pPr marL="0" indent="0">
              <a:buNone/>
            </a:pPr>
            <a:endParaRPr lang="is-IS" dirty="0" smtClean="0"/>
          </a:p>
          <a:p>
            <a:endParaRPr lang="is-IS" dirty="0" smtClean="0"/>
          </a:p>
          <a:p>
            <a:endParaRPr lang="is-IS" dirty="0"/>
          </a:p>
        </p:txBody>
      </p:sp>
    </p:spTree>
    <p:extLst>
      <p:ext uri="{BB962C8B-B14F-4D97-AF65-F5344CB8AC3E}">
        <p14:creationId xmlns:p14="http://schemas.microsoft.com/office/powerpoint/2010/main" val="182050595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s-IS" dirty="0" smtClean="0"/>
              <a:t>The Icelandic Pension system</a:t>
            </a:r>
            <a:endParaRPr lang="is-IS" dirty="0"/>
          </a:p>
        </p:txBody>
      </p:sp>
      <p:sp>
        <p:nvSpPr>
          <p:cNvPr id="3" name="Content Placeholder 2"/>
          <p:cNvSpPr>
            <a:spLocks noGrp="1"/>
          </p:cNvSpPr>
          <p:nvPr>
            <p:ph idx="1"/>
          </p:nvPr>
        </p:nvSpPr>
        <p:spPr/>
        <p:txBody>
          <a:bodyPr>
            <a:normAutofit/>
          </a:bodyPr>
          <a:lstStyle/>
          <a:p>
            <a:r>
              <a:rPr lang="is-IS" sz="2400" dirty="0" smtClean="0"/>
              <a:t>Small in absolute terms :  ̴ 14.500 million Euro*</a:t>
            </a:r>
          </a:p>
          <a:p>
            <a:r>
              <a:rPr lang="is-IS" sz="2400" dirty="0" smtClean="0"/>
              <a:t>Big in relative terms :   ̴126% of GNP (pillar II)</a:t>
            </a:r>
          </a:p>
          <a:p>
            <a:endParaRPr lang="is-IS" sz="2400" dirty="0" smtClean="0"/>
          </a:p>
          <a:p>
            <a:r>
              <a:rPr lang="is-IS" sz="2400" dirty="0" smtClean="0"/>
              <a:t>DB funds closed to new entrants </a:t>
            </a:r>
            <a:r>
              <a:rPr lang="is-IS" sz="2400" b="1" dirty="0" smtClean="0"/>
              <a:t>6</a:t>
            </a:r>
          </a:p>
          <a:p>
            <a:r>
              <a:rPr lang="is-IS" sz="2400" dirty="0" smtClean="0"/>
              <a:t>DB funds open : </a:t>
            </a:r>
            <a:r>
              <a:rPr lang="is-IS" sz="2400" b="1" dirty="0" smtClean="0"/>
              <a:t>2</a:t>
            </a:r>
          </a:p>
          <a:p>
            <a:r>
              <a:rPr lang="is-IS" sz="2400" dirty="0" smtClean="0"/>
              <a:t>DC funds : </a:t>
            </a:r>
            <a:r>
              <a:rPr lang="is-IS" sz="2400" b="1" dirty="0" smtClean="0"/>
              <a:t>20</a:t>
            </a:r>
          </a:p>
          <a:p>
            <a:endParaRPr lang="is-IS" dirty="0" smtClean="0"/>
          </a:p>
          <a:p>
            <a:r>
              <a:rPr lang="is-IS" sz="1200" dirty="0" smtClean="0"/>
              <a:t>(* FME yearly report 2012)</a:t>
            </a:r>
          </a:p>
          <a:p>
            <a:endParaRPr lang="is-IS" dirty="0"/>
          </a:p>
        </p:txBody>
      </p:sp>
    </p:spTree>
    <p:extLst>
      <p:ext uri="{BB962C8B-B14F-4D97-AF65-F5344CB8AC3E}">
        <p14:creationId xmlns:p14="http://schemas.microsoft.com/office/powerpoint/2010/main" val="296732755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s-IS" dirty="0" smtClean="0"/>
              <a:t>The Icelandic Pension system</a:t>
            </a:r>
            <a:endParaRPr lang="is-IS" dirty="0"/>
          </a:p>
        </p:txBody>
      </p:sp>
      <p:sp>
        <p:nvSpPr>
          <p:cNvPr id="3" name="Content Placeholder 2"/>
          <p:cNvSpPr>
            <a:spLocks noGrp="1"/>
          </p:cNvSpPr>
          <p:nvPr>
            <p:ph idx="1"/>
          </p:nvPr>
        </p:nvSpPr>
        <p:spPr/>
        <p:txBody>
          <a:bodyPr>
            <a:normAutofit lnSpcReduction="10000"/>
          </a:bodyPr>
          <a:lstStyle/>
          <a:p>
            <a:r>
              <a:rPr lang="is-IS" dirty="0" smtClean="0"/>
              <a:t>Mandatory membership for ages16-70</a:t>
            </a:r>
          </a:p>
          <a:p>
            <a:r>
              <a:rPr lang="is-IS" dirty="0" smtClean="0"/>
              <a:t>Benefits lifelong pension from no later than 70 years + invalidity,widow(er),childrens benefits</a:t>
            </a:r>
          </a:p>
          <a:p>
            <a:r>
              <a:rPr lang="is-IS" dirty="0" smtClean="0"/>
              <a:t>Minimum premium 12% of all wages, </a:t>
            </a:r>
          </a:p>
          <a:p>
            <a:r>
              <a:rPr lang="is-IS" dirty="0"/>
              <a:t>General cover from 1969, agreement on the labour market for creating funded pension system w mandatory </a:t>
            </a:r>
            <a:r>
              <a:rPr lang="is-IS" dirty="0" smtClean="0"/>
              <a:t>membership as an addition to pillar I</a:t>
            </a:r>
            <a:endParaRPr lang="is-IS" dirty="0"/>
          </a:p>
          <a:p>
            <a:r>
              <a:rPr lang="is-IS" dirty="0" smtClean="0"/>
              <a:t>Regulated by law set in 1997 (prev. 1980,1974)</a:t>
            </a:r>
          </a:p>
          <a:p>
            <a:r>
              <a:rPr lang="is-IS" dirty="0" smtClean="0"/>
              <a:t>Optional premium up to extra 6% payments for additional DC (pillar III) </a:t>
            </a:r>
          </a:p>
          <a:p>
            <a:r>
              <a:rPr lang="is-IS" dirty="0"/>
              <a:t>After 1997 pension reform funds accepting new members are to be fully funded </a:t>
            </a:r>
          </a:p>
          <a:p>
            <a:endParaRPr lang="is-IS" dirty="0"/>
          </a:p>
        </p:txBody>
      </p:sp>
    </p:spTree>
    <p:extLst>
      <p:ext uri="{BB962C8B-B14F-4D97-AF65-F5344CB8AC3E}">
        <p14:creationId xmlns:p14="http://schemas.microsoft.com/office/powerpoint/2010/main" val="253228336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is-IS" dirty="0" smtClean="0"/>
              <a:t>The Icelandic Pension system</a:t>
            </a:r>
            <a:br>
              <a:rPr lang="is-IS" dirty="0" smtClean="0"/>
            </a:br>
            <a:r>
              <a:rPr lang="is-IS" sz="3200" dirty="0" smtClean="0"/>
              <a:t>Regulation of financial position</a:t>
            </a:r>
            <a:endParaRPr lang="is-IS" sz="3200" dirty="0"/>
          </a:p>
        </p:txBody>
      </p:sp>
      <p:sp>
        <p:nvSpPr>
          <p:cNvPr id="3" name="Content Placeholder 2"/>
          <p:cNvSpPr>
            <a:spLocks noGrp="1"/>
          </p:cNvSpPr>
          <p:nvPr>
            <p:ph idx="1"/>
          </p:nvPr>
        </p:nvSpPr>
        <p:spPr/>
        <p:txBody>
          <a:bodyPr>
            <a:normAutofit/>
          </a:bodyPr>
          <a:lstStyle/>
          <a:p>
            <a:r>
              <a:rPr lang="is-IS" sz="2400" dirty="0" smtClean="0"/>
              <a:t>Closed DB funds are exempt from this type of control</a:t>
            </a:r>
            <a:endParaRPr lang="is-IS" sz="2400" b="1" dirty="0" smtClean="0"/>
          </a:p>
          <a:p>
            <a:r>
              <a:rPr lang="is-IS" sz="2400" dirty="0" smtClean="0"/>
              <a:t>If liabilities exceed assets by more than 10% of liabilites in one year or more than 5% in five consecutive years the fund must react (law from 1997)</a:t>
            </a:r>
          </a:p>
          <a:p>
            <a:r>
              <a:rPr lang="is-IS" sz="2400" dirty="0" smtClean="0"/>
              <a:t>This control has been in active use, in recent years after the financial crisis most DC funds have had to reduce accrued benefits by 10% up to 30%</a:t>
            </a:r>
          </a:p>
          <a:p>
            <a:endParaRPr lang="is-IS" sz="2400" b="1" dirty="0"/>
          </a:p>
        </p:txBody>
      </p:sp>
    </p:spTree>
    <p:extLst>
      <p:ext uri="{BB962C8B-B14F-4D97-AF65-F5344CB8AC3E}">
        <p14:creationId xmlns:p14="http://schemas.microsoft.com/office/powerpoint/2010/main" val="44249628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is-IS" dirty="0" smtClean="0"/>
              <a:t>The Icelandic Pension system</a:t>
            </a:r>
            <a:br>
              <a:rPr lang="is-IS" dirty="0" smtClean="0"/>
            </a:br>
            <a:r>
              <a:rPr lang="is-IS" sz="3600" dirty="0" smtClean="0"/>
              <a:t>Calculation of financial position</a:t>
            </a:r>
            <a:br>
              <a:rPr lang="is-IS" sz="3600" dirty="0" smtClean="0"/>
            </a:br>
            <a:r>
              <a:rPr lang="is-IS" sz="1600" dirty="0" smtClean="0"/>
              <a:t>(</a:t>
            </a:r>
            <a:r>
              <a:rPr lang="is-IS" sz="1300" dirty="0" smtClean="0"/>
              <a:t>From yearly accounts 2012, Söfnunarsjóður lífeyrisréttinda)</a:t>
            </a:r>
            <a:endParaRPr lang="is-IS" sz="1300" dirty="0"/>
          </a:p>
        </p:txBody>
      </p:sp>
      <p:pic>
        <p:nvPicPr>
          <p:cNvPr id="3074"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tretch>
            <a:fillRect/>
          </a:stretch>
        </p:blipFill>
        <p:spPr bwMode="auto">
          <a:xfrm>
            <a:off x="457200" y="1564304"/>
            <a:ext cx="8229600" cy="43001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1016641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is-IS" dirty="0" smtClean="0"/>
              <a:t>Icelandic Pension System</a:t>
            </a:r>
            <a:br>
              <a:rPr lang="is-IS" dirty="0" smtClean="0"/>
            </a:br>
            <a:r>
              <a:rPr lang="is-IS" sz="3200" dirty="0" smtClean="0"/>
              <a:t>Calculation of financial position</a:t>
            </a:r>
            <a:endParaRPr lang="is-IS" sz="3200" dirty="0"/>
          </a:p>
        </p:txBody>
      </p:sp>
      <p:sp>
        <p:nvSpPr>
          <p:cNvPr id="3" name="Content Placeholder 2"/>
          <p:cNvSpPr>
            <a:spLocks noGrp="1"/>
          </p:cNvSpPr>
          <p:nvPr>
            <p:ph idx="1"/>
          </p:nvPr>
        </p:nvSpPr>
        <p:spPr/>
        <p:txBody>
          <a:bodyPr>
            <a:normAutofit/>
          </a:bodyPr>
          <a:lstStyle/>
          <a:p>
            <a:r>
              <a:rPr lang="is-IS" sz="2400" dirty="0" smtClean="0"/>
              <a:t>Assets are shown at cost prices</a:t>
            </a:r>
            <a:endParaRPr lang="is-IS" sz="2400" b="1" dirty="0" smtClean="0"/>
          </a:p>
          <a:p>
            <a:r>
              <a:rPr lang="is-IS" sz="2400" dirty="0" smtClean="0"/>
              <a:t>Liabilities are valued at 3,5% real rate of interest</a:t>
            </a:r>
          </a:p>
          <a:p>
            <a:r>
              <a:rPr lang="is-IS" sz="2400" dirty="0" smtClean="0"/>
              <a:t>Assets with fixed income are revalued at 3,5% real interest rate</a:t>
            </a:r>
          </a:p>
          <a:p>
            <a:r>
              <a:rPr lang="is-IS" sz="2400" dirty="0" smtClean="0"/>
              <a:t>The Icelandic Actuarial Association (FÍT) has the task of publishing the life- and invalidity tables to be used for valuation</a:t>
            </a:r>
          </a:p>
          <a:p>
            <a:endParaRPr lang="is-IS" b="1" dirty="0"/>
          </a:p>
        </p:txBody>
      </p:sp>
    </p:spTree>
    <p:extLst>
      <p:ext uri="{BB962C8B-B14F-4D97-AF65-F5344CB8AC3E}">
        <p14:creationId xmlns:p14="http://schemas.microsoft.com/office/powerpoint/2010/main" val="155833821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is-IS" dirty="0" smtClean="0"/>
              <a:t>The Icelandic Pension system</a:t>
            </a:r>
            <a:br>
              <a:rPr lang="is-IS" dirty="0" smtClean="0"/>
            </a:br>
            <a:r>
              <a:rPr lang="is-IS" sz="2700" dirty="0" smtClean="0"/>
              <a:t>Life tables for valuation</a:t>
            </a:r>
            <a:endParaRPr lang="is-IS" sz="2700" dirty="0"/>
          </a:p>
        </p:txBody>
      </p:sp>
      <p:sp>
        <p:nvSpPr>
          <p:cNvPr id="3" name="Content Placeholder 2"/>
          <p:cNvSpPr>
            <a:spLocks noGrp="1"/>
          </p:cNvSpPr>
          <p:nvPr>
            <p:ph idx="1"/>
          </p:nvPr>
        </p:nvSpPr>
        <p:spPr/>
        <p:txBody>
          <a:bodyPr>
            <a:normAutofit/>
          </a:bodyPr>
          <a:lstStyle/>
          <a:p>
            <a:r>
              <a:rPr lang="is-IS" sz="2400" dirty="0" smtClean="0"/>
              <a:t>Going back to 1960 life tables have been published by FÍT every 5 years based on 5 years experience with population data</a:t>
            </a:r>
          </a:p>
          <a:p>
            <a:r>
              <a:rPr lang="is-IS" sz="2400" dirty="0" smtClean="0"/>
              <a:t>In recent year tables have been published every 3 years</a:t>
            </a:r>
          </a:p>
          <a:p>
            <a:r>
              <a:rPr lang="is-IS" sz="2400" dirty="0" smtClean="0"/>
              <a:t>The tables do not include any prognosis of improving mortality</a:t>
            </a:r>
          </a:p>
          <a:p>
            <a:endParaRPr lang="is-IS" sz="2400" dirty="0" smtClean="0"/>
          </a:p>
          <a:p>
            <a:endParaRPr lang="is-IS" b="1" dirty="0"/>
          </a:p>
        </p:txBody>
      </p:sp>
    </p:spTree>
    <p:extLst>
      <p:ext uri="{BB962C8B-B14F-4D97-AF65-F5344CB8AC3E}">
        <p14:creationId xmlns:p14="http://schemas.microsoft.com/office/powerpoint/2010/main" val="226352368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is-IS" dirty="0" smtClean="0"/>
              <a:t>The Icelandic Pension system</a:t>
            </a:r>
            <a:br>
              <a:rPr lang="is-IS" dirty="0" smtClean="0"/>
            </a:br>
            <a:r>
              <a:rPr lang="is-IS" sz="3200" dirty="0" smtClean="0"/>
              <a:t>FÍT Life tables –life expectancy</a:t>
            </a:r>
            <a:endParaRPr lang="is-IS" sz="3200"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264634740"/>
              </p:ext>
            </p:extLst>
          </p:nvPr>
        </p:nvGraphicFramePr>
        <p:xfrm>
          <a:off x="1835696" y="1628800"/>
          <a:ext cx="5256585" cy="4320483"/>
        </p:xfrm>
        <a:graphic>
          <a:graphicData uri="http://schemas.openxmlformats.org/drawingml/2006/table">
            <a:tbl>
              <a:tblPr/>
              <a:tblGrid>
                <a:gridCol w="1117419"/>
                <a:gridCol w="1117419"/>
                <a:gridCol w="1007249"/>
                <a:gridCol w="1007249"/>
                <a:gridCol w="1007249"/>
              </a:tblGrid>
              <a:tr h="420129">
                <a:tc gridSpan="3">
                  <a:txBody>
                    <a:bodyPr/>
                    <a:lstStyle/>
                    <a:p>
                      <a:pPr algn="l" fontAlgn="b"/>
                      <a:r>
                        <a:rPr lang="en-US" sz="1200" b="0" i="0" u="none" strike="noStrike" dirty="0" smtClean="0">
                          <a:effectLst/>
                          <a:latin typeface="Arial"/>
                        </a:rPr>
                        <a:t>Life expectancy at </a:t>
                      </a:r>
                      <a:r>
                        <a:rPr lang="en-US" sz="1200" b="0" i="0" u="none" strike="noStrike" dirty="0">
                          <a:effectLst/>
                          <a:latin typeface="Arial"/>
                        </a:rPr>
                        <a:t>birth / 67</a:t>
                      </a:r>
                    </a:p>
                  </a:txBody>
                  <a:tcPr marL="0" marR="0" marT="0" marB="0" anchor="b">
                    <a:lnL>
                      <a:noFill/>
                    </a:lnL>
                    <a:lnR>
                      <a:noFill/>
                    </a:lnR>
                    <a:lnT>
                      <a:noFill/>
                    </a:lnT>
                    <a:lnB>
                      <a:noFill/>
                    </a:lnB>
                  </a:tcPr>
                </a:tc>
                <a:tc hMerge="1">
                  <a:txBody>
                    <a:bodyPr/>
                    <a:lstStyle/>
                    <a:p>
                      <a:endParaRPr lang="is-IS"/>
                    </a:p>
                  </a:txBody>
                  <a:tcPr/>
                </a:tc>
                <a:tc hMerge="1">
                  <a:txBody>
                    <a:bodyPr/>
                    <a:lstStyle/>
                    <a:p>
                      <a:endParaRPr lang="is-IS"/>
                    </a:p>
                  </a:txBody>
                  <a:tcPr/>
                </a:tc>
                <a:tc>
                  <a:txBody>
                    <a:bodyPr/>
                    <a:lstStyle/>
                    <a:p>
                      <a:pPr algn="l" fontAlgn="b"/>
                      <a:endParaRPr lang="is-IS" sz="1200" b="0" i="0" u="none" strike="noStrike">
                        <a:effectLst/>
                        <a:latin typeface="Arial"/>
                      </a:endParaRPr>
                    </a:p>
                  </a:txBody>
                  <a:tcPr marL="0" marR="0" marT="0" marB="0" anchor="b">
                    <a:lnL>
                      <a:noFill/>
                    </a:lnL>
                    <a:lnR>
                      <a:noFill/>
                    </a:lnR>
                    <a:lnT>
                      <a:noFill/>
                    </a:lnT>
                    <a:lnB>
                      <a:noFill/>
                    </a:lnB>
                  </a:tcPr>
                </a:tc>
                <a:tc>
                  <a:txBody>
                    <a:bodyPr/>
                    <a:lstStyle/>
                    <a:p>
                      <a:pPr algn="l" fontAlgn="b"/>
                      <a:endParaRPr lang="is-IS" sz="1200" b="0" i="0" u="none" strike="noStrike">
                        <a:effectLst/>
                        <a:latin typeface="Arial"/>
                      </a:endParaRPr>
                    </a:p>
                  </a:txBody>
                  <a:tcPr marL="0" marR="0" marT="0" marB="0" anchor="b">
                    <a:lnL>
                      <a:noFill/>
                    </a:lnL>
                    <a:lnR>
                      <a:noFill/>
                    </a:lnR>
                    <a:lnT>
                      <a:noFill/>
                    </a:lnT>
                    <a:lnB>
                      <a:noFill/>
                    </a:lnB>
                  </a:tcPr>
                </a:tc>
              </a:tr>
              <a:tr h="539322">
                <a:tc>
                  <a:txBody>
                    <a:bodyPr/>
                    <a:lstStyle/>
                    <a:p>
                      <a:pPr algn="l" fontAlgn="b"/>
                      <a:endParaRPr lang="is-IS" sz="1200" b="0" i="0" u="none" strike="noStrike" dirty="0">
                        <a:effectLst/>
                        <a:latin typeface="Arial"/>
                      </a:endParaRPr>
                    </a:p>
                  </a:txBody>
                  <a:tcPr marL="0" marR="0" marT="0" marB="0" anchor="b">
                    <a:lnL>
                      <a:noFill/>
                    </a:lnL>
                    <a:lnR>
                      <a:noFill/>
                    </a:lnR>
                    <a:lnT>
                      <a:noFill/>
                    </a:lnT>
                    <a:lnB>
                      <a:noFill/>
                    </a:lnB>
                  </a:tcPr>
                </a:tc>
                <a:tc>
                  <a:txBody>
                    <a:bodyPr/>
                    <a:lstStyle/>
                    <a:p>
                      <a:pPr algn="l" fontAlgn="b"/>
                      <a:r>
                        <a:rPr lang="is-IS" sz="1200" b="0" i="0" u="none" strike="noStrike" dirty="0">
                          <a:effectLst/>
                          <a:latin typeface="Arial"/>
                        </a:rPr>
                        <a:t>Male</a:t>
                      </a:r>
                    </a:p>
                  </a:txBody>
                  <a:tcPr marL="0" marR="0" marT="0" marB="0" anchor="b">
                    <a:lnL>
                      <a:noFill/>
                    </a:lnL>
                    <a:lnR>
                      <a:noFill/>
                    </a:lnR>
                    <a:lnT>
                      <a:noFill/>
                    </a:lnT>
                    <a:lnB>
                      <a:noFill/>
                    </a:lnB>
                  </a:tcPr>
                </a:tc>
                <a:tc>
                  <a:txBody>
                    <a:bodyPr/>
                    <a:lstStyle/>
                    <a:p>
                      <a:pPr algn="l" fontAlgn="b"/>
                      <a:r>
                        <a:rPr lang="is-IS" sz="1200" b="0" i="0" u="none" strike="noStrike" dirty="0">
                          <a:effectLst/>
                          <a:latin typeface="Arial"/>
                        </a:rPr>
                        <a:t>Female</a:t>
                      </a:r>
                    </a:p>
                  </a:txBody>
                  <a:tcPr marL="0" marR="0" marT="0" marB="0" anchor="b">
                    <a:lnL>
                      <a:noFill/>
                    </a:lnL>
                    <a:lnR>
                      <a:noFill/>
                    </a:lnR>
                    <a:lnT>
                      <a:noFill/>
                    </a:lnT>
                    <a:lnB>
                      <a:noFill/>
                    </a:lnB>
                  </a:tcPr>
                </a:tc>
                <a:tc>
                  <a:txBody>
                    <a:bodyPr/>
                    <a:lstStyle/>
                    <a:p>
                      <a:pPr algn="l" fontAlgn="b"/>
                      <a:r>
                        <a:rPr lang="is-IS" sz="1200" b="0" i="0" u="none" strike="noStrike" dirty="0">
                          <a:effectLst/>
                          <a:latin typeface="Arial"/>
                        </a:rPr>
                        <a:t>Male</a:t>
                      </a:r>
                    </a:p>
                  </a:txBody>
                  <a:tcPr marL="0" marR="0" marT="0" marB="0" anchor="b">
                    <a:lnL>
                      <a:noFill/>
                    </a:lnL>
                    <a:lnR>
                      <a:noFill/>
                    </a:lnR>
                    <a:lnT>
                      <a:noFill/>
                    </a:lnT>
                    <a:lnB>
                      <a:noFill/>
                    </a:lnB>
                  </a:tcPr>
                </a:tc>
                <a:tc>
                  <a:txBody>
                    <a:bodyPr/>
                    <a:lstStyle/>
                    <a:p>
                      <a:pPr algn="l" fontAlgn="b"/>
                      <a:r>
                        <a:rPr lang="is-IS" sz="1200" b="0" i="0" u="none" strike="noStrike" dirty="0">
                          <a:effectLst/>
                          <a:latin typeface="Arial"/>
                        </a:rPr>
                        <a:t>Female</a:t>
                      </a:r>
                    </a:p>
                  </a:txBody>
                  <a:tcPr marL="0" marR="0" marT="0" marB="0" anchor="b">
                    <a:lnL>
                      <a:noFill/>
                    </a:lnL>
                    <a:lnR>
                      <a:noFill/>
                    </a:lnR>
                    <a:lnT>
                      <a:noFill/>
                    </a:lnT>
                    <a:lnB>
                      <a:noFill/>
                    </a:lnB>
                  </a:tcPr>
                </a:tc>
              </a:tr>
              <a:tr h="420129">
                <a:tc>
                  <a:txBody>
                    <a:bodyPr/>
                    <a:lstStyle/>
                    <a:p>
                      <a:pPr algn="l" fontAlgn="b"/>
                      <a:r>
                        <a:rPr lang="is-IS" sz="1400" b="0" i="0" u="none" strike="noStrike" dirty="0">
                          <a:effectLst/>
                          <a:latin typeface="Arial"/>
                        </a:rPr>
                        <a:t>ISD0711</a:t>
                      </a:r>
                    </a:p>
                  </a:txBody>
                  <a:tcPr marL="0" marR="0" marT="0" marB="0" anchor="b">
                    <a:lnL>
                      <a:noFill/>
                    </a:lnL>
                    <a:lnR>
                      <a:noFill/>
                    </a:lnR>
                    <a:lnT>
                      <a:noFill/>
                    </a:lnT>
                    <a:lnB>
                      <a:noFill/>
                    </a:lnB>
                  </a:tcPr>
                </a:tc>
                <a:tc>
                  <a:txBody>
                    <a:bodyPr/>
                    <a:lstStyle/>
                    <a:p>
                      <a:pPr algn="r" fontAlgn="b"/>
                      <a:r>
                        <a:rPr lang="is-IS" sz="1400" b="0" i="0" u="none" strike="noStrike" dirty="0">
                          <a:effectLst/>
                          <a:latin typeface="Arial"/>
                        </a:rPr>
                        <a:t>79,5</a:t>
                      </a:r>
                    </a:p>
                  </a:txBody>
                  <a:tcPr marL="0" marR="0" marT="0" marB="0" anchor="b">
                    <a:lnL>
                      <a:noFill/>
                    </a:lnL>
                    <a:lnR>
                      <a:noFill/>
                    </a:lnR>
                    <a:lnT>
                      <a:noFill/>
                    </a:lnT>
                    <a:lnB>
                      <a:noFill/>
                    </a:lnB>
                  </a:tcPr>
                </a:tc>
                <a:tc>
                  <a:txBody>
                    <a:bodyPr/>
                    <a:lstStyle/>
                    <a:p>
                      <a:pPr algn="r" fontAlgn="b"/>
                      <a:r>
                        <a:rPr lang="is-IS" sz="1400" b="0" i="0" u="none" strike="noStrike" dirty="0">
                          <a:effectLst/>
                          <a:latin typeface="Arial"/>
                        </a:rPr>
                        <a:t>83,6</a:t>
                      </a:r>
                    </a:p>
                  </a:txBody>
                  <a:tcPr marL="0" marR="0" marT="0" marB="0" anchor="b">
                    <a:lnL>
                      <a:noFill/>
                    </a:lnL>
                    <a:lnR>
                      <a:noFill/>
                    </a:lnR>
                    <a:lnT>
                      <a:noFill/>
                    </a:lnT>
                    <a:lnB>
                      <a:noFill/>
                    </a:lnB>
                  </a:tcPr>
                </a:tc>
                <a:tc>
                  <a:txBody>
                    <a:bodyPr/>
                    <a:lstStyle/>
                    <a:p>
                      <a:pPr algn="r" fontAlgn="b"/>
                      <a:r>
                        <a:rPr lang="is-IS" sz="1400" b="0" i="0" u="none" strike="noStrike" dirty="0">
                          <a:effectLst/>
                          <a:latin typeface="Arial"/>
                        </a:rPr>
                        <a:t>16,8</a:t>
                      </a:r>
                    </a:p>
                  </a:txBody>
                  <a:tcPr marL="0" marR="0" marT="0" marB="0" anchor="b">
                    <a:lnL>
                      <a:noFill/>
                    </a:lnL>
                    <a:lnR>
                      <a:noFill/>
                    </a:lnR>
                    <a:lnT>
                      <a:noFill/>
                    </a:lnT>
                    <a:lnB>
                      <a:noFill/>
                    </a:lnB>
                  </a:tcPr>
                </a:tc>
                <a:tc>
                  <a:txBody>
                    <a:bodyPr/>
                    <a:lstStyle/>
                    <a:p>
                      <a:pPr algn="r" fontAlgn="b"/>
                      <a:r>
                        <a:rPr lang="is-IS" sz="1400" b="0" i="0" u="none" strike="noStrike" dirty="0">
                          <a:effectLst/>
                          <a:latin typeface="Arial"/>
                        </a:rPr>
                        <a:t>19,1</a:t>
                      </a:r>
                    </a:p>
                  </a:txBody>
                  <a:tcPr marL="0" marR="0" marT="0" marB="0" anchor="b">
                    <a:lnL>
                      <a:noFill/>
                    </a:lnL>
                    <a:lnR>
                      <a:noFill/>
                    </a:lnR>
                    <a:lnT>
                      <a:noFill/>
                    </a:lnT>
                    <a:lnB>
                      <a:noFill/>
                    </a:lnB>
                  </a:tcPr>
                </a:tc>
              </a:tr>
              <a:tr h="420129">
                <a:tc>
                  <a:txBody>
                    <a:bodyPr/>
                    <a:lstStyle/>
                    <a:p>
                      <a:pPr algn="l" fontAlgn="b"/>
                      <a:r>
                        <a:rPr lang="is-IS" sz="1400" b="0" i="0" u="none" strike="noStrike">
                          <a:effectLst/>
                          <a:latin typeface="Arial"/>
                        </a:rPr>
                        <a:t>ISD0408</a:t>
                      </a:r>
                    </a:p>
                  </a:txBody>
                  <a:tcPr marL="0" marR="0" marT="0" marB="0" anchor="b">
                    <a:lnL>
                      <a:noFill/>
                    </a:lnL>
                    <a:lnR>
                      <a:noFill/>
                    </a:lnR>
                    <a:lnT>
                      <a:noFill/>
                    </a:lnT>
                    <a:lnB>
                      <a:noFill/>
                    </a:lnB>
                  </a:tcPr>
                </a:tc>
                <a:tc>
                  <a:txBody>
                    <a:bodyPr/>
                    <a:lstStyle/>
                    <a:p>
                      <a:pPr algn="r" fontAlgn="b"/>
                      <a:r>
                        <a:rPr lang="is-IS" sz="1400" b="0" i="0" u="none" strike="noStrike" dirty="0">
                          <a:effectLst/>
                          <a:latin typeface="Arial"/>
                        </a:rPr>
                        <a:t>79,1</a:t>
                      </a:r>
                    </a:p>
                  </a:txBody>
                  <a:tcPr marL="0" marR="0" marT="0" marB="0" anchor="b">
                    <a:lnL>
                      <a:noFill/>
                    </a:lnL>
                    <a:lnR>
                      <a:noFill/>
                    </a:lnR>
                    <a:lnT>
                      <a:noFill/>
                    </a:lnT>
                    <a:lnB>
                      <a:noFill/>
                    </a:lnB>
                  </a:tcPr>
                </a:tc>
                <a:tc>
                  <a:txBody>
                    <a:bodyPr/>
                    <a:lstStyle/>
                    <a:p>
                      <a:pPr algn="r" fontAlgn="b"/>
                      <a:r>
                        <a:rPr lang="is-IS" sz="1400" b="0" i="0" u="none" strike="noStrike">
                          <a:effectLst/>
                          <a:latin typeface="Arial"/>
                        </a:rPr>
                        <a:t>83,2</a:t>
                      </a:r>
                    </a:p>
                  </a:txBody>
                  <a:tcPr marL="0" marR="0" marT="0" marB="0" anchor="b">
                    <a:lnL>
                      <a:noFill/>
                    </a:lnL>
                    <a:lnR>
                      <a:noFill/>
                    </a:lnR>
                    <a:lnT>
                      <a:noFill/>
                    </a:lnT>
                    <a:lnB>
                      <a:noFill/>
                    </a:lnB>
                  </a:tcPr>
                </a:tc>
                <a:tc>
                  <a:txBody>
                    <a:bodyPr/>
                    <a:lstStyle/>
                    <a:p>
                      <a:pPr algn="r" fontAlgn="b"/>
                      <a:r>
                        <a:rPr lang="is-IS" sz="1400" b="0" i="0" u="none" strike="noStrike">
                          <a:effectLst/>
                          <a:latin typeface="Arial"/>
                        </a:rPr>
                        <a:t>16,5</a:t>
                      </a:r>
                    </a:p>
                  </a:txBody>
                  <a:tcPr marL="0" marR="0" marT="0" marB="0" anchor="b">
                    <a:lnL>
                      <a:noFill/>
                    </a:lnL>
                    <a:lnR>
                      <a:noFill/>
                    </a:lnR>
                    <a:lnT>
                      <a:noFill/>
                    </a:lnT>
                    <a:lnB>
                      <a:noFill/>
                    </a:lnB>
                  </a:tcPr>
                </a:tc>
                <a:tc>
                  <a:txBody>
                    <a:bodyPr/>
                    <a:lstStyle/>
                    <a:p>
                      <a:pPr algn="r" fontAlgn="b"/>
                      <a:r>
                        <a:rPr lang="is-IS" sz="1400" b="0" i="0" u="none" strike="noStrike" dirty="0">
                          <a:effectLst/>
                          <a:latin typeface="Arial"/>
                        </a:rPr>
                        <a:t>18,9</a:t>
                      </a:r>
                    </a:p>
                  </a:txBody>
                  <a:tcPr marL="0" marR="0" marT="0" marB="0" anchor="b">
                    <a:lnL>
                      <a:noFill/>
                    </a:lnL>
                    <a:lnR>
                      <a:noFill/>
                    </a:lnR>
                    <a:lnT>
                      <a:noFill/>
                    </a:lnT>
                    <a:lnB>
                      <a:noFill/>
                    </a:lnB>
                  </a:tcPr>
                </a:tc>
              </a:tr>
              <a:tr h="420129">
                <a:tc>
                  <a:txBody>
                    <a:bodyPr/>
                    <a:lstStyle/>
                    <a:p>
                      <a:pPr algn="l" fontAlgn="b"/>
                      <a:r>
                        <a:rPr lang="is-IS" sz="1400" b="0" i="0" u="none" strike="noStrike">
                          <a:effectLst/>
                          <a:latin typeface="Arial"/>
                        </a:rPr>
                        <a:t>ISD0105</a:t>
                      </a:r>
                    </a:p>
                  </a:txBody>
                  <a:tcPr marL="0" marR="0" marT="0" marB="0" anchor="b">
                    <a:lnL>
                      <a:noFill/>
                    </a:lnL>
                    <a:lnR>
                      <a:noFill/>
                    </a:lnR>
                    <a:lnT>
                      <a:noFill/>
                    </a:lnT>
                    <a:lnB>
                      <a:noFill/>
                    </a:lnB>
                  </a:tcPr>
                </a:tc>
                <a:tc>
                  <a:txBody>
                    <a:bodyPr/>
                    <a:lstStyle/>
                    <a:p>
                      <a:pPr algn="r" fontAlgn="b"/>
                      <a:r>
                        <a:rPr lang="is-IS" sz="1400" b="0" i="0" u="none" strike="noStrike">
                          <a:effectLst/>
                          <a:latin typeface="Arial"/>
                        </a:rPr>
                        <a:t>78,6</a:t>
                      </a:r>
                    </a:p>
                  </a:txBody>
                  <a:tcPr marL="0" marR="0" marT="0" marB="0" anchor="b">
                    <a:lnL>
                      <a:noFill/>
                    </a:lnL>
                    <a:lnR>
                      <a:noFill/>
                    </a:lnR>
                    <a:lnT>
                      <a:noFill/>
                    </a:lnT>
                    <a:lnB>
                      <a:noFill/>
                    </a:lnB>
                  </a:tcPr>
                </a:tc>
                <a:tc>
                  <a:txBody>
                    <a:bodyPr/>
                    <a:lstStyle/>
                    <a:p>
                      <a:pPr algn="r" fontAlgn="b"/>
                      <a:r>
                        <a:rPr lang="is-IS" sz="1400" b="0" i="0" u="none" strike="noStrike">
                          <a:effectLst/>
                          <a:latin typeface="Arial"/>
                        </a:rPr>
                        <a:t>82,9</a:t>
                      </a:r>
                    </a:p>
                  </a:txBody>
                  <a:tcPr marL="0" marR="0" marT="0" marB="0" anchor="b">
                    <a:lnL>
                      <a:noFill/>
                    </a:lnL>
                    <a:lnR>
                      <a:noFill/>
                    </a:lnR>
                    <a:lnT>
                      <a:noFill/>
                    </a:lnT>
                    <a:lnB>
                      <a:noFill/>
                    </a:lnB>
                  </a:tcPr>
                </a:tc>
                <a:tc>
                  <a:txBody>
                    <a:bodyPr/>
                    <a:lstStyle/>
                    <a:p>
                      <a:pPr algn="r" fontAlgn="b"/>
                      <a:r>
                        <a:rPr lang="is-IS" sz="1400" b="0" i="0" u="none" strike="noStrike">
                          <a:effectLst/>
                          <a:latin typeface="Arial"/>
                        </a:rPr>
                        <a:t>16,1</a:t>
                      </a:r>
                    </a:p>
                  </a:txBody>
                  <a:tcPr marL="0" marR="0" marT="0" marB="0" anchor="b">
                    <a:lnL>
                      <a:noFill/>
                    </a:lnL>
                    <a:lnR>
                      <a:noFill/>
                    </a:lnR>
                    <a:lnT>
                      <a:noFill/>
                    </a:lnT>
                    <a:lnB>
                      <a:noFill/>
                    </a:lnB>
                  </a:tcPr>
                </a:tc>
                <a:tc>
                  <a:txBody>
                    <a:bodyPr/>
                    <a:lstStyle/>
                    <a:p>
                      <a:pPr algn="r" fontAlgn="b"/>
                      <a:r>
                        <a:rPr lang="is-IS" sz="1400" b="0" i="0" u="none" strike="noStrike" dirty="0">
                          <a:effectLst/>
                          <a:latin typeface="Arial"/>
                        </a:rPr>
                        <a:t>18,9</a:t>
                      </a:r>
                    </a:p>
                  </a:txBody>
                  <a:tcPr marL="0" marR="0" marT="0" marB="0" anchor="b">
                    <a:lnL>
                      <a:noFill/>
                    </a:lnL>
                    <a:lnR>
                      <a:noFill/>
                    </a:lnR>
                    <a:lnT>
                      <a:noFill/>
                    </a:lnT>
                    <a:lnB>
                      <a:noFill/>
                    </a:lnB>
                  </a:tcPr>
                </a:tc>
              </a:tr>
              <a:tr h="420129">
                <a:tc>
                  <a:txBody>
                    <a:bodyPr/>
                    <a:lstStyle/>
                    <a:p>
                      <a:pPr algn="l" fontAlgn="b"/>
                      <a:r>
                        <a:rPr lang="is-IS" sz="1400" b="1" i="0" u="none" strike="noStrike" dirty="0">
                          <a:effectLst/>
                          <a:latin typeface="Arial"/>
                        </a:rPr>
                        <a:t>ISD9903</a:t>
                      </a:r>
                    </a:p>
                  </a:txBody>
                  <a:tcPr marL="0" marR="0" marT="0" marB="0" anchor="b">
                    <a:lnL>
                      <a:noFill/>
                    </a:lnL>
                    <a:lnR>
                      <a:noFill/>
                    </a:lnR>
                    <a:lnT>
                      <a:noFill/>
                    </a:lnT>
                    <a:lnB>
                      <a:noFill/>
                    </a:lnB>
                  </a:tcPr>
                </a:tc>
                <a:tc>
                  <a:txBody>
                    <a:bodyPr/>
                    <a:lstStyle/>
                    <a:p>
                      <a:pPr algn="r" fontAlgn="b"/>
                      <a:r>
                        <a:rPr lang="is-IS" sz="1400" b="1" i="0" u="none" strike="noStrike" dirty="0">
                          <a:effectLst/>
                          <a:latin typeface="Arial"/>
                        </a:rPr>
                        <a:t>77,9</a:t>
                      </a:r>
                    </a:p>
                  </a:txBody>
                  <a:tcPr marL="0" marR="0" marT="0" marB="0" anchor="b">
                    <a:lnL>
                      <a:noFill/>
                    </a:lnL>
                    <a:lnR>
                      <a:noFill/>
                    </a:lnR>
                    <a:lnT>
                      <a:noFill/>
                    </a:lnT>
                    <a:lnB>
                      <a:noFill/>
                    </a:lnB>
                  </a:tcPr>
                </a:tc>
                <a:tc>
                  <a:txBody>
                    <a:bodyPr/>
                    <a:lstStyle/>
                    <a:p>
                      <a:pPr algn="r" fontAlgn="b"/>
                      <a:r>
                        <a:rPr lang="is-IS" sz="1400" b="1" i="0" u="none" strike="noStrike" dirty="0">
                          <a:effectLst/>
                          <a:latin typeface="Arial"/>
                        </a:rPr>
                        <a:t>82,2</a:t>
                      </a:r>
                    </a:p>
                  </a:txBody>
                  <a:tcPr marL="0" marR="0" marT="0" marB="0" anchor="b">
                    <a:lnL>
                      <a:noFill/>
                    </a:lnL>
                    <a:lnR>
                      <a:noFill/>
                    </a:lnR>
                    <a:lnT>
                      <a:noFill/>
                    </a:lnT>
                    <a:lnB>
                      <a:noFill/>
                    </a:lnB>
                  </a:tcPr>
                </a:tc>
                <a:tc>
                  <a:txBody>
                    <a:bodyPr/>
                    <a:lstStyle/>
                    <a:p>
                      <a:pPr algn="r" fontAlgn="b"/>
                      <a:r>
                        <a:rPr lang="is-IS" sz="1400" b="1" i="0" u="none" strike="noStrike" dirty="0">
                          <a:effectLst/>
                          <a:latin typeface="Arial"/>
                        </a:rPr>
                        <a:t>16,0</a:t>
                      </a:r>
                    </a:p>
                  </a:txBody>
                  <a:tcPr marL="0" marR="0" marT="0" marB="0" anchor="b">
                    <a:lnL>
                      <a:noFill/>
                    </a:lnL>
                    <a:lnR>
                      <a:noFill/>
                    </a:lnR>
                    <a:lnT>
                      <a:noFill/>
                    </a:lnT>
                    <a:lnB>
                      <a:noFill/>
                    </a:lnB>
                  </a:tcPr>
                </a:tc>
                <a:tc>
                  <a:txBody>
                    <a:bodyPr/>
                    <a:lstStyle/>
                    <a:p>
                      <a:pPr algn="r" fontAlgn="b"/>
                      <a:r>
                        <a:rPr lang="is-IS" sz="1400" b="1" i="0" u="none" strike="noStrike" dirty="0">
                          <a:effectLst/>
                          <a:latin typeface="Arial"/>
                        </a:rPr>
                        <a:t>18,3</a:t>
                      </a:r>
                    </a:p>
                  </a:txBody>
                  <a:tcPr marL="0" marR="0" marT="0" marB="0" anchor="b">
                    <a:lnL>
                      <a:noFill/>
                    </a:lnL>
                    <a:lnR>
                      <a:noFill/>
                    </a:lnR>
                    <a:lnT>
                      <a:noFill/>
                    </a:lnT>
                    <a:lnB>
                      <a:noFill/>
                    </a:lnB>
                  </a:tcPr>
                </a:tc>
              </a:tr>
              <a:tr h="420129">
                <a:tc>
                  <a:txBody>
                    <a:bodyPr/>
                    <a:lstStyle/>
                    <a:p>
                      <a:pPr algn="l" fontAlgn="b"/>
                      <a:r>
                        <a:rPr lang="is-IS" sz="1400" b="0" i="0" u="none" strike="noStrike" dirty="0">
                          <a:effectLst/>
                          <a:latin typeface="Arial"/>
                        </a:rPr>
                        <a:t>ISD9600</a:t>
                      </a:r>
                    </a:p>
                  </a:txBody>
                  <a:tcPr marL="0" marR="0" marT="0" marB="0" anchor="b">
                    <a:lnL>
                      <a:noFill/>
                    </a:lnL>
                    <a:lnR>
                      <a:noFill/>
                    </a:lnR>
                    <a:lnT>
                      <a:noFill/>
                    </a:lnT>
                    <a:lnB>
                      <a:noFill/>
                    </a:lnB>
                  </a:tcPr>
                </a:tc>
                <a:tc>
                  <a:txBody>
                    <a:bodyPr/>
                    <a:lstStyle/>
                    <a:p>
                      <a:pPr algn="r" fontAlgn="b"/>
                      <a:r>
                        <a:rPr lang="is-IS" sz="1400" b="0" i="0" u="none" strike="noStrike">
                          <a:effectLst/>
                          <a:latin typeface="Arial"/>
                        </a:rPr>
                        <a:t>76,9</a:t>
                      </a:r>
                    </a:p>
                  </a:txBody>
                  <a:tcPr marL="0" marR="0" marT="0" marB="0" anchor="b">
                    <a:lnL>
                      <a:noFill/>
                    </a:lnL>
                    <a:lnR>
                      <a:noFill/>
                    </a:lnR>
                    <a:lnT>
                      <a:noFill/>
                    </a:lnT>
                    <a:lnB>
                      <a:noFill/>
                    </a:lnB>
                  </a:tcPr>
                </a:tc>
                <a:tc>
                  <a:txBody>
                    <a:bodyPr/>
                    <a:lstStyle/>
                    <a:p>
                      <a:pPr algn="r" fontAlgn="b"/>
                      <a:r>
                        <a:rPr lang="is-IS" sz="1400" b="0" i="0" u="none" strike="noStrike">
                          <a:effectLst/>
                          <a:latin typeface="Arial"/>
                        </a:rPr>
                        <a:t>81,7</a:t>
                      </a:r>
                    </a:p>
                  </a:txBody>
                  <a:tcPr marL="0" marR="0" marT="0" marB="0" anchor="b">
                    <a:lnL>
                      <a:noFill/>
                    </a:lnL>
                    <a:lnR>
                      <a:noFill/>
                    </a:lnR>
                    <a:lnT>
                      <a:noFill/>
                    </a:lnT>
                    <a:lnB>
                      <a:noFill/>
                    </a:lnB>
                  </a:tcPr>
                </a:tc>
                <a:tc>
                  <a:txBody>
                    <a:bodyPr/>
                    <a:lstStyle/>
                    <a:p>
                      <a:pPr algn="r" fontAlgn="b"/>
                      <a:r>
                        <a:rPr lang="is-IS" sz="1400" b="0" i="0" u="none" strike="noStrike">
                          <a:effectLst/>
                          <a:latin typeface="Arial"/>
                        </a:rPr>
                        <a:t>15,2</a:t>
                      </a:r>
                    </a:p>
                  </a:txBody>
                  <a:tcPr marL="0" marR="0" marT="0" marB="0" anchor="b">
                    <a:lnL>
                      <a:noFill/>
                    </a:lnL>
                    <a:lnR>
                      <a:noFill/>
                    </a:lnR>
                    <a:lnT>
                      <a:noFill/>
                    </a:lnT>
                    <a:lnB>
                      <a:noFill/>
                    </a:lnB>
                  </a:tcPr>
                </a:tc>
                <a:tc>
                  <a:txBody>
                    <a:bodyPr/>
                    <a:lstStyle/>
                    <a:p>
                      <a:pPr algn="r" fontAlgn="b"/>
                      <a:r>
                        <a:rPr lang="is-IS" sz="1400" b="0" i="0" u="none" strike="noStrike" dirty="0">
                          <a:effectLst/>
                          <a:latin typeface="Arial"/>
                        </a:rPr>
                        <a:t>17,9</a:t>
                      </a:r>
                    </a:p>
                  </a:txBody>
                  <a:tcPr marL="0" marR="0" marT="0" marB="0" anchor="b">
                    <a:lnL>
                      <a:noFill/>
                    </a:lnL>
                    <a:lnR>
                      <a:noFill/>
                    </a:lnR>
                    <a:lnT>
                      <a:noFill/>
                    </a:lnT>
                    <a:lnB>
                      <a:noFill/>
                    </a:lnB>
                  </a:tcPr>
                </a:tc>
              </a:tr>
              <a:tr h="420129">
                <a:tc>
                  <a:txBody>
                    <a:bodyPr/>
                    <a:lstStyle/>
                    <a:p>
                      <a:pPr algn="l" fontAlgn="b"/>
                      <a:r>
                        <a:rPr lang="is-IS" sz="1400" b="0" i="0" u="none" strike="noStrike" dirty="0">
                          <a:effectLst/>
                          <a:latin typeface="Arial"/>
                        </a:rPr>
                        <a:t>ISD9195</a:t>
                      </a:r>
                    </a:p>
                  </a:txBody>
                  <a:tcPr marL="0" marR="0" marT="0" marB="0" anchor="b">
                    <a:lnL>
                      <a:noFill/>
                    </a:lnL>
                    <a:lnR>
                      <a:noFill/>
                    </a:lnR>
                    <a:lnT>
                      <a:noFill/>
                    </a:lnT>
                    <a:lnB>
                      <a:noFill/>
                    </a:lnB>
                  </a:tcPr>
                </a:tc>
                <a:tc>
                  <a:txBody>
                    <a:bodyPr/>
                    <a:lstStyle/>
                    <a:p>
                      <a:pPr algn="r" fontAlgn="b"/>
                      <a:r>
                        <a:rPr lang="is-IS" sz="1400" b="0" i="0" u="none" strike="noStrike">
                          <a:effectLst/>
                          <a:latin typeface="Arial"/>
                        </a:rPr>
                        <a:t>76,2</a:t>
                      </a:r>
                    </a:p>
                  </a:txBody>
                  <a:tcPr marL="0" marR="0" marT="0" marB="0" anchor="b">
                    <a:lnL>
                      <a:noFill/>
                    </a:lnL>
                    <a:lnR>
                      <a:noFill/>
                    </a:lnR>
                    <a:lnT>
                      <a:noFill/>
                    </a:lnT>
                    <a:lnB>
                      <a:noFill/>
                    </a:lnB>
                  </a:tcPr>
                </a:tc>
                <a:tc>
                  <a:txBody>
                    <a:bodyPr/>
                    <a:lstStyle/>
                    <a:p>
                      <a:pPr algn="r" fontAlgn="b"/>
                      <a:r>
                        <a:rPr lang="is-IS" sz="1400" b="0" i="0" u="none" strike="noStrike">
                          <a:effectLst/>
                          <a:latin typeface="Arial"/>
                        </a:rPr>
                        <a:t>81,1</a:t>
                      </a:r>
                    </a:p>
                  </a:txBody>
                  <a:tcPr marL="0" marR="0" marT="0" marB="0" anchor="b">
                    <a:lnL>
                      <a:noFill/>
                    </a:lnL>
                    <a:lnR>
                      <a:noFill/>
                    </a:lnR>
                    <a:lnT>
                      <a:noFill/>
                    </a:lnT>
                    <a:lnB>
                      <a:noFill/>
                    </a:lnB>
                  </a:tcPr>
                </a:tc>
                <a:tc>
                  <a:txBody>
                    <a:bodyPr/>
                    <a:lstStyle/>
                    <a:p>
                      <a:pPr algn="r" fontAlgn="b"/>
                      <a:r>
                        <a:rPr lang="is-IS" sz="1400" b="0" i="0" u="none" strike="noStrike">
                          <a:effectLst/>
                          <a:latin typeface="Arial"/>
                        </a:rPr>
                        <a:t>14,9</a:t>
                      </a:r>
                    </a:p>
                  </a:txBody>
                  <a:tcPr marL="0" marR="0" marT="0" marB="0" anchor="b">
                    <a:lnL>
                      <a:noFill/>
                    </a:lnL>
                    <a:lnR>
                      <a:noFill/>
                    </a:lnR>
                    <a:lnT>
                      <a:noFill/>
                    </a:lnT>
                    <a:lnB>
                      <a:noFill/>
                    </a:lnB>
                  </a:tcPr>
                </a:tc>
                <a:tc>
                  <a:txBody>
                    <a:bodyPr/>
                    <a:lstStyle/>
                    <a:p>
                      <a:pPr algn="r" fontAlgn="b"/>
                      <a:r>
                        <a:rPr lang="is-IS" sz="1400" b="0" i="0" u="none" strike="noStrike" dirty="0">
                          <a:effectLst/>
                          <a:latin typeface="Arial"/>
                        </a:rPr>
                        <a:t>17,6</a:t>
                      </a:r>
                    </a:p>
                  </a:txBody>
                  <a:tcPr marL="0" marR="0" marT="0" marB="0" anchor="b">
                    <a:lnL>
                      <a:noFill/>
                    </a:lnL>
                    <a:lnR>
                      <a:noFill/>
                    </a:lnR>
                    <a:lnT>
                      <a:noFill/>
                    </a:lnT>
                    <a:lnB>
                      <a:noFill/>
                    </a:lnB>
                  </a:tcPr>
                </a:tc>
              </a:tr>
              <a:tr h="420129">
                <a:tc>
                  <a:txBody>
                    <a:bodyPr/>
                    <a:lstStyle/>
                    <a:p>
                      <a:pPr algn="l" fontAlgn="b"/>
                      <a:r>
                        <a:rPr lang="is-IS" sz="1400" b="0" i="0" u="none" strike="noStrike" dirty="0">
                          <a:effectLst/>
                          <a:latin typeface="Arial"/>
                        </a:rPr>
                        <a:t>ISD8690</a:t>
                      </a:r>
                    </a:p>
                  </a:txBody>
                  <a:tcPr marL="0" marR="0" marT="0" marB="0" anchor="b">
                    <a:lnL>
                      <a:noFill/>
                    </a:lnL>
                    <a:lnR>
                      <a:noFill/>
                    </a:lnR>
                    <a:lnT>
                      <a:noFill/>
                    </a:lnT>
                    <a:lnB>
                      <a:noFill/>
                    </a:lnB>
                  </a:tcPr>
                </a:tc>
                <a:tc>
                  <a:txBody>
                    <a:bodyPr/>
                    <a:lstStyle/>
                    <a:p>
                      <a:pPr algn="r" fontAlgn="b"/>
                      <a:r>
                        <a:rPr lang="is-IS" sz="1400" b="0" i="0" u="none" strike="noStrike">
                          <a:effectLst/>
                          <a:latin typeface="Arial"/>
                        </a:rPr>
                        <a:t>75,0</a:t>
                      </a:r>
                    </a:p>
                  </a:txBody>
                  <a:tcPr marL="0" marR="0" marT="0" marB="0" anchor="b">
                    <a:lnL>
                      <a:noFill/>
                    </a:lnL>
                    <a:lnR>
                      <a:noFill/>
                    </a:lnR>
                    <a:lnT>
                      <a:noFill/>
                    </a:lnT>
                    <a:lnB>
                      <a:noFill/>
                    </a:lnB>
                  </a:tcPr>
                </a:tc>
                <a:tc>
                  <a:txBody>
                    <a:bodyPr/>
                    <a:lstStyle/>
                    <a:p>
                      <a:pPr algn="r" fontAlgn="b"/>
                      <a:r>
                        <a:rPr lang="is-IS" sz="1400" b="0" i="0" u="none" strike="noStrike">
                          <a:effectLst/>
                          <a:latin typeface="Arial"/>
                        </a:rPr>
                        <a:t>80,6</a:t>
                      </a:r>
                    </a:p>
                  </a:txBody>
                  <a:tcPr marL="0" marR="0" marT="0" marB="0" anchor="b">
                    <a:lnL>
                      <a:noFill/>
                    </a:lnL>
                    <a:lnR>
                      <a:noFill/>
                    </a:lnR>
                    <a:lnT>
                      <a:noFill/>
                    </a:lnT>
                    <a:lnB>
                      <a:noFill/>
                    </a:lnB>
                  </a:tcPr>
                </a:tc>
                <a:tc>
                  <a:txBody>
                    <a:bodyPr/>
                    <a:lstStyle/>
                    <a:p>
                      <a:pPr algn="r" fontAlgn="b"/>
                      <a:r>
                        <a:rPr lang="is-IS" sz="1400" b="0" i="0" u="none" strike="noStrike">
                          <a:effectLst/>
                          <a:latin typeface="Arial"/>
                        </a:rPr>
                        <a:t>14,6</a:t>
                      </a:r>
                    </a:p>
                  </a:txBody>
                  <a:tcPr marL="0" marR="0" marT="0" marB="0" anchor="b">
                    <a:lnL>
                      <a:noFill/>
                    </a:lnL>
                    <a:lnR>
                      <a:noFill/>
                    </a:lnR>
                    <a:lnT>
                      <a:noFill/>
                    </a:lnT>
                    <a:lnB>
                      <a:noFill/>
                    </a:lnB>
                  </a:tcPr>
                </a:tc>
                <a:tc>
                  <a:txBody>
                    <a:bodyPr/>
                    <a:lstStyle/>
                    <a:p>
                      <a:pPr algn="r" fontAlgn="b"/>
                      <a:r>
                        <a:rPr lang="is-IS" sz="1400" b="0" i="0" u="none" strike="noStrike">
                          <a:effectLst/>
                          <a:latin typeface="Arial"/>
                        </a:rPr>
                        <a:t>17,5</a:t>
                      </a:r>
                    </a:p>
                  </a:txBody>
                  <a:tcPr marL="0" marR="0" marT="0" marB="0" anchor="b">
                    <a:lnL>
                      <a:noFill/>
                    </a:lnL>
                    <a:lnR>
                      <a:noFill/>
                    </a:lnR>
                    <a:lnT>
                      <a:noFill/>
                    </a:lnT>
                    <a:lnB>
                      <a:noFill/>
                    </a:lnB>
                  </a:tcPr>
                </a:tc>
              </a:tr>
              <a:tr h="420129">
                <a:tc>
                  <a:txBody>
                    <a:bodyPr/>
                    <a:lstStyle/>
                    <a:p>
                      <a:pPr algn="l" fontAlgn="b"/>
                      <a:r>
                        <a:rPr lang="is-IS" sz="1400" b="0" i="0" u="none" strike="noStrike" dirty="0">
                          <a:effectLst/>
                          <a:latin typeface="Arial"/>
                        </a:rPr>
                        <a:t>ISD7680</a:t>
                      </a:r>
                    </a:p>
                  </a:txBody>
                  <a:tcPr marL="0" marR="0" marT="0" marB="0" anchor="b">
                    <a:lnL>
                      <a:noFill/>
                    </a:lnL>
                    <a:lnR>
                      <a:noFill/>
                    </a:lnR>
                    <a:lnT>
                      <a:noFill/>
                    </a:lnT>
                    <a:lnB>
                      <a:noFill/>
                    </a:lnB>
                  </a:tcPr>
                </a:tc>
                <a:tc>
                  <a:txBody>
                    <a:bodyPr/>
                    <a:lstStyle/>
                    <a:p>
                      <a:pPr algn="r" fontAlgn="b"/>
                      <a:r>
                        <a:rPr lang="is-IS" sz="1400" b="0" i="0" u="none" strike="noStrike" dirty="0">
                          <a:effectLst/>
                          <a:latin typeface="Arial"/>
                        </a:rPr>
                        <a:t>73,6</a:t>
                      </a:r>
                    </a:p>
                  </a:txBody>
                  <a:tcPr marL="0" marR="0" marT="0" marB="0" anchor="b">
                    <a:lnL>
                      <a:noFill/>
                    </a:lnL>
                    <a:lnR>
                      <a:noFill/>
                    </a:lnR>
                    <a:lnT>
                      <a:noFill/>
                    </a:lnT>
                    <a:lnB>
                      <a:noFill/>
                    </a:lnB>
                  </a:tcPr>
                </a:tc>
                <a:tc>
                  <a:txBody>
                    <a:bodyPr/>
                    <a:lstStyle/>
                    <a:p>
                      <a:pPr algn="r" fontAlgn="b"/>
                      <a:r>
                        <a:rPr lang="is-IS" sz="1400" b="0" i="0" u="none" strike="noStrike" dirty="0">
                          <a:effectLst/>
                          <a:latin typeface="Arial"/>
                        </a:rPr>
                        <a:t>80,2</a:t>
                      </a:r>
                    </a:p>
                  </a:txBody>
                  <a:tcPr marL="0" marR="0" marT="0" marB="0" anchor="b">
                    <a:lnL>
                      <a:noFill/>
                    </a:lnL>
                    <a:lnR>
                      <a:noFill/>
                    </a:lnR>
                    <a:lnT>
                      <a:noFill/>
                    </a:lnT>
                    <a:lnB>
                      <a:noFill/>
                    </a:lnB>
                  </a:tcPr>
                </a:tc>
                <a:tc>
                  <a:txBody>
                    <a:bodyPr/>
                    <a:lstStyle/>
                    <a:p>
                      <a:pPr algn="r" fontAlgn="b"/>
                      <a:r>
                        <a:rPr lang="is-IS" sz="1400" b="0" i="0" u="none" strike="noStrike" dirty="0">
                          <a:effectLst/>
                          <a:latin typeface="Arial"/>
                        </a:rPr>
                        <a:t>14,5</a:t>
                      </a:r>
                    </a:p>
                  </a:txBody>
                  <a:tcPr marL="0" marR="0" marT="0" marB="0" anchor="b">
                    <a:lnL>
                      <a:noFill/>
                    </a:lnL>
                    <a:lnR>
                      <a:noFill/>
                    </a:lnR>
                    <a:lnT>
                      <a:noFill/>
                    </a:lnT>
                    <a:lnB>
                      <a:noFill/>
                    </a:lnB>
                  </a:tcPr>
                </a:tc>
                <a:tc>
                  <a:txBody>
                    <a:bodyPr/>
                    <a:lstStyle/>
                    <a:p>
                      <a:pPr algn="r" fontAlgn="b"/>
                      <a:r>
                        <a:rPr lang="is-IS" sz="1400" b="0" i="0" u="none" strike="noStrike" dirty="0">
                          <a:effectLst/>
                          <a:latin typeface="Arial"/>
                        </a:rPr>
                        <a:t>17,2</a:t>
                      </a:r>
                    </a:p>
                  </a:txBody>
                  <a:tcPr marL="0" marR="0" marT="0" marB="0" anchor="b">
                    <a:lnL>
                      <a:noFill/>
                    </a:lnL>
                    <a:lnR>
                      <a:noFill/>
                    </a:lnR>
                    <a:lnT>
                      <a:noFill/>
                    </a:lnT>
                    <a:lnB>
                      <a:noFill/>
                    </a:lnB>
                  </a:tcPr>
                </a:tc>
              </a:tr>
            </a:tbl>
          </a:graphicData>
        </a:graphic>
      </p:graphicFrame>
    </p:spTree>
    <p:extLst>
      <p:ext uri="{BB962C8B-B14F-4D97-AF65-F5344CB8AC3E}">
        <p14:creationId xmlns:p14="http://schemas.microsoft.com/office/powerpoint/2010/main" val="304116639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is-IS" dirty="0" smtClean="0"/>
              <a:t>The Icelandic Pension System</a:t>
            </a:r>
            <a:br>
              <a:rPr lang="is-IS" dirty="0" smtClean="0"/>
            </a:br>
            <a:r>
              <a:rPr lang="is-IS" sz="2800" dirty="0" smtClean="0"/>
              <a:t>Response to increased longeivity</a:t>
            </a:r>
            <a:endParaRPr lang="is-IS" sz="2800" dirty="0"/>
          </a:p>
        </p:txBody>
      </p:sp>
      <p:sp>
        <p:nvSpPr>
          <p:cNvPr id="3" name="Content Placeholder 2"/>
          <p:cNvSpPr>
            <a:spLocks noGrp="1"/>
          </p:cNvSpPr>
          <p:nvPr>
            <p:ph idx="1"/>
          </p:nvPr>
        </p:nvSpPr>
        <p:spPr/>
        <p:txBody>
          <a:bodyPr>
            <a:normAutofit/>
          </a:bodyPr>
          <a:lstStyle/>
          <a:p>
            <a:r>
              <a:rPr lang="is-IS" dirty="0" smtClean="0"/>
              <a:t>Due to the pressure from increased longeivity premiums were raised to 11% in 2005 and then to 12% in 2007</a:t>
            </a:r>
          </a:p>
          <a:p>
            <a:r>
              <a:rPr lang="is-IS" dirty="0" smtClean="0"/>
              <a:t>Increases in life expectancy have continued </a:t>
            </a:r>
          </a:p>
          <a:p>
            <a:r>
              <a:rPr lang="is-IS" dirty="0" smtClean="0"/>
              <a:t>With a view to future expected increases in lifespan it is clear that the current premium / benefit levels will not be tenable</a:t>
            </a:r>
          </a:p>
          <a:p>
            <a:r>
              <a:rPr lang="is-IS" dirty="0"/>
              <a:t>V</a:t>
            </a:r>
            <a:r>
              <a:rPr lang="is-IS" dirty="0" smtClean="0"/>
              <a:t>aluations made with life tables including expected future improvements in life expectancy show significant effect on the financial position of funds</a:t>
            </a:r>
          </a:p>
          <a:p>
            <a:endParaRPr lang="is-IS" b="1" dirty="0"/>
          </a:p>
        </p:txBody>
      </p:sp>
    </p:spTree>
    <p:extLst>
      <p:ext uri="{BB962C8B-B14F-4D97-AF65-F5344CB8AC3E}">
        <p14:creationId xmlns:p14="http://schemas.microsoft.com/office/powerpoint/2010/main" val="1776519554"/>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xecutive">
  <a:themeElements>
    <a:clrScheme name="Executive">
      <a:dk1>
        <a:sysClr val="windowText" lastClr="000000"/>
      </a:dk1>
      <a:lt1>
        <a:sysClr val="window" lastClr="FFFFFF"/>
      </a:lt1>
      <a:dk2>
        <a:srgbClr val="2F5897"/>
      </a:dk2>
      <a:lt2>
        <a:srgbClr val="E4E9EF"/>
      </a:lt2>
      <a:accent1>
        <a:srgbClr val="6076B4"/>
      </a:accent1>
      <a:accent2>
        <a:srgbClr val="9C5252"/>
      </a:accent2>
      <a:accent3>
        <a:srgbClr val="E68422"/>
      </a:accent3>
      <a:accent4>
        <a:srgbClr val="846648"/>
      </a:accent4>
      <a:accent5>
        <a:srgbClr val="63891F"/>
      </a:accent5>
      <a:accent6>
        <a:srgbClr val="758085"/>
      </a:accent6>
      <a:hlink>
        <a:srgbClr val="3399FF"/>
      </a:hlink>
      <a:folHlink>
        <a:srgbClr val="B2B2B2"/>
      </a:folHlink>
    </a:clrScheme>
    <a:fontScheme name="Executive">
      <a:majorFont>
        <a:latin typeface="Century Gothic"/>
        <a:ea typeface=""/>
        <a:cs typeface=""/>
        <a:font script="Jpan" typeface="HGｺﾞｼｯｸM"/>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Palatino Linotype"/>
        <a:ea typeface=""/>
        <a:cs typeface=""/>
        <a:font script="Jpan" typeface="HGS明朝E"/>
        <a:font script="Hang" typeface="맑은 고딕"/>
        <a:font script="Hans" typeface="宋体"/>
        <a:font script="Hant" typeface="新細明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Executiv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8575" cap="flat" cmpd="sng" algn="ctr">
          <a:solidFill>
            <a:schemeClr val="phClr"/>
          </a:solidFill>
          <a:prstDash val="solid"/>
        </a:ln>
        <a:ln w="508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50000">
              <a:schemeClr val="phClr">
                <a:tint val="80000"/>
                <a:satMod val="250000"/>
              </a:schemeClr>
            </a:gs>
            <a:gs pos="76000">
              <a:schemeClr val="phClr">
                <a:tint val="90000"/>
                <a:shade val="90000"/>
                <a:satMod val="200000"/>
              </a:schemeClr>
            </a:gs>
            <a:gs pos="92000">
              <a:schemeClr val="phClr">
                <a:tint val="90000"/>
                <a:shade val="70000"/>
                <a:satMod val="250000"/>
              </a:schemeClr>
            </a:gs>
          </a:gsLst>
          <a:path path="circle">
            <a:fillToRect l="50000" t="50000" r="50000" b="50000"/>
          </a:path>
        </a:gradFill>
        <a:blipFill>
          <a:blip xmlns:r="http://schemas.openxmlformats.org/officeDocument/2006/relationships" r:embed="rId1">
            <a:duotone>
              <a:schemeClr val="phClr">
                <a:tint val="95000"/>
              </a:schemeClr>
              <a:schemeClr val="phClr">
                <a:shade val="90000"/>
              </a:schemeClr>
            </a:duotone>
          </a:blip>
          <a:tile tx="0" ty="0" sx="100000" sy="10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Executive</Template>
  <TotalTime>307</TotalTime>
  <Words>650</Words>
  <Application>Microsoft Office PowerPoint</Application>
  <PresentationFormat>On-screen Show (4:3)</PresentationFormat>
  <Paragraphs>116</Paragraphs>
  <Slides>14</Slides>
  <Notes>0</Notes>
  <HiddenSlides>0</HiddenSlides>
  <MMClips>0</MMClips>
  <ScaleCrop>false</ScaleCrop>
  <HeadingPairs>
    <vt:vector size="4" baseType="variant">
      <vt:variant>
        <vt:lpstr>Theme</vt:lpstr>
      </vt:variant>
      <vt:variant>
        <vt:i4>1</vt:i4>
      </vt:variant>
      <vt:variant>
        <vt:lpstr>Slide Titles</vt:lpstr>
      </vt:variant>
      <vt:variant>
        <vt:i4>14</vt:i4>
      </vt:variant>
    </vt:vector>
  </HeadingPairs>
  <TitlesOfParts>
    <vt:vector size="15" baseType="lpstr">
      <vt:lpstr>Executive</vt:lpstr>
      <vt:lpstr>The Icelandic Pension System  - some regulatory aspects &amp; effect of increased longeivity</vt:lpstr>
      <vt:lpstr>The Icelandic Pension system</vt:lpstr>
      <vt:lpstr>The Icelandic Pension system</vt:lpstr>
      <vt:lpstr>The Icelandic Pension system Regulation of financial position</vt:lpstr>
      <vt:lpstr>The Icelandic Pension system Calculation of financial position (From yearly accounts 2012, Söfnunarsjóður lífeyrisréttinda)</vt:lpstr>
      <vt:lpstr>Icelandic Pension System Calculation of financial position</vt:lpstr>
      <vt:lpstr>The Icelandic Pension system Life tables for valuation</vt:lpstr>
      <vt:lpstr>The Icelandic Pension system FÍT Life tables –life expectancy</vt:lpstr>
      <vt:lpstr>The Icelandic Pension System Response to increased longeivity</vt:lpstr>
      <vt:lpstr>The Icelandic Pension system Response to expected future increases in life expectancy</vt:lpstr>
      <vt:lpstr>Increase in longeivity </vt:lpstr>
      <vt:lpstr>Increase in longeivity </vt:lpstr>
      <vt:lpstr>Increase in longeivity  – how serious a problem ?</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Icelandic Pension Systems with a view to regulatory aspects</dc:title>
  <dc:creator>bg</dc:creator>
  <cp:lastModifiedBy>DAY-HANOTIAUX Sally</cp:lastModifiedBy>
  <cp:revision>34</cp:revision>
  <dcterms:created xsi:type="dcterms:W3CDTF">2014-02-21T08:13:18Z</dcterms:created>
  <dcterms:modified xsi:type="dcterms:W3CDTF">2014-02-24T08:49:58Z</dcterms:modified>
</cp:coreProperties>
</file>