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321" r:id="rId2"/>
    <p:sldId id="334" r:id="rId3"/>
    <p:sldId id="385" r:id="rId4"/>
    <p:sldId id="339" r:id="rId5"/>
    <p:sldId id="337" r:id="rId6"/>
    <p:sldId id="386" r:id="rId7"/>
    <p:sldId id="327" r:id="rId8"/>
    <p:sldId id="366" r:id="rId9"/>
    <p:sldId id="296" r:id="rId10"/>
    <p:sldId id="389" r:id="rId11"/>
    <p:sldId id="381" r:id="rId12"/>
    <p:sldId id="330" r:id="rId13"/>
    <p:sldId id="373" r:id="rId14"/>
    <p:sldId id="374" r:id="rId15"/>
    <p:sldId id="353" r:id="rId16"/>
    <p:sldId id="354" r:id="rId17"/>
    <p:sldId id="355" r:id="rId18"/>
    <p:sldId id="356" r:id="rId19"/>
    <p:sldId id="358" r:id="rId20"/>
    <p:sldId id="360" r:id="rId21"/>
    <p:sldId id="361" r:id="rId22"/>
    <p:sldId id="362" r:id="rId23"/>
    <p:sldId id="363" r:id="rId24"/>
    <p:sldId id="371" r:id="rId25"/>
    <p:sldId id="375" r:id="rId26"/>
    <p:sldId id="388" r:id="rId27"/>
    <p:sldId id="305" r:id="rId28"/>
  </p:sldIdLst>
  <p:sldSz cx="9144000" cy="6858000" type="screen4x3"/>
  <p:notesSz cx="6794500"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FF01"/>
    <a:srgbClr val="FEB90E"/>
    <a:srgbClr val="FE64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500"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5300"/>
          </a:xfrm>
          <a:prstGeom prst="rect">
            <a:avLst/>
          </a:prstGeom>
        </p:spPr>
        <p:txBody>
          <a:bodyPr vert="horz" lIns="91440" tIns="45720" rIns="91440" bIns="45720" rtlCol="0"/>
          <a:lstStyle>
            <a:lvl1pPr algn="r">
              <a:defRPr sz="1200"/>
            </a:lvl1pPr>
          </a:lstStyle>
          <a:p>
            <a:fld id="{DA598997-C9F6-4774-BBCC-3727B868E4AA}" type="datetimeFigureOut">
              <a:rPr lang="en-GB" smtClean="0"/>
              <a:t>19/02/2014</a:t>
            </a:fld>
            <a:endParaRPr lang="en-GB"/>
          </a:p>
        </p:txBody>
      </p:sp>
      <p:sp>
        <p:nvSpPr>
          <p:cNvPr id="4" name="Footer Placeholder 3"/>
          <p:cNvSpPr>
            <a:spLocks noGrp="1"/>
          </p:cNvSpPr>
          <p:nvPr>
            <p:ph type="ftr" sz="quarter" idx="2"/>
          </p:nvPr>
        </p:nvSpPr>
        <p:spPr>
          <a:xfrm>
            <a:off x="0" y="9408981"/>
            <a:ext cx="2944283" cy="4953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5300"/>
          </a:xfrm>
          <a:prstGeom prst="rect">
            <a:avLst/>
          </a:prstGeom>
        </p:spPr>
        <p:txBody>
          <a:bodyPr vert="horz" lIns="91440" tIns="45720" rIns="91440" bIns="45720" rtlCol="0" anchor="b"/>
          <a:lstStyle>
            <a:lvl1pPr algn="r">
              <a:defRPr sz="1200"/>
            </a:lvl1pPr>
          </a:lstStyle>
          <a:p>
            <a:fld id="{F2EB6553-E25F-41FB-B20D-C40D44F739D0}" type="slidenum">
              <a:rPr lang="en-GB" smtClean="0"/>
              <a:t>‹#›</a:t>
            </a:fld>
            <a:endParaRPr lang="en-GB"/>
          </a:p>
        </p:txBody>
      </p:sp>
    </p:spTree>
    <p:extLst>
      <p:ext uri="{BB962C8B-B14F-4D97-AF65-F5344CB8AC3E}">
        <p14:creationId xmlns:p14="http://schemas.microsoft.com/office/powerpoint/2010/main" val="37785771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8645" y="0"/>
            <a:ext cx="2944283" cy="495300"/>
          </a:xfrm>
          <a:prstGeom prst="rect">
            <a:avLst/>
          </a:prstGeom>
        </p:spPr>
        <p:txBody>
          <a:bodyPr vert="horz" lIns="91440" tIns="45720" rIns="91440" bIns="45720" rtlCol="0"/>
          <a:lstStyle>
            <a:lvl1pPr algn="r">
              <a:defRPr sz="1200"/>
            </a:lvl1pPr>
          </a:lstStyle>
          <a:p>
            <a:fld id="{AD07645C-38AA-4D43-8FC1-EC69DD4CBF36}" type="datetimeFigureOut">
              <a:rPr lang="en-GB" smtClean="0"/>
              <a:t>19/02/2014</a:t>
            </a:fld>
            <a:endParaRPr lang="en-GB"/>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08981"/>
            <a:ext cx="2944283" cy="4953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8645" y="9408981"/>
            <a:ext cx="2944283" cy="495300"/>
          </a:xfrm>
          <a:prstGeom prst="rect">
            <a:avLst/>
          </a:prstGeom>
        </p:spPr>
        <p:txBody>
          <a:bodyPr vert="horz" lIns="91440" tIns="45720" rIns="91440" bIns="45720" rtlCol="0" anchor="b"/>
          <a:lstStyle>
            <a:lvl1pPr algn="r">
              <a:defRPr sz="1200"/>
            </a:lvl1pPr>
          </a:lstStyle>
          <a:p>
            <a:fld id="{13748467-DE5F-488B-8430-6B70B48EFFC1}" type="slidenum">
              <a:rPr lang="en-GB" smtClean="0"/>
              <a:t>‹#›</a:t>
            </a:fld>
            <a:endParaRPr lang="en-GB"/>
          </a:p>
        </p:txBody>
      </p:sp>
    </p:spTree>
    <p:extLst>
      <p:ext uri="{BB962C8B-B14F-4D97-AF65-F5344CB8AC3E}">
        <p14:creationId xmlns:p14="http://schemas.microsoft.com/office/powerpoint/2010/main" val="832929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2484" rtl="0" eaLnBrk="1" fontAlgn="base" latinLnBrk="0" hangingPunct="1">
              <a:lnSpc>
                <a:spcPct val="100000"/>
              </a:lnSpc>
              <a:spcBef>
                <a:spcPct val="30000"/>
              </a:spcBef>
              <a:spcAft>
                <a:spcPct val="0"/>
              </a:spcAft>
              <a:buClrTx/>
              <a:buSzTx/>
              <a:buFontTx/>
              <a:buNone/>
              <a:tabLst/>
              <a:defRPr/>
            </a:pPr>
            <a:r>
              <a:rPr lang="en-GB" sz="1400" dirty="0" smtClean="0"/>
              <a:t>E.g. An annuity provider (insurance company) or pension fund can transfer all the LR in its books by getting involve in buy-out transaction, or a longevity indexed bond that cover its specific membership.</a:t>
            </a:r>
          </a:p>
          <a:p>
            <a:pPr marL="0" marR="0" lvl="0" indent="0" algn="l" defTabSz="912484" rtl="0" eaLnBrk="1" fontAlgn="base" latinLnBrk="0" hangingPunct="1">
              <a:lnSpc>
                <a:spcPct val="100000"/>
              </a:lnSpc>
              <a:spcBef>
                <a:spcPct val="30000"/>
              </a:spcBef>
              <a:spcAft>
                <a:spcPct val="0"/>
              </a:spcAft>
              <a:buClrTx/>
              <a:buSzTx/>
              <a:buFontTx/>
              <a:buNone/>
              <a:tabLst/>
              <a:defRPr/>
            </a:pPr>
            <a:endParaRPr lang="en-GB" sz="1400" dirty="0" smtClean="0"/>
          </a:p>
          <a:p>
            <a:pPr marL="0" marR="0" lvl="0" indent="0" algn="l" defTabSz="912484" rtl="0" eaLnBrk="1" fontAlgn="base" latinLnBrk="0" hangingPunct="1">
              <a:lnSpc>
                <a:spcPct val="100000"/>
              </a:lnSpc>
              <a:spcBef>
                <a:spcPct val="30000"/>
              </a:spcBef>
              <a:spcAft>
                <a:spcPct val="0"/>
              </a:spcAft>
              <a:buClrTx/>
              <a:buSzTx/>
              <a:buFontTx/>
              <a:buNone/>
              <a:tabLst/>
              <a:defRPr/>
            </a:pPr>
            <a:r>
              <a:rPr lang="en-GB" sz="1400" dirty="0" smtClean="0"/>
              <a:t>However, an alternative is to buy a financial instrument</a:t>
            </a:r>
            <a:r>
              <a:rPr lang="en-GB" sz="1400" baseline="0" dirty="0" smtClean="0"/>
              <a:t> that guarantees certain payments when mortality or life expectancy improves. Yet, these payments do not necessary have to cover the increase liabilities resulting from the increase</a:t>
            </a:r>
          </a:p>
          <a:p>
            <a:pPr marL="0" marR="0" lvl="0" indent="0" algn="l" defTabSz="912484" rtl="0" eaLnBrk="1" fontAlgn="base" latinLnBrk="0" hangingPunct="1">
              <a:lnSpc>
                <a:spcPct val="100000"/>
              </a:lnSpc>
              <a:spcBef>
                <a:spcPct val="30000"/>
              </a:spcBef>
              <a:spcAft>
                <a:spcPct val="0"/>
              </a:spcAft>
              <a:buClrTx/>
              <a:buSzTx/>
              <a:buFontTx/>
              <a:buNone/>
              <a:tabLst/>
              <a:defRPr/>
            </a:pPr>
            <a:endParaRPr lang="en-GB" sz="1400" baseline="0" dirty="0" smtClean="0"/>
          </a:p>
          <a:p>
            <a:pPr marL="0" marR="0" lvl="0" indent="0" algn="l" defTabSz="912484" rtl="0" eaLnBrk="1" fontAlgn="base" latinLnBrk="0" hangingPunct="1">
              <a:lnSpc>
                <a:spcPct val="100000"/>
              </a:lnSpc>
              <a:spcBef>
                <a:spcPct val="30000"/>
              </a:spcBef>
              <a:spcAft>
                <a:spcPct val="0"/>
              </a:spcAft>
              <a:buClrTx/>
              <a:buSzTx/>
              <a:buFontTx/>
              <a:buNone/>
              <a:tabLst/>
              <a:defRPr/>
            </a:pPr>
            <a:r>
              <a:rPr lang="en-GB" sz="1400" baseline="0" dirty="0" smtClean="0"/>
              <a:t>First one transferring LR, second one hedging </a:t>
            </a:r>
            <a:endParaRPr lang="en-US" sz="1400" dirty="0" smtClean="0"/>
          </a:p>
          <a:p>
            <a:endParaRPr lang="en-US" dirty="0"/>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15</a:t>
            </a:fld>
            <a:endParaRPr lang="en-US"/>
          </a:p>
        </p:txBody>
      </p:sp>
    </p:spTree>
    <p:extLst>
      <p:ext uri="{BB962C8B-B14F-4D97-AF65-F5344CB8AC3E}">
        <p14:creationId xmlns:p14="http://schemas.microsoft.com/office/powerpoint/2010/main" val="3022459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entity buying the hedge (e.g. pension fund or annuity provider) pays a series of fixed amounts for the duration of the contract (‘fixed leg’) based on pre-specified mortality tables (q-forward contracts) or survivor tables (s-forward contracts) in return for receiving from the provider of the hedge a series of variable payments (‘floating leg’) that are linked to actual mortality (q-forward contracts) or survival rates (s-forward contracts) of pensioners or members</a:t>
            </a:r>
            <a:endParaRPr lang="en-GB" dirty="0" smtClean="0"/>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16</a:t>
            </a:fld>
            <a:endParaRPr lang="en-US"/>
          </a:p>
        </p:txBody>
      </p:sp>
    </p:spTree>
    <p:extLst>
      <p:ext uri="{BB962C8B-B14F-4D97-AF65-F5344CB8AC3E}">
        <p14:creationId xmlns:p14="http://schemas.microsoft.com/office/powerpoint/2010/main" val="1860656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17</a:t>
            </a:fld>
            <a:endParaRPr lang="en-US"/>
          </a:p>
        </p:txBody>
      </p:sp>
    </p:spTree>
    <p:extLst>
      <p:ext uri="{BB962C8B-B14F-4D97-AF65-F5344CB8AC3E}">
        <p14:creationId xmlns:p14="http://schemas.microsoft.com/office/powerpoint/2010/main" val="2000983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18</a:t>
            </a:fld>
            <a:endParaRPr lang="en-US"/>
          </a:p>
        </p:txBody>
      </p:sp>
    </p:spTree>
    <p:extLst>
      <p:ext uri="{BB962C8B-B14F-4D97-AF65-F5344CB8AC3E}">
        <p14:creationId xmlns:p14="http://schemas.microsoft.com/office/powerpoint/2010/main" val="1245935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2484" rtl="0" eaLnBrk="1" fontAlgn="base" latinLnBrk="0" hangingPunct="1">
              <a:lnSpc>
                <a:spcPct val="100000"/>
              </a:lnSpc>
              <a:spcBef>
                <a:spcPct val="30000"/>
              </a:spcBef>
              <a:spcAft>
                <a:spcPct val="0"/>
              </a:spcAft>
              <a:buClrTx/>
              <a:buSzTx/>
              <a:buFontTx/>
              <a:buNone/>
              <a:tabLst/>
              <a:defRPr/>
            </a:pPr>
            <a:r>
              <a:rPr lang="en-GB" sz="1300" u="sng" kern="1200" baseline="0" dirty="0" smtClean="0">
                <a:solidFill>
                  <a:schemeClr val="tx1"/>
                </a:solidFill>
                <a:latin typeface="+mn-lt"/>
                <a:ea typeface="+mn-ea"/>
                <a:cs typeface="+mn-cs"/>
              </a:rPr>
              <a:t>Misalignment of incentives between pension funds and annuity providers on the one side and private investors on the other. </a:t>
            </a:r>
          </a:p>
          <a:p>
            <a:pPr marL="0" marR="0" indent="0" algn="l" defTabSz="912484" rtl="0" eaLnBrk="1" fontAlgn="base" latinLnBrk="0" hangingPunct="1">
              <a:lnSpc>
                <a:spcPct val="100000"/>
              </a:lnSpc>
              <a:spcBef>
                <a:spcPct val="30000"/>
              </a:spcBef>
              <a:spcAft>
                <a:spcPct val="0"/>
              </a:spcAft>
              <a:buClrTx/>
              <a:buSzTx/>
              <a:buFontTx/>
              <a:buNone/>
              <a:tabLst/>
              <a:defRPr/>
            </a:pPr>
            <a:endParaRPr lang="en-GB" sz="1300" u="sng" kern="1200" baseline="0" dirty="0" smtClean="0">
              <a:solidFill>
                <a:schemeClr val="tx1"/>
              </a:solidFill>
              <a:latin typeface="+mn-lt"/>
              <a:ea typeface="+mn-ea"/>
              <a:cs typeface="+mn-cs"/>
            </a:endParaRPr>
          </a:p>
          <a:p>
            <a:pPr marL="0" marR="0" indent="0" algn="l" defTabSz="912484" rtl="0" eaLnBrk="1" fontAlgn="base" latinLnBrk="0" hangingPunct="1">
              <a:lnSpc>
                <a:spcPct val="100000"/>
              </a:lnSpc>
              <a:spcBef>
                <a:spcPct val="30000"/>
              </a:spcBef>
              <a:spcAft>
                <a:spcPct val="0"/>
              </a:spcAft>
              <a:buClrTx/>
              <a:buSzTx/>
              <a:buFontTx/>
              <a:buNone/>
              <a:tabLst/>
              <a:defRPr/>
            </a:pPr>
            <a:r>
              <a:rPr lang="en-GB" sz="1300" kern="1200" dirty="0" smtClean="0">
                <a:solidFill>
                  <a:schemeClr val="tx1"/>
                </a:solidFill>
                <a:latin typeface="+mn-lt"/>
                <a:ea typeface="+mn-ea"/>
                <a:cs typeface="+mn-cs"/>
              </a:rPr>
              <a:t>Private investors require standardized instruments (index-based longevity hedges) based on general populations in order to have more liquidity and transparency in the market. Pension funds and annuity providers are more interested in idiosyncratic solutions designed to their specific membership and situations. By acting as intermediaries, bundling into pools the individual hedges pension funds and annuity providers desire, and selling standardised hedges to private investors, insurance companies</a:t>
            </a:r>
            <a:r>
              <a:rPr lang="en-GB" sz="1300" b="1" kern="1200" dirty="0" smtClean="0">
                <a:solidFill>
                  <a:schemeClr val="tx1"/>
                </a:solidFill>
                <a:latin typeface="+mn-lt"/>
                <a:ea typeface="+mn-ea"/>
                <a:cs typeface="+mn-cs"/>
              </a:rPr>
              <a:t> </a:t>
            </a:r>
            <a:r>
              <a:rPr lang="en-GB" sz="1300" kern="1200" dirty="0" smtClean="0">
                <a:solidFill>
                  <a:schemeClr val="tx1"/>
                </a:solidFill>
                <a:latin typeface="+mn-lt"/>
                <a:ea typeface="+mn-ea"/>
                <a:cs typeface="+mn-cs"/>
              </a:rPr>
              <a:t>and reinsurers</a:t>
            </a:r>
            <a:r>
              <a:rPr lang="en-GB" sz="1300" b="1" kern="1200" dirty="0" smtClean="0">
                <a:solidFill>
                  <a:schemeClr val="tx1"/>
                </a:solidFill>
                <a:latin typeface="+mn-lt"/>
                <a:ea typeface="+mn-ea"/>
                <a:cs typeface="+mn-cs"/>
              </a:rPr>
              <a:t> </a:t>
            </a:r>
            <a:r>
              <a:rPr lang="en-GB" sz="1300" kern="1200" dirty="0" smtClean="0">
                <a:solidFill>
                  <a:schemeClr val="tx1"/>
                </a:solidFill>
                <a:latin typeface="+mn-lt"/>
                <a:ea typeface="+mn-ea"/>
                <a:cs typeface="+mn-cs"/>
              </a:rPr>
              <a:t>can play a role in helping develop capital market solutions for hedging longevity risk</a:t>
            </a:r>
          </a:p>
          <a:p>
            <a:endParaRPr lang="en-US" dirty="0"/>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19</a:t>
            </a:fld>
            <a:endParaRPr lang="en-US"/>
          </a:p>
        </p:txBody>
      </p:sp>
    </p:spTree>
    <p:extLst>
      <p:ext uri="{BB962C8B-B14F-4D97-AF65-F5344CB8AC3E}">
        <p14:creationId xmlns:p14="http://schemas.microsoft.com/office/powerpoint/2010/main" val="637481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u="sng" baseline="0" dirty="0" smtClean="0"/>
              <a:t>Legislation and regulation</a:t>
            </a:r>
            <a:endParaRPr lang="en-GB" u="none" baseline="0" dirty="0" smtClean="0"/>
          </a:p>
          <a:p>
            <a:endParaRPr lang="en-GB" u="none" baseline="0" dirty="0" smtClean="0"/>
          </a:p>
          <a:p>
            <a:pPr>
              <a:buFontTx/>
              <a:buChar char="-"/>
            </a:pPr>
            <a:r>
              <a:rPr lang="en-GB" sz="1300" kern="1200" dirty="0" smtClean="0">
                <a:solidFill>
                  <a:schemeClr val="tx1"/>
                </a:solidFill>
                <a:latin typeface="+mn-lt"/>
                <a:ea typeface="+mn-ea"/>
                <a:cs typeface="+mn-cs"/>
              </a:rPr>
              <a:t>Up-to-date mortality tables as well as assumptions that include future mortality and life expectancy developments would help in estimating the amount of longevity risk</a:t>
            </a:r>
          </a:p>
          <a:p>
            <a:pPr>
              <a:buFontTx/>
              <a:buChar char="-"/>
            </a:pPr>
            <a:r>
              <a:rPr lang="en-GB" sz="1300" kern="1200" dirty="0" smtClean="0">
                <a:solidFill>
                  <a:schemeClr val="tx1"/>
                </a:solidFill>
                <a:latin typeface="+mn-lt"/>
                <a:ea typeface="+mn-ea"/>
                <a:cs typeface="+mn-cs"/>
              </a:rPr>
              <a:t>Better risk management could be reflected in capital reserving requirements</a:t>
            </a:r>
            <a:r>
              <a:rPr lang="en-GB" sz="1300" kern="1200" baseline="0" dirty="0" smtClean="0">
                <a:solidFill>
                  <a:schemeClr val="tx1"/>
                </a:solidFill>
                <a:latin typeface="+mn-lt"/>
                <a:ea typeface="+mn-ea"/>
                <a:cs typeface="+mn-cs"/>
              </a:rPr>
              <a:t> to provide incentives to </a:t>
            </a:r>
            <a:r>
              <a:rPr lang="en-GB" sz="1300" kern="1200" dirty="0" smtClean="0">
                <a:solidFill>
                  <a:schemeClr val="tx1"/>
                </a:solidFill>
                <a:latin typeface="+mn-lt"/>
                <a:ea typeface="+mn-ea"/>
                <a:cs typeface="+mn-cs"/>
              </a:rPr>
              <a:t>pension funds and annuity providers to use longevity hedges. </a:t>
            </a:r>
          </a:p>
          <a:p>
            <a:pPr>
              <a:buFontTx/>
              <a:buNone/>
            </a:pPr>
            <a:r>
              <a:rPr lang="en-GB" sz="1300" kern="1200" dirty="0" smtClean="0">
                <a:solidFill>
                  <a:schemeClr val="tx1"/>
                </a:solidFill>
                <a:latin typeface="+mn-lt"/>
                <a:ea typeface="+mn-ea"/>
                <a:cs typeface="+mn-cs"/>
              </a:rPr>
              <a:t>It may be crucial that regulatory systems worldwide allow for pension funds and annuity providers that hedge their longevity risk to have lower capital requirements than those who do not hedge their longevity risk.</a:t>
            </a:r>
          </a:p>
          <a:p>
            <a:pPr>
              <a:buFontTx/>
              <a:buChar char="-"/>
            </a:pPr>
            <a:r>
              <a:rPr lang="en-GB" sz="1300" u="none" kern="1200" baseline="0" dirty="0" smtClean="0">
                <a:solidFill>
                  <a:schemeClr val="tx1"/>
                </a:solidFill>
                <a:latin typeface="+mn-lt"/>
                <a:ea typeface="+mn-ea"/>
                <a:cs typeface="+mn-cs"/>
              </a:rPr>
              <a:t>A</a:t>
            </a:r>
            <a:r>
              <a:rPr lang="en-GB" sz="1300" kern="1200" dirty="0" smtClean="0">
                <a:solidFill>
                  <a:schemeClr val="tx1"/>
                </a:solidFill>
                <a:latin typeface="+mn-lt"/>
                <a:ea typeface="+mn-ea"/>
                <a:cs typeface="+mn-cs"/>
              </a:rPr>
              <a:t>ccounting rules are crucial for a realistic assessment of longevity risk</a:t>
            </a:r>
          </a:p>
          <a:p>
            <a:pPr>
              <a:buFontTx/>
              <a:buNone/>
            </a:pPr>
            <a:endParaRPr lang="en-GB" sz="1300" u="none" kern="1200" baseline="0" dirty="0" smtClean="0">
              <a:solidFill>
                <a:schemeClr val="tx1"/>
              </a:solidFill>
              <a:latin typeface="+mn-lt"/>
              <a:ea typeface="+mn-ea"/>
              <a:cs typeface="+mn-cs"/>
            </a:endParaRPr>
          </a:p>
          <a:p>
            <a:pPr>
              <a:buFontTx/>
              <a:buNone/>
            </a:pPr>
            <a:r>
              <a:rPr lang="en-GB" sz="1300" u="sng" kern="1200" baseline="0" dirty="0" smtClean="0">
                <a:solidFill>
                  <a:schemeClr val="tx1"/>
                </a:solidFill>
                <a:latin typeface="+mn-lt"/>
                <a:ea typeface="+mn-ea"/>
                <a:cs typeface="+mn-cs"/>
              </a:rPr>
              <a:t>Market capacity and structure</a:t>
            </a:r>
          </a:p>
          <a:p>
            <a:pPr>
              <a:buFontTx/>
              <a:buNone/>
            </a:pPr>
            <a:endParaRPr lang="en-GB" sz="1300" u="none" kern="1200" baseline="0" dirty="0" smtClean="0">
              <a:solidFill>
                <a:schemeClr val="tx1"/>
              </a:solidFill>
              <a:latin typeface="+mn-lt"/>
              <a:ea typeface="+mn-ea"/>
              <a:cs typeface="+mn-cs"/>
            </a:endParaRPr>
          </a:p>
          <a:p>
            <a:pPr>
              <a:buFontTx/>
              <a:buChar char="-"/>
            </a:pPr>
            <a:r>
              <a:rPr lang="en-GB" sz="1300" kern="1200" dirty="0" smtClean="0">
                <a:solidFill>
                  <a:schemeClr val="tx1"/>
                </a:solidFill>
                <a:latin typeface="+mn-lt"/>
                <a:ea typeface="+mn-ea"/>
                <a:cs typeface="+mn-cs"/>
              </a:rPr>
              <a:t>Misalignment of incentives between pension funds and annuity providers on the one side and private investors on the other. Private investors require standardized instruments (index-based longevity hedges) based on general populations in order to have more liquidity and transparency in the market. Pension funds and annuity providers are more interested in idiosyncratic solutions designed to their specific membership and situations. By acting as intermediaries, bundling into pools the individual hedges pension funds and annuity providers desire, and selling standardised hedges to private investors, insurance companies</a:t>
            </a:r>
            <a:r>
              <a:rPr lang="en-GB" sz="1300" b="1" kern="1200" dirty="0" smtClean="0">
                <a:solidFill>
                  <a:schemeClr val="tx1"/>
                </a:solidFill>
                <a:latin typeface="+mn-lt"/>
                <a:ea typeface="+mn-ea"/>
                <a:cs typeface="+mn-cs"/>
              </a:rPr>
              <a:t> </a:t>
            </a:r>
            <a:r>
              <a:rPr lang="en-GB" sz="1300" kern="1200" dirty="0" smtClean="0">
                <a:solidFill>
                  <a:schemeClr val="tx1"/>
                </a:solidFill>
                <a:latin typeface="+mn-lt"/>
                <a:ea typeface="+mn-ea"/>
                <a:cs typeface="+mn-cs"/>
              </a:rPr>
              <a:t>and reinsurers</a:t>
            </a:r>
            <a:r>
              <a:rPr lang="en-GB" sz="1300" b="1" kern="1200" dirty="0" smtClean="0">
                <a:solidFill>
                  <a:schemeClr val="tx1"/>
                </a:solidFill>
                <a:latin typeface="+mn-lt"/>
                <a:ea typeface="+mn-ea"/>
                <a:cs typeface="+mn-cs"/>
              </a:rPr>
              <a:t> </a:t>
            </a:r>
            <a:r>
              <a:rPr lang="en-GB" sz="1300" kern="1200" dirty="0" smtClean="0">
                <a:solidFill>
                  <a:schemeClr val="tx1"/>
                </a:solidFill>
                <a:latin typeface="+mn-lt"/>
                <a:ea typeface="+mn-ea"/>
                <a:cs typeface="+mn-cs"/>
              </a:rPr>
              <a:t>can play a role in helping develop capital market solutions for hedging longevity risk</a:t>
            </a:r>
          </a:p>
          <a:p>
            <a:pPr>
              <a:buFontTx/>
              <a:buChar char="-"/>
            </a:pPr>
            <a:endParaRPr lang="en-GB" sz="1300" u="none" kern="1200" baseline="0" dirty="0" smtClean="0">
              <a:solidFill>
                <a:schemeClr val="tx1"/>
              </a:solidFill>
              <a:latin typeface="+mn-lt"/>
              <a:ea typeface="+mn-ea"/>
              <a:cs typeface="+mn-cs"/>
            </a:endParaRPr>
          </a:p>
          <a:p>
            <a:pPr>
              <a:buFontTx/>
              <a:buNone/>
            </a:pPr>
            <a:r>
              <a:rPr lang="en-GB" sz="1300" u="sng" kern="1200" baseline="0" dirty="0" smtClean="0">
                <a:solidFill>
                  <a:schemeClr val="tx1"/>
                </a:solidFill>
                <a:latin typeface="+mn-lt"/>
                <a:ea typeface="+mn-ea"/>
                <a:cs typeface="+mn-cs"/>
              </a:rPr>
              <a:t>Standardisation, liquidity and transparency</a:t>
            </a:r>
          </a:p>
          <a:p>
            <a:pPr>
              <a:buFontTx/>
              <a:buNone/>
            </a:pPr>
            <a:endParaRPr lang="en-GB" sz="1300" u="none" kern="1200" baseline="0" dirty="0" smtClean="0">
              <a:solidFill>
                <a:schemeClr val="tx1"/>
              </a:solidFill>
              <a:latin typeface="+mn-lt"/>
              <a:ea typeface="+mn-ea"/>
              <a:cs typeface="+mn-cs"/>
            </a:endParaRPr>
          </a:p>
          <a:p>
            <a:pPr>
              <a:buFontTx/>
              <a:buNone/>
            </a:pPr>
            <a:r>
              <a:rPr lang="en-GB" sz="1300" kern="1200" dirty="0" smtClean="0">
                <a:solidFill>
                  <a:schemeClr val="tx1"/>
                </a:solidFill>
                <a:latin typeface="+mn-lt"/>
                <a:ea typeface="+mn-ea"/>
                <a:cs typeface="+mn-cs"/>
              </a:rPr>
              <a:t>Reference points for pricing longevity risk and some publicly available information could be used by potential market participants to enter the market.</a:t>
            </a:r>
          </a:p>
          <a:p>
            <a:pPr>
              <a:buFontTx/>
              <a:buNone/>
            </a:pPr>
            <a:endParaRPr lang="en-GB" sz="1300" u="none" kern="1200" baseline="0" dirty="0" smtClean="0">
              <a:solidFill>
                <a:schemeClr val="tx1"/>
              </a:solidFill>
              <a:latin typeface="+mn-lt"/>
              <a:ea typeface="+mn-ea"/>
              <a:cs typeface="+mn-cs"/>
            </a:endParaRPr>
          </a:p>
          <a:p>
            <a:pPr>
              <a:buFontTx/>
              <a:buNone/>
            </a:pPr>
            <a:r>
              <a:rPr lang="en-GB" sz="1300" kern="1200" dirty="0" smtClean="0">
                <a:solidFill>
                  <a:schemeClr val="tx1"/>
                </a:solidFill>
                <a:latin typeface="+mn-lt"/>
                <a:ea typeface="+mn-ea"/>
                <a:cs typeface="+mn-cs"/>
              </a:rPr>
              <a:t>By issuing longevity-indexed bonds and selling them in auctions, governments would allow offers and final prices to become publicly available as a reference point for other transactions.</a:t>
            </a:r>
            <a:endParaRPr lang="en-US" u="none" baseline="0" dirty="0"/>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20</a:t>
            </a:fld>
            <a:endParaRPr lang="en-US"/>
          </a:p>
        </p:txBody>
      </p:sp>
    </p:spTree>
    <p:extLst>
      <p:ext uri="{BB962C8B-B14F-4D97-AF65-F5344CB8AC3E}">
        <p14:creationId xmlns:p14="http://schemas.microsoft.com/office/powerpoint/2010/main" val="2644779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21</a:t>
            </a:fld>
            <a:endParaRPr lang="en-US"/>
          </a:p>
        </p:txBody>
      </p:sp>
    </p:spTree>
    <p:extLst>
      <p:ext uri="{BB962C8B-B14F-4D97-AF65-F5344CB8AC3E}">
        <p14:creationId xmlns:p14="http://schemas.microsoft.com/office/powerpoint/2010/main" val="1093905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22</a:t>
            </a:fld>
            <a:endParaRPr lang="en-US"/>
          </a:p>
        </p:txBody>
      </p:sp>
    </p:spTree>
    <p:extLst>
      <p:ext uri="{BB962C8B-B14F-4D97-AF65-F5344CB8AC3E}">
        <p14:creationId xmlns:p14="http://schemas.microsoft.com/office/powerpoint/2010/main" val="3282662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Government issuing LIB doesn’t necessarily mean that governments have to take on all the LR out there in</a:t>
            </a:r>
            <a:r>
              <a:rPr lang="en-GB" baseline="0" dirty="0" smtClean="0"/>
              <a:t> the market from annuity providers and/or pension funds. That may be far for advisable as government already hold in their balance sheets a lot of LR from their PAYG-financed public pensions.</a:t>
            </a:r>
          </a:p>
          <a:p>
            <a:r>
              <a:rPr lang="en-GB" baseline="0" dirty="0" smtClean="0"/>
              <a:t>The actual idea of issuing LIB is that government will jump start the market by absorbing a small proportion of all the LR out there. Issuing LIB in which government only take a small share of LR have important positive effects:</a:t>
            </a:r>
          </a:p>
          <a:p>
            <a:endParaRPr lang="en-GB" baseline="0" dirty="0" smtClean="0"/>
          </a:p>
          <a:p>
            <a:pPr>
              <a:buFontTx/>
              <a:buChar char="-"/>
            </a:pPr>
            <a:r>
              <a:rPr lang="en-GB" baseline="0" dirty="0" smtClean="0"/>
              <a:t>Standardisation</a:t>
            </a:r>
          </a:p>
          <a:p>
            <a:pPr>
              <a:buFontTx/>
              <a:buChar char="-"/>
            </a:pPr>
            <a:r>
              <a:rPr lang="en-GB" baseline="0" dirty="0" smtClean="0"/>
              <a:t>Benchmarking for pricing</a:t>
            </a:r>
          </a:p>
          <a:p>
            <a:pPr>
              <a:buFontTx/>
              <a:buChar char="-"/>
            </a:pPr>
            <a:r>
              <a:rPr lang="en-GB" baseline="0" dirty="0" smtClean="0"/>
              <a:t>Liquidity</a:t>
            </a:r>
          </a:p>
          <a:p>
            <a:pPr>
              <a:buFontTx/>
              <a:buChar char="-"/>
            </a:pPr>
            <a:endParaRPr lang="en-GB" baseline="0" dirty="0" smtClean="0"/>
          </a:p>
          <a:p>
            <a:pPr>
              <a:buFontTx/>
              <a:buNone/>
            </a:pPr>
            <a:r>
              <a:rPr lang="en-GB" baseline="0" dirty="0" smtClean="0"/>
              <a:t>Then private market will begin issuing their own LIB and private investors would have a standard and a benchmark to allow them assess the different products and their pricing. </a:t>
            </a:r>
            <a:endParaRPr lang="en-US" dirty="0"/>
          </a:p>
        </p:txBody>
      </p:sp>
      <p:sp>
        <p:nvSpPr>
          <p:cNvPr id="4" name="Slide Number Placeholder 3"/>
          <p:cNvSpPr>
            <a:spLocks noGrp="1"/>
          </p:cNvSpPr>
          <p:nvPr>
            <p:ph type="sldNum" sz="quarter" idx="10"/>
          </p:nvPr>
        </p:nvSpPr>
        <p:spPr/>
        <p:txBody>
          <a:bodyPr/>
          <a:lstStyle/>
          <a:p>
            <a:pPr>
              <a:defRPr/>
            </a:pPr>
            <a:fld id="{3F2DEC85-7CDA-4C48-9EFF-977D88A602E0}" type="slidenum">
              <a:rPr lang="en-US" smtClean="0"/>
              <a:pPr>
                <a:defRPr/>
              </a:pPr>
              <a:t>23</a:t>
            </a:fld>
            <a:endParaRPr lang="en-US"/>
          </a:p>
        </p:txBody>
      </p:sp>
    </p:spTree>
    <p:extLst>
      <p:ext uri="{BB962C8B-B14F-4D97-AF65-F5344CB8AC3E}">
        <p14:creationId xmlns:p14="http://schemas.microsoft.com/office/powerpoint/2010/main" val="37554309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664925A0-B398-4F11-AC49-692785ED5EC7}" type="datetimeFigureOut">
              <a:rPr lang="en-GB" smtClean="0"/>
              <a:t>19/02/2014</a:t>
            </a:fld>
            <a:endParaRPr lang="en-GB"/>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64925A0-B398-4F11-AC49-692785ED5EC7}" type="datetimeFigureOut">
              <a:rPr lang="en-GB" smtClean="0"/>
              <a:t>19/02/2014</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1849B855-C560-4602-A5C2-6BC911DAEA22}" type="slidenum">
              <a:rPr lang="en-GB" smtClean="0"/>
              <a:t>‹#›</a:t>
            </a:fld>
            <a:endParaRPr lang="en-GB"/>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664925A0-B398-4F11-AC49-692785ED5EC7}" type="datetimeFigureOut">
              <a:rPr lang="en-GB" smtClean="0"/>
              <a:t>19/02/2014</a:t>
            </a:fld>
            <a:endParaRPr lang="en-GB"/>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1849B855-C560-4602-A5C2-6BC911DAEA22}"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6"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64925A0-B398-4F11-AC49-692785ED5EC7}" type="datetimeFigureOut">
              <a:rPr lang="en-GB" smtClean="0"/>
              <a:t>19/02/2014</a:t>
            </a:fld>
            <a:endParaRPr lang="en-GB"/>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1849B855-C560-4602-A5C2-6BC911DAEA22}"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oecd.org/insurance/private-pensions"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ctrTitle"/>
          </p:nvPr>
        </p:nvSpPr>
        <p:spPr>
          <a:xfrm>
            <a:off x="1331640" y="1772816"/>
            <a:ext cx="7097931" cy="2446824"/>
          </a:xfrm>
        </p:spPr>
        <p:txBody>
          <a:bodyPr/>
          <a:lstStyle/>
          <a:p>
            <a:pPr algn="ctr">
              <a:lnSpc>
                <a:spcPct val="100000"/>
              </a:lnSpc>
            </a:pPr>
            <a:r>
              <a:rPr lang="en-GB" sz="5100" dirty="0" smtClean="0"/>
              <a:t>Mortality assumptions longevity risk</a:t>
            </a:r>
            <a:endParaRPr lang="en-US" sz="5100" dirty="0"/>
          </a:p>
        </p:txBody>
      </p:sp>
      <p:sp>
        <p:nvSpPr>
          <p:cNvPr id="3" name="Subtitle 2"/>
          <p:cNvSpPr>
            <a:spLocks noGrp="1"/>
          </p:cNvSpPr>
          <p:nvPr>
            <p:ph type="subTitle" idx="1"/>
          </p:nvPr>
        </p:nvSpPr>
        <p:spPr>
          <a:xfrm>
            <a:off x="23082" y="5805263"/>
            <a:ext cx="4692934" cy="936105"/>
          </a:xfrm>
        </p:spPr>
        <p:txBody>
          <a:bodyPr tIns="32653" bIns="32653">
            <a:noAutofit/>
          </a:bodyPr>
          <a:lstStyle/>
          <a:p>
            <a:pPr>
              <a:lnSpc>
                <a:spcPct val="100000"/>
              </a:lnSpc>
              <a:defRPr/>
            </a:pPr>
            <a:r>
              <a:rPr lang="en-GB" sz="2300" dirty="0"/>
              <a:t>Pablo </a:t>
            </a:r>
            <a:r>
              <a:rPr lang="en-GB" sz="2300" dirty="0" err="1"/>
              <a:t>Antolin</a:t>
            </a:r>
            <a:endParaRPr lang="en-GB" sz="2300" dirty="0"/>
          </a:p>
          <a:p>
            <a:pPr>
              <a:lnSpc>
                <a:spcPct val="100000"/>
              </a:lnSpc>
              <a:defRPr/>
            </a:pPr>
            <a:r>
              <a:rPr lang="en-GB" sz="2300" dirty="0"/>
              <a:t>OECD Financial Affairs </a:t>
            </a:r>
            <a:r>
              <a:rPr lang="en-GB" sz="2300" dirty="0" smtClean="0"/>
              <a:t>Division</a:t>
            </a:r>
          </a:p>
          <a:p>
            <a:pPr>
              <a:lnSpc>
                <a:spcPct val="100000"/>
              </a:lnSpc>
              <a:defRPr/>
            </a:pPr>
            <a:endParaRPr lang="en-GB" sz="2300" dirty="0"/>
          </a:p>
        </p:txBody>
      </p:sp>
    </p:spTree>
    <p:extLst>
      <p:ext uri="{BB962C8B-B14F-4D97-AF65-F5344CB8AC3E}">
        <p14:creationId xmlns:p14="http://schemas.microsoft.com/office/powerpoint/2010/main" val="481502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1" y="260648"/>
            <a:ext cx="7344816" cy="1008112"/>
          </a:xfrm>
        </p:spPr>
        <p:txBody>
          <a:bodyPr/>
          <a:lstStyle/>
          <a:p>
            <a:pPr defTabSz="652961"/>
            <a:r>
              <a:rPr lang="en-US" dirty="0" smtClean="0"/>
              <a:t>Results</a:t>
            </a:r>
            <a:endParaRPr lang="en-US" dirty="0"/>
          </a:p>
        </p:txBody>
      </p:sp>
      <p:sp>
        <p:nvSpPr>
          <p:cNvPr id="3" name="Content Placeholder 2"/>
          <p:cNvSpPr>
            <a:spLocks noGrp="1"/>
          </p:cNvSpPr>
          <p:nvPr>
            <p:ph idx="1"/>
          </p:nvPr>
        </p:nvSpPr>
        <p:spPr>
          <a:xfrm>
            <a:off x="468313" y="1412776"/>
            <a:ext cx="8476116" cy="5243624"/>
          </a:xfrm>
        </p:spPr>
        <p:txBody>
          <a:bodyPr lIns="65306" tIns="32653" rIns="65306" bIns="32653">
            <a:normAutofit/>
          </a:bodyPr>
          <a:lstStyle/>
          <a:p>
            <a:pPr marL="342665" indent="-342665" defTabSz="652961">
              <a:spcBef>
                <a:spcPts val="703"/>
              </a:spcBef>
              <a:buFont typeface="Wingdings" pitchFamily="2" charset="2"/>
              <a:buChar char="Ø"/>
            </a:pPr>
            <a:r>
              <a:rPr lang="en-US" dirty="0" smtClean="0"/>
              <a:t>Longevity risk is important for pension funds and annuity providers because inappropriate provisioning for future improvements in mortality can lead them to insolvency and bankruptcy </a:t>
            </a:r>
            <a:endParaRPr lang="en-US" dirty="0"/>
          </a:p>
          <a:p>
            <a:pPr marL="342665" indent="-342665" defTabSz="652961">
              <a:spcBef>
                <a:spcPts val="703"/>
              </a:spcBef>
              <a:buFont typeface="Wingdings" pitchFamily="2" charset="2"/>
              <a:buChar char="Ø"/>
            </a:pPr>
            <a:r>
              <a:rPr lang="en-US" dirty="0" smtClean="0"/>
              <a:t>Despite of the use of mortality tables that incorporate improvements, LR is still a serious and large problem for pension funds and annuity providers</a:t>
            </a:r>
            <a:r>
              <a:rPr lang="en-US" dirty="0"/>
              <a:t> in most countries</a:t>
            </a:r>
            <a:r>
              <a:rPr lang="en-US" dirty="0" smtClean="0"/>
              <a:t>.</a:t>
            </a:r>
          </a:p>
          <a:p>
            <a:pPr marL="342665" indent="-342665" defTabSz="652961">
              <a:spcBef>
                <a:spcPts val="703"/>
              </a:spcBef>
              <a:buFont typeface="Wingdings" pitchFamily="2" charset="2"/>
              <a:buChar char="Ø"/>
            </a:pPr>
            <a:r>
              <a:rPr lang="en-US" dirty="0" smtClean="0"/>
              <a:t>How to manage LR?</a:t>
            </a:r>
          </a:p>
        </p:txBody>
      </p:sp>
      <p:sp>
        <p:nvSpPr>
          <p:cNvPr id="5"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10</a:t>
            </a:fld>
            <a:endParaRPr lang="en-US" dirty="0"/>
          </a:p>
        </p:txBody>
      </p:sp>
    </p:spTree>
    <p:extLst>
      <p:ext uri="{BB962C8B-B14F-4D97-AF65-F5344CB8AC3E}">
        <p14:creationId xmlns:p14="http://schemas.microsoft.com/office/powerpoint/2010/main" val="4146004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Slide Number Placeholder 3"/>
          <p:cNvSpPr>
            <a:spLocks noGrp="1"/>
          </p:cNvSpPr>
          <p:nvPr>
            <p:ph type="sldNum" sz="quarter" idx="4294967295"/>
          </p:nvPr>
        </p:nvSpPr>
        <p:spPr>
          <a:xfrm>
            <a:off x="7009947" y="6245679"/>
            <a:ext cx="2134054" cy="476250"/>
          </a:xfrm>
          <a:noFill/>
        </p:spPr>
        <p:txBody>
          <a:bodyPr/>
          <a:lstStyle/>
          <a:p>
            <a:fld id="{F8E1088E-424C-4731-BAF3-397E8881930C}" type="slidenum">
              <a:rPr lang="en-US"/>
              <a:pPr/>
              <a:t>11</a:t>
            </a:fld>
            <a:endParaRPr lang="en-US" dirty="0"/>
          </a:p>
        </p:txBody>
      </p:sp>
      <p:sp>
        <p:nvSpPr>
          <p:cNvPr id="4" name="Title 4"/>
          <p:cNvSpPr txBox="1">
            <a:spLocks/>
          </p:cNvSpPr>
          <p:nvPr/>
        </p:nvSpPr>
        <p:spPr>
          <a:xfrm>
            <a:off x="2051720" y="1887795"/>
            <a:ext cx="4894036" cy="2123622"/>
          </a:xfrm>
          <a:prstGeom prst="rect">
            <a:avLst/>
          </a:prstGeom>
        </p:spPr>
        <p:txBody>
          <a:bodyPr vert="horz" lIns="89966" tIns="45702" rIns="89966" bIns="45702" rtlCol="0" anchor="b">
            <a:spAutoFit/>
          </a:bodyPr>
          <a:lstStyle>
            <a:lvl1pPr algn="l" rtl="0" eaLnBrk="1" latinLnBrk="0" hangingPunct="1">
              <a:lnSpc>
                <a:spcPts val="6299"/>
              </a:lnSpc>
              <a:spcBef>
                <a:spcPct val="0"/>
              </a:spcBef>
              <a:buNone/>
              <a:defRPr kumimoji="0" sz="6300" kern="1200" cap="all" baseline="0">
                <a:solidFill>
                  <a:schemeClr val="bg1"/>
                </a:solidFill>
                <a:latin typeface="+mj-lt"/>
                <a:ea typeface="+mj-ea"/>
                <a:cs typeface="+mj-cs"/>
              </a:defRPr>
            </a:lvl1pPr>
          </a:lstStyle>
          <a:p>
            <a:pPr algn="ctr">
              <a:lnSpc>
                <a:spcPct val="100000"/>
              </a:lnSpc>
            </a:pPr>
            <a:r>
              <a:rPr lang="en-US" sz="4400" dirty="0" smtClean="0"/>
              <a:t>Policy options to Manage longevity risk</a:t>
            </a:r>
            <a:endParaRPr lang="en-US" sz="4400" dirty="0"/>
          </a:p>
        </p:txBody>
      </p:sp>
    </p:spTree>
    <p:extLst>
      <p:ext uri="{BB962C8B-B14F-4D97-AF65-F5344CB8AC3E}">
        <p14:creationId xmlns:p14="http://schemas.microsoft.com/office/powerpoint/2010/main" val="24176221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371630"/>
            <a:ext cx="7910601" cy="4754989"/>
          </a:xfrm>
        </p:spPr>
        <p:txBody>
          <a:bodyPr lIns="65306" tIns="32653" rIns="65306" bIns="32653">
            <a:normAutofit fontScale="92500" lnSpcReduction="10000"/>
          </a:bodyPr>
          <a:lstStyle/>
          <a:p>
            <a:pPr marL="0" indent="0" algn="ctr" defTabSz="652961">
              <a:spcBef>
                <a:spcPts val="703"/>
              </a:spcBef>
              <a:buNone/>
            </a:pPr>
            <a:r>
              <a:rPr lang="en-US" dirty="0" smtClean="0"/>
              <a:t>How to manage longevity risk?</a:t>
            </a:r>
          </a:p>
          <a:p>
            <a:pPr marL="342665" indent="-342665" defTabSz="652961">
              <a:spcBef>
                <a:spcPts val="703"/>
              </a:spcBef>
              <a:buFont typeface="Wingdings" pitchFamily="2" charset="2"/>
              <a:buChar char="Ø"/>
            </a:pPr>
            <a:r>
              <a:rPr lang="en-US" dirty="0" smtClean="0"/>
              <a:t>In house: actuarial valuation process </a:t>
            </a:r>
          </a:p>
          <a:p>
            <a:pPr marL="342665" indent="-342665" defTabSz="652961">
              <a:spcBef>
                <a:spcPts val="703"/>
              </a:spcBef>
              <a:buFont typeface="Wingdings" pitchFamily="2" charset="2"/>
              <a:buChar char="Ø"/>
            </a:pPr>
            <a:r>
              <a:rPr lang="en-US" dirty="0" smtClean="0"/>
              <a:t>Asset liability management</a:t>
            </a:r>
          </a:p>
          <a:p>
            <a:pPr marL="342665" indent="-342665" defTabSz="652961">
              <a:spcBef>
                <a:spcPts val="703"/>
              </a:spcBef>
              <a:buFont typeface="Wingdings" pitchFamily="2" charset="2"/>
              <a:buChar char="Ø"/>
            </a:pPr>
            <a:r>
              <a:rPr lang="en-US" dirty="0" smtClean="0"/>
              <a:t>Transfer LR to a third party: capital market solutions for LR</a:t>
            </a:r>
          </a:p>
          <a:p>
            <a:pPr marL="0" indent="0" algn="ctr" defTabSz="652961">
              <a:spcBef>
                <a:spcPts val="703"/>
              </a:spcBef>
              <a:buNone/>
            </a:pPr>
            <a:r>
              <a:rPr lang="en-US" dirty="0" smtClean="0"/>
              <a:t>Potential role of government</a:t>
            </a:r>
          </a:p>
          <a:p>
            <a:pPr marL="342665" indent="-342665" defTabSz="652961">
              <a:spcBef>
                <a:spcPts val="703"/>
              </a:spcBef>
              <a:buFont typeface="Wingdings" pitchFamily="2" charset="2"/>
              <a:buChar char="Ø"/>
            </a:pPr>
            <a:r>
              <a:rPr lang="en-US" dirty="0" smtClean="0"/>
              <a:t>Reasons why governments should issue longevity-indexed bonds</a:t>
            </a:r>
          </a:p>
          <a:p>
            <a:pPr marL="342665" indent="-342665" defTabSz="652961">
              <a:spcBef>
                <a:spcPts val="703"/>
              </a:spcBef>
              <a:buFont typeface="Wingdings" pitchFamily="2" charset="2"/>
              <a:buChar char="Ø"/>
            </a:pPr>
            <a:r>
              <a:rPr lang="en-US" dirty="0" smtClean="0"/>
              <a:t>What are the market failures requiring government interventions?</a:t>
            </a:r>
            <a:endParaRPr lang="en-US" dirty="0"/>
          </a:p>
        </p:txBody>
      </p:sp>
      <p:sp>
        <p:nvSpPr>
          <p:cNvPr id="9220"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12</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smtClean="0"/>
              <a:t>Policy analysis: How to manage LR?</a:t>
            </a:r>
            <a:endParaRPr lang="en-GB" sz="3400" dirty="0"/>
          </a:p>
        </p:txBody>
      </p:sp>
    </p:spTree>
    <p:extLst>
      <p:ext uri="{BB962C8B-B14F-4D97-AF65-F5344CB8AC3E}">
        <p14:creationId xmlns:p14="http://schemas.microsoft.com/office/powerpoint/2010/main" val="3547672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7"/>
          <p:cNvSpPr>
            <a:spLocks/>
          </p:cNvSpPr>
          <p:nvPr/>
        </p:nvSpPr>
        <p:spPr bwMode="auto">
          <a:xfrm>
            <a:off x="7831517" y="5066393"/>
            <a:ext cx="1144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3" bIns="0">
            <a:spAutoFit/>
          </a:bodyPr>
          <a:lstStyle/>
          <a:p>
            <a:pPr marL="39683" algn="ctr"/>
            <a:r>
              <a:rPr lang="en-US" sz="1100"/>
              <a:t> </a:t>
            </a:r>
          </a:p>
        </p:txBody>
      </p:sp>
      <p:grpSp>
        <p:nvGrpSpPr>
          <p:cNvPr id="27651" name="Group 9"/>
          <p:cNvGrpSpPr>
            <a:grpSpLocks/>
          </p:cNvGrpSpPr>
          <p:nvPr/>
        </p:nvGrpSpPr>
        <p:grpSpPr bwMode="auto">
          <a:xfrm>
            <a:off x="187099" y="2002518"/>
            <a:ext cx="615723" cy="2851831"/>
            <a:chOff x="0" y="0"/>
            <a:chExt cx="551" cy="2554"/>
          </a:xfrm>
        </p:grpSpPr>
        <p:sp>
          <p:nvSpPr>
            <p:cNvPr id="27667" name="AutoShape 10"/>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7668" name="Rectangle 11"/>
            <p:cNvSpPr>
              <a:spLocks/>
            </p:cNvSpPr>
            <p:nvPr/>
          </p:nvSpPr>
          <p:spPr bwMode="auto">
            <a:xfrm>
              <a:off x="0" y="0"/>
              <a:ext cx="551" cy="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nvGrpSpPr>
          <p:cNvPr id="27652" name="Group 12"/>
          <p:cNvGrpSpPr>
            <a:grpSpLocks/>
          </p:cNvGrpSpPr>
          <p:nvPr/>
        </p:nvGrpSpPr>
        <p:grpSpPr bwMode="auto">
          <a:xfrm>
            <a:off x="970643" y="1988911"/>
            <a:ext cx="616857" cy="2850696"/>
            <a:chOff x="0" y="0"/>
            <a:chExt cx="551" cy="2554"/>
          </a:xfrm>
        </p:grpSpPr>
        <p:sp>
          <p:nvSpPr>
            <p:cNvPr id="27665" name="AutoShape 13"/>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7666" name="Rectangle 14"/>
            <p:cNvSpPr>
              <a:spLocks/>
            </p:cNvSpPr>
            <p:nvPr/>
          </p:nvSpPr>
          <p:spPr bwMode="auto">
            <a:xfrm>
              <a:off x="0" y="0"/>
              <a:ext cx="551" cy="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sp>
        <p:nvSpPr>
          <p:cNvPr id="27653" name="Rectangle 24"/>
          <p:cNvSpPr>
            <a:spLocks/>
          </p:cNvSpPr>
          <p:nvPr/>
        </p:nvSpPr>
        <p:spPr bwMode="auto">
          <a:xfrm>
            <a:off x="7867803" y="5066393"/>
            <a:ext cx="1144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3" bIns="0">
            <a:spAutoFit/>
          </a:bodyPr>
          <a:lstStyle/>
          <a:p>
            <a:pPr marL="39683" algn="ctr"/>
            <a:r>
              <a:rPr lang="en-US" sz="1100"/>
              <a:t> </a:t>
            </a:r>
          </a:p>
        </p:txBody>
      </p:sp>
      <p:grpSp>
        <p:nvGrpSpPr>
          <p:cNvPr id="27654" name="Group 26"/>
          <p:cNvGrpSpPr>
            <a:grpSpLocks/>
          </p:cNvGrpSpPr>
          <p:nvPr/>
        </p:nvGrpSpPr>
        <p:grpSpPr bwMode="auto">
          <a:xfrm>
            <a:off x="187099" y="2002518"/>
            <a:ext cx="616857" cy="2851831"/>
            <a:chOff x="0" y="0"/>
            <a:chExt cx="552" cy="2554"/>
          </a:xfrm>
        </p:grpSpPr>
        <p:grpSp>
          <p:nvGrpSpPr>
            <p:cNvPr id="27662" name="Group 27"/>
            <p:cNvGrpSpPr>
              <a:grpSpLocks/>
            </p:cNvGrpSpPr>
            <p:nvPr/>
          </p:nvGrpSpPr>
          <p:grpSpPr bwMode="auto">
            <a:xfrm>
              <a:off x="0" y="0"/>
              <a:ext cx="552" cy="2554"/>
              <a:chOff x="0" y="0"/>
              <a:chExt cx="552" cy="2554"/>
            </a:xfrm>
          </p:grpSpPr>
          <p:sp>
            <p:nvSpPr>
              <p:cNvPr id="27663" name="AutoShape 28"/>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7664" name="Rectangle 29"/>
              <p:cNvSpPr>
                <a:spLocks/>
              </p:cNvSpPr>
              <p:nvPr/>
            </p:nvSpPr>
            <p:spPr bwMode="auto">
              <a:xfrm>
                <a:off x="0" y="0"/>
                <a:ext cx="55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grpSp>
        <p:nvGrpSpPr>
          <p:cNvPr id="27655" name="Group 30"/>
          <p:cNvGrpSpPr>
            <a:grpSpLocks/>
          </p:cNvGrpSpPr>
          <p:nvPr/>
        </p:nvGrpSpPr>
        <p:grpSpPr bwMode="auto">
          <a:xfrm>
            <a:off x="970643" y="1988911"/>
            <a:ext cx="616857" cy="2850696"/>
            <a:chOff x="0" y="0"/>
            <a:chExt cx="552" cy="2554"/>
          </a:xfrm>
        </p:grpSpPr>
        <p:grpSp>
          <p:nvGrpSpPr>
            <p:cNvPr id="27659" name="Group 31"/>
            <p:cNvGrpSpPr>
              <a:grpSpLocks/>
            </p:cNvGrpSpPr>
            <p:nvPr/>
          </p:nvGrpSpPr>
          <p:grpSpPr bwMode="auto">
            <a:xfrm>
              <a:off x="0" y="0"/>
              <a:ext cx="552" cy="2554"/>
              <a:chOff x="0" y="0"/>
              <a:chExt cx="552" cy="2554"/>
            </a:xfrm>
          </p:grpSpPr>
          <p:sp>
            <p:nvSpPr>
              <p:cNvPr id="27660" name="AutoShape 32"/>
              <p:cNvSpPr>
                <a:spLocks/>
              </p:cNvSpPr>
              <p:nvPr/>
            </p:nvSpPr>
            <p:spPr bwMode="auto">
              <a:xfrm>
                <a:off x="0" y="0"/>
                <a:ext cx="552"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7661" name="Rectangle 33"/>
              <p:cNvSpPr>
                <a:spLocks/>
              </p:cNvSpPr>
              <p:nvPr/>
            </p:nvSpPr>
            <p:spPr bwMode="auto">
              <a:xfrm>
                <a:off x="0" y="0"/>
                <a:ext cx="55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sp>
        <p:nvSpPr>
          <p:cNvPr id="14370" name="Rectangle 34"/>
          <p:cNvSpPr>
            <a:spLocks noGrp="1" noChangeArrowheads="1"/>
          </p:cNvSpPr>
          <p:nvPr>
            <p:ph type="title"/>
          </p:nvPr>
        </p:nvSpPr>
        <p:spPr/>
        <p:txBody>
          <a:bodyPr rIns="81266"/>
          <a:lstStyle/>
          <a:p>
            <a:pPr marL="39683"/>
            <a:r>
              <a:rPr lang="en-US" dirty="0" smtClean="0"/>
              <a:t>Managing LR in house</a:t>
            </a:r>
          </a:p>
        </p:txBody>
      </p:sp>
      <p:sp>
        <p:nvSpPr>
          <p:cNvPr id="14371" name="Rectangle 35"/>
          <p:cNvSpPr>
            <a:spLocks noGrp="1" noChangeArrowheads="1"/>
          </p:cNvSpPr>
          <p:nvPr>
            <p:ph idx="1"/>
          </p:nvPr>
        </p:nvSpPr>
        <p:spPr>
          <a:xfrm>
            <a:off x="509135" y="1412776"/>
            <a:ext cx="8228919" cy="4946295"/>
          </a:xfrm>
        </p:spPr>
        <p:txBody>
          <a:bodyPr lIns="65306" tIns="32653" rIns="81266" bIns="32653">
            <a:normAutofit lnSpcReduction="10000"/>
          </a:bodyPr>
          <a:lstStyle/>
          <a:p>
            <a:r>
              <a:rPr lang="en-GB" dirty="0" smtClean="0"/>
              <a:t>In house as part of internal risk management systems: retain risk and hold enough capital to withstand fluctuations. Actuarial valuation process. Hence</a:t>
            </a:r>
          </a:p>
          <a:p>
            <a:pPr lvl="1"/>
            <a:r>
              <a:rPr lang="en-GB" dirty="0" smtClean="0"/>
              <a:t>1</a:t>
            </a:r>
            <a:r>
              <a:rPr lang="en-GB" baseline="30000" dirty="0" smtClean="0"/>
              <a:t>st</a:t>
            </a:r>
            <a:r>
              <a:rPr lang="en-GB" dirty="0" smtClean="0"/>
              <a:t> step recognise its existence, </a:t>
            </a:r>
          </a:p>
          <a:p>
            <a:pPr lvl="1"/>
            <a:r>
              <a:rPr lang="en-GB" dirty="0" smtClean="0"/>
              <a:t>incorporate it in the actuarial valuation process,</a:t>
            </a:r>
          </a:p>
          <a:p>
            <a:pPr lvl="1"/>
            <a:r>
              <a:rPr lang="en-GB" dirty="0" smtClean="0"/>
              <a:t>use stochastic modelling, </a:t>
            </a:r>
          </a:p>
          <a:p>
            <a:pPr lvl="1"/>
            <a:r>
              <a:rPr lang="en-GB" dirty="0" smtClean="0"/>
              <a:t>update tables regularly and </a:t>
            </a:r>
          </a:p>
          <a:p>
            <a:pPr lvl="1"/>
            <a:r>
              <a:rPr lang="en-GB" dirty="0" smtClean="0"/>
              <a:t>allow for long enough periods. </a:t>
            </a:r>
          </a:p>
        </p:txBody>
      </p:sp>
      <p:sp>
        <p:nvSpPr>
          <p:cNvPr id="21"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13</a:t>
            </a:fld>
            <a:endParaRPr lang="en-US" dirty="0"/>
          </a:p>
        </p:txBody>
      </p:sp>
    </p:spTree>
    <p:extLst>
      <p:ext uri="{BB962C8B-B14F-4D97-AF65-F5344CB8AC3E}">
        <p14:creationId xmlns:p14="http://schemas.microsoft.com/office/powerpoint/2010/main" val="1710553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370"/>
                                        </p:tgtEl>
                                        <p:attrNameLst>
                                          <p:attrName>style.visibility</p:attrName>
                                        </p:attrNameLst>
                                      </p:cBhvr>
                                      <p:to>
                                        <p:strVal val="visible"/>
                                      </p:to>
                                    </p:set>
                                    <p:animEffect transition="in" filter="blinds(horizontal)">
                                      <p:cBhvr>
                                        <p:cTn id="7" dur="500"/>
                                        <p:tgtEl>
                                          <p:spTgt spid="14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71">
                                            <p:txEl>
                                              <p:pRg st="0" end="0"/>
                                            </p:txEl>
                                          </p:spTgt>
                                        </p:tgtEl>
                                        <p:attrNameLst>
                                          <p:attrName>style.visibility</p:attrName>
                                        </p:attrNameLst>
                                      </p:cBhvr>
                                      <p:to>
                                        <p:strVal val="visible"/>
                                      </p:to>
                                    </p:set>
                                    <p:anim calcmode="lin" valueType="num">
                                      <p:cBhvr additive="base">
                                        <p:cTn id="12" dur="500" fill="hold"/>
                                        <p:tgtEl>
                                          <p:spTgt spid="1437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71">
                                            <p:txEl>
                                              <p:pRg st="1" end="1"/>
                                            </p:txEl>
                                          </p:spTgt>
                                        </p:tgtEl>
                                        <p:attrNameLst>
                                          <p:attrName>style.visibility</p:attrName>
                                        </p:attrNameLst>
                                      </p:cBhvr>
                                      <p:to>
                                        <p:strVal val="visible"/>
                                      </p:to>
                                    </p:set>
                                    <p:anim calcmode="lin" valueType="num">
                                      <p:cBhvr additive="base">
                                        <p:cTn id="18" dur="500" fill="hold"/>
                                        <p:tgtEl>
                                          <p:spTgt spid="1437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3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71">
                                            <p:txEl>
                                              <p:pRg st="2" end="2"/>
                                            </p:txEl>
                                          </p:spTgt>
                                        </p:tgtEl>
                                        <p:attrNameLst>
                                          <p:attrName>style.visibility</p:attrName>
                                        </p:attrNameLst>
                                      </p:cBhvr>
                                      <p:to>
                                        <p:strVal val="visible"/>
                                      </p:to>
                                    </p:set>
                                    <p:anim calcmode="lin" valueType="num">
                                      <p:cBhvr additive="base">
                                        <p:cTn id="24" dur="500" fill="hold"/>
                                        <p:tgtEl>
                                          <p:spTgt spid="1437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3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371">
                                            <p:txEl>
                                              <p:pRg st="3" end="3"/>
                                            </p:txEl>
                                          </p:spTgt>
                                        </p:tgtEl>
                                        <p:attrNameLst>
                                          <p:attrName>style.visibility</p:attrName>
                                        </p:attrNameLst>
                                      </p:cBhvr>
                                      <p:to>
                                        <p:strVal val="visible"/>
                                      </p:to>
                                    </p:set>
                                    <p:anim calcmode="lin" valueType="num">
                                      <p:cBhvr additive="base">
                                        <p:cTn id="30" dur="500" fill="hold"/>
                                        <p:tgtEl>
                                          <p:spTgt spid="14371">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371">
                                            <p:txEl>
                                              <p:pRg st="4" end="4"/>
                                            </p:txEl>
                                          </p:spTgt>
                                        </p:tgtEl>
                                        <p:attrNameLst>
                                          <p:attrName>style.visibility</p:attrName>
                                        </p:attrNameLst>
                                      </p:cBhvr>
                                      <p:to>
                                        <p:strVal val="visible"/>
                                      </p:to>
                                    </p:set>
                                    <p:anim calcmode="lin" valueType="num">
                                      <p:cBhvr additive="base">
                                        <p:cTn id="36" dur="500" fill="hold"/>
                                        <p:tgtEl>
                                          <p:spTgt spid="14371">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3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371">
                                            <p:txEl>
                                              <p:pRg st="5" end="5"/>
                                            </p:txEl>
                                          </p:spTgt>
                                        </p:tgtEl>
                                        <p:attrNameLst>
                                          <p:attrName>style.visibility</p:attrName>
                                        </p:attrNameLst>
                                      </p:cBhvr>
                                      <p:to>
                                        <p:strVal val="visible"/>
                                      </p:to>
                                    </p:set>
                                    <p:anim calcmode="lin" valueType="num">
                                      <p:cBhvr additive="base">
                                        <p:cTn id="42" dur="500" fill="hold"/>
                                        <p:tgtEl>
                                          <p:spTgt spid="14371">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43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0" grpId="0" autoUpdateAnimBg="0"/>
      <p:bldP spid="14371"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7"/>
          <p:cNvSpPr>
            <a:spLocks/>
          </p:cNvSpPr>
          <p:nvPr/>
        </p:nvSpPr>
        <p:spPr bwMode="auto">
          <a:xfrm>
            <a:off x="7831517" y="5066393"/>
            <a:ext cx="1144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3" bIns="0">
            <a:spAutoFit/>
          </a:bodyPr>
          <a:lstStyle/>
          <a:p>
            <a:pPr marL="39683" algn="ctr"/>
            <a:r>
              <a:rPr lang="en-US" sz="1100"/>
              <a:t> </a:t>
            </a:r>
          </a:p>
        </p:txBody>
      </p:sp>
      <p:grpSp>
        <p:nvGrpSpPr>
          <p:cNvPr id="28675" name="Group 9"/>
          <p:cNvGrpSpPr>
            <a:grpSpLocks/>
          </p:cNvGrpSpPr>
          <p:nvPr/>
        </p:nvGrpSpPr>
        <p:grpSpPr bwMode="auto">
          <a:xfrm>
            <a:off x="187099" y="2002518"/>
            <a:ext cx="615723" cy="2851831"/>
            <a:chOff x="0" y="0"/>
            <a:chExt cx="551" cy="2554"/>
          </a:xfrm>
        </p:grpSpPr>
        <p:sp>
          <p:nvSpPr>
            <p:cNvPr id="28691" name="AutoShape 10"/>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8692" name="Rectangle 11"/>
            <p:cNvSpPr>
              <a:spLocks/>
            </p:cNvSpPr>
            <p:nvPr/>
          </p:nvSpPr>
          <p:spPr bwMode="auto">
            <a:xfrm>
              <a:off x="0" y="0"/>
              <a:ext cx="551" cy="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nvGrpSpPr>
          <p:cNvPr id="28676" name="Group 12"/>
          <p:cNvGrpSpPr>
            <a:grpSpLocks/>
          </p:cNvGrpSpPr>
          <p:nvPr/>
        </p:nvGrpSpPr>
        <p:grpSpPr bwMode="auto">
          <a:xfrm>
            <a:off x="970643" y="1988911"/>
            <a:ext cx="616857" cy="2850696"/>
            <a:chOff x="0" y="0"/>
            <a:chExt cx="551" cy="2554"/>
          </a:xfrm>
        </p:grpSpPr>
        <p:sp>
          <p:nvSpPr>
            <p:cNvPr id="28689" name="AutoShape 13"/>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8690" name="Rectangle 14"/>
            <p:cNvSpPr>
              <a:spLocks/>
            </p:cNvSpPr>
            <p:nvPr/>
          </p:nvSpPr>
          <p:spPr bwMode="auto">
            <a:xfrm>
              <a:off x="0" y="0"/>
              <a:ext cx="551" cy="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sp>
        <p:nvSpPr>
          <p:cNvPr id="28677" name="Rectangle 24"/>
          <p:cNvSpPr>
            <a:spLocks/>
          </p:cNvSpPr>
          <p:nvPr/>
        </p:nvSpPr>
        <p:spPr bwMode="auto">
          <a:xfrm>
            <a:off x="7867803" y="5066393"/>
            <a:ext cx="1144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3" bIns="0">
            <a:spAutoFit/>
          </a:bodyPr>
          <a:lstStyle/>
          <a:p>
            <a:pPr marL="39683" algn="ctr"/>
            <a:r>
              <a:rPr lang="en-US" sz="1100"/>
              <a:t> </a:t>
            </a:r>
          </a:p>
        </p:txBody>
      </p:sp>
      <p:grpSp>
        <p:nvGrpSpPr>
          <p:cNvPr id="28678" name="Group 26"/>
          <p:cNvGrpSpPr>
            <a:grpSpLocks/>
          </p:cNvGrpSpPr>
          <p:nvPr/>
        </p:nvGrpSpPr>
        <p:grpSpPr bwMode="auto">
          <a:xfrm>
            <a:off x="187099" y="2002518"/>
            <a:ext cx="616857" cy="2851831"/>
            <a:chOff x="0" y="0"/>
            <a:chExt cx="552" cy="2554"/>
          </a:xfrm>
        </p:grpSpPr>
        <p:grpSp>
          <p:nvGrpSpPr>
            <p:cNvPr id="28686" name="Group 27"/>
            <p:cNvGrpSpPr>
              <a:grpSpLocks/>
            </p:cNvGrpSpPr>
            <p:nvPr/>
          </p:nvGrpSpPr>
          <p:grpSpPr bwMode="auto">
            <a:xfrm>
              <a:off x="0" y="0"/>
              <a:ext cx="552" cy="2554"/>
              <a:chOff x="0" y="0"/>
              <a:chExt cx="552" cy="2554"/>
            </a:xfrm>
          </p:grpSpPr>
          <p:sp>
            <p:nvSpPr>
              <p:cNvPr id="28687" name="AutoShape 28"/>
              <p:cNvSpPr>
                <a:spLocks/>
              </p:cNvSpPr>
              <p:nvPr/>
            </p:nvSpPr>
            <p:spPr bwMode="auto">
              <a:xfrm>
                <a:off x="0" y="0"/>
                <a:ext cx="551"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8688" name="Rectangle 29"/>
              <p:cNvSpPr>
                <a:spLocks/>
              </p:cNvSpPr>
              <p:nvPr/>
            </p:nvSpPr>
            <p:spPr bwMode="auto">
              <a:xfrm>
                <a:off x="0" y="0"/>
                <a:ext cx="55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grpSp>
        <p:nvGrpSpPr>
          <p:cNvPr id="28679" name="Group 30"/>
          <p:cNvGrpSpPr>
            <a:grpSpLocks/>
          </p:cNvGrpSpPr>
          <p:nvPr/>
        </p:nvGrpSpPr>
        <p:grpSpPr bwMode="auto">
          <a:xfrm>
            <a:off x="970643" y="1988911"/>
            <a:ext cx="616857" cy="2850696"/>
            <a:chOff x="0" y="0"/>
            <a:chExt cx="552" cy="2554"/>
          </a:xfrm>
        </p:grpSpPr>
        <p:grpSp>
          <p:nvGrpSpPr>
            <p:cNvPr id="28683" name="Group 31"/>
            <p:cNvGrpSpPr>
              <a:grpSpLocks/>
            </p:cNvGrpSpPr>
            <p:nvPr/>
          </p:nvGrpSpPr>
          <p:grpSpPr bwMode="auto">
            <a:xfrm>
              <a:off x="0" y="0"/>
              <a:ext cx="552" cy="2554"/>
              <a:chOff x="0" y="0"/>
              <a:chExt cx="552" cy="2554"/>
            </a:xfrm>
          </p:grpSpPr>
          <p:sp>
            <p:nvSpPr>
              <p:cNvPr id="28684" name="AutoShape 32"/>
              <p:cNvSpPr>
                <a:spLocks/>
              </p:cNvSpPr>
              <p:nvPr/>
            </p:nvSpPr>
            <p:spPr bwMode="auto">
              <a:xfrm>
                <a:off x="0" y="0"/>
                <a:ext cx="552" cy="2554"/>
              </a:xfrm>
              <a:custGeom>
                <a:avLst/>
                <a:gdLst>
                  <a:gd name="T0" fmla="*/ 21377 w 21600"/>
                  <a:gd name="T1" fmla="*/ 0 h 21600"/>
                  <a:gd name="T2" fmla="*/ 0 w 21600"/>
                  <a:gd name="T3" fmla="*/ 7360 h 21600"/>
                  <a:gd name="T4" fmla="*/ 0 w 21600"/>
                  <a:gd name="T5" fmla="*/ 14336 h 21600"/>
                  <a:gd name="T6" fmla="*/ 21600 w 21600"/>
                  <a:gd name="T7" fmla="*/ 21600 h 21600"/>
                  <a:gd name="T8" fmla="*/ 21600 w 21600"/>
                  <a:gd name="T9" fmla="*/ 15394 h 21600"/>
                  <a:gd name="T10" fmla="*/ 8239 w 21600"/>
                  <a:gd name="T11" fmla="*/ 10776 h 21600"/>
                  <a:gd name="T12" fmla="*/ 21600 w 21600"/>
                  <a:gd name="T13" fmla="*/ 6061 h 21600"/>
                  <a:gd name="T14" fmla="*/ 21377 w 21600"/>
                  <a:gd name="T15" fmla="*/ 0 h 21600"/>
                  <a:gd name="T16" fmla="*/ 21377 w 21600"/>
                  <a:gd name="T17" fmla="*/ 0 h 21600"/>
                  <a:gd name="T18" fmla="*/ 0 w 21600"/>
                  <a:gd name="T19" fmla="*/ 0 h 21600"/>
                  <a:gd name="T20" fmla="*/ 21600 w 21600"/>
                  <a:gd name="T2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GB"/>
              </a:p>
            </p:txBody>
          </p:sp>
          <p:sp>
            <p:nvSpPr>
              <p:cNvPr id="28685" name="Rectangle 33"/>
              <p:cNvSpPr>
                <a:spLocks/>
              </p:cNvSpPr>
              <p:nvPr/>
            </p:nvSpPr>
            <p:spPr bwMode="auto">
              <a:xfrm>
                <a:off x="0" y="0"/>
                <a:ext cx="55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s-ES"/>
              </a:p>
            </p:txBody>
          </p:sp>
        </p:grpSp>
      </p:grpSp>
      <p:sp>
        <p:nvSpPr>
          <p:cNvPr id="14370" name="Rectangle 34"/>
          <p:cNvSpPr>
            <a:spLocks noGrp="1" noChangeArrowheads="1"/>
          </p:cNvSpPr>
          <p:nvPr>
            <p:ph type="title"/>
          </p:nvPr>
        </p:nvSpPr>
        <p:spPr/>
        <p:txBody>
          <a:bodyPr rIns="81266"/>
          <a:lstStyle/>
          <a:p>
            <a:pPr marL="39683"/>
            <a:r>
              <a:rPr lang="en-US" dirty="0" smtClean="0"/>
              <a:t>Asset liability management (LDI)</a:t>
            </a:r>
          </a:p>
        </p:txBody>
      </p:sp>
      <p:sp>
        <p:nvSpPr>
          <p:cNvPr id="14371" name="Rectangle 35"/>
          <p:cNvSpPr>
            <a:spLocks noGrp="1" noChangeArrowheads="1"/>
          </p:cNvSpPr>
          <p:nvPr>
            <p:ph idx="1"/>
          </p:nvPr>
        </p:nvSpPr>
        <p:spPr>
          <a:xfrm>
            <a:off x="683568" y="1412776"/>
            <a:ext cx="8003460" cy="4946295"/>
          </a:xfrm>
        </p:spPr>
        <p:txBody>
          <a:bodyPr lIns="65306" tIns="32653" rIns="81266" bIns="32653"/>
          <a:lstStyle/>
          <a:p>
            <a:r>
              <a:rPr lang="en-GB" dirty="0" smtClean="0"/>
              <a:t>Asset liability management (LDI): link asset allocation strategies to liabilities so that  returns can at least match liability streams. </a:t>
            </a:r>
          </a:p>
          <a:p>
            <a:r>
              <a:rPr lang="en-GB" dirty="0" smtClean="0"/>
              <a:t>Bond-heavy allocation? </a:t>
            </a:r>
          </a:p>
          <a:p>
            <a:r>
              <a:rPr lang="en-GB" dirty="0" smtClean="0"/>
              <a:t>Risk sharing via innovative products that link payments to changes in life expectancy so all stake holders share LR. </a:t>
            </a:r>
          </a:p>
        </p:txBody>
      </p:sp>
      <p:sp>
        <p:nvSpPr>
          <p:cNvPr id="21"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14</a:t>
            </a:fld>
            <a:endParaRPr lang="en-US" dirty="0"/>
          </a:p>
        </p:txBody>
      </p:sp>
    </p:spTree>
    <p:extLst>
      <p:ext uri="{BB962C8B-B14F-4D97-AF65-F5344CB8AC3E}">
        <p14:creationId xmlns:p14="http://schemas.microsoft.com/office/powerpoint/2010/main" val="1940258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370"/>
                                        </p:tgtEl>
                                        <p:attrNameLst>
                                          <p:attrName>style.visibility</p:attrName>
                                        </p:attrNameLst>
                                      </p:cBhvr>
                                      <p:to>
                                        <p:strVal val="visible"/>
                                      </p:to>
                                    </p:set>
                                    <p:animEffect transition="in" filter="blinds(horizontal)">
                                      <p:cBhvr>
                                        <p:cTn id="7" dur="500"/>
                                        <p:tgtEl>
                                          <p:spTgt spid="14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71">
                                            <p:txEl>
                                              <p:pRg st="0" end="0"/>
                                            </p:txEl>
                                          </p:spTgt>
                                        </p:tgtEl>
                                        <p:attrNameLst>
                                          <p:attrName>style.visibility</p:attrName>
                                        </p:attrNameLst>
                                      </p:cBhvr>
                                      <p:to>
                                        <p:strVal val="visible"/>
                                      </p:to>
                                    </p:set>
                                    <p:anim calcmode="lin" valueType="num">
                                      <p:cBhvr additive="base">
                                        <p:cTn id="12" dur="500" fill="hold"/>
                                        <p:tgtEl>
                                          <p:spTgt spid="1437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71">
                                            <p:txEl>
                                              <p:pRg st="1" end="1"/>
                                            </p:txEl>
                                          </p:spTgt>
                                        </p:tgtEl>
                                        <p:attrNameLst>
                                          <p:attrName>style.visibility</p:attrName>
                                        </p:attrNameLst>
                                      </p:cBhvr>
                                      <p:to>
                                        <p:strVal val="visible"/>
                                      </p:to>
                                    </p:set>
                                    <p:anim calcmode="lin" valueType="num">
                                      <p:cBhvr additive="base">
                                        <p:cTn id="18" dur="500" fill="hold"/>
                                        <p:tgtEl>
                                          <p:spTgt spid="1437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3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71">
                                            <p:txEl>
                                              <p:pRg st="2" end="2"/>
                                            </p:txEl>
                                          </p:spTgt>
                                        </p:tgtEl>
                                        <p:attrNameLst>
                                          <p:attrName>style.visibility</p:attrName>
                                        </p:attrNameLst>
                                      </p:cBhvr>
                                      <p:to>
                                        <p:strVal val="visible"/>
                                      </p:to>
                                    </p:set>
                                    <p:anim calcmode="lin" valueType="num">
                                      <p:cBhvr additive="base">
                                        <p:cTn id="24" dur="500" fill="hold"/>
                                        <p:tgtEl>
                                          <p:spTgt spid="1437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3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0" grpId="0" autoUpdateAnimBg="0"/>
      <p:bldP spid="14371"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000" y="237600"/>
            <a:ext cx="7668464" cy="1022400"/>
          </a:xfrm>
        </p:spPr>
        <p:txBody>
          <a:bodyPr/>
          <a:lstStyle/>
          <a:p>
            <a:r>
              <a:rPr lang="en-GB" dirty="0" smtClean="0"/>
              <a:t>Capital market solutions for LR</a:t>
            </a:r>
            <a:endParaRPr lang="en-US" dirty="0" smtClean="0"/>
          </a:p>
        </p:txBody>
      </p:sp>
      <p:sp>
        <p:nvSpPr>
          <p:cNvPr id="3" name="Content Placeholder 2"/>
          <p:cNvSpPr>
            <a:spLocks noGrp="1"/>
          </p:cNvSpPr>
          <p:nvPr>
            <p:ph idx="1"/>
          </p:nvPr>
        </p:nvSpPr>
        <p:spPr>
          <a:xfrm>
            <a:off x="560130" y="1412776"/>
            <a:ext cx="8178051" cy="4793676"/>
          </a:xfrm>
        </p:spPr>
        <p:txBody>
          <a:bodyPr lIns="65306" tIns="32653" rIns="65306" bIns="32653"/>
          <a:lstStyle/>
          <a:p>
            <a:pPr lvl="0">
              <a:buFont typeface="Wingdings" pitchFamily="2" charset="2"/>
              <a:buChar char="Ø"/>
            </a:pPr>
            <a:r>
              <a:rPr lang="en-US" sz="3100" dirty="0"/>
              <a:t>Existing arrangements to manage LR focus almost exclusively on transferring longevity risk from one party to another.</a:t>
            </a:r>
          </a:p>
          <a:p>
            <a:pPr lvl="0">
              <a:buFont typeface="Wingdings" pitchFamily="2" charset="2"/>
              <a:buChar char="Ø"/>
            </a:pPr>
            <a:r>
              <a:rPr lang="en-US" sz="3100" dirty="0"/>
              <a:t>It is reasonable to ask whether support should be given instead for instruments to hedge longevity risk. </a:t>
            </a:r>
          </a:p>
          <a:p>
            <a:pPr lvl="0">
              <a:buFont typeface="Wingdings" pitchFamily="2" charset="2"/>
              <a:buChar char="Ø"/>
            </a:pPr>
            <a:r>
              <a:rPr lang="en-GB" sz="3100" dirty="0" smtClean="0"/>
              <a:t>Distinction </a:t>
            </a:r>
            <a:r>
              <a:rPr lang="en-GB" sz="3100" dirty="0"/>
              <a:t>btw transferring all the LR or hedging (partially covering) the LR</a:t>
            </a:r>
            <a:endParaRPr lang="en-US" sz="3100" dirty="0"/>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15</a:t>
            </a:fld>
            <a:endParaRPr lang="en-US" dirty="0"/>
          </a:p>
        </p:txBody>
      </p:sp>
    </p:spTree>
    <p:extLst>
      <p:ext uri="{BB962C8B-B14F-4D97-AF65-F5344CB8AC3E}">
        <p14:creationId xmlns:p14="http://schemas.microsoft.com/office/powerpoint/2010/main" val="1307451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Financial instruments to hedge LR</a:t>
            </a:r>
            <a:endParaRPr lang="en-US" dirty="0" smtClean="0"/>
          </a:p>
        </p:txBody>
      </p:sp>
      <p:sp>
        <p:nvSpPr>
          <p:cNvPr id="3" name="Content Placeholder 2"/>
          <p:cNvSpPr>
            <a:spLocks noGrp="1"/>
          </p:cNvSpPr>
          <p:nvPr>
            <p:ph idx="1"/>
          </p:nvPr>
        </p:nvSpPr>
        <p:spPr>
          <a:xfrm>
            <a:off x="560130" y="1484783"/>
            <a:ext cx="8178051" cy="4721667"/>
          </a:xfrm>
        </p:spPr>
        <p:txBody>
          <a:bodyPr lIns="65306" tIns="32653" rIns="65306" bIns="32653">
            <a:normAutofit fontScale="92500" lnSpcReduction="10000"/>
          </a:bodyPr>
          <a:lstStyle/>
          <a:p>
            <a:r>
              <a:rPr lang="en-GB" sz="3100" dirty="0" smtClean="0"/>
              <a:t>Buy-outs (</a:t>
            </a:r>
            <a:r>
              <a:rPr lang="en-GB" sz="3100" dirty="0"/>
              <a:t>passing the entire scheme to a specialist insurer) and buy-outs </a:t>
            </a:r>
            <a:r>
              <a:rPr lang="en-GB" sz="3100" dirty="0" smtClean="0"/>
              <a:t>(</a:t>
            </a:r>
            <a:r>
              <a:rPr lang="en-GB" sz="3100" dirty="0"/>
              <a:t>insuring the liabilities</a:t>
            </a:r>
            <a:r>
              <a:rPr lang="en-GB" sz="3100" dirty="0" smtClean="0"/>
              <a:t>): Only </a:t>
            </a:r>
            <a:r>
              <a:rPr lang="en-GB" sz="3100" dirty="0"/>
              <a:t>for closed DB plans, not a general solution</a:t>
            </a:r>
          </a:p>
          <a:p>
            <a:pPr>
              <a:buFont typeface="Wingdings" pitchFamily="2" charset="2"/>
              <a:buChar char="Ø"/>
            </a:pPr>
            <a:r>
              <a:rPr lang="en-GB" sz="3100" dirty="0" smtClean="0"/>
              <a:t>Longevity hedges</a:t>
            </a:r>
            <a:endParaRPr lang="en-GB" sz="3100" dirty="0"/>
          </a:p>
          <a:p>
            <a:pPr lvl="1">
              <a:buFont typeface="Wingdings" pitchFamily="2" charset="2"/>
              <a:buChar char="Ø"/>
            </a:pPr>
            <a:r>
              <a:rPr lang="en-GB" sz="2700" dirty="0"/>
              <a:t>Forwards contracts (payments at maturity, no up-front disbursements): Q- and S-forwards</a:t>
            </a:r>
          </a:p>
          <a:p>
            <a:pPr lvl="1">
              <a:buFont typeface="Wingdings" pitchFamily="2" charset="2"/>
              <a:buChar char="Ø"/>
            </a:pPr>
            <a:r>
              <a:rPr lang="en-GB" sz="2700" dirty="0"/>
              <a:t>Longevity bonds (regular payments, coupons, up-front disbursement)</a:t>
            </a:r>
          </a:p>
          <a:p>
            <a:pPr lvl="1">
              <a:buFont typeface="Wingdings" pitchFamily="2" charset="2"/>
              <a:buChar char="Ø"/>
            </a:pPr>
            <a:r>
              <a:rPr lang="en-GB" sz="2700" dirty="0"/>
              <a:t> Longevity swaps (regular payments, no up-front disbursements)</a:t>
            </a:r>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16</a:t>
            </a:fld>
            <a:endParaRPr lang="en-US" dirty="0"/>
          </a:p>
        </p:txBody>
      </p:sp>
    </p:spTree>
    <p:extLst>
      <p:ext uri="{BB962C8B-B14F-4D97-AF65-F5344CB8AC3E}">
        <p14:creationId xmlns:p14="http://schemas.microsoft.com/office/powerpoint/2010/main" val="925684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9" y="476672"/>
            <a:ext cx="7632848" cy="648072"/>
          </a:xfrm>
        </p:spPr>
        <p:txBody>
          <a:bodyPr/>
          <a:lstStyle/>
          <a:p>
            <a:r>
              <a:rPr lang="en-GB" dirty="0" smtClean="0"/>
              <a:t>Ranking of instruments for hedging LR</a:t>
            </a:r>
            <a:endParaRPr lang="en-US" dirty="0" smtClean="0"/>
          </a:p>
        </p:txBody>
      </p:sp>
      <p:sp>
        <p:nvSpPr>
          <p:cNvPr id="3" name="Content Placeholder 2"/>
          <p:cNvSpPr>
            <a:spLocks noGrp="1"/>
          </p:cNvSpPr>
          <p:nvPr>
            <p:ph idx="1"/>
          </p:nvPr>
        </p:nvSpPr>
        <p:spPr>
          <a:xfrm>
            <a:off x="508691" y="1484783"/>
            <a:ext cx="8383789" cy="4567365"/>
          </a:xfrm>
        </p:spPr>
        <p:txBody>
          <a:bodyPr lIns="65306" tIns="32653" rIns="65306" bIns="32653">
            <a:normAutofit lnSpcReduction="10000"/>
          </a:bodyPr>
          <a:lstStyle/>
          <a:p>
            <a:r>
              <a:rPr lang="en-GB" sz="3100" dirty="0"/>
              <a:t>Forward contracts &amp; longevity swaps relatively more attractive than longevity bonds because they do not require upfront funding</a:t>
            </a:r>
          </a:p>
          <a:p>
            <a:endParaRPr lang="en-GB" sz="600" dirty="0"/>
          </a:p>
          <a:p>
            <a:r>
              <a:rPr lang="en-GB" sz="3100" dirty="0"/>
              <a:t>Longevity swaps more useful than forward contracts in managing LR as they provide for regular payments, compared with only a single payment at maturity for forward contracts; and</a:t>
            </a:r>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17</a:t>
            </a:fld>
            <a:endParaRPr lang="en-US" dirty="0"/>
          </a:p>
        </p:txBody>
      </p:sp>
    </p:spTree>
    <p:extLst>
      <p:ext uri="{BB962C8B-B14F-4D97-AF65-F5344CB8AC3E}">
        <p14:creationId xmlns:p14="http://schemas.microsoft.com/office/powerpoint/2010/main" val="836045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332656"/>
            <a:ext cx="7231661" cy="648072"/>
          </a:xfrm>
        </p:spPr>
        <p:txBody>
          <a:bodyPr/>
          <a:lstStyle/>
          <a:p>
            <a:r>
              <a:rPr lang="en-GB" dirty="0" smtClean="0"/>
              <a:t>Ranking of instruments for hedging LR</a:t>
            </a:r>
            <a:endParaRPr lang="en-US" dirty="0" smtClean="0"/>
          </a:p>
        </p:txBody>
      </p:sp>
      <p:sp>
        <p:nvSpPr>
          <p:cNvPr id="3" name="Content Placeholder 2"/>
          <p:cNvSpPr>
            <a:spLocks noGrp="1"/>
          </p:cNvSpPr>
          <p:nvPr>
            <p:ph idx="1"/>
          </p:nvPr>
        </p:nvSpPr>
        <p:spPr>
          <a:xfrm>
            <a:off x="508691" y="1628799"/>
            <a:ext cx="8383789" cy="4423349"/>
          </a:xfrm>
        </p:spPr>
        <p:txBody>
          <a:bodyPr lIns="65306" tIns="32653" rIns="65306" bIns="32653"/>
          <a:lstStyle/>
          <a:p>
            <a:r>
              <a:rPr lang="en-GB" sz="3100" dirty="0"/>
              <a:t>Longevity swaps based on survival rates are more attractive than similar contracts based on mortality rates because the former are more closely linked to the actual longevity experience of pension funds and insurers</a:t>
            </a:r>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18</a:t>
            </a:fld>
            <a:endParaRPr lang="en-US" dirty="0"/>
          </a:p>
        </p:txBody>
      </p:sp>
    </p:spTree>
    <p:extLst>
      <p:ext uri="{BB962C8B-B14F-4D97-AF65-F5344CB8AC3E}">
        <p14:creationId xmlns:p14="http://schemas.microsoft.com/office/powerpoint/2010/main" val="1363466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Misalignment of incentives</a:t>
            </a:r>
            <a:endParaRPr lang="en-US" dirty="0" smtClean="0"/>
          </a:p>
        </p:txBody>
      </p:sp>
      <p:sp>
        <p:nvSpPr>
          <p:cNvPr id="3" name="Content Placeholder 2"/>
          <p:cNvSpPr>
            <a:spLocks noGrp="1"/>
          </p:cNvSpPr>
          <p:nvPr>
            <p:ph idx="1"/>
          </p:nvPr>
        </p:nvSpPr>
        <p:spPr>
          <a:xfrm>
            <a:off x="457257" y="1484784"/>
            <a:ext cx="8218714" cy="4515930"/>
          </a:xfrm>
        </p:spPr>
        <p:txBody>
          <a:bodyPr lIns="65306" tIns="32653" rIns="65306" bIns="32653"/>
          <a:lstStyle/>
          <a:p>
            <a:pPr>
              <a:buFont typeface="Wingdings" pitchFamily="2" charset="2"/>
              <a:buChar char="Ø"/>
            </a:pPr>
            <a:r>
              <a:rPr lang="en-GB" sz="3100" dirty="0"/>
              <a:t>Longevity hedges can be:</a:t>
            </a:r>
          </a:p>
          <a:p>
            <a:pPr lvl="1">
              <a:buFont typeface="Wingdings" pitchFamily="2" charset="2"/>
              <a:buChar char="Ø"/>
            </a:pPr>
            <a:r>
              <a:rPr lang="en-GB" sz="2700" dirty="0"/>
              <a:t>Individualised (bespoke longevity hedges)</a:t>
            </a:r>
          </a:p>
          <a:p>
            <a:pPr lvl="1">
              <a:buFont typeface="Wingdings" pitchFamily="2" charset="2"/>
              <a:buChar char="Ø"/>
            </a:pPr>
            <a:r>
              <a:rPr lang="en-GB" sz="2700" dirty="0"/>
              <a:t>Standardised (indexed-based hedges)</a:t>
            </a:r>
          </a:p>
          <a:p>
            <a:pPr>
              <a:buFont typeface="Wingdings" pitchFamily="2" charset="2"/>
              <a:buChar char="Ø"/>
            </a:pPr>
            <a:endParaRPr lang="en-GB" sz="600" dirty="0"/>
          </a:p>
          <a:p>
            <a:pPr>
              <a:buFont typeface="Wingdings" pitchFamily="2" charset="2"/>
              <a:buChar char="Ø"/>
            </a:pPr>
            <a:r>
              <a:rPr lang="en-GB" sz="3100" dirty="0"/>
              <a:t>Misalignment of incentives between pension funds and annuity providers on the one side and private investors on the other.</a:t>
            </a:r>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19</a:t>
            </a:fld>
            <a:endParaRPr lang="en-US" dirty="0"/>
          </a:p>
        </p:txBody>
      </p:sp>
    </p:spTree>
    <p:extLst>
      <p:ext uri="{BB962C8B-B14F-4D97-AF65-F5344CB8AC3E}">
        <p14:creationId xmlns:p14="http://schemas.microsoft.com/office/powerpoint/2010/main" val="1069671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371630"/>
            <a:ext cx="8126625" cy="5081706"/>
          </a:xfrm>
        </p:spPr>
        <p:txBody>
          <a:bodyPr lIns="65306" tIns="32653" rIns="65306" bIns="32653">
            <a:normAutofit/>
          </a:bodyPr>
          <a:lstStyle/>
          <a:p>
            <a:pPr marL="342665" indent="-342665" defTabSz="652961">
              <a:lnSpc>
                <a:spcPct val="120000"/>
              </a:lnSpc>
              <a:spcBef>
                <a:spcPts val="0"/>
              </a:spcBef>
              <a:buFont typeface="Wingdings" pitchFamily="2" charset="2"/>
              <a:buChar char="Ø"/>
            </a:pPr>
            <a:r>
              <a:rPr lang="en-US" sz="3300" dirty="0" smtClean="0"/>
              <a:t>How important longevity risk (LR) is or could be?</a:t>
            </a:r>
          </a:p>
          <a:p>
            <a:pPr marL="342665" indent="-342665" defTabSz="652961">
              <a:lnSpc>
                <a:spcPct val="120000"/>
              </a:lnSpc>
              <a:spcBef>
                <a:spcPts val="0"/>
              </a:spcBef>
              <a:buFont typeface="Wingdings" pitchFamily="2" charset="2"/>
              <a:buChar char="Ø"/>
            </a:pPr>
            <a:r>
              <a:rPr lang="en-US" sz="3300" dirty="0" smtClean="0"/>
              <a:t>What can be done: How to manage LR?</a:t>
            </a:r>
          </a:p>
          <a:p>
            <a:pPr marL="342665" indent="-342665" defTabSz="652961">
              <a:lnSpc>
                <a:spcPct val="120000"/>
              </a:lnSpc>
              <a:spcBef>
                <a:spcPts val="0"/>
              </a:spcBef>
              <a:buFont typeface="Wingdings" pitchFamily="2" charset="2"/>
              <a:buChar char="Ø"/>
            </a:pPr>
            <a:r>
              <a:rPr lang="en-US" sz="3300" dirty="0" smtClean="0"/>
              <a:t>OECD </a:t>
            </a:r>
            <a:r>
              <a:rPr lang="en-US" sz="3300" dirty="0"/>
              <a:t>work </a:t>
            </a:r>
            <a:r>
              <a:rPr lang="en-US" sz="3300" dirty="0" smtClean="0"/>
              <a:t>tries to assess </a:t>
            </a:r>
            <a:r>
              <a:rPr lang="en-US" sz="3300" dirty="0"/>
              <a:t>longevity risk on pension funds and annuity </a:t>
            </a:r>
            <a:r>
              <a:rPr lang="en-US" sz="3300" dirty="0" smtClean="0"/>
              <a:t>providers in several OECD and non-OECD countries</a:t>
            </a:r>
            <a:endParaRPr lang="en-US" sz="3300" dirty="0"/>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2</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smtClean="0"/>
              <a:t>Purpose: Policy questions</a:t>
            </a:r>
            <a:endParaRPr lang="en-GB" sz="3400" dirty="0"/>
          </a:p>
        </p:txBody>
      </p:sp>
    </p:spTree>
    <p:extLst>
      <p:ext uri="{BB962C8B-B14F-4D97-AF65-F5344CB8AC3E}">
        <p14:creationId xmlns:p14="http://schemas.microsoft.com/office/powerpoint/2010/main" val="3468912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16632"/>
            <a:ext cx="7992888" cy="1219357"/>
          </a:xfrm>
        </p:spPr>
        <p:txBody>
          <a:bodyPr/>
          <a:lstStyle/>
          <a:p>
            <a:r>
              <a:rPr lang="en-GB" dirty="0" smtClean="0"/>
              <a:t>Requirements development capital market solutions for managing LR</a:t>
            </a:r>
            <a:endParaRPr lang="en-US" dirty="0" smtClean="0"/>
          </a:p>
        </p:txBody>
      </p:sp>
      <p:sp>
        <p:nvSpPr>
          <p:cNvPr id="3" name="Content Placeholder 2"/>
          <p:cNvSpPr>
            <a:spLocks noGrp="1"/>
          </p:cNvSpPr>
          <p:nvPr>
            <p:ph idx="1"/>
          </p:nvPr>
        </p:nvSpPr>
        <p:spPr>
          <a:xfrm>
            <a:off x="611560" y="1577366"/>
            <a:ext cx="8229486" cy="4577651"/>
          </a:xfrm>
        </p:spPr>
        <p:txBody>
          <a:bodyPr lIns="65306" tIns="32653" rIns="65306" bIns="32653"/>
          <a:lstStyle/>
          <a:p>
            <a:pPr>
              <a:buFont typeface="Wingdings" pitchFamily="2" charset="2"/>
              <a:buChar char="Ø"/>
            </a:pPr>
            <a:r>
              <a:rPr lang="en-GB" sz="3100" dirty="0"/>
              <a:t>Legislation and regulation</a:t>
            </a:r>
            <a:endParaRPr lang="en-US" sz="3100" dirty="0"/>
          </a:p>
          <a:p>
            <a:pPr>
              <a:buFont typeface="Wingdings" pitchFamily="2" charset="2"/>
              <a:buChar char="Ø"/>
            </a:pPr>
            <a:r>
              <a:rPr lang="en-GB" sz="3100" dirty="0"/>
              <a:t>Market capacity and structure</a:t>
            </a:r>
          </a:p>
          <a:p>
            <a:pPr>
              <a:buFont typeface="Wingdings" pitchFamily="2" charset="2"/>
              <a:buChar char="Ø"/>
            </a:pPr>
            <a:r>
              <a:rPr lang="en-GB" sz="3100" dirty="0"/>
              <a:t>Standardisation, liquidity and transparency</a:t>
            </a:r>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20</a:t>
            </a:fld>
            <a:endParaRPr lang="en-US" dirty="0"/>
          </a:p>
        </p:txBody>
      </p:sp>
    </p:spTree>
    <p:extLst>
      <p:ext uri="{BB962C8B-B14F-4D97-AF65-F5344CB8AC3E}">
        <p14:creationId xmlns:p14="http://schemas.microsoft.com/office/powerpoint/2010/main" val="755060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9" y="476672"/>
            <a:ext cx="7200800" cy="648072"/>
          </a:xfrm>
        </p:spPr>
        <p:txBody>
          <a:bodyPr/>
          <a:lstStyle/>
          <a:p>
            <a:r>
              <a:rPr lang="en-GB" dirty="0"/>
              <a:t>L</a:t>
            </a:r>
            <a:r>
              <a:rPr lang="en-GB" dirty="0" smtClean="0"/>
              <a:t>egislation and regulation</a:t>
            </a:r>
            <a:endParaRPr lang="en-US" dirty="0" smtClean="0"/>
          </a:p>
        </p:txBody>
      </p:sp>
      <p:sp>
        <p:nvSpPr>
          <p:cNvPr id="3" name="Content Placeholder 2"/>
          <p:cNvSpPr>
            <a:spLocks noGrp="1"/>
          </p:cNvSpPr>
          <p:nvPr>
            <p:ph idx="1"/>
          </p:nvPr>
        </p:nvSpPr>
        <p:spPr>
          <a:xfrm>
            <a:off x="611560" y="1484783"/>
            <a:ext cx="8126617" cy="4670233"/>
          </a:xfrm>
        </p:spPr>
        <p:txBody>
          <a:bodyPr lIns="65306" tIns="32653" rIns="65306" bIns="32653"/>
          <a:lstStyle/>
          <a:p>
            <a:r>
              <a:rPr lang="en-GB" sz="3100" dirty="0" smtClean="0"/>
              <a:t>In some countries, legislation may (dis)-encourage </a:t>
            </a:r>
            <a:r>
              <a:rPr lang="en-GB" sz="3100" dirty="0"/>
              <a:t>the use of longevity hedges by affecting the requirements for capital </a:t>
            </a:r>
            <a:r>
              <a:rPr lang="en-GB" sz="3100" dirty="0" smtClean="0"/>
              <a:t>reserving</a:t>
            </a:r>
            <a:endParaRPr lang="en-GB" sz="3100" dirty="0"/>
          </a:p>
          <a:p>
            <a:endParaRPr lang="en-GB" sz="600" dirty="0"/>
          </a:p>
          <a:p>
            <a:r>
              <a:rPr lang="en-GB" sz="3100" dirty="0" smtClean="0"/>
              <a:t>Accounting </a:t>
            </a:r>
            <a:r>
              <a:rPr lang="en-GB" sz="3100" dirty="0"/>
              <a:t>rules and standards </a:t>
            </a:r>
            <a:r>
              <a:rPr lang="en-GB" sz="3100" dirty="0" smtClean="0"/>
              <a:t>in different countries may </a:t>
            </a:r>
            <a:r>
              <a:rPr lang="en-GB" sz="3100" dirty="0"/>
              <a:t>(not) allow for </a:t>
            </a:r>
            <a:r>
              <a:rPr lang="en-GB" sz="3100" dirty="0" smtClean="0"/>
              <a:t>adequate </a:t>
            </a:r>
            <a:r>
              <a:rPr lang="en-GB" sz="3100" dirty="0"/>
              <a:t>valuation of longevity hedging </a:t>
            </a:r>
            <a:r>
              <a:rPr lang="en-GB" sz="3100" dirty="0" smtClean="0"/>
              <a:t>instruments</a:t>
            </a:r>
            <a:endParaRPr lang="en-US" sz="3100" dirty="0"/>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21</a:t>
            </a:fld>
            <a:endParaRPr lang="en-US" dirty="0"/>
          </a:p>
        </p:txBody>
      </p:sp>
    </p:spTree>
    <p:extLst>
      <p:ext uri="{BB962C8B-B14F-4D97-AF65-F5344CB8AC3E}">
        <p14:creationId xmlns:p14="http://schemas.microsoft.com/office/powerpoint/2010/main" val="3141864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476672"/>
            <a:ext cx="7344816" cy="648072"/>
          </a:xfrm>
        </p:spPr>
        <p:txBody>
          <a:bodyPr/>
          <a:lstStyle/>
          <a:p>
            <a:r>
              <a:rPr lang="en-GB" dirty="0" smtClean="0"/>
              <a:t>Market capacity and structure</a:t>
            </a:r>
            <a:endParaRPr lang="en-US" dirty="0" smtClean="0"/>
          </a:p>
        </p:txBody>
      </p:sp>
      <p:sp>
        <p:nvSpPr>
          <p:cNvPr id="3" name="Content Placeholder 2"/>
          <p:cNvSpPr>
            <a:spLocks noGrp="1"/>
          </p:cNvSpPr>
          <p:nvPr>
            <p:ph idx="1"/>
          </p:nvPr>
        </p:nvSpPr>
        <p:spPr>
          <a:xfrm>
            <a:off x="611560" y="1484784"/>
            <a:ext cx="8126617" cy="4670233"/>
          </a:xfrm>
        </p:spPr>
        <p:txBody>
          <a:bodyPr lIns="65306" tIns="32653" rIns="65306" bIns="32653">
            <a:normAutofit fontScale="92500" lnSpcReduction="10000"/>
          </a:bodyPr>
          <a:lstStyle/>
          <a:p>
            <a:r>
              <a:rPr lang="en-GB" sz="3100" dirty="0" smtClean="0"/>
              <a:t>There are big questions about how to </a:t>
            </a:r>
            <a:r>
              <a:rPr lang="en-GB" sz="3100" dirty="0"/>
              <a:t>increase the capacity of the market for longevity hedging </a:t>
            </a:r>
            <a:r>
              <a:rPr lang="en-GB" sz="3100" dirty="0" smtClean="0"/>
              <a:t>products: there are not natural hedgers</a:t>
            </a:r>
            <a:endParaRPr lang="en-GB" sz="3100" dirty="0"/>
          </a:p>
          <a:p>
            <a:endParaRPr lang="en-GB" sz="600" dirty="0"/>
          </a:p>
          <a:p>
            <a:r>
              <a:rPr lang="en-GB" sz="3100" dirty="0" smtClean="0"/>
              <a:t>It is suggested that </a:t>
            </a:r>
            <a:r>
              <a:rPr lang="en-GB" sz="3100" dirty="0"/>
              <a:t>insurance companies and reinsurers could act as intermediaries between pension funds and private investors by bundling individualised hedges and selling standardised hedges to private investors and thus taking on board the basis </a:t>
            </a:r>
            <a:r>
              <a:rPr lang="en-GB" sz="3100" dirty="0" smtClean="0"/>
              <a:t>risk</a:t>
            </a:r>
            <a:endParaRPr lang="en-US" sz="3100" dirty="0"/>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22</a:t>
            </a:fld>
            <a:endParaRPr lang="en-US" dirty="0"/>
          </a:p>
        </p:txBody>
      </p:sp>
    </p:spTree>
    <p:extLst>
      <p:ext uri="{BB962C8B-B14F-4D97-AF65-F5344CB8AC3E}">
        <p14:creationId xmlns:p14="http://schemas.microsoft.com/office/powerpoint/2010/main" val="1444081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9" y="404664"/>
            <a:ext cx="6120680" cy="648072"/>
          </a:xfrm>
        </p:spPr>
        <p:txBody>
          <a:bodyPr/>
          <a:lstStyle/>
          <a:p>
            <a:r>
              <a:rPr lang="en-GB" dirty="0" smtClean="0"/>
              <a:t>Questions on standardisation …</a:t>
            </a:r>
            <a:endParaRPr lang="en-US" dirty="0" smtClean="0"/>
          </a:p>
        </p:txBody>
      </p:sp>
      <p:sp>
        <p:nvSpPr>
          <p:cNvPr id="3" name="Content Placeholder 2"/>
          <p:cNvSpPr>
            <a:spLocks noGrp="1"/>
          </p:cNvSpPr>
          <p:nvPr>
            <p:ph idx="1"/>
          </p:nvPr>
        </p:nvSpPr>
        <p:spPr>
          <a:xfrm>
            <a:off x="457257" y="1484783"/>
            <a:ext cx="8486657" cy="4670233"/>
          </a:xfrm>
        </p:spPr>
        <p:txBody>
          <a:bodyPr lIns="65306" tIns="32653" rIns="65306" bIns="32653"/>
          <a:lstStyle/>
          <a:p>
            <a:r>
              <a:rPr lang="en-GB" sz="3100" dirty="0" smtClean="0"/>
              <a:t>How </a:t>
            </a:r>
            <a:r>
              <a:rPr lang="en-GB" sz="3100" dirty="0"/>
              <a:t>standardisation, liquidity and transparency could be achieved in the market for longevity hedging </a:t>
            </a:r>
            <a:r>
              <a:rPr lang="en-GB" sz="3100" dirty="0" smtClean="0"/>
              <a:t>instruments?</a:t>
            </a:r>
            <a:endParaRPr lang="en-GB" sz="3100" dirty="0"/>
          </a:p>
          <a:p>
            <a:endParaRPr lang="en-GB" sz="600" dirty="0"/>
          </a:p>
          <a:p>
            <a:r>
              <a:rPr lang="en-GB" sz="3100" dirty="0"/>
              <a:t>Are there other viable alternatives to the issuance of longevity indexed bonds by governments for the purpose of providing publicly available reference points for pricing longevity risk?</a:t>
            </a:r>
            <a:endParaRPr lang="en-US" sz="3100" dirty="0"/>
          </a:p>
        </p:txBody>
      </p:sp>
      <p:sp>
        <p:nvSpPr>
          <p:cNvPr id="5" name="Slide Number Placeholder 3"/>
          <p:cNvSpPr>
            <a:spLocks noGrp="1"/>
          </p:cNvSpPr>
          <p:nvPr>
            <p:ph type="sldNum" sz="quarter" idx="4"/>
          </p:nvPr>
        </p:nvSpPr>
        <p:spPr>
          <a:xfrm>
            <a:off x="8604448" y="6381328"/>
            <a:ext cx="377552" cy="275072"/>
          </a:xfrm>
          <a:noFill/>
        </p:spPr>
        <p:txBody>
          <a:bodyPr/>
          <a:lstStyle/>
          <a:p>
            <a:fld id="{F57AC3BA-4BC2-4DA2-979F-7163616B1D33}" type="slidenum">
              <a:rPr lang="en-US"/>
              <a:pPr/>
              <a:t>23</a:t>
            </a:fld>
            <a:endParaRPr lang="en-US" dirty="0"/>
          </a:p>
        </p:txBody>
      </p:sp>
    </p:spTree>
    <p:extLst>
      <p:ext uri="{BB962C8B-B14F-4D97-AF65-F5344CB8AC3E}">
        <p14:creationId xmlns:p14="http://schemas.microsoft.com/office/powerpoint/2010/main" val="1329711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1" y="404664"/>
            <a:ext cx="7344816" cy="754063"/>
          </a:xfrm>
        </p:spPr>
        <p:txBody>
          <a:bodyPr/>
          <a:lstStyle/>
          <a:p>
            <a:r>
              <a:rPr lang="en-GB" dirty="0" smtClean="0"/>
              <a:t>Role governments in encouraging …</a:t>
            </a:r>
            <a:endParaRPr lang="en-US" dirty="0" smtClean="0"/>
          </a:p>
        </p:txBody>
      </p:sp>
      <p:sp>
        <p:nvSpPr>
          <p:cNvPr id="3" name="Content Placeholder 2"/>
          <p:cNvSpPr>
            <a:spLocks noGrp="1"/>
          </p:cNvSpPr>
          <p:nvPr>
            <p:ph idx="1"/>
          </p:nvPr>
        </p:nvSpPr>
        <p:spPr>
          <a:xfrm>
            <a:off x="468313" y="1412776"/>
            <a:ext cx="8476116" cy="4713841"/>
          </a:xfrm>
        </p:spPr>
        <p:txBody>
          <a:bodyPr lIns="65306" tIns="32653" rIns="65306" bIns="32653">
            <a:normAutofit lnSpcReduction="10000"/>
          </a:bodyPr>
          <a:lstStyle/>
          <a:p>
            <a:r>
              <a:rPr lang="en-GB" dirty="0" smtClean="0"/>
              <a:t>Regulate mortality and life tables to include stochastic forecasts of future improvements in mortality and life expectancy. </a:t>
            </a:r>
            <a:endParaRPr lang="en-US" sz="800" dirty="0"/>
          </a:p>
          <a:p>
            <a:r>
              <a:rPr lang="en-GB" dirty="0" smtClean="0"/>
              <a:t>Government could encourage the development of a market for longevity hedging products by developing a reliable longevity index. </a:t>
            </a:r>
          </a:p>
          <a:p>
            <a:r>
              <a:rPr lang="en-GB" dirty="0" smtClean="0"/>
              <a:t>Countries small liabilities from PAYG, </a:t>
            </a:r>
            <a:r>
              <a:rPr lang="en-GB" dirty="0" err="1" smtClean="0"/>
              <a:t>gov.</a:t>
            </a:r>
            <a:r>
              <a:rPr lang="en-GB" dirty="0" smtClean="0"/>
              <a:t> should consider issuing longevity-indexed bonds</a:t>
            </a:r>
            <a:r>
              <a:rPr lang="en-US" dirty="0" smtClean="0"/>
              <a:t>.</a:t>
            </a:r>
          </a:p>
        </p:txBody>
      </p:sp>
      <p:sp>
        <p:nvSpPr>
          <p:cNvPr id="5"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24</a:t>
            </a:fld>
            <a:endParaRPr lang="en-US" dirty="0"/>
          </a:p>
        </p:txBody>
      </p:sp>
    </p:spTree>
    <p:extLst>
      <p:ext uri="{BB962C8B-B14F-4D97-AF65-F5344CB8AC3E}">
        <p14:creationId xmlns:p14="http://schemas.microsoft.com/office/powerpoint/2010/main" val="2839606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60648"/>
            <a:ext cx="7344816" cy="1008112"/>
          </a:xfrm>
        </p:spPr>
        <p:txBody>
          <a:bodyPr/>
          <a:lstStyle/>
          <a:p>
            <a:pPr defTabSz="652961"/>
            <a:r>
              <a:rPr lang="en-US" dirty="0" smtClean="0"/>
              <a:t>Other policy issues to address</a:t>
            </a:r>
            <a:endParaRPr lang="en-US" dirty="0"/>
          </a:p>
        </p:txBody>
      </p:sp>
      <p:sp>
        <p:nvSpPr>
          <p:cNvPr id="3" name="Content Placeholder 2"/>
          <p:cNvSpPr>
            <a:spLocks noGrp="1"/>
          </p:cNvSpPr>
          <p:nvPr>
            <p:ph idx="1"/>
          </p:nvPr>
        </p:nvSpPr>
        <p:spPr>
          <a:xfrm>
            <a:off x="468313" y="1412776"/>
            <a:ext cx="8476116" cy="4713841"/>
          </a:xfrm>
        </p:spPr>
        <p:txBody>
          <a:bodyPr lIns="65306" tIns="32653" rIns="65306" bIns="32653">
            <a:normAutofit/>
          </a:bodyPr>
          <a:lstStyle/>
          <a:p>
            <a:pPr marL="342665" indent="-342665" defTabSz="652961">
              <a:spcBef>
                <a:spcPts val="703"/>
              </a:spcBef>
              <a:buFont typeface="Wingdings" pitchFamily="2" charset="2"/>
              <a:buChar char="Ø"/>
            </a:pPr>
            <a:r>
              <a:rPr lang="en-US" dirty="0"/>
              <a:t>What are the market failures requiring government interventions</a:t>
            </a:r>
            <a:r>
              <a:rPr lang="en-US" dirty="0" smtClean="0"/>
              <a:t>?</a:t>
            </a:r>
          </a:p>
          <a:p>
            <a:pPr marL="742265" lvl="1" indent="-342665" defTabSz="652961">
              <a:spcBef>
                <a:spcPts val="703"/>
              </a:spcBef>
              <a:buFont typeface="Wingdings" pitchFamily="2" charset="2"/>
              <a:buChar char="Ø"/>
            </a:pPr>
            <a:r>
              <a:rPr lang="en-US" dirty="0" smtClean="0"/>
              <a:t>No price to clear markets</a:t>
            </a:r>
          </a:p>
          <a:p>
            <a:pPr marL="742265" lvl="1" indent="-342665" defTabSz="652961">
              <a:spcBef>
                <a:spcPts val="703"/>
              </a:spcBef>
              <a:buFont typeface="Wingdings" pitchFamily="2" charset="2"/>
              <a:buChar char="Ø"/>
            </a:pPr>
            <a:r>
              <a:rPr lang="en-US" dirty="0" smtClean="0"/>
              <a:t>Misalignment of incentives</a:t>
            </a:r>
          </a:p>
          <a:p>
            <a:pPr marL="742265" lvl="1" indent="-342665" defTabSz="652961">
              <a:spcBef>
                <a:spcPts val="703"/>
              </a:spcBef>
              <a:buFont typeface="Wingdings" pitchFamily="2" charset="2"/>
              <a:buChar char="Ø"/>
            </a:pPr>
            <a:r>
              <a:rPr lang="en-US" dirty="0" smtClean="0"/>
              <a:t>Maturity mismatch</a:t>
            </a:r>
          </a:p>
          <a:p>
            <a:pPr marL="342665" indent="-342665" defTabSz="652961">
              <a:spcBef>
                <a:spcPts val="703"/>
              </a:spcBef>
              <a:buFont typeface="Wingdings" pitchFamily="2" charset="2"/>
              <a:buChar char="Ø"/>
            </a:pPr>
            <a:r>
              <a:rPr lang="en-US" dirty="0" smtClean="0"/>
              <a:t>Why </a:t>
            </a:r>
            <a:r>
              <a:rPr lang="en-US" dirty="0"/>
              <a:t>governments should issue longevity-indexed </a:t>
            </a:r>
            <a:r>
              <a:rPr lang="en-US" dirty="0" smtClean="0"/>
              <a:t>bonds?</a:t>
            </a:r>
          </a:p>
          <a:p>
            <a:pPr marL="742265" lvl="1" indent="-342665" defTabSz="652961">
              <a:spcBef>
                <a:spcPts val="703"/>
              </a:spcBef>
              <a:buFont typeface="Wingdings" pitchFamily="2" charset="2"/>
              <a:buChar char="Ø"/>
            </a:pPr>
            <a:r>
              <a:rPr lang="en-US" dirty="0" smtClean="0"/>
              <a:t>Systematic (cohort, aggregate) LR</a:t>
            </a:r>
          </a:p>
          <a:p>
            <a:pPr marL="742265" lvl="1" indent="-342665" defTabSz="652961">
              <a:spcBef>
                <a:spcPts val="703"/>
              </a:spcBef>
              <a:buFont typeface="Wingdings" pitchFamily="2" charset="2"/>
              <a:buChar char="Ø"/>
            </a:pPr>
            <a:endParaRPr lang="en-US" dirty="0"/>
          </a:p>
        </p:txBody>
      </p:sp>
      <p:sp>
        <p:nvSpPr>
          <p:cNvPr id="5"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25</a:t>
            </a:fld>
            <a:endParaRPr lang="en-US" dirty="0"/>
          </a:p>
        </p:txBody>
      </p:sp>
    </p:spTree>
    <p:extLst>
      <p:ext uri="{BB962C8B-B14F-4D97-AF65-F5344CB8AC3E}">
        <p14:creationId xmlns:p14="http://schemas.microsoft.com/office/powerpoint/2010/main" val="2819637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1" y="260648"/>
            <a:ext cx="7344816" cy="1008112"/>
          </a:xfrm>
        </p:spPr>
        <p:txBody>
          <a:bodyPr/>
          <a:lstStyle/>
          <a:p>
            <a:pPr defTabSz="652961"/>
            <a:r>
              <a:rPr lang="en-US" dirty="0" smtClean="0"/>
              <a:t>Conclusions</a:t>
            </a:r>
            <a:endParaRPr lang="en-US" dirty="0"/>
          </a:p>
        </p:txBody>
      </p:sp>
      <p:sp>
        <p:nvSpPr>
          <p:cNvPr id="3" name="Content Placeholder 2"/>
          <p:cNvSpPr>
            <a:spLocks noGrp="1"/>
          </p:cNvSpPr>
          <p:nvPr>
            <p:ph idx="1"/>
          </p:nvPr>
        </p:nvSpPr>
        <p:spPr>
          <a:xfrm>
            <a:off x="468313" y="1412776"/>
            <a:ext cx="8476116" cy="5243624"/>
          </a:xfrm>
        </p:spPr>
        <p:txBody>
          <a:bodyPr lIns="65306" tIns="32653" rIns="65306" bIns="32653">
            <a:normAutofit fontScale="92500" lnSpcReduction="10000"/>
          </a:bodyPr>
          <a:lstStyle/>
          <a:p>
            <a:pPr marL="342665" indent="-342665" defTabSz="652961">
              <a:spcBef>
                <a:spcPts val="703"/>
              </a:spcBef>
              <a:buFont typeface="Wingdings" pitchFamily="2" charset="2"/>
              <a:buChar char="Ø"/>
            </a:pPr>
            <a:r>
              <a:rPr lang="en-US" dirty="0" smtClean="0"/>
              <a:t>Longevity risk is important for pension funds and annuity providers because inappropriate provisioning for future improvements in mortality can lead them to insolvency and bankruptcy </a:t>
            </a:r>
            <a:endParaRPr lang="en-US" dirty="0"/>
          </a:p>
          <a:p>
            <a:pPr marL="342665" indent="-342665" defTabSz="652961">
              <a:spcBef>
                <a:spcPts val="703"/>
              </a:spcBef>
              <a:buFont typeface="Wingdings" pitchFamily="2" charset="2"/>
              <a:buChar char="Ø"/>
            </a:pPr>
            <a:r>
              <a:rPr lang="en-US" dirty="0" smtClean="0"/>
              <a:t>Despite of the use of mortality tables that incorporate improvements, LR is still a serious and large problem for pension funds and annuity providers</a:t>
            </a:r>
            <a:r>
              <a:rPr lang="en-US" dirty="0"/>
              <a:t> in most countries</a:t>
            </a:r>
            <a:r>
              <a:rPr lang="en-US" dirty="0" smtClean="0"/>
              <a:t>.</a:t>
            </a:r>
          </a:p>
          <a:p>
            <a:pPr marL="342665" indent="-342665" defTabSz="652961">
              <a:spcBef>
                <a:spcPts val="703"/>
              </a:spcBef>
              <a:buFont typeface="Wingdings" pitchFamily="2" charset="2"/>
              <a:buChar char="Ø"/>
            </a:pPr>
            <a:r>
              <a:rPr lang="en-US" dirty="0" smtClean="0"/>
              <a:t>There are valuable approaches to manage LR. The best is a combination: internal, hedges, and LIBs</a:t>
            </a:r>
            <a:endParaRPr lang="en-US" dirty="0"/>
          </a:p>
        </p:txBody>
      </p:sp>
      <p:sp>
        <p:nvSpPr>
          <p:cNvPr id="5"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26</a:t>
            </a:fld>
            <a:endParaRPr lang="en-US" dirty="0"/>
          </a:p>
        </p:txBody>
      </p:sp>
    </p:spTree>
    <p:extLst>
      <p:ext uri="{BB962C8B-B14F-4D97-AF65-F5344CB8AC3E}">
        <p14:creationId xmlns:p14="http://schemas.microsoft.com/office/powerpoint/2010/main" val="453440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Slide Number Placeholder 3"/>
          <p:cNvSpPr>
            <a:spLocks noGrp="1"/>
          </p:cNvSpPr>
          <p:nvPr>
            <p:ph type="sldNum" sz="quarter" idx="4294967295"/>
          </p:nvPr>
        </p:nvSpPr>
        <p:spPr>
          <a:xfrm>
            <a:off x="7009947" y="6245679"/>
            <a:ext cx="2134054" cy="476250"/>
          </a:xfrm>
          <a:noFill/>
        </p:spPr>
        <p:txBody>
          <a:bodyPr/>
          <a:lstStyle/>
          <a:p>
            <a:fld id="{F8E1088E-424C-4731-BAF3-397E8881930C}" type="slidenum">
              <a:rPr lang="en-US"/>
              <a:pPr/>
              <a:t>27</a:t>
            </a:fld>
            <a:endParaRPr lang="en-US" dirty="0"/>
          </a:p>
        </p:txBody>
      </p:sp>
      <p:sp>
        <p:nvSpPr>
          <p:cNvPr id="4" name="Title 4"/>
          <p:cNvSpPr txBox="1">
            <a:spLocks/>
          </p:cNvSpPr>
          <p:nvPr/>
        </p:nvSpPr>
        <p:spPr>
          <a:xfrm>
            <a:off x="2016696" y="2246013"/>
            <a:ext cx="4894036" cy="1851046"/>
          </a:xfrm>
          <a:prstGeom prst="rect">
            <a:avLst/>
          </a:prstGeom>
        </p:spPr>
        <p:txBody>
          <a:bodyPr vert="horz" lIns="89966" tIns="45702" rIns="89966" bIns="45702" rtlCol="0" anchor="b">
            <a:spAutoFit/>
          </a:bodyPr>
          <a:lstStyle>
            <a:lvl1pPr algn="l" rtl="0" eaLnBrk="1" latinLnBrk="0" hangingPunct="1">
              <a:lnSpc>
                <a:spcPts val="6299"/>
              </a:lnSpc>
              <a:spcBef>
                <a:spcPct val="0"/>
              </a:spcBef>
              <a:buNone/>
              <a:defRPr kumimoji="0" sz="6300" kern="1200" cap="all" baseline="0">
                <a:solidFill>
                  <a:schemeClr val="bg1"/>
                </a:solidFill>
                <a:latin typeface="+mj-lt"/>
                <a:ea typeface="+mj-ea"/>
                <a:cs typeface="+mj-cs"/>
              </a:defRPr>
            </a:lvl1pPr>
          </a:lstStyle>
          <a:p>
            <a:pPr algn="ctr">
              <a:lnSpc>
                <a:spcPct val="100000"/>
              </a:lnSpc>
            </a:pPr>
            <a:r>
              <a:rPr lang="en-US" sz="5700" dirty="0"/>
              <a:t>Thank you very much</a:t>
            </a:r>
          </a:p>
        </p:txBody>
      </p:sp>
      <p:sp>
        <p:nvSpPr>
          <p:cNvPr id="5" name="Subtitle 2"/>
          <p:cNvSpPr>
            <a:spLocks noGrp="1"/>
          </p:cNvSpPr>
          <p:nvPr>
            <p:ph type="subTitle" idx="1"/>
          </p:nvPr>
        </p:nvSpPr>
        <p:spPr>
          <a:xfrm>
            <a:off x="97217" y="6103583"/>
            <a:ext cx="5812074" cy="617213"/>
          </a:xfrm>
        </p:spPr>
        <p:txBody>
          <a:bodyPr tIns="32653" bIns="32653">
            <a:normAutofit/>
          </a:bodyPr>
          <a:lstStyle/>
          <a:p>
            <a:pPr algn="ctr">
              <a:lnSpc>
                <a:spcPct val="100000"/>
              </a:lnSpc>
              <a:defRPr/>
            </a:pPr>
            <a:r>
              <a:rPr lang="en-GB" sz="2300" dirty="0">
                <a:hlinkClick r:id="rId2"/>
              </a:rPr>
              <a:t>www.oecd.org/insurance/private-pensions</a:t>
            </a:r>
            <a:r>
              <a:rPr lang="en-GB" sz="2300" dirty="0"/>
              <a:t> </a:t>
            </a:r>
          </a:p>
        </p:txBody>
      </p:sp>
    </p:spTree>
    <p:extLst>
      <p:ext uri="{BB962C8B-B14F-4D97-AF65-F5344CB8AC3E}">
        <p14:creationId xmlns:p14="http://schemas.microsoft.com/office/powerpoint/2010/main" val="2168399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371630"/>
            <a:ext cx="8126625" cy="5081706"/>
          </a:xfrm>
        </p:spPr>
        <p:txBody>
          <a:bodyPr lIns="65306" tIns="32653" rIns="65306" bIns="32653">
            <a:normAutofit fontScale="85000" lnSpcReduction="20000"/>
          </a:bodyPr>
          <a:lstStyle/>
          <a:p>
            <a:pPr marL="342665" indent="-342665" defTabSz="652961">
              <a:lnSpc>
                <a:spcPct val="120000"/>
              </a:lnSpc>
              <a:spcBef>
                <a:spcPts val="0"/>
              </a:spcBef>
              <a:buFont typeface="Wingdings" pitchFamily="2" charset="2"/>
              <a:buChar char="Ø"/>
            </a:pPr>
            <a:r>
              <a:rPr lang="en-US" sz="3300" dirty="0"/>
              <a:t>Many ways of defining longevity </a:t>
            </a:r>
            <a:r>
              <a:rPr lang="en-US" sz="3300" dirty="0" smtClean="0"/>
              <a:t>risk </a:t>
            </a:r>
          </a:p>
          <a:p>
            <a:pPr marL="742265" lvl="1" indent="-342665" defTabSz="652961">
              <a:lnSpc>
                <a:spcPct val="120000"/>
              </a:lnSpc>
              <a:spcBef>
                <a:spcPts val="0"/>
              </a:spcBef>
              <a:buFont typeface="Wingdings" pitchFamily="2" charset="2"/>
              <a:buChar char="Ø"/>
            </a:pPr>
            <a:r>
              <a:rPr lang="en-US" dirty="0" smtClean="0"/>
              <a:t>For individuals LR is the risk of exhausting their own resources to finance retirement and fall into poverty</a:t>
            </a:r>
          </a:p>
          <a:p>
            <a:pPr marL="742265" lvl="1" indent="-342665" defTabSz="652961">
              <a:lnSpc>
                <a:spcPct val="120000"/>
              </a:lnSpc>
              <a:spcBef>
                <a:spcPts val="0"/>
              </a:spcBef>
              <a:buFont typeface="Wingdings" pitchFamily="2" charset="2"/>
              <a:buChar char="Ø"/>
            </a:pPr>
            <a:r>
              <a:rPr lang="en-US" dirty="0" smtClean="0"/>
              <a:t>For pension funds, with a pension promise, and annuity providers (e.g. insurance companies) is the risk that future payments turn out higher than expected</a:t>
            </a:r>
          </a:p>
          <a:p>
            <a:pPr marL="342665" indent="-342665" defTabSz="652961">
              <a:lnSpc>
                <a:spcPct val="120000"/>
              </a:lnSpc>
              <a:spcBef>
                <a:spcPts val="0"/>
              </a:spcBef>
              <a:buFont typeface="Wingdings" pitchFamily="2" charset="2"/>
              <a:buChar char="Ø"/>
            </a:pPr>
            <a:r>
              <a:rPr lang="en-GB" dirty="0" smtClean="0"/>
              <a:t>Focus on impact of LR on pension </a:t>
            </a:r>
            <a:r>
              <a:rPr lang="en-GB" dirty="0"/>
              <a:t>funds </a:t>
            </a:r>
            <a:r>
              <a:rPr lang="en-GB" dirty="0" smtClean="0"/>
              <a:t>and annuity providers. </a:t>
            </a:r>
          </a:p>
          <a:p>
            <a:pPr marL="342665" indent="-342665" defTabSz="652961">
              <a:lnSpc>
                <a:spcPct val="120000"/>
              </a:lnSpc>
              <a:spcBef>
                <a:spcPts val="0"/>
              </a:spcBef>
              <a:buFont typeface="Wingdings" pitchFamily="2" charset="2"/>
              <a:buChar char="Ø"/>
            </a:pPr>
            <a:r>
              <a:rPr lang="en-GB" dirty="0" smtClean="0"/>
              <a:t>LR can </a:t>
            </a:r>
            <a:r>
              <a:rPr lang="en-GB" dirty="0"/>
              <a:t>bankrupt them or lead them to insolvency: payment commitments can turn out to be much higher than what they planned and reserved for.</a:t>
            </a:r>
          </a:p>
          <a:p>
            <a:pPr marL="342665" indent="-342665" defTabSz="652961">
              <a:lnSpc>
                <a:spcPct val="120000"/>
              </a:lnSpc>
              <a:spcBef>
                <a:spcPts val="0"/>
              </a:spcBef>
              <a:buFont typeface="Wingdings" pitchFamily="2" charset="2"/>
              <a:buChar char="Ø"/>
            </a:pPr>
            <a:endParaRPr lang="en-US" dirty="0" smtClean="0"/>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3</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smtClean="0"/>
              <a:t>Why LR is important?</a:t>
            </a:r>
            <a:endParaRPr lang="en-GB" sz="3400" dirty="0"/>
          </a:p>
        </p:txBody>
      </p:sp>
    </p:spTree>
    <p:extLst>
      <p:ext uri="{BB962C8B-B14F-4D97-AF65-F5344CB8AC3E}">
        <p14:creationId xmlns:p14="http://schemas.microsoft.com/office/powerpoint/2010/main" val="744727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371630"/>
            <a:ext cx="8126625" cy="4937690"/>
          </a:xfrm>
        </p:spPr>
        <p:txBody>
          <a:bodyPr lIns="65306" tIns="32653" rIns="65306" bIns="32653">
            <a:noAutofit/>
          </a:bodyPr>
          <a:lstStyle/>
          <a:p>
            <a:pPr indent="-342665" defTabSz="652961">
              <a:spcBef>
                <a:spcPts val="0"/>
              </a:spcBef>
              <a:buFont typeface="Wingdings" pitchFamily="2" charset="2"/>
              <a:buChar char="Ø"/>
            </a:pPr>
            <a:r>
              <a:rPr lang="en-GB" sz="2600" dirty="0" smtClean="0"/>
              <a:t>Pension </a:t>
            </a:r>
            <a:r>
              <a:rPr lang="en-GB" sz="2600" dirty="0"/>
              <a:t>funds and annuity providers use mortality assumptions (age-specific probabilities of dying or surviving) to determine how much they can pay to pensioners or annuitants given their contributions and/or assets accumulated</a:t>
            </a:r>
            <a:r>
              <a:rPr lang="en-GB" sz="2600" dirty="0" smtClean="0"/>
              <a:t>.</a:t>
            </a:r>
          </a:p>
          <a:p>
            <a:pPr marL="342665" indent="-342665" defTabSz="652961">
              <a:spcBef>
                <a:spcPts val="0"/>
              </a:spcBef>
              <a:buFont typeface="Wingdings" pitchFamily="2" charset="2"/>
              <a:buChar char="Ø"/>
            </a:pPr>
            <a:r>
              <a:rPr lang="en-GB" sz="2600" dirty="0"/>
              <a:t>Those mortality assumptions are about future probabilities of dying, which by definition are unknown or uncertain</a:t>
            </a:r>
          </a:p>
          <a:p>
            <a:pPr marL="342665" indent="-342665" defTabSz="652961">
              <a:spcBef>
                <a:spcPts val="0"/>
              </a:spcBef>
              <a:buFont typeface="Wingdings" pitchFamily="2" charset="2"/>
              <a:buChar char="Ø"/>
            </a:pPr>
            <a:r>
              <a:rPr lang="en-GB" sz="2600" dirty="0"/>
              <a:t>The deviation between those assumptions and the future realisations of those mortality rates could lead pension funds and annuity providers to </a:t>
            </a:r>
            <a:r>
              <a:rPr lang="en-GB" sz="2600" dirty="0" smtClean="0"/>
              <a:t>have bigger </a:t>
            </a:r>
            <a:r>
              <a:rPr lang="en-GB" sz="2600" dirty="0"/>
              <a:t>liabilities that provisioned for.</a:t>
            </a:r>
          </a:p>
          <a:p>
            <a:pPr indent="-342665" defTabSz="652961">
              <a:spcBef>
                <a:spcPts val="0"/>
              </a:spcBef>
              <a:buFont typeface="Wingdings" pitchFamily="2" charset="2"/>
              <a:buChar char="Ø"/>
            </a:pPr>
            <a:endParaRPr lang="en-GB" sz="2600" dirty="0"/>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4</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smtClean="0"/>
              <a:t>Why LR is important?</a:t>
            </a:r>
            <a:endParaRPr lang="en-GB" sz="3400" dirty="0"/>
          </a:p>
        </p:txBody>
      </p:sp>
    </p:spTree>
    <p:extLst>
      <p:ext uri="{BB962C8B-B14F-4D97-AF65-F5344CB8AC3E}">
        <p14:creationId xmlns:p14="http://schemas.microsoft.com/office/powerpoint/2010/main" val="1419597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134" y="1371630"/>
            <a:ext cx="8260338" cy="5039970"/>
          </a:xfrm>
        </p:spPr>
        <p:txBody>
          <a:bodyPr lIns="65306" tIns="32653" rIns="65306" bIns="32653">
            <a:normAutofit fontScale="92500" lnSpcReduction="10000"/>
          </a:bodyPr>
          <a:lstStyle/>
          <a:p>
            <a:pPr marL="514350" indent="-514350" defTabSz="652961">
              <a:spcBef>
                <a:spcPts val="703"/>
              </a:spcBef>
              <a:buFont typeface="+mj-lt"/>
              <a:buAutoNum type="arabicPeriod"/>
            </a:pPr>
            <a:r>
              <a:rPr lang="en-US" dirty="0" smtClean="0">
                <a:sym typeface="Georgia" pitchFamily="18" charset="0"/>
              </a:rPr>
              <a:t>Assess how important LR is</a:t>
            </a:r>
          </a:p>
          <a:p>
            <a:pPr marL="342665" indent="-342665" defTabSz="652961">
              <a:spcBef>
                <a:spcPts val="703"/>
              </a:spcBef>
              <a:buFont typeface="Wingdings" pitchFamily="2" charset="2"/>
              <a:buChar char="Ø"/>
            </a:pPr>
            <a:r>
              <a:rPr lang="en-US" sz="3000" dirty="0" smtClean="0">
                <a:sym typeface="Georgia" pitchFamily="18" charset="0"/>
              </a:rPr>
              <a:t>Look at the mortality assumptions used by pension funds and </a:t>
            </a:r>
            <a:r>
              <a:rPr lang="en-US" sz="3000" dirty="0">
                <a:sym typeface="Georgia" pitchFamily="18" charset="0"/>
              </a:rPr>
              <a:t>annuity </a:t>
            </a:r>
            <a:r>
              <a:rPr lang="en-US" sz="3000" dirty="0" smtClean="0">
                <a:sym typeface="Georgia" pitchFamily="18" charset="0"/>
              </a:rPr>
              <a:t>providers</a:t>
            </a:r>
            <a:r>
              <a:rPr lang="en-GB" dirty="0" smtClean="0"/>
              <a:t>.</a:t>
            </a:r>
            <a:endParaRPr lang="en-GB" dirty="0"/>
          </a:p>
          <a:p>
            <a:pPr marL="742265" lvl="1" indent="-342665" defTabSz="652961">
              <a:spcBef>
                <a:spcPts val="703"/>
              </a:spcBef>
              <a:buFont typeface="Wingdings" pitchFamily="2" charset="2"/>
              <a:buChar char="Ø"/>
            </a:pPr>
            <a:r>
              <a:rPr lang="en-GB" dirty="0"/>
              <a:t>Mortality tables required by the pension and insurance regulators (regulatory tables)</a:t>
            </a:r>
          </a:p>
          <a:p>
            <a:pPr marL="742265" lvl="1" indent="-342665" defTabSz="652961">
              <a:spcBef>
                <a:spcPts val="703"/>
              </a:spcBef>
              <a:buFont typeface="Wingdings" pitchFamily="2" charset="2"/>
              <a:buChar char="Ø"/>
            </a:pPr>
            <a:r>
              <a:rPr lang="en-GB" dirty="0"/>
              <a:t>The most common tables used by the industry, which can be different (more conservative) than those required by the regulatory </a:t>
            </a:r>
            <a:r>
              <a:rPr lang="en-GB" dirty="0" smtClean="0"/>
              <a:t>framework</a:t>
            </a:r>
          </a:p>
          <a:p>
            <a:pPr marL="342665" indent="-342665" defTabSz="652961">
              <a:spcBef>
                <a:spcPts val="703"/>
              </a:spcBef>
              <a:buFont typeface="Wingdings" pitchFamily="2" charset="2"/>
              <a:buChar char="Ø"/>
            </a:pPr>
            <a:r>
              <a:rPr lang="en-US" dirty="0">
                <a:sym typeface="Georgia" pitchFamily="18" charset="0"/>
              </a:rPr>
              <a:t>Project future improvements in mortality and life expectancy using standard mortality projections </a:t>
            </a:r>
            <a:r>
              <a:rPr lang="en-US" dirty="0" smtClean="0">
                <a:sym typeface="Georgia" pitchFamily="18" charset="0"/>
              </a:rPr>
              <a:t>models (LC, CBD, P-Splines, CMI)</a:t>
            </a:r>
            <a:endParaRPr lang="en-GB" dirty="0" smtClean="0"/>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5</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smtClean="0"/>
              <a:t>What do we do in the OECD project?</a:t>
            </a:r>
            <a:endParaRPr lang="en-GB" sz="3400" dirty="0"/>
          </a:p>
        </p:txBody>
      </p:sp>
    </p:spTree>
    <p:extLst>
      <p:ext uri="{BB962C8B-B14F-4D97-AF65-F5344CB8AC3E}">
        <p14:creationId xmlns:p14="http://schemas.microsoft.com/office/powerpoint/2010/main" val="1527195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134" y="1371630"/>
            <a:ext cx="8404354" cy="5081706"/>
          </a:xfrm>
        </p:spPr>
        <p:txBody>
          <a:bodyPr lIns="65306" tIns="32653" rIns="65306" bIns="32653">
            <a:normAutofit fontScale="92500" lnSpcReduction="20000"/>
          </a:bodyPr>
          <a:lstStyle/>
          <a:p>
            <a:pPr marL="342665" indent="-342665" defTabSz="652961">
              <a:spcBef>
                <a:spcPts val="703"/>
              </a:spcBef>
              <a:buFont typeface="Wingdings" pitchFamily="2" charset="2"/>
              <a:buChar char="Ø"/>
            </a:pPr>
            <a:r>
              <a:rPr lang="en-US" dirty="0">
                <a:sym typeface="Georgia" pitchFamily="18" charset="0"/>
              </a:rPr>
              <a:t>Measuring the potential amount of LR by comparing </a:t>
            </a:r>
            <a:r>
              <a:rPr lang="en-US" dirty="0" smtClean="0">
                <a:sym typeface="Georgia" pitchFamily="18" charset="0"/>
              </a:rPr>
              <a:t>the life </a:t>
            </a:r>
            <a:r>
              <a:rPr lang="en-US" dirty="0">
                <a:sym typeface="Georgia" pitchFamily="18" charset="0"/>
              </a:rPr>
              <a:t>expectancy and annuity </a:t>
            </a:r>
            <a:r>
              <a:rPr lang="en-US" dirty="0" smtClean="0">
                <a:sym typeface="Georgia" pitchFamily="18" charset="0"/>
              </a:rPr>
              <a:t>premiums resulting from both</a:t>
            </a:r>
            <a:endParaRPr lang="en-US" dirty="0">
              <a:sym typeface="Georgia" pitchFamily="18" charset="0"/>
            </a:endParaRPr>
          </a:p>
          <a:p>
            <a:pPr marL="342665" indent="-342665" defTabSz="652961">
              <a:spcBef>
                <a:spcPts val="703"/>
              </a:spcBef>
              <a:buFont typeface="Wingdings" pitchFamily="2" charset="2"/>
              <a:buChar char="Ø"/>
            </a:pPr>
            <a:r>
              <a:rPr lang="en-GB" dirty="0" smtClean="0">
                <a:sym typeface="Wingdings" pitchFamily="2" charset="2"/>
              </a:rPr>
              <a:t>Proxy </a:t>
            </a:r>
            <a:r>
              <a:rPr lang="en-GB" dirty="0">
                <a:sym typeface="Wingdings" pitchFamily="2" charset="2"/>
              </a:rPr>
              <a:t>for </a:t>
            </a:r>
            <a:r>
              <a:rPr lang="en-GB" dirty="0" smtClean="0">
                <a:sym typeface="Wingdings" pitchFamily="2" charset="2"/>
              </a:rPr>
              <a:t>LR: </a:t>
            </a:r>
            <a:r>
              <a:rPr lang="en-GB" dirty="0">
                <a:sym typeface="Wingdings" pitchFamily="2" charset="2"/>
              </a:rPr>
              <a:t>the difference between what is accounted </a:t>
            </a:r>
            <a:r>
              <a:rPr lang="en-GB" dirty="0" smtClean="0">
                <a:sym typeface="Wingdings" pitchFamily="2" charset="2"/>
              </a:rPr>
              <a:t>or provision for </a:t>
            </a:r>
            <a:r>
              <a:rPr lang="en-GB" dirty="0">
                <a:sym typeface="Wingdings" pitchFamily="2" charset="2"/>
              </a:rPr>
              <a:t>and what it may turn out to be</a:t>
            </a:r>
            <a:r>
              <a:rPr lang="en-GB" dirty="0" smtClean="0">
                <a:sym typeface="Wingdings" pitchFamily="2" charset="2"/>
              </a:rPr>
              <a:t>.</a:t>
            </a:r>
          </a:p>
          <a:p>
            <a:pPr marL="514350" indent="-514350" defTabSz="652961">
              <a:spcBef>
                <a:spcPts val="703"/>
              </a:spcBef>
              <a:buFont typeface="+mj-lt"/>
              <a:buAutoNum type="arabicPeriod" startAt="2"/>
            </a:pPr>
            <a:r>
              <a:rPr lang="en-US" dirty="0">
                <a:sym typeface="Georgia" pitchFamily="18" charset="0"/>
              </a:rPr>
              <a:t>Policy discussion on how to manage LR</a:t>
            </a:r>
          </a:p>
          <a:p>
            <a:pPr marL="913950" lvl="1" indent="-514350" defTabSz="652961">
              <a:spcBef>
                <a:spcPts val="703"/>
              </a:spcBef>
            </a:pPr>
            <a:r>
              <a:rPr lang="en-US" dirty="0">
                <a:sym typeface="Georgia" pitchFamily="18" charset="0"/>
              </a:rPr>
              <a:t>Internal management </a:t>
            </a:r>
          </a:p>
          <a:p>
            <a:pPr marL="913950" lvl="1" indent="-514350" defTabSz="652961">
              <a:spcBef>
                <a:spcPts val="703"/>
              </a:spcBef>
            </a:pPr>
            <a:r>
              <a:rPr lang="en-US" dirty="0">
                <a:sym typeface="Georgia" pitchFamily="18" charset="0"/>
              </a:rPr>
              <a:t>Policy options to develop capital market solutions</a:t>
            </a:r>
          </a:p>
          <a:p>
            <a:pPr marL="913950" lvl="1" indent="-514350" defTabSz="652961">
              <a:spcBef>
                <a:spcPts val="703"/>
              </a:spcBef>
            </a:pPr>
            <a:r>
              <a:rPr lang="en-US" dirty="0">
                <a:sym typeface="Georgia" pitchFamily="18" charset="0"/>
              </a:rPr>
              <a:t>What are the market failures requiring government interventions</a:t>
            </a:r>
          </a:p>
          <a:p>
            <a:pPr marL="913950" lvl="1" indent="-514350" defTabSz="652961">
              <a:spcBef>
                <a:spcPts val="703"/>
              </a:spcBef>
            </a:pPr>
            <a:r>
              <a:rPr lang="en-US" dirty="0">
                <a:sym typeface="Georgia" pitchFamily="18" charset="0"/>
              </a:rPr>
              <a:t>Reasons why governments should issue LIB </a:t>
            </a:r>
          </a:p>
          <a:p>
            <a:pPr marL="342665" indent="-342665" defTabSz="652961">
              <a:spcBef>
                <a:spcPts val="703"/>
              </a:spcBef>
              <a:buFont typeface="Wingdings" pitchFamily="2" charset="2"/>
              <a:buChar char="Ø"/>
            </a:pPr>
            <a:endParaRPr lang="en-GB" dirty="0"/>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6</a:t>
            </a:fld>
            <a:endParaRPr lang="en-US" dirty="0"/>
          </a:p>
        </p:txBody>
      </p:sp>
      <p:sp>
        <p:nvSpPr>
          <p:cNvPr id="6" name="Title 1"/>
          <p:cNvSpPr txBox="1">
            <a:spLocks/>
          </p:cNvSpPr>
          <p:nvPr/>
        </p:nvSpPr>
        <p:spPr>
          <a:xfrm>
            <a:off x="1074469" y="394377"/>
            <a:ext cx="7416000" cy="773989"/>
          </a:xfrm>
          <a:prstGeom prst="rect">
            <a:avLst/>
          </a:prstGeom>
        </p:spPr>
        <p:txBody>
          <a:bodyPr vert="horz" lIns="91405" tIns="45702" rIns="91405" bIns="45702" rtlCol="0" anchor="ctr">
            <a:noAutofit/>
          </a:bodyPr>
          <a:lstStyle/>
          <a:p>
            <a:pPr defTabSz="652968">
              <a:defRPr/>
            </a:pPr>
            <a:r>
              <a:rPr lang="en-GB" sz="3400" dirty="0"/>
              <a:t>What do we do in the OECD project?</a:t>
            </a:r>
          </a:p>
        </p:txBody>
      </p:sp>
    </p:spTree>
    <p:extLst>
      <p:ext uri="{BB962C8B-B14F-4D97-AF65-F5344CB8AC3E}">
        <p14:creationId xmlns:p14="http://schemas.microsoft.com/office/powerpoint/2010/main" val="3218043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134" y="1371630"/>
            <a:ext cx="8260338" cy="5081706"/>
          </a:xfrm>
        </p:spPr>
        <p:txBody>
          <a:bodyPr lIns="65306" tIns="32653" rIns="65306" bIns="32653">
            <a:normAutofit fontScale="92500" lnSpcReduction="20000"/>
          </a:bodyPr>
          <a:lstStyle/>
          <a:p>
            <a:pPr marL="342665" indent="-342665" defTabSz="652961">
              <a:spcBef>
                <a:spcPts val="703"/>
              </a:spcBef>
              <a:buFont typeface="Wingdings" pitchFamily="2" charset="2"/>
              <a:buChar char="Ø"/>
            </a:pPr>
            <a:r>
              <a:rPr lang="en-US" sz="2500" dirty="0" smtClean="0">
                <a:sym typeface="Georgia" pitchFamily="18" charset="0"/>
              </a:rPr>
              <a:t>The regulatory framework requires in some countries that pension funds and/or annuity providers use specific mortality tables.</a:t>
            </a:r>
          </a:p>
          <a:p>
            <a:pPr marL="342665" indent="-342665" defTabSz="652961">
              <a:spcBef>
                <a:spcPts val="703"/>
              </a:spcBef>
              <a:buFont typeface="Wingdings" pitchFamily="2" charset="2"/>
              <a:buChar char="Ø"/>
            </a:pPr>
            <a:r>
              <a:rPr lang="en-US" sz="2500" dirty="0" smtClean="0">
                <a:sym typeface="Georgia" pitchFamily="18" charset="0"/>
              </a:rPr>
              <a:t>These tables may or may not include future improvements in mortality</a:t>
            </a:r>
          </a:p>
          <a:p>
            <a:pPr marL="342665" indent="-342665" defTabSz="652961">
              <a:spcBef>
                <a:spcPts val="703"/>
              </a:spcBef>
              <a:buFont typeface="Wingdings" pitchFamily="2" charset="2"/>
              <a:buChar char="Ø"/>
            </a:pPr>
            <a:r>
              <a:rPr lang="en-US" sz="2500" dirty="0" smtClean="0">
                <a:sym typeface="Georgia" pitchFamily="18" charset="0"/>
              </a:rPr>
              <a:t>In some countries (e.g. Canada, Netherlands and UK) there are not specific mortality tables required by the regulator. Yet, the regulatory framework establishes that the tables to be used should include improvements in mortality.</a:t>
            </a:r>
          </a:p>
          <a:p>
            <a:pPr marL="0" indent="0" defTabSz="652961">
              <a:spcBef>
                <a:spcPts val="703"/>
              </a:spcBef>
              <a:buNone/>
            </a:pPr>
            <a:r>
              <a:rPr lang="en-US" sz="1100" dirty="0" smtClean="0">
                <a:sym typeface="Georgia" pitchFamily="18" charset="0"/>
              </a:rPr>
              <a:t> </a:t>
            </a:r>
          </a:p>
          <a:p>
            <a:pPr marL="342665" indent="-342665" defTabSz="652961">
              <a:spcBef>
                <a:spcPts val="703"/>
              </a:spcBef>
              <a:buFont typeface="Wingdings" pitchFamily="2" charset="2"/>
              <a:buChar char="Ø"/>
            </a:pPr>
            <a:r>
              <a:rPr lang="en-US" sz="2500" dirty="0" smtClean="0">
                <a:sym typeface="Georgia" pitchFamily="18" charset="0"/>
              </a:rPr>
              <a:t>The analysis shows that pension </a:t>
            </a:r>
            <a:r>
              <a:rPr lang="en-US" sz="2500" dirty="0">
                <a:sym typeface="Georgia" pitchFamily="18" charset="0"/>
              </a:rPr>
              <a:t>funds and annuity providers provision inadequately for future improvements in mortality.</a:t>
            </a:r>
          </a:p>
          <a:p>
            <a:pPr marL="342665" indent="-342665" defTabSz="652961">
              <a:spcBef>
                <a:spcPts val="703"/>
              </a:spcBef>
              <a:buFont typeface="Wingdings" pitchFamily="2" charset="2"/>
              <a:buChar char="Ø"/>
            </a:pPr>
            <a:r>
              <a:rPr lang="en-US" sz="2500" dirty="0">
                <a:sym typeface="Georgia" pitchFamily="18" charset="0"/>
              </a:rPr>
              <a:t>Mortality tables used by insurance companies account for future improvements in more countries than those used by pension funds.</a:t>
            </a:r>
          </a:p>
        </p:txBody>
      </p:sp>
      <p:sp>
        <p:nvSpPr>
          <p:cNvPr id="9220" name="Slide Number Placeholder 3"/>
          <p:cNvSpPr>
            <a:spLocks noGrp="1"/>
          </p:cNvSpPr>
          <p:nvPr>
            <p:ph type="sldNum" sz="quarter" idx="4"/>
          </p:nvPr>
        </p:nvSpPr>
        <p:spPr>
          <a:noFill/>
        </p:spPr>
        <p:txBody>
          <a:bodyPr/>
          <a:lstStyle/>
          <a:p>
            <a:fld id="{F57AC3BA-4BC2-4DA2-979F-7163616B1D33}" type="slidenum">
              <a:rPr lang="en-US"/>
              <a:pPr/>
              <a:t>7</a:t>
            </a:fld>
            <a:endParaRPr lang="en-US" dirty="0"/>
          </a:p>
        </p:txBody>
      </p:sp>
      <p:sp>
        <p:nvSpPr>
          <p:cNvPr id="6" name="Title 1"/>
          <p:cNvSpPr txBox="1">
            <a:spLocks/>
          </p:cNvSpPr>
          <p:nvPr/>
        </p:nvSpPr>
        <p:spPr>
          <a:xfrm>
            <a:off x="1074469" y="332657"/>
            <a:ext cx="7416000" cy="936104"/>
          </a:xfrm>
          <a:prstGeom prst="rect">
            <a:avLst/>
          </a:prstGeom>
        </p:spPr>
        <p:txBody>
          <a:bodyPr vert="horz" lIns="91405" tIns="45702" rIns="91405" bIns="45702" rtlCol="0" anchor="ctr">
            <a:noAutofit/>
          </a:bodyPr>
          <a:lstStyle/>
          <a:p>
            <a:pPr defTabSz="652968">
              <a:defRPr/>
            </a:pPr>
            <a:r>
              <a:rPr lang="en-GB" sz="3400" dirty="0" smtClean="0"/>
              <a:t>Regulatory and market practice mortality tables</a:t>
            </a:r>
            <a:endParaRPr lang="en-GB" sz="3400" dirty="0"/>
          </a:p>
        </p:txBody>
      </p:sp>
    </p:spTree>
    <p:extLst>
      <p:ext uri="{BB962C8B-B14F-4D97-AF65-F5344CB8AC3E}">
        <p14:creationId xmlns:p14="http://schemas.microsoft.com/office/powerpoint/2010/main" val="2186129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5112568"/>
          </a:xfrm>
        </p:spPr>
        <p:txBody>
          <a:bodyPr>
            <a:normAutofit fontScale="92500" lnSpcReduction="20000"/>
          </a:bodyPr>
          <a:lstStyle/>
          <a:p>
            <a:r>
              <a:rPr lang="en-GB" dirty="0" smtClean="0"/>
              <a:t>In practice, annuity providers and, to lesser extend, pension funds provision for future improvements in mortality (future improvements are taken into account when calculating liabilities and/or determining contributions, premiums and payments)</a:t>
            </a:r>
          </a:p>
          <a:p>
            <a:r>
              <a:rPr lang="en-GB" dirty="0" smtClean="0"/>
              <a:t>Are they therefore free from longevity risk? Those who do not provision are not. Those who provision depend on whether their provisioning is enough.</a:t>
            </a:r>
          </a:p>
          <a:p>
            <a:r>
              <a:rPr lang="en-GB" dirty="0"/>
              <a:t>Do those that provision for future improvements provision or account fully for future improvements</a:t>
            </a:r>
            <a:r>
              <a:rPr lang="en-GB" dirty="0" smtClean="0"/>
              <a:t>? </a:t>
            </a:r>
            <a:r>
              <a:rPr lang="en-GB" dirty="0"/>
              <a:t>I</a:t>
            </a:r>
            <a:r>
              <a:rPr lang="en-GB" dirty="0" smtClean="0"/>
              <a:t>s it enough</a:t>
            </a:r>
            <a:r>
              <a:rPr lang="en-GB" dirty="0"/>
              <a:t>?</a:t>
            </a:r>
            <a:endParaRPr lang="en-GB" dirty="0" smtClean="0"/>
          </a:p>
        </p:txBody>
      </p:sp>
      <p:sp>
        <p:nvSpPr>
          <p:cNvPr id="3" name="Title 2"/>
          <p:cNvSpPr>
            <a:spLocks noGrp="1"/>
          </p:cNvSpPr>
          <p:nvPr>
            <p:ph type="title"/>
          </p:nvPr>
        </p:nvSpPr>
        <p:spPr>
          <a:xfrm>
            <a:off x="971600" y="260648"/>
            <a:ext cx="7884488" cy="1022400"/>
          </a:xfrm>
        </p:spPr>
        <p:txBody>
          <a:bodyPr/>
          <a:lstStyle/>
          <a:p>
            <a:r>
              <a:rPr lang="en-GB" dirty="0" smtClean="0"/>
              <a:t>Are pension funds and annuity providers exposed to longevity risk?</a:t>
            </a:r>
            <a:endParaRPr lang="en-GB" dirty="0"/>
          </a:p>
        </p:txBody>
      </p:sp>
      <p:sp>
        <p:nvSpPr>
          <p:cNvPr id="4"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8</a:t>
            </a:fld>
            <a:endParaRPr lang="en-US" dirty="0"/>
          </a:p>
        </p:txBody>
      </p:sp>
    </p:spTree>
    <p:extLst>
      <p:ext uri="{BB962C8B-B14F-4D97-AF65-F5344CB8AC3E}">
        <p14:creationId xmlns:p14="http://schemas.microsoft.com/office/powerpoint/2010/main" val="5201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000" y="1412776"/>
            <a:ext cx="8218800" cy="5112568"/>
          </a:xfrm>
        </p:spPr>
        <p:txBody>
          <a:bodyPr>
            <a:normAutofit fontScale="92500" lnSpcReduction="20000"/>
          </a:bodyPr>
          <a:lstStyle/>
          <a:p>
            <a:pPr>
              <a:buFont typeface="Wingdings" pitchFamily="2" charset="2"/>
              <a:buChar char="Ø"/>
            </a:pPr>
            <a:r>
              <a:rPr lang="en-GB" dirty="0" smtClean="0"/>
              <a:t>Measure LR by comparing life expectancy and annuity premiums resulting from using the mortality rates in the regulatory and commonly used mortality tables</a:t>
            </a:r>
          </a:p>
          <a:p>
            <a:pPr>
              <a:buFont typeface="Wingdings" pitchFamily="2" charset="2"/>
              <a:buChar char="Ø"/>
            </a:pPr>
            <a:r>
              <a:rPr lang="en-GB" dirty="0" smtClean="0"/>
              <a:t>With life expectancy and annuity premiums resulting </a:t>
            </a:r>
            <a:r>
              <a:rPr lang="en-GB" dirty="0"/>
              <a:t>from stochastic modelling of future improvements in mortality and life expectancy (BCD, LC, Splines, CMI</a:t>
            </a:r>
            <a:r>
              <a:rPr lang="en-GB" dirty="0" smtClean="0"/>
              <a:t>): proxy for the future. </a:t>
            </a:r>
          </a:p>
          <a:p>
            <a:pPr>
              <a:buFont typeface="Wingdings" pitchFamily="2" charset="2"/>
              <a:buChar char="Ø"/>
            </a:pPr>
            <a:r>
              <a:rPr lang="en-GB" dirty="0"/>
              <a:t>Any deviation is a proxy for the amount of longevity risk they may be exposed, which may increase their liabilities and even bankrupt them.</a:t>
            </a:r>
          </a:p>
          <a:p>
            <a:pPr>
              <a:buFont typeface="Wingdings" pitchFamily="2" charset="2"/>
              <a:buChar char="Ø"/>
            </a:pPr>
            <a:endParaRPr lang="en-GB" dirty="0" smtClean="0"/>
          </a:p>
        </p:txBody>
      </p:sp>
      <p:sp>
        <p:nvSpPr>
          <p:cNvPr id="2" name="Title 1"/>
          <p:cNvSpPr>
            <a:spLocks noGrp="1"/>
          </p:cNvSpPr>
          <p:nvPr>
            <p:ph type="title"/>
          </p:nvPr>
        </p:nvSpPr>
        <p:spPr/>
        <p:txBody>
          <a:bodyPr/>
          <a:lstStyle/>
          <a:p>
            <a:r>
              <a:rPr lang="en-GB" sz="3600" dirty="0"/>
              <a:t>How do we go about assessing whether they are exposed to </a:t>
            </a:r>
            <a:r>
              <a:rPr lang="en-GB" sz="3600" dirty="0" smtClean="0"/>
              <a:t>LR?</a:t>
            </a:r>
            <a:endParaRPr lang="en-GB" sz="3600" dirty="0"/>
          </a:p>
        </p:txBody>
      </p:sp>
      <p:sp>
        <p:nvSpPr>
          <p:cNvPr id="4" name="Slide Number Placeholder 3"/>
          <p:cNvSpPr>
            <a:spLocks noGrp="1"/>
          </p:cNvSpPr>
          <p:nvPr>
            <p:ph type="sldNum" sz="quarter" idx="4"/>
          </p:nvPr>
        </p:nvSpPr>
        <p:spPr>
          <a:xfrm>
            <a:off x="8640000" y="6411600"/>
            <a:ext cx="342000" cy="244800"/>
          </a:xfrm>
          <a:noFill/>
        </p:spPr>
        <p:txBody>
          <a:bodyPr/>
          <a:lstStyle/>
          <a:p>
            <a:fld id="{F57AC3BA-4BC2-4DA2-979F-7163616B1D33}" type="slidenum">
              <a:rPr lang="en-US"/>
              <a:pPr/>
              <a:t>9</a:t>
            </a:fld>
            <a:endParaRPr lang="en-US" dirty="0"/>
          </a:p>
        </p:txBody>
      </p:sp>
    </p:spTree>
    <p:extLst>
      <p:ext uri="{BB962C8B-B14F-4D97-AF65-F5344CB8AC3E}">
        <p14:creationId xmlns:p14="http://schemas.microsoft.com/office/powerpoint/2010/main" val="539252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1957</TotalTime>
  <Words>2253</Words>
  <Application>Microsoft Office PowerPoint</Application>
  <PresentationFormat>On-screen Show (4:3)</PresentationFormat>
  <Paragraphs>197</Paragraphs>
  <Slides>27</Slides>
  <Notes>9</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OECD_English_white</vt:lpstr>
      <vt:lpstr>Mortality assumptions longevity risk</vt:lpstr>
      <vt:lpstr>PowerPoint Presentation</vt:lpstr>
      <vt:lpstr>PowerPoint Presentation</vt:lpstr>
      <vt:lpstr>PowerPoint Presentation</vt:lpstr>
      <vt:lpstr>PowerPoint Presentation</vt:lpstr>
      <vt:lpstr>PowerPoint Presentation</vt:lpstr>
      <vt:lpstr>PowerPoint Presentation</vt:lpstr>
      <vt:lpstr>Are pension funds and annuity providers exposed to longevity risk?</vt:lpstr>
      <vt:lpstr>How do we go about assessing whether they are exposed to LR?</vt:lpstr>
      <vt:lpstr>Results</vt:lpstr>
      <vt:lpstr>PowerPoint Presentation</vt:lpstr>
      <vt:lpstr>PowerPoint Presentation</vt:lpstr>
      <vt:lpstr>Managing LR in house</vt:lpstr>
      <vt:lpstr>Asset liability management (LDI)</vt:lpstr>
      <vt:lpstr>Capital market solutions for LR</vt:lpstr>
      <vt:lpstr>Financial instruments to hedge LR</vt:lpstr>
      <vt:lpstr>Ranking of instruments for hedging LR</vt:lpstr>
      <vt:lpstr>Ranking of instruments for hedging LR</vt:lpstr>
      <vt:lpstr>Misalignment of incentives</vt:lpstr>
      <vt:lpstr>Requirements development capital market solutions for managing LR</vt:lpstr>
      <vt:lpstr>Legislation and regulation</vt:lpstr>
      <vt:lpstr>Market capacity and structure</vt:lpstr>
      <vt:lpstr>Questions on standardisation …</vt:lpstr>
      <vt:lpstr>Role governments in encouraging …</vt:lpstr>
      <vt:lpstr>Other policy issues to address</vt:lpstr>
      <vt:lpstr>Conclusions</vt:lpstr>
      <vt:lpstr>PowerPoint Presentation</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PAYET Stephanie</dc:creator>
  <cp:lastModifiedBy>DAY-HANOTIAUX Sally</cp:lastModifiedBy>
  <cp:revision>86</cp:revision>
  <cp:lastPrinted>2014-02-19T10:11:55Z</cp:lastPrinted>
  <dcterms:created xsi:type="dcterms:W3CDTF">2013-03-12T08:41:05Z</dcterms:created>
  <dcterms:modified xsi:type="dcterms:W3CDTF">2014-02-19T10:12:11Z</dcterms:modified>
</cp:coreProperties>
</file>