
<file path=[Content_Types].xml><?xml version="1.0" encoding="utf-8"?>
<Types xmlns="http://schemas.openxmlformats.org/package/2006/content-types">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Lst>
  <p:notesMasterIdLst>
    <p:notesMasterId r:id="rId15"/>
  </p:notesMasterIdLst>
  <p:handoutMasterIdLst>
    <p:handoutMasterId r:id="rId16"/>
  </p:handout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ヒラギノ角ゴ Pro W3" charset="0"/>
        <a:cs typeface="ヒラギノ角ゴ Pro W3" charset="0"/>
      </a:defRPr>
    </a:lvl1pPr>
    <a:lvl2pPr marL="457200" algn="l" rtl="0" fontAlgn="base">
      <a:spcBef>
        <a:spcPct val="0"/>
      </a:spcBef>
      <a:spcAft>
        <a:spcPct val="0"/>
      </a:spcAft>
      <a:defRPr kern="1200">
        <a:solidFill>
          <a:schemeClr val="tx1"/>
        </a:solidFill>
        <a:latin typeface="Arial" charset="0"/>
        <a:ea typeface="ヒラギノ角ゴ Pro W3" charset="0"/>
        <a:cs typeface="ヒラギノ角ゴ Pro W3" charset="0"/>
      </a:defRPr>
    </a:lvl2pPr>
    <a:lvl3pPr marL="914400" algn="l" rtl="0" fontAlgn="base">
      <a:spcBef>
        <a:spcPct val="0"/>
      </a:spcBef>
      <a:spcAft>
        <a:spcPct val="0"/>
      </a:spcAft>
      <a:defRPr kern="1200">
        <a:solidFill>
          <a:schemeClr val="tx1"/>
        </a:solidFill>
        <a:latin typeface="Arial" charset="0"/>
        <a:ea typeface="ヒラギノ角ゴ Pro W3" charset="0"/>
        <a:cs typeface="ヒラギノ角ゴ Pro W3" charset="0"/>
      </a:defRPr>
    </a:lvl3pPr>
    <a:lvl4pPr marL="1371600" algn="l" rtl="0" fontAlgn="base">
      <a:spcBef>
        <a:spcPct val="0"/>
      </a:spcBef>
      <a:spcAft>
        <a:spcPct val="0"/>
      </a:spcAft>
      <a:defRPr kern="1200">
        <a:solidFill>
          <a:schemeClr val="tx1"/>
        </a:solidFill>
        <a:latin typeface="Arial" charset="0"/>
        <a:ea typeface="ヒラギノ角ゴ Pro W3" charset="0"/>
        <a:cs typeface="ヒラギノ角ゴ Pro W3" charset="0"/>
      </a:defRPr>
    </a:lvl4pPr>
    <a:lvl5pPr marL="1828800" algn="l" rtl="0" fontAlgn="base">
      <a:spcBef>
        <a:spcPct val="0"/>
      </a:spcBef>
      <a:spcAft>
        <a:spcPct val="0"/>
      </a:spcAft>
      <a:defRPr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kern="1200">
        <a:solidFill>
          <a:schemeClr val="tx1"/>
        </a:solidFill>
        <a:latin typeface="Arial" charset="0"/>
        <a:ea typeface="ヒラギノ角ゴ Pro W3" charset="0"/>
        <a:cs typeface="ヒラギノ角ゴ Pro W3"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9" d="100"/>
          <a:sy n="79" d="100"/>
        </p:scale>
        <p:origin x="-1260" y="18"/>
      </p:cViewPr>
      <p:guideLst>
        <p:guide orient="horz" pos="2160"/>
        <p:guide pos="2880"/>
      </p:guideLst>
    </p:cSldViewPr>
  </p:slideViewPr>
  <p:notesTextViewPr>
    <p:cViewPr>
      <p:scale>
        <a:sx n="100" d="100"/>
        <a:sy n="100" d="100"/>
      </p:scale>
      <p:origin x="0" y="0"/>
    </p:cViewPr>
  </p:notesTextViewPr>
  <p:sorterViewPr>
    <p:cViewPr>
      <p:scale>
        <a:sx n="184" d="100"/>
        <a:sy n="18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CDBCB0-2A43-0042-A46A-E8EAA204693C}" type="doc">
      <dgm:prSet loTypeId="urn:microsoft.com/office/officeart/2005/8/layout/cycle7" loCatId="" qsTypeId="urn:microsoft.com/office/officeart/2005/8/quickstyle/simple4" qsCatId="simple" csTypeId="urn:microsoft.com/office/officeart/2005/8/colors/accent1_2" csCatId="accent1" phldr="1"/>
      <dgm:spPr/>
      <dgm:t>
        <a:bodyPr/>
        <a:lstStyle/>
        <a:p>
          <a:endParaRPr lang="is-IS"/>
        </a:p>
      </dgm:t>
    </dgm:pt>
    <dgm:pt modelId="{5985A0AF-E33B-1846-A01D-B21E559FA8E9}">
      <dgm:prSet phldrT="[Text]"/>
      <dgm:spPr/>
      <dgm:t>
        <a:bodyPr/>
        <a:lstStyle/>
        <a:p>
          <a:r>
            <a:rPr lang="is-IS" dirty="0" smtClean="0"/>
            <a:t>Young: Issue bonds</a:t>
          </a:r>
          <a:endParaRPr lang="is-IS" dirty="0"/>
        </a:p>
      </dgm:t>
    </dgm:pt>
    <dgm:pt modelId="{B6D3F1CC-5F54-1F44-867E-1CED60CD3EB6}" type="parTrans" cxnId="{8D1A3032-0276-684F-A3AC-65037F1158F2}">
      <dgm:prSet/>
      <dgm:spPr/>
      <dgm:t>
        <a:bodyPr/>
        <a:lstStyle/>
        <a:p>
          <a:endParaRPr lang="is-IS"/>
        </a:p>
      </dgm:t>
    </dgm:pt>
    <dgm:pt modelId="{8ACA4DD0-921F-4946-9B8C-2B9FFA035F7E}" type="sibTrans" cxnId="{8D1A3032-0276-684F-A3AC-65037F1158F2}">
      <dgm:prSet/>
      <dgm:spPr>
        <a:noFill/>
      </dgm:spPr>
      <dgm:t>
        <a:bodyPr/>
        <a:lstStyle/>
        <a:p>
          <a:endParaRPr lang="is-IS"/>
        </a:p>
      </dgm:t>
    </dgm:pt>
    <dgm:pt modelId="{B5FAC835-2390-2842-9B5E-D40755F61903}">
      <dgm:prSet phldrT="[Text]"/>
      <dgm:spPr/>
      <dgm:t>
        <a:bodyPr/>
        <a:lstStyle/>
        <a:p>
          <a:r>
            <a:rPr lang="is-IS" dirty="0" smtClean="0"/>
            <a:t>Old: Sell stocks and bonds to middle aged to support themselves</a:t>
          </a:r>
          <a:endParaRPr lang="is-IS" dirty="0"/>
        </a:p>
      </dgm:t>
    </dgm:pt>
    <dgm:pt modelId="{C57E828B-FFE8-9248-9D00-5E18A497924E}" type="parTrans" cxnId="{331574BC-CF55-EA4F-BFEE-73F722F4E596}">
      <dgm:prSet/>
      <dgm:spPr/>
      <dgm:t>
        <a:bodyPr/>
        <a:lstStyle/>
        <a:p>
          <a:endParaRPr lang="is-IS"/>
        </a:p>
      </dgm:t>
    </dgm:pt>
    <dgm:pt modelId="{DD467EBD-B597-2345-8EB9-C692FE1FCFCD}" type="sibTrans" cxnId="{331574BC-CF55-EA4F-BFEE-73F722F4E596}">
      <dgm:prSet/>
      <dgm:spPr/>
      <dgm:t>
        <a:bodyPr/>
        <a:lstStyle/>
        <a:p>
          <a:r>
            <a:rPr lang="is-IS" dirty="0" smtClean="0">
              <a:solidFill>
                <a:schemeClr val="tx1"/>
              </a:solidFill>
            </a:rPr>
            <a:t>Stocks and bonds</a:t>
          </a:r>
          <a:endParaRPr lang="is-IS" dirty="0">
            <a:solidFill>
              <a:schemeClr val="tx1"/>
            </a:solidFill>
          </a:endParaRPr>
        </a:p>
      </dgm:t>
    </dgm:pt>
    <dgm:pt modelId="{563F320F-2DEB-6D40-8D5D-E68BC44DF1CF}">
      <dgm:prSet phldrT="[Text]"/>
      <dgm:spPr/>
      <dgm:t>
        <a:bodyPr/>
        <a:lstStyle/>
        <a:p>
          <a:r>
            <a:rPr lang="is-IS" dirty="0" smtClean="0"/>
            <a:t>Middle aged: Buy stocks and bonds</a:t>
          </a:r>
          <a:endParaRPr lang="is-IS" dirty="0"/>
        </a:p>
      </dgm:t>
    </dgm:pt>
    <dgm:pt modelId="{4D9BF96D-BFF2-1B44-9675-DC6E11DE65E3}" type="parTrans" cxnId="{A44B9730-A4A9-9445-B51A-5A096E359A52}">
      <dgm:prSet/>
      <dgm:spPr/>
      <dgm:t>
        <a:bodyPr/>
        <a:lstStyle/>
        <a:p>
          <a:endParaRPr lang="is-IS"/>
        </a:p>
      </dgm:t>
    </dgm:pt>
    <dgm:pt modelId="{90AB96D9-DA0B-914F-A720-A5A86D53143D}" type="sibTrans" cxnId="{A44B9730-A4A9-9445-B51A-5A096E359A52}">
      <dgm:prSet custT="1"/>
      <dgm:spPr/>
      <dgm:t>
        <a:bodyPr/>
        <a:lstStyle/>
        <a:p>
          <a:r>
            <a:rPr lang="is-IS" sz="1600" dirty="0" smtClean="0">
              <a:solidFill>
                <a:schemeClr val="tx1"/>
              </a:solidFill>
            </a:rPr>
            <a:t>Bonds</a:t>
          </a:r>
          <a:endParaRPr lang="is-IS" sz="1600" dirty="0">
            <a:solidFill>
              <a:schemeClr val="tx1"/>
            </a:solidFill>
          </a:endParaRPr>
        </a:p>
      </dgm:t>
    </dgm:pt>
    <dgm:pt modelId="{AA281F51-1C4C-9744-8C12-96B0F167FB65}" type="pres">
      <dgm:prSet presAssocID="{9CCDBCB0-2A43-0042-A46A-E8EAA204693C}" presName="Name0" presStyleCnt="0">
        <dgm:presLayoutVars>
          <dgm:dir/>
          <dgm:resizeHandles val="exact"/>
        </dgm:presLayoutVars>
      </dgm:prSet>
      <dgm:spPr/>
      <dgm:t>
        <a:bodyPr/>
        <a:lstStyle/>
        <a:p>
          <a:endParaRPr lang="is-IS"/>
        </a:p>
      </dgm:t>
    </dgm:pt>
    <dgm:pt modelId="{B1F5A4EF-2D69-0F48-949B-3AF0E95049CB}" type="pres">
      <dgm:prSet presAssocID="{5985A0AF-E33B-1846-A01D-B21E559FA8E9}" presName="node" presStyleLbl="node1" presStyleIdx="0" presStyleCnt="3">
        <dgm:presLayoutVars>
          <dgm:bulletEnabled val="1"/>
        </dgm:presLayoutVars>
      </dgm:prSet>
      <dgm:spPr/>
      <dgm:t>
        <a:bodyPr/>
        <a:lstStyle/>
        <a:p>
          <a:endParaRPr lang="is-IS"/>
        </a:p>
      </dgm:t>
    </dgm:pt>
    <dgm:pt modelId="{0E2D64E0-8B8F-E647-BD80-B66C668E0CC8}" type="pres">
      <dgm:prSet presAssocID="{8ACA4DD0-921F-4946-9B8C-2B9FFA035F7E}" presName="sibTrans" presStyleLbl="sibTrans2D1" presStyleIdx="0" presStyleCnt="3"/>
      <dgm:spPr/>
      <dgm:t>
        <a:bodyPr/>
        <a:lstStyle/>
        <a:p>
          <a:endParaRPr lang="is-IS"/>
        </a:p>
      </dgm:t>
    </dgm:pt>
    <dgm:pt modelId="{3355C72F-AADF-C649-8D21-7C385C46191C}" type="pres">
      <dgm:prSet presAssocID="{8ACA4DD0-921F-4946-9B8C-2B9FFA035F7E}" presName="connectorText" presStyleLbl="sibTrans2D1" presStyleIdx="0" presStyleCnt="3"/>
      <dgm:spPr/>
      <dgm:t>
        <a:bodyPr/>
        <a:lstStyle/>
        <a:p>
          <a:endParaRPr lang="is-IS"/>
        </a:p>
      </dgm:t>
    </dgm:pt>
    <dgm:pt modelId="{310B2E9F-6DB8-ED40-B503-7101629B9975}" type="pres">
      <dgm:prSet presAssocID="{B5FAC835-2390-2842-9B5E-D40755F61903}" presName="node" presStyleLbl="node1" presStyleIdx="1" presStyleCnt="3" custRadScaleRad="93199" custRadScaleInc="5785">
        <dgm:presLayoutVars>
          <dgm:bulletEnabled val="1"/>
        </dgm:presLayoutVars>
      </dgm:prSet>
      <dgm:spPr/>
      <dgm:t>
        <a:bodyPr/>
        <a:lstStyle/>
        <a:p>
          <a:endParaRPr lang="is-IS"/>
        </a:p>
      </dgm:t>
    </dgm:pt>
    <dgm:pt modelId="{918FF914-9FE5-8542-8759-122C8D4FE728}" type="pres">
      <dgm:prSet presAssocID="{DD467EBD-B597-2345-8EB9-C692FE1FCFCD}" presName="sibTrans" presStyleLbl="sibTrans2D1" presStyleIdx="1" presStyleCnt="3" custAng="0" custScaleX="106079" custScaleY="151111"/>
      <dgm:spPr>
        <a:prstGeom prst="rightArrow">
          <a:avLst/>
        </a:prstGeom>
      </dgm:spPr>
      <dgm:t>
        <a:bodyPr/>
        <a:lstStyle/>
        <a:p>
          <a:endParaRPr lang="is-IS"/>
        </a:p>
      </dgm:t>
    </dgm:pt>
    <dgm:pt modelId="{1F8C4368-1038-464F-B521-BD14C48AF346}" type="pres">
      <dgm:prSet presAssocID="{DD467EBD-B597-2345-8EB9-C692FE1FCFCD}" presName="connectorText" presStyleLbl="sibTrans2D1" presStyleIdx="1" presStyleCnt="3"/>
      <dgm:spPr>
        <a:prstGeom prst="rightArrow">
          <a:avLst/>
        </a:prstGeom>
      </dgm:spPr>
      <dgm:t>
        <a:bodyPr/>
        <a:lstStyle/>
        <a:p>
          <a:endParaRPr lang="is-IS"/>
        </a:p>
      </dgm:t>
    </dgm:pt>
    <dgm:pt modelId="{91754AD0-5495-E840-983F-6A981212FF84}" type="pres">
      <dgm:prSet presAssocID="{563F320F-2DEB-6D40-8D5D-E68BC44DF1CF}" presName="node" presStyleLbl="node1" presStyleIdx="2" presStyleCnt="3" custRadScaleRad="111999" custRadScaleInc="4469">
        <dgm:presLayoutVars>
          <dgm:bulletEnabled val="1"/>
        </dgm:presLayoutVars>
      </dgm:prSet>
      <dgm:spPr/>
      <dgm:t>
        <a:bodyPr/>
        <a:lstStyle/>
        <a:p>
          <a:endParaRPr lang="is-IS"/>
        </a:p>
      </dgm:t>
    </dgm:pt>
    <dgm:pt modelId="{734CE40B-BAE0-7A42-BB86-4A4D81B5B15E}" type="pres">
      <dgm:prSet presAssocID="{90AB96D9-DA0B-914F-A720-A5A86D53143D}" presName="sibTrans" presStyleLbl="sibTrans2D1" presStyleIdx="2" presStyleCnt="3" custAng="21577494" custScaleX="115548" custScaleY="178205"/>
      <dgm:spPr>
        <a:prstGeom prst="leftArrow">
          <a:avLst/>
        </a:prstGeom>
      </dgm:spPr>
      <dgm:t>
        <a:bodyPr/>
        <a:lstStyle/>
        <a:p>
          <a:endParaRPr lang="is-IS"/>
        </a:p>
      </dgm:t>
    </dgm:pt>
    <dgm:pt modelId="{1F7C4970-CE4C-F44E-91F9-9075F62CD393}" type="pres">
      <dgm:prSet presAssocID="{90AB96D9-DA0B-914F-A720-A5A86D53143D}" presName="connectorText" presStyleLbl="sibTrans2D1" presStyleIdx="2" presStyleCnt="3"/>
      <dgm:spPr>
        <a:prstGeom prst="leftArrow">
          <a:avLst/>
        </a:prstGeom>
      </dgm:spPr>
      <dgm:t>
        <a:bodyPr/>
        <a:lstStyle/>
        <a:p>
          <a:endParaRPr lang="is-IS"/>
        </a:p>
      </dgm:t>
    </dgm:pt>
  </dgm:ptLst>
  <dgm:cxnLst>
    <dgm:cxn modelId="{B4BE9B57-FB7C-D348-9F45-BBDA408F4F59}" type="presOf" srcId="{B5FAC835-2390-2842-9B5E-D40755F61903}" destId="{310B2E9F-6DB8-ED40-B503-7101629B9975}" srcOrd="0" destOrd="0" presId="urn:microsoft.com/office/officeart/2005/8/layout/cycle7"/>
    <dgm:cxn modelId="{8D1A3032-0276-684F-A3AC-65037F1158F2}" srcId="{9CCDBCB0-2A43-0042-A46A-E8EAA204693C}" destId="{5985A0AF-E33B-1846-A01D-B21E559FA8E9}" srcOrd="0" destOrd="0" parTransId="{B6D3F1CC-5F54-1F44-867E-1CED60CD3EB6}" sibTransId="{8ACA4DD0-921F-4946-9B8C-2B9FFA035F7E}"/>
    <dgm:cxn modelId="{A34AFC8F-7552-1441-AD12-088526CF0377}" type="presOf" srcId="{90AB96D9-DA0B-914F-A720-A5A86D53143D}" destId="{1F7C4970-CE4C-F44E-91F9-9075F62CD393}" srcOrd="1" destOrd="0" presId="urn:microsoft.com/office/officeart/2005/8/layout/cycle7"/>
    <dgm:cxn modelId="{9A38BF97-8800-C241-8488-E8460CCF5B79}" type="presOf" srcId="{DD467EBD-B597-2345-8EB9-C692FE1FCFCD}" destId="{1F8C4368-1038-464F-B521-BD14C48AF346}" srcOrd="1" destOrd="0" presId="urn:microsoft.com/office/officeart/2005/8/layout/cycle7"/>
    <dgm:cxn modelId="{0053BE0E-508E-114A-ADEC-9EE5BBC2150C}" type="presOf" srcId="{DD467EBD-B597-2345-8EB9-C692FE1FCFCD}" destId="{918FF914-9FE5-8542-8759-122C8D4FE728}" srcOrd="0" destOrd="0" presId="urn:microsoft.com/office/officeart/2005/8/layout/cycle7"/>
    <dgm:cxn modelId="{5DA1B9DF-0645-3443-8C46-43144FD4B009}" type="presOf" srcId="{8ACA4DD0-921F-4946-9B8C-2B9FFA035F7E}" destId="{0E2D64E0-8B8F-E647-BD80-B66C668E0CC8}" srcOrd="0" destOrd="0" presId="urn:microsoft.com/office/officeart/2005/8/layout/cycle7"/>
    <dgm:cxn modelId="{A206842C-7DAF-2649-8E47-CF229115B4C8}" type="presOf" srcId="{8ACA4DD0-921F-4946-9B8C-2B9FFA035F7E}" destId="{3355C72F-AADF-C649-8D21-7C385C46191C}" srcOrd="1" destOrd="0" presId="urn:microsoft.com/office/officeart/2005/8/layout/cycle7"/>
    <dgm:cxn modelId="{BC014C4F-56FA-4B40-8E3A-4E4D7F842A17}" type="presOf" srcId="{5985A0AF-E33B-1846-A01D-B21E559FA8E9}" destId="{B1F5A4EF-2D69-0F48-949B-3AF0E95049CB}" srcOrd="0" destOrd="0" presId="urn:microsoft.com/office/officeart/2005/8/layout/cycle7"/>
    <dgm:cxn modelId="{4A512F7A-CEAD-014E-9813-2AD1AA034DD1}" type="presOf" srcId="{90AB96D9-DA0B-914F-A720-A5A86D53143D}" destId="{734CE40B-BAE0-7A42-BB86-4A4D81B5B15E}" srcOrd="0" destOrd="0" presId="urn:microsoft.com/office/officeart/2005/8/layout/cycle7"/>
    <dgm:cxn modelId="{331574BC-CF55-EA4F-BFEE-73F722F4E596}" srcId="{9CCDBCB0-2A43-0042-A46A-E8EAA204693C}" destId="{B5FAC835-2390-2842-9B5E-D40755F61903}" srcOrd="1" destOrd="0" parTransId="{C57E828B-FFE8-9248-9D00-5E18A497924E}" sibTransId="{DD467EBD-B597-2345-8EB9-C692FE1FCFCD}"/>
    <dgm:cxn modelId="{1DD9106A-0F02-1347-88BF-7A874066C257}" type="presOf" srcId="{9CCDBCB0-2A43-0042-A46A-E8EAA204693C}" destId="{AA281F51-1C4C-9744-8C12-96B0F167FB65}" srcOrd="0" destOrd="0" presId="urn:microsoft.com/office/officeart/2005/8/layout/cycle7"/>
    <dgm:cxn modelId="{A44B9730-A4A9-9445-B51A-5A096E359A52}" srcId="{9CCDBCB0-2A43-0042-A46A-E8EAA204693C}" destId="{563F320F-2DEB-6D40-8D5D-E68BC44DF1CF}" srcOrd="2" destOrd="0" parTransId="{4D9BF96D-BFF2-1B44-9675-DC6E11DE65E3}" sibTransId="{90AB96D9-DA0B-914F-A720-A5A86D53143D}"/>
    <dgm:cxn modelId="{7DEFD0BB-FFCD-2842-AE32-39A8B43FB6B2}" type="presOf" srcId="{563F320F-2DEB-6D40-8D5D-E68BC44DF1CF}" destId="{91754AD0-5495-E840-983F-6A981212FF84}" srcOrd="0" destOrd="0" presId="urn:microsoft.com/office/officeart/2005/8/layout/cycle7"/>
    <dgm:cxn modelId="{A1F6CCE0-5D7A-D044-988F-0DEB9D727465}" type="presParOf" srcId="{AA281F51-1C4C-9744-8C12-96B0F167FB65}" destId="{B1F5A4EF-2D69-0F48-949B-3AF0E95049CB}" srcOrd="0" destOrd="0" presId="urn:microsoft.com/office/officeart/2005/8/layout/cycle7"/>
    <dgm:cxn modelId="{D5C9722A-7B03-534C-8B4D-10E354952E72}" type="presParOf" srcId="{AA281F51-1C4C-9744-8C12-96B0F167FB65}" destId="{0E2D64E0-8B8F-E647-BD80-B66C668E0CC8}" srcOrd="1" destOrd="0" presId="urn:microsoft.com/office/officeart/2005/8/layout/cycle7"/>
    <dgm:cxn modelId="{BE29B587-927F-7E4F-92A7-DACCD58DE7F5}" type="presParOf" srcId="{0E2D64E0-8B8F-E647-BD80-B66C668E0CC8}" destId="{3355C72F-AADF-C649-8D21-7C385C46191C}" srcOrd="0" destOrd="0" presId="urn:microsoft.com/office/officeart/2005/8/layout/cycle7"/>
    <dgm:cxn modelId="{4B36AE8C-426F-B449-9D97-4923CC7E9369}" type="presParOf" srcId="{AA281F51-1C4C-9744-8C12-96B0F167FB65}" destId="{310B2E9F-6DB8-ED40-B503-7101629B9975}" srcOrd="2" destOrd="0" presId="urn:microsoft.com/office/officeart/2005/8/layout/cycle7"/>
    <dgm:cxn modelId="{E29BE1C7-554E-E244-95CD-8488A0410E14}" type="presParOf" srcId="{AA281F51-1C4C-9744-8C12-96B0F167FB65}" destId="{918FF914-9FE5-8542-8759-122C8D4FE728}" srcOrd="3" destOrd="0" presId="urn:microsoft.com/office/officeart/2005/8/layout/cycle7"/>
    <dgm:cxn modelId="{C1598462-66DF-C64D-B152-6032DDB5FFF7}" type="presParOf" srcId="{918FF914-9FE5-8542-8759-122C8D4FE728}" destId="{1F8C4368-1038-464F-B521-BD14C48AF346}" srcOrd="0" destOrd="0" presId="urn:microsoft.com/office/officeart/2005/8/layout/cycle7"/>
    <dgm:cxn modelId="{15C82722-21A9-394E-AA28-0607B10D838C}" type="presParOf" srcId="{AA281F51-1C4C-9744-8C12-96B0F167FB65}" destId="{91754AD0-5495-E840-983F-6A981212FF84}" srcOrd="4" destOrd="0" presId="urn:microsoft.com/office/officeart/2005/8/layout/cycle7"/>
    <dgm:cxn modelId="{F5E45883-56A9-0E4B-AD76-47409B4EF25B}" type="presParOf" srcId="{AA281F51-1C4C-9744-8C12-96B0F167FB65}" destId="{734CE40B-BAE0-7A42-BB86-4A4D81B5B15E}" srcOrd="5" destOrd="0" presId="urn:microsoft.com/office/officeart/2005/8/layout/cycle7"/>
    <dgm:cxn modelId="{92CD50AA-960D-3144-AA6C-F0851B06134D}" type="presParOf" srcId="{734CE40B-BAE0-7A42-BB86-4A4D81B5B15E}" destId="{1F7C4970-CE4C-F44E-91F9-9075F62CD393}"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F5A4EF-2D69-0F48-949B-3AF0E95049CB}">
      <dsp:nvSpPr>
        <dsp:cNvPr id="0" name=""/>
        <dsp:cNvSpPr/>
      </dsp:nvSpPr>
      <dsp:spPr>
        <a:xfrm>
          <a:off x="2943448" y="1529"/>
          <a:ext cx="2342703" cy="1171351"/>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s-IS" sz="1800" kern="1200" dirty="0" smtClean="0"/>
            <a:t>Young: Issue bonds</a:t>
          </a:r>
          <a:endParaRPr lang="is-IS" sz="1800" kern="1200" dirty="0"/>
        </a:p>
      </dsp:txBody>
      <dsp:txXfrm>
        <a:off x="2977756" y="35837"/>
        <a:ext cx="2274087" cy="1102735"/>
      </dsp:txXfrm>
    </dsp:sp>
    <dsp:sp modelId="{0E2D64E0-8B8F-E647-BD80-B66C668E0CC8}">
      <dsp:nvSpPr>
        <dsp:cNvPr id="0" name=""/>
        <dsp:cNvSpPr/>
      </dsp:nvSpPr>
      <dsp:spPr>
        <a:xfrm rot="3756808">
          <a:off x="4336242" y="2058759"/>
          <a:ext cx="1294188" cy="409973"/>
        </a:xfrm>
        <a:prstGeom prst="leftRightArrow">
          <a:avLst>
            <a:gd name="adj1" fmla="val 60000"/>
            <a:gd name="adj2" fmla="val 50000"/>
          </a:avLst>
        </a:prstGeom>
        <a:no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is-IS" sz="1300" kern="1200"/>
        </a:p>
      </dsp:txBody>
      <dsp:txXfrm>
        <a:off x="4459234" y="2140754"/>
        <a:ext cx="1048204" cy="245983"/>
      </dsp:txXfrm>
    </dsp:sp>
    <dsp:sp modelId="{310B2E9F-6DB8-ED40-B503-7101629B9975}">
      <dsp:nvSpPr>
        <dsp:cNvPr id="0" name=""/>
        <dsp:cNvSpPr/>
      </dsp:nvSpPr>
      <dsp:spPr>
        <a:xfrm>
          <a:off x="4680521" y="3354611"/>
          <a:ext cx="2342703" cy="1171351"/>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s-IS" sz="1800" kern="1200" dirty="0" smtClean="0"/>
            <a:t>Old: Sell stocks and bonds to middle aged to support themselves</a:t>
          </a:r>
          <a:endParaRPr lang="is-IS" sz="1800" kern="1200" dirty="0"/>
        </a:p>
      </dsp:txBody>
      <dsp:txXfrm>
        <a:off x="4714829" y="3388919"/>
        <a:ext cx="2274087" cy="1102735"/>
      </dsp:txXfrm>
    </dsp:sp>
    <dsp:sp modelId="{918FF914-9FE5-8542-8759-122C8D4FE728}">
      <dsp:nvSpPr>
        <dsp:cNvPr id="0" name=""/>
        <dsp:cNvSpPr/>
      </dsp:nvSpPr>
      <dsp:spPr>
        <a:xfrm rot="10800000">
          <a:off x="3185222" y="3630529"/>
          <a:ext cx="1372861" cy="619514"/>
        </a:xfrm>
        <a:prstGeom prst="rightArrow">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is-IS" sz="1300" kern="1200" dirty="0" smtClean="0">
              <a:solidFill>
                <a:schemeClr val="tx1"/>
              </a:solidFill>
            </a:rPr>
            <a:t>Stocks and bonds</a:t>
          </a:r>
          <a:endParaRPr lang="is-IS" sz="1300" kern="1200" dirty="0">
            <a:solidFill>
              <a:schemeClr val="tx1"/>
            </a:solidFill>
          </a:endParaRPr>
        </a:p>
      </dsp:txBody>
      <dsp:txXfrm rot="10800000">
        <a:off x="3340100" y="3785407"/>
        <a:ext cx="1217983" cy="309757"/>
      </dsp:txXfrm>
    </dsp:sp>
    <dsp:sp modelId="{91754AD0-5495-E840-983F-6A981212FF84}">
      <dsp:nvSpPr>
        <dsp:cNvPr id="0" name=""/>
        <dsp:cNvSpPr/>
      </dsp:nvSpPr>
      <dsp:spPr>
        <a:xfrm>
          <a:off x="720082" y="3354611"/>
          <a:ext cx="2342703" cy="1171351"/>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s-IS" sz="1800" kern="1200" dirty="0" smtClean="0"/>
            <a:t>Middle aged: Buy stocks and bonds</a:t>
          </a:r>
          <a:endParaRPr lang="is-IS" sz="1800" kern="1200" dirty="0"/>
        </a:p>
      </dsp:txBody>
      <dsp:txXfrm>
        <a:off x="754390" y="3388919"/>
        <a:ext cx="2274087" cy="1102735"/>
      </dsp:txXfrm>
    </dsp:sp>
    <dsp:sp modelId="{734CE40B-BAE0-7A42-BB86-4A4D81B5B15E}">
      <dsp:nvSpPr>
        <dsp:cNvPr id="0" name=""/>
        <dsp:cNvSpPr/>
      </dsp:nvSpPr>
      <dsp:spPr>
        <a:xfrm rot="18190351">
          <a:off x="2255412" y="1898449"/>
          <a:ext cx="1495408" cy="730592"/>
        </a:xfrm>
        <a:prstGeom prst="leftArrow">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is-IS" sz="1600" kern="1200" dirty="0" smtClean="0">
              <a:solidFill>
                <a:schemeClr val="tx1"/>
              </a:solidFill>
            </a:rPr>
            <a:t>Bonds</a:t>
          </a:r>
          <a:endParaRPr lang="is-IS" sz="1600" kern="1200" dirty="0">
            <a:solidFill>
              <a:schemeClr val="tx1"/>
            </a:solidFill>
          </a:endParaRPr>
        </a:p>
      </dsp:txBody>
      <dsp:txXfrm>
        <a:off x="2396705" y="2004656"/>
        <a:ext cx="1312760" cy="365296"/>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16D4B89B-8FEA-3E44-9C63-1A832572AB5B}" type="datetime1">
              <a:rPr lang="en-US"/>
              <a:pPr/>
              <a:t>17-Feb-2014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55A8475D-9FB4-4C4C-BC6E-7370DC423805}" type="slidenum">
              <a:rPr lang="en-US"/>
              <a:pPr/>
              <a:t>‹#›</a:t>
            </a:fld>
            <a:endParaRPr lang="en-US"/>
          </a:p>
        </p:txBody>
      </p:sp>
    </p:spTree>
    <p:extLst>
      <p:ext uri="{BB962C8B-B14F-4D97-AF65-F5344CB8AC3E}">
        <p14:creationId xmlns:p14="http://schemas.microsoft.com/office/powerpoint/2010/main" val="333012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s-I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AD977C-AE48-4348-AB0F-56150902807A}" type="datetimeFigureOut">
              <a:rPr lang="en-US" smtClean="0"/>
              <a:t>17-Feb-2014</a:t>
            </a:fld>
            <a:endParaRPr lang="is-I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s-I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is-I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s-I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40D74E-9BBF-A240-BDC2-C03AE17D12E9}" type="slidenum">
              <a:rPr lang="is-IS" smtClean="0"/>
              <a:t>‹#›</a:t>
            </a:fld>
            <a:endParaRPr lang="is-IS"/>
          </a:p>
        </p:txBody>
      </p:sp>
    </p:spTree>
    <p:extLst>
      <p:ext uri="{BB962C8B-B14F-4D97-AF65-F5344CB8AC3E}">
        <p14:creationId xmlns:p14="http://schemas.microsoft.com/office/powerpoint/2010/main" val="181589430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AD1CF7-5365-534B-AE93-5A7776331919}" type="slidenum">
              <a:rPr lang="is-IS"/>
              <a:pPr/>
              <a:t>2</a:t>
            </a:fld>
            <a:endParaRPr lang="is-IS"/>
          </a:p>
        </p:txBody>
      </p:sp>
      <p:sp>
        <p:nvSpPr>
          <p:cNvPr id="149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49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AD1CF7-5365-534B-AE93-5A7776331919}" type="slidenum">
              <a:rPr lang="is-IS"/>
              <a:pPr/>
              <a:t>5</a:t>
            </a:fld>
            <a:endParaRPr lang="is-IS"/>
          </a:p>
        </p:txBody>
      </p:sp>
      <p:sp>
        <p:nvSpPr>
          <p:cNvPr id="149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4950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s-I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s-I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F96C2ED-AEC0-5D45-9410-3726CE455E10}" type="slidenum">
              <a:rPr lang="en-US"/>
              <a:pPr/>
              <a:t>‹#›</a:t>
            </a:fld>
            <a:endParaRPr lang="en-US"/>
          </a:p>
        </p:txBody>
      </p:sp>
    </p:spTree>
    <p:extLst>
      <p:ext uri="{BB962C8B-B14F-4D97-AF65-F5344CB8AC3E}">
        <p14:creationId xmlns:p14="http://schemas.microsoft.com/office/powerpoint/2010/main" val="2173207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4E0C6D02-D834-3147-AEDF-9FD39421343C}" type="slidenum">
              <a:rPr lang="en-US"/>
              <a:pPr/>
              <a:t>‹#›</a:t>
            </a:fld>
            <a:endParaRPr lang="en-US"/>
          </a:p>
        </p:txBody>
      </p:sp>
    </p:spTree>
    <p:extLst>
      <p:ext uri="{BB962C8B-B14F-4D97-AF65-F5344CB8AC3E}">
        <p14:creationId xmlns:p14="http://schemas.microsoft.com/office/powerpoint/2010/main" val="2541543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404813"/>
            <a:ext cx="2058988" cy="5721350"/>
          </a:xfrm>
        </p:spPr>
        <p:txBody>
          <a:bodyPr vert="eaVert"/>
          <a:lstStyle/>
          <a:p>
            <a:r>
              <a:rPr lang="is-IS" smtClean="0"/>
              <a:t>Click to edit Master title style</a:t>
            </a:r>
            <a:endParaRPr lang="en-US"/>
          </a:p>
        </p:txBody>
      </p:sp>
      <p:sp>
        <p:nvSpPr>
          <p:cNvPr id="3" name="Vertical Text Placeholder 2"/>
          <p:cNvSpPr>
            <a:spLocks noGrp="1"/>
          </p:cNvSpPr>
          <p:nvPr>
            <p:ph type="body" orient="vert" idx="1"/>
          </p:nvPr>
        </p:nvSpPr>
        <p:spPr>
          <a:xfrm>
            <a:off x="457200" y="404813"/>
            <a:ext cx="6029325" cy="5721350"/>
          </a:xfrm>
        </p:spPr>
        <p:txBody>
          <a:bodyPr vert="eaVert"/>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43C0FADA-9437-4D4A-BF46-6139E450588A}" type="slidenum">
              <a:rPr lang="en-US"/>
              <a:pPr/>
              <a:t>‹#›</a:t>
            </a:fld>
            <a:endParaRPr lang="en-US"/>
          </a:p>
        </p:txBody>
      </p:sp>
    </p:spTree>
    <p:extLst>
      <p:ext uri="{BB962C8B-B14F-4D97-AF65-F5344CB8AC3E}">
        <p14:creationId xmlns:p14="http://schemas.microsoft.com/office/powerpoint/2010/main" val="1518680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smtClean="0"/>
              <a:t>Click to edit Master title style</a:t>
            </a:r>
            <a:endParaRPr lang="en-US"/>
          </a:p>
        </p:txBody>
      </p:sp>
      <p:sp>
        <p:nvSpPr>
          <p:cNvPr id="3" name="Content Placeholder 2"/>
          <p:cNvSpPr>
            <a:spLocks noGrp="1"/>
          </p:cNvSpPr>
          <p:nvPr>
            <p:ph idx="1"/>
          </p:nvPr>
        </p:nvSpPr>
        <p:spPr/>
        <p:txBody>
          <a:bodyPr/>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B171382-6965-284F-B3C3-E2689047906A}" type="slidenum">
              <a:rPr lang="en-US"/>
              <a:pPr/>
              <a:t>‹#›</a:t>
            </a:fld>
            <a:endParaRPr lang="en-US"/>
          </a:p>
        </p:txBody>
      </p:sp>
    </p:spTree>
    <p:extLst>
      <p:ext uri="{BB962C8B-B14F-4D97-AF65-F5344CB8AC3E}">
        <p14:creationId xmlns:p14="http://schemas.microsoft.com/office/powerpoint/2010/main" val="205117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is-I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s-I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3E91A18-5EBE-1B49-BFC5-FC87A15CD2AA}" type="slidenum">
              <a:rPr lang="en-US"/>
              <a:pPr/>
              <a:t>‹#›</a:t>
            </a:fld>
            <a:endParaRPr lang="en-US"/>
          </a:p>
        </p:txBody>
      </p:sp>
    </p:spTree>
    <p:extLst>
      <p:ext uri="{BB962C8B-B14F-4D97-AF65-F5344CB8AC3E}">
        <p14:creationId xmlns:p14="http://schemas.microsoft.com/office/powerpoint/2010/main" val="274827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51BECA4-ED92-0A41-91B8-4A443B6E27D2}" type="slidenum">
              <a:rPr lang="en-US"/>
              <a:pPr/>
              <a:t>‹#›</a:t>
            </a:fld>
            <a:endParaRPr lang="en-US"/>
          </a:p>
        </p:txBody>
      </p:sp>
    </p:spTree>
    <p:extLst>
      <p:ext uri="{BB962C8B-B14F-4D97-AF65-F5344CB8AC3E}">
        <p14:creationId xmlns:p14="http://schemas.microsoft.com/office/powerpoint/2010/main" val="1073634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is-I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s-I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s-I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8"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9"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95BFD3F0-D57F-DB4D-9434-AE324EAAD1D8}" type="slidenum">
              <a:rPr lang="en-US"/>
              <a:pPr/>
              <a:t>‹#›</a:t>
            </a:fld>
            <a:endParaRPr lang="en-US"/>
          </a:p>
        </p:txBody>
      </p:sp>
    </p:spTree>
    <p:extLst>
      <p:ext uri="{BB962C8B-B14F-4D97-AF65-F5344CB8AC3E}">
        <p14:creationId xmlns:p14="http://schemas.microsoft.com/office/powerpoint/2010/main" val="1895342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4"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9E9F905-5AB7-5D48-8B7B-F59558F53E53}" type="slidenum">
              <a:rPr lang="en-US"/>
              <a:pPr/>
              <a:t>‹#›</a:t>
            </a:fld>
            <a:endParaRPr lang="en-US"/>
          </a:p>
        </p:txBody>
      </p:sp>
    </p:spTree>
    <p:extLst>
      <p:ext uri="{BB962C8B-B14F-4D97-AF65-F5344CB8AC3E}">
        <p14:creationId xmlns:p14="http://schemas.microsoft.com/office/powerpoint/2010/main" val="3872038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44DD633-C726-764E-92B3-2C2CCDBAF65D}" type="slidenum">
              <a:rPr lang="en-US"/>
              <a:pPr/>
              <a:t>‹#›</a:t>
            </a:fld>
            <a:endParaRPr lang="en-US"/>
          </a:p>
        </p:txBody>
      </p:sp>
    </p:spTree>
    <p:extLst>
      <p:ext uri="{BB962C8B-B14F-4D97-AF65-F5344CB8AC3E}">
        <p14:creationId xmlns:p14="http://schemas.microsoft.com/office/powerpoint/2010/main" val="388711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s-I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s-IS" smtClean="0"/>
              <a:t>Click to edit Master text styles</a:t>
            </a:r>
          </a:p>
          <a:p>
            <a:pPr lvl="1"/>
            <a:r>
              <a:rPr lang="is-IS" smtClean="0"/>
              <a:t>Second level</a:t>
            </a:r>
          </a:p>
          <a:p>
            <a:pPr lvl="2"/>
            <a:r>
              <a:rPr lang="is-IS" smtClean="0"/>
              <a:t>Third level</a:t>
            </a:r>
          </a:p>
          <a:p>
            <a:pPr lvl="3"/>
            <a:r>
              <a:rPr lang="is-IS" smtClean="0"/>
              <a:t>Fourth level</a:t>
            </a:r>
          </a:p>
          <a:p>
            <a:pPr lvl="4"/>
            <a:r>
              <a:rPr lang="is-I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s-I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B6E12A1-BC43-8B4E-AC1F-EB1423175C6F}" type="slidenum">
              <a:rPr lang="en-US"/>
              <a:pPr/>
              <a:t>‹#›</a:t>
            </a:fld>
            <a:endParaRPr lang="en-US"/>
          </a:p>
        </p:txBody>
      </p:sp>
    </p:spTree>
    <p:extLst>
      <p:ext uri="{BB962C8B-B14F-4D97-AF65-F5344CB8AC3E}">
        <p14:creationId xmlns:p14="http://schemas.microsoft.com/office/powerpoint/2010/main" val="3707079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s-I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s-I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AA38D2AD-EDE0-D449-9732-9569E6A81406}" type="slidenum">
              <a:rPr lang="en-US"/>
              <a:pPr/>
              <a:t>‹#›</a:t>
            </a:fld>
            <a:endParaRPr lang="en-US"/>
          </a:p>
        </p:txBody>
      </p:sp>
    </p:spTree>
    <p:extLst>
      <p:ext uri="{BB962C8B-B14F-4D97-AF65-F5344CB8AC3E}">
        <p14:creationId xmlns:p14="http://schemas.microsoft.com/office/powerpoint/2010/main" val="1490874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pp_forsida_innsida_allirlitir_2.jp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68313" y="404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 name="Rectangle 7"/>
          <p:cNvSpPr/>
          <p:nvPr userDrawn="1"/>
        </p:nvSpPr>
        <p:spPr>
          <a:xfrm>
            <a:off x="228600" y="6477000"/>
            <a:ext cx="1905000" cy="228600"/>
          </a:xfrm>
          <a:prstGeom prst="rect">
            <a:avLst/>
          </a:prstGeom>
          <a:effectLst/>
        </p:spPr>
        <p:style>
          <a:lnRef idx="1">
            <a:schemeClr val="accent3"/>
          </a:lnRef>
          <a:fillRef idx="2">
            <a:schemeClr val="accent3"/>
          </a:fillRef>
          <a:effectRef idx="1">
            <a:schemeClr val="accent3"/>
          </a:effectRef>
          <a:fontRef idx="minor">
            <a:schemeClr val="dk1"/>
          </a:fontRef>
        </p:style>
        <p:txBody>
          <a:bodyPr anchor="ctr"/>
          <a:lstStyle/>
          <a:p>
            <a:pPr algn="ctr"/>
            <a:endParaRPr lang="en-US">
              <a:solidFill>
                <a:srgbClr val="000000"/>
              </a:solidFill>
              <a:latin typeface="Calibri" charset="0"/>
              <a:ea typeface="ヒラギノ角ゴ Pro W3" charset="0"/>
              <a:cs typeface="ヒラギノ角ゴ Pro W3" charset="0"/>
            </a:endParaRPr>
          </a:p>
        </p:txBody>
      </p:sp>
      <p:sp>
        <p:nvSpPr>
          <p:cNvPr id="9" name="Rectangle 8"/>
          <p:cNvSpPr/>
          <p:nvPr userDrawn="1"/>
        </p:nvSpPr>
        <p:spPr>
          <a:xfrm>
            <a:off x="8153400" y="5867400"/>
            <a:ext cx="815975" cy="838200"/>
          </a:xfrm>
          <a:prstGeom prst="rect">
            <a:avLst/>
          </a:prstGeom>
          <a:effectLst/>
        </p:spPr>
        <p:style>
          <a:lnRef idx="1">
            <a:schemeClr val="accent3"/>
          </a:lnRef>
          <a:fillRef idx="2">
            <a:schemeClr val="accent3"/>
          </a:fillRef>
          <a:effectRef idx="1">
            <a:schemeClr val="accent3"/>
          </a:effectRef>
          <a:fontRef idx="minor">
            <a:schemeClr val="dk1"/>
          </a:fontRef>
        </p:style>
        <p:txBody>
          <a:bodyPr anchor="ctr"/>
          <a:lstStyle/>
          <a:p>
            <a:pPr algn="ctr"/>
            <a:endParaRPr lang="en-US">
              <a:solidFill>
                <a:srgbClr val="000000"/>
              </a:solidFill>
              <a:latin typeface="Calibri" charset="0"/>
              <a:ea typeface="ヒラギノ角ゴ Pro W3" charset="0"/>
              <a:cs typeface="ヒラギノ角ゴ Pro W3" charset="0"/>
            </a:endParaRPr>
          </a:p>
        </p:txBody>
      </p:sp>
      <p:sp>
        <p:nvSpPr>
          <p:cNvPr id="1030"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31" name="Picture 9" descr="vfrhi_ensk.wmf"/>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096000" y="5943600"/>
            <a:ext cx="25908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ctr" defTabSz="457200" rtl="0" eaLnBrk="0" fontAlgn="base" hangingPunct="0">
        <a:spcBef>
          <a:spcPct val="0"/>
        </a:spcBef>
        <a:spcAft>
          <a:spcPct val="0"/>
        </a:spcAft>
        <a:defRPr sz="3800">
          <a:solidFill>
            <a:schemeClr val="tx1"/>
          </a:solidFill>
          <a:latin typeface="+mj-lt"/>
          <a:ea typeface="ヒラギノ角ゴ Pro W3" pitchFamily="-28" charset="-128"/>
          <a:cs typeface="ヒラギノ角ゴ Pro W3" pitchFamily="-28" charset="-128"/>
        </a:defRPr>
      </a:lvl1pPr>
      <a:lvl2pPr algn="ctr" defTabSz="457200" rtl="0" eaLnBrk="0" fontAlgn="base" hangingPunct="0">
        <a:spcBef>
          <a:spcPct val="0"/>
        </a:spcBef>
        <a:spcAft>
          <a:spcPct val="0"/>
        </a:spcAft>
        <a:defRPr sz="3800">
          <a:solidFill>
            <a:schemeClr val="tx1"/>
          </a:solidFill>
          <a:latin typeface="Calibri" pitchFamily="34" charset="-52"/>
          <a:ea typeface="ヒラギノ角ゴ Pro W3" pitchFamily="-28" charset="-128"/>
          <a:cs typeface="ヒラギノ角ゴ Pro W3" pitchFamily="-28" charset="-128"/>
        </a:defRPr>
      </a:lvl2pPr>
      <a:lvl3pPr algn="ctr" defTabSz="457200" rtl="0" eaLnBrk="0" fontAlgn="base" hangingPunct="0">
        <a:spcBef>
          <a:spcPct val="0"/>
        </a:spcBef>
        <a:spcAft>
          <a:spcPct val="0"/>
        </a:spcAft>
        <a:defRPr sz="3800">
          <a:solidFill>
            <a:schemeClr val="tx1"/>
          </a:solidFill>
          <a:latin typeface="Calibri" pitchFamily="34" charset="-52"/>
          <a:ea typeface="ヒラギノ角ゴ Pro W3" pitchFamily="-28" charset="-128"/>
          <a:cs typeface="ヒラギノ角ゴ Pro W3" pitchFamily="-28" charset="-128"/>
        </a:defRPr>
      </a:lvl3pPr>
      <a:lvl4pPr algn="ctr" defTabSz="457200" rtl="0" eaLnBrk="0" fontAlgn="base" hangingPunct="0">
        <a:spcBef>
          <a:spcPct val="0"/>
        </a:spcBef>
        <a:spcAft>
          <a:spcPct val="0"/>
        </a:spcAft>
        <a:defRPr sz="3800">
          <a:solidFill>
            <a:schemeClr val="tx1"/>
          </a:solidFill>
          <a:latin typeface="Calibri" pitchFamily="34" charset="-52"/>
          <a:ea typeface="ヒラギノ角ゴ Pro W3" pitchFamily="-28" charset="-128"/>
          <a:cs typeface="ヒラギノ角ゴ Pro W3" pitchFamily="-28" charset="-128"/>
        </a:defRPr>
      </a:lvl4pPr>
      <a:lvl5pPr algn="ctr" defTabSz="457200" rtl="0" eaLnBrk="0" fontAlgn="base" hangingPunct="0">
        <a:spcBef>
          <a:spcPct val="0"/>
        </a:spcBef>
        <a:spcAft>
          <a:spcPct val="0"/>
        </a:spcAft>
        <a:defRPr sz="3800">
          <a:solidFill>
            <a:schemeClr val="tx1"/>
          </a:solidFill>
          <a:latin typeface="Calibri" pitchFamily="34" charset="-52"/>
          <a:ea typeface="ヒラギノ角ゴ Pro W3" pitchFamily="-28" charset="-128"/>
          <a:cs typeface="ヒラギノ角ゴ Pro W3" pitchFamily="-28" charset="-128"/>
        </a:defRPr>
      </a:lvl5pPr>
      <a:lvl6pPr marL="457200" algn="ctr" defTabSz="457200" rtl="0" fontAlgn="base">
        <a:spcBef>
          <a:spcPct val="0"/>
        </a:spcBef>
        <a:spcAft>
          <a:spcPct val="0"/>
        </a:spcAft>
        <a:defRPr sz="3800">
          <a:solidFill>
            <a:schemeClr val="tx1"/>
          </a:solidFill>
          <a:latin typeface="Calibri" pitchFamily="34" charset="-52"/>
        </a:defRPr>
      </a:lvl6pPr>
      <a:lvl7pPr marL="914400" algn="ctr" defTabSz="457200" rtl="0" fontAlgn="base">
        <a:spcBef>
          <a:spcPct val="0"/>
        </a:spcBef>
        <a:spcAft>
          <a:spcPct val="0"/>
        </a:spcAft>
        <a:defRPr sz="3800">
          <a:solidFill>
            <a:schemeClr val="tx1"/>
          </a:solidFill>
          <a:latin typeface="Calibri" pitchFamily="34" charset="-52"/>
        </a:defRPr>
      </a:lvl7pPr>
      <a:lvl8pPr marL="1371600" algn="ctr" defTabSz="457200" rtl="0" fontAlgn="base">
        <a:spcBef>
          <a:spcPct val="0"/>
        </a:spcBef>
        <a:spcAft>
          <a:spcPct val="0"/>
        </a:spcAft>
        <a:defRPr sz="3800">
          <a:solidFill>
            <a:schemeClr val="tx1"/>
          </a:solidFill>
          <a:latin typeface="Calibri" pitchFamily="34" charset="-52"/>
        </a:defRPr>
      </a:lvl8pPr>
      <a:lvl9pPr marL="1828800" algn="ctr" defTabSz="457200" rtl="0" fontAlgn="base">
        <a:spcBef>
          <a:spcPct val="0"/>
        </a:spcBef>
        <a:spcAft>
          <a:spcPct val="0"/>
        </a:spcAft>
        <a:defRPr sz="3800">
          <a:solidFill>
            <a:schemeClr val="tx1"/>
          </a:solidFill>
          <a:latin typeface="Calibri" pitchFamily="34" charset="-52"/>
        </a:defRPr>
      </a:lvl9pPr>
    </p:titleStyle>
    <p:bodyStyle>
      <a:lvl1pPr marL="342900" indent="-342900" algn="l" defTabSz="457200" rtl="0" eaLnBrk="0" fontAlgn="base" hangingPunct="0">
        <a:spcBef>
          <a:spcPct val="20000"/>
        </a:spcBef>
        <a:spcAft>
          <a:spcPct val="0"/>
        </a:spcAft>
        <a:buFont typeface="Arial" charset="0"/>
        <a:buChar char="•"/>
        <a:defRPr sz="3200">
          <a:solidFill>
            <a:schemeClr val="tx1"/>
          </a:solidFill>
          <a:latin typeface="+mn-lt"/>
          <a:ea typeface="ヒラギノ角ゴ Pro W3" pitchFamily="-28" charset="-128"/>
          <a:cs typeface="ヒラギノ角ゴ Pro W3" pitchFamily="-28" charset="-128"/>
        </a:defRPr>
      </a:lvl1pPr>
      <a:lvl2pPr marL="742950" indent="-285750" algn="l" defTabSz="457200" rtl="0" eaLnBrk="0" fontAlgn="base" hangingPunct="0">
        <a:spcBef>
          <a:spcPct val="20000"/>
        </a:spcBef>
        <a:spcAft>
          <a:spcPct val="0"/>
        </a:spcAft>
        <a:buFont typeface="Arial" charset="0"/>
        <a:buChar char="–"/>
        <a:defRPr sz="2800">
          <a:solidFill>
            <a:schemeClr val="tx1"/>
          </a:solidFill>
          <a:latin typeface="+mn-lt"/>
          <a:ea typeface="ヒラギノ角ゴ Pro W3" pitchFamily="-28" charset="-128"/>
          <a:cs typeface="ヒラギノ角ゴ Pro W3" charset="0"/>
        </a:defRPr>
      </a:lvl2pPr>
      <a:lvl3pPr marL="1143000" indent="-228600" algn="l" defTabSz="457200" rtl="0" eaLnBrk="0" fontAlgn="base" hangingPunct="0">
        <a:spcBef>
          <a:spcPct val="20000"/>
        </a:spcBef>
        <a:spcAft>
          <a:spcPct val="0"/>
        </a:spcAft>
        <a:buFont typeface="Arial" charset="0"/>
        <a:buChar char="•"/>
        <a:defRPr sz="2400">
          <a:solidFill>
            <a:schemeClr val="tx1"/>
          </a:solidFill>
          <a:latin typeface="+mn-lt"/>
          <a:ea typeface="ＭＳ Ｐゴシック" pitchFamily="-28" charset="-128"/>
          <a:cs typeface="ＭＳ Ｐゴシック" pitchFamily="-28" charset="-128"/>
        </a:defRPr>
      </a:lvl3pPr>
      <a:lvl4pPr marL="1600200" indent="-228600" algn="l" defTabSz="457200" rtl="0" eaLnBrk="0" fontAlgn="base" hangingPunct="0">
        <a:spcBef>
          <a:spcPct val="20000"/>
        </a:spcBef>
        <a:spcAft>
          <a:spcPct val="0"/>
        </a:spcAft>
        <a:buFont typeface="Arial" charset="0"/>
        <a:buChar char="–"/>
        <a:defRPr sz="2000">
          <a:solidFill>
            <a:schemeClr val="tx1"/>
          </a:solidFill>
          <a:latin typeface="+mn-lt"/>
          <a:ea typeface="ＭＳ Ｐゴシック" pitchFamily="-28" charset="-128"/>
        </a:defRPr>
      </a:lvl4pPr>
      <a:lvl5pPr marL="2057400" indent="-228600" algn="l" defTabSz="457200" rtl="0" eaLnBrk="0" fontAlgn="base" hangingPunct="0">
        <a:spcBef>
          <a:spcPct val="20000"/>
        </a:spcBef>
        <a:spcAft>
          <a:spcPct val="0"/>
        </a:spcAft>
        <a:buFont typeface="Arial" charset="0"/>
        <a:buChar char="»"/>
        <a:defRPr sz="2000">
          <a:solidFill>
            <a:schemeClr val="tx1"/>
          </a:solidFill>
          <a:latin typeface="+mn-lt"/>
          <a:ea typeface="ＭＳ Ｐゴシック" pitchFamily="-28" charset="-128"/>
        </a:defRPr>
      </a:lvl5pPr>
      <a:lvl6pPr marL="2514600" indent="-228600" algn="l" defTabSz="457200" rtl="0" fontAlgn="base">
        <a:spcBef>
          <a:spcPct val="20000"/>
        </a:spcBef>
        <a:spcAft>
          <a:spcPct val="0"/>
        </a:spcAft>
        <a:buFont typeface="Arial" pitchFamily="-28" charset="-52"/>
        <a:buChar char="»"/>
        <a:defRPr sz="2000">
          <a:solidFill>
            <a:schemeClr val="tx1"/>
          </a:solidFill>
          <a:latin typeface="+mn-lt"/>
          <a:ea typeface="ヒラギノ角ゴ Pro W3" pitchFamily="-28" charset="-128"/>
        </a:defRPr>
      </a:lvl6pPr>
      <a:lvl7pPr marL="2971800" indent="-228600" algn="l" defTabSz="457200" rtl="0" fontAlgn="base">
        <a:spcBef>
          <a:spcPct val="20000"/>
        </a:spcBef>
        <a:spcAft>
          <a:spcPct val="0"/>
        </a:spcAft>
        <a:buFont typeface="Arial" pitchFamily="-28" charset="-52"/>
        <a:buChar char="»"/>
        <a:defRPr sz="2000">
          <a:solidFill>
            <a:schemeClr val="tx1"/>
          </a:solidFill>
          <a:latin typeface="+mn-lt"/>
          <a:ea typeface="ヒラギノ角ゴ Pro W3" pitchFamily="-28" charset="-128"/>
        </a:defRPr>
      </a:lvl7pPr>
      <a:lvl8pPr marL="3429000" indent="-228600" algn="l" defTabSz="457200" rtl="0" fontAlgn="base">
        <a:spcBef>
          <a:spcPct val="20000"/>
        </a:spcBef>
        <a:spcAft>
          <a:spcPct val="0"/>
        </a:spcAft>
        <a:buFont typeface="Arial" pitchFamily="-28" charset="-52"/>
        <a:buChar char="»"/>
        <a:defRPr sz="2000">
          <a:solidFill>
            <a:schemeClr val="tx1"/>
          </a:solidFill>
          <a:latin typeface="+mn-lt"/>
          <a:ea typeface="ヒラギノ角ゴ Pro W3" pitchFamily="-28" charset="-128"/>
        </a:defRPr>
      </a:lvl8pPr>
      <a:lvl9pPr marL="3886200" indent="-228600" algn="l" defTabSz="457200" rtl="0" fontAlgn="base">
        <a:spcBef>
          <a:spcPct val="20000"/>
        </a:spcBef>
        <a:spcAft>
          <a:spcPct val="0"/>
        </a:spcAft>
        <a:buFont typeface="Arial" pitchFamily="-28" charset="-52"/>
        <a:buChar char="»"/>
        <a:defRPr sz="2000">
          <a:solidFill>
            <a:schemeClr val="tx1"/>
          </a:solidFill>
          <a:latin typeface="+mn-lt"/>
          <a:ea typeface="ヒラギノ角ゴ Pro W3" pitchFamily="-28"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diagramLayout" Target="../diagrams/layout1.xml"/><Relationship Id="rId7" Type="http://schemas.openxmlformats.org/officeDocument/2006/relationships/image" Target="../media/image4.WM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pp_forsida_innsida_allirlitir_1.jpg"/>
          <p:cNvPicPr>
            <a:picLocks noChangeAspect="1"/>
          </p:cNvPicPr>
          <p:nvPr/>
        </p:nvPicPr>
        <p:blipFill>
          <a:blip r:embed="rId2"/>
          <a:srcRect b="14444"/>
          <a:stretch>
            <a:fillRect/>
          </a:stretch>
        </p:blipFill>
        <p:spPr bwMode="auto">
          <a:xfrm>
            <a:off x="0" y="0"/>
            <a:ext cx="9144000" cy="5867400"/>
          </a:xfrm>
          <a:prstGeom prst="rect">
            <a:avLst/>
          </a:prstGeom>
          <a:noFill/>
          <a:ln w="9525">
            <a:noFill/>
            <a:miter lim="800000"/>
            <a:headEnd/>
            <a:tailEnd/>
          </a:ln>
        </p:spPr>
      </p:pic>
      <p:sp>
        <p:nvSpPr>
          <p:cNvPr id="13315" name="Title 1"/>
          <p:cNvSpPr>
            <a:spLocks noGrp="1"/>
          </p:cNvSpPr>
          <p:nvPr>
            <p:ph type="ctrTitle"/>
          </p:nvPr>
        </p:nvSpPr>
        <p:spPr/>
        <p:txBody>
          <a:bodyPr/>
          <a:lstStyle/>
          <a:p>
            <a:r>
              <a:rPr lang="is-IS" dirty="0" smtClean="0"/>
              <a:t>Challenges for the I</a:t>
            </a:r>
            <a:r>
              <a:rPr lang="en-US" dirty="0" smtClean="0"/>
              <a:t>c</a:t>
            </a:r>
            <a:r>
              <a:rPr lang="is-IS" dirty="0" smtClean="0"/>
              <a:t>elandic pension funds: Investment opportunities</a:t>
            </a:r>
            <a:br>
              <a:rPr lang="is-IS" dirty="0" smtClean="0"/>
            </a:br>
            <a:r>
              <a:rPr lang="is-IS" dirty="0" smtClean="0"/>
              <a:t/>
            </a:r>
            <a:br>
              <a:rPr lang="is-IS" dirty="0" smtClean="0"/>
            </a:br>
            <a:r>
              <a:rPr lang="en-US" sz="2000" dirty="0"/>
              <a:t>IOPS/ IAIS PCG/ Financial Supervisory Authority of Iceland (FME) </a:t>
            </a:r>
            <a:r>
              <a:rPr lang="en-US" sz="2000" dirty="0" smtClean="0"/>
              <a:t>Seminar</a:t>
            </a:r>
            <a:br>
              <a:rPr lang="en-US" sz="2000" dirty="0" smtClean="0"/>
            </a:br>
            <a:r>
              <a:rPr lang="is-IS" sz="2000" dirty="0"/>
              <a:t/>
            </a:r>
            <a:br>
              <a:rPr lang="is-IS" sz="2000" dirty="0"/>
            </a:br>
            <a:r>
              <a:rPr lang="is-IS" sz="2000" dirty="0"/>
              <a:t>February </a:t>
            </a:r>
            <a:r>
              <a:rPr lang="is-IS" sz="2000" dirty="0" smtClean="0"/>
              <a:t>28</a:t>
            </a:r>
            <a:r>
              <a:rPr lang="is-IS" sz="2000" baseline="30000" dirty="0" smtClean="0"/>
              <a:t>th</a:t>
            </a:r>
            <a:r>
              <a:rPr lang="is-IS" sz="2000" dirty="0" smtClean="0"/>
              <a:t> 2014</a:t>
            </a:r>
            <a:br>
              <a:rPr lang="is-IS" sz="2000" dirty="0" smtClean="0"/>
            </a:br>
            <a:endParaRPr lang="is-IS" sz="2000" dirty="0">
              <a:ea typeface="ヒラギノ角ゴ Pro W3" charset="-128"/>
              <a:cs typeface="ヒラギノ角ゴ Pro W3" charset="-128"/>
            </a:endParaRPr>
          </a:p>
        </p:txBody>
      </p:sp>
      <p:sp>
        <p:nvSpPr>
          <p:cNvPr id="13316" name="Subtitle 2"/>
          <p:cNvSpPr>
            <a:spLocks noGrp="1"/>
          </p:cNvSpPr>
          <p:nvPr>
            <p:ph type="subTitle" idx="1"/>
          </p:nvPr>
        </p:nvSpPr>
        <p:spPr>
          <a:xfrm>
            <a:off x="1371600" y="4267200"/>
            <a:ext cx="6400800" cy="1752600"/>
          </a:xfrm>
        </p:spPr>
        <p:txBody>
          <a:bodyPr/>
          <a:lstStyle/>
          <a:p>
            <a:r>
              <a:rPr lang="en-US" dirty="0" smtClean="0">
                <a:ea typeface="ヒラギノ角ゴ Pro W3" charset="-128"/>
                <a:cs typeface="ヒラギノ角ゴ Pro W3" charset="-128"/>
              </a:rPr>
              <a:t>Gylfi Magnússon</a:t>
            </a:r>
          </a:p>
          <a:p>
            <a:r>
              <a:rPr lang="en-US" dirty="0" smtClean="0">
                <a:ea typeface="ヒラギノ角ゴ Pro W3" charset="-128"/>
                <a:cs typeface="ヒラギノ角ゴ Pro W3" charset="-128"/>
              </a:rPr>
              <a:t>University of Iceland</a:t>
            </a:r>
            <a:endParaRPr lang="en-US" dirty="0">
              <a:ea typeface="ヒラギノ角ゴ Pro W3" charset="-128"/>
              <a:cs typeface="ヒラギノ角ゴ Pro W3" charset="-128"/>
            </a:endParaRPr>
          </a:p>
        </p:txBody>
      </p:sp>
    </p:spTree>
    <p:extLst>
      <p:ext uri="{BB962C8B-B14F-4D97-AF65-F5344CB8AC3E}">
        <p14:creationId xmlns:p14="http://schemas.microsoft.com/office/powerpoint/2010/main" val="1932104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lstStyle/>
          <a:p>
            <a:r>
              <a:rPr lang="is-IS" dirty="0" smtClean="0"/>
              <a:t>Shortage of financial assets</a:t>
            </a:r>
            <a:endParaRPr lang="is-IS" dirty="0"/>
          </a:p>
        </p:txBody>
      </p:sp>
      <p:sp>
        <p:nvSpPr>
          <p:cNvPr id="3" name="Content Placeholder 2"/>
          <p:cNvSpPr>
            <a:spLocks noGrp="1"/>
          </p:cNvSpPr>
          <p:nvPr>
            <p:ph idx="1"/>
          </p:nvPr>
        </p:nvSpPr>
        <p:spPr>
          <a:xfrm>
            <a:off x="467544" y="1196752"/>
            <a:ext cx="8229600" cy="4525963"/>
          </a:xfrm>
        </p:spPr>
        <p:txBody>
          <a:bodyPr/>
          <a:lstStyle/>
          <a:p>
            <a:r>
              <a:rPr lang="en-GB" sz="2800" dirty="0" smtClean="0"/>
              <a:t>Listed assets 2.900 billion ISK at year-end 2013.</a:t>
            </a:r>
          </a:p>
          <a:p>
            <a:r>
              <a:rPr lang="en-GB" sz="2800" dirty="0" smtClean="0"/>
              <a:t>Net worth of pension system 2.650 billion ISK (of that foreign assets 600 billion) year-end 2013.</a:t>
            </a:r>
          </a:p>
          <a:p>
            <a:r>
              <a:rPr lang="en-GB" sz="2800" dirty="0" smtClean="0"/>
              <a:t>Projections are for further growth of pension funds until their size will peak due to changing demographics.</a:t>
            </a:r>
          </a:p>
          <a:p>
            <a:r>
              <a:rPr lang="en-GB" sz="2800" dirty="0" smtClean="0"/>
              <a:t>This will not work unless:</a:t>
            </a:r>
          </a:p>
          <a:p>
            <a:pPr marL="514350" indent="-514350">
              <a:buFont typeface="+mj-lt"/>
              <a:buAutoNum type="alphaLcParenR"/>
            </a:pPr>
            <a:r>
              <a:rPr lang="en-GB" sz="2800" dirty="0" smtClean="0"/>
              <a:t>The stock of domestic investment grade financial assets grows.</a:t>
            </a:r>
          </a:p>
          <a:p>
            <a:pPr marL="514350" indent="-514350">
              <a:buFont typeface="+mj-lt"/>
              <a:buAutoNum type="alphaLcParenR"/>
            </a:pPr>
            <a:r>
              <a:rPr lang="en-GB" sz="2800" dirty="0" smtClean="0"/>
              <a:t>The funds are again allowed to invest abroad.</a:t>
            </a:r>
            <a:endParaRPr lang="en-GB" sz="2800" dirty="0"/>
          </a:p>
        </p:txBody>
      </p:sp>
    </p:spTree>
    <p:extLst>
      <p:ext uri="{BB962C8B-B14F-4D97-AF65-F5344CB8AC3E}">
        <p14:creationId xmlns:p14="http://schemas.microsoft.com/office/powerpoint/2010/main" val="34649948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Real assets</a:t>
            </a:r>
            <a:endParaRPr lang="is-IS" dirty="0"/>
          </a:p>
        </p:txBody>
      </p:sp>
      <p:sp>
        <p:nvSpPr>
          <p:cNvPr id="3" name="Content Placeholder 2"/>
          <p:cNvSpPr>
            <a:spLocks noGrp="1"/>
          </p:cNvSpPr>
          <p:nvPr>
            <p:ph idx="1"/>
          </p:nvPr>
        </p:nvSpPr>
        <p:spPr/>
        <p:txBody>
          <a:bodyPr/>
          <a:lstStyle/>
          <a:p>
            <a:r>
              <a:rPr lang="is-IS" b="1" dirty="0" smtClean="0"/>
              <a:t>Iceland’s real assets </a:t>
            </a:r>
            <a:r>
              <a:rPr lang="is-IS" dirty="0" smtClean="0"/>
              <a:t>approximately 6.800 billion ISK (excluding human capital and natural resources).</a:t>
            </a:r>
          </a:p>
          <a:p>
            <a:r>
              <a:rPr lang="is-IS" b="1" dirty="0" smtClean="0"/>
              <a:t>Value of economy </a:t>
            </a:r>
            <a:r>
              <a:rPr lang="is-IS" dirty="0" smtClean="0"/>
              <a:t>in excess of 50.000 billion ISK (future capacity to generate consumption goods in present value).</a:t>
            </a:r>
          </a:p>
          <a:p>
            <a:r>
              <a:rPr lang="is-IS" dirty="0" smtClean="0"/>
              <a:t>Impossible to generate financial assets corresponding to </a:t>
            </a:r>
            <a:r>
              <a:rPr lang="is-IS" b="1" dirty="0" smtClean="0"/>
              <a:t>all</a:t>
            </a:r>
            <a:r>
              <a:rPr lang="is-IS" dirty="0" smtClean="0"/>
              <a:t> of this but probably a higher proportion than now.</a:t>
            </a:r>
            <a:endParaRPr lang="is-IS" dirty="0"/>
          </a:p>
        </p:txBody>
      </p:sp>
    </p:spTree>
    <p:extLst>
      <p:ext uri="{BB962C8B-B14F-4D97-AF65-F5344CB8AC3E}">
        <p14:creationId xmlns:p14="http://schemas.microsoft.com/office/powerpoint/2010/main" val="10050196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Growth of listed assets</a:t>
            </a:r>
            <a:endParaRPr lang="is-IS" dirty="0"/>
          </a:p>
        </p:txBody>
      </p:sp>
      <p:sp>
        <p:nvSpPr>
          <p:cNvPr id="3" name="Content Placeholder 2"/>
          <p:cNvSpPr>
            <a:spLocks noGrp="1"/>
          </p:cNvSpPr>
          <p:nvPr>
            <p:ph idx="1"/>
          </p:nvPr>
        </p:nvSpPr>
        <p:spPr>
          <a:xfrm>
            <a:off x="467544" y="1412776"/>
            <a:ext cx="8229600" cy="4525963"/>
          </a:xfrm>
        </p:spPr>
        <p:txBody>
          <a:bodyPr/>
          <a:lstStyle/>
          <a:p>
            <a:r>
              <a:rPr lang="is-IS" dirty="0" smtClean="0"/>
              <a:t>Market cap of listed shares now 580 billion ISK or 32% of GDP.</a:t>
            </a:r>
          </a:p>
          <a:p>
            <a:r>
              <a:rPr lang="is-IS" dirty="0" smtClean="0"/>
              <a:t>Not unreasonable to expect this to grow to 60-90% of GDP (6-900 billion ISK increase) but that will take time.</a:t>
            </a:r>
          </a:p>
          <a:p>
            <a:r>
              <a:rPr lang="is-IS" dirty="0" smtClean="0"/>
              <a:t>Harder to predict the growth of the bond market, in part due to the current trend towards deleveraging of all sectors (household, corporate, government)</a:t>
            </a:r>
            <a:endParaRPr lang="is-IS" dirty="0"/>
          </a:p>
        </p:txBody>
      </p:sp>
    </p:spTree>
    <p:extLst>
      <p:ext uri="{BB962C8B-B14F-4D97-AF65-F5344CB8AC3E}">
        <p14:creationId xmlns:p14="http://schemas.microsoft.com/office/powerpoint/2010/main" val="3774131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What options are there?</a:t>
            </a:r>
            <a:endParaRPr lang="is-IS" dirty="0"/>
          </a:p>
        </p:txBody>
      </p:sp>
      <p:sp>
        <p:nvSpPr>
          <p:cNvPr id="3" name="Content Placeholder 2"/>
          <p:cNvSpPr>
            <a:spLocks noGrp="1"/>
          </p:cNvSpPr>
          <p:nvPr>
            <p:ph idx="1"/>
          </p:nvPr>
        </p:nvSpPr>
        <p:spPr>
          <a:xfrm>
            <a:off x="467544" y="1412776"/>
            <a:ext cx="8229600" cy="4525963"/>
          </a:xfrm>
        </p:spPr>
        <p:txBody>
          <a:bodyPr/>
          <a:lstStyle/>
          <a:p>
            <a:pPr>
              <a:buFont typeface="Wingdings" charset="2"/>
              <a:buChar char="Ø"/>
            </a:pPr>
            <a:r>
              <a:rPr lang="is-IS" sz="2800" dirty="0" smtClean="0"/>
              <a:t>The law on pension funds can be amended, allowing for more investments in some asset classes.</a:t>
            </a:r>
          </a:p>
          <a:p>
            <a:r>
              <a:rPr lang="is-IS" sz="2800" dirty="0" smtClean="0"/>
              <a:t>This will however not change the overall picture dramatically.</a:t>
            </a:r>
          </a:p>
          <a:p>
            <a:pPr>
              <a:buFont typeface="Wingdings" charset="2"/>
              <a:buChar char="Ø"/>
            </a:pPr>
            <a:r>
              <a:rPr lang="is-IS" sz="2800" dirty="0" smtClean="0"/>
              <a:t>Allow the pension funds to invest abroad </a:t>
            </a:r>
          </a:p>
          <a:p>
            <a:pPr>
              <a:buFont typeface="Arial"/>
              <a:buChar char="•"/>
            </a:pPr>
            <a:r>
              <a:rPr lang="is-IS" sz="2800" dirty="0" smtClean="0"/>
              <a:t>This calls for increased inbound foreign investment or borrowing or a slower repayment of existing foreign debt by Icelandic entities as the current account surplus is limited.</a:t>
            </a:r>
          </a:p>
          <a:p>
            <a:pPr>
              <a:buFont typeface="Wingdings" charset="2"/>
              <a:buChar char="Ø"/>
            </a:pPr>
            <a:r>
              <a:rPr lang="is-IS" sz="2800" dirty="0" smtClean="0"/>
              <a:t>“Large investments”: Banks, power companies.</a:t>
            </a:r>
            <a:endParaRPr lang="is-IS" sz="2800" dirty="0"/>
          </a:p>
        </p:txBody>
      </p:sp>
    </p:spTree>
    <p:extLst>
      <p:ext uri="{BB962C8B-B14F-4D97-AF65-F5344CB8AC3E}">
        <p14:creationId xmlns:p14="http://schemas.microsoft.com/office/powerpoint/2010/main" val="3110679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r>
              <a:rPr lang="is-IS" dirty="0" smtClean="0"/>
              <a:t>Investment framework</a:t>
            </a:r>
            <a:endParaRPr lang="en-GB" dirty="0"/>
          </a:p>
        </p:txBody>
      </p:sp>
      <p:sp>
        <p:nvSpPr>
          <p:cNvPr id="1027" name="Rectangle 3"/>
          <p:cNvSpPr>
            <a:spLocks noGrp="1" noChangeArrowheads="1"/>
          </p:cNvSpPr>
          <p:nvPr>
            <p:ph idx="1"/>
          </p:nvPr>
        </p:nvSpPr>
        <p:spPr>
          <a:xfrm>
            <a:off x="467544" y="1412776"/>
            <a:ext cx="8229600" cy="4525963"/>
          </a:xfrm>
        </p:spPr>
        <p:txBody>
          <a:bodyPr/>
          <a:lstStyle/>
          <a:p>
            <a:r>
              <a:rPr lang="en-GB" sz="2000" dirty="0" smtClean="0">
                <a:cs typeface="Times New Roman" charset="0"/>
              </a:rPr>
              <a:t>Article 36 of the law on pensions in Iceland determines what type of assets pension funds can invest in and how much they can invest in individual assets and asset classes (quantitative limits).</a:t>
            </a:r>
          </a:p>
          <a:p>
            <a:endParaRPr lang="en-GB" sz="2000" dirty="0" smtClean="0">
              <a:cs typeface="Times New Roman" charset="0"/>
            </a:endParaRPr>
          </a:p>
          <a:p>
            <a:r>
              <a:rPr lang="en-GB" sz="2000" dirty="0" smtClean="0">
                <a:cs typeface="Times New Roman" charset="0"/>
              </a:rPr>
              <a:t>This article has been amended several times and is now fairly complicated and hard to decipher.</a:t>
            </a:r>
          </a:p>
          <a:p>
            <a:endParaRPr lang="en-GB" sz="2000" dirty="0" smtClean="0">
              <a:cs typeface="Times New Roman" charset="0"/>
            </a:endParaRPr>
          </a:p>
          <a:p>
            <a:r>
              <a:rPr lang="en-GB" sz="2000" dirty="0" smtClean="0">
                <a:cs typeface="Times New Roman" charset="0"/>
              </a:rPr>
              <a:t>Changes are needed, both to clarify the article and react to a fundamentally changed financial market with a fairly limited supply of domestic financial assets and capital controls.</a:t>
            </a:r>
          </a:p>
          <a:p>
            <a:endParaRPr lang="en-GB" sz="2000" dirty="0">
              <a:cs typeface="Times New Roman" charset="0"/>
            </a:endParaRPr>
          </a:p>
          <a:p>
            <a:r>
              <a:rPr lang="en-GB" sz="2000" dirty="0" smtClean="0">
                <a:cs typeface="Times New Roman" charset="0"/>
              </a:rPr>
              <a:t>The optimality of the approach used (quantitative limits) is also up for debate.</a:t>
            </a:r>
            <a:endParaRPr lang="en-GB" sz="2000" dirty="0">
              <a:cs typeface="Times New Roman" charset="0"/>
            </a:endParaRPr>
          </a:p>
        </p:txBody>
      </p:sp>
    </p:spTree>
    <p:extLst>
      <p:ext uri="{BB962C8B-B14F-4D97-AF65-F5344CB8AC3E}">
        <p14:creationId xmlns:p14="http://schemas.microsoft.com/office/powerpoint/2010/main" val="2232974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496944" cy="1143000"/>
          </a:xfrm>
        </p:spPr>
        <p:txBody>
          <a:bodyPr/>
          <a:lstStyle/>
          <a:p>
            <a:r>
              <a:rPr lang="is-IS" sz="2800" dirty="0" smtClean="0"/>
              <a:t>Intergenerational trade in a fully funded pension system</a:t>
            </a:r>
            <a:endParaRPr lang="is-I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31847314"/>
              </p:ext>
            </p:extLst>
          </p:nvPr>
        </p:nvGraphicFramePr>
        <p:xfrm>
          <a:off x="179512" y="126876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MC900016035.WM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4440" y="1297360"/>
            <a:ext cx="1642939" cy="1699592"/>
          </a:xfrm>
          <a:prstGeom prst="rect">
            <a:avLst/>
          </a:prstGeom>
        </p:spPr>
      </p:pic>
      <p:pic>
        <p:nvPicPr>
          <p:cNvPr id="6" name="Picture 5" descr="MC900021607.WM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07128" y="4005064"/>
            <a:ext cx="1212221" cy="1440160"/>
          </a:xfrm>
          <a:prstGeom prst="rect">
            <a:avLst/>
          </a:prstGeom>
        </p:spPr>
      </p:pic>
      <p:sp>
        <p:nvSpPr>
          <p:cNvPr id="7" name="Right Arrow 6"/>
          <p:cNvSpPr/>
          <p:nvPr/>
        </p:nvSpPr>
        <p:spPr>
          <a:xfrm>
            <a:off x="2339752" y="2060848"/>
            <a:ext cx="576064" cy="21602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s-IS"/>
          </a:p>
        </p:txBody>
      </p:sp>
      <p:sp>
        <p:nvSpPr>
          <p:cNvPr id="8" name="Right Arrow 7"/>
          <p:cNvSpPr/>
          <p:nvPr/>
        </p:nvSpPr>
        <p:spPr>
          <a:xfrm rot="17989826">
            <a:off x="7308304" y="5445224"/>
            <a:ext cx="432048" cy="21602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s-IS"/>
          </a:p>
        </p:txBody>
      </p:sp>
    </p:spTree>
    <p:extLst>
      <p:ext uri="{BB962C8B-B14F-4D97-AF65-F5344CB8AC3E}">
        <p14:creationId xmlns:p14="http://schemas.microsoft.com/office/powerpoint/2010/main" val="2206503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208912" cy="1143000"/>
          </a:xfrm>
        </p:spPr>
        <p:txBody>
          <a:bodyPr/>
          <a:lstStyle/>
          <a:p>
            <a:r>
              <a:rPr lang="is-IS" sz="4000" dirty="0" smtClean="0"/>
              <a:t>Intergenerational trade in a fully funded pension system</a:t>
            </a:r>
            <a:endParaRPr lang="is-IS" sz="4000" dirty="0"/>
          </a:p>
        </p:txBody>
      </p:sp>
      <p:sp>
        <p:nvSpPr>
          <p:cNvPr id="3" name="Content Placeholder 2"/>
          <p:cNvSpPr>
            <a:spLocks noGrp="1"/>
          </p:cNvSpPr>
          <p:nvPr>
            <p:ph idx="1"/>
          </p:nvPr>
        </p:nvSpPr>
        <p:spPr>
          <a:xfrm>
            <a:off x="467544" y="1772816"/>
            <a:ext cx="8229600" cy="4525963"/>
          </a:xfrm>
        </p:spPr>
        <p:txBody>
          <a:bodyPr/>
          <a:lstStyle/>
          <a:p>
            <a:r>
              <a:rPr lang="is-IS" dirty="0" smtClean="0"/>
              <a:t>A fully funded pension system requires a large stock of financial assets that can be used for intergenerational trade.</a:t>
            </a:r>
          </a:p>
          <a:p>
            <a:r>
              <a:rPr lang="is-IS" dirty="0" smtClean="0"/>
              <a:t>A pay-as-you-go system relies far less on financial assets – basically some cash would be sufficient.</a:t>
            </a:r>
          </a:p>
          <a:p>
            <a:r>
              <a:rPr lang="is-IS" dirty="0" smtClean="0"/>
              <a:t>The Icelandic system now suffers from a lack of suitable financial assets – in that sense the funds are too big.</a:t>
            </a:r>
            <a:endParaRPr lang="is-IS" dirty="0"/>
          </a:p>
        </p:txBody>
      </p:sp>
    </p:spTree>
    <p:extLst>
      <p:ext uri="{BB962C8B-B14F-4D97-AF65-F5344CB8AC3E}">
        <p14:creationId xmlns:p14="http://schemas.microsoft.com/office/powerpoint/2010/main" val="32049392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a:xfrm>
            <a:off x="467544" y="188640"/>
            <a:ext cx="8229600" cy="1143000"/>
          </a:xfrm>
        </p:spPr>
        <p:txBody>
          <a:bodyPr/>
          <a:lstStyle/>
          <a:p>
            <a:r>
              <a:rPr lang="en-GB" dirty="0" smtClean="0"/>
              <a:t>Some aspects of the current problem</a:t>
            </a:r>
            <a:endParaRPr lang="en-GB" dirty="0"/>
          </a:p>
        </p:txBody>
      </p:sp>
      <p:sp>
        <p:nvSpPr>
          <p:cNvPr id="1027" name="Rectangle 3"/>
          <p:cNvSpPr>
            <a:spLocks noGrp="1" noChangeArrowheads="1"/>
          </p:cNvSpPr>
          <p:nvPr>
            <p:ph idx="1"/>
          </p:nvPr>
        </p:nvSpPr>
        <p:spPr>
          <a:xfrm>
            <a:off x="467544" y="1196752"/>
            <a:ext cx="8229600" cy="4525963"/>
          </a:xfrm>
        </p:spPr>
        <p:txBody>
          <a:bodyPr/>
          <a:lstStyle/>
          <a:p>
            <a:r>
              <a:rPr lang="en-GB" sz="2400" dirty="0" smtClean="0">
                <a:cs typeface="Times New Roman" charset="0"/>
              </a:rPr>
              <a:t>The stock market post crash is still quite small, market cap limited and few listed firms.</a:t>
            </a:r>
          </a:p>
          <a:p>
            <a:r>
              <a:rPr lang="en-GB" sz="2400" dirty="0" smtClean="0">
                <a:cs typeface="Times New Roman" charset="0"/>
              </a:rPr>
              <a:t>Capital controls prevent additional foreign investments.</a:t>
            </a:r>
          </a:p>
          <a:p>
            <a:r>
              <a:rPr lang="en-GB" sz="2400" dirty="0" smtClean="0">
                <a:cs typeface="Times New Roman" charset="0"/>
              </a:rPr>
              <a:t>Small and even decreasing supply of listed bonds.</a:t>
            </a:r>
          </a:p>
          <a:p>
            <a:r>
              <a:rPr lang="en-GB" sz="2400" dirty="0" smtClean="0">
                <a:cs typeface="Times New Roman" charset="0"/>
              </a:rPr>
              <a:t>Bond yields at a historic low (for Iceland)</a:t>
            </a:r>
          </a:p>
          <a:p>
            <a:r>
              <a:rPr lang="en-GB" sz="2400" dirty="0" smtClean="0">
                <a:cs typeface="Times New Roman" charset="0"/>
              </a:rPr>
              <a:t>Pension funds own a very large proportion of several asset classes, undermining the market pricing mechanism.</a:t>
            </a:r>
          </a:p>
          <a:p>
            <a:r>
              <a:rPr lang="en-GB" sz="2400" dirty="0" smtClean="0">
                <a:cs typeface="Times New Roman" charset="0"/>
              </a:rPr>
              <a:t>Serious anti-trust concerns when competing firms have the same owners.</a:t>
            </a:r>
          </a:p>
          <a:p>
            <a:r>
              <a:rPr lang="en-GB" sz="2400" dirty="0" smtClean="0">
                <a:cs typeface="Times New Roman" charset="0"/>
              </a:rPr>
              <a:t>Governance </a:t>
            </a:r>
            <a:r>
              <a:rPr lang="en-GB" sz="2400" smtClean="0">
                <a:cs typeface="Times New Roman" charset="0"/>
              </a:rPr>
              <a:t>issues: Pension </a:t>
            </a:r>
            <a:r>
              <a:rPr lang="en-GB" sz="2400" dirty="0" smtClean="0">
                <a:cs typeface="Times New Roman" charset="0"/>
              </a:rPr>
              <a:t>funds ill-suited as leading investors in corporate shares.</a:t>
            </a:r>
          </a:p>
          <a:p>
            <a:r>
              <a:rPr lang="en-GB" sz="2400" dirty="0" smtClean="0">
                <a:cs typeface="Times New Roman" charset="0"/>
              </a:rPr>
              <a:t>Risk of asset price bubble.</a:t>
            </a:r>
            <a:endParaRPr lang="en-GB" sz="2400" dirty="0">
              <a:cs typeface="Times New Roman" charset="0"/>
            </a:endParaRPr>
          </a:p>
        </p:txBody>
      </p:sp>
    </p:spTree>
    <p:extLst>
      <p:ext uri="{BB962C8B-B14F-4D97-AF65-F5344CB8AC3E}">
        <p14:creationId xmlns:p14="http://schemas.microsoft.com/office/powerpoint/2010/main" val="33571702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Big fish in a little pond: Listed assets</a:t>
            </a:r>
            <a:endParaRPr lang="is-IS" dirty="0"/>
          </a:p>
        </p:txBody>
      </p:sp>
      <p:sp>
        <p:nvSpPr>
          <p:cNvPr id="5" name="TextBox 4"/>
          <p:cNvSpPr txBox="1"/>
          <p:nvPr/>
        </p:nvSpPr>
        <p:spPr>
          <a:xfrm>
            <a:off x="179512" y="6186904"/>
            <a:ext cx="5112568" cy="646331"/>
          </a:xfrm>
          <a:prstGeom prst="rect">
            <a:avLst/>
          </a:prstGeom>
          <a:noFill/>
        </p:spPr>
        <p:txBody>
          <a:bodyPr wrap="square" rtlCol="0">
            <a:spAutoFit/>
          </a:bodyPr>
          <a:lstStyle/>
          <a:p>
            <a:r>
              <a:rPr lang="is-IS" sz="1800" dirty="0" smtClean="0">
                <a:latin typeface="+mn-lt"/>
              </a:rPr>
              <a:t>Millions of ISK at Jan. 2014 prices. Listed stocks and bonds and total pension system assets.</a:t>
            </a:r>
            <a:endParaRPr lang="is-IS" sz="1800" dirty="0">
              <a:latin typeface="+mn-lt"/>
            </a:endParaRPr>
          </a:p>
        </p:txBody>
      </p:sp>
      <p:pic>
        <p:nvPicPr>
          <p:cNvPr id="6" name="Content Placeholder 5"/>
          <p:cNvPicPr>
            <a:picLocks noGrp="1" noChangeAspect="1"/>
          </p:cNvPicPr>
          <p:nvPr>
            <p:ph idx="1"/>
          </p:nvPr>
        </p:nvPicPr>
        <p:blipFill>
          <a:blip r:embed="rId2"/>
          <a:srcRect l="-15849" r="-15849"/>
          <a:stretch>
            <a:fillRect/>
          </a:stretch>
        </p:blipFill>
        <p:spPr>
          <a:xfrm>
            <a:off x="107504" y="1340768"/>
            <a:ext cx="8701328" cy="4785395"/>
          </a:xfrm>
        </p:spPr>
      </p:pic>
    </p:spTree>
    <p:extLst>
      <p:ext uri="{BB962C8B-B14F-4D97-AF65-F5344CB8AC3E}">
        <p14:creationId xmlns:p14="http://schemas.microsoft.com/office/powerpoint/2010/main" val="19177003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Listed assets (Nasdaq OMX Iceland)</a:t>
            </a:r>
            <a:endParaRPr lang="is-IS" dirty="0"/>
          </a:p>
        </p:txBody>
      </p:sp>
      <p:pic>
        <p:nvPicPr>
          <p:cNvPr id="5" name="Content Placeholder 4"/>
          <p:cNvPicPr>
            <a:picLocks noGrp="1" noChangeAspect="1"/>
          </p:cNvPicPr>
          <p:nvPr>
            <p:ph idx="1"/>
          </p:nvPr>
        </p:nvPicPr>
        <p:blipFill>
          <a:blip r:embed="rId2"/>
          <a:srcRect l="-41255" r="-41255"/>
          <a:stretch>
            <a:fillRect/>
          </a:stretch>
        </p:blipFill>
        <p:spPr>
          <a:xfrm>
            <a:off x="467544" y="1340768"/>
            <a:ext cx="8229600" cy="4525963"/>
          </a:xfrm>
        </p:spPr>
      </p:pic>
    </p:spTree>
    <p:extLst>
      <p:ext uri="{BB962C8B-B14F-4D97-AF65-F5344CB8AC3E}">
        <p14:creationId xmlns:p14="http://schemas.microsoft.com/office/powerpoint/2010/main" val="2714476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Division of pension fund assets (approx.)</a:t>
            </a:r>
            <a:endParaRPr lang="is-IS" dirty="0"/>
          </a:p>
        </p:txBody>
      </p:sp>
      <p:pic>
        <p:nvPicPr>
          <p:cNvPr id="4" name="Content Placeholder 3"/>
          <p:cNvPicPr>
            <a:picLocks noGrp="1" noChangeAspect="1"/>
          </p:cNvPicPr>
          <p:nvPr>
            <p:ph idx="1"/>
          </p:nvPr>
        </p:nvPicPr>
        <p:blipFill>
          <a:blip r:embed="rId2"/>
          <a:srcRect l="-11311" r="-11311"/>
          <a:stretch>
            <a:fillRect/>
          </a:stretch>
        </p:blipFill>
        <p:spPr>
          <a:xfrm>
            <a:off x="-396552" y="1628800"/>
            <a:ext cx="10153128" cy="5069160"/>
          </a:xfrm>
        </p:spPr>
      </p:pic>
    </p:spTree>
    <p:extLst>
      <p:ext uri="{BB962C8B-B14F-4D97-AF65-F5344CB8AC3E}">
        <p14:creationId xmlns:p14="http://schemas.microsoft.com/office/powerpoint/2010/main" val="17016913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smtClean="0"/>
              <a:t>Substantial investment need</a:t>
            </a:r>
            <a:endParaRPr lang="is-IS" dirty="0"/>
          </a:p>
        </p:txBody>
      </p:sp>
      <p:sp>
        <p:nvSpPr>
          <p:cNvPr id="5" name="TextBox 4"/>
          <p:cNvSpPr txBox="1"/>
          <p:nvPr/>
        </p:nvSpPr>
        <p:spPr>
          <a:xfrm>
            <a:off x="179512" y="6186904"/>
            <a:ext cx="5112568" cy="369332"/>
          </a:xfrm>
          <a:prstGeom prst="rect">
            <a:avLst/>
          </a:prstGeom>
          <a:noFill/>
        </p:spPr>
        <p:txBody>
          <a:bodyPr wrap="square" rtlCol="0">
            <a:spAutoFit/>
          </a:bodyPr>
          <a:lstStyle/>
          <a:p>
            <a:r>
              <a:rPr lang="is-IS" sz="1800" dirty="0" smtClean="0">
                <a:latin typeface="+mn-lt"/>
              </a:rPr>
              <a:t>Millions of ISK at Jan. 2014 prices.</a:t>
            </a:r>
            <a:endParaRPr lang="is-IS" sz="1800" dirty="0">
              <a:latin typeface="+mn-lt"/>
            </a:endParaRPr>
          </a:p>
        </p:txBody>
      </p:sp>
      <p:pic>
        <p:nvPicPr>
          <p:cNvPr id="4" name="Content Placeholder 3"/>
          <p:cNvPicPr>
            <a:picLocks noGrp="1" noChangeAspect="1"/>
          </p:cNvPicPr>
          <p:nvPr>
            <p:ph idx="1"/>
          </p:nvPr>
        </p:nvPicPr>
        <p:blipFill>
          <a:blip r:embed="rId2"/>
          <a:srcRect l="-5637" r="-5637"/>
          <a:stretch>
            <a:fillRect/>
          </a:stretch>
        </p:blipFill>
        <p:spPr/>
      </p:pic>
    </p:spTree>
    <p:extLst>
      <p:ext uri="{BB962C8B-B14F-4D97-AF65-F5344CB8AC3E}">
        <p14:creationId xmlns:p14="http://schemas.microsoft.com/office/powerpoint/2010/main" val="423535445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1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2144</TotalTime>
  <Words>652</Words>
  <Application>Microsoft Office PowerPoint</Application>
  <PresentationFormat>On-screen Show (4:3)</PresentationFormat>
  <Paragraphs>59</Paragraphs>
  <Slides>13</Slides>
  <Notes>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1_Office Theme</vt:lpstr>
      <vt:lpstr>Challenges for the Icelandic pension funds: Investment opportunities  IOPS/ IAIS PCG/ Financial Supervisory Authority of Iceland (FME) Seminar  February 28th 2014 </vt:lpstr>
      <vt:lpstr>Investment framework</vt:lpstr>
      <vt:lpstr>Intergenerational trade in a fully funded pension system</vt:lpstr>
      <vt:lpstr>Intergenerational trade in a fully funded pension system</vt:lpstr>
      <vt:lpstr>Some aspects of the current problem</vt:lpstr>
      <vt:lpstr>Big fish in a little pond: Listed assets</vt:lpstr>
      <vt:lpstr>Listed assets (Nasdaq OMX Iceland)</vt:lpstr>
      <vt:lpstr>Division of pension fund assets (approx.)</vt:lpstr>
      <vt:lpstr>Substantial investment need</vt:lpstr>
      <vt:lpstr>Shortage of financial assets</vt:lpstr>
      <vt:lpstr>Real assets</vt:lpstr>
      <vt:lpstr>Growth of listed assets</vt:lpstr>
      <vt:lpstr>What options are there?</vt:lpstr>
    </vt:vector>
  </TitlesOfParts>
  <Company>Espur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Jón Örn Guðbjartsson</dc:creator>
  <cp:lastModifiedBy>DAY-HANOTIAUX Sally</cp:lastModifiedBy>
  <cp:revision>134</cp:revision>
  <cp:lastPrinted>2011-08-25T15:08:26Z</cp:lastPrinted>
  <dcterms:created xsi:type="dcterms:W3CDTF">2010-01-12T12:12:18Z</dcterms:created>
  <dcterms:modified xsi:type="dcterms:W3CDTF">2014-02-17T09:21:11Z</dcterms:modified>
</cp:coreProperties>
</file>