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</p:sldMasterIdLst>
  <p:notesMasterIdLst>
    <p:notesMasterId r:id="rId33"/>
  </p:notesMasterIdLst>
  <p:sldIdLst>
    <p:sldId id="267" r:id="rId17"/>
    <p:sldId id="281" r:id="rId18"/>
    <p:sldId id="265" r:id="rId19"/>
    <p:sldId id="263" r:id="rId20"/>
    <p:sldId id="282" r:id="rId21"/>
    <p:sldId id="283" r:id="rId22"/>
    <p:sldId id="272" r:id="rId23"/>
    <p:sldId id="280" r:id="rId24"/>
    <p:sldId id="266" r:id="rId25"/>
    <p:sldId id="269" r:id="rId26"/>
    <p:sldId id="275" r:id="rId27"/>
    <p:sldId id="276" r:id="rId28"/>
    <p:sldId id="277" r:id="rId29"/>
    <p:sldId id="262" r:id="rId30"/>
    <p:sldId id="271" r:id="rId31"/>
    <p:sldId id="284" r:id="rId32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08" autoAdjust="0"/>
    <p:restoredTop sz="94737" autoAdjust="0"/>
  </p:normalViewPr>
  <p:slideViewPr>
    <p:cSldViewPr>
      <p:cViewPr>
        <p:scale>
          <a:sx n="80" d="100"/>
          <a:sy n="80" d="100"/>
        </p:scale>
        <p:origin x="-996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estudios.spensiones.cl\pub_inv\pamela\cobertura%20cambiaria\inv_extranjera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estudios.spensiones.cl\pub_inv\pamela\cobertura%20cambiaria\inv_extranjera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estudios.spensiones.cl\pub_inv\oecd\iops_iceland_february_2014\presentacion_solange\respaldo_grafico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926197478327256"/>
          <c:y val="9.4063134000141879E-2"/>
          <c:w val="0.81110331088132059"/>
          <c:h val="0.6900815776406327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Hoja1!$G$4</c:f>
              <c:strCache>
                <c:ptCount val="1"/>
                <c:pt idx="0">
                  <c:v>Amount of Local Investment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numRef>
              <c:f>Hoja1!$A$5:$A$36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Hoja1!$G$5:$G$36</c:f>
              <c:numCache>
                <c:formatCode>#,##0.00</c:formatCode>
                <c:ptCount val="32"/>
                <c:pt idx="0">
                  <c:v>227.72159769327288</c:v>
                </c:pt>
                <c:pt idx="1">
                  <c:v>791.69071111092467</c:v>
                </c:pt>
                <c:pt idx="2">
                  <c:v>1388.2829217798446</c:v>
                </c:pt>
                <c:pt idx="3">
                  <c:v>1886.1313646833003</c:v>
                </c:pt>
                <c:pt idx="4">
                  <c:v>2516.9386552650676</c:v>
                </c:pt>
                <c:pt idx="5">
                  <c:v>3199.4314383023657</c:v>
                </c:pt>
                <c:pt idx="6">
                  <c:v>4000.662321934456</c:v>
                </c:pt>
                <c:pt idx="7">
                  <c:v>4756.0260411917925</c:v>
                </c:pt>
                <c:pt idx="8">
                  <c:v>6161.71218415353</c:v>
                </c:pt>
                <c:pt idx="9">
                  <c:v>8314.3013849448798</c:v>
                </c:pt>
                <c:pt idx="10">
                  <c:v>11330.120342811739</c:v>
                </c:pt>
                <c:pt idx="11">
                  <c:v>12259.154454312224</c:v>
                </c:pt>
                <c:pt idx="12">
                  <c:v>15570.753282151494</c:v>
                </c:pt>
                <c:pt idx="13">
                  <c:v>18225.391046473127</c:v>
                </c:pt>
                <c:pt idx="14">
                  <c:v>19506.742406821169</c:v>
                </c:pt>
                <c:pt idx="15">
                  <c:v>20429.188196927505</c:v>
                </c:pt>
                <c:pt idx="16">
                  <c:v>22163.065208835178</c:v>
                </c:pt>
                <c:pt idx="17">
                  <c:v>21839.321518615685</c:v>
                </c:pt>
                <c:pt idx="18">
                  <c:v>24066.788619971951</c:v>
                </c:pt>
                <c:pt idx="19">
                  <c:v>26906.315609427529</c:v>
                </c:pt>
                <c:pt idx="20">
                  <c:v>28433.067750754624</c:v>
                </c:pt>
                <c:pt idx="21">
                  <c:v>29434.141505185322</c:v>
                </c:pt>
                <c:pt idx="22">
                  <c:v>30043.540267179138</c:v>
                </c:pt>
                <c:pt idx="23">
                  <c:v>32720.098434491156</c:v>
                </c:pt>
                <c:pt idx="24">
                  <c:v>34380.065334337174</c:v>
                </c:pt>
                <c:pt idx="25">
                  <c:v>39747.446445953145</c:v>
                </c:pt>
                <c:pt idx="26">
                  <c:v>42757.792016422223</c:v>
                </c:pt>
                <c:pt idx="27">
                  <c:v>36976.841480773488</c:v>
                </c:pt>
                <c:pt idx="28">
                  <c:v>36119.346956580157</c:v>
                </c:pt>
                <c:pt idx="29">
                  <c:v>40614.978318519497</c:v>
                </c:pt>
                <c:pt idx="30">
                  <c:v>46302.755565269763</c:v>
                </c:pt>
                <c:pt idx="31">
                  <c:v>47837.538570000004</c:v>
                </c:pt>
              </c:numCache>
            </c:numRef>
          </c:val>
        </c:ser>
        <c:ser>
          <c:idx val="1"/>
          <c:order val="1"/>
          <c:tx>
            <c:strRef>
              <c:f>Hoja1!$F$4</c:f>
              <c:strCache>
                <c:ptCount val="1"/>
                <c:pt idx="0">
                  <c:v>Amount of Foreign Investment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Hoja1!$A$5:$A$36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Hoja1!$F$5:$F$36</c:f>
              <c:numCache>
                <c:formatCode>#,##0.00</c:formatCode>
                <c:ptCount val="3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88.547211381566783</c:v>
                </c:pt>
                <c:pt idx="13">
                  <c:v>164.60985248161336</c:v>
                </c:pt>
                <c:pt idx="14">
                  <c:v>39.71437937590499</c:v>
                </c:pt>
                <c:pt idx="15">
                  <c:v>110.81616695084681</c:v>
                </c:pt>
                <c:pt idx="16">
                  <c:v>280.18567467004181</c:v>
                </c:pt>
                <c:pt idx="17">
                  <c:v>1327.4828248422893</c:v>
                </c:pt>
                <c:pt idx="18">
                  <c:v>3728.9862281775113</c:v>
                </c:pt>
                <c:pt idx="19">
                  <c:v>3285.6532939474341</c:v>
                </c:pt>
                <c:pt idx="20">
                  <c:v>4381.6897219076682</c:v>
                </c:pt>
                <c:pt idx="21">
                  <c:v>5776.7104403190133</c:v>
                </c:pt>
                <c:pt idx="22">
                  <c:v>9430.3005778860825</c:v>
                </c:pt>
                <c:pt idx="23">
                  <c:v>12249.800458432366</c:v>
                </c:pt>
                <c:pt idx="24">
                  <c:v>15022.045448998579</c:v>
                </c:pt>
                <c:pt idx="25">
                  <c:v>18965.317394310663</c:v>
                </c:pt>
                <c:pt idx="26">
                  <c:v>23601.774609698165</c:v>
                </c:pt>
                <c:pt idx="27">
                  <c:v>14739.426923825209</c:v>
                </c:pt>
                <c:pt idx="28">
                  <c:v>28195.121948750493</c:v>
                </c:pt>
                <c:pt idx="29">
                  <c:v>33594.589375744661</c:v>
                </c:pt>
                <c:pt idx="30">
                  <c:v>26481.327128612498</c:v>
                </c:pt>
                <c:pt idx="31">
                  <c:v>29703.616129999995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100"/>
        <c:axId val="93931776"/>
        <c:axId val="42147840"/>
      </c:barChart>
      <c:lineChart>
        <c:grouping val="standard"/>
        <c:varyColors val="0"/>
        <c:ser>
          <c:idx val="2"/>
          <c:order val="2"/>
          <c:tx>
            <c:strRef>
              <c:f>Hoja1!$H$4</c:f>
              <c:strCache>
                <c:ptCount val="1"/>
                <c:pt idx="0">
                  <c:v>% of foreign investment</c:v>
                </c:pt>
              </c:strCache>
            </c:strRef>
          </c:tx>
          <c:spPr>
            <a:ln w="15875">
              <a:solidFill>
                <a:schemeClr val="tx1"/>
              </a:solidFill>
            </a:ln>
          </c:spPr>
          <c:marker>
            <c:symbol val="diamond"/>
            <c:size val="7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</c:marker>
          <c:val>
            <c:numRef>
              <c:f>Hoja1!$H$5:$H$36</c:f>
              <c:numCache>
                <c:formatCode>General</c:formatCode>
                <c:ptCount val="3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 formatCode="#,##0.00">
                  <c:v>0.56546083535554337</c:v>
                </c:pt>
                <c:pt idx="13" formatCode="#,##0.00">
                  <c:v>0.89510518996749788</c:v>
                </c:pt>
                <c:pt idx="14" formatCode="#,##0.00">
                  <c:v>0.20317942945009701</c:v>
                </c:pt>
                <c:pt idx="15" formatCode="#,##0.00">
                  <c:v>0.53951384326737573</c:v>
                </c:pt>
                <c:pt idx="16" formatCode="#,##0.00">
                  <c:v>1.24841840482194</c:v>
                </c:pt>
                <c:pt idx="17" formatCode="#,##0.00">
                  <c:v>5.7301076366070074</c:v>
                </c:pt>
                <c:pt idx="18" formatCode="#,##0.00">
                  <c:v>13.415658489641901</c:v>
                </c:pt>
                <c:pt idx="19" formatCode="#,##0.00">
                  <c:v>10.882540666568294</c:v>
                </c:pt>
                <c:pt idx="20" formatCode="#,##0.00">
                  <c:v>13.352802395562481</c:v>
                </c:pt>
                <c:pt idx="21" formatCode="0.00">
                  <c:v>16.406051319802199</c:v>
                </c:pt>
                <c:pt idx="22" formatCode="0.00">
                  <c:v>23.89</c:v>
                </c:pt>
                <c:pt idx="23" formatCode="0.00">
                  <c:v>27.24</c:v>
                </c:pt>
                <c:pt idx="24" formatCode="0.00">
                  <c:v>30.407699612029109</c:v>
                </c:pt>
                <c:pt idx="25" formatCode="0.00">
                  <c:v>32.301864456438182</c:v>
                </c:pt>
                <c:pt idx="26" formatCode="0.00">
                  <c:v>35.566499013886052</c:v>
                </c:pt>
                <c:pt idx="27" formatCode="0.00">
                  <c:v>28.500561580569403</c:v>
                </c:pt>
                <c:pt idx="28" formatCode="0.00">
                  <c:v>43.839469451661074</c:v>
                </c:pt>
                <c:pt idx="29" formatCode="0.00">
                  <c:v>45.269889610664407</c:v>
                </c:pt>
                <c:pt idx="30" formatCode="0.00">
                  <c:v>36.383404377009953</c:v>
                </c:pt>
                <c:pt idx="31" formatCode="#,##0.00">
                  <c:v>38.306904565608683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151296"/>
        <c:axId val="42149376"/>
      </c:lineChart>
      <c:catAx>
        <c:axId val="93931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/>
          <a:lstStyle/>
          <a:p>
            <a:pPr>
              <a:defRPr sz="900"/>
            </a:pPr>
            <a:endParaRPr lang="es-ES"/>
          </a:p>
        </c:txPr>
        <c:crossAx val="42147840"/>
        <c:crosses val="autoZero"/>
        <c:auto val="1"/>
        <c:lblAlgn val="ctr"/>
        <c:lblOffset val="100"/>
        <c:noMultiLvlLbl val="0"/>
      </c:catAx>
      <c:valAx>
        <c:axId val="42147840"/>
        <c:scaling>
          <c:orientation val="minMax"/>
          <c:max val="80000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M$ 2012</a:t>
                </a:r>
              </a:p>
            </c:rich>
          </c:tx>
          <c:layout>
            <c:manualLayout>
              <c:xMode val="edge"/>
              <c:yMode val="edge"/>
              <c:x val="2.7538726333907058E-2"/>
              <c:y val="1.7112860892388452E-2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crossAx val="93931776"/>
        <c:crosses val="autoZero"/>
        <c:crossBetween val="between"/>
      </c:valAx>
      <c:valAx>
        <c:axId val="42149376"/>
        <c:scaling>
          <c:orientation val="minMax"/>
          <c:max val="100"/>
        </c:scaling>
        <c:delete val="0"/>
        <c:axPos val="r"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s-CL"/>
                  <a:t>%</a:t>
                </a:r>
              </a:p>
            </c:rich>
          </c:tx>
          <c:layout>
            <c:manualLayout>
              <c:xMode val="edge"/>
              <c:yMode val="edge"/>
              <c:x val="0.94477328888105849"/>
              <c:y val="1.1707455486983046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42151296"/>
        <c:crosses val="max"/>
        <c:crossBetween val="between"/>
      </c:valAx>
      <c:catAx>
        <c:axId val="42151296"/>
        <c:scaling>
          <c:orientation val="minMax"/>
        </c:scaling>
        <c:delete val="1"/>
        <c:axPos val="b"/>
        <c:majorTickMark val="out"/>
        <c:minorTickMark val="none"/>
        <c:tickLblPos val="nextTo"/>
        <c:crossAx val="42149376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"/>
          <c:y val="0.89159310491593957"/>
          <c:w val="0.99360302853709548"/>
          <c:h val="8.6785273462438819E-2"/>
        </c:manualLayout>
      </c:layout>
      <c:overlay val="0"/>
      <c:txPr>
        <a:bodyPr/>
        <a:lstStyle/>
        <a:p>
          <a:pPr>
            <a:defRPr sz="1050"/>
          </a:pPr>
          <a:endParaRPr lang="es-E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Hoja2!$B$23</c:f>
              <c:strCache>
                <c:ptCount val="1"/>
                <c:pt idx="0">
                  <c:v>Domestic Equity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Hoja2!$C$22:$G$22</c:f>
              <c:strCache>
                <c:ptCount val="5"/>
                <c:pt idx="0">
                  <c:v>Fund A</c:v>
                </c:pt>
                <c:pt idx="1">
                  <c:v>Fund B</c:v>
                </c:pt>
                <c:pt idx="2">
                  <c:v>Fund C</c:v>
                </c:pt>
                <c:pt idx="3">
                  <c:v>Fund D</c:v>
                </c:pt>
                <c:pt idx="4">
                  <c:v>Fund E</c:v>
                </c:pt>
              </c:strCache>
            </c:strRef>
          </c:cat>
          <c:val>
            <c:numRef>
              <c:f>Hoja2!$C$23:$G$23</c:f>
              <c:numCache>
                <c:formatCode>General</c:formatCode>
                <c:ptCount val="5"/>
                <c:pt idx="0">
                  <c:v>14.4</c:v>
                </c:pt>
                <c:pt idx="1">
                  <c:v>16.53</c:v>
                </c:pt>
                <c:pt idx="2">
                  <c:v>13.68</c:v>
                </c:pt>
                <c:pt idx="3">
                  <c:v>5.53</c:v>
                </c:pt>
                <c:pt idx="4">
                  <c:v>0.76</c:v>
                </c:pt>
              </c:numCache>
            </c:numRef>
          </c:val>
        </c:ser>
        <c:ser>
          <c:idx val="1"/>
          <c:order val="1"/>
          <c:tx>
            <c:strRef>
              <c:f>Hoja2!$B$24</c:f>
              <c:strCache>
                <c:ptCount val="1"/>
                <c:pt idx="0">
                  <c:v>Domestic Fixed Income</c:v>
                </c:pt>
              </c:strCache>
            </c:strRef>
          </c:tx>
          <c:spPr>
            <a:pattFill prst="trellis">
              <a:fgClr>
                <a:srgbClr val="0070C0"/>
              </a:fgClr>
              <a:bgClr>
                <a:schemeClr val="bg1"/>
              </a:bgClr>
            </a:pattFill>
          </c:spPr>
          <c:invertIfNegative val="0"/>
          <c:cat>
            <c:strRef>
              <c:f>Hoja2!$C$22:$G$22</c:f>
              <c:strCache>
                <c:ptCount val="5"/>
                <c:pt idx="0">
                  <c:v>Fund A</c:v>
                </c:pt>
                <c:pt idx="1">
                  <c:v>Fund B</c:v>
                </c:pt>
                <c:pt idx="2">
                  <c:v>Fund C</c:v>
                </c:pt>
                <c:pt idx="3">
                  <c:v>Fund D</c:v>
                </c:pt>
                <c:pt idx="4">
                  <c:v>Fund E</c:v>
                </c:pt>
              </c:strCache>
            </c:strRef>
          </c:cat>
          <c:val>
            <c:numRef>
              <c:f>Hoja2!$C$24:$G$24</c:f>
              <c:numCache>
                <c:formatCode>General</c:formatCode>
                <c:ptCount val="5"/>
                <c:pt idx="0">
                  <c:v>11.72</c:v>
                </c:pt>
                <c:pt idx="1">
                  <c:v>27.98</c:v>
                </c:pt>
                <c:pt idx="2">
                  <c:v>46.25</c:v>
                </c:pt>
                <c:pt idx="3">
                  <c:v>68.09</c:v>
                </c:pt>
                <c:pt idx="4">
                  <c:v>94.77</c:v>
                </c:pt>
              </c:numCache>
            </c:numRef>
          </c:val>
        </c:ser>
        <c:ser>
          <c:idx val="2"/>
          <c:order val="2"/>
          <c:tx>
            <c:strRef>
              <c:f>Hoja2!$B$25</c:f>
              <c:strCache>
                <c:ptCount val="1"/>
                <c:pt idx="0">
                  <c:v>Foreign Equity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Hoja2!$C$22:$G$22</c:f>
              <c:strCache>
                <c:ptCount val="5"/>
                <c:pt idx="0">
                  <c:v>Fund A</c:v>
                </c:pt>
                <c:pt idx="1">
                  <c:v>Fund B</c:v>
                </c:pt>
                <c:pt idx="2">
                  <c:v>Fund C</c:v>
                </c:pt>
                <c:pt idx="3">
                  <c:v>Fund D</c:v>
                </c:pt>
                <c:pt idx="4">
                  <c:v>Fund E</c:v>
                </c:pt>
              </c:strCache>
            </c:strRef>
          </c:cat>
          <c:val>
            <c:numRef>
              <c:f>Hoja2!$C$25:$G$25</c:f>
              <c:numCache>
                <c:formatCode>General</c:formatCode>
                <c:ptCount val="5"/>
                <c:pt idx="0">
                  <c:v>63.91</c:v>
                </c:pt>
                <c:pt idx="1">
                  <c:v>42.42</c:v>
                </c:pt>
                <c:pt idx="2">
                  <c:v>25.34</c:v>
                </c:pt>
                <c:pt idx="3">
                  <c:v>13.65</c:v>
                </c:pt>
                <c:pt idx="4">
                  <c:v>2.62</c:v>
                </c:pt>
              </c:numCache>
            </c:numRef>
          </c:val>
        </c:ser>
        <c:ser>
          <c:idx val="3"/>
          <c:order val="3"/>
          <c:tx>
            <c:strRef>
              <c:f>Hoja2!$B$26</c:f>
              <c:strCache>
                <c:ptCount val="1"/>
                <c:pt idx="0">
                  <c:v>Foreign Fixed Income</c:v>
                </c:pt>
              </c:strCache>
            </c:strRef>
          </c:tx>
          <c:spPr>
            <a:pattFill prst="trellis">
              <a:fgClr>
                <a:srgbClr val="FF0000"/>
              </a:fgClr>
              <a:bgClr>
                <a:schemeClr val="bg1"/>
              </a:bgClr>
            </a:pattFill>
          </c:spPr>
          <c:invertIfNegative val="0"/>
          <c:cat>
            <c:strRef>
              <c:f>Hoja2!$C$22:$G$22</c:f>
              <c:strCache>
                <c:ptCount val="5"/>
                <c:pt idx="0">
                  <c:v>Fund A</c:v>
                </c:pt>
                <c:pt idx="1">
                  <c:v>Fund B</c:v>
                </c:pt>
                <c:pt idx="2">
                  <c:v>Fund C</c:v>
                </c:pt>
                <c:pt idx="3">
                  <c:v>Fund D</c:v>
                </c:pt>
                <c:pt idx="4">
                  <c:v>Fund E</c:v>
                </c:pt>
              </c:strCache>
            </c:strRef>
          </c:cat>
          <c:val>
            <c:numRef>
              <c:f>Hoja2!$C$26:$G$26</c:f>
              <c:numCache>
                <c:formatCode>General</c:formatCode>
                <c:ptCount val="5"/>
                <c:pt idx="0">
                  <c:v>10.11</c:v>
                </c:pt>
                <c:pt idx="1">
                  <c:v>13.15</c:v>
                </c:pt>
                <c:pt idx="2">
                  <c:v>14.67</c:v>
                </c:pt>
                <c:pt idx="3">
                  <c:v>12.74</c:v>
                </c:pt>
                <c:pt idx="4">
                  <c:v>1.81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1812864"/>
        <c:axId val="101814656"/>
      </c:barChart>
      <c:catAx>
        <c:axId val="1018128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s-ES"/>
          </a:p>
        </c:txPr>
        <c:crossAx val="101814656"/>
        <c:crosses val="autoZero"/>
        <c:auto val="1"/>
        <c:lblAlgn val="ctr"/>
        <c:lblOffset val="100"/>
        <c:noMultiLvlLbl val="0"/>
      </c:catAx>
      <c:valAx>
        <c:axId val="10181465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018128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7921679337216485"/>
          <c:w val="0.96882073866792562"/>
          <c:h val="8.780026425635247E-2"/>
        </c:manualLayout>
      </c:layout>
      <c:overlay val="0"/>
      <c:txPr>
        <a:bodyPr/>
        <a:lstStyle/>
        <a:p>
          <a:pPr>
            <a:defRPr sz="1400"/>
          </a:pPr>
          <a:endParaRPr lang="es-E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s-ES" sz="1200"/>
              <a:t>Expected</a:t>
            </a:r>
            <a:r>
              <a:rPr lang="es-ES" sz="1200" baseline="0"/>
              <a:t> Replacement Rate/Standard Deviation</a:t>
            </a:r>
            <a:endParaRPr lang="es-ES" sz="1200"/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'mrp crisis graf'!$U$3</c:f>
              <c:strCache>
                <c:ptCount val="1"/>
                <c:pt idx="0">
                  <c:v>Default -Crisis at 20 years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1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'mrp crisis graf'!$U$5</c:f>
              <c:numCache>
                <c:formatCode>0.0%</c:formatCode>
                <c:ptCount val="1"/>
                <c:pt idx="0">
                  <c:v>0.1099682</c:v>
                </c:pt>
              </c:numCache>
            </c:numRef>
          </c:xVal>
          <c:yVal>
            <c:numRef>
              <c:f>'mrp crisis graf'!$U$4</c:f>
              <c:numCache>
                <c:formatCode>0.0%</c:formatCode>
                <c:ptCount val="1"/>
                <c:pt idx="0">
                  <c:v>0.78359511716175145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'mrp crisis graf'!$T$3</c:f>
              <c:strCache>
                <c:ptCount val="1"/>
                <c:pt idx="0">
                  <c:v>High Risk - Crisis at 20 years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1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Pt>
            <c:idx val="0"/>
            <c:bubble3D val="0"/>
          </c:dPt>
          <c:xVal>
            <c:numRef>
              <c:f>'mrp crisis graf'!$T$5</c:f>
              <c:numCache>
                <c:formatCode>0.0%</c:formatCode>
                <c:ptCount val="1"/>
                <c:pt idx="0">
                  <c:v>0.3705195</c:v>
                </c:pt>
              </c:numCache>
            </c:numRef>
          </c:xVal>
          <c:yVal>
            <c:numRef>
              <c:f>'mrp crisis graf'!$T$4</c:f>
              <c:numCache>
                <c:formatCode>0.0%</c:formatCode>
                <c:ptCount val="1"/>
                <c:pt idx="0">
                  <c:v>1.1611971284987668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'mrp crisis graf'!$V$3</c:f>
              <c:strCache>
                <c:ptCount val="1"/>
                <c:pt idx="0">
                  <c:v>Low Risk -Crisis at 20 years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'mrp crisis graf'!$V$5</c:f>
              <c:numCache>
                <c:formatCode>0.0%</c:formatCode>
                <c:ptCount val="1"/>
                <c:pt idx="0">
                  <c:v>3.7192999999999997E-2</c:v>
                </c:pt>
              </c:numCache>
            </c:numRef>
          </c:xVal>
          <c:yVal>
            <c:numRef>
              <c:f>'mrp crisis graf'!$V$4</c:f>
              <c:numCache>
                <c:formatCode>0.0%</c:formatCode>
                <c:ptCount val="1"/>
                <c:pt idx="0">
                  <c:v>0.53725338390775024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'mrp crisis graf'!$W$3</c:f>
              <c:strCache>
                <c:ptCount val="1"/>
                <c:pt idx="0">
                  <c:v>High Risk -Crisis at 60 years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10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'mrp crisis graf'!$W$5</c:f>
              <c:numCache>
                <c:formatCode>0.0%</c:formatCode>
                <c:ptCount val="1"/>
                <c:pt idx="0">
                  <c:v>0.10055749999999999</c:v>
                </c:pt>
              </c:numCache>
            </c:numRef>
          </c:xVal>
          <c:yVal>
            <c:numRef>
              <c:f>'mrp crisis graf'!$W$4</c:f>
              <c:numCache>
                <c:formatCode>0.0%</c:formatCode>
                <c:ptCount val="1"/>
                <c:pt idx="0">
                  <c:v>0.30831384667290151</c:v>
                </c:pt>
              </c:numCache>
            </c:numRef>
          </c:yVal>
          <c:smooth val="0"/>
        </c:ser>
        <c:ser>
          <c:idx val="4"/>
          <c:order val="4"/>
          <c:tx>
            <c:strRef>
              <c:f>'mrp crisis graf'!$X$3</c:f>
              <c:strCache>
                <c:ptCount val="1"/>
                <c:pt idx="0">
                  <c:v>Default -Crisis at 60 years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10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'mrp crisis graf'!$X$5</c:f>
              <c:numCache>
                <c:formatCode>0.0%</c:formatCode>
                <c:ptCount val="1"/>
                <c:pt idx="0">
                  <c:v>6.9728600000000002E-2</c:v>
                </c:pt>
              </c:numCache>
            </c:numRef>
          </c:xVal>
          <c:yVal>
            <c:numRef>
              <c:f>'mrp crisis graf'!$X$4</c:f>
              <c:numCache>
                <c:formatCode>0.0%</c:formatCode>
                <c:ptCount val="1"/>
                <c:pt idx="0">
                  <c:v>0.48954492435209768</c:v>
                </c:pt>
              </c:numCache>
            </c:numRef>
          </c:yVal>
          <c:smooth val="0"/>
        </c:ser>
        <c:ser>
          <c:idx val="5"/>
          <c:order val="5"/>
          <c:tx>
            <c:strRef>
              <c:f>'mrp crisis graf'!$Y$3</c:f>
              <c:strCache>
                <c:ptCount val="1"/>
                <c:pt idx="0">
                  <c:v>Low Risk -Crisis at 60 years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'mrp crisis graf'!$Y$5</c:f>
              <c:numCache>
                <c:formatCode>0.0%</c:formatCode>
                <c:ptCount val="1"/>
                <c:pt idx="0">
                  <c:v>2.7456499999999998E-2</c:v>
                </c:pt>
              </c:numCache>
            </c:numRef>
          </c:xVal>
          <c:yVal>
            <c:numRef>
              <c:f>'mrp crisis graf'!$Y$4</c:f>
              <c:numCache>
                <c:formatCode>0.0%</c:formatCode>
                <c:ptCount val="1"/>
                <c:pt idx="0">
                  <c:v>0.39748678001639826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4213248"/>
        <c:axId val="94215552"/>
      </c:scatterChart>
      <c:valAx>
        <c:axId val="942132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SD</a:t>
                </a:r>
              </a:p>
            </c:rich>
          </c:tx>
          <c:layout/>
          <c:overlay val="0"/>
        </c:title>
        <c:numFmt formatCode="0.0%" sourceLinked="1"/>
        <c:majorTickMark val="none"/>
        <c:minorTickMark val="none"/>
        <c:tickLblPos val="nextTo"/>
        <c:crossAx val="94215552"/>
        <c:crosses val="autoZero"/>
        <c:crossBetween val="midCat"/>
      </c:valAx>
      <c:valAx>
        <c:axId val="9421555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Replacement Rate</a:t>
                </a:r>
              </a:p>
            </c:rich>
          </c:tx>
          <c:layout/>
          <c:overlay val="0"/>
        </c:title>
        <c:numFmt formatCode="0.0%" sourceLinked="1"/>
        <c:majorTickMark val="none"/>
        <c:minorTickMark val="none"/>
        <c:tickLblPos val="nextTo"/>
        <c:crossAx val="94213248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0.12607914709333912"/>
          <c:y val="0.83910629527732827"/>
          <c:w val="0.87062861473781095"/>
          <c:h val="0.12566085861058854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6067A3-7C9F-44D5-89DC-DC8009BCEC9A}" type="doc">
      <dgm:prSet loTypeId="urn:microsoft.com/office/officeart/2005/8/layout/hProcess9" loCatId="process" qsTypeId="urn:microsoft.com/office/officeart/2005/8/quickstyle/simple2" qsCatId="simple" csTypeId="urn:microsoft.com/office/officeart/2005/8/colors/accent2_3" csCatId="accent2" phldr="1"/>
      <dgm:spPr/>
      <dgm:t>
        <a:bodyPr/>
        <a:lstStyle/>
        <a:p>
          <a:endParaRPr lang="es-ES"/>
        </a:p>
      </dgm:t>
    </dgm:pt>
    <dgm:pt modelId="{1AC36FA2-CC91-415E-A59A-520C753CCE4B}">
      <dgm:prSet phldrT="[Texto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en-US" altLang="es-CL" sz="1400" b="0" noProof="0" smtClean="0"/>
            <a:t>Shares of Investment Funds</a:t>
          </a:r>
          <a:endParaRPr lang="en-US" sz="1400" b="0" noProof="0"/>
        </a:p>
      </dgm:t>
    </dgm:pt>
    <dgm:pt modelId="{BCC2F4F2-172C-4D85-BE0D-9B32424C0642}" type="parTrans" cxnId="{1E2117F0-91ED-498E-99D3-AF1CEA132CC9}">
      <dgm:prSet/>
      <dgm:spPr/>
      <dgm:t>
        <a:bodyPr/>
        <a:lstStyle/>
        <a:p>
          <a:endParaRPr lang="en-US" sz="5400" b="0" noProof="0"/>
        </a:p>
      </dgm:t>
    </dgm:pt>
    <dgm:pt modelId="{B7A0E71B-6391-4405-B800-2D7611578635}" type="sibTrans" cxnId="{1E2117F0-91ED-498E-99D3-AF1CEA132CC9}">
      <dgm:prSet/>
      <dgm:spPr/>
      <dgm:t>
        <a:bodyPr/>
        <a:lstStyle/>
        <a:p>
          <a:endParaRPr lang="en-US" sz="5400" b="0" noProof="0"/>
        </a:p>
      </dgm:t>
    </dgm:pt>
    <dgm:pt modelId="{4AFCB53F-BB1C-46AB-9304-83F46E13B9B3}">
      <dgm:prSet phldrT="[Texto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en-US" sz="1400" b="0" noProof="0" smtClean="0"/>
            <a:t>Foreign Investment</a:t>
          </a:r>
          <a:endParaRPr lang="en-US" sz="1400" b="0" noProof="0"/>
        </a:p>
      </dgm:t>
    </dgm:pt>
    <dgm:pt modelId="{D786968B-8A14-4795-BA93-1BD43FC5A8CA}" type="parTrans" cxnId="{1BEE3D81-FF9E-461C-B734-A6F2FC2AB157}">
      <dgm:prSet/>
      <dgm:spPr/>
      <dgm:t>
        <a:bodyPr/>
        <a:lstStyle/>
        <a:p>
          <a:endParaRPr lang="en-US" sz="5400" b="0" noProof="0"/>
        </a:p>
      </dgm:t>
    </dgm:pt>
    <dgm:pt modelId="{9BBBC630-A300-48A9-B9F5-5632DDED8ADC}" type="sibTrans" cxnId="{1BEE3D81-FF9E-461C-B734-A6F2FC2AB157}">
      <dgm:prSet/>
      <dgm:spPr/>
      <dgm:t>
        <a:bodyPr/>
        <a:lstStyle/>
        <a:p>
          <a:endParaRPr lang="en-US" sz="5400" b="0" noProof="0"/>
        </a:p>
      </dgm:t>
    </dgm:pt>
    <dgm:pt modelId="{0CD551F2-5122-4780-BF91-168232B5D335}">
      <dgm:prSet phldrT="[Texto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en-US" sz="1400" b="0" noProof="0" smtClean="0"/>
            <a:t>Second Fixed Income Fund</a:t>
          </a:r>
          <a:endParaRPr lang="en-US" sz="1400" b="0" noProof="0"/>
        </a:p>
      </dgm:t>
    </dgm:pt>
    <dgm:pt modelId="{577EB37F-8AF0-4383-AF7B-D365A48BD69D}" type="parTrans" cxnId="{959449E4-2627-4929-88EA-C7216128718E}">
      <dgm:prSet/>
      <dgm:spPr/>
      <dgm:t>
        <a:bodyPr/>
        <a:lstStyle/>
        <a:p>
          <a:endParaRPr lang="en-US" sz="5400" b="0" noProof="0"/>
        </a:p>
      </dgm:t>
    </dgm:pt>
    <dgm:pt modelId="{B6993ED8-D106-4DD7-91FD-751865D6FE52}" type="sibTrans" cxnId="{959449E4-2627-4929-88EA-C7216128718E}">
      <dgm:prSet/>
      <dgm:spPr/>
      <dgm:t>
        <a:bodyPr/>
        <a:lstStyle/>
        <a:p>
          <a:endParaRPr lang="en-US" sz="5400" b="0" noProof="0"/>
        </a:p>
      </dgm:t>
    </dgm:pt>
    <dgm:pt modelId="{65760A10-85F3-4650-A7FF-3BAAE97807F2}">
      <dgm:prSet phldrT="[Texto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en-US" sz="1400" b="0" noProof="0" smtClean="0"/>
            <a:t>Multifunds</a:t>
          </a:r>
          <a:endParaRPr lang="en-US" sz="1400" b="0" noProof="0"/>
        </a:p>
      </dgm:t>
    </dgm:pt>
    <dgm:pt modelId="{387E41A7-81FA-4F8E-9EDA-7E0F70906009}" type="parTrans" cxnId="{14675E3E-5312-4E11-87AF-729034135C38}">
      <dgm:prSet/>
      <dgm:spPr/>
      <dgm:t>
        <a:bodyPr/>
        <a:lstStyle/>
        <a:p>
          <a:endParaRPr lang="en-US" sz="5400" b="0" noProof="0"/>
        </a:p>
      </dgm:t>
    </dgm:pt>
    <dgm:pt modelId="{CFC96D6D-984E-4498-9899-88171850A176}" type="sibTrans" cxnId="{14675E3E-5312-4E11-87AF-729034135C38}">
      <dgm:prSet/>
      <dgm:spPr/>
      <dgm:t>
        <a:bodyPr/>
        <a:lstStyle/>
        <a:p>
          <a:endParaRPr lang="en-US" sz="5400" b="0" noProof="0"/>
        </a:p>
      </dgm:t>
    </dgm:pt>
    <dgm:pt modelId="{543E7535-3DA0-4A89-953C-AB6CA380B271}">
      <dgm:prSet phldrT="[Texto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en-US" sz="1400" b="0" noProof="0" smtClean="0"/>
            <a:t>Flexible Investment Regime</a:t>
          </a:r>
          <a:endParaRPr lang="en-US" sz="1400" b="0" noProof="0"/>
        </a:p>
      </dgm:t>
    </dgm:pt>
    <dgm:pt modelId="{7D1B7BC9-1A49-4DA5-AB76-1B8BA79411C2}" type="parTrans" cxnId="{46059C0E-4B12-4E2F-995D-88ECCA3C3292}">
      <dgm:prSet/>
      <dgm:spPr/>
      <dgm:t>
        <a:bodyPr/>
        <a:lstStyle/>
        <a:p>
          <a:endParaRPr lang="en-US" sz="5400" b="0" noProof="0"/>
        </a:p>
      </dgm:t>
    </dgm:pt>
    <dgm:pt modelId="{14526EB4-602C-4B2C-A9C7-A58E487E109D}" type="sibTrans" cxnId="{46059C0E-4B12-4E2F-995D-88ECCA3C3292}">
      <dgm:prSet/>
      <dgm:spPr/>
      <dgm:t>
        <a:bodyPr/>
        <a:lstStyle/>
        <a:p>
          <a:endParaRPr lang="en-US" sz="5400" b="0" noProof="0"/>
        </a:p>
      </dgm:t>
    </dgm:pt>
    <dgm:pt modelId="{C03D1327-2F0D-45AF-AA6E-C173AC1DEC1A}">
      <dgm:prSet phldrT="[Texto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en-US" sz="1400" b="0" noProof="0" smtClean="0"/>
            <a:t>Investment Derivatives</a:t>
          </a:r>
          <a:endParaRPr lang="en-US" sz="1400" b="0" noProof="0"/>
        </a:p>
      </dgm:t>
    </dgm:pt>
    <dgm:pt modelId="{E44BE37E-5D1B-4460-A80D-1C060475812E}" type="parTrans" cxnId="{A14FA288-3E22-449E-B0E4-8A6864AB7A97}">
      <dgm:prSet/>
      <dgm:spPr/>
      <dgm:t>
        <a:bodyPr/>
        <a:lstStyle/>
        <a:p>
          <a:endParaRPr lang="en-US" sz="1600" b="0" noProof="0"/>
        </a:p>
      </dgm:t>
    </dgm:pt>
    <dgm:pt modelId="{FF1E9E19-EA87-47E0-9371-E086943E0FB6}" type="sibTrans" cxnId="{A14FA288-3E22-449E-B0E4-8A6864AB7A97}">
      <dgm:prSet/>
      <dgm:spPr/>
      <dgm:t>
        <a:bodyPr/>
        <a:lstStyle/>
        <a:p>
          <a:endParaRPr lang="en-US" sz="1600" b="0" noProof="0"/>
        </a:p>
      </dgm:t>
    </dgm:pt>
    <dgm:pt modelId="{9F0E64FC-C86F-43AD-AE4E-E540759E1F5E}">
      <dgm:prSet phldrT="[Texto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en-US" sz="1400" b="0" noProof="0" smtClean="0"/>
            <a:t>Stocks</a:t>
          </a:r>
          <a:endParaRPr lang="en-US" sz="1400" b="0" noProof="0"/>
        </a:p>
      </dgm:t>
    </dgm:pt>
    <dgm:pt modelId="{1D7E546F-AA00-48DC-BDBD-69243D358789}" type="parTrans" cxnId="{ABC2F08F-586B-4E63-8E0F-9FF5EA8000E7}">
      <dgm:prSet/>
      <dgm:spPr/>
      <dgm:t>
        <a:bodyPr/>
        <a:lstStyle/>
        <a:p>
          <a:endParaRPr lang="en-US" noProof="0"/>
        </a:p>
      </dgm:t>
    </dgm:pt>
    <dgm:pt modelId="{09CA975E-58D8-4D2E-8243-EAC573251600}" type="sibTrans" cxnId="{ABC2F08F-586B-4E63-8E0F-9FF5EA8000E7}">
      <dgm:prSet/>
      <dgm:spPr/>
      <dgm:t>
        <a:bodyPr/>
        <a:lstStyle/>
        <a:p>
          <a:endParaRPr lang="en-US" noProof="0"/>
        </a:p>
      </dgm:t>
    </dgm:pt>
    <dgm:pt modelId="{C3EB9018-7ABC-496B-9D23-2EC7B94CAD2F}" type="pres">
      <dgm:prSet presAssocID="{076067A3-7C9F-44D5-89DC-DC8009BCEC9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F7E8CE1-E1DB-4E20-8AE0-B44E4D3EFCFC}" type="pres">
      <dgm:prSet presAssocID="{076067A3-7C9F-44D5-89DC-DC8009BCEC9A}" presName="arrow" presStyleLbl="bgShp" presStyleIdx="0" presStyleCnt="1"/>
      <dgm:spPr>
        <a:gradFill flip="none" rotWithShape="1">
          <a:gsLst>
            <a:gs pos="0">
              <a:schemeClr val="accent3">
                <a:shade val="30000"/>
                <a:satMod val="115000"/>
              </a:schemeClr>
            </a:gs>
            <a:gs pos="50000">
              <a:schemeClr val="accent3">
                <a:shade val="67500"/>
                <a:satMod val="115000"/>
              </a:schemeClr>
            </a:gs>
            <a:gs pos="100000">
              <a:schemeClr val="accent3">
                <a:shade val="100000"/>
                <a:satMod val="115000"/>
              </a:schemeClr>
            </a:gs>
          </a:gsLst>
          <a:lin ang="16200000" scaled="1"/>
          <a:tileRect/>
        </a:gradFill>
        <a:ln w="12700">
          <a:solidFill>
            <a:srgbClr val="FF0000"/>
          </a:solidFill>
        </a:ln>
      </dgm:spPr>
      <dgm:t>
        <a:bodyPr/>
        <a:lstStyle/>
        <a:p>
          <a:endParaRPr lang="es-CL"/>
        </a:p>
      </dgm:t>
    </dgm:pt>
    <dgm:pt modelId="{97828713-4693-4645-90C7-512050C3A302}" type="pres">
      <dgm:prSet presAssocID="{076067A3-7C9F-44D5-89DC-DC8009BCEC9A}" presName="linearProcess" presStyleCnt="0"/>
      <dgm:spPr/>
    </dgm:pt>
    <dgm:pt modelId="{12FCF6FD-E5F4-4AB1-9291-1D36DEBAADC7}" type="pres">
      <dgm:prSet presAssocID="{9F0E64FC-C86F-43AD-AE4E-E540759E1F5E}" presName="text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56E9EF1-D6F3-4A8C-93EA-3E13860F7BC1}" type="pres">
      <dgm:prSet presAssocID="{09CA975E-58D8-4D2E-8243-EAC573251600}" presName="sibTrans" presStyleCnt="0"/>
      <dgm:spPr/>
    </dgm:pt>
    <dgm:pt modelId="{0910BF6E-13BF-441F-909E-32BD15E14679}" type="pres">
      <dgm:prSet presAssocID="{1AC36FA2-CC91-415E-A59A-520C753CCE4B}" presName="textNode" presStyleLbl="node1" presStyleIdx="1" presStyleCnt="7" custLinFactNeighborY="-398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4709D84-B14A-481C-98BA-5CBC7B55A10D}" type="pres">
      <dgm:prSet presAssocID="{B7A0E71B-6391-4405-B800-2D7611578635}" presName="sibTrans" presStyleCnt="0"/>
      <dgm:spPr/>
    </dgm:pt>
    <dgm:pt modelId="{2CF7669B-B035-419A-9E3A-580E2570A394}" type="pres">
      <dgm:prSet presAssocID="{4AFCB53F-BB1C-46AB-9304-83F46E13B9B3}" presName="text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A3B42C1-6804-4830-B570-06CF6A8FB871}" type="pres">
      <dgm:prSet presAssocID="{9BBBC630-A300-48A9-B9F5-5632DDED8ADC}" presName="sibTrans" presStyleCnt="0"/>
      <dgm:spPr/>
    </dgm:pt>
    <dgm:pt modelId="{06C36F27-6689-4801-A752-8FF4D53153BA}" type="pres">
      <dgm:prSet presAssocID="{0CD551F2-5122-4780-BF91-168232B5D335}" presName="text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6143F07-4EE1-4F50-B7D5-1ACC706F9ADA}" type="pres">
      <dgm:prSet presAssocID="{B6993ED8-D106-4DD7-91FD-751865D6FE52}" presName="sibTrans" presStyleCnt="0"/>
      <dgm:spPr/>
    </dgm:pt>
    <dgm:pt modelId="{BAF874B9-6463-42E3-8DA4-B90E12DB8FF5}" type="pres">
      <dgm:prSet presAssocID="{65760A10-85F3-4650-A7FF-3BAAE97807F2}" presName="text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FF9D095-D5C0-4CBA-8B3B-971FB60311B6}" type="pres">
      <dgm:prSet presAssocID="{CFC96D6D-984E-4498-9899-88171850A176}" presName="sibTrans" presStyleCnt="0"/>
      <dgm:spPr/>
    </dgm:pt>
    <dgm:pt modelId="{670BCB46-DB4C-45D2-8CED-6F849755A274}" type="pres">
      <dgm:prSet presAssocID="{543E7535-3DA0-4A89-953C-AB6CA380B271}" presName="text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E665DB1-8FB0-4230-9F25-0FE73CE42304}" type="pres">
      <dgm:prSet presAssocID="{14526EB4-602C-4B2C-A9C7-A58E487E109D}" presName="sibTrans" presStyleCnt="0"/>
      <dgm:spPr/>
    </dgm:pt>
    <dgm:pt modelId="{688C55EE-D4F6-42F4-B187-5C2FE0D9DA02}" type="pres">
      <dgm:prSet presAssocID="{C03D1327-2F0D-45AF-AA6E-C173AC1DEC1A}" presName="text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E2117F0-91ED-498E-99D3-AF1CEA132CC9}" srcId="{076067A3-7C9F-44D5-89DC-DC8009BCEC9A}" destId="{1AC36FA2-CC91-415E-A59A-520C753CCE4B}" srcOrd="1" destOrd="0" parTransId="{BCC2F4F2-172C-4D85-BE0D-9B32424C0642}" sibTransId="{B7A0E71B-6391-4405-B800-2D7611578635}"/>
    <dgm:cxn modelId="{A14FA288-3E22-449E-B0E4-8A6864AB7A97}" srcId="{076067A3-7C9F-44D5-89DC-DC8009BCEC9A}" destId="{C03D1327-2F0D-45AF-AA6E-C173AC1DEC1A}" srcOrd="6" destOrd="0" parTransId="{E44BE37E-5D1B-4460-A80D-1C060475812E}" sibTransId="{FF1E9E19-EA87-47E0-9371-E086943E0FB6}"/>
    <dgm:cxn modelId="{53529476-EA3E-4BF0-B769-A0C561662544}" type="presOf" srcId="{543E7535-3DA0-4A89-953C-AB6CA380B271}" destId="{670BCB46-DB4C-45D2-8CED-6F849755A274}" srcOrd="0" destOrd="0" presId="urn:microsoft.com/office/officeart/2005/8/layout/hProcess9"/>
    <dgm:cxn modelId="{798EA079-C06B-4828-B3BC-FDDA8D05637E}" type="presOf" srcId="{4AFCB53F-BB1C-46AB-9304-83F46E13B9B3}" destId="{2CF7669B-B035-419A-9E3A-580E2570A394}" srcOrd="0" destOrd="0" presId="urn:microsoft.com/office/officeart/2005/8/layout/hProcess9"/>
    <dgm:cxn modelId="{799A09FA-49A6-42EF-BDE4-9BF5DF22A421}" type="presOf" srcId="{1AC36FA2-CC91-415E-A59A-520C753CCE4B}" destId="{0910BF6E-13BF-441F-909E-32BD15E14679}" srcOrd="0" destOrd="0" presId="urn:microsoft.com/office/officeart/2005/8/layout/hProcess9"/>
    <dgm:cxn modelId="{1BEE3D81-FF9E-461C-B734-A6F2FC2AB157}" srcId="{076067A3-7C9F-44D5-89DC-DC8009BCEC9A}" destId="{4AFCB53F-BB1C-46AB-9304-83F46E13B9B3}" srcOrd="2" destOrd="0" parTransId="{D786968B-8A14-4795-BA93-1BD43FC5A8CA}" sibTransId="{9BBBC630-A300-48A9-B9F5-5632DDED8ADC}"/>
    <dgm:cxn modelId="{ABC2F08F-586B-4E63-8E0F-9FF5EA8000E7}" srcId="{076067A3-7C9F-44D5-89DC-DC8009BCEC9A}" destId="{9F0E64FC-C86F-43AD-AE4E-E540759E1F5E}" srcOrd="0" destOrd="0" parTransId="{1D7E546F-AA00-48DC-BDBD-69243D358789}" sibTransId="{09CA975E-58D8-4D2E-8243-EAC573251600}"/>
    <dgm:cxn modelId="{638BAB50-FC79-4541-A6A3-579E47795A0E}" type="presOf" srcId="{076067A3-7C9F-44D5-89DC-DC8009BCEC9A}" destId="{C3EB9018-7ABC-496B-9D23-2EC7B94CAD2F}" srcOrd="0" destOrd="0" presId="urn:microsoft.com/office/officeart/2005/8/layout/hProcess9"/>
    <dgm:cxn modelId="{12731A0D-7A4B-4562-9F01-094AEA581573}" type="presOf" srcId="{0CD551F2-5122-4780-BF91-168232B5D335}" destId="{06C36F27-6689-4801-A752-8FF4D53153BA}" srcOrd="0" destOrd="0" presId="urn:microsoft.com/office/officeart/2005/8/layout/hProcess9"/>
    <dgm:cxn modelId="{46059C0E-4B12-4E2F-995D-88ECCA3C3292}" srcId="{076067A3-7C9F-44D5-89DC-DC8009BCEC9A}" destId="{543E7535-3DA0-4A89-953C-AB6CA380B271}" srcOrd="5" destOrd="0" parTransId="{7D1B7BC9-1A49-4DA5-AB76-1B8BA79411C2}" sibTransId="{14526EB4-602C-4B2C-A9C7-A58E487E109D}"/>
    <dgm:cxn modelId="{E840B3B6-8367-46F6-896D-CD790584F921}" type="presOf" srcId="{C03D1327-2F0D-45AF-AA6E-C173AC1DEC1A}" destId="{688C55EE-D4F6-42F4-B187-5C2FE0D9DA02}" srcOrd="0" destOrd="0" presId="urn:microsoft.com/office/officeart/2005/8/layout/hProcess9"/>
    <dgm:cxn modelId="{F46F30DE-0F17-4837-8A31-2799B0D3F833}" type="presOf" srcId="{9F0E64FC-C86F-43AD-AE4E-E540759E1F5E}" destId="{12FCF6FD-E5F4-4AB1-9291-1D36DEBAADC7}" srcOrd="0" destOrd="0" presId="urn:microsoft.com/office/officeart/2005/8/layout/hProcess9"/>
    <dgm:cxn modelId="{14675E3E-5312-4E11-87AF-729034135C38}" srcId="{076067A3-7C9F-44D5-89DC-DC8009BCEC9A}" destId="{65760A10-85F3-4650-A7FF-3BAAE97807F2}" srcOrd="4" destOrd="0" parTransId="{387E41A7-81FA-4F8E-9EDA-7E0F70906009}" sibTransId="{CFC96D6D-984E-4498-9899-88171850A176}"/>
    <dgm:cxn modelId="{959449E4-2627-4929-88EA-C7216128718E}" srcId="{076067A3-7C9F-44D5-89DC-DC8009BCEC9A}" destId="{0CD551F2-5122-4780-BF91-168232B5D335}" srcOrd="3" destOrd="0" parTransId="{577EB37F-8AF0-4383-AF7B-D365A48BD69D}" sibTransId="{B6993ED8-D106-4DD7-91FD-751865D6FE52}"/>
    <dgm:cxn modelId="{46EEFE1D-C669-4979-8845-467A45FBDC80}" type="presOf" srcId="{65760A10-85F3-4650-A7FF-3BAAE97807F2}" destId="{BAF874B9-6463-42E3-8DA4-B90E12DB8FF5}" srcOrd="0" destOrd="0" presId="urn:microsoft.com/office/officeart/2005/8/layout/hProcess9"/>
    <dgm:cxn modelId="{DAE1DFD9-16F9-4A33-922F-7F3083503833}" type="presParOf" srcId="{C3EB9018-7ABC-496B-9D23-2EC7B94CAD2F}" destId="{EF7E8CE1-E1DB-4E20-8AE0-B44E4D3EFCFC}" srcOrd="0" destOrd="0" presId="urn:microsoft.com/office/officeart/2005/8/layout/hProcess9"/>
    <dgm:cxn modelId="{9BFBAA6B-FB3A-4B99-AB99-17C78973AADF}" type="presParOf" srcId="{C3EB9018-7ABC-496B-9D23-2EC7B94CAD2F}" destId="{97828713-4693-4645-90C7-512050C3A302}" srcOrd="1" destOrd="0" presId="urn:microsoft.com/office/officeart/2005/8/layout/hProcess9"/>
    <dgm:cxn modelId="{CEE70BF1-BF25-44D1-A35E-4A55B03899FD}" type="presParOf" srcId="{97828713-4693-4645-90C7-512050C3A302}" destId="{12FCF6FD-E5F4-4AB1-9291-1D36DEBAADC7}" srcOrd="0" destOrd="0" presId="urn:microsoft.com/office/officeart/2005/8/layout/hProcess9"/>
    <dgm:cxn modelId="{6000B971-F8F9-46E3-B552-AB83090C6CD9}" type="presParOf" srcId="{97828713-4693-4645-90C7-512050C3A302}" destId="{F56E9EF1-D6F3-4A8C-93EA-3E13860F7BC1}" srcOrd="1" destOrd="0" presId="urn:microsoft.com/office/officeart/2005/8/layout/hProcess9"/>
    <dgm:cxn modelId="{53294CBE-08A1-4532-B5BD-6DDF9CA71191}" type="presParOf" srcId="{97828713-4693-4645-90C7-512050C3A302}" destId="{0910BF6E-13BF-441F-909E-32BD15E14679}" srcOrd="2" destOrd="0" presId="urn:microsoft.com/office/officeart/2005/8/layout/hProcess9"/>
    <dgm:cxn modelId="{C706B1C1-8245-435F-AD63-F1976A33F176}" type="presParOf" srcId="{97828713-4693-4645-90C7-512050C3A302}" destId="{84709D84-B14A-481C-98BA-5CBC7B55A10D}" srcOrd="3" destOrd="0" presId="urn:microsoft.com/office/officeart/2005/8/layout/hProcess9"/>
    <dgm:cxn modelId="{6BE3B7B1-A55B-45DB-873D-C77AD65D29C5}" type="presParOf" srcId="{97828713-4693-4645-90C7-512050C3A302}" destId="{2CF7669B-B035-419A-9E3A-580E2570A394}" srcOrd="4" destOrd="0" presId="urn:microsoft.com/office/officeart/2005/8/layout/hProcess9"/>
    <dgm:cxn modelId="{4C3DD7FD-A772-48A3-A4DE-662631256603}" type="presParOf" srcId="{97828713-4693-4645-90C7-512050C3A302}" destId="{EA3B42C1-6804-4830-B570-06CF6A8FB871}" srcOrd="5" destOrd="0" presId="urn:microsoft.com/office/officeart/2005/8/layout/hProcess9"/>
    <dgm:cxn modelId="{657E9B25-9ED7-4FEF-AF2B-0CCF1F5CF763}" type="presParOf" srcId="{97828713-4693-4645-90C7-512050C3A302}" destId="{06C36F27-6689-4801-A752-8FF4D53153BA}" srcOrd="6" destOrd="0" presId="urn:microsoft.com/office/officeart/2005/8/layout/hProcess9"/>
    <dgm:cxn modelId="{4BDDA714-4F3C-456B-B470-2216CC8EEF85}" type="presParOf" srcId="{97828713-4693-4645-90C7-512050C3A302}" destId="{E6143F07-4EE1-4F50-B7D5-1ACC706F9ADA}" srcOrd="7" destOrd="0" presId="urn:microsoft.com/office/officeart/2005/8/layout/hProcess9"/>
    <dgm:cxn modelId="{E9D82562-B4E8-4312-9581-965846184674}" type="presParOf" srcId="{97828713-4693-4645-90C7-512050C3A302}" destId="{BAF874B9-6463-42E3-8DA4-B90E12DB8FF5}" srcOrd="8" destOrd="0" presId="urn:microsoft.com/office/officeart/2005/8/layout/hProcess9"/>
    <dgm:cxn modelId="{76ACD790-6252-47CB-AFAC-A9E90415EB97}" type="presParOf" srcId="{97828713-4693-4645-90C7-512050C3A302}" destId="{0FF9D095-D5C0-4CBA-8B3B-971FB60311B6}" srcOrd="9" destOrd="0" presId="urn:microsoft.com/office/officeart/2005/8/layout/hProcess9"/>
    <dgm:cxn modelId="{50CC164B-5639-4B66-B32E-FCAFCB8D66E4}" type="presParOf" srcId="{97828713-4693-4645-90C7-512050C3A302}" destId="{670BCB46-DB4C-45D2-8CED-6F849755A274}" srcOrd="10" destOrd="0" presId="urn:microsoft.com/office/officeart/2005/8/layout/hProcess9"/>
    <dgm:cxn modelId="{ED12592D-6120-45B6-8D75-E7F4DB124524}" type="presParOf" srcId="{97828713-4693-4645-90C7-512050C3A302}" destId="{8E665DB1-8FB0-4230-9F25-0FE73CE42304}" srcOrd="11" destOrd="0" presId="urn:microsoft.com/office/officeart/2005/8/layout/hProcess9"/>
    <dgm:cxn modelId="{9CC5DD15-21AE-4B94-BA2D-BC2F293EB640}" type="presParOf" srcId="{97828713-4693-4645-90C7-512050C3A302}" destId="{688C55EE-D4F6-42F4-B187-5C2FE0D9DA02}" srcOrd="1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16D360-2749-48D4-BFD3-4566F182E56D}" type="doc">
      <dgm:prSet loTypeId="urn:microsoft.com/office/officeart/2005/8/layout/pyramid2" loCatId="list" qsTypeId="urn:microsoft.com/office/officeart/2005/8/quickstyle/3d2" qsCatId="3D" csTypeId="urn:microsoft.com/office/officeart/2005/8/colors/accent2_3" csCatId="accent2" phldr="1"/>
      <dgm:spPr/>
    </dgm:pt>
    <dgm:pt modelId="{59767C2F-743F-4939-A9B7-50E87BA6E0C3}">
      <dgm:prSet phldrT="[Texto]"/>
      <dgm:spPr/>
      <dgm:t>
        <a:bodyPr/>
        <a:lstStyle/>
        <a:p>
          <a:r>
            <a:rPr lang="en-US" noProof="0" dirty="0" smtClean="0"/>
            <a:t>Investment Policies</a:t>
          </a:r>
          <a:endParaRPr lang="en-US" noProof="0" dirty="0"/>
        </a:p>
      </dgm:t>
    </dgm:pt>
    <dgm:pt modelId="{696FAE81-D450-4866-8D4B-0A1ACB9B63DA}" type="parTrans" cxnId="{FCF9C593-1AFD-47D1-86A6-3A7A0D9B286C}">
      <dgm:prSet/>
      <dgm:spPr/>
      <dgm:t>
        <a:bodyPr/>
        <a:lstStyle/>
        <a:p>
          <a:endParaRPr lang="en-US" noProof="0"/>
        </a:p>
      </dgm:t>
    </dgm:pt>
    <dgm:pt modelId="{22967FB6-C24F-4B68-8F6A-2A7CD04EADD1}" type="sibTrans" cxnId="{FCF9C593-1AFD-47D1-86A6-3A7A0D9B286C}">
      <dgm:prSet/>
      <dgm:spPr/>
      <dgm:t>
        <a:bodyPr/>
        <a:lstStyle/>
        <a:p>
          <a:endParaRPr lang="en-US" noProof="0"/>
        </a:p>
      </dgm:t>
    </dgm:pt>
    <dgm:pt modelId="{41CF0E0C-85D9-47E0-B3C3-03F43F1F77C4}">
      <dgm:prSet phldrT="[Texto]"/>
      <dgm:spPr/>
      <dgm:t>
        <a:bodyPr/>
        <a:lstStyle/>
        <a:p>
          <a:r>
            <a:rPr lang="en-US" noProof="0" smtClean="0"/>
            <a:t>Investment Regime</a:t>
          </a:r>
          <a:endParaRPr lang="en-US" noProof="0"/>
        </a:p>
      </dgm:t>
    </dgm:pt>
    <dgm:pt modelId="{4D402704-6D8E-4B40-8637-80176B201C84}" type="parTrans" cxnId="{9D344EC5-7C68-4DAD-9335-41D9D7ED2E21}">
      <dgm:prSet/>
      <dgm:spPr/>
      <dgm:t>
        <a:bodyPr/>
        <a:lstStyle/>
        <a:p>
          <a:endParaRPr lang="en-US" noProof="0"/>
        </a:p>
      </dgm:t>
    </dgm:pt>
    <dgm:pt modelId="{759DE0B5-BCE0-4205-8CA1-196F8026B805}" type="sibTrans" cxnId="{9D344EC5-7C68-4DAD-9335-41D9D7ED2E21}">
      <dgm:prSet/>
      <dgm:spPr/>
      <dgm:t>
        <a:bodyPr/>
        <a:lstStyle/>
        <a:p>
          <a:endParaRPr lang="en-US" noProof="0"/>
        </a:p>
      </dgm:t>
    </dgm:pt>
    <dgm:pt modelId="{2D0DA510-B05F-427A-AA03-2589C91434A8}">
      <dgm:prSet phldrT="[Texto]"/>
      <dgm:spPr/>
      <dgm:t>
        <a:bodyPr/>
        <a:lstStyle/>
        <a:p>
          <a:r>
            <a:rPr lang="en-US" noProof="0" smtClean="0"/>
            <a:t>Structural Limits Law</a:t>
          </a:r>
          <a:endParaRPr lang="en-US" noProof="0"/>
        </a:p>
      </dgm:t>
    </dgm:pt>
    <dgm:pt modelId="{6FD7B678-877D-4F51-8744-F6E4CC9CE498}" type="parTrans" cxnId="{25AFF7D5-3E0C-470A-B066-3057C580CC14}">
      <dgm:prSet/>
      <dgm:spPr/>
      <dgm:t>
        <a:bodyPr/>
        <a:lstStyle/>
        <a:p>
          <a:endParaRPr lang="en-US" noProof="0"/>
        </a:p>
      </dgm:t>
    </dgm:pt>
    <dgm:pt modelId="{2059C5FB-6189-410B-AD87-B8F23A1A7FD7}" type="sibTrans" cxnId="{25AFF7D5-3E0C-470A-B066-3057C580CC14}">
      <dgm:prSet/>
      <dgm:spPr/>
      <dgm:t>
        <a:bodyPr/>
        <a:lstStyle/>
        <a:p>
          <a:endParaRPr lang="en-US" noProof="0"/>
        </a:p>
      </dgm:t>
    </dgm:pt>
    <dgm:pt modelId="{2FC7BD06-8FC1-4CE7-B46E-FCC1A85282B9}" type="pres">
      <dgm:prSet presAssocID="{3C16D360-2749-48D4-BFD3-4566F182E56D}" presName="compositeShape" presStyleCnt="0">
        <dgm:presLayoutVars>
          <dgm:dir/>
          <dgm:resizeHandles/>
        </dgm:presLayoutVars>
      </dgm:prSet>
      <dgm:spPr/>
    </dgm:pt>
    <dgm:pt modelId="{7F9FC248-4274-4BFF-BA17-2BA314D5838D}" type="pres">
      <dgm:prSet presAssocID="{3C16D360-2749-48D4-BFD3-4566F182E56D}" presName="pyramid" presStyleLbl="node1" presStyleIdx="0" presStyleCnt="1"/>
      <dgm:spPr/>
    </dgm:pt>
    <dgm:pt modelId="{F5C2E3D3-CDCC-43A1-B732-ECD0395447CB}" type="pres">
      <dgm:prSet presAssocID="{3C16D360-2749-48D4-BFD3-4566F182E56D}" presName="theList" presStyleCnt="0"/>
      <dgm:spPr/>
    </dgm:pt>
    <dgm:pt modelId="{F768545A-FF89-43AD-A9E6-65EE1F20E5EB}" type="pres">
      <dgm:prSet presAssocID="{59767C2F-743F-4939-A9B7-50E87BA6E0C3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EF3D177-6BD4-42AC-9AB0-61598887035A}" type="pres">
      <dgm:prSet presAssocID="{59767C2F-743F-4939-A9B7-50E87BA6E0C3}" presName="aSpace" presStyleCnt="0"/>
      <dgm:spPr/>
    </dgm:pt>
    <dgm:pt modelId="{99FFB396-CA36-40DA-9896-9C9E4AFAED3A}" type="pres">
      <dgm:prSet presAssocID="{41CF0E0C-85D9-47E0-B3C3-03F43F1F77C4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6081AEB-069E-4CA7-87DA-EB165FC28178}" type="pres">
      <dgm:prSet presAssocID="{41CF0E0C-85D9-47E0-B3C3-03F43F1F77C4}" presName="aSpace" presStyleCnt="0"/>
      <dgm:spPr/>
    </dgm:pt>
    <dgm:pt modelId="{A0DD0654-76EA-466B-8131-4DE0D9ED1890}" type="pres">
      <dgm:prSet presAssocID="{2D0DA510-B05F-427A-AA03-2589C91434A8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99E9FF9-BC69-450F-9FF4-396969F6DEA7}" type="pres">
      <dgm:prSet presAssocID="{2D0DA510-B05F-427A-AA03-2589C91434A8}" presName="aSpace" presStyleCnt="0"/>
      <dgm:spPr/>
    </dgm:pt>
  </dgm:ptLst>
  <dgm:cxnLst>
    <dgm:cxn modelId="{60A440FB-9218-4E71-AB3B-2C52EBA2A5FE}" type="presOf" srcId="{3C16D360-2749-48D4-BFD3-4566F182E56D}" destId="{2FC7BD06-8FC1-4CE7-B46E-FCC1A85282B9}" srcOrd="0" destOrd="0" presId="urn:microsoft.com/office/officeart/2005/8/layout/pyramid2"/>
    <dgm:cxn modelId="{FCF9C593-1AFD-47D1-86A6-3A7A0D9B286C}" srcId="{3C16D360-2749-48D4-BFD3-4566F182E56D}" destId="{59767C2F-743F-4939-A9B7-50E87BA6E0C3}" srcOrd="0" destOrd="0" parTransId="{696FAE81-D450-4866-8D4B-0A1ACB9B63DA}" sibTransId="{22967FB6-C24F-4B68-8F6A-2A7CD04EADD1}"/>
    <dgm:cxn modelId="{9D344EC5-7C68-4DAD-9335-41D9D7ED2E21}" srcId="{3C16D360-2749-48D4-BFD3-4566F182E56D}" destId="{41CF0E0C-85D9-47E0-B3C3-03F43F1F77C4}" srcOrd="1" destOrd="0" parTransId="{4D402704-6D8E-4B40-8637-80176B201C84}" sibTransId="{759DE0B5-BCE0-4205-8CA1-196F8026B805}"/>
    <dgm:cxn modelId="{17B2622C-F233-4367-B49A-0F48906514BA}" type="presOf" srcId="{59767C2F-743F-4939-A9B7-50E87BA6E0C3}" destId="{F768545A-FF89-43AD-A9E6-65EE1F20E5EB}" srcOrd="0" destOrd="0" presId="urn:microsoft.com/office/officeart/2005/8/layout/pyramid2"/>
    <dgm:cxn modelId="{07DF2AE2-3826-45DF-B9DF-6B9176A45D96}" type="presOf" srcId="{41CF0E0C-85D9-47E0-B3C3-03F43F1F77C4}" destId="{99FFB396-CA36-40DA-9896-9C9E4AFAED3A}" srcOrd="0" destOrd="0" presId="urn:microsoft.com/office/officeart/2005/8/layout/pyramid2"/>
    <dgm:cxn modelId="{25AFF7D5-3E0C-470A-B066-3057C580CC14}" srcId="{3C16D360-2749-48D4-BFD3-4566F182E56D}" destId="{2D0DA510-B05F-427A-AA03-2589C91434A8}" srcOrd="2" destOrd="0" parTransId="{6FD7B678-877D-4F51-8744-F6E4CC9CE498}" sibTransId="{2059C5FB-6189-410B-AD87-B8F23A1A7FD7}"/>
    <dgm:cxn modelId="{0A9DCE4B-B901-4E1E-A777-221703C271D8}" type="presOf" srcId="{2D0DA510-B05F-427A-AA03-2589C91434A8}" destId="{A0DD0654-76EA-466B-8131-4DE0D9ED1890}" srcOrd="0" destOrd="0" presId="urn:microsoft.com/office/officeart/2005/8/layout/pyramid2"/>
    <dgm:cxn modelId="{CD4119BC-E83C-4BE3-B4CE-A46773256C72}" type="presParOf" srcId="{2FC7BD06-8FC1-4CE7-B46E-FCC1A85282B9}" destId="{7F9FC248-4274-4BFF-BA17-2BA314D5838D}" srcOrd="0" destOrd="0" presId="urn:microsoft.com/office/officeart/2005/8/layout/pyramid2"/>
    <dgm:cxn modelId="{DD9C4622-D28B-47C0-9890-A2C72D68E825}" type="presParOf" srcId="{2FC7BD06-8FC1-4CE7-B46E-FCC1A85282B9}" destId="{F5C2E3D3-CDCC-43A1-B732-ECD0395447CB}" srcOrd="1" destOrd="0" presId="urn:microsoft.com/office/officeart/2005/8/layout/pyramid2"/>
    <dgm:cxn modelId="{E8A6A84F-C56D-4BD3-96F2-570561289708}" type="presParOf" srcId="{F5C2E3D3-CDCC-43A1-B732-ECD0395447CB}" destId="{F768545A-FF89-43AD-A9E6-65EE1F20E5EB}" srcOrd="0" destOrd="0" presId="urn:microsoft.com/office/officeart/2005/8/layout/pyramid2"/>
    <dgm:cxn modelId="{24D1626D-7684-45DA-A3A9-14269236E2DB}" type="presParOf" srcId="{F5C2E3D3-CDCC-43A1-B732-ECD0395447CB}" destId="{7EF3D177-6BD4-42AC-9AB0-61598887035A}" srcOrd="1" destOrd="0" presId="urn:microsoft.com/office/officeart/2005/8/layout/pyramid2"/>
    <dgm:cxn modelId="{C57AF3E6-38DD-4A26-8ABC-256EA025D886}" type="presParOf" srcId="{F5C2E3D3-CDCC-43A1-B732-ECD0395447CB}" destId="{99FFB396-CA36-40DA-9896-9C9E4AFAED3A}" srcOrd="2" destOrd="0" presId="urn:microsoft.com/office/officeart/2005/8/layout/pyramid2"/>
    <dgm:cxn modelId="{BC62ACC1-E217-4410-B51E-B1230F009852}" type="presParOf" srcId="{F5C2E3D3-CDCC-43A1-B732-ECD0395447CB}" destId="{F6081AEB-069E-4CA7-87DA-EB165FC28178}" srcOrd="3" destOrd="0" presId="urn:microsoft.com/office/officeart/2005/8/layout/pyramid2"/>
    <dgm:cxn modelId="{19F34789-2E6E-455F-A6D2-30F52517F97E}" type="presParOf" srcId="{F5C2E3D3-CDCC-43A1-B732-ECD0395447CB}" destId="{A0DD0654-76EA-466B-8131-4DE0D9ED1890}" srcOrd="4" destOrd="0" presId="urn:microsoft.com/office/officeart/2005/8/layout/pyramid2"/>
    <dgm:cxn modelId="{149369D0-FEE7-46D8-BC6C-79E86BA80957}" type="presParOf" srcId="{F5C2E3D3-CDCC-43A1-B732-ECD0395447CB}" destId="{999E9FF9-BC69-450F-9FF4-396969F6DEA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6F95EA-7B8B-4B0B-B317-D9E8A951B637}" type="doc">
      <dgm:prSet loTypeId="urn:diagrams.loki3.com/VaryingWidthList+Icon" loCatId="list" qsTypeId="urn:microsoft.com/office/officeart/2005/8/quickstyle/3d1" qsCatId="3D" csTypeId="urn:microsoft.com/office/officeart/2005/8/colors/colorful1" csCatId="colorful" phldr="1"/>
      <dgm:spPr/>
    </dgm:pt>
    <dgm:pt modelId="{DAFBF591-F370-452C-9BC7-E384D81BBC4C}">
      <dgm:prSet phldrT="[Texto]" custT="1"/>
      <dgm:spPr/>
      <dgm:t>
        <a:bodyPr/>
        <a:lstStyle/>
        <a:p>
          <a:r>
            <a:rPr lang="en-US" sz="2400" noProof="0" smtClean="0"/>
            <a:t>Pension Fund Administrators</a:t>
          </a:r>
          <a:endParaRPr lang="en-US" sz="2400" noProof="0"/>
        </a:p>
      </dgm:t>
    </dgm:pt>
    <dgm:pt modelId="{0FFFABA3-3654-4509-8EB7-53374CCFC2E9}" type="parTrans" cxnId="{10A41280-2807-4965-B74D-99C7784ED535}">
      <dgm:prSet/>
      <dgm:spPr/>
      <dgm:t>
        <a:bodyPr/>
        <a:lstStyle/>
        <a:p>
          <a:endParaRPr lang="en-US" sz="1100" noProof="0"/>
        </a:p>
      </dgm:t>
    </dgm:pt>
    <dgm:pt modelId="{C30CDBE6-8075-4A05-9A0C-6169ABE21745}" type="sibTrans" cxnId="{10A41280-2807-4965-B74D-99C7784ED535}">
      <dgm:prSet/>
      <dgm:spPr/>
      <dgm:t>
        <a:bodyPr/>
        <a:lstStyle/>
        <a:p>
          <a:endParaRPr lang="en-US" sz="1100" noProof="0"/>
        </a:p>
      </dgm:t>
    </dgm:pt>
    <dgm:pt modelId="{132DC1CB-8CB8-40FE-A44B-CCEBE114B292}">
      <dgm:prSet phldrT="[Texto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sz="2400" noProof="0" smtClean="0"/>
            <a:t>Supervisor and Technical Investment Council</a:t>
          </a:r>
          <a:endParaRPr lang="en-US" sz="2400" noProof="0"/>
        </a:p>
      </dgm:t>
    </dgm:pt>
    <dgm:pt modelId="{42A2E08F-9BF5-4D5D-9735-BEEBCDCF4A7E}" type="parTrans" cxnId="{7439512B-5F6E-46FE-8470-32FB0051AA88}">
      <dgm:prSet/>
      <dgm:spPr/>
      <dgm:t>
        <a:bodyPr/>
        <a:lstStyle/>
        <a:p>
          <a:endParaRPr lang="en-US" sz="1100" noProof="0"/>
        </a:p>
      </dgm:t>
    </dgm:pt>
    <dgm:pt modelId="{B97593CA-D5B7-46DF-A6B6-7A68B8F07D34}" type="sibTrans" cxnId="{7439512B-5F6E-46FE-8470-32FB0051AA88}">
      <dgm:prSet/>
      <dgm:spPr/>
      <dgm:t>
        <a:bodyPr/>
        <a:lstStyle/>
        <a:p>
          <a:endParaRPr lang="en-US" sz="1100" noProof="0"/>
        </a:p>
      </dgm:t>
    </dgm:pt>
    <dgm:pt modelId="{98DD63CC-D1ED-4BDC-BC5C-C8479D8BAF0B}">
      <dgm:prSet phldrT="[Texto]" custT="1"/>
      <dgm:spPr/>
      <dgm:t>
        <a:bodyPr/>
        <a:lstStyle/>
        <a:p>
          <a:r>
            <a:rPr lang="en-US" sz="2400" noProof="0" smtClean="0"/>
            <a:t>Government and Congress</a:t>
          </a:r>
          <a:endParaRPr lang="en-US" sz="2400" noProof="0"/>
        </a:p>
      </dgm:t>
    </dgm:pt>
    <dgm:pt modelId="{FF5FEC7A-3057-4E03-B3BE-DCBD59401E65}" type="parTrans" cxnId="{2E722CAF-61A5-4F19-9A4F-0A0E2476AC3A}">
      <dgm:prSet/>
      <dgm:spPr/>
      <dgm:t>
        <a:bodyPr/>
        <a:lstStyle/>
        <a:p>
          <a:endParaRPr lang="en-US" sz="1100" noProof="0"/>
        </a:p>
      </dgm:t>
    </dgm:pt>
    <dgm:pt modelId="{F7B11C31-90B7-4F88-AF07-DD3A525DCEE3}" type="sibTrans" cxnId="{2E722CAF-61A5-4F19-9A4F-0A0E2476AC3A}">
      <dgm:prSet/>
      <dgm:spPr/>
      <dgm:t>
        <a:bodyPr/>
        <a:lstStyle/>
        <a:p>
          <a:endParaRPr lang="en-US" sz="1100" noProof="0"/>
        </a:p>
      </dgm:t>
    </dgm:pt>
    <dgm:pt modelId="{EAD6613D-68F1-4CC7-858A-5CC39203430B}" type="pres">
      <dgm:prSet presAssocID="{FF6F95EA-7B8B-4B0B-B317-D9E8A951B637}" presName="Name0" presStyleCnt="0">
        <dgm:presLayoutVars>
          <dgm:resizeHandles/>
        </dgm:presLayoutVars>
      </dgm:prSet>
      <dgm:spPr/>
    </dgm:pt>
    <dgm:pt modelId="{666D475D-DE54-4D59-A77B-101A5F4CCBBA}" type="pres">
      <dgm:prSet presAssocID="{DAFBF591-F370-452C-9BC7-E384D81BBC4C}" presName="text" presStyleLbl="node1" presStyleIdx="0" presStyleCnt="3" custScaleX="115988" custLinFactY="-9114" custLinFactNeighborX="-2399" custLinFactNeighborY="-10000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DEAD187-0A1D-4041-B91C-7C4963DE25FF}" type="pres">
      <dgm:prSet presAssocID="{C30CDBE6-8075-4A05-9A0C-6169ABE21745}" presName="space" presStyleCnt="0"/>
      <dgm:spPr/>
    </dgm:pt>
    <dgm:pt modelId="{96878AC6-9062-4C84-A944-D8CAC9244BA1}" type="pres">
      <dgm:prSet presAssocID="{132DC1CB-8CB8-40FE-A44B-CCEBE114B292}" presName="text" presStyleLbl="node1" presStyleIdx="1" presStyleCnt="3" custScaleX="9770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0978AAE-1F35-4704-8FB9-1503F36DB5DB}" type="pres">
      <dgm:prSet presAssocID="{B97593CA-D5B7-46DF-A6B6-7A68B8F07D34}" presName="space" presStyleCnt="0"/>
      <dgm:spPr/>
    </dgm:pt>
    <dgm:pt modelId="{113BE7EA-787D-4134-92D8-5285A49D87BE}" type="pres">
      <dgm:prSet presAssocID="{98DD63CC-D1ED-4BDC-BC5C-C8479D8BAF0B}" presName="text" presStyleLbl="node1" presStyleIdx="2" presStyleCnt="3" custScaleX="150152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2815596C-B6A5-4454-BA7A-7350062CF43E}" type="presOf" srcId="{FF6F95EA-7B8B-4B0B-B317-D9E8A951B637}" destId="{EAD6613D-68F1-4CC7-858A-5CC39203430B}" srcOrd="0" destOrd="0" presId="urn:diagrams.loki3.com/VaryingWidthList+Icon"/>
    <dgm:cxn modelId="{30EE9879-6AF9-45B9-BBE6-914F914130E8}" type="presOf" srcId="{98DD63CC-D1ED-4BDC-BC5C-C8479D8BAF0B}" destId="{113BE7EA-787D-4134-92D8-5285A49D87BE}" srcOrd="0" destOrd="0" presId="urn:diagrams.loki3.com/VaryingWidthList+Icon"/>
    <dgm:cxn modelId="{32230999-67DB-4888-9199-4A9F776F54FA}" type="presOf" srcId="{132DC1CB-8CB8-40FE-A44B-CCEBE114B292}" destId="{96878AC6-9062-4C84-A944-D8CAC9244BA1}" srcOrd="0" destOrd="0" presId="urn:diagrams.loki3.com/VaryingWidthList+Icon"/>
    <dgm:cxn modelId="{7033376B-EDF8-4AA7-AC88-0F42085141A6}" type="presOf" srcId="{DAFBF591-F370-452C-9BC7-E384D81BBC4C}" destId="{666D475D-DE54-4D59-A77B-101A5F4CCBBA}" srcOrd="0" destOrd="0" presId="urn:diagrams.loki3.com/VaryingWidthList+Icon"/>
    <dgm:cxn modelId="{2E722CAF-61A5-4F19-9A4F-0A0E2476AC3A}" srcId="{FF6F95EA-7B8B-4B0B-B317-D9E8A951B637}" destId="{98DD63CC-D1ED-4BDC-BC5C-C8479D8BAF0B}" srcOrd="2" destOrd="0" parTransId="{FF5FEC7A-3057-4E03-B3BE-DCBD59401E65}" sibTransId="{F7B11C31-90B7-4F88-AF07-DD3A525DCEE3}"/>
    <dgm:cxn modelId="{7439512B-5F6E-46FE-8470-32FB0051AA88}" srcId="{FF6F95EA-7B8B-4B0B-B317-D9E8A951B637}" destId="{132DC1CB-8CB8-40FE-A44B-CCEBE114B292}" srcOrd="1" destOrd="0" parTransId="{42A2E08F-9BF5-4D5D-9735-BEEBCDCF4A7E}" sibTransId="{B97593CA-D5B7-46DF-A6B6-7A68B8F07D34}"/>
    <dgm:cxn modelId="{10A41280-2807-4965-B74D-99C7784ED535}" srcId="{FF6F95EA-7B8B-4B0B-B317-D9E8A951B637}" destId="{DAFBF591-F370-452C-9BC7-E384D81BBC4C}" srcOrd="0" destOrd="0" parTransId="{0FFFABA3-3654-4509-8EB7-53374CCFC2E9}" sibTransId="{C30CDBE6-8075-4A05-9A0C-6169ABE21745}"/>
    <dgm:cxn modelId="{8A64E16F-DC9F-4D9B-84C4-AF787BE08DCE}" type="presParOf" srcId="{EAD6613D-68F1-4CC7-858A-5CC39203430B}" destId="{666D475D-DE54-4D59-A77B-101A5F4CCBBA}" srcOrd="0" destOrd="0" presId="urn:diagrams.loki3.com/VaryingWidthList+Icon"/>
    <dgm:cxn modelId="{614CCA6A-60B9-463D-85DD-6B7AFCFB3745}" type="presParOf" srcId="{EAD6613D-68F1-4CC7-858A-5CC39203430B}" destId="{1DEAD187-0A1D-4041-B91C-7C4963DE25FF}" srcOrd="1" destOrd="0" presId="urn:diagrams.loki3.com/VaryingWidthList+Icon"/>
    <dgm:cxn modelId="{4994FABA-E785-4E1A-8E6C-9273723FD566}" type="presParOf" srcId="{EAD6613D-68F1-4CC7-858A-5CC39203430B}" destId="{96878AC6-9062-4C84-A944-D8CAC9244BA1}" srcOrd="2" destOrd="0" presId="urn:diagrams.loki3.com/VaryingWidthList+Icon"/>
    <dgm:cxn modelId="{9340F5A0-0922-46F4-B6EB-52F81F8DF117}" type="presParOf" srcId="{EAD6613D-68F1-4CC7-858A-5CC39203430B}" destId="{D0978AAE-1F35-4704-8FB9-1503F36DB5DB}" srcOrd="3" destOrd="0" presId="urn:diagrams.loki3.com/VaryingWidthList+Icon"/>
    <dgm:cxn modelId="{25E5A701-B8F7-4432-8B7B-1ECA63AD5E99}" type="presParOf" srcId="{EAD6613D-68F1-4CC7-858A-5CC39203430B}" destId="{113BE7EA-787D-4134-92D8-5285A49D87BE}" srcOrd="4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8FA8D9-9ECB-491F-B8D3-AB584CC3B45F}" type="doc">
      <dgm:prSet loTypeId="urn:microsoft.com/office/officeart/2005/8/layout/hList3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926B1646-7DB7-4BE2-862A-CECF622A0736}">
      <dgm:prSet phldrT="[Texto]"/>
      <dgm:spPr/>
      <dgm:t>
        <a:bodyPr/>
        <a:lstStyle/>
        <a:p>
          <a:r>
            <a:rPr lang="en-US" altLang="es-CL" noProof="0" smtClean="0"/>
            <a:t>“The Administrators must do everything necessary in order to obtain adequate returns and security in the investment of administrated funds…” (Article 147, subsection first and second)</a:t>
          </a:r>
          <a:endParaRPr lang="en-US" noProof="0"/>
        </a:p>
      </dgm:t>
    </dgm:pt>
    <dgm:pt modelId="{3C6226DD-F29D-418A-AE76-69954FE42111}" type="parTrans" cxnId="{3FCC79FF-72C7-4574-B9D1-AA2EB931C8CD}">
      <dgm:prSet/>
      <dgm:spPr/>
      <dgm:t>
        <a:bodyPr/>
        <a:lstStyle/>
        <a:p>
          <a:endParaRPr lang="es-ES"/>
        </a:p>
      </dgm:t>
    </dgm:pt>
    <dgm:pt modelId="{FD778063-A089-40A9-8CE9-737E4B2AA466}" type="sibTrans" cxnId="{3FCC79FF-72C7-4574-B9D1-AA2EB931C8CD}">
      <dgm:prSet/>
      <dgm:spPr/>
      <dgm:t>
        <a:bodyPr/>
        <a:lstStyle/>
        <a:p>
          <a:endParaRPr lang="es-ES"/>
        </a:p>
      </dgm:t>
    </dgm:pt>
    <dgm:pt modelId="{9325D9A4-F432-407E-921D-561C62C737C4}">
      <dgm:prSet phldrT="[Texto]"/>
      <dgm:spPr/>
      <dgm:t>
        <a:bodyPr/>
        <a:lstStyle/>
        <a:p>
          <a:r>
            <a:rPr lang="en-US" noProof="0" smtClean="0"/>
            <a:t>Return</a:t>
          </a:r>
          <a:endParaRPr lang="en-US" noProof="0"/>
        </a:p>
      </dgm:t>
    </dgm:pt>
    <dgm:pt modelId="{2DDE7942-E4A2-47ED-A243-041D9666A7F5}" type="parTrans" cxnId="{65103CFD-E1D6-4E1B-AAB7-ACF2E6F006A6}">
      <dgm:prSet/>
      <dgm:spPr/>
      <dgm:t>
        <a:bodyPr/>
        <a:lstStyle/>
        <a:p>
          <a:endParaRPr lang="es-ES"/>
        </a:p>
      </dgm:t>
    </dgm:pt>
    <dgm:pt modelId="{CA776976-70F2-416F-8706-56D0BB0DF096}" type="sibTrans" cxnId="{65103CFD-E1D6-4E1B-AAB7-ACF2E6F006A6}">
      <dgm:prSet/>
      <dgm:spPr/>
      <dgm:t>
        <a:bodyPr/>
        <a:lstStyle/>
        <a:p>
          <a:endParaRPr lang="es-ES"/>
        </a:p>
      </dgm:t>
    </dgm:pt>
    <dgm:pt modelId="{9F59338C-2198-4269-B98B-710137AC1415}">
      <dgm:prSet phldrT="[Texto]"/>
      <dgm:spPr/>
      <dgm:t>
        <a:bodyPr/>
        <a:lstStyle/>
        <a:p>
          <a:r>
            <a:rPr lang="en-US" noProof="0" dirty="0" smtClean="0">
              <a:solidFill>
                <a:schemeClr val="accent2">
                  <a:lumMod val="50000"/>
                </a:schemeClr>
              </a:solidFill>
            </a:rPr>
            <a:t>Risk</a:t>
          </a:r>
          <a:endParaRPr lang="en-US" noProof="0" dirty="0">
            <a:solidFill>
              <a:schemeClr val="accent2">
                <a:lumMod val="50000"/>
              </a:schemeClr>
            </a:solidFill>
          </a:endParaRPr>
        </a:p>
      </dgm:t>
    </dgm:pt>
    <dgm:pt modelId="{160C4A32-3654-4402-949E-13E553EB9D98}" type="parTrans" cxnId="{621AAC08-4F6A-4443-8EA2-D5CC4C518AFF}">
      <dgm:prSet/>
      <dgm:spPr/>
      <dgm:t>
        <a:bodyPr/>
        <a:lstStyle/>
        <a:p>
          <a:endParaRPr lang="es-ES"/>
        </a:p>
      </dgm:t>
    </dgm:pt>
    <dgm:pt modelId="{4259413A-807B-4F54-BD68-5176F76807C1}" type="sibTrans" cxnId="{621AAC08-4F6A-4443-8EA2-D5CC4C518AFF}">
      <dgm:prSet/>
      <dgm:spPr/>
      <dgm:t>
        <a:bodyPr/>
        <a:lstStyle/>
        <a:p>
          <a:endParaRPr lang="es-ES"/>
        </a:p>
      </dgm:t>
    </dgm:pt>
    <dgm:pt modelId="{CED35A3B-9B12-4A60-A577-7AC59FD1B115}">
      <dgm:prSet phldrT="[Texto]"/>
      <dgm:spPr/>
      <dgm:t>
        <a:bodyPr/>
        <a:lstStyle/>
        <a:p>
          <a:r>
            <a:rPr lang="en-US" noProof="0" smtClean="0"/>
            <a:t>Cost</a:t>
          </a:r>
          <a:endParaRPr lang="en-US" noProof="0"/>
        </a:p>
      </dgm:t>
    </dgm:pt>
    <dgm:pt modelId="{49B579D3-355C-4388-BA4E-7B9D2E02019E}" type="parTrans" cxnId="{DB9BD212-4860-429E-9BB8-E57D8D3366D3}">
      <dgm:prSet/>
      <dgm:spPr/>
      <dgm:t>
        <a:bodyPr/>
        <a:lstStyle/>
        <a:p>
          <a:endParaRPr lang="es-ES"/>
        </a:p>
      </dgm:t>
    </dgm:pt>
    <dgm:pt modelId="{1780C2DF-B6E5-47EE-80D9-7E056944C57F}" type="sibTrans" cxnId="{DB9BD212-4860-429E-9BB8-E57D8D3366D3}">
      <dgm:prSet/>
      <dgm:spPr/>
      <dgm:t>
        <a:bodyPr/>
        <a:lstStyle/>
        <a:p>
          <a:endParaRPr lang="es-ES"/>
        </a:p>
      </dgm:t>
    </dgm:pt>
    <dgm:pt modelId="{A71F9028-F815-4741-BC12-F2FF7776F7B4}" type="pres">
      <dgm:prSet presAssocID="{938FA8D9-9ECB-491F-B8D3-AB584CC3B45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573E42F-7436-41A6-9EE4-250BB79CB14A}" type="pres">
      <dgm:prSet presAssocID="{926B1646-7DB7-4BE2-862A-CECF622A0736}" presName="roof" presStyleLbl="dkBgShp" presStyleIdx="0" presStyleCnt="2"/>
      <dgm:spPr/>
      <dgm:t>
        <a:bodyPr/>
        <a:lstStyle/>
        <a:p>
          <a:endParaRPr lang="es-ES"/>
        </a:p>
      </dgm:t>
    </dgm:pt>
    <dgm:pt modelId="{5D008591-6385-4202-9369-415182A2F11B}" type="pres">
      <dgm:prSet presAssocID="{926B1646-7DB7-4BE2-862A-CECF622A0736}" presName="pillars" presStyleCnt="0"/>
      <dgm:spPr/>
    </dgm:pt>
    <dgm:pt modelId="{1B0F420E-145D-40FB-A0E1-6D4E5D0B4C87}" type="pres">
      <dgm:prSet presAssocID="{926B1646-7DB7-4BE2-862A-CECF622A0736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2E5D71A-A93A-4B01-9DC1-2B373C52453A}" type="pres">
      <dgm:prSet presAssocID="{9F59338C-2198-4269-B98B-710137AC141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030C300-ADF4-446C-AB1D-00F3829FDC99}" type="pres">
      <dgm:prSet presAssocID="{CED35A3B-9B12-4A60-A577-7AC59FD1B115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A311BC-8EE2-447A-8593-792441EF4D8A}" type="pres">
      <dgm:prSet presAssocID="{926B1646-7DB7-4BE2-862A-CECF622A0736}" presName="base" presStyleLbl="dkBgShp" presStyleIdx="1" presStyleCnt="2"/>
      <dgm:spPr/>
    </dgm:pt>
  </dgm:ptLst>
  <dgm:cxnLst>
    <dgm:cxn modelId="{DB9BD212-4860-429E-9BB8-E57D8D3366D3}" srcId="{926B1646-7DB7-4BE2-862A-CECF622A0736}" destId="{CED35A3B-9B12-4A60-A577-7AC59FD1B115}" srcOrd="2" destOrd="0" parTransId="{49B579D3-355C-4388-BA4E-7B9D2E02019E}" sibTransId="{1780C2DF-B6E5-47EE-80D9-7E056944C57F}"/>
    <dgm:cxn modelId="{6811157E-23D5-40AA-9978-F33D2C03EB94}" type="presOf" srcId="{926B1646-7DB7-4BE2-862A-CECF622A0736}" destId="{C573E42F-7436-41A6-9EE4-250BB79CB14A}" srcOrd="0" destOrd="0" presId="urn:microsoft.com/office/officeart/2005/8/layout/hList3"/>
    <dgm:cxn modelId="{3FCC79FF-72C7-4574-B9D1-AA2EB931C8CD}" srcId="{938FA8D9-9ECB-491F-B8D3-AB584CC3B45F}" destId="{926B1646-7DB7-4BE2-862A-CECF622A0736}" srcOrd="0" destOrd="0" parTransId="{3C6226DD-F29D-418A-AE76-69954FE42111}" sibTransId="{FD778063-A089-40A9-8CE9-737E4B2AA466}"/>
    <dgm:cxn modelId="{4B34A832-A8B6-4D85-B0D9-8DC64EC49B4F}" type="presOf" srcId="{CED35A3B-9B12-4A60-A577-7AC59FD1B115}" destId="{5030C300-ADF4-446C-AB1D-00F3829FDC99}" srcOrd="0" destOrd="0" presId="urn:microsoft.com/office/officeart/2005/8/layout/hList3"/>
    <dgm:cxn modelId="{621AAC08-4F6A-4443-8EA2-D5CC4C518AFF}" srcId="{926B1646-7DB7-4BE2-862A-CECF622A0736}" destId="{9F59338C-2198-4269-B98B-710137AC1415}" srcOrd="1" destOrd="0" parTransId="{160C4A32-3654-4402-949E-13E553EB9D98}" sibTransId="{4259413A-807B-4F54-BD68-5176F76807C1}"/>
    <dgm:cxn modelId="{3CA8D644-8E67-4C98-8BCA-719853CB2B86}" type="presOf" srcId="{9F59338C-2198-4269-B98B-710137AC1415}" destId="{D2E5D71A-A93A-4B01-9DC1-2B373C52453A}" srcOrd="0" destOrd="0" presId="urn:microsoft.com/office/officeart/2005/8/layout/hList3"/>
    <dgm:cxn modelId="{D20267AA-98C4-4051-A8B4-89E75553C92C}" type="presOf" srcId="{938FA8D9-9ECB-491F-B8D3-AB584CC3B45F}" destId="{A71F9028-F815-4741-BC12-F2FF7776F7B4}" srcOrd="0" destOrd="0" presId="urn:microsoft.com/office/officeart/2005/8/layout/hList3"/>
    <dgm:cxn modelId="{65103CFD-E1D6-4E1B-AAB7-ACF2E6F006A6}" srcId="{926B1646-7DB7-4BE2-862A-CECF622A0736}" destId="{9325D9A4-F432-407E-921D-561C62C737C4}" srcOrd="0" destOrd="0" parTransId="{2DDE7942-E4A2-47ED-A243-041D9666A7F5}" sibTransId="{CA776976-70F2-416F-8706-56D0BB0DF096}"/>
    <dgm:cxn modelId="{7571EF3B-4CF8-4F5D-B92D-D890FE32DC14}" type="presOf" srcId="{9325D9A4-F432-407E-921D-561C62C737C4}" destId="{1B0F420E-145D-40FB-A0E1-6D4E5D0B4C87}" srcOrd="0" destOrd="0" presId="urn:microsoft.com/office/officeart/2005/8/layout/hList3"/>
    <dgm:cxn modelId="{BFC12E39-1187-4317-837D-BFDF48BEAD34}" type="presParOf" srcId="{A71F9028-F815-4741-BC12-F2FF7776F7B4}" destId="{C573E42F-7436-41A6-9EE4-250BB79CB14A}" srcOrd="0" destOrd="0" presId="urn:microsoft.com/office/officeart/2005/8/layout/hList3"/>
    <dgm:cxn modelId="{7B606610-9079-4C09-BC21-0E03374B5AAE}" type="presParOf" srcId="{A71F9028-F815-4741-BC12-F2FF7776F7B4}" destId="{5D008591-6385-4202-9369-415182A2F11B}" srcOrd="1" destOrd="0" presId="urn:microsoft.com/office/officeart/2005/8/layout/hList3"/>
    <dgm:cxn modelId="{C06DBD1A-608D-4AC3-81CA-5E8ADC96B073}" type="presParOf" srcId="{5D008591-6385-4202-9369-415182A2F11B}" destId="{1B0F420E-145D-40FB-A0E1-6D4E5D0B4C87}" srcOrd="0" destOrd="0" presId="urn:microsoft.com/office/officeart/2005/8/layout/hList3"/>
    <dgm:cxn modelId="{FF22CE7E-5BF5-452A-8851-887F1DFEE3F4}" type="presParOf" srcId="{5D008591-6385-4202-9369-415182A2F11B}" destId="{D2E5D71A-A93A-4B01-9DC1-2B373C52453A}" srcOrd="1" destOrd="0" presId="urn:microsoft.com/office/officeart/2005/8/layout/hList3"/>
    <dgm:cxn modelId="{7C9C7A9B-6E24-4AE8-922C-9FB9897C6533}" type="presParOf" srcId="{5D008591-6385-4202-9369-415182A2F11B}" destId="{5030C300-ADF4-446C-AB1D-00F3829FDC99}" srcOrd="2" destOrd="0" presId="urn:microsoft.com/office/officeart/2005/8/layout/hList3"/>
    <dgm:cxn modelId="{F469BDCC-E2F1-4FE1-AA54-651770D5C83A}" type="presParOf" srcId="{A71F9028-F815-4741-BC12-F2FF7776F7B4}" destId="{25A311BC-8EE2-447A-8593-792441EF4D8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6F9CCE2-D7DC-456C-8016-646DBD3754E8}" type="doc">
      <dgm:prSet loTypeId="urn:microsoft.com/office/officeart/2005/8/layout/radial6" loCatId="relationship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C26045A8-34D8-44AD-8239-BD4881AB0376}">
      <dgm:prSet phldrT="[Texto]" custT="1"/>
      <dgm:spPr/>
      <dgm:t>
        <a:bodyPr/>
        <a:lstStyle/>
        <a:p>
          <a:r>
            <a:rPr lang="en-US" sz="2000" noProof="0" smtClean="0"/>
            <a:t>Direct</a:t>
          </a:r>
        </a:p>
        <a:p>
          <a:r>
            <a:rPr lang="en-US" sz="2000" noProof="0" smtClean="0"/>
            <a:t>Mandate</a:t>
          </a:r>
        </a:p>
        <a:p>
          <a:r>
            <a:rPr lang="en-US" sz="2000" noProof="0" smtClean="0"/>
            <a:t>Mutual Fund</a:t>
          </a:r>
          <a:endParaRPr lang="en-US" sz="2000" noProof="0" smtClean="0"/>
        </a:p>
      </dgm:t>
    </dgm:pt>
    <dgm:pt modelId="{325688CF-5964-429F-9015-706381B061D7}" type="parTrans" cxnId="{5DC88EB0-7CFF-4CD4-9C90-CC0CE7D1789E}">
      <dgm:prSet/>
      <dgm:spPr/>
      <dgm:t>
        <a:bodyPr/>
        <a:lstStyle/>
        <a:p>
          <a:endParaRPr lang="es-ES" sz="2000"/>
        </a:p>
      </dgm:t>
    </dgm:pt>
    <dgm:pt modelId="{92A89A5F-AD67-4AD8-A62A-79C91E5B4316}" type="sibTrans" cxnId="{5DC88EB0-7CFF-4CD4-9C90-CC0CE7D1789E}">
      <dgm:prSet/>
      <dgm:spPr/>
      <dgm:t>
        <a:bodyPr/>
        <a:lstStyle/>
        <a:p>
          <a:endParaRPr lang="es-ES" sz="2000"/>
        </a:p>
      </dgm:t>
    </dgm:pt>
    <dgm:pt modelId="{7C4ADD85-382C-475B-998B-11FDB4DC7334}">
      <dgm:prSet phldrT="[Texto]" custT="1"/>
      <dgm:spPr/>
      <dgm:t>
        <a:bodyPr/>
        <a:lstStyle/>
        <a:p>
          <a:r>
            <a:rPr lang="en-US" sz="1400" noProof="0" smtClean="0">
              <a:solidFill>
                <a:schemeClr val="tx1"/>
              </a:solidFill>
            </a:rPr>
            <a:t>Governance and Capacity</a:t>
          </a:r>
          <a:endParaRPr lang="en-US" sz="1400" noProof="0">
            <a:solidFill>
              <a:schemeClr val="tx1"/>
            </a:solidFill>
          </a:endParaRPr>
        </a:p>
      </dgm:t>
    </dgm:pt>
    <dgm:pt modelId="{A6A2DE5B-E55B-4BF7-B4D0-A2C2885A1404}" type="parTrans" cxnId="{963FF54A-F136-4945-8ADB-71D85F892E61}">
      <dgm:prSet/>
      <dgm:spPr/>
      <dgm:t>
        <a:bodyPr/>
        <a:lstStyle/>
        <a:p>
          <a:endParaRPr lang="es-ES" sz="2000"/>
        </a:p>
      </dgm:t>
    </dgm:pt>
    <dgm:pt modelId="{F0260AF9-AB8A-47F7-B710-487CF5789907}" type="sibTrans" cxnId="{963FF54A-F136-4945-8ADB-71D85F892E61}">
      <dgm:prSet/>
      <dgm:spPr/>
      <dgm:t>
        <a:bodyPr/>
        <a:lstStyle/>
        <a:p>
          <a:endParaRPr lang="es-ES" sz="2000"/>
        </a:p>
      </dgm:t>
    </dgm:pt>
    <dgm:pt modelId="{09596D54-7CD7-4853-B2C1-8E6FB651A668}">
      <dgm:prSet phldrT="[Texto]" custT="1"/>
      <dgm:spPr/>
      <dgm:t>
        <a:bodyPr/>
        <a:lstStyle/>
        <a:p>
          <a:r>
            <a:rPr lang="en-US" sz="1400" noProof="0" smtClean="0"/>
            <a:t>Cost</a:t>
          </a:r>
          <a:endParaRPr lang="en-US" sz="1400" noProof="0"/>
        </a:p>
      </dgm:t>
    </dgm:pt>
    <dgm:pt modelId="{D9BFE729-141A-4628-BC1D-75C04303ABC2}" type="parTrans" cxnId="{9E514D45-7052-4BA6-BFB7-F1B02D4C0D64}">
      <dgm:prSet/>
      <dgm:spPr/>
      <dgm:t>
        <a:bodyPr/>
        <a:lstStyle/>
        <a:p>
          <a:endParaRPr lang="es-ES" sz="2000"/>
        </a:p>
      </dgm:t>
    </dgm:pt>
    <dgm:pt modelId="{E54F074F-524B-4198-B27A-66DDA1AB1DF5}" type="sibTrans" cxnId="{9E514D45-7052-4BA6-BFB7-F1B02D4C0D64}">
      <dgm:prSet/>
      <dgm:spPr/>
      <dgm:t>
        <a:bodyPr/>
        <a:lstStyle/>
        <a:p>
          <a:endParaRPr lang="es-ES" sz="2000"/>
        </a:p>
      </dgm:t>
    </dgm:pt>
    <dgm:pt modelId="{48E3BDA8-6E56-495B-B4AF-961FA2746C99}">
      <dgm:prSet phldrT="[Texto]" custT="1"/>
      <dgm:spPr/>
      <dgm:t>
        <a:bodyPr/>
        <a:lstStyle/>
        <a:p>
          <a:r>
            <a:rPr lang="en-US" sz="1400" noProof="0" smtClean="0"/>
            <a:t>Return and Risk</a:t>
          </a:r>
          <a:endParaRPr lang="en-US" sz="1400" noProof="0"/>
        </a:p>
      </dgm:t>
    </dgm:pt>
    <dgm:pt modelId="{7789844B-33EC-4DB8-8975-6EEB588C18FA}" type="parTrans" cxnId="{3A52D038-68D9-4570-AF77-666B13119AC9}">
      <dgm:prSet/>
      <dgm:spPr/>
      <dgm:t>
        <a:bodyPr/>
        <a:lstStyle/>
        <a:p>
          <a:endParaRPr lang="es-ES" sz="2000"/>
        </a:p>
      </dgm:t>
    </dgm:pt>
    <dgm:pt modelId="{D5B6814D-74B4-4D2F-B7C8-CCE26B7D07AD}" type="sibTrans" cxnId="{3A52D038-68D9-4570-AF77-666B13119AC9}">
      <dgm:prSet/>
      <dgm:spPr/>
      <dgm:t>
        <a:bodyPr/>
        <a:lstStyle/>
        <a:p>
          <a:endParaRPr lang="es-ES" sz="2000"/>
        </a:p>
      </dgm:t>
    </dgm:pt>
    <dgm:pt modelId="{95A7CD9C-725C-493D-816D-976C60E4A64D}">
      <dgm:prSet phldrT="[Texto]" custT="1"/>
      <dgm:spPr/>
      <dgm:t>
        <a:bodyPr/>
        <a:lstStyle/>
        <a:p>
          <a:r>
            <a:rPr lang="en-US" sz="1400" noProof="0" smtClean="0"/>
            <a:t>Information</a:t>
          </a:r>
          <a:endParaRPr lang="en-US" sz="1400" noProof="0"/>
        </a:p>
      </dgm:t>
    </dgm:pt>
    <dgm:pt modelId="{6269484C-83D3-44B9-B071-334BE8A805DE}" type="parTrans" cxnId="{7F318267-46B5-4E99-B0D7-97F591C3CABE}">
      <dgm:prSet/>
      <dgm:spPr/>
      <dgm:t>
        <a:bodyPr/>
        <a:lstStyle/>
        <a:p>
          <a:endParaRPr lang="es-ES" sz="2000"/>
        </a:p>
      </dgm:t>
    </dgm:pt>
    <dgm:pt modelId="{5DC0D1DF-1F5C-4957-BB6A-02C235400375}" type="sibTrans" cxnId="{7F318267-46B5-4E99-B0D7-97F591C3CABE}">
      <dgm:prSet/>
      <dgm:spPr/>
      <dgm:t>
        <a:bodyPr/>
        <a:lstStyle/>
        <a:p>
          <a:endParaRPr lang="es-ES" sz="2000"/>
        </a:p>
      </dgm:t>
    </dgm:pt>
    <dgm:pt modelId="{0D9EA0F3-B926-42E3-B2F7-EA0105F01120}" type="pres">
      <dgm:prSet presAssocID="{56F9CCE2-D7DC-456C-8016-646DBD3754E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2DAF75B-391D-4F05-920A-DE8909408DDE}" type="pres">
      <dgm:prSet presAssocID="{C26045A8-34D8-44AD-8239-BD4881AB0376}" presName="centerShape" presStyleLbl="node0" presStyleIdx="0" presStyleCnt="1" custLinFactNeighborX="195"/>
      <dgm:spPr/>
      <dgm:t>
        <a:bodyPr/>
        <a:lstStyle/>
        <a:p>
          <a:endParaRPr lang="es-ES"/>
        </a:p>
      </dgm:t>
    </dgm:pt>
    <dgm:pt modelId="{CDF9E327-5842-4B2A-A279-C4436159431F}" type="pres">
      <dgm:prSet presAssocID="{7C4ADD85-382C-475B-998B-11FDB4DC7334}" presName="node" presStyleLbl="node1" presStyleIdx="0" presStyleCnt="4" custRadScaleRad="100001" custRadScaleInc="74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4FE236D-068D-4D26-AD3F-4BA493AEC799}" type="pres">
      <dgm:prSet presAssocID="{7C4ADD85-382C-475B-998B-11FDB4DC7334}" presName="dummy" presStyleCnt="0"/>
      <dgm:spPr/>
    </dgm:pt>
    <dgm:pt modelId="{C32C691D-3458-4F44-8C68-EED2686AB0DD}" type="pres">
      <dgm:prSet presAssocID="{F0260AF9-AB8A-47F7-B710-487CF5789907}" presName="sibTrans" presStyleLbl="sibTrans2D1" presStyleIdx="0" presStyleCnt="4"/>
      <dgm:spPr/>
      <dgm:t>
        <a:bodyPr/>
        <a:lstStyle/>
        <a:p>
          <a:endParaRPr lang="es-ES"/>
        </a:p>
      </dgm:t>
    </dgm:pt>
    <dgm:pt modelId="{AB1C2FDB-CAFA-44FF-93E4-EE0DE4A543EB}" type="pres">
      <dgm:prSet presAssocID="{09596D54-7CD7-4853-B2C1-8E6FB651A66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55B6DAD-0467-4F8D-99B6-9C9A0077C52D}" type="pres">
      <dgm:prSet presAssocID="{09596D54-7CD7-4853-B2C1-8E6FB651A668}" presName="dummy" presStyleCnt="0"/>
      <dgm:spPr/>
    </dgm:pt>
    <dgm:pt modelId="{864CC490-47FF-4F1C-9CEC-6CA6F56630A7}" type="pres">
      <dgm:prSet presAssocID="{E54F074F-524B-4198-B27A-66DDA1AB1DF5}" presName="sibTrans" presStyleLbl="sibTrans2D1" presStyleIdx="1" presStyleCnt="4"/>
      <dgm:spPr/>
      <dgm:t>
        <a:bodyPr/>
        <a:lstStyle/>
        <a:p>
          <a:endParaRPr lang="es-ES"/>
        </a:p>
      </dgm:t>
    </dgm:pt>
    <dgm:pt modelId="{CD20DB74-7D24-4783-A3D5-A583E51C3EFD}" type="pres">
      <dgm:prSet presAssocID="{48E3BDA8-6E56-495B-B4AF-961FA2746C9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C51B4B3-2CCD-41CA-A14B-974A8C0DC47C}" type="pres">
      <dgm:prSet presAssocID="{48E3BDA8-6E56-495B-B4AF-961FA2746C99}" presName="dummy" presStyleCnt="0"/>
      <dgm:spPr/>
    </dgm:pt>
    <dgm:pt modelId="{2F9543F4-64C1-4242-A86F-8B5089DF31BE}" type="pres">
      <dgm:prSet presAssocID="{D5B6814D-74B4-4D2F-B7C8-CCE26B7D07AD}" presName="sibTrans" presStyleLbl="sibTrans2D1" presStyleIdx="2" presStyleCnt="4"/>
      <dgm:spPr/>
      <dgm:t>
        <a:bodyPr/>
        <a:lstStyle/>
        <a:p>
          <a:endParaRPr lang="es-ES"/>
        </a:p>
      </dgm:t>
    </dgm:pt>
    <dgm:pt modelId="{ED3896A6-F5CC-4B08-B94E-B49C2B2CDBDE}" type="pres">
      <dgm:prSet presAssocID="{95A7CD9C-725C-493D-816D-976C60E4A64D}" presName="node" presStyleLbl="node1" presStyleIdx="3" presStyleCnt="4" custRadScaleRad="996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BBBFD40-732B-4697-88C8-ED4249C4F404}" type="pres">
      <dgm:prSet presAssocID="{95A7CD9C-725C-493D-816D-976C60E4A64D}" presName="dummy" presStyleCnt="0"/>
      <dgm:spPr/>
    </dgm:pt>
    <dgm:pt modelId="{E1AAAF75-44C0-47EA-9977-88A77499CB12}" type="pres">
      <dgm:prSet presAssocID="{5DC0D1DF-1F5C-4957-BB6A-02C235400375}" presName="sibTrans" presStyleLbl="sibTrans2D1" presStyleIdx="3" presStyleCnt="4"/>
      <dgm:spPr/>
      <dgm:t>
        <a:bodyPr/>
        <a:lstStyle/>
        <a:p>
          <a:endParaRPr lang="es-ES"/>
        </a:p>
      </dgm:t>
    </dgm:pt>
  </dgm:ptLst>
  <dgm:cxnLst>
    <dgm:cxn modelId="{AA09B993-FFA1-4566-ABE5-75EF58F4F1D5}" type="presOf" srcId="{56F9CCE2-D7DC-456C-8016-646DBD3754E8}" destId="{0D9EA0F3-B926-42E3-B2F7-EA0105F01120}" srcOrd="0" destOrd="0" presId="urn:microsoft.com/office/officeart/2005/8/layout/radial6"/>
    <dgm:cxn modelId="{00E73481-7104-4575-82F8-25A3417C30D7}" type="presOf" srcId="{5DC0D1DF-1F5C-4957-BB6A-02C235400375}" destId="{E1AAAF75-44C0-47EA-9977-88A77499CB12}" srcOrd="0" destOrd="0" presId="urn:microsoft.com/office/officeart/2005/8/layout/radial6"/>
    <dgm:cxn modelId="{5FE0E670-0E11-471D-8F7B-56CF2FBB1428}" type="presOf" srcId="{C26045A8-34D8-44AD-8239-BD4881AB0376}" destId="{C2DAF75B-391D-4F05-920A-DE8909408DDE}" srcOrd="0" destOrd="0" presId="urn:microsoft.com/office/officeart/2005/8/layout/radial6"/>
    <dgm:cxn modelId="{D84B3F0C-674D-4A69-99A0-141670E75AB8}" type="presOf" srcId="{48E3BDA8-6E56-495B-B4AF-961FA2746C99}" destId="{CD20DB74-7D24-4783-A3D5-A583E51C3EFD}" srcOrd="0" destOrd="0" presId="urn:microsoft.com/office/officeart/2005/8/layout/radial6"/>
    <dgm:cxn modelId="{9E514D45-7052-4BA6-BFB7-F1B02D4C0D64}" srcId="{C26045A8-34D8-44AD-8239-BD4881AB0376}" destId="{09596D54-7CD7-4853-B2C1-8E6FB651A668}" srcOrd="1" destOrd="0" parTransId="{D9BFE729-141A-4628-BC1D-75C04303ABC2}" sibTransId="{E54F074F-524B-4198-B27A-66DDA1AB1DF5}"/>
    <dgm:cxn modelId="{963FF54A-F136-4945-8ADB-71D85F892E61}" srcId="{C26045A8-34D8-44AD-8239-BD4881AB0376}" destId="{7C4ADD85-382C-475B-998B-11FDB4DC7334}" srcOrd="0" destOrd="0" parTransId="{A6A2DE5B-E55B-4BF7-B4D0-A2C2885A1404}" sibTransId="{F0260AF9-AB8A-47F7-B710-487CF5789907}"/>
    <dgm:cxn modelId="{7F318267-46B5-4E99-B0D7-97F591C3CABE}" srcId="{C26045A8-34D8-44AD-8239-BD4881AB0376}" destId="{95A7CD9C-725C-493D-816D-976C60E4A64D}" srcOrd="3" destOrd="0" parTransId="{6269484C-83D3-44B9-B071-334BE8A805DE}" sibTransId="{5DC0D1DF-1F5C-4957-BB6A-02C235400375}"/>
    <dgm:cxn modelId="{C0412F5D-A095-41EA-B200-B30FCEB8B131}" type="presOf" srcId="{7C4ADD85-382C-475B-998B-11FDB4DC7334}" destId="{CDF9E327-5842-4B2A-A279-C4436159431F}" srcOrd="0" destOrd="0" presId="urn:microsoft.com/office/officeart/2005/8/layout/radial6"/>
    <dgm:cxn modelId="{B85214A7-96D4-46D0-BC6E-F84318C8EFC8}" type="presOf" srcId="{E54F074F-524B-4198-B27A-66DDA1AB1DF5}" destId="{864CC490-47FF-4F1C-9CEC-6CA6F56630A7}" srcOrd="0" destOrd="0" presId="urn:microsoft.com/office/officeart/2005/8/layout/radial6"/>
    <dgm:cxn modelId="{E4B0F5D3-5E41-414F-8034-8968558DF00D}" type="presOf" srcId="{F0260AF9-AB8A-47F7-B710-487CF5789907}" destId="{C32C691D-3458-4F44-8C68-EED2686AB0DD}" srcOrd="0" destOrd="0" presId="urn:microsoft.com/office/officeart/2005/8/layout/radial6"/>
    <dgm:cxn modelId="{3A52D038-68D9-4570-AF77-666B13119AC9}" srcId="{C26045A8-34D8-44AD-8239-BD4881AB0376}" destId="{48E3BDA8-6E56-495B-B4AF-961FA2746C99}" srcOrd="2" destOrd="0" parTransId="{7789844B-33EC-4DB8-8975-6EEB588C18FA}" sibTransId="{D5B6814D-74B4-4D2F-B7C8-CCE26B7D07AD}"/>
    <dgm:cxn modelId="{0ACB6E9F-82B0-4430-B973-4D83A4E402F6}" type="presOf" srcId="{D5B6814D-74B4-4D2F-B7C8-CCE26B7D07AD}" destId="{2F9543F4-64C1-4242-A86F-8B5089DF31BE}" srcOrd="0" destOrd="0" presId="urn:microsoft.com/office/officeart/2005/8/layout/radial6"/>
    <dgm:cxn modelId="{5DC88EB0-7CFF-4CD4-9C90-CC0CE7D1789E}" srcId="{56F9CCE2-D7DC-456C-8016-646DBD3754E8}" destId="{C26045A8-34D8-44AD-8239-BD4881AB0376}" srcOrd="0" destOrd="0" parTransId="{325688CF-5964-429F-9015-706381B061D7}" sibTransId="{92A89A5F-AD67-4AD8-A62A-79C91E5B4316}"/>
    <dgm:cxn modelId="{5B933B26-3250-41B8-9CEC-553424289346}" type="presOf" srcId="{09596D54-7CD7-4853-B2C1-8E6FB651A668}" destId="{AB1C2FDB-CAFA-44FF-93E4-EE0DE4A543EB}" srcOrd="0" destOrd="0" presId="urn:microsoft.com/office/officeart/2005/8/layout/radial6"/>
    <dgm:cxn modelId="{DE44C2FF-8206-4F75-95A1-BDD12F3A18FB}" type="presOf" srcId="{95A7CD9C-725C-493D-816D-976C60E4A64D}" destId="{ED3896A6-F5CC-4B08-B94E-B49C2B2CDBDE}" srcOrd="0" destOrd="0" presId="urn:microsoft.com/office/officeart/2005/8/layout/radial6"/>
    <dgm:cxn modelId="{23CAFDC3-491B-4CBE-B1F9-AF60DC1B5FBB}" type="presParOf" srcId="{0D9EA0F3-B926-42E3-B2F7-EA0105F01120}" destId="{C2DAF75B-391D-4F05-920A-DE8909408DDE}" srcOrd="0" destOrd="0" presId="urn:microsoft.com/office/officeart/2005/8/layout/radial6"/>
    <dgm:cxn modelId="{6B97BBFD-2E7C-4642-A343-E8B1E099267A}" type="presParOf" srcId="{0D9EA0F3-B926-42E3-B2F7-EA0105F01120}" destId="{CDF9E327-5842-4B2A-A279-C4436159431F}" srcOrd="1" destOrd="0" presId="urn:microsoft.com/office/officeart/2005/8/layout/radial6"/>
    <dgm:cxn modelId="{D1C67C97-352A-4BB8-A63C-9EFB61CEB97A}" type="presParOf" srcId="{0D9EA0F3-B926-42E3-B2F7-EA0105F01120}" destId="{F4FE236D-068D-4D26-AD3F-4BA493AEC799}" srcOrd="2" destOrd="0" presId="urn:microsoft.com/office/officeart/2005/8/layout/radial6"/>
    <dgm:cxn modelId="{44FA6C0A-AC49-4129-ABA5-218A97B01EF8}" type="presParOf" srcId="{0D9EA0F3-B926-42E3-B2F7-EA0105F01120}" destId="{C32C691D-3458-4F44-8C68-EED2686AB0DD}" srcOrd="3" destOrd="0" presId="urn:microsoft.com/office/officeart/2005/8/layout/radial6"/>
    <dgm:cxn modelId="{5416FDBF-EA0F-48F7-9C8A-57330B95F7B4}" type="presParOf" srcId="{0D9EA0F3-B926-42E3-B2F7-EA0105F01120}" destId="{AB1C2FDB-CAFA-44FF-93E4-EE0DE4A543EB}" srcOrd="4" destOrd="0" presId="urn:microsoft.com/office/officeart/2005/8/layout/radial6"/>
    <dgm:cxn modelId="{01376F37-23CD-42B9-AF72-104393ED75A4}" type="presParOf" srcId="{0D9EA0F3-B926-42E3-B2F7-EA0105F01120}" destId="{755B6DAD-0467-4F8D-99B6-9C9A0077C52D}" srcOrd="5" destOrd="0" presId="urn:microsoft.com/office/officeart/2005/8/layout/radial6"/>
    <dgm:cxn modelId="{F699AEB4-2E48-4F35-A8F6-2CA1D52F3F4E}" type="presParOf" srcId="{0D9EA0F3-B926-42E3-B2F7-EA0105F01120}" destId="{864CC490-47FF-4F1C-9CEC-6CA6F56630A7}" srcOrd="6" destOrd="0" presId="urn:microsoft.com/office/officeart/2005/8/layout/radial6"/>
    <dgm:cxn modelId="{3F43681D-B6CD-4020-BCA7-71BEB0E053B2}" type="presParOf" srcId="{0D9EA0F3-B926-42E3-B2F7-EA0105F01120}" destId="{CD20DB74-7D24-4783-A3D5-A583E51C3EFD}" srcOrd="7" destOrd="0" presId="urn:microsoft.com/office/officeart/2005/8/layout/radial6"/>
    <dgm:cxn modelId="{B935049C-FEC8-465B-91D5-335FE8DADAA2}" type="presParOf" srcId="{0D9EA0F3-B926-42E3-B2F7-EA0105F01120}" destId="{AC51B4B3-2CCD-41CA-A14B-974A8C0DC47C}" srcOrd="8" destOrd="0" presId="urn:microsoft.com/office/officeart/2005/8/layout/radial6"/>
    <dgm:cxn modelId="{CB5DEEF7-8E9A-4E52-B48C-D1C63B21C927}" type="presParOf" srcId="{0D9EA0F3-B926-42E3-B2F7-EA0105F01120}" destId="{2F9543F4-64C1-4242-A86F-8B5089DF31BE}" srcOrd="9" destOrd="0" presId="urn:microsoft.com/office/officeart/2005/8/layout/radial6"/>
    <dgm:cxn modelId="{BF425D0E-C5DA-45D4-861A-792E2E5CEF12}" type="presParOf" srcId="{0D9EA0F3-B926-42E3-B2F7-EA0105F01120}" destId="{ED3896A6-F5CC-4B08-B94E-B49C2B2CDBDE}" srcOrd="10" destOrd="0" presId="urn:microsoft.com/office/officeart/2005/8/layout/radial6"/>
    <dgm:cxn modelId="{91C952EA-08F0-420E-BDF5-84017DA4858E}" type="presParOf" srcId="{0D9EA0F3-B926-42E3-B2F7-EA0105F01120}" destId="{3BBBFD40-732B-4697-88C8-ED4249C4F404}" srcOrd="11" destOrd="0" presId="urn:microsoft.com/office/officeart/2005/8/layout/radial6"/>
    <dgm:cxn modelId="{2396FDF7-B6B2-4A07-97A4-E62863CF358D}" type="presParOf" srcId="{0D9EA0F3-B926-42E3-B2F7-EA0105F01120}" destId="{E1AAAF75-44C0-47EA-9977-88A77499CB1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7E8CE1-E1DB-4E20-8AE0-B44E4D3EFCFC}">
      <dsp:nvSpPr>
        <dsp:cNvPr id="0" name=""/>
        <dsp:cNvSpPr/>
      </dsp:nvSpPr>
      <dsp:spPr>
        <a:xfrm>
          <a:off x="664759" y="0"/>
          <a:ext cx="7533940" cy="1593467"/>
        </a:xfrm>
        <a:prstGeom prst="rightArrow">
          <a:avLst/>
        </a:prstGeom>
        <a:gradFill flip="none" rotWithShape="1">
          <a:gsLst>
            <a:gs pos="0">
              <a:schemeClr val="accent3">
                <a:shade val="30000"/>
                <a:satMod val="115000"/>
              </a:schemeClr>
            </a:gs>
            <a:gs pos="50000">
              <a:schemeClr val="accent3">
                <a:shade val="67500"/>
                <a:satMod val="115000"/>
              </a:schemeClr>
            </a:gs>
            <a:gs pos="100000">
              <a:schemeClr val="accent3">
                <a:shade val="100000"/>
                <a:satMod val="115000"/>
              </a:schemeClr>
            </a:gs>
          </a:gsLst>
          <a:lin ang="16200000" scaled="1"/>
          <a:tileRect/>
        </a:gradFill>
        <a:ln w="12700">
          <a:solidFill>
            <a:srgbClr val="FF00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FCF6FD-E5F4-4AB1-9291-1D36DEBAADC7}">
      <dsp:nvSpPr>
        <dsp:cNvPr id="0" name=""/>
        <dsp:cNvSpPr/>
      </dsp:nvSpPr>
      <dsp:spPr>
        <a:xfrm>
          <a:off x="1731" y="478040"/>
          <a:ext cx="1107499" cy="637387"/>
        </a:xfrm>
        <a:prstGeom prst="roundRect">
          <a:avLst/>
        </a:prstGeom>
        <a:solidFill>
          <a:srgbClr val="0070C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noProof="0" smtClean="0"/>
            <a:t>Stocks</a:t>
          </a:r>
          <a:endParaRPr lang="en-US" sz="1400" b="0" kern="1200" noProof="0"/>
        </a:p>
      </dsp:txBody>
      <dsp:txXfrm>
        <a:off x="32846" y="509155"/>
        <a:ext cx="1045269" cy="575157"/>
      </dsp:txXfrm>
    </dsp:sp>
    <dsp:sp modelId="{0910BF6E-13BF-441F-909E-32BD15E14679}">
      <dsp:nvSpPr>
        <dsp:cNvPr id="0" name=""/>
        <dsp:cNvSpPr/>
      </dsp:nvSpPr>
      <dsp:spPr>
        <a:xfrm>
          <a:off x="1293813" y="452634"/>
          <a:ext cx="1107499" cy="637387"/>
        </a:xfrm>
        <a:prstGeom prst="roundRect">
          <a:avLst/>
        </a:prstGeom>
        <a:solidFill>
          <a:srgbClr val="0070C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s-CL" sz="1400" b="0" kern="1200" noProof="0" smtClean="0"/>
            <a:t>Shares of Investment Funds</a:t>
          </a:r>
          <a:endParaRPr lang="en-US" sz="1400" b="0" kern="1200" noProof="0"/>
        </a:p>
      </dsp:txBody>
      <dsp:txXfrm>
        <a:off x="1324928" y="483749"/>
        <a:ext cx="1045269" cy="575157"/>
      </dsp:txXfrm>
    </dsp:sp>
    <dsp:sp modelId="{2CF7669B-B035-419A-9E3A-580E2570A394}">
      <dsp:nvSpPr>
        <dsp:cNvPr id="0" name=""/>
        <dsp:cNvSpPr/>
      </dsp:nvSpPr>
      <dsp:spPr>
        <a:xfrm>
          <a:off x="2585896" y="478040"/>
          <a:ext cx="1107499" cy="637387"/>
        </a:xfrm>
        <a:prstGeom prst="roundRect">
          <a:avLst/>
        </a:prstGeom>
        <a:solidFill>
          <a:srgbClr val="0070C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noProof="0" smtClean="0"/>
            <a:t>Foreign Investment</a:t>
          </a:r>
          <a:endParaRPr lang="en-US" sz="1400" b="0" kern="1200" noProof="0"/>
        </a:p>
      </dsp:txBody>
      <dsp:txXfrm>
        <a:off x="2617011" y="509155"/>
        <a:ext cx="1045269" cy="575157"/>
      </dsp:txXfrm>
    </dsp:sp>
    <dsp:sp modelId="{06C36F27-6689-4801-A752-8FF4D53153BA}">
      <dsp:nvSpPr>
        <dsp:cNvPr id="0" name=""/>
        <dsp:cNvSpPr/>
      </dsp:nvSpPr>
      <dsp:spPr>
        <a:xfrm>
          <a:off x="3877979" y="478040"/>
          <a:ext cx="1107499" cy="637387"/>
        </a:xfrm>
        <a:prstGeom prst="roundRect">
          <a:avLst/>
        </a:prstGeom>
        <a:solidFill>
          <a:srgbClr val="0070C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noProof="0" smtClean="0"/>
            <a:t>Second Fixed Income Fund</a:t>
          </a:r>
          <a:endParaRPr lang="en-US" sz="1400" b="0" kern="1200" noProof="0"/>
        </a:p>
      </dsp:txBody>
      <dsp:txXfrm>
        <a:off x="3909094" y="509155"/>
        <a:ext cx="1045269" cy="575157"/>
      </dsp:txXfrm>
    </dsp:sp>
    <dsp:sp modelId="{BAF874B9-6463-42E3-8DA4-B90E12DB8FF5}">
      <dsp:nvSpPr>
        <dsp:cNvPr id="0" name=""/>
        <dsp:cNvSpPr/>
      </dsp:nvSpPr>
      <dsp:spPr>
        <a:xfrm>
          <a:off x="5170062" y="478040"/>
          <a:ext cx="1107499" cy="637387"/>
        </a:xfrm>
        <a:prstGeom prst="roundRect">
          <a:avLst/>
        </a:prstGeom>
        <a:solidFill>
          <a:srgbClr val="0070C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noProof="0" smtClean="0"/>
            <a:t>Multifunds</a:t>
          </a:r>
          <a:endParaRPr lang="en-US" sz="1400" b="0" kern="1200" noProof="0"/>
        </a:p>
      </dsp:txBody>
      <dsp:txXfrm>
        <a:off x="5201177" y="509155"/>
        <a:ext cx="1045269" cy="575157"/>
      </dsp:txXfrm>
    </dsp:sp>
    <dsp:sp modelId="{670BCB46-DB4C-45D2-8CED-6F849755A274}">
      <dsp:nvSpPr>
        <dsp:cNvPr id="0" name=""/>
        <dsp:cNvSpPr/>
      </dsp:nvSpPr>
      <dsp:spPr>
        <a:xfrm>
          <a:off x="6462145" y="478040"/>
          <a:ext cx="1107499" cy="637387"/>
        </a:xfrm>
        <a:prstGeom prst="roundRect">
          <a:avLst/>
        </a:prstGeom>
        <a:solidFill>
          <a:srgbClr val="0070C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noProof="0" smtClean="0"/>
            <a:t>Flexible Investment Regime</a:t>
          </a:r>
          <a:endParaRPr lang="en-US" sz="1400" b="0" kern="1200" noProof="0"/>
        </a:p>
      </dsp:txBody>
      <dsp:txXfrm>
        <a:off x="6493260" y="509155"/>
        <a:ext cx="1045269" cy="575157"/>
      </dsp:txXfrm>
    </dsp:sp>
    <dsp:sp modelId="{688C55EE-D4F6-42F4-B187-5C2FE0D9DA02}">
      <dsp:nvSpPr>
        <dsp:cNvPr id="0" name=""/>
        <dsp:cNvSpPr/>
      </dsp:nvSpPr>
      <dsp:spPr>
        <a:xfrm>
          <a:off x="7754228" y="478040"/>
          <a:ext cx="1107499" cy="637387"/>
        </a:xfrm>
        <a:prstGeom prst="roundRect">
          <a:avLst/>
        </a:prstGeom>
        <a:solidFill>
          <a:srgbClr val="0070C0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noProof="0" smtClean="0"/>
            <a:t>Investment Derivatives</a:t>
          </a:r>
          <a:endParaRPr lang="en-US" sz="1400" b="0" kern="1200" noProof="0"/>
        </a:p>
      </dsp:txBody>
      <dsp:txXfrm>
        <a:off x="7785343" y="509155"/>
        <a:ext cx="1045269" cy="5751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9FC248-4274-4BFF-BA17-2BA314D5838D}">
      <dsp:nvSpPr>
        <dsp:cNvPr id="0" name=""/>
        <dsp:cNvSpPr/>
      </dsp:nvSpPr>
      <dsp:spPr>
        <a:xfrm>
          <a:off x="0" y="0"/>
          <a:ext cx="3690753" cy="4390960"/>
        </a:xfrm>
        <a:prstGeom prst="triangl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68545A-FF89-43AD-A9E6-65EE1F20E5EB}">
      <dsp:nvSpPr>
        <dsp:cNvPr id="0" name=""/>
        <dsp:cNvSpPr/>
      </dsp:nvSpPr>
      <dsp:spPr>
        <a:xfrm>
          <a:off x="1845376" y="441454"/>
          <a:ext cx="2398990" cy="1039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dirty="0" smtClean="0"/>
            <a:t>Investment Policies</a:t>
          </a:r>
          <a:endParaRPr lang="en-US" sz="2600" kern="1200" noProof="0" dirty="0"/>
        </a:p>
      </dsp:txBody>
      <dsp:txXfrm>
        <a:off x="1896116" y="492194"/>
        <a:ext cx="2297510" cy="937942"/>
      </dsp:txXfrm>
    </dsp:sp>
    <dsp:sp modelId="{99FFB396-CA36-40DA-9896-9C9E4AFAED3A}">
      <dsp:nvSpPr>
        <dsp:cNvPr id="0" name=""/>
        <dsp:cNvSpPr/>
      </dsp:nvSpPr>
      <dsp:spPr>
        <a:xfrm>
          <a:off x="1845376" y="1610805"/>
          <a:ext cx="2398990" cy="1039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80000"/>
              <a:hueOff val="0"/>
              <a:satOff val="-5541"/>
              <a:lumOff val="1422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smtClean="0"/>
            <a:t>Investment Regime</a:t>
          </a:r>
          <a:endParaRPr lang="en-US" sz="2600" kern="1200" noProof="0"/>
        </a:p>
      </dsp:txBody>
      <dsp:txXfrm>
        <a:off x="1896116" y="1661545"/>
        <a:ext cx="2297510" cy="937942"/>
      </dsp:txXfrm>
    </dsp:sp>
    <dsp:sp modelId="{A0DD0654-76EA-466B-8131-4DE0D9ED1890}">
      <dsp:nvSpPr>
        <dsp:cNvPr id="0" name=""/>
        <dsp:cNvSpPr/>
      </dsp:nvSpPr>
      <dsp:spPr>
        <a:xfrm>
          <a:off x="1845376" y="2780155"/>
          <a:ext cx="2398990" cy="1039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80000"/>
              <a:hueOff val="0"/>
              <a:satOff val="-11081"/>
              <a:lumOff val="284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smtClean="0"/>
            <a:t>Structural Limits Law</a:t>
          </a:r>
          <a:endParaRPr lang="en-US" sz="2600" kern="1200" noProof="0"/>
        </a:p>
      </dsp:txBody>
      <dsp:txXfrm>
        <a:off x="1896116" y="2830895"/>
        <a:ext cx="2297510" cy="9379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6D475D-DE54-4D59-A77B-101A5F4CCBBA}">
      <dsp:nvSpPr>
        <dsp:cNvPr id="0" name=""/>
        <dsp:cNvSpPr/>
      </dsp:nvSpPr>
      <dsp:spPr>
        <a:xfrm>
          <a:off x="1168142" y="0"/>
          <a:ext cx="2296562" cy="126204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smtClean="0"/>
            <a:t>Pension Fund Administrators</a:t>
          </a:r>
          <a:endParaRPr lang="en-US" sz="2400" kern="1200" noProof="0"/>
        </a:p>
      </dsp:txBody>
      <dsp:txXfrm>
        <a:off x="1168142" y="0"/>
        <a:ext cx="2296562" cy="1262042"/>
      </dsp:txXfrm>
    </dsp:sp>
    <dsp:sp modelId="{96878AC6-9062-4C84-A944-D8CAC9244BA1}">
      <dsp:nvSpPr>
        <dsp:cNvPr id="0" name=""/>
        <dsp:cNvSpPr/>
      </dsp:nvSpPr>
      <dsp:spPr>
        <a:xfrm>
          <a:off x="1099148" y="1328970"/>
          <a:ext cx="2529551" cy="1262042"/>
        </a:xfrm>
        <a:prstGeom prst="rect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smtClean="0"/>
            <a:t>Supervisor and Technical Investment Council</a:t>
          </a:r>
          <a:endParaRPr lang="en-US" sz="2400" kern="1200" noProof="0"/>
        </a:p>
      </dsp:txBody>
      <dsp:txXfrm>
        <a:off x="1099148" y="1328970"/>
        <a:ext cx="2529551" cy="1262042"/>
      </dsp:txXfrm>
    </dsp:sp>
    <dsp:sp modelId="{113BE7EA-787D-4134-92D8-5285A49D87BE}">
      <dsp:nvSpPr>
        <dsp:cNvPr id="0" name=""/>
        <dsp:cNvSpPr/>
      </dsp:nvSpPr>
      <dsp:spPr>
        <a:xfrm>
          <a:off x="1080124" y="2654115"/>
          <a:ext cx="2567599" cy="126204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smtClean="0"/>
            <a:t>Government and Congress</a:t>
          </a:r>
          <a:endParaRPr lang="en-US" sz="2400" kern="1200" noProof="0"/>
        </a:p>
      </dsp:txBody>
      <dsp:txXfrm>
        <a:off x="1080124" y="2654115"/>
        <a:ext cx="2567599" cy="12620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73E42F-7436-41A6-9EE4-250BB79CB14A}">
      <dsp:nvSpPr>
        <dsp:cNvPr id="0" name=""/>
        <dsp:cNvSpPr/>
      </dsp:nvSpPr>
      <dsp:spPr>
        <a:xfrm>
          <a:off x="0" y="0"/>
          <a:ext cx="6768752" cy="1317746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s-CL" sz="2000" kern="1200" noProof="0" smtClean="0"/>
            <a:t>“The Administrators must do everything necessary in order to obtain adequate returns and security in the investment of administrated funds…” (Article 147, subsection first and second)</a:t>
          </a:r>
          <a:endParaRPr lang="en-US" sz="2000" kern="1200" noProof="0"/>
        </a:p>
      </dsp:txBody>
      <dsp:txXfrm>
        <a:off x="0" y="0"/>
        <a:ext cx="6768752" cy="1317746"/>
      </dsp:txXfrm>
    </dsp:sp>
    <dsp:sp modelId="{1B0F420E-145D-40FB-A0E1-6D4E5D0B4C87}">
      <dsp:nvSpPr>
        <dsp:cNvPr id="0" name=""/>
        <dsp:cNvSpPr/>
      </dsp:nvSpPr>
      <dsp:spPr>
        <a:xfrm>
          <a:off x="3305" y="1317746"/>
          <a:ext cx="2254047" cy="276726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noProof="0" smtClean="0"/>
            <a:t>Return</a:t>
          </a:r>
          <a:endParaRPr lang="en-US" sz="5200" kern="1200" noProof="0"/>
        </a:p>
      </dsp:txBody>
      <dsp:txXfrm>
        <a:off x="3305" y="1317746"/>
        <a:ext cx="2254047" cy="2767267"/>
      </dsp:txXfrm>
    </dsp:sp>
    <dsp:sp modelId="{D2E5D71A-A93A-4B01-9DC1-2B373C52453A}">
      <dsp:nvSpPr>
        <dsp:cNvPr id="0" name=""/>
        <dsp:cNvSpPr/>
      </dsp:nvSpPr>
      <dsp:spPr>
        <a:xfrm>
          <a:off x="2257352" y="1317746"/>
          <a:ext cx="2254047" cy="276726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noProof="0" dirty="0" smtClean="0">
              <a:solidFill>
                <a:schemeClr val="accent2">
                  <a:lumMod val="50000"/>
                </a:schemeClr>
              </a:solidFill>
            </a:rPr>
            <a:t>Risk</a:t>
          </a:r>
          <a:endParaRPr lang="en-US" sz="5200" kern="1200" noProof="0" dirty="0">
            <a:solidFill>
              <a:schemeClr val="accent2">
                <a:lumMod val="50000"/>
              </a:schemeClr>
            </a:solidFill>
          </a:endParaRPr>
        </a:p>
      </dsp:txBody>
      <dsp:txXfrm>
        <a:off x="2257352" y="1317746"/>
        <a:ext cx="2254047" cy="2767267"/>
      </dsp:txXfrm>
    </dsp:sp>
    <dsp:sp modelId="{5030C300-ADF4-446C-AB1D-00F3829FDC99}">
      <dsp:nvSpPr>
        <dsp:cNvPr id="0" name=""/>
        <dsp:cNvSpPr/>
      </dsp:nvSpPr>
      <dsp:spPr>
        <a:xfrm>
          <a:off x="4511399" y="1317746"/>
          <a:ext cx="2254047" cy="276726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noProof="0" smtClean="0"/>
            <a:t>Cost</a:t>
          </a:r>
          <a:endParaRPr lang="en-US" sz="5200" kern="1200" noProof="0"/>
        </a:p>
      </dsp:txBody>
      <dsp:txXfrm>
        <a:off x="4511399" y="1317746"/>
        <a:ext cx="2254047" cy="2767267"/>
      </dsp:txXfrm>
    </dsp:sp>
    <dsp:sp modelId="{25A311BC-8EE2-447A-8593-792441EF4D8A}">
      <dsp:nvSpPr>
        <dsp:cNvPr id="0" name=""/>
        <dsp:cNvSpPr/>
      </dsp:nvSpPr>
      <dsp:spPr>
        <a:xfrm>
          <a:off x="0" y="4085013"/>
          <a:ext cx="6768752" cy="307474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AF75-44C0-47EA-9977-88A77499CB12}">
      <dsp:nvSpPr>
        <dsp:cNvPr id="0" name=""/>
        <dsp:cNvSpPr/>
      </dsp:nvSpPr>
      <dsp:spPr>
        <a:xfrm>
          <a:off x="2422892" y="614880"/>
          <a:ext cx="4098822" cy="4098822"/>
        </a:xfrm>
        <a:prstGeom prst="blockArc">
          <a:avLst>
            <a:gd name="adj1" fmla="val 10799992"/>
            <a:gd name="adj2" fmla="val 16200003"/>
            <a:gd name="adj3" fmla="val 4643"/>
          </a:avLst>
        </a:prstGeom>
        <a:gradFill rotWithShape="0">
          <a:gsLst>
            <a:gs pos="0">
              <a:schemeClr val="accent3">
                <a:hueOff val="0"/>
                <a:satOff val="0"/>
                <a:lumOff val="-10000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10000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100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9543F4-64C1-4242-A86F-8B5089DF31BE}">
      <dsp:nvSpPr>
        <dsp:cNvPr id="0" name=""/>
        <dsp:cNvSpPr/>
      </dsp:nvSpPr>
      <dsp:spPr>
        <a:xfrm>
          <a:off x="2422892" y="614900"/>
          <a:ext cx="4098822" cy="4098822"/>
        </a:xfrm>
        <a:prstGeom prst="blockArc">
          <a:avLst>
            <a:gd name="adj1" fmla="val 5413407"/>
            <a:gd name="adj2" fmla="val 10800026"/>
            <a:gd name="adj3" fmla="val 4643"/>
          </a:avLst>
        </a:prstGeom>
        <a:gradFill rotWithShape="0">
          <a:gsLst>
            <a:gs pos="0">
              <a:schemeClr val="accent3">
                <a:hueOff val="0"/>
                <a:satOff val="0"/>
                <a:lumOff val="-66667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66667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6666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4CC490-47FF-4F1C-9CEC-6CA6F56630A7}">
      <dsp:nvSpPr>
        <dsp:cNvPr id="0" name=""/>
        <dsp:cNvSpPr/>
      </dsp:nvSpPr>
      <dsp:spPr>
        <a:xfrm>
          <a:off x="2415084" y="614884"/>
          <a:ext cx="4098822" cy="4098822"/>
        </a:xfrm>
        <a:prstGeom prst="blockArc">
          <a:avLst>
            <a:gd name="adj1" fmla="val 0"/>
            <a:gd name="adj2" fmla="val 5400000"/>
            <a:gd name="adj3" fmla="val 4643"/>
          </a:avLst>
        </a:prstGeom>
        <a:gradFill rotWithShape="0">
          <a:gsLst>
            <a:gs pos="0">
              <a:schemeClr val="accent3">
                <a:hueOff val="0"/>
                <a:satOff val="0"/>
                <a:lumOff val="-33333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33333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333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2C691D-3458-4F44-8C68-EED2686AB0DD}">
      <dsp:nvSpPr>
        <dsp:cNvPr id="0" name=""/>
        <dsp:cNvSpPr/>
      </dsp:nvSpPr>
      <dsp:spPr>
        <a:xfrm>
          <a:off x="2415084" y="614864"/>
          <a:ext cx="4098822" cy="4098822"/>
        </a:xfrm>
        <a:prstGeom prst="blockArc">
          <a:avLst>
            <a:gd name="adj1" fmla="val 16213410"/>
            <a:gd name="adj2" fmla="val 34"/>
            <a:gd name="adj3" fmla="val 4643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2DAF75B-391D-4F05-920A-DE8909408DDE}">
      <dsp:nvSpPr>
        <dsp:cNvPr id="0" name=""/>
        <dsp:cNvSpPr/>
      </dsp:nvSpPr>
      <dsp:spPr>
        <a:xfrm>
          <a:off x="3528393" y="1720386"/>
          <a:ext cx="1887819" cy="188781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smtClean="0"/>
            <a:t>Direct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smtClean="0"/>
            <a:t>Mandate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smtClean="0"/>
            <a:t>Mutual Fund</a:t>
          </a:r>
          <a:endParaRPr lang="en-US" sz="2000" kern="1200" noProof="0" smtClean="0"/>
        </a:p>
      </dsp:txBody>
      <dsp:txXfrm>
        <a:off x="3804858" y="1996851"/>
        <a:ext cx="1334889" cy="1334889"/>
      </dsp:txXfrm>
    </dsp:sp>
    <dsp:sp modelId="{CDF9E327-5842-4B2A-A279-C4436159431F}">
      <dsp:nvSpPr>
        <dsp:cNvPr id="0" name=""/>
        <dsp:cNvSpPr/>
      </dsp:nvSpPr>
      <dsp:spPr>
        <a:xfrm>
          <a:off x="3811568" y="1716"/>
          <a:ext cx="1321473" cy="132147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smtClean="0">
              <a:solidFill>
                <a:schemeClr val="tx1"/>
              </a:solidFill>
            </a:rPr>
            <a:t>Governance and Capacity</a:t>
          </a:r>
          <a:endParaRPr lang="en-US" sz="1400" kern="1200" noProof="0">
            <a:solidFill>
              <a:schemeClr val="tx1"/>
            </a:solidFill>
          </a:endParaRPr>
        </a:p>
      </dsp:txBody>
      <dsp:txXfrm>
        <a:off x="4005093" y="195241"/>
        <a:ext cx="934423" cy="934423"/>
      </dsp:txXfrm>
    </dsp:sp>
    <dsp:sp modelId="{AB1C2FDB-CAFA-44FF-93E4-EE0DE4A543EB}">
      <dsp:nvSpPr>
        <dsp:cNvPr id="0" name=""/>
        <dsp:cNvSpPr/>
      </dsp:nvSpPr>
      <dsp:spPr>
        <a:xfrm>
          <a:off x="5805597" y="2003559"/>
          <a:ext cx="1321473" cy="132147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-33333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33333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333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smtClean="0"/>
            <a:t>Cost</a:t>
          </a:r>
          <a:endParaRPr lang="en-US" sz="1400" kern="1200" noProof="0"/>
        </a:p>
      </dsp:txBody>
      <dsp:txXfrm>
        <a:off x="5999122" y="2197084"/>
        <a:ext cx="934423" cy="934423"/>
      </dsp:txXfrm>
    </dsp:sp>
    <dsp:sp modelId="{CD20DB74-7D24-4783-A3D5-A583E51C3EFD}">
      <dsp:nvSpPr>
        <dsp:cNvPr id="0" name=""/>
        <dsp:cNvSpPr/>
      </dsp:nvSpPr>
      <dsp:spPr>
        <a:xfrm>
          <a:off x="3803759" y="4005397"/>
          <a:ext cx="1321473" cy="132147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-66667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66667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6666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smtClean="0"/>
            <a:t>Return and Risk</a:t>
          </a:r>
          <a:endParaRPr lang="en-US" sz="1400" kern="1200" noProof="0"/>
        </a:p>
      </dsp:txBody>
      <dsp:txXfrm>
        <a:off x="3997284" y="4198922"/>
        <a:ext cx="934423" cy="934423"/>
      </dsp:txXfrm>
    </dsp:sp>
    <dsp:sp modelId="{ED3896A6-F5CC-4B08-B94E-B49C2B2CDBDE}">
      <dsp:nvSpPr>
        <dsp:cNvPr id="0" name=""/>
        <dsp:cNvSpPr/>
      </dsp:nvSpPr>
      <dsp:spPr>
        <a:xfrm>
          <a:off x="1809728" y="2003559"/>
          <a:ext cx="1321473" cy="132147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-10000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10000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100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smtClean="0"/>
            <a:t>Information</a:t>
          </a:r>
          <a:endParaRPr lang="en-US" sz="1400" kern="1200" noProof="0"/>
        </a:p>
      </dsp:txBody>
      <dsp:txXfrm>
        <a:off x="2003253" y="2197084"/>
        <a:ext cx="934423" cy="934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diagrams.loki3.com/VaryingWidthList+Icon">
  <dgm:title val="Lista de ancho variable"/>
  <dgm:desc val="Se usa para destacar elementos con diferentes importancias. Adecuado para grandes cantidades de texto de nivel 1. El ancho de cada forma se determina de forma independiente según su texto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0.17691</cdr:x>
      <cdr:y>0.5002</cdr:y>
    </cdr:from>
    <cdr:to>
      <cdr:x>0.19726</cdr:x>
      <cdr:y>0.53515</cdr:y>
    </cdr:to>
    <cdr:cxnSp macro="">
      <cdr:nvCxnSpPr>
        <cdr:cNvPr id="2" name="6 Conector recto de flecha"/>
        <cdr:cNvCxnSpPr/>
      </cdr:nvCxnSpPr>
      <cdr:spPr>
        <a:xfrm xmlns:a="http://schemas.openxmlformats.org/drawingml/2006/main" flipH="1">
          <a:off x="1252102" y="2060868"/>
          <a:ext cx="144030" cy="14399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73242-0F8C-4A07-88D1-C6A28732F10B}" type="datetimeFigureOut">
              <a:rPr lang="es-ES" smtClean="0"/>
              <a:t>28/02/2014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A07104-0927-44A3-8102-3C46487FDF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297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A07104-0927-44A3-8102-3C46487FDFA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6281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29739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76882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A0A51-6535-4C64-879D-2982CA273CB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516048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42531-05D3-4FF7-B822-39084943D7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79878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441DE-A3E6-4DBF-A5C8-85FD6DB1CC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108012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05BCB-E569-47D2-BAD9-D0D76A844A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416045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D94C0-5BF3-4752-B21F-0184F4F864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564581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517B9-B844-40F1-8BEE-5F57E81AB27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524578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3BEEA-35BD-493D-B22A-84118977919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808770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7FAD2-FBD8-4730-A7DB-0343B3957F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085671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A810B-EBE7-4A5A-8667-F057B37AC8E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827543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D4048-1296-4833-9573-7141A882165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524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5601187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40B1B-6518-4248-BF06-681F1A1C8E7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730027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AEFCC-9001-48AC-9966-D9641250D8A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642190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D15FF-3D0D-4A1E-9552-1C3B23DC03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083192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2C880-ABD1-433A-A9A3-D8384A018D5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597540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864B4-8706-4CB8-903B-47D1E7CE261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430119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1F83D-88C2-45F0-A197-A9FBD5E2B34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309975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36C17-F9BD-4270-8560-6C3B10C1347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073640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6F183-186A-4C50-B71E-3518A712DB9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839496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E4D91-A9F1-423E-B90D-94F9CFA675C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168497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44A95-779C-4D24-B2CF-EF5BB858217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1255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A0A51-6535-4C64-879D-2982CA273CB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516048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8B6B6-7262-4283-BD18-34B1C6CAF44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090462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28143-B6FA-4EE8-9FEB-5FDA5113B46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804841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7C03A-A6BB-4CC8-9DA9-7A0884A4923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21504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F4C4E-3930-4E72-844D-690B5C4701E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5245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D62E7-1BB5-4DD0-AFC0-B0A97E1A917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385480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33868-CF08-4F0D-A25D-3347970855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612345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1AA43-D738-4339-81BD-A2D3A1221A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71003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B4ACE-AF2A-46DB-BC2C-7873FC98837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947879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5A2AA-8CCA-46E9-AECA-25F0BE0273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417097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7F9CF-BC45-4CF1-87B8-9B16E61A93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637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42531-05D3-4FF7-B822-39084943D7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79878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FDF32-1751-48AC-8358-2A560FC757D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659452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60359-040B-4F67-BB77-3F1670CDCC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0695393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D0679-28A4-409C-8921-F01488B4424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689732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83E3A-21C1-4046-9656-DC992F9887A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5666834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E50F7-648B-46F7-B9E0-37B992D64B36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608372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B4D5A-128E-40EF-BE20-4A70C8202DDE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275714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920E7-D4F2-4C8A-A7A3-22621561CB2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3844009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15883-9715-431B-AA4C-C7C8ADBEFA35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5517504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F947A-AD6B-491D-BC5E-2799AD18BEB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1498885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55ED2-326B-4182-B325-0F986C57FB4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40708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441DE-A3E6-4DBF-A5C8-85FD6DB1CC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108012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CDCAE-56CC-4C74-90C3-17FB8D67964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1203424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6208F-BF6A-4F44-823B-7D09C3F57C93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1273756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F03A4-B832-409D-B728-C0C7C18DF00F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485331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4C14A-B710-4EA8-A695-1C80CBE89245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3037430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820EC-A462-4B66-9B92-7DB16501C2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776983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703B2-932F-42C9-A868-398AA87B69F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370151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8E691-B51A-49CC-88F5-15FB106D036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272515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5D8DE-D81D-4BBB-9314-58862DF2915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655431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268CC-9BDF-4C1E-B13F-3168651E813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581864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D026A-9C5E-4A19-8237-9426990C84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1736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05BCB-E569-47D2-BAD9-D0D76A844A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416045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0DA82-D718-4547-811E-FD2AB5660A8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121365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11113-0AAF-4F57-AA35-3EDC09157CA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671289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241A9-3CCB-4D38-87E0-DB39B8F46E4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398383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F079A-312E-410B-93B1-8441C9FA80E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728367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06CE4-15AE-4A5B-8D56-D9E76514B91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758555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F8C33-FE73-45A8-B898-0A296A32738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808066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250BC-3052-48A8-88CE-19C8C5BCC1D1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587349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5780B-02EA-4A8B-8207-A7745A1D446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6116928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26342-79D5-4DF0-B576-088DB0F594B3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18531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BD0FF-4E4B-4858-B395-3FBCD2842EB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19184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D94C0-5BF3-4752-B21F-0184F4F864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564581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41C28-0A39-416B-8999-B4C39511CB95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3116902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F626D-DBBC-4C72-B17E-AE9C1870D29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327855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F40E4-5CA5-4291-96D7-B265B7DC3C3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410604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B9E9E-CBFE-4B9B-BD8A-2DB88D7192C2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638952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957A2-F903-43E5-B0E0-3E27F269274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5540916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3BD36-A27D-4F8A-9E80-1CF93846FB5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2504013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450575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9346783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5717084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55677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517B9-B844-40F1-8BEE-5F57E81AB27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524578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820994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7670163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58585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97766462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99408929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595823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75034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3BEEA-35BD-493D-B22A-84118977919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808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7FAD2-FBD8-4730-A7DB-0343B3957F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0856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60373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A810B-EBE7-4A5A-8667-F057B37AC8E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8275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D4048-1296-4833-9573-7141A882165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5241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40B1B-6518-4248-BF06-681F1A1C8E7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73002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AEFCC-9001-48AC-9966-D9641250D8A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64219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D15FF-3D0D-4A1E-9552-1C3B23DC03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08319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2C880-ABD1-433A-A9A3-D8384A018D5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59754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864B4-8706-4CB8-903B-47D1E7CE261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43011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1F83D-88C2-45F0-A197-A9FBD5E2B34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30997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36C17-F9BD-4270-8560-6C3B10C1347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07364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6F183-186A-4C50-B71E-3518A712DB9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839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143078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E4D91-A9F1-423E-B90D-94F9CFA675C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16849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44A95-779C-4D24-B2CF-EF5BB858217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1255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8B6B6-7262-4283-BD18-34B1C6CAF44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09046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28143-B6FA-4EE8-9FEB-5FDA5113B46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80484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7C03A-A6BB-4CC8-9DA9-7A0884A4923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2150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F4C4E-3930-4E72-844D-690B5C4701E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52456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D62E7-1BB5-4DD0-AFC0-B0A97E1A917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38548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33868-CF08-4F0D-A25D-3347970855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61234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1AA43-D738-4339-81BD-A2D3A1221A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71003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B4ACE-AF2A-46DB-BC2C-7873FC98837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947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503492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5A2AA-8CCA-46E9-AECA-25F0BE0273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41709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7F9CF-BC45-4CF1-87B8-9B16E61A93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6376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FDF32-1751-48AC-8358-2A560FC757D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65945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60359-040B-4F67-BB77-3F1670CDCC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069539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D0679-28A4-409C-8921-F01488B4424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68973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83E3A-21C1-4046-9656-DC992F9887A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566683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E50F7-648B-46F7-B9E0-37B992D64B36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60837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B4D5A-128E-40EF-BE20-4A70C8202DDE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27571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920E7-D4F2-4C8A-A7A3-22621561CB2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384400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15883-9715-431B-AA4C-C7C8ADBEFA35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5517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879896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F947A-AD6B-491D-BC5E-2799AD18BEB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149888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55ED2-326B-4182-B325-0F986C57FB4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407087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CDCAE-56CC-4C74-90C3-17FB8D67964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120342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6208F-BF6A-4F44-823B-7D09C3F57C93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127375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F03A4-B832-409D-B728-C0C7C18DF00F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48533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4C14A-B710-4EA8-A695-1C80CBE89245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303743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820EC-A462-4B66-9B92-7DB16501C2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77698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703B2-932F-42C9-A868-398AA87B69F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370151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8E691-B51A-49CC-88F5-15FB106D036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27251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5D8DE-D81D-4BBB-9314-58862DF2915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6554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277468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268CC-9BDF-4C1E-B13F-3168651E813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58186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D026A-9C5E-4A19-8237-9426990C84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17365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0DA82-D718-4547-811E-FD2AB5660A8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12136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11113-0AAF-4F57-AA35-3EDC09157CA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67128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241A9-3CCB-4D38-87E0-DB39B8F46E4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39838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F079A-312E-410B-93B1-8441C9FA80E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72836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06CE4-15AE-4A5B-8D56-D9E76514B91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75855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F8C33-FE73-45A8-B898-0A296A32738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80806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250BC-3052-48A8-88CE-19C8C5BCC1D1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58734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5780B-02EA-4A8B-8207-A7745A1D446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61169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235780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26342-79D5-4DF0-B576-088DB0F594B3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1853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BD0FF-4E4B-4858-B395-3FBCD2842EB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191844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41C28-0A39-416B-8999-B4C39511CB95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311690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F626D-DBBC-4C72-B17E-AE9C1870D29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32785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F40E4-5CA5-4291-96D7-B265B7DC3C3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410604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B9E9E-CBFE-4B9B-BD8A-2DB88D7192C2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63895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957A2-F903-43E5-B0E0-3E27F269274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5540916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3BD36-A27D-4F8A-9E80-1CF93846FB5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250401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45057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93467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746379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571708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5567721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82099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767016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58585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97766462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99408929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595823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7503434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29739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5138346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60373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1430783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5034929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8798960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277468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23578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7463795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5138346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7688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56011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0"/>
            <a:ext cx="9144000" cy="1428750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0"/>
            <a:ext cx="2135187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3033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4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356350"/>
            <a:ext cx="2894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4763"/>
            <a:ext cx="2132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4763"/>
            <a:ext cx="2132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63747D4-E953-4A02-8A53-76116E4EE1C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8A74355-4BF5-409E-8915-06EE48083AF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3172235-98C5-48B5-A1FA-A855EE8161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E82E15E-38CE-4A58-92F3-EA994880FD5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842D4FA-D1C0-4C31-B88A-CBCEAE44F0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9506788-75C4-4A67-B210-982A8E534A08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4763"/>
            <a:ext cx="2132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4763"/>
            <a:ext cx="2132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63747D4-E953-4A02-8A53-76116E4EE1C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8A74355-4BF5-409E-8915-06EE48083AF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3172235-98C5-48B5-A1FA-A855EE8161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E82E15E-38CE-4A58-92F3-EA994880FD5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842D4FA-D1C0-4C31-B88A-CBCEAE44F0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9506788-75C4-4A67-B210-982A8E534A08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0"/>
            <a:ext cx="9144000" cy="1428750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0"/>
            <a:ext cx="2135187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4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356350"/>
            <a:ext cx="2894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9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5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9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sz="3600" dirty="0" smtClean="0"/>
              <a:t>Pension Funds Foreign Investment – How to handle the risks?</a:t>
            </a:r>
            <a:endParaRPr lang="en-US" sz="3600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/>
          <a:p>
            <a:r>
              <a:rPr lang="en-US" sz="2400" dirty="0" smtClean="0"/>
              <a:t>Solange </a:t>
            </a:r>
            <a:r>
              <a:rPr lang="en-US" sz="2400" dirty="0" err="1" smtClean="0"/>
              <a:t>Berstein</a:t>
            </a:r>
            <a:endParaRPr lang="en-US" sz="2400" dirty="0" smtClean="0"/>
          </a:p>
          <a:p>
            <a:r>
              <a:rPr lang="en-US" sz="2400" dirty="0" smtClean="0"/>
              <a:t>Superintendent of Pensions, </a:t>
            </a:r>
            <a:r>
              <a:rPr lang="en-US" sz="2400" dirty="0" smtClean="0"/>
              <a:t>Chile</a:t>
            </a:r>
          </a:p>
          <a:p>
            <a:r>
              <a:rPr lang="en-US" sz="2400" dirty="0" smtClean="0"/>
              <a:t>Chair of IOPS Technical Committee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000" dirty="0" smtClean="0"/>
              <a:t>Seminar: Regulatory and Supervisory Challenges for Iceland Pension Industry</a:t>
            </a:r>
          </a:p>
          <a:p>
            <a:r>
              <a:rPr lang="en-US" sz="2000" dirty="0" smtClean="0"/>
              <a:t>Reykjavik, Iceland</a:t>
            </a:r>
          </a:p>
          <a:p>
            <a:r>
              <a:rPr lang="en-US" sz="2000" dirty="0" smtClean="0"/>
              <a:t>February 28, 2014</a:t>
            </a:r>
          </a:p>
        </p:txBody>
      </p:sp>
    </p:spTree>
    <p:extLst>
      <p:ext uri="{BB962C8B-B14F-4D97-AF65-F5344CB8AC3E}">
        <p14:creationId xmlns:p14="http://schemas.microsoft.com/office/powerpoint/2010/main" val="392006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251520" y="44624"/>
            <a:ext cx="8228013" cy="1433512"/>
          </a:xfrm>
        </p:spPr>
        <p:txBody>
          <a:bodyPr/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Financial Instruments </a:t>
            </a:r>
            <a:br>
              <a:rPr lang="en-US" sz="3200" smtClean="0">
                <a:solidFill>
                  <a:schemeClr val="bg1"/>
                </a:solidFill>
              </a:rPr>
            </a:br>
            <a:r>
              <a:rPr lang="en-US" sz="3200" smtClean="0">
                <a:solidFill>
                  <a:schemeClr val="bg1"/>
                </a:solidFill>
              </a:rPr>
              <a:t>and Vehicles</a:t>
            </a:r>
            <a:endParaRPr lang="en-US" sz="3200">
              <a:solidFill>
                <a:schemeClr val="bg1"/>
              </a:solidFill>
            </a:endParaRPr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9011439"/>
              </p:ext>
            </p:extLst>
          </p:nvPr>
        </p:nvGraphicFramePr>
        <p:xfrm>
          <a:off x="35496" y="1484784"/>
          <a:ext cx="892899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251520" y="1772816"/>
            <a:ext cx="237626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smtClean="0"/>
              <a:t>Indirect</a:t>
            </a:r>
          </a:p>
          <a:p>
            <a:r>
              <a:rPr lang="en-US" sz="2000" smtClean="0"/>
              <a:t>Foreign investment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2259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67544" y="-20736"/>
            <a:ext cx="8228013" cy="1433512"/>
          </a:xfrm>
        </p:spPr>
        <p:txBody>
          <a:bodyPr/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Currency </a:t>
            </a:r>
            <a:r>
              <a:rPr lang="en-US" sz="3200" smtClean="0">
                <a:solidFill>
                  <a:schemeClr val="bg1"/>
                </a:solidFill>
              </a:rPr>
              <a:t>H</a:t>
            </a:r>
            <a:r>
              <a:rPr lang="en-US" sz="3200" smtClean="0">
                <a:solidFill>
                  <a:schemeClr val="bg1"/>
                </a:solidFill>
              </a:rPr>
              <a:t>edging</a:t>
            </a:r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55306" y="1605418"/>
            <a:ext cx="849694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smtClean="0"/>
              <a:t>Variations in the exchange rate may impact returns and volatility of pension funds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smtClean="0"/>
              <a:t>Currency hedging strategies help mitigate the risk of pension funds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smtClean="0"/>
              <a:t>Hedging should consider: 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smtClean="0"/>
              <a:t>Protect the value of the funds in the relevant currency for the payment of pensions (</a:t>
            </a:r>
            <a:r>
              <a:rPr lang="en-US" sz="2400" i="1" smtClean="0"/>
              <a:t>pesos</a:t>
            </a:r>
            <a:r>
              <a:rPr lang="en-US" sz="2400" smtClean="0"/>
              <a:t>).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smtClean="0"/>
              <a:t>Be flexible enough to allow PFAs to manage risk according to the scenario they face.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smtClean="0"/>
              <a:t>Capture the differences in the nature of the types of foreign instruments or investment vehicles.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413163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251520" y="-20736"/>
            <a:ext cx="8228013" cy="1433512"/>
          </a:xfrm>
        </p:spPr>
        <p:txBody>
          <a:bodyPr/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Currency </a:t>
            </a:r>
            <a:r>
              <a:rPr lang="en-US" sz="3200" smtClean="0">
                <a:solidFill>
                  <a:schemeClr val="bg1"/>
                </a:solidFill>
              </a:rPr>
              <a:t>H</a:t>
            </a:r>
            <a:r>
              <a:rPr lang="en-US" sz="3200" smtClean="0">
                <a:solidFill>
                  <a:schemeClr val="bg1"/>
                </a:solidFill>
              </a:rPr>
              <a:t>edging</a:t>
            </a:r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55306" y="1556792"/>
            <a:ext cx="8496944" cy="3023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L" dirty="0" smtClean="0"/>
          </a:p>
          <a:p>
            <a:endParaRPr lang="es-CL" dirty="0"/>
          </a:p>
          <a:p>
            <a:endParaRPr lang="es-CL" dirty="0" smtClean="0"/>
          </a:p>
          <a:p>
            <a:endParaRPr lang="es-CL" dirty="0"/>
          </a:p>
          <a:p>
            <a:endParaRPr lang="es-CL" dirty="0" smtClean="0"/>
          </a:p>
          <a:p>
            <a:endParaRPr lang="es-CL" dirty="0"/>
          </a:p>
          <a:p>
            <a:endParaRPr lang="es-CL" dirty="0" smtClean="0"/>
          </a:p>
          <a:p>
            <a:endParaRPr lang="es-CL" dirty="0"/>
          </a:p>
          <a:p>
            <a:endParaRPr lang="es-CL" dirty="0" smtClean="0"/>
          </a:p>
          <a:p>
            <a:endParaRPr lang="es-CL" sz="1050" dirty="0"/>
          </a:p>
          <a:p>
            <a:endParaRPr lang="es-CL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290474"/>
              </p:ext>
            </p:extLst>
          </p:nvPr>
        </p:nvGraphicFramePr>
        <p:xfrm>
          <a:off x="1115614" y="2420888"/>
          <a:ext cx="6480721" cy="3168352"/>
        </p:xfrm>
        <a:graphic>
          <a:graphicData uri="http://schemas.openxmlformats.org/drawingml/2006/table">
            <a:tbl>
              <a:tblPr firstRow="1" firstCol="1" bandRow="1"/>
              <a:tblGrid>
                <a:gridCol w="2677817"/>
                <a:gridCol w="1885286"/>
                <a:gridCol w="1917618"/>
              </a:tblGrid>
              <a:tr h="7068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Type of instrument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Minimum Coverage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Maximum Coverage</a:t>
                      </a:r>
                      <a:endParaRPr lang="es-C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Foreign Fixed Income with Investment grade</a:t>
                      </a:r>
                      <a:endParaRPr lang="es-C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50%</a:t>
                      </a:r>
                      <a:endParaRPr lang="es-C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100%</a:t>
                      </a:r>
                      <a:endParaRPr lang="es-C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0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Foreign Fixed Income with low Investment grade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%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70%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5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Foreign equity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0%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50%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5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-108520" y="1772816"/>
            <a:ext cx="9145016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smtClean="0"/>
              <a:t>Assess the adequacy of the current derivatives limits framework for investment derivatives</a:t>
            </a:r>
          </a:p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smtClean="0"/>
              <a:t>Assess the regulation related to “alternative assets”, mainly private equity.</a:t>
            </a:r>
          </a:p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smtClean="0"/>
              <a:t>Assess risk rating restrictions for foreign investment</a:t>
            </a:r>
          </a:p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smtClean="0"/>
              <a:t>Elaborate mechanism to allow reevaluation of the investment regime when there are changes in the behavior of instruments and their correlations with the chilean peso.</a:t>
            </a:r>
          </a:p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smtClean="0"/>
              <a:t>Define the convenience of discrimination with respect to the currency of the investment (between strong and weak curriencies, for instance) </a:t>
            </a:r>
          </a:p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endParaRPr lang="en-US" sz="2400" smtClean="0"/>
          </a:p>
          <a:p>
            <a:pPr marL="342900" indent="-342900">
              <a:buFont typeface="Wingdings" pitchFamily="2" charset="2"/>
              <a:buChar char="Ø"/>
            </a:pPr>
            <a:endParaRPr lang="en-US" sz="2400"/>
          </a:p>
        </p:txBody>
      </p:sp>
      <p:sp>
        <p:nvSpPr>
          <p:cNvPr id="5" name="10 Título"/>
          <p:cNvSpPr txBox="1">
            <a:spLocks noGrp="1"/>
          </p:cNvSpPr>
          <p:nvPr>
            <p:ph type="title"/>
          </p:nvPr>
        </p:nvSpPr>
        <p:spPr>
          <a:xfrm>
            <a:off x="395536" y="149672"/>
            <a:ext cx="4073849" cy="10793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Investment Regulation:</a:t>
            </a:r>
            <a:br>
              <a:rPr lang="en-US" sz="3200" smtClean="0">
                <a:solidFill>
                  <a:schemeClr val="bg1"/>
                </a:solidFill>
              </a:rPr>
            </a:br>
            <a:r>
              <a:rPr lang="en-US" sz="3200" smtClean="0">
                <a:solidFill>
                  <a:schemeClr val="bg1"/>
                </a:solidFill>
              </a:rPr>
              <a:t>Challenges</a:t>
            </a:r>
            <a:endParaRPr lang="en-US" sz="3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38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842792" y="5786503"/>
            <a:ext cx="7466531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mtClean="0"/>
              <a:t>¿How much risk can the individual assume?</a:t>
            </a:r>
          </a:p>
          <a:p>
            <a:pPr algn="ctr"/>
            <a:r>
              <a:rPr lang="en-US" smtClean="0"/>
              <a:t>Financial advisory role</a:t>
            </a:r>
          </a:p>
          <a:p>
            <a:pPr algn="ctr"/>
            <a:r>
              <a:rPr lang="en-US" smtClean="0"/>
              <a:t>Investment regulation: goal of final pension level and risk: Reference portfolio</a:t>
            </a:r>
            <a:endParaRPr lang="en-US"/>
          </a:p>
        </p:txBody>
      </p:sp>
      <p:sp>
        <p:nvSpPr>
          <p:cNvPr id="11" name="10 Título"/>
          <p:cNvSpPr txBox="1">
            <a:spLocks noGrp="1"/>
          </p:cNvSpPr>
          <p:nvPr>
            <p:ph type="title"/>
          </p:nvPr>
        </p:nvSpPr>
        <p:spPr>
          <a:xfrm>
            <a:off x="395536" y="117353"/>
            <a:ext cx="4073849" cy="10793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Investment Regulation:</a:t>
            </a:r>
            <a:br>
              <a:rPr lang="en-US" sz="3200" smtClean="0">
                <a:solidFill>
                  <a:schemeClr val="bg1"/>
                </a:solidFill>
              </a:rPr>
            </a:br>
            <a:r>
              <a:rPr lang="en-US" sz="3200" smtClean="0">
                <a:solidFill>
                  <a:schemeClr val="bg1"/>
                </a:solidFill>
              </a:rPr>
              <a:t>Challenges</a:t>
            </a:r>
            <a:endParaRPr lang="en-US" sz="3200">
              <a:solidFill>
                <a:schemeClr val="bg1"/>
              </a:solidFill>
            </a:endParaRPr>
          </a:p>
        </p:txBody>
      </p:sp>
      <p:graphicFrame>
        <p:nvGraphicFramePr>
          <p:cNvPr id="9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4363501"/>
              </p:ext>
            </p:extLst>
          </p:nvPr>
        </p:nvGraphicFramePr>
        <p:xfrm>
          <a:off x="1231666" y="1512959"/>
          <a:ext cx="7077657" cy="412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3" name="5 Conector recto de flecha"/>
          <p:cNvCxnSpPr/>
          <p:nvPr/>
        </p:nvCxnSpPr>
        <p:spPr>
          <a:xfrm flipH="1">
            <a:off x="3707904" y="2492896"/>
            <a:ext cx="3672408" cy="1440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6 Conector recto de flecha"/>
          <p:cNvCxnSpPr/>
          <p:nvPr/>
        </p:nvCxnSpPr>
        <p:spPr>
          <a:xfrm flipH="1">
            <a:off x="3203848" y="3212976"/>
            <a:ext cx="432048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2382611" y="5425479"/>
            <a:ext cx="58617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mtClean="0"/>
              <a:t>Source: Berstein, Fuentes and Villatoro, Journal of Pension and Finance (2013)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73762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 txBox="1">
            <a:spLocks noGrp="1"/>
          </p:cNvSpPr>
          <p:nvPr>
            <p:ph type="title"/>
          </p:nvPr>
        </p:nvSpPr>
        <p:spPr>
          <a:xfrm>
            <a:off x="683568" y="290845"/>
            <a:ext cx="2166275" cy="586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Conclusions</a:t>
            </a:r>
            <a:endParaRPr lang="en-US" sz="3200" smtClean="0">
              <a:solidFill>
                <a:schemeClr val="bg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79512" y="1556792"/>
            <a:ext cx="8424936" cy="52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dirty="0" smtClean="0"/>
              <a:t>The regulatory framework of national and foreign investments must guarantee that PFAs have incentives to seek instruments or financial vehicles with a good mix of cost, risk and return </a:t>
            </a:r>
          </a:p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dirty="0" smtClean="0"/>
              <a:t>The important trade-off between regulation and efficiency of investments should be balanced taking into account the objectives of the invested funds (in this case, the final value of the pension) associated with a tolerable level of risk.</a:t>
            </a:r>
          </a:p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dirty="0" smtClean="0"/>
              <a:t>In this sense, the more alternatives of investment that emerge allowing foreign investment increase the chances of achieving these objectives, but impose new challenges in terms of regulation and supervision</a:t>
            </a:r>
          </a:p>
          <a:p>
            <a:pPr marL="800100" lvl="1" indent="-342900" algn="just">
              <a:spcAft>
                <a:spcPts val="1000"/>
              </a:spcAft>
              <a:buFont typeface="Wingdings" pitchFamily="2" charset="2"/>
              <a:buChar char="Ø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3993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sz="3600" dirty="0" smtClean="0"/>
              <a:t>Pension Funds Foreign Investment – How to handle the risks?</a:t>
            </a:r>
            <a:endParaRPr lang="en-US" sz="3600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/>
          <a:p>
            <a:r>
              <a:rPr lang="en-US" sz="2400" dirty="0" smtClean="0"/>
              <a:t>Solange </a:t>
            </a:r>
            <a:r>
              <a:rPr lang="en-US" sz="2400" dirty="0" err="1" smtClean="0"/>
              <a:t>Berstein</a:t>
            </a:r>
            <a:endParaRPr lang="en-US" sz="2400" dirty="0" smtClean="0"/>
          </a:p>
          <a:p>
            <a:r>
              <a:rPr lang="en-US" sz="2400" dirty="0" smtClean="0"/>
              <a:t>Superintendent of Pensions, </a:t>
            </a:r>
            <a:r>
              <a:rPr lang="en-US" sz="2400" dirty="0" smtClean="0"/>
              <a:t>Chile</a:t>
            </a:r>
          </a:p>
          <a:p>
            <a:r>
              <a:rPr lang="en-US" sz="2400" dirty="0" smtClean="0"/>
              <a:t>Chair of IOPS Technical Committee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000" dirty="0" smtClean="0"/>
              <a:t>Seminar: Regulatory and Supervisory Challenges for Iceland Pension Industry</a:t>
            </a:r>
          </a:p>
          <a:p>
            <a:r>
              <a:rPr lang="en-US" sz="2000" dirty="0" smtClean="0"/>
              <a:t>Reykjavik, Iceland</a:t>
            </a:r>
          </a:p>
          <a:p>
            <a:r>
              <a:rPr lang="en-US" sz="2000" dirty="0" smtClean="0"/>
              <a:t>February 28, 2014</a:t>
            </a:r>
          </a:p>
        </p:txBody>
      </p:sp>
    </p:spTree>
    <p:extLst>
      <p:ext uri="{BB962C8B-B14F-4D97-AF65-F5344CB8AC3E}">
        <p14:creationId xmlns:p14="http://schemas.microsoft.com/office/powerpoint/2010/main" val="224721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-20736"/>
            <a:ext cx="8228013" cy="1433512"/>
          </a:xfrm>
        </p:spPr>
        <p:txBody>
          <a:bodyPr/>
          <a:lstStyle/>
          <a:p>
            <a:pPr algn="l"/>
            <a:r>
              <a:rPr lang="es-ES_tradnl" dirty="0" smtClean="0">
                <a:solidFill>
                  <a:schemeClr val="bg1"/>
                </a:solidFill>
              </a:rPr>
              <a:t>Agenda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08745"/>
            <a:ext cx="8784976" cy="4600575"/>
          </a:xfrm>
        </p:spPr>
        <p:txBody>
          <a:bodyPr/>
          <a:lstStyle/>
          <a:p>
            <a:pPr marL="457200" indent="-457200">
              <a:buFont typeface="Wingdings" pitchFamily="2" charset="2"/>
              <a:buChar char="Ø"/>
            </a:pPr>
            <a:r>
              <a:rPr lang="en-US" dirty="0" smtClean="0"/>
              <a:t>Impact of restrictions on pension fund performance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dirty="0" smtClean="0"/>
              <a:t>Pension fund growth and investment regulation in Chile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dirty="0" smtClean="0"/>
              <a:t>Risk control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dirty="0" smtClean="0"/>
              <a:t>Investment regulation challenges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dirty="0" smtClean="0"/>
              <a:t>Conclusions</a:t>
            </a:r>
          </a:p>
          <a:p>
            <a:pPr marL="457200" indent="-457200">
              <a:buFont typeface="Wingdings" pitchFamily="2" charset="2"/>
              <a:buChar char="Ø"/>
            </a:pPr>
            <a:endParaRPr lang="es-ES_tradnl" dirty="0" smtClean="0"/>
          </a:p>
          <a:p>
            <a:pPr marL="457200" indent="-457200">
              <a:buFont typeface="Wingdings" pitchFamily="2" charset="2"/>
              <a:buChar char="Ø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7780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540" y="1663828"/>
            <a:ext cx="4464050" cy="40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619672" y="5729383"/>
            <a:ext cx="49303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s-CL" sz="1600" dirty="0" err="1"/>
              <a:t>Berstein</a:t>
            </a:r>
            <a:r>
              <a:rPr lang="en-US" altLang="es-CL" sz="1600" dirty="0"/>
              <a:t> and </a:t>
            </a:r>
            <a:r>
              <a:rPr lang="en-US" altLang="es-CL" sz="1600" dirty="0" err="1" smtClean="0"/>
              <a:t>Chumacero</a:t>
            </a:r>
            <a:r>
              <a:rPr lang="en-US" altLang="es-CL" sz="1600" dirty="0" smtClean="0"/>
              <a:t>, Journal of Fiscal Studies </a:t>
            </a:r>
            <a:r>
              <a:rPr lang="en-US" altLang="es-CL" sz="1600" dirty="0"/>
              <a:t>(2006) </a:t>
            </a:r>
            <a:endParaRPr lang="en-US" altLang="es-CL" sz="1600" dirty="0" smtClean="0"/>
          </a:p>
          <a:p>
            <a:r>
              <a:rPr lang="en-US" altLang="es-CL" sz="1600" dirty="0" smtClean="0"/>
              <a:t>shows </a:t>
            </a:r>
            <a:r>
              <a:rPr lang="en-US" altLang="es-CL" sz="1600" dirty="0" smtClean="0"/>
              <a:t>that </a:t>
            </a:r>
            <a:r>
              <a:rPr lang="en-US" altLang="es-CL" sz="1600" dirty="0"/>
              <a:t>investment </a:t>
            </a:r>
            <a:r>
              <a:rPr lang="en-US" altLang="es-CL" sz="1600" dirty="0" smtClean="0"/>
              <a:t>limits</a:t>
            </a:r>
            <a:r>
              <a:rPr lang="en-US" altLang="es-CL" sz="1600" dirty="0"/>
              <a:t> </a:t>
            </a:r>
            <a:r>
              <a:rPr lang="en-US" altLang="es-CL" sz="1600" dirty="0" smtClean="0"/>
              <a:t>produce </a:t>
            </a:r>
            <a:r>
              <a:rPr lang="en-US" altLang="es-CL" sz="1600" dirty="0" smtClean="0"/>
              <a:t>efficiency costs</a:t>
            </a:r>
            <a:endParaRPr lang="es-CL" altLang="es-CL" sz="1600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073742" y="2941695"/>
            <a:ext cx="2868317" cy="340519"/>
          </a:xfrm>
          <a:prstGeom prst="round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s-CL" sz="1400" smtClean="0"/>
              <a:t>Foreign investment is not allowed</a:t>
            </a:r>
            <a:endParaRPr lang="en-US" altLang="es-CL" sz="140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017273" y="1910835"/>
            <a:ext cx="2768211" cy="817245"/>
          </a:xfrm>
          <a:prstGeom prst="round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s-CL" sz="1400" smtClean="0"/>
              <a:t>Investment in national and</a:t>
            </a:r>
          </a:p>
          <a:p>
            <a:pPr eaLnBrk="1" hangingPunct="1"/>
            <a:r>
              <a:rPr lang="en-US" altLang="es-CL" sz="1400" smtClean="0"/>
              <a:t>foreign variable income are not </a:t>
            </a:r>
          </a:p>
          <a:p>
            <a:pPr eaLnBrk="1" hangingPunct="1"/>
            <a:r>
              <a:rPr lang="en-US" altLang="es-CL" sz="1400" smtClean="0"/>
              <a:t>allowed</a:t>
            </a:r>
            <a:endParaRPr lang="en-US" altLang="es-CL" sz="1400" smtClean="0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 flipV="1">
            <a:off x="5568917" y="2896055"/>
            <a:ext cx="5048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H="1">
            <a:off x="5369573" y="2349500"/>
            <a:ext cx="64770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2" name="6 Título"/>
          <p:cNvSpPr txBox="1">
            <a:spLocks noGrp="1"/>
          </p:cNvSpPr>
          <p:nvPr>
            <p:ph type="title"/>
          </p:nvPr>
        </p:nvSpPr>
        <p:spPr>
          <a:xfrm>
            <a:off x="179512" y="149672"/>
            <a:ext cx="4445746" cy="10793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Impact of Restrictions on </a:t>
            </a:r>
            <a:br>
              <a:rPr lang="en-US" sz="3200" smtClean="0">
                <a:solidFill>
                  <a:schemeClr val="bg1"/>
                </a:solidFill>
              </a:rPr>
            </a:br>
            <a:r>
              <a:rPr lang="en-US" sz="3200" smtClean="0">
                <a:solidFill>
                  <a:schemeClr val="bg1"/>
                </a:solidFill>
              </a:rPr>
              <a:t>Efficiency of Investment</a:t>
            </a:r>
            <a:endParaRPr lang="en-US" sz="320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28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23528" y="191542"/>
            <a:ext cx="526156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chemeClr val="bg1"/>
                </a:solidFill>
              </a:rPr>
              <a:t>Pension Fund Growth and </a:t>
            </a:r>
          </a:p>
          <a:p>
            <a:r>
              <a:rPr lang="en-US" sz="3200" smtClean="0">
                <a:solidFill>
                  <a:schemeClr val="bg1"/>
                </a:solidFill>
              </a:rPr>
              <a:t>Investment Regulation in Chile</a:t>
            </a:r>
            <a:endParaRPr lang="en-US" sz="3200" smtClean="0">
              <a:solidFill>
                <a:schemeClr val="bg1"/>
              </a:solidFill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529089" y="6237312"/>
            <a:ext cx="849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chemeClr val="accent6">
                    <a:lumMod val="75000"/>
                  </a:schemeClr>
                </a:solidFill>
              </a:rPr>
              <a:t>1985</a:t>
            </a:r>
            <a:r>
              <a:rPr lang="es-ES_tradnl" b="1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s-ES_tradnl" b="1" dirty="0" smtClean="0">
                <a:solidFill>
                  <a:schemeClr val="accent6">
                    <a:lumMod val="75000"/>
                  </a:schemeClr>
                </a:solidFill>
              </a:rPr>
              <a:t>        1990	              1992	    1999	          2002	2008                 2011	</a:t>
            </a:r>
            <a:endParaRPr lang="es-E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0483968"/>
              </p:ext>
            </p:extLst>
          </p:nvPr>
        </p:nvGraphicFramePr>
        <p:xfrm>
          <a:off x="1678570" y="1556792"/>
          <a:ext cx="5534025" cy="352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6 Diagrama"/>
          <p:cNvGraphicFramePr/>
          <p:nvPr>
            <p:extLst>
              <p:ext uri="{D42A27DB-BD31-4B8C-83A1-F6EECF244321}">
                <p14:modId xmlns:p14="http://schemas.microsoft.com/office/powerpoint/2010/main" val="253458387"/>
              </p:ext>
            </p:extLst>
          </p:nvPr>
        </p:nvGraphicFramePr>
        <p:xfrm>
          <a:off x="160263" y="5013176"/>
          <a:ext cx="8863459" cy="1593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6305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-27384"/>
            <a:ext cx="8228013" cy="1433512"/>
          </a:xfrm>
        </p:spPr>
        <p:txBody>
          <a:bodyPr/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Diversification of Pension </a:t>
            </a:r>
            <a:br>
              <a:rPr lang="en-US" sz="3200" smtClean="0">
                <a:solidFill>
                  <a:schemeClr val="bg1"/>
                </a:solidFill>
              </a:rPr>
            </a:br>
            <a:r>
              <a:rPr lang="en-US" sz="3200" smtClean="0">
                <a:solidFill>
                  <a:schemeClr val="bg1"/>
                </a:solidFill>
              </a:rPr>
              <a:t>Fund Investment</a:t>
            </a:r>
            <a:endParaRPr lang="en-US" sz="3200">
              <a:solidFill>
                <a:schemeClr val="bg1"/>
              </a:solidFill>
            </a:endParaRPr>
          </a:p>
        </p:txBody>
      </p:sp>
      <p:graphicFrame>
        <p:nvGraphicFramePr>
          <p:cNvPr id="4" name="1 Gráfic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1275423"/>
              </p:ext>
            </p:extLst>
          </p:nvPr>
        </p:nvGraphicFramePr>
        <p:xfrm>
          <a:off x="1119110" y="1876246"/>
          <a:ext cx="6958444" cy="3349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67137" y="1539231"/>
            <a:ext cx="734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mtClean="0"/>
              <a:t>Aggregate Portfolio of the Pension Funds (Dec 2013)</a:t>
            </a:r>
            <a:endParaRPr lang="en-US" sz="1600" b="1"/>
          </a:p>
        </p:txBody>
      </p:sp>
      <p:sp>
        <p:nvSpPr>
          <p:cNvPr id="3" name="2 CuadroTexto"/>
          <p:cNvSpPr txBox="1"/>
          <p:nvPr/>
        </p:nvSpPr>
        <p:spPr>
          <a:xfrm>
            <a:off x="107504" y="5252432"/>
            <a:ext cx="8856984" cy="1328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ES_tradnl" smtClean="0"/>
              <a:t>National equity is mainly composed by shares (82%), with a lower participation of investment funds and others. </a:t>
            </a:r>
          </a:p>
          <a:p>
            <a:pPr marL="742950" lvl="1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ES_tradnl" smtClean="0"/>
              <a:t>National fixed income includes mainly instruments of financial intermediation (14%), treasury bonds (47%), bank bonds (22%) and corporative fixed income (17%).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7126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 txBox="1">
            <a:spLocks noGrp="1"/>
          </p:cNvSpPr>
          <p:nvPr>
            <p:ph type="title"/>
          </p:nvPr>
        </p:nvSpPr>
        <p:spPr>
          <a:xfrm>
            <a:off x="251520" y="117353"/>
            <a:ext cx="4448952" cy="10793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Diversification of Foreign </a:t>
            </a:r>
            <a:br>
              <a:rPr lang="en-US" sz="3200" smtClean="0">
                <a:solidFill>
                  <a:schemeClr val="bg1"/>
                </a:solidFill>
              </a:rPr>
            </a:br>
            <a:r>
              <a:rPr lang="en-US" sz="3200" smtClean="0">
                <a:solidFill>
                  <a:schemeClr val="bg1"/>
                </a:solidFill>
              </a:rPr>
              <a:t>Investment</a:t>
            </a:r>
            <a:endParaRPr lang="en-US" sz="3200" smtClean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773815" y="2140793"/>
            <a:ext cx="5594783" cy="4600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043608" y="1414517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es-CL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Foreign Investment MMUS$ </a:t>
            </a:r>
            <a:r>
              <a:rPr lang="en-US" altLang="es-CL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69,054</a:t>
            </a:r>
            <a:endParaRPr lang="en-US" altLang="es-CL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en-US" altLang="es-CL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(December </a:t>
            </a:r>
            <a:r>
              <a:rPr lang="en-US" altLang="es-CL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2013)</a:t>
            </a:r>
            <a:endParaRPr lang="en-US" altLang="es-CL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00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304427" y="-20736"/>
            <a:ext cx="8228013" cy="1433512"/>
          </a:xfrm>
        </p:spPr>
        <p:txBody>
          <a:bodyPr/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Risk Control</a:t>
            </a:r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539552" y="2348880"/>
            <a:ext cx="84888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Structure of Investment Regulation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Financial instruments and adequate vehicles to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Foreign currency risk management</a:t>
            </a:r>
          </a:p>
        </p:txBody>
      </p:sp>
    </p:spTree>
    <p:extLst>
      <p:ext uri="{BB962C8B-B14F-4D97-AF65-F5344CB8AC3E}">
        <p14:creationId xmlns:p14="http://schemas.microsoft.com/office/powerpoint/2010/main" val="270795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1640314700"/>
              </p:ext>
            </p:extLst>
          </p:nvPr>
        </p:nvGraphicFramePr>
        <p:xfrm>
          <a:off x="179512" y="1397000"/>
          <a:ext cx="4244367" cy="4390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1136714418"/>
              </p:ext>
            </p:extLst>
          </p:nvPr>
        </p:nvGraphicFramePr>
        <p:xfrm>
          <a:off x="3491880" y="1597248"/>
          <a:ext cx="4727848" cy="3919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3 Elipse"/>
          <p:cNvSpPr/>
          <p:nvPr/>
        </p:nvSpPr>
        <p:spPr>
          <a:xfrm>
            <a:off x="7236296" y="1484784"/>
            <a:ext cx="1800200" cy="1368152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Investment PFA Committee</a:t>
            </a:r>
            <a:endParaRPr lang="en-US"/>
          </a:p>
        </p:txBody>
      </p:sp>
      <p:sp>
        <p:nvSpPr>
          <p:cNvPr id="5" name="4 Rectángulo"/>
          <p:cNvSpPr/>
          <p:nvPr/>
        </p:nvSpPr>
        <p:spPr>
          <a:xfrm>
            <a:off x="7452320" y="2996952"/>
            <a:ext cx="1440160" cy="25202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Risk Rating Council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09484" y="119534"/>
            <a:ext cx="404649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chemeClr val="bg1"/>
                </a:solidFill>
              </a:rPr>
              <a:t>Investment Regulation:</a:t>
            </a:r>
          </a:p>
          <a:p>
            <a:r>
              <a:rPr lang="en-US" sz="3200" smtClean="0">
                <a:solidFill>
                  <a:schemeClr val="bg1"/>
                </a:solidFill>
              </a:rPr>
              <a:t>Chilean case</a:t>
            </a:r>
            <a:endParaRPr lang="en-US" sz="320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44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395536" y="-20736"/>
            <a:ext cx="8228013" cy="1433512"/>
          </a:xfrm>
        </p:spPr>
        <p:txBody>
          <a:bodyPr/>
          <a:lstStyle/>
          <a:p>
            <a:pPr algn="l"/>
            <a:r>
              <a:rPr lang="en-US" sz="3200" smtClean="0">
                <a:solidFill>
                  <a:schemeClr val="bg1"/>
                </a:solidFill>
              </a:rPr>
              <a:t>Financial Instruments </a:t>
            </a:r>
            <a:br>
              <a:rPr lang="en-US" sz="3200" smtClean="0">
                <a:solidFill>
                  <a:schemeClr val="bg1"/>
                </a:solidFill>
              </a:rPr>
            </a:br>
            <a:r>
              <a:rPr lang="en-US" sz="3200" smtClean="0">
                <a:solidFill>
                  <a:schemeClr val="bg1"/>
                </a:solidFill>
              </a:rPr>
              <a:t>and Vehicles</a:t>
            </a:r>
            <a:endParaRPr lang="en-US" sz="3200">
              <a:solidFill>
                <a:schemeClr val="bg1"/>
              </a:solidFill>
            </a:endParaRPr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3495395895"/>
              </p:ext>
            </p:extLst>
          </p:nvPr>
        </p:nvGraphicFramePr>
        <p:xfrm>
          <a:off x="1259632" y="1556792"/>
          <a:ext cx="676875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2843808" y="6093296"/>
            <a:ext cx="437581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_tradnl" sz="2800" dirty="0" err="1" smtClean="0"/>
              <a:t>Indirect</a:t>
            </a:r>
            <a:r>
              <a:rPr lang="es-ES_tradnl" sz="2800" dirty="0" smtClean="0"/>
              <a:t> </a:t>
            </a:r>
            <a:r>
              <a:rPr lang="es-ES_tradnl" sz="2800" dirty="0" err="1" smtClean="0"/>
              <a:t>or</a:t>
            </a:r>
            <a:r>
              <a:rPr lang="es-ES_tradnl" sz="2800" dirty="0" smtClean="0"/>
              <a:t> </a:t>
            </a:r>
            <a:r>
              <a:rPr lang="es-ES_tradnl" sz="2800" dirty="0" err="1" smtClean="0"/>
              <a:t>Direct</a:t>
            </a:r>
            <a:r>
              <a:rPr lang="es-ES_tradnl" sz="2800" dirty="0" smtClean="0"/>
              <a:t> </a:t>
            </a:r>
            <a:r>
              <a:rPr lang="es-ES_tradnl" sz="2800" dirty="0" err="1" smtClean="0"/>
              <a:t>Investment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281769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5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Propuestas Reforma (Marzo 25, 2013)</Template>
  <TotalTime>3146</TotalTime>
  <Words>701</Words>
  <Application>Microsoft Office PowerPoint</Application>
  <PresentationFormat>Presentación en pantalla (4:3)</PresentationFormat>
  <Paragraphs>126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16</vt:i4>
      </vt:variant>
      <vt:variant>
        <vt:lpstr>Títulos de diapositiva</vt:lpstr>
      </vt:variant>
      <vt:variant>
        <vt:i4>16</vt:i4>
      </vt:variant>
    </vt:vector>
  </HeadingPairs>
  <TitlesOfParts>
    <vt:vector size="32" baseType="lpstr">
      <vt:lpstr>1_Tema de Office</vt:lpstr>
      <vt:lpstr>Tema de Office</vt:lpstr>
      <vt:lpstr>2_Tema de Office</vt:lpstr>
      <vt:lpstr>3_Tema de Office</vt:lpstr>
      <vt:lpstr>4_Tema de Office</vt:lpstr>
      <vt:lpstr>5_Tema de Office</vt:lpstr>
      <vt:lpstr>6_Tema de Office</vt:lpstr>
      <vt:lpstr>7_Tema de Office</vt:lpstr>
      <vt:lpstr>8_Tema de Office</vt:lpstr>
      <vt:lpstr>9_Tema de Office</vt:lpstr>
      <vt:lpstr>10_Tema de Office</vt:lpstr>
      <vt:lpstr>11_Tema de Office</vt:lpstr>
      <vt:lpstr>12_Tema de Office</vt:lpstr>
      <vt:lpstr>13_Tema de Office</vt:lpstr>
      <vt:lpstr>14_Tema de Office</vt:lpstr>
      <vt:lpstr>15_Tema de Office</vt:lpstr>
      <vt:lpstr>Pension Funds Foreign Investment – How to handle the risks?</vt:lpstr>
      <vt:lpstr>Agenda</vt:lpstr>
      <vt:lpstr>Impact of Restrictions on  Efficiency of Investment</vt:lpstr>
      <vt:lpstr>Presentación de PowerPoint</vt:lpstr>
      <vt:lpstr>Diversification of Pension  Fund Investment</vt:lpstr>
      <vt:lpstr>Diversification of Foreign  Investment</vt:lpstr>
      <vt:lpstr>Risk Control</vt:lpstr>
      <vt:lpstr>Presentación de PowerPoint</vt:lpstr>
      <vt:lpstr>Financial Instruments  and Vehicles</vt:lpstr>
      <vt:lpstr>Financial Instruments  and Vehicles</vt:lpstr>
      <vt:lpstr>Currency Hedging</vt:lpstr>
      <vt:lpstr>Currency Hedging</vt:lpstr>
      <vt:lpstr>Investment Regulation: Challenges</vt:lpstr>
      <vt:lpstr>Investment Regulation: Challenges</vt:lpstr>
      <vt:lpstr>Conclusions</vt:lpstr>
      <vt:lpstr>Pension Funds Foreign Investment – How to handle the risks?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spensiones</dc:creator>
  <cp:lastModifiedBy>Solange</cp:lastModifiedBy>
  <cp:revision>143</cp:revision>
  <dcterms:created xsi:type="dcterms:W3CDTF">2014-01-20T22:34:33Z</dcterms:created>
  <dcterms:modified xsi:type="dcterms:W3CDTF">2014-02-28T09:37:27Z</dcterms:modified>
</cp:coreProperties>
</file>