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99" r:id="rId6"/>
    <p:sldId id="300" r:id="rId7"/>
    <p:sldId id="301" r:id="rId8"/>
    <p:sldId id="297" r:id="rId9"/>
    <p:sldId id="303" r:id="rId10"/>
    <p:sldId id="302" r:id="rId11"/>
    <p:sldId id="306" r:id="rId12"/>
    <p:sldId id="305" r:id="rId13"/>
    <p:sldId id="296" r:id="rId14"/>
    <p:sldId id="298" r:id="rId15"/>
    <p:sldId id="259" r:id="rId16"/>
    <p:sldId id="285" r:id="rId17"/>
    <p:sldId id="304" r:id="rId18"/>
    <p:sldId id="307" r:id="rId19"/>
    <p:sldId id="308" r:id="rId20"/>
    <p:sldId id="258" r:id="rId21"/>
  </p:sldIdLst>
  <p:sldSz cx="9144000" cy="6858000" type="screen4x3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0011"/>
    <a:srgbClr val="505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35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Eignir!$D$4:$D$7</c:f>
              <c:strCache>
                <c:ptCount val="4"/>
                <c:pt idx="0">
                  <c:v>Banks</c:v>
                </c:pt>
                <c:pt idx="1">
                  <c:v>Pension funds</c:v>
                </c:pt>
                <c:pt idx="2">
                  <c:v>Mutual funds</c:v>
                </c:pt>
                <c:pt idx="3">
                  <c:v>Insurance comp.</c:v>
                </c:pt>
              </c:strCache>
            </c:strRef>
          </c:cat>
          <c:val>
            <c:numRef>
              <c:f>Eignir!$E$4:$E$7</c:f>
              <c:numCache>
                <c:formatCode>#,##0</c:formatCode>
                <c:ptCount val="4"/>
                <c:pt idx="0">
                  <c:v>3083</c:v>
                </c:pt>
                <c:pt idx="1">
                  <c:v>2540</c:v>
                </c:pt>
                <c:pt idx="2">
                  <c:v>328</c:v>
                </c:pt>
                <c:pt idx="3">
                  <c:v>155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379968"/>
        <c:axId val="49381760"/>
      </c:barChart>
      <c:catAx>
        <c:axId val="4937996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800" b="1"/>
            </a:pPr>
            <a:endParaRPr lang="en-US"/>
          </a:p>
        </c:txPr>
        <c:crossAx val="49381760"/>
        <c:crosses val="autoZero"/>
        <c:auto val="1"/>
        <c:lblAlgn val="ctr"/>
        <c:lblOffset val="100"/>
        <c:noMultiLvlLbl val="0"/>
      </c:catAx>
      <c:valAx>
        <c:axId val="493817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billion ISK</a:t>
                </a:r>
              </a:p>
            </c:rich>
          </c:tx>
          <c:layout/>
          <c:overlay val="0"/>
        </c:title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93799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73213764946048"/>
          <c:y val="3.863089941966405E-2"/>
          <c:w val="0.86311971420239142"/>
          <c:h val="0.80246188022379827"/>
        </c:manualLayout>
      </c:layout>
      <c:barChart>
        <c:barDir val="col"/>
        <c:grouping val="stack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Eignir!$A$4:$A$6</c:f>
              <c:strCache>
                <c:ptCount val="3"/>
                <c:pt idx="0">
                  <c:v>Autonomous private pension</c:v>
                </c:pt>
                <c:pt idx="1">
                  <c:v>Autonomous personal pension</c:v>
                </c:pt>
                <c:pt idx="2">
                  <c:v>Other personal pension</c:v>
                </c:pt>
              </c:strCache>
            </c:strRef>
          </c:cat>
          <c:val>
            <c:numRef>
              <c:f>Eignir!$B$4:$B$6</c:f>
              <c:numCache>
                <c:formatCode>General</c:formatCode>
                <c:ptCount val="3"/>
                <c:pt idx="0" formatCode="#,##0">
                  <c:v>2158</c:v>
                </c:pt>
                <c:pt idx="1">
                  <c:v>236</c:v>
                </c:pt>
                <c:pt idx="2">
                  <c:v>146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9820800"/>
        <c:axId val="49822336"/>
      </c:barChart>
      <c:catAx>
        <c:axId val="498208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9822336"/>
        <c:crosses val="autoZero"/>
        <c:auto val="1"/>
        <c:lblAlgn val="ctr"/>
        <c:lblOffset val="100"/>
        <c:noMultiLvlLbl val="0"/>
      </c:catAx>
      <c:valAx>
        <c:axId val="498223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 b="1"/>
                </a:pPr>
                <a:r>
                  <a:rPr lang="en-US" sz="1400" b="1"/>
                  <a:t>billion ISK</a:t>
                </a:r>
              </a:p>
            </c:rich>
          </c:tx>
          <c:layout/>
          <c:overlay val="0"/>
        </c:title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98208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Sheet1!$B$2</c:f>
              <c:strCache>
                <c:ptCount val="1"/>
                <c:pt idx="0">
                  <c:v>Assets</c:v>
                </c:pt>
              </c:strCache>
            </c:strRef>
          </c:tx>
          <c:explosion val="31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Sheet1!$A$3:$A$4</c:f>
              <c:strCache>
                <c:ptCount val="2"/>
                <c:pt idx="0">
                  <c:v>DB funds</c:v>
                </c:pt>
                <c:pt idx="1">
                  <c:v>DC funds</c:v>
                </c:pt>
              </c:strCache>
            </c:strRef>
          </c:cat>
          <c:val>
            <c:numRef>
              <c:f>Sheet1!$B$3:$B$4</c:f>
              <c:numCache>
                <c:formatCode>General</c:formatCode>
                <c:ptCount val="2"/>
                <c:pt idx="0">
                  <c:v>599</c:v>
                </c:pt>
                <c:pt idx="1">
                  <c:v>1594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'eignir 2013 %'!$A$3:$A$10</c:f>
              <c:strCache>
                <c:ptCount val="8"/>
                <c:pt idx="0">
                  <c:v>Deposits </c:v>
                </c:pt>
                <c:pt idx="1">
                  <c:v>Government bonds</c:v>
                </c:pt>
                <c:pt idx="2">
                  <c:v>Bonds by municipalities</c:v>
                </c:pt>
                <c:pt idx="3">
                  <c:v>Bonds by banks</c:v>
                </c:pt>
                <c:pt idx="4">
                  <c:v>Colleteral bonds</c:v>
                </c:pt>
                <c:pt idx="5">
                  <c:v>Mutual funds</c:v>
                </c:pt>
                <c:pt idx="6">
                  <c:v>Shares</c:v>
                </c:pt>
                <c:pt idx="7">
                  <c:v>Other bonds</c:v>
                </c:pt>
              </c:strCache>
            </c:strRef>
          </c:cat>
          <c:val>
            <c:numRef>
              <c:f>'eignir 2013 %'!$E$3:$E$10</c:f>
              <c:numCache>
                <c:formatCode>#,###</c:formatCode>
                <c:ptCount val="8"/>
                <c:pt idx="0">
                  <c:v>127394375.20132738</c:v>
                </c:pt>
                <c:pt idx="1">
                  <c:v>983239546.99608016</c:v>
                </c:pt>
                <c:pt idx="2">
                  <c:v>130009004.90667351</c:v>
                </c:pt>
                <c:pt idx="3">
                  <c:v>26761885.948797897</c:v>
                </c:pt>
                <c:pt idx="4">
                  <c:v>192475991.99699998</c:v>
                </c:pt>
                <c:pt idx="5">
                  <c:v>182597594.90200001</c:v>
                </c:pt>
                <c:pt idx="6">
                  <c:v>656456330.70621777</c:v>
                </c:pt>
                <c:pt idx="7">
                  <c:v>105640905.18146329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Sheet3!$A$5</c:f>
              <c:strCache>
                <c:ptCount val="1"/>
                <c:pt idx="0">
                  <c:v>Unlisted domestic shares</c:v>
                </c:pt>
              </c:strCache>
            </c:strRef>
          </c:tx>
          <c:invertIfNegative val="0"/>
          <c:cat>
            <c:numRef>
              <c:f>Sheet3!$B$4:$C$4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Sheet3!$B$5:$C$5</c:f>
              <c:numCache>
                <c:formatCode>General</c:formatCode>
                <c:ptCount val="2"/>
                <c:pt idx="0">
                  <c:v>69900000000</c:v>
                </c:pt>
                <c:pt idx="1">
                  <c:v>93600000000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705984"/>
        <c:axId val="81715968"/>
      </c:barChart>
      <c:catAx>
        <c:axId val="81705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81715968"/>
        <c:crosses val="autoZero"/>
        <c:auto val="1"/>
        <c:lblAlgn val="ctr"/>
        <c:lblOffset val="100"/>
        <c:noMultiLvlLbl val="0"/>
      </c:catAx>
      <c:valAx>
        <c:axId val="81715968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81705984"/>
        <c:crosses val="autoZero"/>
        <c:crossBetween val="between"/>
        <c:dispUnits>
          <c:builtInUnit val="billions"/>
          <c:dispUnitsLbl>
            <c:tx>
              <c:rich>
                <a:bodyPr/>
                <a:lstStyle/>
                <a:p>
                  <a:pPr>
                    <a:defRPr sz="1200"/>
                  </a:pPr>
                  <a:r>
                    <a:rPr lang="en-US" sz="1200"/>
                    <a:t>billion ISK</a:t>
                  </a:r>
                </a:p>
              </c:rich>
            </c:tx>
          </c:dispUnitsLbl>
        </c:dispUnits>
      </c:valAx>
    </c:plotArea>
    <c:plotVisOnly val="1"/>
    <c:dispBlanksAs val="gap"/>
    <c:showDLblsOverMax val="0"/>
  </c:chart>
  <c:txPr>
    <a:bodyPr/>
    <a:lstStyle/>
    <a:p>
      <a:pPr>
        <a:defRPr sz="1400" baseline="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8173162729658793"/>
          <c:y val="0.21537037037037038"/>
          <c:w val="0.79049059492563434"/>
          <c:h val="0.64353419364246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Sheet3!$A$30</c:f>
              <c:strCache>
                <c:ptCount val="1"/>
                <c:pt idx="0">
                  <c:v>Listed domestic shares</c:v>
                </c:pt>
              </c:strCache>
            </c:strRef>
          </c:tx>
          <c:invertIfNegative val="0"/>
          <c:cat>
            <c:numRef>
              <c:f>Sheet3!$B$29:$C$29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Sheet3!$B$30:$C$30</c:f>
              <c:numCache>
                <c:formatCode>General</c:formatCode>
                <c:ptCount val="2"/>
                <c:pt idx="0">
                  <c:v>99700000000</c:v>
                </c:pt>
                <c:pt idx="1">
                  <c:v>178700000000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628544"/>
        <c:axId val="55630080"/>
      </c:barChart>
      <c:catAx>
        <c:axId val="55628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baseline="0"/>
            </a:pPr>
            <a:endParaRPr lang="en-US"/>
          </a:p>
        </c:txPr>
        <c:crossAx val="55630080"/>
        <c:crosses val="autoZero"/>
        <c:auto val="1"/>
        <c:lblAlgn val="ctr"/>
        <c:lblOffset val="100"/>
        <c:noMultiLvlLbl val="0"/>
      </c:catAx>
      <c:valAx>
        <c:axId val="55630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baseline="0"/>
            </a:pPr>
            <a:endParaRPr lang="en-US"/>
          </a:p>
        </c:txPr>
        <c:crossAx val="55628544"/>
        <c:crosses val="autoZero"/>
        <c:crossBetween val="between"/>
        <c:dispUnits>
          <c:builtInUnit val="billions"/>
          <c:dispUnitsLbl>
            <c:tx>
              <c:rich>
                <a:bodyPr/>
                <a:lstStyle/>
                <a:p>
                  <a:pPr>
                    <a:defRPr b="1"/>
                  </a:pPr>
                  <a:r>
                    <a:rPr lang="en-US" sz="1200" b="1"/>
                    <a:t>billion</a:t>
                  </a:r>
                  <a:r>
                    <a:rPr lang="en-US" b="1"/>
                    <a:t> ISK</a:t>
                  </a:r>
                </a:p>
              </c:rich>
            </c:tx>
          </c:dispUnitsLbl>
        </c:dispUnits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Bonds guarantied </a:t>
                    </a:r>
                    <a:r>
                      <a:rPr lang="en-US"/>
                      <a:t>by </a:t>
                    </a:r>
                    <a:r>
                      <a:rPr lang="en-US" smtClean="0"/>
                      <a:t>Governm. </a:t>
                    </a:r>
                    <a:r>
                      <a:rPr lang="en-US"/>
                      <a:t>&amp; Municipal.
</a:t>
                    </a:r>
                    <a:r>
                      <a:rPr lang="en-US" dirty="0"/>
                      <a:t>46%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Sheet4!$A$3:$A$4</c:f>
              <c:strCache>
                <c:ptCount val="2"/>
                <c:pt idx="0">
                  <c:v>Bonds guarantied by Governm &amp; Municipal.</c:v>
                </c:pt>
                <c:pt idx="1">
                  <c:v>Other assets</c:v>
                </c:pt>
              </c:strCache>
            </c:strRef>
          </c:cat>
          <c:val>
            <c:numRef>
              <c:f>Sheet4!$C$3:$C$4</c:f>
              <c:numCache>
                <c:formatCode>#,##0</c:formatCode>
                <c:ptCount val="2"/>
                <c:pt idx="0">
                  <c:v>1113248551.9027536</c:v>
                </c:pt>
                <c:pt idx="1">
                  <c:v>1291327083.936806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Sheet1!$B$12</c:f>
              <c:strCache>
                <c:ptCount val="1"/>
                <c:pt idx="0">
                  <c:v>Actuarial position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Sheet1!$A$13:$A$14</c:f>
              <c:strCache>
                <c:ptCount val="2"/>
                <c:pt idx="0">
                  <c:v>DB funds</c:v>
                </c:pt>
                <c:pt idx="1">
                  <c:v>DC funds</c:v>
                </c:pt>
              </c:strCache>
            </c:strRef>
          </c:cat>
          <c:val>
            <c:numRef>
              <c:f>Sheet1!$B$13:$B$14</c:f>
              <c:numCache>
                <c:formatCode>General</c:formatCode>
                <c:ptCount val="2"/>
                <c:pt idx="0">
                  <c:v>469</c:v>
                </c:pt>
                <c:pt idx="1">
                  <c:v>74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82689316613202E-2"/>
          <c:y val="3.1664936722676132E-2"/>
          <c:w val="0.83936570428696411"/>
          <c:h val="0.784082554035111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'Data F18'!$B$7</c:f>
              <c:strCache>
                <c:ptCount val="1"/>
                <c:pt idx="0">
                  <c:v>  Public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'Data F18'!$A$8:$A$31</c:f>
              <c:strCache>
                <c:ptCount val="24"/>
                <c:pt idx="0">
                  <c:v>Mexico</c:v>
                </c:pt>
                <c:pt idx="1">
                  <c:v>Korea</c:v>
                </c:pt>
                <c:pt idx="2">
                  <c:v>Estonia</c:v>
                </c:pt>
                <c:pt idx="3">
                  <c:v>New Zealand</c:v>
                </c:pt>
                <c:pt idx="4">
                  <c:v>Turkey</c:v>
                </c:pt>
                <c:pt idx="5">
                  <c:v>Israel</c:v>
                </c:pt>
                <c:pt idx="6">
                  <c:v>Luxembourg</c:v>
                </c:pt>
                <c:pt idx="7">
                  <c:v>Canada</c:v>
                </c:pt>
                <c:pt idx="8">
                  <c:v>Chile</c:v>
                </c:pt>
                <c:pt idx="9">
                  <c:v>Australia</c:v>
                </c:pt>
                <c:pt idx="10">
                  <c:v>Czech Republic</c:v>
                </c:pt>
                <c:pt idx="11">
                  <c:v>Iceland</c:v>
                </c:pt>
                <c:pt idx="12">
                  <c:v>Netherlands</c:v>
                </c:pt>
                <c:pt idx="13">
                  <c:v>OECD</c:v>
                </c:pt>
                <c:pt idx="14">
                  <c:v>Hungary</c:v>
                </c:pt>
                <c:pt idx="15">
                  <c:v>Slovenia</c:v>
                </c:pt>
                <c:pt idx="16">
                  <c:v>Denmark</c:v>
                </c:pt>
                <c:pt idx="17">
                  <c:v>Poland</c:v>
                </c:pt>
                <c:pt idx="18">
                  <c:v>Germany</c:v>
                </c:pt>
                <c:pt idx="19">
                  <c:v>Switzerland</c:v>
                </c:pt>
                <c:pt idx="20">
                  <c:v>Portugal</c:v>
                </c:pt>
                <c:pt idx="21">
                  <c:v>Greece</c:v>
                </c:pt>
                <c:pt idx="22">
                  <c:v>Belgium</c:v>
                </c:pt>
                <c:pt idx="23">
                  <c:v>Italy</c:v>
                </c:pt>
              </c:strCache>
            </c:strRef>
          </c:cat>
          <c:val>
            <c:numRef>
              <c:f>'Data F18'!$B$8:$B$31</c:f>
              <c:numCache>
                <c:formatCode>0.0</c:formatCode>
                <c:ptCount val="24"/>
                <c:pt idx="0">
                  <c:v>1.383</c:v>
                </c:pt>
                <c:pt idx="1">
                  <c:v>1.6870000000000001</c:v>
                </c:pt>
                <c:pt idx="2">
                  <c:v>5.2270000000000003</c:v>
                </c:pt>
                <c:pt idx="3">
                  <c:v>4.3099999999999996</c:v>
                </c:pt>
                <c:pt idx="4">
                  <c:v>6.1219999999999999</c:v>
                </c:pt>
                <c:pt idx="5">
                  <c:v>4.8159999999999998</c:v>
                </c:pt>
                <c:pt idx="6">
                  <c:v>6.5419999999999998</c:v>
                </c:pt>
                <c:pt idx="7">
                  <c:v>4.1890000000000001</c:v>
                </c:pt>
                <c:pt idx="8">
                  <c:v>5.1509999999999998</c:v>
                </c:pt>
                <c:pt idx="9">
                  <c:v>3.363</c:v>
                </c:pt>
                <c:pt idx="10">
                  <c:v>7.4209999999999994</c:v>
                </c:pt>
                <c:pt idx="11">
                  <c:v>1.897</c:v>
                </c:pt>
                <c:pt idx="12">
                  <c:v>4.7169999999999996</c:v>
                </c:pt>
                <c:pt idx="13">
                  <c:v>6.97</c:v>
                </c:pt>
                <c:pt idx="14">
                  <c:v>9.1340000000000003</c:v>
                </c:pt>
                <c:pt idx="15">
                  <c:v>9.6369999999999987</c:v>
                </c:pt>
                <c:pt idx="16">
                  <c:v>5.5609999999999999</c:v>
                </c:pt>
                <c:pt idx="17">
                  <c:v>10.649000000000001</c:v>
                </c:pt>
                <c:pt idx="18">
                  <c:v>10.686999999999999</c:v>
                </c:pt>
                <c:pt idx="19">
                  <c:v>6.4359999999999999</c:v>
                </c:pt>
                <c:pt idx="20">
                  <c:v>10.758999999999999</c:v>
                </c:pt>
                <c:pt idx="21">
                  <c:v>11.91</c:v>
                </c:pt>
                <c:pt idx="22">
                  <c:v>8.854000000000001</c:v>
                </c:pt>
                <c:pt idx="23">
                  <c:v>14.051</c:v>
                </c:pt>
              </c:numCache>
            </c:numRef>
          </c:val>
        </c:ser>
        <c:ser>
          <c:idx val="1"/>
          <c:order val="1"/>
          <c:tx>
            <c:strRef>
              <c:f>'Data F18'!$C$7</c:f>
              <c:strCache>
                <c:ptCount val="1"/>
                <c:pt idx="0">
                  <c:v>  Private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'Data F18'!$A$8:$A$31</c:f>
              <c:strCache>
                <c:ptCount val="24"/>
                <c:pt idx="0">
                  <c:v>Mexico</c:v>
                </c:pt>
                <c:pt idx="1">
                  <c:v>Korea</c:v>
                </c:pt>
                <c:pt idx="2">
                  <c:v>Estonia</c:v>
                </c:pt>
                <c:pt idx="3">
                  <c:v>New Zealand</c:v>
                </c:pt>
                <c:pt idx="4">
                  <c:v>Turkey</c:v>
                </c:pt>
                <c:pt idx="5">
                  <c:v>Israel</c:v>
                </c:pt>
                <c:pt idx="6">
                  <c:v>Luxembourg</c:v>
                </c:pt>
                <c:pt idx="7">
                  <c:v>Canada</c:v>
                </c:pt>
                <c:pt idx="8">
                  <c:v>Chile</c:v>
                </c:pt>
                <c:pt idx="9">
                  <c:v>Australia</c:v>
                </c:pt>
                <c:pt idx="10">
                  <c:v>Czech Republic</c:v>
                </c:pt>
                <c:pt idx="11">
                  <c:v>Iceland</c:v>
                </c:pt>
                <c:pt idx="12">
                  <c:v>Netherlands</c:v>
                </c:pt>
                <c:pt idx="13">
                  <c:v>OECD</c:v>
                </c:pt>
                <c:pt idx="14">
                  <c:v>Hungary</c:v>
                </c:pt>
                <c:pt idx="15">
                  <c:v>Slovenia</c:v>
                </c:pt>
                <c:pt idx="16">
                  <c:v>Denmark</c:v>
                </c:pt>
                <c:pt idx="17">
                  <c:v>Poland</c:v>
                </c:pt>
                <c:pt idx="18">
                  <c:v>Germany</c:v>
                </c:pt>
                <c:pt idx="19">
                  <c:v>Switzerland</c:v>
                </c:pt>
                <c:pt idx="20">
                  <c:v>Portugal</c:v>
                </c:pt>
                <c:pt idx="21">
                  <c:v>Greece</c:v>
                </c:pt>
                <c:pt idx="22">
                  <c:v>Belgium</c:v>
                </c:pt>
                <c:pt idx="23">
                  <c:v>Italy</c:v>
                </c:pt>
              </c:strCache>
            </c:strRef>
          </c:cat>
          <c:val>
            <c:numRef>
              <c:f>'Data F18'!$C$8:$C$31</c:f>
              <c:numCache>
                <c:formatCode>0.0</c:formatCode>
                <c:ptCount val="24"/>
                <c:pt idx="0">
                  <c:v>0.329380653010929</c:v>
                </c:pt>
                <c:pt idx="1">
                  <c:v>1.386719563070957</c:v>
                </c:pt>
                <c:pt idx="2">
                  <c:v>1.2963984476925001E-2</c:v>
                </c:pt>
                <c:pt idx="3">
                  <c:v>1.30649844062884</c:v>
                </c:pt>
                <c:pt idx="4">
                  <c:v>3.91304731588252E-3</c:v>
                </c:pt>
                <c:pt idx="5">
                  <c:v>1.72692643408486</c:v>
                </c:pt>
                <c:pt idx="6">
                  <c:v>0.12429212291898736</c:v>
                </c:pt>
                <c:pt idx="7">
                  <c:v>2.8496815879582398</c:v>
                </c:pt>
                <c:pt idx="8">
                  <c:v>2.1964026772458598</c:v>
                </c:pt>
                <c:pt idx="9">
                  <c:v>4.5487397864850898</c:v>
                </c:pt>
                <c:pt idx="10">
                  <c:v>0.504573110465383</c:v>
                </c:pt>
                <c:pt idx="11">
                  <c:v>6.2513894991073631</c:v>
                </c:pt>
                <c:pt idx="12">
                  <c:v>4.1824930867539702</c:v>
                </c:pt>
                <c:pt idx="13">
                  <c:v>2.2332042165661021</c:v>
                </c:pt>
                <c:pt idx="14">
                  <c:v>0.214712527977515</c:v>
                </c:pt>
                <c:pt idx="15">
                  <c:v>0.21245184558899999</c:v>
                </c:pt>
                <c:pt idx="16">
                  <c:v>4.9333913059054222</c:v>
                </c:pt>
                <c:pt idx="17">
                  <c:v>1.06118289469456E-2</c:v>
                </c:pt>
                <c:pt idx="18">
                  <c:v>0.181362008090867</c:v>
                </c:pt>
                <c:pt idx="19">
                  <c:v>5.0243515500657701</c:v>
                </c:pt>
                <c:pt idx="20">
                  <c:v>0.80964387404913796</c:v>
                </c:pt>
                <c:pt idx="21">
                  <c:v>2.0689024342782402E-3</c:v>
                </c:pt>
                <c:pt idx="22">
                  <c:v>3.7194538870063858</c:v>
                </c:pt>
                <c:pt idx="23">
                  <c:v>0.2393311908224709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0368768"/>
        <c:axId val="100370304"/>
      </c:barChart>
      <c:catAx>
        <c:axId val="100368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00370304"/>
        <c:crosses val="autoZero"/>
        <c:auto val="1"/>
        <c:lblAlgn val="ctr"/>
        <c:lblOffset val="100"/>
        <c:noMultiLvlLbl val="0"/>
      </c:catAx>
      <c:valAx>
        <c:axId val="100370304"/>
        <c:scaling>
          <c:orientation val="minMax"/>
        </c:scaling>
        <c:delete val="0"/>
        <c:axPos val="l"/>
        <c:majorGridlines/>
        <c:numFmt formatCode="#,##0_);\(#,##0\)" sourceLinked="0"/>
        <c:majorTickMark val="out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0036876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0.67047</cdr:x>
      <cdr:y>0.58675</cdr:y>
    </cdr:from>
    <cdr:to>
      <cdr:x>0.78158</cdr:x>
      <cdr:y>0.66551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17715" y="2612764"/>
          <a:ext cx="914400" cy="350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s-IS" sz="1800" b="1" dirty="0" smtClean="0"/>
            <a:t>Pillar III</a:t>
          </a:r>
          <a:endParaRPr lang="is-IS" sz="1800" b="1" dirty="0"/>
        </a:p>
      </cdr:txBody>
    </cdr:sp>
  </cdr:relSizeAnchor>
  <cdr:relSizeAnchor xmlns:cdr="http://schemas.openxmlformats.org/drawingml/2006/chartDrawing">
    <cdr:from>
      <cdr:x>0.6172</cdr:x>
      <cdr:y>0.66551</cdr:y>
    </cdr:from>
    <cdr:to>
      <cdr:x>0.68113</cdr:x>
      <cdr:y>0.75272</cdr:y>
    </cdr:to>
    <cdr:cxnSp macro="">
      <cdr:nvCxnSpPr>
        <cdr:cNvPr id="4" name="Straight Arrow Connector 3"/>
        <cdr:cNvCxnSpPr/>
      </cdr:nvCxnSpPr>
      <cdr:spPr>
        <a:xfrm xmlns:a="http://schemas.openxmlformats.org/drawingml/2006/main" flipH="1">
          <a:off x="5079304" y="2963493"/>
          <a:ext cx="526093" cy="38830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0.7618</cdr:x>
      <cdr:y>0.65989</cdr:y>
    </cdr:from>
    <cdr:to>
      <cdr:x>0.81811</cdr:x>
      <cdr:y>0.77522</cdr:y>
    </cdr:to>
    <cdr:cxnSp macro="">
      <cdr:nvCxnSpPr>
        <cdr:cNvPr id="6" name="Straight Arrow Connector 5"/>
        <cdr:cNvCxnSpPr/>
      </cdr:nvCxnSpPr>
      <cdr:spPr>
        <a:xfrm xmlns:a="http://schemas.openxmlformats.org/drawingml/2006/main">
          <a:off x="6269277" y="2938441"/>
          <a:ext cx="463463" cy="51356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0.63566</cdr:x>
      <cdr:y>0.79465</cdr:y>
    </cdr:from>
    <cdr:to>
      <cdr:x>0.96671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30783" y="3620536"/>
          <a:ext cx="2776244" cy="9355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s-IS" sz="2000" b="1" dirty="0" smtClean="0">
              <a:solidFill>
                <a:srgbClr val="FF0000"/>
              </a:solidFill>
            </a:rPr>
            <a:t>2/3 </a:t>
          </a:r>
          <a:r>
            <a:rPr lang="is-IS" sz="2000" b="1" dirty="0" err="1" smtClean="0">
              <a:solidFill>
                <a:srgbClr val="FF0000"/>
              </a:solidFill>
            </a:rPr>
            <a:t>are</a:t>
          </a:r>
          <a:r>
            <a:rPr lang="is-IS" sz="2000" b="1" dirty="0" smtClean="0">
              <a:solidFill>
                <a:srgbClr val="FF0000"/>
              </a:solidFill>
            </a:rPr>
            <a:t> </a:t>
          </a:r>
          <a:r>
            <a:rPr lang="is-IS" sz="2000" b="1" dirty="0" err="1" smtClean="0">
              <a:solidFill>
                <a:srgbClr val="FF0000"/>
              </a:solidFill>
            </a:rPr>
            <a:t>bonds</a:t>
          </a:r>
          <a:r>
            <a:rPr lang="is-IS" sz="2000" b="1" dirty="0" smtClean="0">
              <a:solidFill>
                <a:srgbClr val="FF0000"/>
              </a:solidFill>
            </a:rPr>
            <a:t> </a:t>
          </a:r>
          <a:r>
            <a:rPr lang="is-IS" sz="2000" b="1" dirty="0" err="1" smtClean="0">
              <a:solidFill>
                <a:srgbClr val="FF0000"/>
              </a:solidFill>
            </a:rPr>
            <a:t>issued</a:t>
          </a:r>
          <a:r>
            <a:rPr lang="is-IS" sz="2000" b="1" dirty="0" smtClean="0">
              <a:solidFill>
                <a:srgbClr val="FF0000"/>
              </a:solidFill>
            </a:rPr>
            <a:t> </a:t>
          </a:r>
          <a:r>
            <a:rPr lang="is-IS" sz="2000" b="1" dirty="0" err="1" smtClean="0">
              <a:solidFill>
                <a:srgbClr val="FF0000"/>
              </a:solidFill>
            </a:rPr>
            <a:t>by</a:t>
          </a:r>
          <a:r>
            <a:rPr lang="is-IS" sz="2000" b="1" dirty="0" smtClean="0">
              <a:solidFill>
                <a:srgbClr val="FF0000"/>
              </a:solidFill>
            </a:rPr>
            <a:t> </a:t>
          </a:r>
          <a:r>
            <a:rPr lang="is-IS" sz="2000" b="1" dirty="0" err="1" smtClean="0">
              <a:solidFill>
                <a:srgbClr val="FF0000"/>
              </a:solidFill>
            </a:rPr>
            <a:t>the</a:t>
          </a:r>
          <a:r>
            <a:rPr lang="is-IS" sz="2000" b="1" dirty="0" smtClean="0">
              <a:solidFill>
                <a:srgbClr val="FF0000"/>
              </a:solidFill>
            </a:rPr>
            <a:t> </a:t>
          </a:r>
        </a:p>
        <a:p xmlns:a="http://schemas.openxmlformats.org/drawingml/2006/main">
          <a:r>
            <a:rPr lang="is-IS" sz="2000" b="1" dirty="0" err="1" smtClean="0">
              <a:solidFill>
                <a:srgbClr val="FF0000"/>
              </a:solidFill>
            </a:rPr>
            <a:t>Housing</a:t>
          </a:r>
          <a:r>
            <a:rPr lang="is-IS" sz="2000" b="1" dirty="0" smtClean="0">
              <a:solidFill>
                <a:srgbClr val="FF0000"/>
              </a:solidFill>
            </a:rPr>
            <a:t> </a:t>
          </a:r>
          <a:r>
            <a:rPr lang="is-IS" sz="2000" b="1" dirty="0" err="1" smtClean="0">
              <a:solidFill>
                <a:srgbClr val="FF0000"/>
              </a:solidFill>
            </a:rPr>
            <a:t>Financing</a:t>
          </a:r>
          <a:r>
            <a:rPr lang="is-IS" sz="2000" b="1" dirty="0" smtClean="0">
              <a:solidFill>
                <a:srgbClr val="FF0000"/>
              </a:solidFill>
            </a:rPr>
            <a:t> Fund</a:t>
          </a:r>
        </a:p>
        <a:p xmlns:a="http://schemas.openxmlformats.org/drawingml/2006/main">
          <a:endParaRPr lang="is-IS" sz="2000" b="1" dirty="0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0.51635</cdr:x>
      <cdr:y>0.34331</cdr:y>
    </cdr:from>
    <cdr:to>
      <cdr:x>0.5394</cdr:x>
      <cdr:y>0.79817</cdr:y>
    </cdr:to>
    <cdr:sp macro="" textlink="">
      <cdr:nvSpPr>
        <cdr:cNvPr id="2" name="Rounded Rectangle 4"/>
        <cdr:cNvSpPr/>
      </cdr:nvSpPr>
      <cdr:spPr bwMode="auto">
        <a:xfrm xmlns:a="http://schemas.openxmlformats.org/drawingml/2006/main" rot="5400000">
          <a:off x="3331488" y="2446628"/>
          <a:ext cx="2025463" cy="18969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/>
        <a:lstStyle xmlns:a="http://schemas.openxmlformats.org/drawingml/2006/main"/>
        <a:p xmlns:a="http://schemas.openxmlformats.org/drawingml/2006/main">
          <a:endParaRPr lang="is-I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2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CD8DE-2284-4F4F-9D37-FCC85FA28C28}" type="datetimeFigureOut">
              <a:rPr lang="is-IS" smtClean="0"/>
              <a:t>17.2.2014</a:t>
            </a:fld>
            <a:endParaRPr lang="is-I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C902B-08C7-4D68-A206-7B1DF781780D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300052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41916-1B5D-4D3C-A991-B2592867A84A}" type="datetimeFigureOut">
              <a:rPr lang="is-IS" smtClean="0"/>
              <a:t>17.2.2014</a:t>
            </a:fld>
            <a:endParaRPr lang="is-I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s-I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2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0D3CA-29B1-41E9-8C13-F8265F3678B1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63059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Thank</a:t>
            </a:r>
            <a:r>
              <a:rPr lang="is-IS" dirty="0" smtClean="0"/>
              <a:t> </a:t>
            </a:r>
            <a:r>
              <a:rPr lang="is-IS" dirty="0" err="1" smtClean="0"/>
              <a:t>you</a:t>
            </a:r>
            <a:r>
              <a:rPr lang="is-IS" dirty="0" smtClean="0"/>
              <a:t> </a:t>
            </a:r>
            <a:r>
              <a:rPr lang="is-IS" dirty="0" err="1" smtClean="0"/>
              <a:t>moderator</a:t>
            </a:r>
            <a:r>
              <a:rPr lang="is-IS" dirty="0" smtClean="0"/>
              <a:t>. </a:t>
            </a:r>
            <a:r>
              <a:rPr lang="is-IS" dirty="0" err="1" smtClean="0"/>
              <a:t>It</a:t>
            </a:r>
            <a:r>
              <a:rPr lang="is-IS" dirty="0" smtClean="0"/>
              <a:t> is a </a:t>
            </a:r>
            <a:r>
              <a:rPr lang="is-IS" dirty="0" err="1" smtClean="0"/>
              <a:t>great</a:t>
            </a:r>
            <a:r>
              <a:rPr lang="is-IS" dirty="0" smtClean="0"/>
              <a:t> </a:t>
            </a:r>
            <a:r>
              <a:rPr lang="is-IS" dirty="0" err="1" smtClean="0"/>
              <a:t>honour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have</a:t>
            </a:r>
            <a:r>
              <a:rPr lang="is-IS" dirty="0" smtClean="0"/>
              <a:t>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opportunity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address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you</a:t>
            </a:r>
            <a:r>
              <a:rPr lang="is-IS" baseline="0" dirty="0" smtClean="0"/>
              <a:t>, </a:t>
            </a:r>
            <a:r>
              <a:rPr lang="is-IS" baseline="0" dirty="0" err="1" smtClean="0"/>
              <a:t>international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audience</a:t>
            </a:r>
            <a:r>
              <a:rPr lang="is-IS" baseline="0" dirty="0" smtClean="0"/>
              <a:t>, </a:t>
            </a:r>
            <a:r>
              <a:rPr lang="is-IS" baseline="0" dirty="0" err="1" smtClean="0"/>
              <a:t>experts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from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over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world</a:t>
            </a:r>
            <a:r>
              <a:rPr lang="is-IS" baseline="0" dirty="0" smtClean="0"/>
              <a:t>,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icelandic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industry</a:t>
            </a:r>
            <a:r>
              <a:rPr lang="is-IS" baseline="0" dirty="0" smtClean="0"/>
              <a:t> and </a:t>
            </a:r>
            <a:r>
              <a:rPr lang="is-IS" baseline="0" dirty="0" err="1" smtClean="0"/>
              <a:t>other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stakeholders</a:t>
            </a:r>
            <a:r>
              <a:rPr lang="is-IS" baseline="0" dirty="0" smtClean="0"/>
              <a:t>. I </a:t>
            </a:r>
            <a:r>
              <a:rPr lang="is-IS" baseline="0" dirty="0" err="1" smtClean="0"/>
              <a:t>hope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will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have</a:t>
            </a:r>
            <a:r>
              <a:rPr lang="is-IS" baseline="0" dirty="0" smtClean="0"/>
              <a:t> a </a:t>
            </a:r>
            <a:r>
              <a:rPr lang="is-IS" baseline="0" dirty="0" err="1" smtClean="0"/>
              <a:t>fruit</a:t>
            </a:r>
            <a:r>
              <a:rPr lang="is-IS" baseline="0" dirty="0" smtClean="0"/>
              <a:t> full </a:t>
            </a:r>
            <a:r>
              <a:rPr lang="is-IS" baseline="0" dirty="0" err="1" smtClean="0"/>
              <a:t>discussions</a:t>
            </a:r>
            <a:r>
              <a:rPr lang="is-IS" baseline="0" dirty="0" smtClean="0"/>
              <a:t> and </a:t>
            </a:r>
            <a:r>
              <a:rPr lang="is-IS" baseline="0" dirty="0" err="1" smtClean="0"/>
              <a:t>we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can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change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ideas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to</a:t>
            </a:r>
            <a:r>
              <a:rPr lang="is-IS" baseline="0" dirty="0" smtClean="0"/>
              <a:t> benfit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industry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And</a:t>
            </a:r>
            <a:r>
              <a:rPr lang="is-IS" baseline="0" dirty="0" smtClean="0"/>
              <a:t> last and not </a:t>
            </a:r>
            <a:r>
              <a:rPr lang="is-IS" baseline="0" dirty="0" err="1" smtClean="0"/>
              <a:t>least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that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our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international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colleagues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will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enjoy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their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stay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Iceland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other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word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Niceland</a:t>
            </a:r>
            <a:r>
              <a:rPr lang="is-IS" baseline="0" dirty="0" smtClean="0"/>
              <a:t>.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1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138699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my</a:t>
            </a:r>
            <a:r>
              <a:rPr lang="is-IS" dirty="0" smtClean="0"/>
              <a:t> </a:t>
            </a:r>
            <a:r>
              <a:rPr lang="is-IS" dirty="0" err="1" smtClean="0"/>
              <a:t>presentation</a:t>
            </a:r>
            <a:r>
              <a:rPr lang="is-IS" baseline="0" dirty="0" smtClean="0"/>
              <a:t> I </a:t>
            </a:r>
            <a:r>
              <a:rPr lang="is-IS" baseline="0" dirty="0" err="1" smtClean="0"/>
              <a:t>will</a:t>
            </a:r>
            <a:r>
              <a:rPr lang="is-IS" baseline="0" dirty="0" smtClean="0"/>
              <a:t> start </a:t>
            </a:r>
            <a:r>
              <a:rPr lang="is-IS" baseline="0" dirty="0" err="1" smtClean="0"/>
              <a:t>with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size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system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both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mandatory</a:t>
            </a:r>
            <a:r>
              <a:rPr lang="is-IS" baseline="0" dirty="0" smtClean="0"/>
              <a:t> pillar </a:t>
            </a:r>
            <a:r>
              <a:rPr lang="is-IS" baseline="0" dirty="0" err="1" smtClean="0"/>
              <a:t>two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private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 and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voluntary</a:t>
            </a:r>
            <a:r>
              <a:rPr lang="is-IS" baseline="0" dirty="0" smtClean="0"/>
              <a:t> pillar </a:t>
            </a:r>
            <a:r>
              <a:rPr lang="is-IS" baseline="0" dirty="0" err="1" smtClean="0"/>
              <a:t>three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personal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main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trend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asset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allocation</a:t>
            </a:r>
            <a:r>
              <a:rPr lang="is-IS" baseline="0" dirty="0" smtClean="0"/>
              <a:t>, </a:t>
            </a:r>
            <a:r>
              <a:rPr lang="is-IS" baseline="0" dirty="0" err="1" smtClean="0"/>
              <a:t>exposure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government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Actuarial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position</a:t>
            </a:r>
            <a:r>
              <a:rPr lang="is-IS" baseline="0" dirty="0" smtClean="0"/>
              <a:t>, </a:t>
            </a:r>
            <a:r>
              <a:rPr lang="is-IS" baseline="0" dirty="0" err="1" smtClean="0"/>
              <a:t>some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internationla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caomparison</a:t>
            </a:r>
            <a:r>
              <a:rPr lang="is-IS" baseline="0" dirty="0" smtClean="0"/>
              <a:t> and </a:t>
            </a:r>
            <a:r>
              <a:rPr lang="is-IS" baseline="0" dirty="0" err="1" smtClean="0"/>
              <a:t>introduce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elephant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room</a:t>
            </a:r>
            <a:r>
              <a:rPr lang="is-IS" baseline="0" dirty="0" smtClean="0"/>
              <a:t>.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2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264945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Risk</a:t>
            </a:r>
            <a:r>
              <a:rPr lang="is-IS" dirty="0" smtClean="0"/>
              <a:t> for </a:t>
            </a:r>
            <a:r>
              <a:rPr lang="is-IS" dirty="0" err="1" smtClean="0"/>
              <a:t>reversal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9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015002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Nobody</a:t>
            </a:r>
            <a:r>
              <a:rPr lang="is-IS" dirty="0" smtClean="0"/>
              <a:t> </a:t>
            </a:r>
            <a:r>
              <a:rPr lang="is-IS" dirty="0" err="1" smtClean="0"/>
              <a:t>wants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talk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about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deficit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It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will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fixed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somewhwere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 </a:t>
            </a:r>
            <a:r>
              <a:rPr lang="is-IS" baseline="0" dirty="0" err="1" smtClean="0"/>
              <a:t>future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10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534371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state</a:t>
            </a:r>
            <a:r>
              <a:rPr lang="is-IS" dirty="0" smtClean="0"/>
              <a:t> </a:t>
            </a:r>
            <a:r>
              <a:rPr lang="is-IS" dirty="0" err="1" smtClean="0"/>
              <a:t>employee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 fund, </a:t>
            </a:r>
            <a:r>
              <a:rPr lang="is-IS" baseline="0" dirty="0" err="1" smtClean="0"/>
              <a:t>div</a:t>
            </a:r>
            <a:r>
              <a:rPr lang="is-IS" baseline="0" dirty="0" smtClean="0"/>
              <a:t>. B, </a:t>
            </a:r>
            <a:r>
              <a:rPr lang="is-IS" baseline="0" dirty="0" err="1" smtClean="0"/>
              <a:t>will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empty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year</a:t>
            </a:r>
            <a:r>
              <a:rPr lang="is-IS" baseline="0" dirty="0" smtClean="0"/>
              <a:t> 2022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11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530373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importance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Pillar II is </a:t>
            </a:r>
            <a:r>
              <a:rPr lang="is-IS" baseline="0" dirty="0" err="1" smtClean="0"/>
              <a:t>vital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most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countries</a:t>
            </a:r>
            <a:r>
              <a:rPr lang="is-IS" baseline="0" dirty="0" smtClean="0"/>
              <a:t> Pillar I is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main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pension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provider</a:t>
            </a:r>
            <a:r>
              <a:rPr lang="is-IS" baseline="0" dirty="0" smtClean="0"/>
              <a:t>.</a:t>
            </a:r>
          </a:p>
          <a:p>
            <a:r>
              <a:rPr lang="is-IS" baseline="0" dirty="0" err="1" smtClean="0"/>
              <a:t>The</a:t>
            </a:r>
            <a:r>
              <a:rPr lang="is-IS" baseline="0" dirty="0" smtClean="0"/>
              <a:t> RSA </a:t>
            </a:r>
            <a:r>
              <a:rPr lang="is-IS" baseline="0" dirty="0" err="1" smtClean="0"/>
              <a:t>project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Are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people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Iceland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getting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similar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replacement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rates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other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countries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Questio</a:t>
            </a:r>
            <a:r>
              <a:rPr lang="is-IS" baseline="0" dirty="0" smtClean="0"/>
              <a:t> </a:t>
            </a:r>
            <a:r>
              <a:rPr lang="is-IS" baseline="0" dirty="0" err="1" smtClean="0"/>
              <a:t>need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to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answered</a:t>
            </a:r>
            <a:r>
              <a:rPr lang="is-IS" baseline="0" dirty="0" smtClean="0"/>
              <a:t>.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14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162876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Nobody</a:t>
            </a:r>
            <a:r>
              <a:rPr lang="is-IS" dirty="0" smtClean="0"/>
              <a:t> </a:t>
            </a:r>
            <a:r>
              <a:rPr lang="is-IS" dirty="0" err="1" smtClean="0"/>
              <a:t>wants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talk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about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deficit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It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will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fixed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somewhwere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 </a:t>
            </a:r>
            <a:r>
              <a:rPr lang="is-IS" baseline="0" dirty="0" err="1" smtClean="0"/>
              <a:t>future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3CA-29B1-41E9-8C13-F8265F3678B1}" type="slidenum">
              <a:rPr lang="is-IS" smtClean="0"/>
              <a:t>16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534371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E_glaerur_forsid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09893"/>
            <a:ext cx="7772400" cy="966225"/>
          </a:xfrm>
        </p:spPr>
        <p:txBody>
          <a:bodyPr>
            <a:normAutofit/>
          </a:bodyPr>
          <a:lstStyle>
            <a:lvl1pPr algn="ctr">
              <a:defRPr sz="240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52109"/>
            <a:ext cx="6400800" cy="66881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65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299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ME_glaerur_update3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520952"/>
            <a:ext cx="8229600" cy="44530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49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ME_glaerur_update3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326" y="274638"/>
            <a:ext cx="787147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0952"/>
            <a:ext cx="8229600" cy="4453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3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161925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is/url?sa=i&amp;rct=j&amp;q=&amp;esrc=s&amp;frm=1&amp;source=images&amp;cd=&amp;cad=rja&amp;docid=C1-ZKJLcpwumoM&amp;tbnid=cat08WrV5YWLCM:&amp;ved=0CAUQjRw&amp;url=http://depositphotos.com/4654510/stock-illustration-Working-In-A-Fish-Bowl.html&amp;ei=Bj_6Uo2-NrLJ0AXWuIEw&amp;bvm=bv.61190604,d.ZGU&amp;psig=AFQjCNH9rY_UBNz9Poyh-h3CYJ0mWPOrcg&amp;ust=139221776014551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s-IS" b="1" dirty="0" err="1" smtClean="0">
                <a:solidFill>
                  <a:srgbClr val="9B0011"/>
                </a:solidFill>
              </a:rPr>
              <a:t>Supervisory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>
                <a:solidFill>
                  <a:srgbClr val="9B0011"/>
                </a:solidFill>
              </a:rPr>
              <a:t>c</a:t>
            </a:r>
            <a:r>
              <a:rPr lang="is-IS" b="1" dirty="0" err="1" smtClean="0">
                <a:solidFill>
                  <a:srgbClr val="9B0011"/>
                </a:solidFill>
              </a:rPr>
              <a:t>hallenges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in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the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Icelandic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pension</a:t>
            </a:r>
            <a:r>
              <a:rPr lang="is-IS" b="1" dirty="0" smtClean="0">
                <a:solidFill>
                  <a:srgbClr val="9B0011"/>
                </a:solidFill>
              </a:rPr>
              <a:t> market</a:t>
            </a:r>
            <a:endParaRPr lang="is-IS" b="1" dirty="0">
              <a:solidFill>
                <a:srgbClr val="9B001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dirty="0" smtClean="0">
                <a:solidFill>
                  <a:srgbClr val="505055"/>
                </a:solidFill>
              </a:rPr>
              <a:t>Björn Z. Ásgrímsson - </a:t>
            </a:r>
            <a:r>
              <a:rPr lang="is-IS" dirty="0" err="1" smtClean="0">
                <a:solidFill>
                  <a:srgbClr val="505055"/>
                </a:solidFill>
              </a:rPr>
              <a:t>Risk</a:t>
            </a:r>
            <a:r>
              <a:rPr lang="is-IS" dirty="0" smtClean="0">
                <a:solidFill>
                  <a:srgbClr val="505055"/>
                </a:solidFill>
              </a:rPr>
              <a:t> &amp; </a:t>
            </a:r>
            <a:r>
              <a:rPr lang="is-IS" dirty="0" err="1" smtClean="0">
                <a:solidFill>
                  <a:srgbClr val="505055"/>
                </a:solidFill>
              </a:rPr>
              <a:t>pension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analyst</a:t>
            </a:r>
            <a:endParaRPr lang="is-IS" dirty="0">
              <a:solidFill>
                <a:srgbClr val="5050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70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848" y="274638"/>
            <a:ext cx="7871473" cy="1143000"/>
          </a:xfrm>
        </p:spPr>
        <p:txBody>
          <a:bodyPr/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Elephant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in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the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room</a:t>
            </a:r>
            <a:r>
              <a:rPr lang="is-IS" dirty="0"/>
              <a:t/>
            </a:r>
            <a:br>
              <a:rPr lang="is-IS" dirty="0"/>
            </a:br>
            <a:endParaRPr lang="is-I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979" y="1417638"/>
            <a:ext cx="6263212" cy="479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05203" y="1897880"/>
            <a:ext cx="11550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sz="2800" b="1" dirty="0" err="1" smtClean="0">
                <a:solidFill>
                  <a:srgbClr val="FF0000"/>
                </a:solidFill>
              </a:rPr>
              <a:t>Deficit</a:t>
            </a:r>
            <a:endParaRPr lang="is-IS" sz="2800" b="1" dirty="0" smtClean="0">
              <a:solidFill>
                <a:srgbClr val="FF0000"/>
              </a:solidFill>
            </a:endParaRPr>
          </a:p>
          <a:p>
            <a:r>
              <a:rPr lang="is-IS" sz="2000" b="1" dirty="0" smtClean="0"/>
              <a:t> </a:t>
            </a:r>
            <a:endParaRPr lang="is-IS" sz="2000" b="1" dirty="0"/>
          </a:p>
        </p:txBody>
      </p:sp>
    </p:spTree>
    <p:extLst>
      <p:ext uri="{BB962C8B-B14F-4D97-AF65-F5344CB8AC3E}">
        <p14:creationId xmlns:p14="http://schemas.microsoft.com/office/powerpoint/2010/main" val="26921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Accrued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>
                <a:solidFill>
                  <a:srgbClr val="9B0011"/>
                </a:solidFill>
              </a:rPr>
              <a:t>a</a:t>
            </a:r>
            <a:r>
              <a:rPr lang="is-IS" b="1" dirty="0" err="1" smtClean="0">
                <a:solidFill>
                  <a:srgbClr val="9B0011"/>
                </a:solidFill>
              </a:rPr>
              <a:t>ctuarial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deficit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close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to</a:t>
            </a:r>
            <a:r>
              <a:rPr lang="is-IS" b="1" dirty="0" smtClean="0">
                <a:solidFill>
                  <a:srgbClr val="9B0011"/>
                </a:solidFill>
              </a:rPr>
              <a:t> 32% of GDP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073606"/>
              </p:ext>
            </p:extLst>
          </p:nvPr>
        </p:nvGraphicFramePr>
        <p:xfrm>
          <a:off x="457200" y="1152395"/>
          <a:ext cx="8473858" cy="48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504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5294" y="274638"/>
            <a:ext cx="8201505" cy="1143000"/>
          </a:xfrm>
        </p:spPr>
        <p:txBody>
          <a:bodyPr/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The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pension</a:t>
            </a:r>
            <a:r>
              <a:rPr lang="is-IS" b="1" dirty="0" smtClean="0">
                <a:solidFill>
                  <a:srgbClr val="9B0011"/>
                </a:solidFill>
              </a:rPr>
              <a:t> market</a:t>
            </a:r>
            <a:endParaRPr lang="is-IS" b="1" dirty="0">
              <a:solidFill>
                <a:srgbClr val="9B001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85294" y="1463525"/>
            <a:ext cx="8083469" cy="4129434"/>
          </a:xfrm>
        </p:spPr>
        <p:txBody>
          <a:bodyPr>
            <a:normAutofit/>
          </a:bodyPr>
          <a:lstStyle/>
          <a:p>
            <a:pPr>
              <a:buClr>
                <a:srgbClr val="9B0011"/>
              </a:buClr>
            </a:pP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Autonomus</a:t>
            </a: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pension</a:t>
            </a: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funds</a:t>
            </a:r>
            <a:r>
              <a:rPr lang="is-IS" sz="3200" dirty="0" smtClean="0">
                <a:solidFill>
                  <a:srgbClr val="505055"/>
                </a:solidFill>
              </a:rPr>
              <a:t> (Pillar II) </a:t>
            </a:r>
            <a:r>
              <a:rPr lang="is-IS" sz="3200" dirty="0" err="1" smtClean="0">
                <a:solidFill>
                  <a:srgbClr val="505055"/>
                </a:solidFill>
              </a:rPr>
              <a:t>are</a:t>
            </a: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the</a:t>
            </a: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main</a:t>
            </a: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providers</a:t>
            </a:r>
            <a:r>
              <a:rPr lang="is-IS" sz="3200" dirty="0" smtClean="0">
                <a:solidFill>
                  <a:srgbClr val="505055"/>
                </a:solidFill>
              </a:rPr>
              <a:t> of </a:t>
            </a:r>
            <a:r>
              <a:rPr lang="is-IS" sz="3200" dirty="0" err="1" smtClean="0">
                <a:solidFill>
                  <a:srgbClr val="505055"/>
                </a:solidFill>
              </a:rPr>
              <a:t>pension</a:t>
            </a:r>
            <a:r>
              <a:rPr lang="is-IS" sz="3200" dirty="0" smtClean="0">
                <a:solidFill>
                  <a:srgbClr val="505055"/>
                </a:solidFill>
              </a:rPr>
              <a:t> </a:t>
            </a:r>
            <a:r>
              <a:rPr lang="is-IS" sz="3200" dirty="0" err="1" smtClean="0">
                <a:solidFill>
                  <a:srgbClr val="505055"/>
                </a:solidFill>
              </a:rPr>
              <a:t>benefits</a:t>
            </a:r>
            <a:r>
              <a:rPr lang="is-IS" sz="3200" dirty="0" smtClean="0">
                <a:solidFill>
                  <a:srgbClr val="505055"/>
                </a:solidFill>
              </a:rPr>
              <a:t>, </a:t>
            </a:r>
            <a:r>
              <a:rPr lang="is-IS" sz="3200" dirty="0" err="1" smtClean="0">
                <a:solidFill>
                  <a:srgbClr val="505055"/>
                </a:solidFill>
              </a:rPr>
              <a:t>offering</a:t>
            </a:r>
            <a:r>
              <a:rPr lang="is-IS" sz="3200" dirty="0" smtClean="0">
                <a:solidFill>
                  <a:srgbClr val="505055"/>
                </a:solidFill>
              </a:rPr>
              <a:t>:</a:t>
            </a:r>
          </a:p>
          <a:p>
            <a:pPr lvl="1">
              <a:buClr>
                <a:srgbClr val="9B0011"/>
              </a:buClr>
              <a:buFont typeface="Wingdings" pitchFamily="2" charset="2"/>
              <a:buChar char="§"/>
            </a:pPr>
            <a:r>
              <a:rPr lang="is-IS" dirty="0" err="1" smtClean="0">
                <a:solidFill>
                  <a:srgbClr val="505055"/>
                </a:solidFill>
              </a:rPr>
              <a:t>Old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age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pension</a:t>
            </a:r>
            <a:endParaRPr lang="is-IS" dirty="0" smtClean="0">
              <a:solidFill>
                <a:srgbClr val="505055"/>
              </a:solidFill>
            </a:endParaRPr>
          </a:p>
          <a:p>
            <a:pPr lvl="1">
              <a:buClr>
                <a:srgbClr val="9B0011"/>
              </a:buClr>
              <a:buFont typeface="Wingdings" pitchFamily="2" charset="2"/>
              <a:buChar char="§"/>
            </a:pPr>
            <a:r>
              <a:rPr lang="is-IS" dirty="0" err="1" smtClean="0">
                <a:solidFill>
                  <a:srgbClr val="505055"/>
                </a:solidFill>
              </a:rPr>
              <a:t>Disability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pension</a:t>
            </a:r>
            <a:endParaRPr lang="is-IS" dirty="0" smtClean="0">
              <a:solidFill>
                <a:srgbClr val="505055"/>
              </a:solidFill>
            </a:endParaRPr>
          </a:p>
          <a:p>
            <a:pPr lvl="1">
              <a:buClr>
                <a:srgbClr val="9B0011"/>
              </a:buClr>
              <a:buFont typeface="Wingdings" pitchFamily="2" charset="2"/>
              <a:buChar char="§"/>
            </a:pPr>
            <a:r>
              <a:rPr lang="is-IS" dirty="0" smtClean="0">
                <a:solidFill>
                  <a:srgbClr val="505055"/>
                </a:solidFill>
              </a:rPr>
              <a:t>Pension </a:t>
            </a:r>
            <a:r>
              <a:rPr lang="is-IS" dirty="0" err="1" smtClean="0">
                <a:solidFill>
                  <a:srgbClr val="505055"/>
                </a:solidFill>
              </a:rPr>
              <a:t>to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surviving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spouse</a:t>
            </a:r>
            <a:endParaRPr lang="is-IS" dirty="0" smtClean="0">
              <a:solidFill>
                <a:srgbClr val="505055"/>
              </a:solidFill>
            </a:endParaRPr>
          </a:p>
          <a:p>
            <a:pPr lvl="1">
              <a:buClr>
                <a:srgbClr val="9B0011"/>
              </a:buClr>
              <a:buFont typeface="Wingdings" pitchFamily="2" charset="2"/>
              <a:buChar char="§"/>
            </a:pPr>
            <a:r>
              <a:rPr lang="is-IS" dirty="0" smtClean="0">
                <a:solidFill>
                  <a:srgbClr val="505055"/>
                </a:solidFill>
              </a:rPr>
              <a:t>Pension </a:t>
            </a:r>
            <a:r>
              <a:rPr lang="is-IS" dirty="0" err="1" smtClean="0">
                <a:solidFill>
                  <a:srgbClr val="505055"/>
                </a:solidFill>
              </a:rPr>
              <a:t>to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surviving</a:t>
            </a:r>
            <a:r>
              <a:rPr lang="is-IS" dirty="0" smtClean="0">
                <a:solidFill>
                  <a:srgbClr val="505055"/>
                </a:solidFill>
              </a:rPr>
              <a:t> </a:t>
            </a:r>
            <a:r>
              <a:rPr lang="is-IS" dirty="0" err="1" smtClean="0">
                <a:solidFill>
                  <a:srgbClr val="505055"/>
                </a:solidFill>
              </a:rPr>
              <a:t>children</a:t>
            </a:r>
            <a:endParaRPr lang="is-IS" dirty="0" smtClean="0">
              <a:solidFill>
                <a:srgbClr val="505055"/>
              </a:solidFill>
            </a:endParaRPr>
          </a:p>
          <a:p>
            <a:pPr marL="457200" lvl="1" indent="0">
              <a:buClr>
                <a:srgbClr val="9B0011"/>
              </a:buClr>
              <a:buNone/>
            </a:pPr>
            <a:endParaRPr lang="is-IS" dirty="0" smtClean="0">
              <a:solidFill>
                <a:srgbClr val="505055"/>
              </a:solidFill>
            </a:endParaRPr>
          </a:p>
          <a:p>
            <a:pPr marL="180975" lvl="1" indent="0">
              <a:buClr>
                <a:srgbClr val="9B0011"/>
              </a:buClr>
              <a:buNone/>
            </a:pPr>
            <a:endParaRPr lang="is-IS" sz="3200" dirty="0">
              <a:solidFill>
                <a:srgbClr val="5050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5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5294" y="155816"/>
            <a:ext cx="820150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s-IS" b="1" dirty="0" smtClean="0">
                <a:solidFill>
                  <a:srgbClr val="9B0011"/>
                </a:solidFill>
              </a:rPr>
              <a:t/>
            </a:r>
            <a:br>
              <a:rPr lang="is-IS" b="1" dirty="0" smtClean="0">
                <a:solidFill>
                  <a:srgbClr val="9B0011"/>
                </a:solidFill>
              </a:rPr>
            </a:br>
            <a:r>
              <a:rPr lang="is-IS" b="1" dirty="0">
                <a:solidFill>
                  <a:srgbClr val="9B0011"/>
                </a:solidFill>
              </a:rPr>
              <a:t/>
            </a:r>
            <a:br>
              <a:rPr lang="is-IS" b="1" dirty="0">
                <a:solidFill>
                  <a:srgbClr val="9B0011"/>
                </a:solidFill>
              </a:rPr>
            </a:br>
            <a:r>
              <a:rPr lang="is-IS" b="1" dirty="0" smtClean="0">
                <a:solidFill>
                  <a:srgbClr val="9B0011"/>
                </a:solidFill>
              </a:rPr>
              <a:t>Pension </a:t>
            </a:r>
            <a:r>
              <a:rPr lang="is-IS" b="1" dirty="0" err="1" smtClean="0">
                <a:solidFill>
                  <a:srgbClr val="9B0011"/>
                </a:solidFill>
              </a:rPr>
              <a:t>payments</a:t>
            </a:r>
            <a:r>
              <a:rPr lang="is-IS" b="1" dirty="0" smtClean="0">
                <a:solidFill>
                  <a:srgbClr val="9B0011"/>
                </a:solidFill>
              </a:rPr>
              <a:t> 2012 </a:t>
            </a:r>
            <a:br>
              <a:rPr lang="is-IS" b="1" dirty="0" smtClean="0">
                <a:solidFill>
                  <a:srgbClr val="9B0011"/>
                </a:solidFill>
              </a:rPr>
            </a:br>
            <a:r>
              <a:rPr lang="is-IS" b="1" dirty="0" err="1" smtClean="0">
                <a:solidFill>
                  <a:srgbClr val="9B0011"/>
                </a:solidFill>
              </a:rPr>
              <a:t>billion</a:t>
            </a:r>
            <a:r>
              <a:rPr lang="is-IS" b="1" dirty="0" smtClean="0">
                <a:solidFill>
                  <a:srgbClr val="9B0011"/>
                </a:solidFill>
              </a:rPr>
              <a:t> ISK</a:t>
            </a:r>
            <a:br>
              <a:rPr lang="is-IS" b="1" dirty="0" smtClean="0">
                <a:solidFill>
                  <a:srgbClr val="9B0011"/>
                </a:solidFill>
              </a:rPr>
            </a:br>
            <a:r>
              <a:rPr lang="is-IS" b="1" dirty="0" smtClean="0">
                <a:solidFill>
                  <a:srgbClr val="9B0011"/>
                </a:solidFill>
              </a:rPr>
              <a:t/>
            </a:r>
            <a:br>
              <a:rPr lang="is-IS" b="1" dirty="0" smtClean="0">
                <a:solidFill>
                  <a:srgbClr val="9B0011"/>
                </a:solidFill>
              </a:rPr>
            </a:b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162681"/>
              </p:ext>
            </p:extLst>
          </p:nvPr>
        </p:nvGraphicFramePr>
        <p:xfrm>
          <a:off x="739036" y="1288160"/>
          <a:ext cx="6263013" cy="4599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4092"/>
                <a:gridCol w="1155852"/>
                <a:gridCol w="523069"/>
              </a:tblGrid>
              <a:tr h="804999">
                <a:tc>
                  <a:txBody>
                    <a:bodyPr/>
                    <a:lstStyle/>
                    <a:p>
                      <a:pPr algn="l" fontAlgn="b"/>
                      <a:r>
                        <a:rPr lang="is-IS" sz="3200" b="1" u="none" strike="noStrike" dirty="0">
                          <a:effectLst/>
                        </a:rPr>
                        <a:t>PAYG </a:t>
                      </a:r>
                      <a:r>
                        <a:rPr lang="is-IS" sz="3200" b="1" u="none" strike="noStrike" dirty="0" err="1">
                          <a:effectLst/>
                        </a:rPr>
                        <a:t>state</a:t>
                      </a:r>
                      <a:r>
                        <a:rPr lang="is-IS" sz="3200" b="1" u="none" strike="noStrike" dirty="0">
                          <a:effectLst/>
                        </a:rPr>
                        <a:t> </a:t>
                      </a:r>
                      <a:r>
                        <a:rPr lang="is-IS" sz="3200" b="1" u="none" strike="noStrike" dirty="0" err="1">
                          <a:effectLst/>
                        </a:rPr>
                        <a:t>pension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3200" b="1" u="none" strike="noStrike" dirty="0">
                          <a:effectLst/>
                        </a:rPr>
                        <a:t>58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74077">
                <a:tc>
                  <a:txBody>
                    <a:bodyPr/>
                    <a:lstStyle/>
                    <a:p>
                      <a:pPr algn="l" fontAlgn="b"/>
                      <a:r>
                        <a:rPr lang="is-IS" sz="3200" b="1" u="none" strike="noStrike">
                          <a:effectLst/>
                        </a:rPr>
                        <a:t> </a:t>
                      </a:r>
                      <a:endParaRPr lang="is-IS" sz="3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3200" b="1" u="none" strike="noStrike" dirty="0">
                          <a:effectLst/>
                        </a:rPr>
                        <a:t> 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04999">
                <a:tc>
                  <a:txBody>
                    <a:bodyPr/>
                    <a:lstStyle/>
                    <a:p>
                      <a:pPr algn="l" fontAlgn="b"/>
                      <a:r>
                        <a:rPr lang="is-IS" sz="3200" b="1" u="none" strike="noStrike">
                          <a:effectLst/>
                        </a:rPr>
                        <a:t>Pension funds Pillar II  </a:t>
                      </a:r>
                      <a:endParaRPr lang="is-IS" sz="3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3200" b="1" u="none" strike="noStrike" dirty="0">
                          <a:effectLst/>
                        </a:rPr>
                        <a:t>74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04999">
                <a:tc>
                  <a:txBody>
                    <a:bodyPr/>
                    <a:lstStyle/>
                    <a:p>
                      <a:pPr algn="l" fontAlgn="b"/>
                      <a:r>
                        <a:rPr lang="is-IS" sz="3200" b="1" u="none" strike="noStrike" dirty="0">
                          <a:effectLst/>
                        </a:rPr>
                        <a:t>Pension </a:t>
                      </a:r>
                      <a:r>
                        <a:rPr lang="is-IS" sz="3200" b="1" u="none" strike="noStrike" dirty="0" err="1">
                          <a:effectLst/>
                        </a:rPr>
                        <a:t>funds</a:t>
                      </a:r>
                      <a:r>
                        <a:rPr lang="is-IS" sz="3200" b="1" u="none" strike="noStrike" dirty="0">
                          <a:effectLst/>
                        </a:rPr>
                        <a:t> Pillar III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3200" b="1" u="none" strike="noStrike" dirty="0">
                          <a:effectLst/>
                        </a:rPr>
                        <a:t>10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04999">
                <a:tc>
                  <a:txBody>
                    <a:bodyPr/>
                    <a:lstStyle/>
                    <a:p>
                      <a:pPr algn="l" fontAlgn="b"/>
                      <a:r>
                        <a:rPr lang="is-IS" sz="3200" b="1" u="none" strike="noStrike" dirty="0" err="1" smtClean="0">
                          <a:effectLst/>
                        </a:rPr>
                        <a:t>Depositor</a:t>
                      </a:r>
                      <a:r>
                        <a:rPr lang="is-IS" sz="3200" b="1" u="none" strike="noStrike" dirty="0" smtClean="0">
                          <a:effectLst/>
                        </a:rPr>
                        <a:t> </a:t>
                      </a:r>
                      <a:r>
                        <a:rPr lang="is-IS" sz="3200" b="1" u="none" strike="noStrike" dirty="0">
                          <a:effectLst/>
                        </a:rPr>
                        <a:t>Pillar III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3200" b="1" u="none" strike="noStrike" dirty="0">
                          <a:effectLst/>
                        </a:rPr>
                        <a:t>12</a:t>
                      </a:r>
                      <a:endParaRPr lang="is-I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s-I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04999">
                <a:tc>
                  <a:txBody>
                    <a:bodyPr/>
                    <a:lstStyle/>
                    <a:p>
                      <a:pPr algn="l" fontAlgn="b"/>
                      <a:r>
                        <a:rPr lang="is-IS" sz="3600" b="1" u="none" strike="noStrike">
                          <a:effectLst/>
                        </a:rPr>
                        <a:t>Total pension excl. PAYG</a:t>
                      </a:r>
                      <a:endParaRPr lang="is-IS" sz="3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3600" b="1" u="none" strike="noStrike" dirty="0">
                          <a:effectLst/>
                        </a:rPr>
                        <a:t>96</a:t>
                      </a:r>
                      <a:endParaRPr lang="is-IS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is-IS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7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9B0011"/>
                </a:solidFill>
              </a:rPr>
              <a:t>Public and private </a:t>
            </a:r>
            <a:r>
              <a:rPr lang="en-US" b="1" dirty="0" smtClean="0">
                <a:solidFill>
                  <a:srgbClr val="9B0011"/>
                </a:solidFill>
              </a:rPr>
              <a:t>expenditure (%/GDP) </a:t>
            </a:r>
            <a:r>
              <a:rPr lang="en-US" b="1" dirty="0">
                <a:solidFill>
                  <a:srgbClr val="9B0011"/>
                </a:solidFill>
              </a:rPr>
              <a:t>on pensions in selected OECD countries, 2011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296315"/>
              </p:ext>
            </p:extLst>
          </p:nvPr>
        </p:nvGraphicFramePr>
        <p:xfrm>
          <a:off x="457200" y="1520825"/>
          <a:ext cx="8229600" cy="445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H="1">
            <a:off x="4246323" y="2267211"/>
            <a:ext cx="175365" cy="10772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37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Future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challenges</a:t>
            </a:r>
            <a:endParaRPr lang="is-IS" b="1" dirty="0">
              <a:solidFill>
                <a:srgbClr val="9B001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s-IS" sz="3200" dirty="0" err="1" smtClean="0"/>
              <a:t>The</a:t>
            </a:r>
            <a:r>
              <a:rPr lang="is-IS" sz="3200" dirty="0" smtClean="0"/>
              <a:t> </a:t>
            </a:r>
            <a:r>
              <a:rPr lang="is-IS" sz="3200" dirty="0" err="1" smtClean="0"/>
              <a:t>size</a:t>
            </a:r>
            <a:r>
              <a:rPr lang="is-IS" sz="3200" dirty="0" smtClean="0"/>
              <a:t> of </a:t>
            </a:r>
            <a:r>
              <a:rPr lang="is-IS" sz="3200" dirty="0" err="1" smtClean="0"/>
              <a:t>the</a:t>
            </a:r>
            <a:r>
              <a:rPr lang="is-IS" sz="3200" dirty="0" smtClean="0"/>
              <a:t> </a:t>
            </a:r>
            <a:r>
              <a:rPr lang="is-IS" sz="3200" dirty="0" err="1" smtClean="0"/>
              <a:t>pension</a:t>
            </a:r>
            <a:r>
              <a:rPr lang="is-IS" sz="3200" dirty="0" smtClean="0"/>
              <a:t> </a:t>
            </a:r>
            <a:r>
              <a:rPr lang="is-IS" sz="3200" dirty="0" err="1" smtClean="0"/>
              <a:t>system</a:t>
            </a:r>
            <a:endParaRPr lang="is-IS" sz="3200" dirty="0" smtClean="0"/>
          </a:p>
          <a:p>
            <a:r>
              <a:rPr lang="is-IS" sz="3200" dirty="0" err="1" smtClean="0"/>
              <a:t>Captial</a:t>
            </a:r>
            <a:r>
              <a:rPr lang="is-IS" sz="3200" dirty="0" smtClean="0"/>
              <a:t> </a:t>
            </a:r>
            <a:r>
              <a:rPr lang="is-IS" sz="3200" dirty="0" err="1" smtClean="0"/>
              <a:t>control</a:t>
            </a:r>
            <a:r>
              <a:rPr lang="is-IS" sz="3200" dirty="0" smtClean="0"/>
              <a:t>/</a:t>
            </a:r>
            <a:r>
              <a:rPr lang="is-IS" sz="3200" dirty="0" err="1" smtClean="0"/>
              <a:t>closed</a:t>
            </a:r>
            <a:r>
              <a:rPr lang="is-IS" sz="3200" dirty="0" smtClean="0"/>
              <a:t> </a:t>
            </a:r>
            <a:r>
              <a:rPr lang="is-IS" sz="3200" dirty="0" err="1" smtClean="0"/>
              <a:t>economy</a:t>
            </a:r>
            <a:endParaRPr lang="is-IS" sz="3200" dirty="0" smtClean="0"/>
          </a:p>
          <a:p>
            <a:r>
              <a:rPr lang="is-IS" sz="3200" dirty="0" err="1" smtClean="0"/>
              <a:t>Sovereign</a:t>
            </a:r>
            <a:r>
              <a:rPr lang="is-IS" sz="3200" dirty="0" smtClean="0"/>
              <a:t> </a:t>
            </a:r>
            <a:r>
              <a:rPr lang="is-IS" sz="3200" dirty="0" err="1" smtClean="0"/>
              <a:t>risk</a:t>
            </a:r>
            <a:endParaRPr lang="is-IS" sz="3200" dirty="0" smtClean="0"/>
          </a:p>
          <a:p>
            <a:r>
              <a:rPr lang="is-IS" sz="3200" dirty="0" err="1" smtClean="0"/>
              <a:t>Increased</a:t>
            </a:r>
            <a:r>
              <a:rPr lang="is-IS" sz="3200" dirty="0" smtClean="0"/>
              <a:t> </a:t>
            </a:r>
            <a:r>
              <a:rPr lang="is-IS" sz="3200" dirty="0" err="1" smtClean="0"/>
              <a:t>systemic</a:t>
            </a:r>
            <a:r>
              <a:rPr lang="is-IS" sz="3200" dirty="0" smtClean="0"/>
              <a:t> </a:t>
            </a:r>
            <a:r>
              <a:rPr lang="is-IS" sz="3200" dirty="0" err="1" smtClean="0"/>
              <a:t>risk</a:t>
            </a:r>
            <a:endParaRPr lang="is-IS" sz="3200" dirty="0" smtClean="0"/>
          </a:p>
          <a:p>
            <a:r>
              <a:rPr lang="is-IS" sz="3200" dirty="0" err="1" smtClean="0"/>
              <a:t>Retirement</a:t>
            </a:r>
            <a:r>
              <a:rPr lang="is-IS" sz="3200" dirty="0" smtClean="0"/>
              <a:t> </a:t>
            </a:r>
            <a:r>
              <a:rPr lang="is-IS" sz="3200" dirty="0" err="1" smtClean="0"/>
              <a:t>saving</a:t>
            </a:r>
            <a:r>
              <a:rPr lang="is-IS" sz="3200" dirty="0" smtClean="0"/>
              <a:t> </a:t>
            </a:r>
            <a:r>
              <a:rPr lang="is-IS" sz="3200" dirty="0" err="1" smtClean="0"/>
              <a:t>adequacy</a:t>
            </a:r>
            <a:endParaRPr lang="is-IS" sz="3200" dirty="0" smtClean="0"/>
          </a:p>
          <a:p>
            <a:r>
              <a:rPr lang="is-IS" sz="3200" dirty="0" err="1" smtClean="0"/>
              <a:t>Sustainability</a:t>
            </a:r>
            <a:endParaRPr lang="is-IS" sz="3200" dirty="0"/>
          </a:p>
        </p:txBody>
      </p:sp>
    </p:spTree>
    <p:extLst>
      <p:ext uri="{BB962C8B-B14F-4D97-AF65-F5344CB8AC3E}">
        <p14:creationId xmlns:p14="http://schemas.microsoft.com/office/powerpoint/2010/main" val="2059096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848" y="274638"/>
            <a:ext cx="7871473" cy="1143000"/>
          </a:xfrm>
        </p:spPr>
        <p:txBody>
          <a:bodyPr/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Elephants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in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the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room</a:t>
            </a:r>
            <a:r>
              <a:rPr lang="is-IS" dirty="0"/>
              <a:t/>
            </a:r>
            <a:br>
              <a:rPr lang="is-IS" dirty="0"/>
            </a:br>
            <a:endParaRPr lang="is-I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979" y="1417638"/>
            <a:ext cx="6263212" cy="479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4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ME_glaerur_update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 smtClean="0">
                <a:solidFill>
                  <a:srgbClr val="9B0011"/>
                </a:solidFill>
              </a:rPr>
              <a:t>Pension </a:t>
            </a:r>
            <a:r>
              <a:rPr lang="is-IS" b="1" dirty="0" err="1" smtClean="0">
                <a:solidFill>
                  <a:srgbClr val="9B0011"/>
                </a:solidFill>
              </a:rPr>
              <a:t>funds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assets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as</a:t>
            </a:r>
            <a:r>
              <a:rPr lang="is-IS" b="1" dirty="0" smtClean="0">
                <a:solidFill>
                  <a:srgbClr val="9B0011"/>
                </a:solidFill>
              </a:rPr>
              <a:t> % of GDP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0068412"/>
              </p:ext>
            </p:extLst>
          </p:nvPr>
        </p:nvGraphicFramePr>
        <p:xfrm>
          <a:off x="1490597" y="1803746"/>
          <a:ext cx="6050071" cy="3920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67917"/>
                <a:gridCol w="982154"/>
              </a:tblGrid>
              <a:tr h="980162">
                <a:tc>
                  <a:txBody>
                    <a:bodyPr/>
                    <a:lstStyle/>
                    <a:p>
                      <a:pPr algn="l" fontAlgn="b"/>
                      <a:r>
                        <a:rPr lang="is-IS" sz="2400" b="1" u="none" strike="noStrike" dirty="0">
                          <a:effectLst/>
                        </a:rPr>
                        <a:t>Pillar </a:t>
                      </a:r>
                      <a:r>
                        <a:rPr lang="is-IS" sz="2400" b="1" u="none" strike="noStrike" dirty="0" smtClean="0">
                          <a:effectLst/>
                        </a:rPr>
                        <a:t>II </a:t>
                      </a:r>
                      <a:r>
                        <a:rPr lang="is-IS" sz="2400" b="1" u="none" strike="noStrike" dirty="0" err="1">
                          <a:effectLst/>
                        </a:rPr>
                        <a:t>autonomous</a:t>
                      </a:r>
                      <a:r>
                        <a:rPr lang="is-IS" sz="2400" b="1" u="none" strike="noStrike" dirty="0">
                          <a:effectLst/>
                        </a:rPr>
                        <a:t> </a:t>
                      </a:r>
                      <a:r>
                        <a:rPr lang="is-IS" sz="2400" b="1" u="none" strike="noStrike" dirty="0" err="1">
                          <a:effectLst/>
                        </a:rPr>
                        <a:t>private</a:t>
                      </a:r>
                      <a:r>
                        <a:rPr lang="is-IS" sz="2400" b="1" u="none" strike="noStrike" dirty="0">
                          <a:effectLst/>
                        </a:rPr>
                        <a:t> </a:t>
                      </a:r>
                      <a:r>
                        <a:rPr lang="is-IS" sz="2400" b="1" u="none" strike="noStrike" dirty="0" err="1">
                          <a:effectLst/>
                        </a:rPr>
                        <a:t>pension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400" b="1" u="none" strike="noStrike" dirty="0">
                          <a:effectLst/>
                        </a:rPr>
                        <a:t>126%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980162">
                <a:tc>
                  <a:txBody>
                    <a:bodyPr/>
                    <a:lstStyle/>
                    <a:p>
                      <a:pPr algn="l" fontAlgn="b"/>
                      <a:r>
                        <a:rPr lang="is-IS" sz="2400" b="1" u="none" strike="noStrike" dirty="0">
                          <a:effectLst/>
                        </a:rPr>
                        <a:t>Pillar </a:t>
                      </a:r>
                      <a:r>
                        <a:rPr lang="is-IS" sz="2400" b="1" u="none" strike="noStrike" dirty="0" smtClean="0">
                          <a:effectLst/>
                        </a:rPr>
                        <a:t>III </a:t>
                      </a:r>
                      <a:r>
                        <a:rPr lang="is-IS" sz="2400" b="1" u="none" strike="noStrike" dirty="0" err="1">
                          <a:effectLst/>
                        </a:rPr>
                        <a:t>autonomous</a:t>
                      </a:r>
                      <a:r>
                        <a:rPr lang="is-IS" sz="2400" b="1" u="none" strike="noStrike" dirty="0">
                          <a:effectLst/>
                        </a:rPr>
                        <a:t> </a:t>
                      </a:r>
                      <a:r>
                        <a:rPr lang="is-IS" sz="2400" b="1" u="none" strike="noStrike" dirty="0" err="1">
                          <a:effectLst/>
                        </a:rPr>
                        <a:t>personal</a:t>
                      </a:r>
                      <a:r>
                        <a:rPr lang="is-IS" sz="2400" b="1" u="none" strike="noStrike" dirty="0">
                          <a:effectLst/>
                        </a:rPr>
                        <a:t> </a:t>
                      </a:r>
                      <a:r>
                        <a:rPr lang="is-IS" sz="2400" b="1" u="none" strike="noStrike" dirty="0" err="1">
                          <a:effectLst/>
                        </a:rPr>
                        <a:t>pension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400" b="1" u="none" strike="noStrike" dirty="0">
                          <a:effectLst/>
                        </a:rPr>
                        <a:t>14%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980162">
                <a:tc>
                  <a:txBody>
                    <a:bodyPr/>
                    <a:lstStyle/>
                    <a:p>
                      <a:pPr algn="l" fontAlgn="b"/>
                      <a:r>
                        <a:rPr lang="is-IS" sz="2400" b="1" u="none" strike="noStrike" dirty="0">
                          <a:effectLst/>
                        </a:rPr>
                        <a:t>Pillar </a:t>
                      </a:r>
                      <a:r>
                        <a:rPr lang="is-IS" sz="2400" b="1" u="none" strike="noStrike" dirty="0" smtClean="0">
                          <a:effectLst/>
                        </a:rPr>
                        <a:t>III </a:t>
                      </a:r>
                      <a:r>
                        <a:rPr lang="is-IS" sz="2400" b="1" u="none" strike="noStrike" dirty="0" err="1">
                          <a:effectLst/>
                        </a:rPr>
                        <a:t>other</a:t>
                      </a:r>
                      <a:r>
                        <a:rPr lang="is-IS" sz="2400" b="1" u="none" strike="noStrike" dirty="0">
                          <a:effectLst/>
                        </a:rPr>
                        <a:t> </a:t>
                      </a:r>
                      <a:r>
                        <a:rPr lang="is-IS" sz="2400" b="1" u="none" strike="noStrike" dirty="0" err="1">
                          <a:effectLst/>
                        </a:rPr>
                        <a:t>personal</a:t>
                      </a:r>
                      <a:r>
                        <a:rPr lang="is-IS" sz="2400" b="1" u="none" strike="noStrike" dirty="0">
                          <a:effectLst/>
                        </a:rPr>
                        <a:t> </a:t>
                      </a:r>
                      <a:r>
                        <a:rPr lang="is-IS" sz="2400" b="1" u="none" strike="noStrike" dirty="0" err="1">
                          <a:effectLst/>
                        </a:rPr>
                        <a:t>pension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400" b="1" u="none" strike="noStrike" dirty="0">
                          <a:effectLst/>
                        </a:rPr>
                        <a:t>8%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980162">
                <a:tc>
                  <a:txBody>
                    <a:bodyPr/>
                    <a:lstStyle/>
                    <a:p>
                      <a:pPr algn="l" fontAlgn="b"/>
                      <a:r>
                        <a:rPr lang="is-IS" sz="2400" b="1" u="none" strike="noStrike" dirty="0" err="1">
                          <a:effectLst/>
                        </a:rPr>
                        <a:t>Total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400" b="1" u="none" strike="noStrike" dirty="0">
                          <a:effectLst/>
                        </a:rPr>
                        <a:t>148%</a:t>
                      </a:r>
                      <a:endParaRPr lang="is-IS" sz="24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62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 err="1" smtClean="0">
                <a:solidFill>
                  <a:srgbClr val="9B0011"/>
                </a:solidFill>
              </a:rPr>
              <a:t>Supervised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entities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assets</a:t>
            </a:r>
            <a:r>
              <a:rPr lang="is-IS" b="1" dirty="0">
                <a:solidFill>
                  <a:srgbClr val="9B0011"/>
                </a:solidFill>
              </a:rPr>
              <a:t> 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year</a:t>
            </a:r>
            <a:r>
              <a:rPr lang="is-IS" b="1" dirty="0" smtClean="0">
                <a:solidFill>
                  <a:srgbClr val="9B0011"/>
                </a:solidFill>
              </a:rPr>
              <a:t> 2012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9463235"/>
              </p:ext>
            </p:extLst>
          </p:nvPr>
        </p:nvGraphicFramePr>
        <p:xfrm>
          <a:off x="457200" y="1520825"/>
          <a:ext cx="8229600" cy="445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549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b="1" dirty="0" smtClean="0">
                <a:solidFill>
                  <a:srgbClr val="9B0011"/>
                </a:solidFill>
              </a:rPr>
              <a:t>Pension </a:t>
            </a:r>
            <a:r>
              <a:rPr lang="is-IS" b="1" dirty="0" err="1" smtClean="0">
                <a:solidFill>
                  <a:srgbClr val="9B0011"/>
                </a:solidFill>
              </a:rPr>
              <a:t>funds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assets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year</a:t>
            </a:r>
            <a:r>
              <a:rPr lang="is-IS" b="1" dirty="0" smtClean="0">
                <a:solidFill>
                  <a:srgbClr val="9B0011"/>
                </a:solidFill>
              </a:rPr>
              <a:t> 2012</a:t>
            </a:r>
            <a:r>
              <a:rPr lang="is-IS" dirty="0" smtClean="0"/>
              <a:t/>
            </a:r>
            <a:br>
              <a:rPr lang="is-IS" dirty="0" smtClean="0"/>
            </a:br>
            <a:endParaRPr lang="is-I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341027"/>
              </p:ext>
            </p:extLst>
          </p:nvPr>
        </p:nvGraphicFramePr>
        <p:xfrm>
          <a:off x="457200" y="1520825"/>
          <a:ext cx="8229600" cy="445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2054" y="1806972"/>
            <a:ext cx="846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b="1" dirty="0" smtClean="0"/>
              <a:t>Pillar II</a:t>
            </a:r>
            <a:endParaRPr lang="is-IS" b="1" dirty="0"/>
          </a:p>
        </p:txBody>
      </p:sp>
    </p:spTree>
    <p:extLst>
      <p:ext uri="{BB962C8B-B14F-4D97-AF65-F5344CB8AC3E}">
        <p14:creationId xmlns:p14="http://schemas.microsoft.com/office/powerpoint/2010/main" val="26942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03" y="274638"/>
            <a:ext cx="8617907" cy="1143000"/>
          </a:xfrm>
        </p:spPr>
        <p:txBody>
          <a:bodyPr/>
          <a:lstStyle/>
          <a:p>
            <a:pPr algn="ctr"/>
            <a:r>
              <a:rPr lang="is-IS" b="1" dirty="0" smtClean="0">
                <a:solidFill>
                  <a:srgbClr val="9B0011"/>
                </a:solidFill>
              </a:rPr>
              <a:t>Pillar II </a:t>
            </a:r>
            <a:r>
              <a:rPr lang="is-IS" b="1" dirty="0" err="1" smtClean="0">
                <a:solidFill>
                  <a:srgbClr val="9B0011"/>
                </a:solidFill>
              </a:rPr>
              <a:t>pension</a:t>
            </a:r>
            <a:r>
              <a:rPr lang="is-IS" b="1" dirty="0" smtClean="0">
                <a:solidFill>
                  <a:srgbClr val="9B0011"/>
                </a:solidFill>
              </a:rPr>
              <a:t> fund </a:t>
            </a:r>
            <a:r>
              <a:rPr lang="is-IS" b="1" dirty="0" err="1" smtClean="0">
                <a:solidFill>
                  <a:srgbClr val="9B0011"/>
                </a:solidFill>
              </a:rPr>
              <a:t>assets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close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to</a:t>
            </a:r>
            <a:r>
              <a:rPr lang="is-IS" b="1" dirty="0" smtClean="0">
                <a:solidFill>
                  <a:srgbClr val="9B0011"/>
                </a:solidFill>
              </a:rPr>
              <a:t/>
            </a:r>
            <a:br>
              <a:rPr lang="is-IS" b="1" dirty="0" smtClean="0">
                <a:solidFill>
                  <a:srgbClr val="9B0011"/>
                </a:solidFill>
              </a:rPr>
            </a:br>
            <a:r>
              <a:rPr lang="is-IS" b="1" dirty="0" smtClean="0">
                <a:solidFill>
                  <a:srgbClr val="9B0011"/>
                </a:solidFill>
              </a:rPr>
              <a:t> 130% of GDP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0763177"/>
              </p:ext>
            </p:extLst>
          </p:nvPr>
        </p:nvGraphicFramePr>
        <p:xfrm>
          <a:off x="457199" y="1252603"/>
          <a:ext cx="8411227" cy="472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46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 smtClean="0">
                <a:solidFill>
                  <a:srgbClr val="9B0011"/>
                </a:solidFill>
              </a:rPr>
              <a:t>Pension </a:t>
            </a:r>
            <a:r>
              <a:rPr lang="is-IS" b="1" dirty="0" err="1" smtClean="0">
                <a:solidFill>
                  <a:srgbClr val="9B0011"/>
                </a:solidFill>
              </a:rPr>
              <a:t>funds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in</a:t>
            </a:r>
            <a:r>
              <a:rPr lang="is-IS" b="1" dirty="0" smtClean="0">
                <a:solidFill>
                  <a:srgbClr val="9B0011"/>
                </a:solidFill>
              </a:rPr>
              <a:t> a </a:t>
            </a:r>
            <a:r>
              <a:rPr lang="is-IS" b="1" dirty="0" err="1" smtClean="0">
                <a:solidFill>
                  <a:srgbClr val="9B0011"/>
                </a:solidFill>
              </a:rPr>
              <a:t>closed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economy</a:t>
            </a:r>
            <a:endParaRPr lang="is-IS" b="1" dirty="0">
              <a:solidFill>
                <a:srgbClr val="9B0011"/>
              </a:solidFill>
            </a:endParaRPr>
          </a:p>
        </p:txBody>
      </p:sp>
      <p:pic>
        <p:nvPicPr>
          <p:cNvPr id="3076" name="Picture 4" descr="http://static4.depositphotos.com/1030387/465/v/450/depositphotos_4654510-Working-In-A-Fish-Bow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020" y="1231185"/>
            <a:ext cx="5060514" cy="506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36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 smtClean="0">
                <a:solidFill>
                  <a:srgbClr val="9B0011"/>
                </a:solidFill>
              </a:rPr>
              <a:t>Pillar II </a:t>
            </a:r>
            <a:r>
              <a:rPr lang="is-IS" b="1" dirty="0" err="1" smtClean="0">
                <a:solidFill>
                  <a:srgbClr val="9B0011"/>
                </a:solidFill>
              </a:rPr>
              <a:t>pension</a:t>
            </a:r>
            <a:r>
              <a:rPr lang="is-IS" b="1" dirty="0" smtClean="0">
                <a:solidFill>
                  <a:srgbClr val="9B0011"/>
                </a:solidFill>
              </a:rPr>
              <a:t> fund </a:t>
            </a:r>
            <a:r>
              <a:rPr lang="is-IS" b="1" dirty="0" err="1" smtClean="0">
                <a:solidFill>
                  <a:srgbClr val="9B0011"/>
                </a:solidFill>
              </a:rPr>
              <a:t>asset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allocation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2044593"/>
              </p:ext>
            </p:extLst>
          </p:nvPr>
        </p:nvGraphicFramePr>
        <p:xfrm>
          <a:off x="344465" y="1257778"/>
          <a:ext cx="8448805" cy="4679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668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66" y="-10329"/>
            <a:ext cx="7871473" cy="1143000"/>
          </a:xfrm>
        </p:spPr>
        <p:txBody>
          <a:bodyPr/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Major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>
                <a:solidFill>
                  <a:srgbClr val="9B0011"/>
                </a:solidFill>
              </a:rPr>
              <a:t>t</a:t>
            </a:r>
            <a:r>
              <a:rPr lang="is-IS" b="1" dirty="0" err="1" smtClean="0">
                <a:solidFill>
                  <a:srgbClr val="9B0011"/>
                </a:solidFill>
              </a:rPr>
              <a:t>rends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in</a:t>
            </a:r>
            <a:r>
              <a:rPr lang="is-IS" b="1" dirty="0" smtClean="0">
                <a:solidFill>
                  <a:srgbClr val="9B0011"/>
                </a:solidFill>
              </a:rPr>
              <a:t> 2013</a:t>
            </a:r>
            <a:endParaRPr lang="is-IS" b="1" dirty="0">
              <a:solidFill>
                <a:srgbClr val="9B001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466137" y="3973976"/>
            <a:ext cx="1027134" cy="5386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66345" y="378931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b="1" dirty="0" smtClean="0">
                <a:solidFill>
                  <a:srgbClr val="FF0000"/>
                </a:solidFill>
              </a:rPr>
              <a:t>80%</a:t>
            </a:r>
            <a:endParaRPr lang="is-IS" b="1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262302" y="1641517"/>
            <a:ext cx="1002082" cy="3131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62302" y="1456851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b="1" dirty="0" smtClean="0">
                <a:solidFill>
                  <a:srgbClr val="FF0000"/>
                </a:solidFill>
              </a:rPr>
              <a:t>30%</a:t>
            </a:r>
            <a:endParaRPr lang="is-IS" b="1" dirty="0">
              <a:solidFill>
                <a:srgbClr val="FF0000"/>
              </a:solidFill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3316150"/>
              </p:ext>
            </p:extLst>
          </p:nvPr>
        </p:nvGraphicFramePr>
        <p:xfrm>
          <a:off x="106471" y="918980"/>
          <a:ext cx="4703523" cy="2834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7489549"/>
              </p:ext>
            </p:extLst>
          </p:nvPr>
        </p:nvGraphicFramePr>
        <p:xfrm>
          <a:off x="4308701" y="3077522"/>
          <a:ext cx="4672460" cy="288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002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b="1" dirty="0" err="1" smtClean="0">
                <a:solidFill>
                  <a:srgbClr val="9B0011"/>
                </a:solidFill>
              </a:rPr>
              <a:t>High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exposure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on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bonds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guarantied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by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the</a:t>
            </a:r>
            <a:r>
              <a:rPr lang="is-IS" b="1" dirty="0" smtClean="0">
                <a:solidFill>
                  <a:srgbClr val="9B0011"/>
                </a:solidFill>
              </a:rPr>
              <a:t> </a:t>
            </a:r>
            <a:r>
              <a:rPr lang="is-IS" b="1" dirty="0" err="1" smtClean="0">
                <a:solidFill>
                  <a:srgbClr val="9B0011"/>
                </a:solidFill>
              </a:rPr>
              <a:t>goverment</a:t>
            </a:r>
            <a:endParaRPr lang="is-IS" b="1" dirty="0">
              <a:solidFill>
                <a:srgbClr val="9B001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593249"/>
              </p:ext>
            </p:extLst>
          </p:nvPr>
        </p:nvGraphicFramePr>
        <p:xfrm>
          <a:off x="457199" y="1417638"/>
          <a:ext cx="8386175" cy="455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 flipV="1">
            <a:off x="5636712" y="3908121"/>
            <a:ext cx="889348" cy="11022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78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ærur RS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C4C46725F6454E9A6E1489D47548C1" ma:contentTypeVersion="0" ma:contentTypeDescription="Create a new document." ma:contentTypeScope="" ma:versionID="79af940911c2f7c32f7903dad6e109e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885393-9272-495A-B775-6D54C7A5EBB7}">
  <ds:schemaRefs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1180393-0D69-4DAF-B630-3577A3A96E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DA25F0-C2E2-47CD-A462-0AD435B4DA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Glærur RSA</Template>
  <TotalTime>5032</TotalTime>
  <Words>468</Words>
  <Application>Microsoft Office PowerPoint</Application>
  <PresentationFormat>On-screen Show (4:3)</PresentationFormat>
  <Paragraphs>76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Glærur RSA</vt:lpstr>
      <vt:lpstr>Supervisory challenges in the Icelandic pension market</vt:lpstr>
      <vt:lpstr>Pension funds assets as % of GDP</vt:lpstr>
      <vt:lpstr>Supervised entities assets  year 2012</vt:lpstr>
      <vt:lpstr>Pension funds assets year 2012 </vt:lpstr>
      <vt:lpstr>Pillar II pension fund assets close to  130% of GDP</vt:lpstr>
      <vt:lpstr>Pension funds in a closed economy</vt:lpstr>
      <vt:lpstr>Pillar II pension fund asset allocation</vt:lpstr>
      <vt:lpstr>Major trends in 2013</vt:lpstr>
      <vt:lpstr>High exposure on bonds guarantied by the goverment</vt:lpstr>
      <vt:lpstr>Elephant in the room </vt:lpstr>
      <vt:lpstr>Accrued actuarial deficit close to 32% of GDP</vt:lpstr>
      <vt:lpstr>The pension market</vt:lpstr>
      <vt:lpstr>  Pension payments 2012  billion ISK  </vt:lpstr>
      <vt:lpstr>Public and private expenditure (%/GDP) on pensions in selected OECD countries, 2011</vt:lpstr>
      <vt:lpstr>Future challenges</vt:lpstr>
      <vt:lpstr>Elephants in the room </vt:lpstr>
      <vt:lpstr>PowerPoint Presentation</vt:lpstr>
    </vt:vector>
  </TitlesOfParts>
  <Company>Fjármálaeftirlitið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Björn Z. Ásgrímsson</dc:creator>
  <cp:lastModifiedBy>DAY-HANOTIAUX Sally</cp:lastModifiedBy>
  <cp:revision>136</cp:revision>
  <cp:lastPrinted>2014-02-14T09:12:44Z</cp:lastPrinted>
  <dcterms:created xsi:type="dcterms:W3CDTF">2012-09-17T11:30:30Z</dcterms:created>
  <dcterms:modified xsi:type="dcterms:W3CDTF">2014-02-17T09:12:32Z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0x01010059C4C46725F6454E9A6E1489D47548C1</vt:lpwstr>
  </property>
</Properties>
</file>