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charts/chart1.xml" ContentType="application/vnd.openxmlformats-officedocument.drawingml.chart+xml"/>
  <Override PartName="/ppt/charts/chart2.xml" ContentType="application/vnd.openxmlformats-officedocument.drawingml.chart+xml"/>
  <Override PartName="/ppt/drawings/drawing1.xml" ContentType="application/vnd.openxmlformats-officedocument.drawingml.chartshapes+xml"/>
  <Override PartName="/ppt/charts/chart3.xml" ContentType="application/vnd.openxmlformats-officedocument.drawingml.chart+xml"/>
  <Override PartName="/ppt/drawings/drawing2.xml" ContentType="application/vnd.openxmlformats-officedocument.drawingml.chartshape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4.xml" ContentType="application/vnd.openxmlformats-officedocument.drawingml.chart+xml"/>
  <Override PartName="/ppt/notesSlides/notesSlide18.xml" ContentType="application/vnd.openxmlformats-officedocument.presentationml.notesSlide+xml"/>
  <Override PartName="/ppt/charts/chart5.xml" ContentType="application/vnd.openxmlformats-officedocument.drawingml.chart+xml"/>
  <Override PartName="/ppt/notesSlides/notesSlide19.xml" ContentType="application/vnd.openxmlformats-officedocument.presentationml.notesSlide+xml"/>
  <Override PartName="/ppt/charts/chart6.xml" ContentType="application/vnd.openxmlformats-officedocument.drawingml.chart+xml"/>
  <Override PartName="/ppt/notesSlides/notesSlide20.xml" ContentType="application/vnd.openxmlformats-officedocument.presentationml.notesSlide+xml"/>
  <Override PartName="/ppt/charts/chart7.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65" r:id="rId1"/>
    <p:sldMasterId id="2147483833" r:id="rId2"/>
  </p:sldMasterIdLst>
  <p:notesMasterIdLst>
    <p:notesMasterId r:id="rId33"/>
  </p:notesMasterIdLst>
  <p:handoutMasterIdLst>
    <p:handoutMasterId r:id="rId34"/>
  </p:handoutMasterIdLst>
  <p:sldIdLst>
    <p:sldId id="291" r:id="rId3"/>
    <p:sldId id="360" r:id="rId4"/>
    <p:sldId id="369" r:id="rId5"/>
    <p:sldId id="370" r:id="rId6"/>
    <p:sldId id="375" r:id="rId7"/>
    <p:sldId id="361" r:id="rId8"/>
    <p:sldId id="362" r:id="rId9"/>
    <p:sldId id="376" r:id="rId10"/>
    <p:sldId id="333" r:id="rId11"/>
    <p:sldId id="336" r:id="rId12"/>
    <p:sldId id="342" r:id="rId13"/>
    <p:sldId id="337" r:id="rId14"/>
    <p:sldId id="338" r:id="rId15"/>
    <p:sldId id="341" r:id="rId16"/>
    <p:sldId id="345" r:id="rId17"/>
    <p:sldId id="346" r:id="rId18"/>
    <p:sldId id="347" r:id="rId19"/>
    <p:sldId id="348" r:id="rId20"/>
    <p:sldId id="349" r:id="rId21"/>
    <p:sldId id="350" r:id="rId22"/>
    <p:sldId id="351" r:id="rId23"/>
    <p:sldId id="352" r:id="rId24"/>
    <p:sldId id="353" r:id="rId25"/>
    <p:sldId id="354" r:id="rId26"/>
    <p:sldId id="355" r:id="rId27"/>
    <p:sldId id="356" r:id="rId28"/>
    <p:sldId id="357" r:id="rId29"/>
    <p:sldId id="378" r:id="rId30"/>
    <p:sldId id="358" r:id="rId31"/>
    <p:sldId id="359"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5F71"/>
    <a:srgbClr val="024D7C"/>
    <a:srgbClr val="E27F26"/>
    <a:srgbClr val="74C4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59" autoAdjust="0"/>
    <p:restoredTop sz="94631"/>
  </p:normalViewPr>
  <p:slideViewPr>
    <p:cSldViewPr snapToGrid="0" showGuides="1">
      <p:cViewPr varScale="1">
        <p:scale>
          <a:sx n="111" d="100"/>
          <a:sy n="111" d="100"/>
        </p:scale>
        <p:origin x="-1902" y="-78"/>
      </p:cViewPr>
      <p:guideLst>
        <p:guide orient="horz" pos="2160"/>
        <p:guide pos="2880"/>
      </p:guideLst>
    </p:cSldViewPr>
  </p:slideViewPr>
  <p:notesTextViewPr>
    <p:cViewPr>
      <p:scale>
        <a:sx n="3" d="2"/>
        <a:sy n="3" d="2"/>
      </p:scale>
      <p:origin x="0" y="0"/>
    </p:cViewPr>
  </p:notesTextViewPr>
  <p:sorterViewPr>
    <p:cViewPr>
      <p:scale>
        <a:sx n="100" d="100"/>
        <a:sy n="100" d="100"/>
      </p:scale>
      <p:origin x="0" y="0"/>
    </p:cViewPr>
  </p:sorterViewPr>
  <p:notesViewPr>
    <p:cSldViewPr snapToGrid="0" showGuides="1">
      <p:cViewPr varScale="1">
        <p:scale>
          <a:sx n="67" d="100"/>
          <a:sy n="67" d="100"/>
        </p:scale>
        <p:origin x="2634"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FILESVRA\Users4\Severinson_C\Clara%20Severinson%20Documents\OECD\WPPP%20meetings\May%202010\communicating%20DC%20risks%20charts.xls"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FILESVRA\Users4\Severinson_C\Clara%20Severinson%20Documents\OECD\WPPP%20meetings\May%202010\communicating%20DC%20risks%20charts.xls" TargetMode="Externa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Book1" TargetMode="Externa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GB" sz="1400"/>
              <a:t>Projected</a:t>
            </a:r>
            <a:r>
              <a:rPr lang="en-GB" sz="1400" baseline="0"/>
              <a:t> Pension at Age 65</a:t>
            </a:r>
            <a:endParaRPr lang="en-GB" sz="1400"/>
          </a:p>
        </c:rich>
      </c:tx>
      <c:layout/>
      <c:overlay val="0"/>
    </c:title>
    <c:autoTitleDeleted val="0"/>
    <c:plotArea>
      <c:layout>
        <c:manualLayout>
          <c:layoutTarget val="inner"/>
          <c:xMode val="edge"/>
          <c:yMode val="edge"/>
          <c:x val="1.5096751890669601E-2"/>
          <c:y val="9.3401998486543195E-2"/>
          <c:w val="0.93888888888889099"/>
          <c:h val="0.80621901428988296"/>
        </c:manualLayout>
      </c:layout>
      <c:barChart>
        <c:barDir val="col"/>
        <c:grouping val="clustered"/>
        <c:varyColors val="0"/>
        <c:ser>
          <c:idx val="1"/>
          <c:order val="0"/>
          <c:tx>
            <c:strRef>
              <c:f>Sheet1!$B$12:$B$14</c:f>
              <c:strCache>
                <c:ptCount val="1"/>
                <c:pt idx="0">
                  <c:v>2% future return 4% future return 6% future return</c:v>
                </c:pt>
              </c:strCache>
            </c:strRef>
          </c:tx>
          <c:spPr>
            <a:solidFill>
              <a:schemeClr val="accent1"/>
            </a:solidFill>
          </c:spPr>
          <c:invertIfNegative val="0"/>
          <c:dLbls>
            <c:spPr>
              <a:noFill/>
              <a:ln>
                <a:noFill/>
              </a:ln>
              <a:effectLst/>
            </c:spPr>
            <c:txPr>
              <a:bodyPr/>
              <a:lstStyle/>
              <a:p>
                <a:pPr>
                  <a:defRPr sz="1200" b="1"/>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Sheet1!$B$12:$B$14</c:f>
              <c:strCache>
                <c:ptCount val="3"/>
                <c:pt idx="0">
                  <c:v>2% future return</c:v>
                </c:pt>
                <c:pt idx="1">
                  <c:v>4% future return</c:v>
                </c:pt>
                <c:pt idx="2">
                  <c:v>6% future return</c:v>
                </c:pt>
              </c:strCache>
            </c:strRef>
          </c:cat>
          <c:val>
            <c:numRef>
              <c:f>Sheet1!$C$12:$C$14</c:f>
              <c:numCache>
                <c:formatCode>_-[$€-2]\ * #,##0_-;\-[$€-2]\ * #,##0_-;_-[$€-2]\ * "-"??_-;_-@_-</c:formatCode>
                <c:ptCount val="3"/>
                <c:pt idx="0">
                  <c:v>300</c:v>
                </c:pt>
                <c:pt idx="1">
                  <c:v>500</c:v>
                </c:pt>
                <c:pt idx="2">
                  <c:v>700</c:v>
                </c:pt>
              </c:numCache>
            </c:numRef>
          </c:val>
        </c:ser>
        <c:dLbls>
          <c:showLegendKey val="0"/>
          <c:showVal val="0"/>
          <c:showCatName val="0"/>
          <c:showSerName val="0"/>
          <c:showPercent val="0"/>
          <c:showBubbleSize val="0"/>
        </c:dLbls>
        <c:gapWidth val="26"/>
        <c:axId val="110679936"/>
        <c:axId val="110681472"/>
      </c:barChart>
      <c:catAx>
        <c:axId val="110679936"/>
        <c:scaling>
          <c:orientation val="minMax"/>
        </c:scaling>
        <c:delete val="0"/>
        <c:axPos val="b"/>
        <c:numFmt formatCode="General" sourceLinked="1"/>
        <c:majorTickMark val="out"/>
        <c:minorTickMark val="none"/>
        <c:tickLblPos val="nextTo"/>
        <c:txPr>
          <a:bodyPr/>
          <a:lstStyle/>
          <a:p>
            <a:pPr>
              <a:defRPr sz="1200" b="1"/>
            </a:pPr>
            <a:endParaRPr lang="en-US"/>
          </a:p>
        </c:txPr>
        <c:crossAx val="110681472"/>
        <c:crosses val="autoZero"/>
        <c:auto val="1"/>
        <c:lblAlgn val="ctr"/>
        <c:lblOffset val="100"/>
        <c:noMultiLvlLbl val="0"/>
      </c:catAx>
      <c:valAx>
        <c:axId val="110681472"/>
        <c:scaling>
          <c:orientation val="minMax"/>
        </c:scaling>
        <c:delete val="1"/>
        <c:axPos val="l"/>
        <c:numFmt formatCode="_-[$€-2]\ * #,##0_-;\-[$€-2]\ * #,##0_-;_-[$€-2]\ * &quot;-&quot;??_-;_-@_-" sourceLinked="1"/>
        <c:majorTickMark val="out"/>
        <c:minorTickMark val="none"/>
        <c:tickLblPos val="none"/>
        <c:crossAx val="110679936"/>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GB" sz="1400"/>
              <a:t>Projected</a:t>
            </a:r>
            <a:r>
              <a:rPr lang="en-GB" sz="1400" baseline="0"/>
              <a:t> Pension at Age 65</a:t>
            </a:r>
            <a:endParaRPr lang="en-GB" sz="1400"/>
          </a:p>
        </c:rich>
      </c:tx>
      <c:layout/>
      <c:overlay val="0"/>
    </c:title>
    <c:autoTitleDeleted val="0"/>
    <c:plotArea>
      <c:layout>
        <c:manualLayout>
          <c:layoutTarget val="inner"/>
          <c:xMode val="edge"/>
          <c:yMode val="edge"/>
          <c:x val="1.46013290348238E-2"/>
          <c:y val="8.1622890814164697E-2"/>
          <c:w val="0.93888888888889099"/>
          <c:h val="0.80621901428988296"/>
        </c:manualLayout>
      </c:layout>
      <c:barChart>
        <c:barDir val="col"/>
        <c:grouping val="clustered"/>
        <c:varyColors val="0"/>
        <c:ser>
          <c:idx val="1"/>
          <c:order val="0"/>
          <c:tx>
            <c:strRef>
              <c:f>Sheet1!$B$12:$B$14</c:f>
              <c:strCache>
                <c:ptCount val="1"/>
                <c:pt idx="0">
                  <c:v>2% future return 4% future return 6% future return</c:v>
                </c:pt>
              </c:strCache>
            </c:strRef>
          </c:tx>
          <c:spPr>
            <a:solidFill>
              <a:schemeClr val="accent1"/>
            </a:solidFill>
          </c:spPr>
          <c:invertIfNegative val="0"/>
          <c:dPt>
            <c:idx val="0"/>
            <c:invertIfNegative val="0"/>
            <c:bubble3D val="0"/>
            <c:spPr>
              <a:noFill/>
            </c:spPr>
          </c:dPt>
          <c:dPt>
            <c:idx val="2"/>
            <c:invertIfNegative val="0"/>
            <c:bubble3D val="0"/>
            <c:spPr>
              <a:noFill/>
            </c:spPr>
          </c:dPt>
          <c:dLbls>
            <c:dLbl>
              <c:idx val="0"/>
              <c:delete val="1"/>
              <c:extLst>
                <c:ext xmlns:c15="http://schemas.microsoft.com/office/drawing/2012/chart" uri="{CE6537A1-D6FC-4f65-9D91-7224C49458BB}"/>
              </c:extLst>
            </c:dLbl>
            <c:dLbl>
              <c:idx val="2"/>
              <c:delete val="1"/>
              <c:extLst>
                <c:ext xmlns:c15="http://schemas.microsoft.com/office/drawing/2012/chart" uri="{CE6537A1-D6FC-4f65-9D91-7224C49458BB}"/>
              </c:extLst>
            </c:dLbl>
            <c:spPr>
              <a:noFill/>
              <a:ln>
                <a:noFill/>
              </a:ln>
              <a:effectLst/>
            </c:spPr>
            <c:txPr>
              <a:bodyPr/>
              <a:lstStyle/>
              <a:p>
                <a:pPr>
                  <a:defRPr sz="1200" b="1"/>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Sheet1!$B$12:$B$14</c:f>
              <c:strCache>
                <c:ptCount val="3"/>
                <c:pt idx="0">
                  <c:v>2% future return</c:v>
                </c:pt>
                <c:pt idx="1">
                  <c:v>4% future return</c:v>
                </c:pt>
                <c:pt idx="2">
                  <c:v>6% future return</c:v>
                </c:pt>
              </c:strCache>
            </c:strRef>
          </c:cat>
          <c:val>
            <c:numRef>
              <c:f>Sheet1!$C$12:$C$14</c:f>
              <c:numCache>
                <c:formatCode>_-[$€-2]\ * #,##0_-;\-[$€-2]\ * #,##0_-;_-[$€-2]\ * "-"??_-;_-@_-</c:formatCode>
                <c:ptCount val="3"/>
                <c:pt idx="0">
                  <c:v>300</c:v>
                </c:pt>
                <c:pt idx="1">
                  <c:v>500</c:v>
                </c:pt>
                <c:pt idx="2">
                  <c:v>700</c:v>
                </c:pt>
              </c:numCache>
            </c:numRef>
          </c:val>
        </c:ser>
        <c:dLbls>
          <c:showLegendKey val="0"/>
          <c:showVal val="0"/>
          <c:showCatName val="0"/>
          <c:showSerName val="0"/>
          <c:showPercent val="0"/>
          <c:showBubbleSize val="0"/>
        </c:dLbls>
        <c:gapWidth val="155"/>
        <c:overlap val="57"/>
        <c:axId val="110854912"/>
        <c:axId val="110856448"/>
      </c:barChart>
      <c:catAx>
        <c:axId val="110854912"/>
        <c:scaling>
          <c:orientation val="minMax"/>
        </c:scaling>
        <c:delete val="0"/>
        <c:axPos val="b"/>
        <c:numFmt formatCode="General" sourceLinked="1"/>
        <c:majorTickMark val="out"/>
        <c:minorTickMark val="none"/>
        <c:tickLblPos val="nextTo"/>
        <c:txPr>
          <a:bodyPr/>
          <a:lstStyle/>
          <a:p>
            <a:pPr>
              <a:defRPr sz="1200" b="1"/>
            </a:pPr>
            <a:endParaRPr lang="en-US"/>
          </a:p>
        </c:txPr>
        <c:crossAx val="110856448"/>
        <c:crosses val="autoZero"/>
        <c:auto val="1"/>
        <c:lblAlgn val="ctr"/>
        <c:lblOffset val="100"/>
        <c:noMultiLvlLbl val="0"/>
      </c:catAx>
      <c:valAx>
        <c:axId val="110856448"/>
        <c:scaling>
          <c:orientation val="minMax"/>
        </c:scaling>
        <c:delete val="1"/>
        <c:axPos val="l"/>
        <c:numFmt formatCode="_-[$€-2]\ * #,##0_-;\-[$€-2]\ * #,##0_-;_-[$€-2]\ * &quot;-&quot;??_-;_-@_-" sourceLinked="1"/>
        <c:majorTickMark val="out"/>
        <c:minorTickMark val="none"/>
        <c:tickLblPos val="none"/>
        <c:crossAx val="110854912"/>
        <c:crosses val="autoZero"/>
        <c:crossBetween val="between"/>
      </c:valAx>
    </c:plotArea>
    <c:plotVisOnly val="1"/>
    <c:dispBlanksAs val="gap"/>
    <c:showDLblsOverMax val="0"/>
  </c:chart>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GB" sz="1400"/>
              <a:t>Projected</a:t>
            </a:r>
            <a:r>
              <a:rPr lang="en-GB" sz="1400" baseline="0"/>
              <a:t> Pension at Age 65</a:t>
            </a:r>
            <a:endParaRPr lang="en-GB" sz="1400"/>
          </a:p>
        </c:rich>
      </c:tx>
      <c:layout/>
      <c:overlay val="0"/>
    </c:title>
    <c:autoTitleDeleted val="0"/>
    <c:plotArea>
      <c:layout>
        <c:manualLayout>
          <c:layoutTarget val="inner"/>
          <c:xMode val="edge"/>
          <c:yMode val="edge"/>
          <c:x val="3.0555583684230302E-2"/>
          <c:y val="6.06018436938872E-2"/>
          <c:w val="0.93888888888889099"/>
          <c:h val="0.80621901428988396"/>
        </c:manualLayout>
      </c:layout>
      <c:barChart>
        <c:barDir val="col"/>
        <c:grouping val="clustered"/>
        <c:varyColors val="0"/>
        <c:ser>
          <c:idx val="1"/>
          <c:order val="0"/>
          <c:tx>
            <c:strRef>
              <c:f>stochastic!$B$12:$B$15</c:f>
              <c:strCache>
                <c:ptCount val="1"/>
                <c:pt idx="0">
                  <c:v>0% 2% 4% 6%</c:v>
                </c:pt>
              </c:strCache>
            </c:strRef>
          </c:tx>
          <c:spPr>
            <a:solidFill>
              <a:schemeClr val="accent1"/>
            </a:solidFill>
          </c:spPr>
          <c:invertIfNegative val="0"/>
          <c:dPt>
            <c:idx val="0"/>
            <c:invertIfNegative val="0"/>
            <c:bubble3D val="0"/>
            <c:spPr>
              <a:gradFill>
                <a:gsLst>
                  <a:gs pos="0">
                    <a:srgbClr val="FFF200"/>
                  </a:gs>
                  <a:gs pos="45000">
                    <a:srgbClr val="FF7A00"/>
                  </a:gs>
                  <a:gs pos="70000">
                    <a:srgbClr val="FF0300"/>
                  </a:gs>
                  <a:gs pos="100000">
                    <a:srgbClr val="4D0808"/>
                  </a:gs>
                </a:gsLst>
                <a:lin ang="5400000" scaled="0"/>
              </a:gradFill>
            </c:spPr>
          </c:dPt>
          <c:dPt>
            <c:idx val="3"/>
            <c:invertIfNegative val="0"/>
            <c:bubble3D val="0"/>
            <c:spPr>
              <a:solidFill>
                <a:schemeClr val="accent5">
                  <a:lumMod val="75000"/>
                </a:schemeClr>
              </a:solidFill>
            </c:spPr>
          </c:dPt>
          <c:dLbls>
            <c:dLbl>
              <c:idx val="2"/>
              <c:layout/>
              <c:tx>
                <c:rich>
                  <a:bodyPr/>
                  <a:lstStyle/>
                  <a:p>
                    <a:r>
                      <a:rPr lang="sk-SK" dirty="0"/>
                      <a:t> € </a:t>
                    </a:r>
                    <a:r>
                      <a:rPr lang="sk-SK" dirty="0" smtClean="0"/>
                      <a:t>600 </a:t>
                    </a:r>
                    <a:endParaRPr lang="sk-SK" dirty="0"/>
                  </a:p>
                </c:rich>
              </c:tx>
              <c:dLblPos val="ctr"/>
              <c:showLegendKey val="0"/>
              <c:showVal val="1"/>
              <c:showCatName val="0"/>
              <c:showSerName val="0"/>
              <c:showPercent val="0"/>
              <c:showBubbleSize val="0"/>
              <c:extLst>
                <c:ext xmlns:c15="http://schemas.microsoft.com/office/drawing/2012/chart" uri="{CE6537A1-D6FC-4f65-9D91-7224C49458BB}">
                  <c15:layout/>
                </c:ext>
              </c:extLst>
            </c:dLbl>
            <c:dLbl>
              <c:idx val="3"/>
              <c:delete val="1"/>
              <c:extLst>
                <c:ext xmlns:c15="http://schemas.microsoft.com/office/drawing/2012/chart" uri="{CE6537A1-D6FC-4f65-9D91-7224C49458BB}"/>
              </c:extLst>
            </c:dLbl>
            <c:spPr>
              <a:noFill/>
              <a:ln>
                <a:noFill/>
              </a:ln>
              <a:effectLst/>
            </c:spPr>
            <c:txPr>
              <a:bodyPr/>
              <a:lstStyle/>
              <a:p>
                <a:pPr>
                  <a:defRPr sz="1200" b="1"/>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stochastic!$B$12:$B$15</c:f>
              <c:numCache>
                <c:formatCode>General</c:formatCode>
                <c:ptCount val="4"/>
              </c:numCache>
            </c:numRef>
          </c:cat>
          <c:val>
            <c:numRef>
              <c:f>stochastic!$C$12:$C$15</c:f>
              <c:numCache>
                <c:formatCode>_-[$€-2]\ * #,##0_-;\-[$€-2]\ * #,##0_-;_-[$€-2]\ * "0"_-;_-@_-</c:formatCode>
                <c:ptCount val="4"/>
                <c:pt idx="0">
                  <c:v>0</c:v>
                </c:pt>
                <c:pt idx="1">
                  <c:v>200</c:v>
                </c:pt>
                <c:pt idx="2">
                  <c:v>400</c:v>
                </c:pt>
                <c:pt idx="3">
                  <c:v>600</c:v>
                </c:pt>
              </c:numCache>
            </c:numRef>
          </c:val>
        </c:ser>
        <c:dLbls>
          <c:showLegendKey val="0"/>
          <c:showVal val="0"/>
          <c:showCatName val="0"/>
          <c:showSerName val="0"/>
          <c:showPercent val="0"/>
          <c:showBubbleSize val="0"/>
        </c:dLbls>
        <c:gapWidth val="150"/>
        <c:axId val="110996096"/>
        <c:axId val="111006080"/>
      </c:barChart>
      <c:catAx>
        <c:axId val="110996096"/>
        <c:scaling>
          <c:orientation val="minMax"/>
        </c:scaling>
        <c:delete val="0"/>
        <c:axPos val="b"/>
        <c:numFmt formatCode="General" sourceLinked="1"/>
        <c:majorTickMark val="out"/>
        <c:minorTickMark val="none"/>
        <c:tickLblPos val="nextTo"/>
        <c:txPr>
          <a:bodyPr/>
          <a:lstStyle/>
          <a:p>
            <a:pPr>
              <a:defRPr sz="1200" b="1"/>
            </a:pPr>
            <a:endParaRPr lang="en-US"/>
          </a:p>
        </c:txPr>
        <c:crossAx val="111006080"/>
        <c:crosses val="autoZero"/>
        <c:auto val="1"/>
        <c:lblAlgn val="ctr"/>
        <c:lblOffset val="100"/>
        <c:noMultiLvlLbl val="0"/>
      </c:catAx>
      <c:valAx>
        <c:axId val="111006080"/>
        <c:scaling>
          <c:orientation val="minMax"/>
          <c:max val="800"/>
        </c:scaling>
        <c:delete val="0"/>
        <c:axPos val="l"/>
        <c:numFmt formatCode="_-[$€-2]\ * #,##0_-;\-[$€-2]\ * #,##0_-;_-[$€-2]\ * &quot;0&quot;_-;_-@_-" sourceLinked="1"/>
        <c:majorTickMark val="out"/>
        <c:minorTickMark val="none"/>
        <c:tickLblPos val="none"/>
        <c:crossAx val="110996096"/>
        <c:crosses val="autoZero"/>
        <c:crossBetween val="between"/>
      </c:valAx>
      <c:spPr>
        <a:ln>
          <a:noFill/>
        </a:ln>
      </c:spPr>
    </c:plotArea>
    <c:plotVisOnly val="1"/>
    <c:dispBlanksAs val="gap"/>
    <c:showDLblsOverMax val="0"/>
  </c:chart>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8746502887361503E-2"/>
          <c:y val="0"/>
          <c:w val="0.788119255387002"/>
          <c:h val="1"/>
        </c:manualLayout>
      </c:layout>
      <c:pieChart>
        <c:varyColors val="1"/>
        <c:ser>
          <c:idx val="0"/>
          <c:order val="0"/>
          <c:tx>
            <c:strRef>
              <c:f>Sheet1!$B$1</c:f>
              <c:strCache>
                <c:ptCount val="1"/>
                <c:pt idx="0">
                  <c:v>Column1</c:v>
                </c:pt>
              </c:strCache>
            </c:strRef>
          </c:tx>
          <c:spPr>
            <a:solidFill>
              <a:srgbClr val="00B050"/>
            </a:solidFill>
          </c:spPr>
          <c:explosion val="1"/>
          <c:dPt>
            <c:idx val="0"/>
            <c:bubble3D val="0"/>
            <c:explosion val="10"/>
            <c:spPr>
              <a:solidFill>
                <a:srgbClr val="FF0000"/>
              </a:solidFill>
            </c:spPr>
          </c:dPt>
          <c:cat>
            <c:numRef>
              <c:f>Sheet1!$A$2:$A$3</c:f>
              <c:numCache>
                <c:formatCode>General</c:formatCode>
                <c:ptCount val="2"/>
                <c:pt idx="0">
                  <c:v>5</c:v>
                </c:pt>
                <c:pt idx="1">
                  <c:v>5</c:v>
                </c:pt>
              </c:numCache>
            </c:numRef>
          </c:cat>
          <c:val>
            <c:numRef>
              <c:f>Sheet1!$B$2:$B$3</c:f>
              <c:numCache>
                <c:formatCode>General</c:formatCode>
                <c:ptCount val="2"/>
                <c:pt idx="0">
                  <c:v>36.290000000000013</c:v>
                </c:pt>
                <c:pt idx="1">
                  <c:v>36.290000000000013</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741199785033001"/>
          <c:y val="0"/>
          <c:w val="0.60810862555421297"/>
          <c:h val="1"/>
        </c:manualLayout>
      </c:layout>
      <c:pieChart>
        <c:varyColors val="1"/>
        <c:ser>
          <c:idx val="0"/>
          <c:order val="0"/>
          <c:tx>
            <c:strRef>
              <c:f>Sheet1!$B$1</c:f>
              <c:strCache>
                <c:ptCount val="1"/>
                <c:pt idx="0">
                  <c:v>Sales</c:v>
                </c:pt>
              </c:strCache>
            </c:strRef>
          </c:tx>
          <c:explosion val="6"/>
          <c:dPt>
            <c:idx val="0"/>
            <c:bubble3D val="0"/>
            <c:spPr>
              <a:solidFill>
                <a:srgbClr val="FF0000"/>
              </a:solidFill>
            </c:spPr>
          </c:dPt>
          <c:dPt>
            <c:idx val="1"/>
            <c:bubble3D val="0"/>
            <c:spPr>
              <a:solidFill>
                <a:srgbClr val="FFFF00"/>
              </a:solidFill>
            </c:spPr>
          </c:dPt>
          <c:dPt>
            <c:idx val="2"/>
            <c:bubble3D val="0"/>
            <c:spPr>
              <a:solidFill>
                <a:srgbClr val="00B050"/>
              </a:solidFill>
            </c:spPr>
          </c:dPt>
          <c:cat>
            <c:strRef>
              <c:f>Sheet1!$A$2:$A$4</c:f>
              <c:strCache>
                <c:ptCount val="3"/>
                <c:pt idx="0">
                  <c:v>16</c:v>
                </c:pt>
                <c:pt idx="1">
                  <c:v>16-36</c:v>
                </c:pt>
                <c:pt idx="2">
                  <c:v>36</c:v>
                </c:pt>
              </c:strCache>
            </c:strRef>
          </c:cat>
          <c:val>
            <c:numRef>
              <c:f>Sheet1!$B$2:$B$4</c:f>
              <c:numCache>
                <c:formatCode>General</c:formatCode>
                <c:ptCount val="3"/>
                <c:pt idx="0">
                  <c:v>1</c:v>
                </c:pt>
                <c:pt idx="1">
                  <c:v>4</c:v>
                </c:pt>
                <c:pt idx="2">
                  <c:v>5</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741199785033001"/>
          <c:y val="0"/>
          <c:w val="0.60810862555421297"/>
          <c:h val="1"/>
        </c:manualLayout>
      </c:layout>
      <c:pieChart>
        <c:varyColors val="1"/>
        <c:ser>
          <c:idx val="0"/>
          <c:order val="0"/>
          <c:tx>
            <c:strRef>
              <c:f>Sheet1!$B$1</c:f>
              <c:strCache>
                <c:ptCount val="1"/>
                <c:pt idx="0">
                  <c:v>Sales</c:v>
                </c:pt>
              </c:strCache>
            </c:strRef>
          </c:tx>
          <c:explosion val="6"/>
          <c:dPt>
            <c:idx val="0"/>
            <c:bubble3D val="0"/>
            <c:spPr>
              <a:solidFill>
                <a:srgbClr val="00B050"/>
              </a:solidFill>
            </c:spPr>
          </c:dPt>
          <c:dPt>
            <c:idx val="1"/>
            <c:bubble3D val="0"/>
            <c:spPr>
              <a:solidFill>
                <a:srgbClr val="FF0000"/>
              </a:solidFill>
            </c:spPr>
          </c:dPt>
          <c:cat>
            <c:strRef>
              <c:f>Sheet1!$A$2:$A$3</c:f>
              <c:strCache>
                <c:ptCount val="2"/>
                <c:pt idx="0">
                  <c:v>Greater 36%</c:v>
                </c:pt>
                <c:pt idx="1">
                  <c:v>Lower 36%</c:v>
                </c:pt>
              </c:strCache>
            </c:strRef>
          </c:cat>
          <c:val>
            <c:numRef>
              <c:f>Sheet1!$B$2:$B$3</c:f>
              <c:numCache>
                <c:formatCode>General</c:formatCode>
                <c:ptCount val="2"/>
                <c:pt idx="0">
                  <c:v>9</c:v>
                </c:pt>
                <c:pt idx="1">
                  <c:v>1</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bar3DChart>
        <c:barDir val="col"/>
        <c:grouping val="percentStacked"/>
        <c:varyColors val="0"/>
        <c:ser>
          <c:idx val="0"/>
          <c:order val="0"/>
          <c:tx>
            <c:strRef>
              <c:f>Sheet1!$B$1</c:f>
              <c:strCache>
                <c:ptCount val="1"/>
                <c:pt idx="0">
                  <c:v>Cases higher</c:v>
                </c:pt>
              </c:strCache>
            </c:strRef>
          </c:tx>
          <c:spPr>
            <a:solidFill>
              <a:srgbClr val="00B050"/>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Sheet1!$A$2:$A$10</c:f>
              <c:strCache>
                <c:ptCount val="9"/>
                <c:pt idx="0">
                  <c:v>8.8</c:v>
                </c:pt>
                <c:pt idx="1">
                  <c:v>12.8</c:v>
                </c:pt>
                <c:pt idx="2">
                  <c:v>16.0</c:v>
                </c:pt>
                <c:pt idx="3">
                  <c:v>23.5</c:v>
                </c:pt>
                <c:pt idx="4">
                  <c:v>36.3</c:v>
                </c:pt>
                <c:pt idx="5">
                  <c:v>54.5</c:v>
                </c:pt>
                <c:pt idx="6">
                  <c:v>77.5</c:v>
                </c:pt>
                <c:pt idx="7">
                  <c:v>95.6</c:v>
                </c:pt>
                <c:pt idx="8">
                  <c:v>143.9</c:v>
                </c:pt>
              </c:strCache>
            </c:strRef>
          </c:cat>
          <c:val>
            <c:numRef>
              <c:f>Sheet1!$B$2:$B$10</c:f>
              <c:numCache>
                <c:formatCode>General</c:formatCode>
                <c:ptCount val="9"/>
                <c:pt idx="0">
                  <c:v>99</c:v>
                </c:pt>
                <c:pt idx="1">
                  <c:v>95</c:v>
                </c:pt>
                <c:pt idx="2">
                  <c:v>90</c:v>
                </c:pt>
                <c:pt idx="3">
                  <c:v>75</c:v>
                </c:pt>
                <c:pt idx="4">
                  <c:v>50</c:v>
                </c:pt>
                <c:pt idx="5">
                  <c:v>25</c:v>
                </c:pt>
                <c:pt idx="6">
                  <c:v>10</c:v>
                </c:pt>
                <c:pt idx="7">
                  <c:v>5</c:v>
                </c:pt>
                <c:pt idx="8">
                  <c:v>1</c:v>
                </c:pt>
              </c:numCache>
            </c:numRef>
          </c:val>
        </c:ser>
        <c:ser>
          <c:idx val="1"/>
          <c:order val="1"/>
          <c:tx>
            <c:strRef>
              <c:f>Sheet1!$C$1</c:f>
              <c:strCache>
                <c:ptCount val="1"/>
                <c:pt idx="0">
                  <c:v>Cases lower</c:v>
                </c:pt>
              </c:strCache>
            </c:strRef>
          </c:tx>
          <c:spPr>
            <a:solidFill>
              <a:srgbClr val="FF0000"/>
            </a:solidFill>
          </c:spPr>
          <c:invertIfNegative val="0"/>
          <c:cat>
            <c:strRef>
              <c:f>Sheet1!$A$2:$A$10</c:f>
              <c:strCache>
                <c:ptCount val="9"/>
                <c:pt idx="0">
                  <c:v>8.8</c:v>
                </c:pt>
                <c:pt idx="1">
                  <c:v>12.8</c:v>
                </c:pt>
                <c:pt idx="2">
                  <c:v>16.0</c:v>
                </c:pt>
                <c:pt idx="3">
                  <c:v>23.5</c:v>
                </c:pt>
                <c:pt idx="4">
                  <c:v>36.3</c:v>
                </c:pt>
                <c:pt idx="5">
                  <c:v>54.5</c:v>
                </c:pt>
                <c:pt idx="6">
                  <c:v>77.5</c:v>
                </c:pt>
                <c:pt idx="7">
                  <c:v>95.6</c:v>
                </c:pt>
                <c:pt idx="8">
                  <c:v>143.9</c:v>
                </c:pt>
              </c:strCache>
            </c:strRef>
          </c:cat>
          <c:val>
            <c:numRef>
              <c:f>Sheet1!$C$2:$C$10</c:f>
              <c:numCache>
                <c:formatCode>General</c:formatCode>
                <c:ptCount val="9"/>
                <c:pt idx="0">
                  <c:v>1</c:v>
                </c:pt>
                <c:pt idx="1">
                  <c:v>5</c:v>
                </c:pt>
                <c:pt idx="2">
                  <c:v>10</c:v>
                </c:pt>
                <c:pt idx="3">
                  <c:v>25</c:v>
                </c:pt>
                <c:pt idx="4">
                  <c:v>50</c:v>
                </c:pt>
                <c:pt idx="5">
                  <c:v>75</c:v>
                </c:pt>
                <c:pt idx="6">
                  <c:v>90</c:v>
                </c:pt>
                <c:pt idx="7">
                  <c:v>95</c:v>
                </c:pt>
                <c:pt idx="8">
                  <c:v>99</c:v>
                </c:pt>
              </c:numCache>
            </c:numRef>
          </c:val>
        </c:ser>
        <c:dLbls>
          <c:showLegendKey val="0"/>
          <c:showVal val="0"/>
          <c:showCatName val="0"/>
          <c:showSerName val="0"/>
          <c:showPercent val="0"/>
          <c:showBubbleSize val="0"/>
        </c:dLbls>
        <c:gapWidth val="150"/>
        <c:shape val="box"/>
        <c:axId val="118328704"/>
        <c:axId val="118330496"/>
        <c:axId val="0"/>
      </c:bar3DChart>
      <c:catAx>
        <c:axId val="118328704"/>
        <c:scaling>
          <c:orientation val="minMax"/>
        </c:scaling>
        <c:delete val="0"/>
        <c:axPos val="b"/>
        <c:numFmt formatCode="General" sourceLinked="0"/>
        <c:majorTickMark val="out"/>
        <c:minorTickMark val="none"/>
        <c:tickLblPos val="nextTo"/>
        <c:spPr>
          <a:ln>
            <a:solidFill>
              <a:schemeClr val="accent1"/>
            </a:solidFill>
          </a:ln>
          <a:effectLst>
            <a:outerShdw blurRad="50800" dist="50800" dir="5400000" algn="ctr" rotWithShape="0">
              <a:schemeClr val="bg1"/>
            </a:outerShdw>
          </a:effectLst>
        </c:spPr>
        <c:txPr>
          <a:bodyPr/>
          <a:lstStyle/>
          <a:p>
            <a:pPr>
              <a:defRPr sz="1400">
                <a:solidFill>
                  <a:schemeClr val="bg1"/>
                </a:solidFill>
              </a:defRPr>
            </a:pPr>
            <a:endParaRPr lang="en-US"/>
          </a:p>
        </c:txPr>
        <c:crossAx val="118330496"/>
        <c:crosses val="autoZero"/>
        <c:auto val="1"/>
        <c:lblAlgn val="ctr"/>
        <c:lblOffset val="100"/>
        <c:noMultiLvlLbl val="0"/>
      </c:catAx>
      <c:valAx>
        <c:axId val="118330496"/>
        <c:scaling>
          <c:orientation val="minMax"/>
        </c:scaling>
        <c:delete val="0"/>
        <c:axPos val="l"/>
        <c:majorGridlines/>
        <c:numFmt formatCode="0%" sourceLinked="1"/>
        <c:majorTickMark val="out"/>
        <c:minorTickMark val="none"/>
        <c:tickLblPos val="nextTo"/>
        <c:txPr>
          <a:bodyPr/>
          <a:lstStyle/>
          <a:p>
            <a:pPr>
              <a:defRPr sz="1400">
                <a:solidFill>
                  <a:schemeClr val="bg1"/>
                </a:solidFill>
              </a:defRPr>
            </a:pPr>
            <a:endParaRPr lang="en-US"/>
          </a:p>
        </c:txPr>
        <c:crossAx val="118328704"/>
        <c:crosses val="autoZero"/>
        <c:crossBetween val="between"/>
      </c:valAx>
    </c:plotArea>
    <c:legend>
      <c:legendPos val="b"/>
      <c:legendEntry>
        <c:idx val="0"/>
        <c:txPr>
          <a:bodyPr/>
          <a:lstStyle/>
          <a:p>
            <a:pPr>
              <a:defRPr>
                <a:solidFill>
                  <a:schemeClr val="bg2">
                    <a:lumMod val="10000"/>
                  </a:schemeClr>
                </a:solidFill>
              </a:defRPr>
            </a:pPr>
            <a:endParaRPr lang="en-US"/>
          </a:p>
        </c:txPr>
      </c:legendEntry>
      <c:legendEntry>
        <c:idx val="1"/>
        <c:txPr>
          <a:bodyPr/>
          <a:lstStyle/>
          <a:p>
            <a:pPr>
              <a:defRPr>
                <a:solidFill>
                  <a:schemeClr val="bg2">
                    <a:lumMod val="10000"/>
                  </a:schemeClr>
                </a:solidFill>
              </a:defRPr>
            </a:pPr>
            <a:endParaRPr lang="en-US"/>
          </a:p>
        </c:txPr>
      </c:legendEntry>
      <c:overlay val="0"/>
      <c:txPr>
        <a:bodyPr/>
        <a:lstStyle/>
        <a:p>
          <a:pPr>
            <a:defRPr>
              <a:solidFill>
                <a:schemeClr val="bg2">
                  <a:lumMod val="10000"/>
                </a:schemeClr>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0.03704</cdr:x>
      <cdr:y>0.90625</cdr:y>
    </cdr:from>
    <cdr:to>
      <cdr:x>0.30864</cdr:x>
      <cdr:y>1</cdr:y>
    </cdr:to>
    <cdr:sp macro="" textlink="">
      <cdr:nvSpPr>
        <cdr:cNvPr id="5" name="TextBox 4"/>
        <cdr:cNvSpPr txBox="1"/>
      </cdr:nvSpPr>
      <cdr:spPr>
        <a:xfrm xmlns:a="http://schemas.openxmlformats.org/drawingml/2006/main">
          <a:off x="214314" y="4143404"/>
          <a:ext cx="1571636" cy="428628"/>
        </a:xfrm>
        <a:prstGeom xmlns:a="http://schemas.openxmlformats.org/drawingml/2006/main" prst="rect">
          <a:avLst/>
        </a:prstGeom>
        <a:solidFill xmlns:a="http://schemas.openxmlformats.org/drawingml/2006/main">
          <a:schemeClr val="bg1"/>
        </a:solidFill>
      </cdr:spPr>
      <cdr:txBody>
        <a:bodyPr xmlns:a="http://schemas.openxmlformats.org/drawingml/2006/main" vertOverflow="clip" wrap="square" rtlCol="0"/>
        <a:lstStyle xmlns:a="http://schemas.openxmlformats.org/drawingml/2006/main"/>
        <a:p xmlns:a="http://schemas.openxmlformats.org/drawingml/2006/main">
          <a:endParaRPr lang="en-GB" sz="1100" dirty="0"/>
        </a:p>
      </cdr:txBody>
    </cdr:sp>
  </cdr:relSizeAnchor>
  <cdr:relSizeAnchor xmlns:cdr="http://schemas.openxmlformats.org/drawingml/2006/chartDrawing">
    <cdr:from>
      <cdr:x>0.65432</cdr:x>
      <cdr:y>0.89063</cdr:y>
    </cdr:from>
    <cdr:to>
      <cdr:x>0.91358</cdr:x>
      <cdr:y>0.96875</cdr:y>
    </cdr:to>
    <cdr:sp macro="" textlink="">
      <cdr:nvSpPr>
        <cdr:cNvPr id="6" name="TextBox 5"/>
        <cdr:cNvSpPr txBox="1"/>
      </cdr:nvSpPr>
      <cdr:spPr>
        <a:xfrm xmlns:a="http://schemas.openxmlformats.org/drawingml/2006/main">
          <a:off x="3786214" y="4071966"/>
          <a:ext cx="1500198" cy="357190"/>
        </a:xfrm>
        <a:prstGeom xmlns:a="http://schemas.openxmlformats.org/drawingml/2006/main" prst="rect">
          <a:avLst/>
        </a:prstGeom>
        <a:solidFill xmlns:a="http://schemas.openxmlformats.org/drawingml/2006/main">
          <a:schemeClr val="bg1"/>
        </a:solidFill>
      </cdr:spPr>
      <cdr:txBody>
        <a:bodyPr xmlns:a="http://schemas.openxmlformats.org/drawingml/2006/main" vertOverflow="clip" wrap="square" rtlCol="0"/>
        <a:lstStyle xmlns:a="http://schemas.openxmlformats.org/drawingml/2006/main"/>
        <a:p xmlns:a="http://schemas.openxmlformats.org/drawingml/2006/main">
          <a:endParaRPr lang="en-GB"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0.40426</cdr:x>
      <cdr:y>0.19608</cdr:y>
    </cdr:from>
    <cdr:to>
      <cdr:x>0.60638</cdr:x>
      <cdr:y>0.41176</cdr:y>
    </cdr:to>
    <cdr:sp macro="" textlink="">
      <cdr:nvSpPr>
        <cdr:cNvPr id="4" name="TextBox 3"/>
        <cdr:cNvSpPr txBox="1"/>
      </cdr:nvSpPr>
      <cdr:spPr>
        <a:xfrm xmlns:a="http://schemas.openxmlformats.org/drawingml/2006/main">
          <a:off x="2714645" y="714380"/>
          <a:ext cx="1357322" cy="78581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GB" sz="1500" b="1" dirty="0" smtClean="0"/>
            <a:t>50% chance </a:t>
          </a:r>
        </a:p>
        <a:p xmlns:a="http://schemas.openxmlformats.org/drawingml/2006/main">
          <a:pPr algn="ctr"/>
          <a:r>
            <a:rPr lang="en-GB" sz="1500" b="1" dirty="0" smtClean="0"/>
            <a:t>€200 to €600</a:t>
          </a:r>
          <a:endParaRPr lang="en-GB" sz="1500" b="1" dirty="0"/>
        </a:p>
      </cdr:txBody>
    </cdr:sp>
  </cdr:relSizeAnchor>
  <cdr:relSizeAnchor xmlns:cdr="http://schemas.openxmlformats.org/drawingml/2006/chartDrawing">
    <cdr:from>
      <cdr:x>0.66468</cdr:x>
      <cdr:y>0.1548</cdr:y>
    </cdr:from>
    <cdr:to>
      <cdr:x>0.89087</cdr:x>
      <cdr:y>0.32817</cdr:y>
    </cdr:to>
    <cdr:sp macro="" textlink="">
      <cdr:nvSpPr>
        <cdr:cNvPr id="11" name="TextBox 10"/>
        <cdr:cNvSpPr txBox="1"/>
      </cdr:nvSpPr>
      <cdr:spPr>
        <a:xfrm xmlns:a="http://schemas.openxmlformats.org/drawingml/2006/main">
          <a:off x="4463441" y="563989"/>
          <a:ext cx="1518904" cy="63164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GB" sz="1100" b="1" dirty="0"/>
            <a:t>25% chance</a:t>
          </a:r>
        </a:p>
        <a:p xmlns:a="http://schemas.openxmlformats.org/drawingml/2006/main">
          <a:pPr algn="ctr"/>
          <a:r>
            <a:rPr lang="en-GB" sz="1100" b="1" dirty="0"/>
            <a:t>over €600</a:t>
          </a:r>
        </a:p>
      </cdr:txBody>
    </cdr:sp>
  </cdr:relSizeAnchor>
  <cdr:relSizeAnchor xmlns:cdr="http://schemas.openxmlformats.org/drawingml/2006/chartDrawing">
    <cdr:from>
      <cdr:x>0.66865</cdr:x>
      <cdr:y>0.29721</cdr:y>
    </cdr:from>
    <cdr:to>
      <cdr:x>0.91468</cdr:x>
      <cdr:y>0.30031</cdr:y>
    </cdr:to>
    <cdr:sp macro="" textlink="">
      <cdr:nvSpPr>
        <cdr:cNvPr id="17" name="Straight Arrow Connector 16"/>
        <cdr:cNvSpPr/>
      </cdr:nvSpPr>
      <cdr:spPr>
        <a:xfrm xmlns:a="http://schemas.openxmlformats.org/drawingml/2006/main" flipV="1">
          <a:off x="4490100" y="1082836"/>
          <a:ext cx="1652134" cy="11295"/>
        </a:xfrm>
        <a:prstGeom xmlns:a="http://schemas.openxmlformats.org/drawingml/2006/main" prst="straightConnector1">
          <a:avLst/>
        </a:prstGeom>
        <a:ln xmlns:a="http://schemas.openxmlformats.org/drawingml/2006/main" w="25400">
          <a:solidFill>
            <a:srgbClr val="00B050"/>
          </a:solidFill>
          <a:headEnd type="arrow"/>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0.10638</cdr:x>
      <cdr:y>0.29412</cdr:y>
    </cdr:from>
    <cdr:to>
      <cdr:x>0.30866</cdr:x>
      <cdr:y>0.49877</cdr:y>
    </cdr:to>
    <cdr:sp macro="" textlink="">
      <cdr:nvSpPr>
        <cdr:cNvPr id="7" name="TextBox 1"/>
        <cdr:cNvSpPr txBox="1"/>
      </cdr:nvSpPr>
      <cdr:spPr>
        <a:xfrm xmlns:a="http://schemas.openxmlformats.org/drawingml/2006/main">
          <a:off x="714380" y="1071570"/>
          <a:ext cx="1358345" cy="74562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Arial"/>
            </a:defRPr>
          </a:lvl1pPr>
          <a:lvl2pPr marL="457200" indent="0">
            <a:defRPr sz="1100">
              <a:latin typeface="Arial"/>
            </a:defRPr>
          </a:lvl2pPr>
          <a:lvl3pPr marL="914400" indent="0">
            <a:defRPr sz="1100">
              <a:latin typeface="Arial"/>
            </a:defRPr>
          </a:lvl3pPr>
          <a:lvl4pPr marL="1371600" indent="0">
            <a:defRPr sz="1100">
              <a:latin typeface="Arial"/>
            </a:defRPr>
          </a:lvl4pPr>
          <a:lvl5pPr marL="1828800" indent="0">
            <a:defRPr sz="1100">
              <a:latin typeface="Arial"/>
            </a:defRPr>
          </a:lvl5pPr>
          <a:lvl6pPr marL="2286000" indent="0">
            <a:defRPr sz="1100">
              <a:latin typeface="Arial"/>
            </a:defRPr>
          </a:lvl6pPr>
          <a:lvl7pPr marL="2743200" indent="0">
            <a:defRPr sz="1100">
              <a:latin typeface="Arial"/>
            </a:defRPr>
          </a:lvl7pPr>
          <a:lvl8pPr marL="3200400" indent="0">
            <a:defRPr sz="1100">
              <a:latin typeface="Arial"/>
            </a:defRPr>
          </a:lvl8pPr>
          <a:lvl9pPr marL="3657600" indent="0">
            <a:defRPr sz="1100">
              <a:latin typeface="Arial"/>
            </a:defRPr>
          </a:lvl9pPr>
        </a:lstStyle>
        <a:p xmlns:a="http://schemas.openxmlformats.org/drawingml/2006/main">
          <a:endParaRPr lang="en-GB" sz="1100" dirty="0"/>
        </a:p>
        <a:p xmlns:a="http://schemas.openxmlformats.org/drawingml/2006/main">
          <a:pPr algn="ctr"/>
          <a:r>
            <a:rPr lang="en-GB" sz="1100" b="1" dirty="0" smtClean="0"/>
            <a:t>25% chance</a:t>
          </a:r>
        </a:p>
        <a:p xmlns:a="http://schemas.openxmlformats.org/drawingml/2006/main">
          <a:pPr algn="ctr"/>
          <a:r>
            <a:rPr lang="en-GB" b="1" dirty="0" smtClean="0"/>
            <a:t>under €200</a:t>
          </a:r>
          <a:endParaRPr lang="en-GB" sz="1100" b="1" dirty="0"/>
        </a:p>
      </cdr:txBody>
    </cdr:sp>
  </cdr:relSizeAnchor>
  <cdr:relSizeAnchor xmlns:cdr="http://schemas.openxmlformats.org/drawingml/2006/chartDrawing">
    <cdr:from>
      <cdr:x>0.08511</cdr:x>
      <cdr:y>0.4902</cdr:y>
    </cdr:from>
    <cdr:to>
      <cdr:x>0.30386</cdr:x>
      <cdr:y>0.4902</cdr:y>
    </cdr:to>
    <cdr:sp macro="" textlink="">
      <cdr:nvSpPr>
        <cdr:cNvPr id="8" name="Straight Arrow Connector 7"/>
        <cdr:cNvSpPr/>
      </cdr:nvSpPr>
      <cdr:spPr>
        <a:xfrm xmlns:a="http://schemas.openxmlformats.org/drawingml/2006/main">
          <a:off x="571504" y="1785950"/>
          <a:ext cx="1468943" cy="0"/>
        </a:xfrm>
        <a:prstGeom xmlns:a="http://schemas.openxmlformats.org/drawingml/2006/main" prst="straightConnector1">
          <a:avLst/>
        </a:prstGeom>
        <a:noFill xmlns:a="http://schemas.openxmlformats.org/drawingml/2006/main"/>
        <a:ln xmlns:a="http://schemas.openxmlformats.org/drawingml/2006/main" w="25400" cap="flat" cmpd="sng" algn="ctr">
          <a:solidFill>
            <a:srgbClr val="FF0000"/>
          </a:solidFill>
          <a:prstDash val="solid"/>
          <a:headEnd type="arrow"/>
          <a:tailEnd type="arrow"/>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rgbClr val="000000"/>
              </a:solidFill>
              <a:latin typeface="Arial"/>
            </a:defRPr>
          </a:lvl1pPr>
          <a:lvl2pPr marL="457200" indent="0">
            <a:defRPr sz="1100">
              <a:solidFill>
                <a:srgbClr val="000000"/>
              </a:solidFill>
              <a:latin typeface="Arial"/>
            </a:defRPr>
          </a:lvl2pPr>
          <a:lvl3pPr marL="914400" indent="0">
            <a:defRPr sz="1100">
              <a:solidFill>
                <a:srgbClr val="000000"/>
              </a:solidFill>
              <a:latin typeface="Arial"/>
            </a:defRPr>
          </a:lvl3pPr>
          <a:lvl4pPr marL="1371600" indent="0">
            <a:defRPr sz="1100">
              <a:solidFill>
                <a:srgbClr val="000000"/>
              </a:solidFill>
              <a:latin typeface="Arial"/>
            </a:defRPr>
          </a:lvl4pPr>
          <a:lvl5pPr marL="1828800" indent="0">
            <a:defRPr sz="1100">
              <a:solidFill>
                <a:srgbClr val="000000"/>
              </a:solidFill>
              <a:latin typeface="Arial"/>
            </a:defRPr>
          </a:lvl5pPr>
          <a:lvl6pPr marL="2286000" indent="0">
            <a:defRPr sz="1100">
              <a:solidFill>
                <a:srgbClr val="000000"/>
              </a:solidFill>
              <a:latin typeface="Arial"/>
            </a:defRPr>
          </a:lvl6pPr>
          <a:lvl7pPr marL="2743200" indent="0">
            <a:defRPr sz="1100">
              <a:solidFill>
                <a:srgbClr val="000000"/>
              </a:solidFill>
              <a:latin typeface="Arial"/>
            </a:defRPr>
          </a:lvl7pPr>
          <a:lvl8pPr marL="3200400" indent="0">
            <a:defRPr sz="1100">
              <a:solidFill>
                <a:srgbClr val="000000"/>
              </a:solidFill>
              <a:latin typeface="Arial"/>
            </a:defRPr>
          </a:lvl8pPr>
          <a:lvl9pPr marL="3657600" indent="0">
            <a:defRPr sz="1100">
              <a:solidFill>
                <a:srgbClr val="000000"/>
              </a:solidFill>
              <a:latin typeface="Arial"/>
            </a:defRPr>
          </a:lvl9pPr>
        </a:lstStyle>
        <a:p xmlns:a="http://schemas.openxmlformats.org/drawingml/2006/main">
          <a:endParaRPr lang="en-US"/>
        </a:p>
      </cdr:txBody>
    </cdr:sp>
  </cdr:relSizeAnchor>
  <cdr:relSizeAnchor xmlns:cdr="http://schemas.openxmlformats.org/drawingml/2006/chartDrawing">
    <cdr:from>
      <cdr:x>0.34438</cdr:x>
      <cdr:y>0.4162</cdr:y>
    </cdr:from>
    <cdr:to>
      <cdr:x>0.65289</cdr:x>
      <cdr:y>0.4162</cdr:y>
    </cdr:to>
    <cdr:sp macro="" textlink="">
      <cdr:nvSpPr>
        <cdr:cNvPr id="10" name="Straight Arrow Connector 9"/>
        <cdr:cNvSpPr/>
      </cdr:nvSpPr>
      <cdr:spPr bwMode="auto">
        <a:xfrm xmlns:a="http://schemas.openxmlformats.org/drawingml/2006/main">
          <a:off x="2312550" y="1516352"/>
          <a:ext cx="2071698" cy="0"/>
        </a:xfrm>
        <a:prstGeom xmlns:a="http://schemas.openxmlformats.org/drawingml/2006/main" prst="straightConnector1">
          <a:avLst/>
        </a:prstGeom>
        <a:solidFill xmlns:a="http://schemas.openxmlformats.org/drawingml/2006/main">
          <a:schemeClr val="accent1"/>
        </a:solidFill>
        <a:ln xmlns:a="http://schemas.openxmlformats.org/drawingml/2006/main" w="25400" cap="flat" cmpd="sng" algn="ctr">
          <a:solidFill>
            <a:schemeClr val="tx1"/>
          </a:solidFill>
          <a:prstDash val="solid"/>
          <a:round/>
          <a:headEnd type="arrow"/>
          <a:tailEnd type="arrow"/>
        </a:ln>
        <a:effectLst xmlns:a="http://schemas.openxmlformats.org/drawingml/2006/main"/>
      </cdr:spPr>
      <cdr:txBody>
        <a:bodyPr xmlns:a="http://schemas.openxmlformats.org/drawingml/2006/main" vertOverflow="clip" vert="horz" wrap="square" lIns="91440" tIns="45720" rIns="91440" bIns="45720" numCol="1" anchor="t" anchorCtr="0" compatLnSpc="1">
          <a:prstTxWarp prst="textNoShape">
            <a:avLst/>
          </a:prstTxWarp>
        </a:bodyPr>
        <a:lstStyle xmlns:a="http://schemas.openxmlformats.org/drawingml/2006/main"/>
        <a:p xmlns:a="http://schemas.openxmlformats.org/drawingml/2006/main">
          <a:endParaRPr lang="en-US"/>
        </a:p>
      </cdr:txBody>
    </cdr:sp>
  </cdr:relSizeAnchor>
  <cdr:relSizeAnchor xmlns:cdr="http://schemas.openxmlformats.org/drawingml/2006/chartDrawing">
    <cdr:from>
      <cdr:x>0.81072</cdr:x>
      <cdr:y>0.57207</cdr:y>
    </cdr:from>
    <cdr:to>
      <cdr:x>0.8965</cdr:x>
      <cdr:y>0.65113</cdr:y>
    </cdr:to>
    <cdr:sp macro="" textlink="">
      <cdr:nvSpPr>
        <cdr:cNvPr id="2" name="Rectangle 1"/>
        <cdr:cNvSpPr/>
      </cdr:nvSpPr>
      <cdr:spPr bwMode="auto">
        <a:xfrm xmlns:a="http://schemas.openxmlformats.org/drawingml/2006/main">
          <a:off x="5444108" y="2084242"/>
          <a:ext cx="576064" cy="288032"/>
        </a:xfrm>
        <a:prstGeom xmlns:a="http://schemas.openxmlformats.org/drawingml/2006/main" prst="rect">
          <a:avLst/>
        </a:prstGeom>
        <a:solidFill xmlns:a="http://schemas.openxmlformats.org/drawingml/2006/main">
          <a:schemeClr val="accent1"/>
        </a:solidFill>
        <a:ln xmlns:a="http://schemas.openxmlformats.org/drawingml/2006/main" w="9525" cap="flat" cmpd="sng" algn="ctr">
          <a:noFill/>
          <a:prstDash val="solid"/>
          <a:round/>
          <a:headEnd type="none" w="med" len="med"/>
          <a:tailEnd type="none" w="med" len="med"/>
        </a:ln>
        <a:effectLst xmlns:a="http://schemas.openxmlformats.org/drawingml/2006/main"/>
      </cdr:spPr>
      <cdr:txBody>
        <a:bodyPr xmlns:a="http://schemas.openxmlformats.org/drawingml/2006/main" vertOverflow="clip" vert="horz" wrap="square" lIns="91440" tIns="45720" rIns="91440" bIns="45720" numCol="1" anchor="t" anchorCtr="0" compatLnSpc="1">
          <a:prstTxWarp prst="textNoShape">
            <a:avLst/>
          </a:prstTxWarp>
        </a:bodyPr>
        <a:lstStyle xmlns:a="http://schemas.openxmlformats.org/drawingml/2006/main"/>
        <a:p xmlns:a="http://schemas.openxmlformats.org/drawingml/2006/main">
          <a:r>
            <a:rPr lang="en-US" b="1" dirty="0" smtClean="0"/>
            <a:t>€1000</a:t>
          </a:r>
          <a:endParaRPr lang="en-US" b="1"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1BE6BFE-3CFF-4C6C-9E53-184BBC69E5E5}" type="datetimeFigureOut">
              <a:rPr lang="en-US" smtClean="0"/>
              <a:t>26-Feb-2016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883751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05C1D3-7D3C-7345-81B7-83ECE6346BB3}" type="datetimeFigureOut">
              <a:rPr lang="en-US" smtClean="0"/>
              <a:t>26-Feb-2016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338505-BB72-D04B-9DD4-A82E2BFC5914}" type="slidenum">
              <a:rPr lang="en-US" smtClean="0"/>
              <a:t>‹#›</a:t>
            </a:fld>
            <a:endParaRPr lang="en-US"/>
          </a:p>
        </p:txBody>
      </p:sp>
    </p:spTree>
    <p:extLst>
      <p:ext uri="{BB962C8B-B14F-4D97-AF65-F5344CB8AC3E}">
        <p14:creationId xmlns:p14="http://schemas.microsoft.com/office/powerpoint/2010/main" val="171710006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E55A2BB-C077-4DE8-96F4-26B806451385}" type="slidenum">
              <a:rPr lang="en-GB">
                <a:solidFill>
                  <a:prstClr val="black"/>
                </a:solidFill>
              </a:rPr>
              <a:pPr/>
              <a:t>1</a:t>
            </a:fld>
            <a:endParaRPr lang="en-GB" dirty="0">
              <a:solidFill>
                <a:prstClr val="black"/>
              </a:solidFill>
            </a:endParaRPr>
          </a:p>
        </p:txBody>
      </p:sp>
    </p:spTree>
    <p:extLst>
      <p:ext uri="{BB962C8B-B14F-4D97-AF65-F5344CB8AC3E}">
        <p14:creationId xmlns:p14="http://schemas.microsoft.com/office/powerpoint/2010/main" val="284776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Do members think it is better to use absolute numbers (e.g. your monthly pension may be 1,200€ a month) or relative pension benefits (e.g. you monthly pension may be 50% of your final salary)?</a:t>
            </a:r>
            <a:endParaRPr lang="en-US" dirty="0"/>
          </a:p>
        </p:txBody>
      </p:sp>
      <p:sp>
        <p:nvSpPr>
          <p:cNvPr id="4" name="Slide Number Placeholder 3"/>
          <p:cNvSpPr>
            <a:spLocks noGrp="1"/>
          </p:cNvSpPr>
          <p:nvPr>
            <p:ph type="sldNum" sz="quarter" idx="10"/>
          </p:nvPr>
        </p:nvSpPr>
        <p:spPr/>
        <p:txBody>
          <a:bodyPr/>
          <a:lstStyle/>
          <a:p>
            <a:pPr>
              <a:defRPr/>
            </a:pPr>
            <a:fld id="{77B57C54-D42E-48DD-AE59-A13C224EA896}" type="slidenum">
              <a:rPr lang="en-US" smtClean="0"/>
              <a:pPr>
                <a:defRPr/>
              </a:pPr>
              <a:t>17</a:t>
            </a:fld>
            <a:endParaRPr lang="en-US" dirty="0"/>
          </a:p>
        </p:txBody>
      </p:sp>
    </p:spTree>
    <p:extLst>
      <p:ext uri="{BB962C8B-B14F-4D97-AF65-F5344CB8AC3E}">
        <p14:creationId xmlns:p14="http://schemas.microsoft.com/office/powerpoint/2010/main" val="5326498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lvl="1" defTabSz="915680">
              <a:defRPr/>
            </a:pPr>
            <a:r>
              <a:rPr lang="en-GB" sz="2800" dirty="0"/>
              <a:t>If absolute numbers are chosen, should pension statements have rounded numbers to avoid giving the appearance that projecting pensions gives a precise commitment? Additionally, how can the issue of inflation be addressed? Should pension statements include the real value of pension benefits at the time of the statement or at the time of retirement?</a:t>
            </a:r>
            <a:endParaRPr lang="en-US" sz="2800" dirty="0"/>
          </a:p>
          <a:p>
            <a:endParaRPr lang="en-US" dirty="0"/>
          </a:p>
        </p:txBody>
      </p:sp>
      <p:sp>
        <p:nvSpPr>
          <p:cNvPr id="4" name="Slide Number Placeholder 3"/>
          <p:cNvSpPr>
            <a:spLocks noGrp="1"/>
          </p:cNvSpPr>
          <p:nvPr>
            <p:ph type="sldNum" sz="quarter" idx="10"/>
          </p:nvPr>
        </p:nvSpPr>
        <p:spPr/>
        <p:txBody>
          <a:bodyPr/>
          <a:lstStyle/>
          <a:p>
            <a:pPr>
              <a:defRPr/>
            </a:pPr>
            <a:fld id="{77B57C54-D42E-48DD-AE59-A13C224EA896}" type="slidenum">
              <a:rPr lang="en-US" smtClean="0"/>
              <a:pPr>
                <a:defRPr/>
              </a:pPr>
              <a:t>18</a:t>
            </a:fld>
            <a:endParaRPr lang="en-US" dirty="0"/>
          </a:p>
        </p:txBody>
      </p:sp>
    </p:spTree>
    <p:extLst>
      <p:ext uri="{BB962C8B-B14F-4D97-AF65-F5344CB8AC3E}">
        <p14:creationId xmlns:p14="http://schemas.microsoft.com/office/powerpoint/2010/main" val="15347092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1" defTabSz="915680">
              <a:defRPr/>
            </a:pPr>
            <a:r>
              <a:rPr lang="en-GB" sz="2800" dirty="0"/>
              <a:t>Should pension statements express </a:t>
            </a:r>
            <a:r>
              <a:rPr lang="en-GB" sz="2800" i="1" dirty="0"/>
              <a:t>probabilities </a:t>
            </a:r>
            <a:r>
              <a:rPr lang="en-GB" sz="2800" dirty="0"/>
              <a:t>and </a:t>
            </a:r>
            <a:r>
              <a:rPr lang="en-GB" sz="2800" i="1" dirty="0"/>
              <a:t>likelihoods</a:t>
            </a:r>
            <a:r>
              <a:rPr lang="en-GB" sz="2800" dirty="0"/>
              <a:t> using expressions such as “5 out of 10 times” or it is clearer just to say “with a 50% probability or likelihood”?</a:t>
            </a:r>
          </a:p>
        </p:txBody>
      </p:sp>
      <p:sp>
        <p:nvSpPr>
          <p:cNvPr id="4" name="Slide Number Placeholder 3"/>
          <p:cNvSpPr>
            <a:spLocks noGrp="1"/>
          </p:cNvSpPr>
          <p:nvPr>
            <p:ph type="sldNum" sz="quarter" idx="10"/>
          </p:nvPr>
        </p:nvSpPr>
        <p:spPr/>
        <p:txBody>
          <a:bodyPr/>
          <a:lstStyle/>
          <a:p>
            <a:pPr>
              <a:defRPr/>
            </a:pPr>
            <a:fld id="{77B57C54-D42E-48DD-AE59-A13C224EA896}" type="slidenum">
              <a:rPr lang="en-US" smtClean="0"/>
              <a:pPr>
                <a:defRPr/>
              </a:pPr>
              <a:t>19</a:t>
            </a:fld>
            <a:endParaRPr lang="en-US" dirty="0"/>
          </a:p>
        </p:txBody>
      </p:sp>
    </p:spTree>
    <p:extLst>
      <p:ext uri="{BB962C8B-B14F-4D97-AF65-F5344CB8AC3E}">
        <p14:creationId xmlns:p14="http://schemas.microsoft.com/office/powerpoint/2010/main" val="4326335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r>
              <a:rPr lang="en-GB" sz="2800" dirty="0"/>
              <a:t>Do members think it is a good idea to include in pension benefit statements recommendations? For example, “doubling your contributions from 5% to 10% of your wages, your pension benefits will be at least 35% of your final salary 9 out of 10 times”</a:t>
            </a:r>
            <a:endParaRPr lang="en-US" sz="2800" dirty="0"/>
          </a:p>
        </p:txBody>
      </p:sp>
      <p:sp>
        <p:nvSpPr>
          <p:cNvPr id="4" name="Slide Number Placeholder 3"/>
          <p:cNvSpPr>
            <a:spLocks noGrp="1"/>
          </p:cNvSpPr>
          <p:nvPr>
            <p:ph type="sldNum" sz="quarter" idx="10"/>
          </p:nvPr>
        </p:nvSpPr>
        <p:spPr/>
        <p:txBody>
          <a:bodyPr/>
          <a:lstStyle/>
          <a:p>
            <a:pPr>
              <a:defRPr/>
            </a:pPr>
            <a:fld id="{77B57C54-D42E-48DD-AE59-A13C224EA896}" type="slidenum">
              <a:rPr lang="en-US" smtClean="0"/>
              <a:pPr>
                <a:defRPr/>
              </a:pPr>
              <a:t>20</a:t>
            </a:fld>
            <a:endParaRPr lang="en-US" dirty="0"/>
          </a:p>
        </p:txBody>
      </p:sp>
    </p:spTree>
    <p:extLst>
      <p:ext uri="{BB962C8B-B14F-4D97-AF65-F5344CB8AC3E}">
        <p14:creationId xmlns:p14="http://schemas.microsoft.com/office/powerpoint/2010/main" val="20404339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1" defTabSz="915680">
              <a:defRPr/>
            </a:pPr>
            <a:r>
              <a:rPr lang="en-GB" sz="2800" dirty="0"/>
              <a:t>In the members’ opinion, which of the approaches to communicating the uncertainty assessed by the probabilities is easier to understand and more straightforward: tables, histograms, fan charts, pie charts, coloured bar charts or animated icons (e.g. smiley faces)?</a:t>
            </a:r>
            <a:endParaRPr lang="en-US" sz="2800" dirty="0"/>
          </a:p>
        </p:txBody>
      </p:sp>
      <p:sp>
        <p:nvSpPr>
          <p:cNvPr id="4" name="Slide Number Placeholder 3"/>
          <p:cNvSpPr>
            <a:spLocks noGrp="1"/>
          </p:cNvSpPr>
          <p:nvPr>
            <p:ph type="sldNum" sz="quarter" idx="10"/>
          </p:nvPr>
        </p:nvSpPr>
        <p:spPr/>
        <p:txBody>
          <a:bodyPr/>
          <a:lstStyle/>
          <a:p>
            <a:pPr>
              <a:defRPr/>
            </a:pPr>
            <a:fld id="{77B57C54-D42E-48DD-AE59-A13C224EA896}" type="slidenum">
              <a:rPr lang="en-US" smtClean="0"/>
              <a:pPr>
                <a:defRPr/>
              </a:pPr>
              <a:t>21</a:t>
            </a:fld>
            <a:endParaRPr lang="en-US" dirty="0"/>
          </a:p>
        </p:txBody>
      </p:sp>
    </p:spTree>
    <p:extLst>
      <p:ext uri="{BB962C8B-B14F-4D97-AF65-F5344CB8AC3E}">
        <p14:creationId xmlns:p14="http://schemas.microsoft.com/office/powerpoint/2010/main" val="4072908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1" defTabSz="915680">
              <a:defRPr/>
            </a:pPr>
            <a:r>
              <a:rPr lang="en-GB" sz="2800" dirty="0"/>
              <a:t>In the members’ opinion, which of the approaches to communicating the uncertainty assessed by the probabilities is easier to understand and more straightforward: tables, histograms, fan charts, pie charts, coloured bar charts or animated icons (e.g. smiley faces)?</a:t>
            </a:r>
            <a:endParaRPr lang="en-US" sz="2800" dirty="0"/>
          </a:p>
        </p:txBody>
      </p:sp>
      <p:sp>
        <p:nvSpPr>
          <p:cNvPr id="4" name="Slide Number Placeholder 3"/>
          <p:cNvSpPr>
            <a:spLocks noGrp="1"/>
          </p:cNvSpPr>
          <p:nvPr>
            <p:ph type="sldNum" sz="quarter" idx="10"/>
          </p:nvPr>
        </p:nvSpPr>
        <p:spPr/>
        <p:txBody>
          <a:bodyPr/>
          <a:lstStyle/>
          <a:p>
            <a:pPr>
              <a:defRPr/>
            </a:pPr>
            <a:fld id="{77B57C54-D42E-48DD-AE59-A13C224EA896}" type="slidenum">
              <a:rPr lang="en-US" smtClean="0"/>
              <a:pPr>
                <a:defRPr/>
              </a:pPr>
              <a:t>22</a:t>
            </a:fld>
            <a:endParaRPr lang="en-US" dirty="0"/>
          </a:p>
        </p:txBody>
      </p:sp>
    </p:spTree>
    <p:extLst>
      <p:ext uri="{BB962C8B-B14F-4D97-AF65-F5344CB8AC3E}">
        <p14:creationId xmlns:p14="http://schemas.microsoft.com/office/powerpoint/2010/main" val="13062942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1" defTabSz="915680">
              <a:defRPr/>
            </a:pPr>
            <a:r>
              <a:rPr lang="en-GB" sz="2800" dirty="0"/>
              <a:t>In the members’ opinion, which of the approaches to communicating the uncertainty assessed by the probabilities is easier to understand and more straightforward: tables, histograms, fan charts, pie charts, coloured bar charts or animated icons (e.g. smiley faces)?</a:t>
            </a:r>
            <a:endParaRPr lang="en-US" sz="2800" dirty="0"/>
          </a:p>
        </p:txBody>
      </p:sp>
      <p:sp>
        <p:nvSpPr>
          <p:cNvPr id="4" name="Slide Number Placeholder 3"/>
          <p:cNvSpPr>
            <a:spLocks noGrp="1"/>
          </p:cNvSpPr>
          <p:nvPr>
            <p:ph type="sldNum" sz="quarter" idx="10"/>
          </p:nvPr>
        </p:nvSpPr>
        <p:spPr/>
        <p:txBody>
          <a:bodyPr/>
          <a:lstStyle/>
          <a:p>
            <a:pPr>
              <a:defRPr/>
            </a:pPr>
            <a:fld id="{77B57C54-D42E-48DD-AE59-A13C224EA896}" type="slidenum">
              <a:rPr lang="en-US" smtClean="0"/>
              <a:pPr>
                <a:defRPr/>
              </a:pPr>
              <a:t>23</a:t>
            </a:fld>
            <a:endParaRPr lang="en-US" dirty="0"/>
          </a:p>
        </p:txBody>
      </p:sp>
    </p:spTree>
    <p:extLst>
      <p:ext uri="{BB962C8B-B14F-4D97-AF65-F5344CB8AC3E}">
        <p14:creationId xmlns:p14="http://schemas.microsoft.com/office/powerpoint/2010/main" val="11628927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1" defTabSz="915680">
              <a:defRPr/>
            </a:pPr>
            <a:r>
              <a:rPr lang="en-GB" sz="2800" dirty="0"/>
              <a:t>In the members’ opinion, which of the approaches to communicating the uncertainty assessed by the probabilities is easier to understand and more straightforward: tables, histograms, fan charts, pie charts, coloured bar charts or animated icons (e.g. smiley faces)?</a:t>
            </a:r>
            <a:endParaRPr lang="en-US" sz="2800" dirty="0"/>
          </a:p>
        </p:txBody>
      </p:sp>
      <p:sp>
        <p:nvSpPr>
          <p:cNvPr id="4" name="Slide Number Placeholder 3"/>
          <p:cNvSpPr>
            <a:spLocks noGrp="1"/>
          </p:cNvSpPr>
          <p:nvPr>
            <p:ph type="sldNum" sz="quarter" idx="10"/>
          </p:nvPr>
        </p:nvSpPr>
        <p:spPr/>
        <p:txBody>
          <a:bodyPr/>
          <a:lstStyle/>
          <a:p>
            <a:pPr>
              <a:defRPr/>
            </a:pPr>
            <a:fld id="{77B57C54-D42E-48DD-AE59-A13C224EA896}" type="slidenum">
              <a:rPr lang="en-US" smtClean="0"/>
              <a:pPr>
                <a:defRPr/>
              </a:pPr>
              <a:t>24</a:t>
            </a:fld>
            <a:endParaRPr lang="en-US" dirty="0"/>
          </a:p>
        </p:txBody>
      </p:sp>
    </p:spTree>
    <p:extLst>
      <p:ext uri="{BB962C8B-B14F-4D97-AF65-F5344CB8AC3E}">
        <p14:creationId xmlns:p14="http://schemas.microsoft.com/office/powerpoint/2010/main" val="4903493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1" defTabSz="915680">
              <a:defRPr/>
            </a:pPr>
            <a:r>
              <a:rPr lang="en-GB" sz="2800" dirty="0"/>
              <a:t>In the members’ opinion, which of the approaches to communicating the uncertainty assessed by the probabilities is easier to understand and more straightforward: tables, histograms, fan charts, pie charts, coloured bar charts or animated icons (e.g. smiley faces)?</a:t>
            </a:r>
            <a:endParaRPr lang="en-US" sz="2800" dirty="0"/>
          </a:p>
        </p:txBody>
      </p:sp>
      <p:sp>
        <p:nvSpPr>
          <p:cNvPr id="4" name="Slide Number Placeholder 3"/>
          <p:cNvSpPr>
            <a:spLocks noGrp="1"/>
          </p:cNvSpPr>
          <p:nvPr>
            <p:ph type="sldNum" sz="quarter" idx="10"/>
          </p:nvPr>
        </p:nvSpPr>
        <p:spPr/>
        <p:txBody>
          <a:bodyPr/>
          <a:lstStyle/>
          <a:p>
            <a:pPr>
              <a:defRPr/>
            </a:pPr>
            <a:fld id="{77B57C54-D42E-48DD-AE59-A13C224EA896}" type="slidenum">
              <a:rPr lang="en-US" smtClean="0"/>
              <a:pPr>
                <a:defRPr/>
              </a:pPr>
              <a:t>25</a:t>
            </a:fld>
            <a:endParaRPr lang="en-US" dirty="0"/>
          </a:p>
        </p:txBody>
      </p:sp>
    </p:spTree>
    <p:extLst>
      <p:ext uri="{BB962C8B-B14F-4D97-AF65-F5344CB8AC3E}">
        <p14:creationId xmlns:p14="http://schemas.microsoft.com/office/powerpoint/2010/main" val="14066206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1" defTabSz="915680">
              <a:defRPr/>
            </a:pPr>
            <a:r>
              <a:rPr lang="en-GB" sz="2800" dirty="0"/>
              <a:t>In the members’ opinion, which of the approaches to communicating the uncertainty assessed by the probabilities is easier to understand and more straightforward: tables, histograms, fan charts, pie charts, coloured bar charts or animated icons (e.g. smiley faces)?</a:t>
            </a:r>
            <a:endParaRPr lang="en-US" sz="2800" dirty="0"/>
          </a:p>
        </p:txBody>
      </p:sp>
      <p:sp>
        <p:nvSpPr>
          <p:cNvPr id="4" name="Slide Number Placeholder 3"/>
          <p:cNvSpPr>
            <a:spLocks noGrp="1"/>
          </p:cNvSpPr>
          <p:nvPr>
            <p:ph type="sldNum" sz="quarter" idx="10"/>
          </p:nvPr>
        </p:nvSpPr>
        <p:spPr/>
        <p:txBody>
          <a:bodyPr/>
          <a:lstStyle/>
          <a:p>
            <a:pPr>
              <a:defRPr/>
            </a:pPr>
            <a:fld id="{77B57C54-D42E-48DD-AE59-A13C224EA896}" type="slidenum">
              <a:rPr lang="en-US" smtClean="0"/>
              <a:pPr>
                <a:defRPr/>
              </a:pPr>
              <a:t>26</a:t>
            </a:fld>
            <a:endParaRPr lang="en-US" dirty="0"/>
          </a:p>
        </p:txBody>
      </p:sp>
    </p:spTree>
    <p:extLst>
      <p:ext uri="{BB962C8B-B14F-4D97-AF65-F5344CB8AC3E}">
        <p14:creationId xmlns:p14="http://schemas.microsoft.com/office/powerpoint/2010/main" val="157324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E55A2BB-C077-4DE8-96F4-26B806451385}" type="slidenum">
              <a:rPr lang="en-GB">
                <a:solidFill>
                  <a:prstClr val="black"/>
                </a:solidFill>
              </a:rPr>
              <a:pPr/>
              <a:t>2</a:t>
            </a:fld>
            <a:endParaRPr lang="en-GB" dirty="0">
              <a:solidFill>
                <a:prstClr val="black"/>
              </a:solidFill>
            </a:endParaRPr>
          </a:p>
        </p:txBody>
      </p:sp>
    </p:spTree>
    <p:extLst>
      <p:ext uri="{BB962C8B-B14F-4D97-AF65-F5344CB8AC3E}">
        <p14:creationId xmlns:p14="http://schemas.microsoft.com/office/powerpoint/2010/main" val="405895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1" defTabSz="915680">
              <a:defRPr/>
            </a:pPr>
            <a:r>
              <a:rPr lang="en-GB" sz="2800" dirty="0"/>
              <a:t>In the members’ opinion, which of the approaches to communicating the uncertainty assessed by the probabilities is easier to understand and more straightforward: tables, histograms, fan charts, pie charts, coloured bar charts or animated icons (e.g. smiley faces)?</a:t>
            </a:r>
            <a:endParaRPr lang="en-US" sz="2800" dirty="0"/>
          </a:p>
        </p:txBody>
      </p:sp>
      <p:sp>
        <p:nvSpPr>
          <p:cNvPr id="4" name="Slide Number Placeholder 3"/>
          <p:cNvSpPr>
            <a:spLocks noGrp="1"/>
          </p:cNvSpPr>
          <p:nvPr>
            <p:ph type="sldNum" sz="quarter" idx="10"/>
          </p:nvPr>
        </p:nvSpPr>
        <p:spPr/>
        <p:txBody>
          <a:bodyPr/>
          <a:lstStyle/>
          <a:p>
            <a:pPr>
              <a:defRPr/>
            </a:pPr>
            <a:fld id="{77B57C54-D42E-48DD-AE59-A13C224EA896}" type="slidenum">
              <a:rPr lang="en-US" smtClean="0"/>
              <a:pPr>
                <a:defRPr/>
              </a:pPr>
              <a:t>27</a:t>
            </a:fld>
            <a:endParaRPr lang="en-US" dirty="0"/>
          </a:p>
        </p:txBody>
      </p:sp>
    </p:spTree>
    <p:extLst>
      <p:ext uri="{BB962C8B-B14F-4D97-AF65-F5344CB8AC3E}">
        <p14:creationId xmlns:p14="http://schemas.microsoft.com/office/powerpoint/2010/main" val="17060194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1" defTabSz="915680">
              <a:defRPr/>
            </a:pPr>
            <a:r>
              <a:rPr lang="en-GB" sz="2800" dirty="0"/>
              <a:t>In the members’ opinion, which of the approaches to communicating the uncertainty assessed by the probabilities is easier to understand and more straightforward: tables, histograms, fan charts, pie charts, coloured bar charts or animated icons (e.g. smiley faces)?</a:t>
            </a:r>
            <a:endParaRPr lang="en-US" sz="2800" dirty="0"/>
          </a:p>
        </p:txBody>
      </p:sp>
      <p:sp>
        <p:nvSpPr>
          <p:cNvPr id="4" name="Slide Number Placeholder 3"/>
          <p:cNvSpPr>
            <a:spLocks noGrp="1"/>
          </p:cNvSpPr>
          <p:nvPr>
            <p:ph type="sldNum" sz="quarter" idx="10"/>
          </p:nvPr>
        </p:nvSpPr>
        <p:spPr/>
        <p:txBody>
          <a:bodyPr/>
          <a:lstStyle/>
          <a:p>
            <a:pPr>
              <a:defRPr/>
            </a:pPr>
            <a:fld id="{77B57C54-D42E-48DD-AE59-A13C224EA896}" type="slidenum">
              <a:rPr lang="en-US" smtClean="0"/>
              <a:pPr>
                <a:defRPr/>
              </a:pPr>
              <a:t>28</a:t>
            </a:fld>
            <a:endParaRPr lang="en-US" dirty="0"/>
          </a:p>
        </p:txBody>
      </p:sp>
    </p:spTree>
    <p:extLst>
      <p:ext uri="{BB962C8B-B14F-4D97-AF65-F5344CB8AC3E}">
        <p14:creationId xmlns:p14="http://schemas.microsoft.com/office/powerpoint/2010/main" val="8912066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1" defTabSz="915680">
              <a:defRPr/>
            </a:pPr>
            <a:r>
              <a:rPr lang="en-GB" sz="2800" dirty="0"/>
              <a:t>In the members’ opinion, which of the approaches to communicating the uncertainty assessed by the probabilities is easier to understand and more straightforward: tables, histograms, fan charts, pie charts, coloured bar charts or animated icons (e.g. smiley faces)?</a:t>
            </a:r>
            <a:endParaRPr lang="en-US" sz="2800" dirty="0"/>
          </a:p>
        </p:txBody>
      </p:sp>
      <p:sp>
        <p:nvSpPr>
          <p:cNvPr id="4" name="Slide Number Placeholder 3"/>
          <p:cNvSpPr>
            <a:spLocks noGrp="1"/>
          </p:cNvSpPr>
          <p:nvPr>
            <p:ph type="sldNum" sz="quarter" idx="10"/>
          </p:nvPr>
        </p:nvSpPr>
        <p:spPr/>
        <p:txBody>
          <a:bodyPr/>
          <a:lstStyle/>
          <a:p>
            <a:pPr>
              <a:defRPr/>
            </a:pPr>
            <a:fld id="{77B57C54-D42E-48DD-AE59-A13C224EA896}" type="slidenum">
              <a:rPr lang="en-US" smtClean="0"/>
              <a:pPr>
                <a:defRPr/>
              </a:pPr>
              <a:t>29</a:t>
            </a:fld>
            <a:endParaRPr lang="en-US" dirty="0"/>
          </a:p>
        </p:txBody>
      </p:sp>
    </p:spTree>
    <p:extLst>
      <p:ext uri="{BB962C8B-B14F-4D97-AF65-F5344CB8AC3E}">
        <p14:creationId xmlns:p14="http://schemas.microsoft.com/office/powerpoint/2010/main" val="20148258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E55A2BB-C077-4DE8-96F4-26B806451385}" type="slidenum">
              <a:rPr lang="en-GB">
                <a:solidFill>
                  <a:prstClr val="black"/>
                </a:solidFill>
              </a:rPr>
              <a:pPr/>
              <a:t>3</a:t>
            </a:fld>
            <a:endParaRPr lang="en-GB" dirty="0">
              <a:solidFill>
                <a:prstClr val="black"/>
              </a:solidFill>
            </a:endParaRPr>
          </a:p>
        </p:txBody>
      </p:sp>
    </p:spTree>
    <p:extLst>
      <p:ext uri="{BB962C8B-B14F-4D97-AF65-F5344CB8AC3E}">
        <p14:creationId xmlns:p14="http://schemas.microsoft.com/office/powerpoint/2010/main" val="1558097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E55A2BB-C077-4DE8-96F4-26B806451385}" type="slidenum">
              <a:rPr lang="en-GB">
                <a:solidFill>
                  <a:prstClr val="black"/>
                </a:solidFill>
              </a:rPr>
              <a:pPr/>
              <a:t>4</a:t>
            </a:fld>
            <a:endParaRPr lang="en-GB" dirty="0">
              <a:solidFill>
                <a:prstClr val="black"/>
              </a:solidFill>
            </a:endParaRPr>
          </a:p>
        </p:txBody>
      </p:sp>
    </p:spTree>
    <p:extLst>
      <p:ext uri="{BB962C8B-B14F-4D97-AF65-F5344CB8AC3E}">
        <p14:creationId xmlns:p14="http://schemas.microsoft.com/office/powerpoint/2010/main" val="3806638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E55A2BB-C077-4DE8-96F4-26B806451385}" type="slidenum">
              <a:rPr lang="en-GB">
                <a:solidFill>
                  <a:prstClr val="black"/>
                </a:solidFill>
              </a:rPr>
              <a:pPr/>
              <a:t>5</a:t>
            </a:fld>
            <a:endParaRPr lang="en-GB" dirty="0">
              <a:solidFill>
                <a:prstClr val="black"/>
              </a:solidFill>
            </a:endParaRPr>
          </a:p>
        </p:txBody>
      </p:sp>
    </p:spTree>
    <p:extLst>
      <p:ext uri="{BB962C8B-B14F-4D97-AF65-F5344CB8AC3E}">
        <p14:creationId xmlns:p14="http://schemas.microsoft.com/office/powerpoint/2010/main" val="15844929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E55A2BB-C077-4DE8-96F4-26B806451385}" type="slidenum">
              <a:rPr lang="en-GB">
                <a:solidFill>
                  <a:prstClr val="black"/>
                </a:solidFill>
              </a:rPr>
              <a:pPr/>
              <a:t>6</a:t>
            </a:fld>
            <a:endParaRPr lang="en-GB" dirty="0">
              <a:solidFill>
                <a:prstClr val="black"/>
              </a:solidFill>
            </a:endParaRPr>
          </a:p>
        </p:txBody>
      </p:sp>
    </p:spTree>
    <p:extLst>
      <p:ext uri="{BB962C8B-B14F-4D97-AF65-F5344CB8AC3E}">
        <p14:creationId xmlns:p14="http://schemas.microsoft.com/office/powerpoint/2010/main" val="40589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E55A2BB-C077-4DE8-96F4-26B806451385}" type="slidenum">
              <a:rPr lang="en-GB">
                <a:solidFill>
                  <a:prstClr val="black"/>
                </a:solidFill>
              </a:rPr>
              <a:pPr/>
              <a:t>7</a:t>
            </a:fld>
            <a:endParaRPr lang="en-GB" dirty="0">
              <a:solidFill>
                <a:prstClr val="black"/>
              </a:solidFill>
            </a:endParaRPr>
          </a:p>
        </p:txBody>
      </p:sp>
    </p:spTree>
    <p:extLst>
      <p:ext uri="{BB962C8B-B14F-4D97-AF65-F5344CB8AC3E}">
        <p14:creationId xmlns:p14="http://schemas.microsoft.com/office/powerpoint/2010/main" val="405895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E55A2BB-C077-4DE8-96F4-26B806451385}" type="slidenum">
              <a:rPr lang="en-GB">
                <a:solidFill>
                  <a:prstClr val="black"/>
                </a:solidFill>
              </a:rPr>
              <a:pPr/>
              <a:t>8</a:t>
            </a:fld>
            <a:endParaRPr lang="en-GB" dirty="0">
              <a:solidFill>
                <a:prstClr val="black"/>
              </a:solidFill>
            </a:endParaRPr>
          </a:p>
        </p:txBody>
      </p:sp>
    </p:spTree>
    <p:extLst>
      <p:ext uri="{BB962C8B-B14F-4D97-AF65-F5344CB8AC3E}">
        <p14:creationId xmlns:p14="http://schemas.microsoft.com/office/powerpoint/2010/main" val="1383173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77B57C54-D42E-48DD-AE59-A13C224EA896}" type="slidenum">
              <a:rPr lang="en-US" smtClean="0"/>
              <a:pPr>
                <a:defRPr/>
              </a:pPr>
              <a:t>16</a:t>
            </a:fld>
            <a:endParaRPr lang="en-US" dirty="0"/>
          </a:p>
        </p:txBody>
      </p:sp>
    </p:spTree>
    <p:extLst>
      <p:ext uri="{BB962C8B-B14F-4D97-AF65-F5344CB8AC3E}">
        <p14:creationId xmlns:p14="http://schemas.microsoft.com/office/powerpoint/2010/main" val="9774964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bg>
      <p:bgPr>
        <a:solidFill>
          <a:schemeClr val="tx2"/>
        </a:solidFill>
        <a:effectLst/>
      </p:bgPr>
    </p:bg>
    <p:spTree>
      <p:nvGrpSpPr>
        <p:cNvPr id="1" name=""/>
        <p:cNvGrpSpPr/>
        <p:nvPr/>
      </p:nvGrpSpPr>
      <p:grpSpPr>
        <a:xfrm>
          <a:off x="0" y="0"/>
          <a:ext cx="0" cy="0"/>
          <a:chOff x="0" y="0"/>
          <a:chExt cx="0" cy="0"/>
        </a:xfrm>
      </p:grpSpPr>
      <p:pic>
        <p:nvPicPr>
          <p:cNvPr id="38" name="Imag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16000" y="2628510"/>
            <a:ext cx="2628000" cy="4229631"/>
          </a:xfrm>
          <a:prstGeom prst="rect">
            <a:avLst/>
          </a:prstGeom>
        </p:spPr>
      </p:pic>
      <p:pic>
        <p:nvPicPr>
          <p:cNvPr id="36" name="Imag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0" y="510"/>
            <a:ext cx="2628000" cy="4229631"/>
          </a:xfrm>
          <a:prstGeom prst="rect">
            <a:avLst/>
          </a:prstGeom>
        </p:spPr>
      </p:pic>
      <p:sp>
        <p:nvSpPr>
          <p:cNvPr id="8" name="Title 7"/>
          <p:cNvSpPr>
            <a:spLocks noGrp="1"/>
          </p:cNvSpPr>
          <p:nvPr>
            <p:ph type="ctrTitle" hasCustomPrompt="1"/>
          </p:nvPr>
        </p:nvSpPr>
        <p:spPr>
          <a:xfrm>
            <a:off x="1368000" y="1887105"/>
            <a:ext cx="6300000" cy="1860495"/>
          </a:xfrm>
          <a:prstGeom prst="rect">
            <a:avLst/>
          </a:prstGeom>
        </p:spPr>
        <p:txBody>
          <a:bodyPr lIns="125985" rIns="125985" anchor="b">
            <a:spAutoFit/>
          </a:bodyPr>
          <a:lstStyle>
            <a:lvl1pPr>
              <a:lnSpc>
                <a:spcPts val="4499"/>
              </a:lnSpc>
              <a:defRPr sz="4500" cap="all" baseline="0">
                <a:solidFill>
                  <a:schemeClr val="bg1"/>
                </a:solidFill>
              </a:defRPr>
            </a:lvl1pPr>
          </a:lstStyle>
          <a:p>
            <a:r>
              <a:rPr kumimoji="0" lang="en-US" dirty="0" smtClean="0"/>
              <a:t>Click to edit Presentation title</a:t>
            </a:r>
            <a:endParaRPr kumimoji="0" lang="en-US" dirty="0"/>
          </a:p>
        </p:txBody>
      </p:sp>
      <p:sp>
        <p:nvSpPr>
          <p:cNvPr id="9" name="Subtitle 8"/>
          <p:cNvSpPr>
            <a:spLocks noGrp="1"/>
          </p:cNvSpPr>
          <p:nvPr>
            <p:ph type="subTitle" idx="1" hasCustomPrompt="1"/>
          </p:nvPr>
        </p:nvSpPr>
        <p:spPr>
          <a:xfrm>
            <a:off x="1368000" y="3805200"/>
            <a:ext cx="6300000" cy="385732"/>
          </a:xfrm>
        </p:spPr>
        <p:txBody>
          <a:bodyPr lIns="125985" rIns="125985">
            <a:spAutoFit/>
          </a:bodyPr>
          <a:lstStyle>
            <a:lvl1pPr marL="0" indent="0" algn="l">
              <a:lnSpc>
                <a:spcPts val="2000"/>
              </a:lnSpc>
              <a:spcBef>
                <a:spcPts val="0"/>
              </a:spcBef>
              <a:buNone/>
              <a:defRPr sz="1786" baseline="0">
                <a:solidFill>
                  <a:schemeClr val="bg1"/>
                </a:solidFill>
                <a:latin typeface="+mj-lt"/>
              </a:defRPr>
            </a:lvl1pPr>
            <a:lvl2pPr marL="457154" indent="0" algn="ctr">
              <a:buNone/>
            </a:lvl2pPr>
            <a:lvl3pPr marL="914308" indent="0" algn="ctr">
              <a:buNone/>
            </a:lvl3pPr>
            <a:lvl4pPr marL="1371462" indent="0" algn="ctr">
              <a:buNone/>
            </a:lvl4pPr>
            <a:lvl5pPr marL="1828617" indent="0" algn="ctr">
              <a:buNone/>
            </a:lvl5pPr>
            <a:lvl6pPr marL="2285771" indent="0" algn="ctr">
              <a:buNone/>
            </a:lvl6pPr>
            <a:lvl7pPr marL="2742926" indent="0" algn="ctr">
              <a:buNone/>
            </a:lvl7pPr>
            <a:lvl8pPr marL="3200080" indent="0" algn="ctr">
              <a:buNone/>
            </a:lvl8pPr>
            <a:lvl9pPr marL="3657234" indent="0" algn="ctr">
              <a:buNone/>
            </a:lvl9pPr>
          </a:lstStyle>
          <a:p>
            <a:r>
              <a:rPr kumimoji="0" lang="fr-FR" dirty="0" smtClean="0"/>
              <a:t>Click to </a:t>
            </a:r>
            <a:r>
              <a:rPr kumimoji="0" lang="fr-FR" dirty="0" err="1" smtClean="0"/>
              <a:t>edit</a:t>
            </a:r>
            <a:r>
              <a:rPr kumimoji="0" lang="fr-FR" dirty="0" smtClean="0"/>
              <a:t> </a:t>
            </a:r>
            <a:r>
              <a:rPr kumimoji="0" lang="fr-FR" dirty="0" err="1" smtClean="0"/>
              <a:t>Subtitle</a:t>
            </a:r>
            <a:endParaRPr kumimoji="0" lang="en-US" dirty="0"/>
          </a:p>
        </p:txBody>
      </p:sp>
      <p:pic>
        <p:nvPicPr>
          <p:cNvPr id="37" name="Image 11"/>
          <p:cNvPicPr>
            <a:picLocks noChangeAspect="1"/>
          </p:cNvPicPr>
          <p:nvPr/>
        </p:nvPicPr>
        <p:blipFill>
          <a:blip r:embed="rId3" cstate="print"/>
          <a:stretch>
            <a:fillRect/>
          </a:stretch>
        </p:blipFill>
        <p:spPr>
          <a:xfrm>
            <a:off x="511202" y="432000"/>
            <a:ext cx="692307" cy="1440000"/>
          </a:xfrm>
          <a:prstGeom prst="rect">
            <a:avLst/>
          </a:prstGeom>
        </p:spPr>
      </p:pic>
      <p:sp>
        <p:nvSpPr>
          <p:cNvPr id="12" name="Date Placeholder 3"/>
          <p:cNvSpPr>
            <a:spLocks noGrp="1"/>
          </p:cNvSpPr>
          <p:nvPr>
            <p:ph type="dt" sz="half" idx="2"/>
          </p:nvPr>
        </p:nvSpPr>
        <p:spPr>
          <a:xfrm>
            <a:off x="403200" y="6411600"/>
            <a:ext cx="900000" cy="244800"/>
          </a:xfrm>
          <a:prstGeom prst="rect">
            <a:avLst/>
          </a:prstGeom>
        </p:spPr>
        <p:txBody>
          <a:bodyPr vert="horz" lIns="128001" tIns="64001" rIns="128001" bIns="64001" rtlCol="0" anchor="t" anchorCtr="0"/>
          <a:lstStyle>
            <a:lvl1pPr algn="l">
              <a:defRPr sz="1000" baseline="0">
                <a:solidFill>
                  <a:schemeClr val="bg1"/>
                </a:solidFill>
                <a:latin typeface="Arial"/>
              </a:defRPr>
            </a:lvl1pPr>
          </a:lstStyle>
          <a:p>
            <a:pPr>
              <a:defRPr/>
            </a:pPr>
            <a:fld id="{9E4F9DD6-50C6-40DE-A7AB-316EA6BA2DEC}" type="datetime1">
              <a:rPr lang="en-US" smtClean="0">
                <a:solidFill>
                  <a:prstClr val="white"/>
                </a:solidFill>
              </a:rPr>
              <a:pPr>
                <a:defRPr/>
              </a:pPr>
              <a:t>26-Feb-2016</a:t>
            </a:fld>
            <a:endParaRPr lang="en-US" dirty="0">
              <a:solidFill>
                <a:prstClr val="white"/>
              </a:solidFill>
            </a:endParaRPr>
          </a:p>
        </p:txBody>
      </p:sp>
      <p:sp>
        <p:nvSpPr>
          <p:cNvPr id="13" name="Footer Placeholder 4"/>
          <p:cNvSpPr>
            <a:spLocks noGrp="1"/>
          </p:cNvSpPr>
          <p:nvPr>
            <p:ph type="ftr" sz="quarter" idx="3"/>
          </p:nvPr>
        </p:nvSpPr>
        <p:spPr>
          <a:xfrm>
            <a:off x="1368000" y="6411600"/>
            <a:ext cx="4680000" cy="244800"/>
          </a:xfrm>
          <a:prstGeom prst="rect">
            <a:avLst/>
          </a:prstGeom>
        </p:spPr>
        <p:txBody>
          <a:bodyPr vert="horz" lIns="128001" tIns="64001" rIns="128001" bIns="64001" rtlCol="0" anchor="t" anchorCtr="0"/>
          <a:lstStyle>
            <a:lvl1pPr algn="l">
              <a:defRPr sz="1000" kern="1200" baseline="0">
                <a:solidFill>
                  <a:schemeClr val="bg1"/>
                </a:solidFill>
                <a:latin typeface="Arial"/>
              </a:defRPr>
            </a:lvl1pPr>
          </a:lstStyle>
          <a:p>
            <a:pPr>
              <a:defRPr/>
            </a:pPr>
            <a:endParaRPr lang="en-US" dirty="0">
              <a:solidFill>
                <a:prstClr val="white"/>
              </a:solidFill>
            </a:endParaRPr>
          </a:p>
        </p:txBody>
      </p:sp>
      <p:pic>
        <p:nvPicPr>
          <p:cNvPr id="10" name="Imag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4000" y="6055202"/>
            <a:ext cx="1742400" cy="578821"/>
          </a:xfrm>
          <a:prstGeom prst="rect">
            <a:avLst/>
          </a:prstGeom>
        </p:spPr>
      </p:pic>
    </p:spTree>
    <p:extLst>
      <p:ext uri="{BB962C8B-B14F-4D97-AF65-F5344CB8AC3E}">
        <p14:creationId xmlns:p14="http://schemas.microsoft.com/office/powerpoint/2010/main" val="310296517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8" name="Date Placeholder 3"/>
          <p:cNvSpPr>
            <a:spLocks noGrp="1"/>
          </p:cNvSpPr>
          <p:nvPr>
            <p:ph type="dt" sz="half" idx="2"/>
          </p:nvPr>
        </p:nvSpPr>
        <p:spPr>
          <a:xfrm>
            <a:off x="403200" y="6411600"/>
            <a:ext cx="900000" cy="244800"/>
          </a:xfrm>
          <a:prstGeom prst="rect">
            <a:avLst/>
          </a:prstGeom>
        </p:spPr>
        <p:txBody>
          <a:bodyPr vert="horz" lIns="128001" tIns="64001" rIns="128001" bIns="64001" rtlCol="0" anchor="t" anchorCtr="0"/>
          <a:lstStyle>
            <a:lvl1pPr algn="l">
              <a:defRPr sz="1000" baseline="0">
                <a:solidFill>
                  <a:srgbClr val="727272"/>
                </a:solidFill>
                <a:latin typeface="Arial"/>
              </a:defRPr>
            </a:lvl1pPr>
          </a:lstStyle>
          <a:p>
            <a:pPr>
              <a:defRPr/>
            </a:pPr>
            <a:fld id="{11A034C0-5D28-48D3-9A76-D2DA2DCAD548}" type="datetime1">
              <a:rPr lang="en-US" smtClean="0"/>
              <a:pPr>
                <a:defRPr/>
              </a:pPr>
              <a:t>26-Feb-2016</a:t>
            </a:fld>
            <a:endParaRPr lang="en-US" dirty="0"/>
          </a:p>
        </p:txBody>
      </p:sp>
      <p:sp>
        <p:nvSpPr>
          <p:cNvPr id="9" name="Footer Placeholder 4"/>
          <p:cNvSpPr>
            <a:spLocks noGrp="1"/>
          </p:cNvSpPr>
          <p:nvPr>
            <p:ph type="ftr" sz="quarter" idx="3"/>
          </p:nvPr>
        </p:nvSpPr>
        <p:spPr>
          <a:xfrm>
            <a:off x="1368000" y="6411600"/>
            <a:ext cx="4680000" cy="244800"/>
          </a:xfrm>
          <a:prstGeom prst="rect">
            <a:avLst/>
          </a:prstGeom>
        </p:spPr>
        <p:txBody>
          <a:bodyPr vert="horz" lIns="128001" tIns="64001" rIns="128001" bIns="64001" rtlCol="0" anchor="t" anchorCtr="0"/>
          <a:lstStyle>
            <a:lvl1pPr algn="l">
              <a:defRPr sz="1000" kern="1200" baseline="0">
                <a:solidFill>
                  <a:srgbClr val="727272"/>
                </a:solidFill>
                <a:latin typeface="Arial"/>
              </a:defRPr>
            </a:lvl1pPr>
          </a:lstStyle>
          <a:p>
            <a:pPr>
              <a:defRPr/>
            </a:pPr>
            <a:endParaRPr lang="en-US" dirty="0"/>
          </a:p>
        </p:txBody>
      </p:sp>
      <p:sp>
        <p:nvSpPr>
          <p:cNvPr id="10" name="Slide Number Placeholder 5"/>
          <p:cNvSpPr>
            <a:spLocks noGrp="1"/>
          </p:cNvSpPr>
          <p:nvPr>
            <p:ph type="sldNum" sz="quarter" idx="4"/>
          </p:nvPr>
        </p:nvSpPr>
        <p:spPr>
          <a:xfrm>
            <a:off x="8640000" y="6411600"/>
            <a:ext cx="342000" cy="244800"/>
          </a:xfrm>
          <a:prstGeom prst="rect">
            <a:avLst/>
          </a:prstGeom>
        </p:spPr>
        <p:txBody>
          <a:bodyPr vert="horz" wrap="none" lIns="128001" tIns="64001" rIns="128001" bIns="64001" rtlCol="0" anchor="t" anchorCtr="0"/>
          <a:lstStyle>
            <a:lvl1pPr algn="r">
              <a:defRPr sz="1000" baseline="0">
                <a:solidFill>
                  <a:schemeClr val="bg1"/>
                </a:solidFill>
                <a:latin typeface="Arial"/>
              </a:defRPr>
            </a:lvl1pPr>
          </a:lstStyle>
          <a:p>
            <a:pPr>
              <a:defRPr/>
            </a:pPr>
            <a:fld id="{0470159E-BA34-437D-B2FF-6C7E8787C624}" type="slidenum">
              <a:rPr lang="en-US" smtClean="0">
                <a:solidFill>
                  <a:prstClr val="white"/>
                </a:solidFill>
              </a:rPr>
              <a:pPr>
                <a:defRPr/>
              </a:pPr>
              <a:t>‹#›</a:t>
            </a:fld>
            <a:endParaRPr lang="en-US" dirty="0">
              <a:solidFill>
                <a:prstClr val="white"/>
              </a:solidFill>
            </a:endParaRPr>
          </a:p>
        </p:txBody>
      </p:sp>
      <p:sp>
        <p:nvSpPr>
          <p:cNvPr id="11" name="Title Placeholder 1"/>
          <p:cNvSpPr>
            <a:spLocks noGrp="1"/>
          </p:cNvSpPr>
          <p:nvPr>
            <p:ph type="title" hasCustomPrompt="1"/>
          </p:nvPr>
        </p:nvSpPr>
        <p:spPr>
          <a:xfrm>
            <a:off x="1080000" y="237600"/>
            <a:ext cx="7416000" cy="1022400"/>
          </a:xfrm>
          <a:prstGeom prst="rect">
            <a:avLst/>
          </a:prstGeom>
        </p:spPr>
        <p:txBody>
          <a:bodyPr vert="horz" lIns="128001" tIns="64001" rIns="128001" bIns="64001" rtlCol="0" anchor="ctr">
            <a:noAutofit/>
          </a:bodyPr>
          <a:lstStyle>
            <a:lvl1pPr>
              <a:defRPr/>
            </a:lvl1pPr>
          </a:lstStyle>
          <a:p>
            <a:r>
              <a:rPr lang="en-US" dirty="0" smtClean="0"/>
              <a:t>Click to edit Slide title</a:t>
            </a:r>
            <a:br>
              <a:rPr lang="en-US" dirty="0" smtClean="0"/>
            </a:br>
            <a:r>
              <a:rPr lang="en-US" dirty="0" smtClean="0"/>
              <a:t>Slide title can be extended to two lines</a:t>
            </a:r>
            <a:endParaRPr lang="en-US" dirty="0"/>
          </a:p>
        </p:txBody>
      </p:sp>
    </p:spTree>
    <p:extLst>
      <p:ext uri="{BB962C8B-B14F-4D97-AF65-F5344CB8AC3E}">
        <p14:creationId xmlns:p14="http://schemas.microsoft.com/office/powerpoint/2010/main" val="33548648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smtClean="0"/>
              <a:t>Click to edit Master title style</a:t>
            </a:r>
            <a:endParaRPr lang="en-US"/>
          </a:p>
        </p:txBody>
      </p:sp>
      <p:sp>
        <p:nvSpPr>
          <p:cNvPr id="3" name="2 Marcador de contenido"/>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BBB8F248-715E-48B6-8392-6AF0E14BC779}" type="datetimeFigureOut">
              <a:rPr lang="en-US"/>
              <a:pPr>
                <a:defRPr/>
              </a:pPr>
              <a:t>26-Feb-2016</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19"/>
          <p:cNvSpPr>
            <a:spLocks noGrp="1" noChangeArrowheads="1"/>
          </p:cNvSpPr>
          <p:nvPr>
            <p:ph type="sldNum" sz="quarter" idx="12"/>
          </p:nvPr>
        </p:nvSpPr>
        <p:spPr>
          <a:ln/>
        </p:spPr>
        <p:txBody>
          <a:bodyPr/>
          <a:lstStyle>
            <a:lvl1pPr>
              <a:defRPr/>
            </a:lvl1pPr>
          </a:lstStyle>
          <a:p>
            <a:pPr>
              <a:defRPr/>
            </a:pPr>
            <a:fld id="{21C4BF86-6AE4-46F6-8416-8C0E07E588A6}" type="slidenum">
              <a:rPr lang="en-US"/>
              <a:pPr>
                <a:defRPr/>
              </a:pPr>
              <a:t>‹#›</a:t>
            </a:fld>
            <a:endParaRPr lang="en-US" dirty="0"/>
          </a:p>
        </p:txBody>
      </p:sp>
    </p:spTree>
    <p:extLst>
      <p:ext uri="{BB962C8B-B14F-4D97-AF65-F5344CB8AC3E}">
        <p14:creationId xmlns:p14="http://schemas.microsoft.com/office/powerpoint/2010/main" val="4356188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emf"/></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emf"/><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 name="Imag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93602" y="5328186"/>
            <a:ext cx="950407" cy="1529631"/>
          </a:xfrm>
          <a:prstGeom prst="rect">
            <a:avLst/>
          </a:prstGeom>
        </p:spPr>
      </p:pic>
      <p:sp>
        <p:nvSpPr>
          <p:cNvPr id="21" name="Rectangle 20"/>
          <p:cNvSpPr/>
          <p:nvPr/>
        </p:nvSpPr>
        <p:spPr bwMode="auto">
          <a:xfrm>
            <a:off x="504000" y="1306800"/>
            <a:ext cx="8154000" cy="0"/>
          </a:xfrm>
          <a:prstGeom prst="rect">
            <a:avLst/>
          </a:prstGeom>
          <a:noFill/>
          <a:ln w="6350" cap="flat" cmpd="sng" algn="ctr">
            <a:solidFill>
              <a:srgbClr val="727272"/>
            </a:solidFill>
            <a:prstDash val="solid"/>
            <a:miter lim="800000"/>
            <a:headEnd type="none" w="med" len="med"/>
            <a:tailEnd type="none" w="med" len="med"/>
          </a:ln>
          <a:effectLst/>
        </p:spPr>
        <p:txBody>
          <a:bodyPr vert="horz" wrap="none" lIns="91429" tIns="45715" rIns="91429" bIns="45715" numCol="1" rtlCol="0" anchor="t" anchorCtr="0" compatLnSpc="1">
            <a:prstTxWarp prst="textNoShape">
              <a:avLst/>
            </a:prstTxWarp>
          </a:bodyPr>
          <a:lstStyle/>
          <a:p>
            <a:pPr algn="ctr" defTabSz="914308" eaLnBrk="0" fontAlgn="base" hangingPunct="0">
              <a:spcBef>
                <a:spcPct val="0"/>
              </a:spcBef>
              <a:spcAft>
                <a:spcPct val="0"/>
              </a:spcAft>
            </a:pPr>
            <a:endParaRPr lang="fr-FR" sz="2000" dirty="0" smtClean="0">
              <a:solidFill>
                <a:srgbClr val="727272"/>
              </a:solidFill>
              <a:latin typeface="Helvetica 65 Medium" pitchFamily="34" charset="0"/>
              <a:cs typeface="Arial" pitchFamily="34" charset="0"/>
            </a:endParaRPr>
          </a:p>
        </p:txBody>
      </p:sp>
      <p:pic>
        <p:nvPicPr>
          <p:cNvPr id="24" name="Image 7"/>
          <p:cNvPicPr>
            <a:picLocks noChangeAspect="1"/>
          </p:cNvPicPr>
          <p:nvPr/>
        </p:nvPicPr>
        <p:blipFill>
          <a:blip r:embed="rId4" cstate="print"/>
          <a:stretch>
            <a:fillRect/>
          </a:stretch>
        </p:blipFill>
        <p:spPr>
          <a:xfrm>
            <a:off x="500401" y="288000"/>
            <a:ext cx="458653" cy="954000"/>
          </a:xfrm>
          <a:prstGeom prst="rect">
            <a:avLst/>
          </a:prstGeom>
        </p:spPr>
      </p:pic>
      <p:sp>
        <p:nvSpPr>
          <p:cNvPr id="13" name="Text Placeholder 12"/>
          <p:cNvSpPr>
            <a:spLocks noGrp="1"/>
          </p:cNvSpPr>
          <p:nvPr>
            <p:ph type="body" idx="1"/>
          </p:nvPr>
        </p:nvSpPr>
        <p:spPr>
          <a:xfrm>
            <a:off x="468000" y="1602000"/>
            <a:ext cx="8218800" cy="4525200"/>
          </a:xfrm>
          <a:prstGeom prst="rect">
            <a:avLst/>
          </a:prstGeom>
        </p:spPr>
        <p:txBody>
          <a:bodyPr vert="horz" lIns="128001" tIns="64001" rIns="128001" bIns="64001">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
        <p:nvSpPr>
          <p:cNvPr id="25" name="Title Placeholder 1"/>
          <p:cNvSpPr>
            <a:spLocks noGrp="1"/>
          </p:cNvSpPr>
          <p:nvPr>
            <p:ph type="title"/>
          </p:nvPr>
        </p:nvSpPr>
        <p:spPr>
          <a:xfrm>
            <a:off x="1080000" y="237600"/>
            <a:ext cx="7416000" cy="1022400"/>
          </a:xfrm>
          <a:prstGeom prst="rect">
            <a:avLst/>
          </a:prstGeom>
        </p:spPr>
        <p:txBody>
          <a:bodyPr vert="horz" lIns="128001" tIns="64001" rIns="128001" bIns="64001" rtlCol="0" anchor="ctr">
            <a:noAutofit/>
          </a:bodyPr>
          <a:lstStyle/>
          <a:p>
            <a:r>
              <a:rPr lang="en-US" dirty="0" smtClean="0"/>
              <a:t>Click to edit Slide title</a:t>
            </a:r>
            <a:br>
              <a:rPr lang="en-US" dirty="0" smtClean="0"/>
            </a:br>
            <a:r>
              <a:rPr lang="en-US" dirty="0" smtClean="0"/>
              <a:t>Slide title can be extended to two lines</a:t>
            </a:r>
            <a:endParaRPr lang="en-US" dirty="0"/>
          </a:p>
        </p:txBody>
      </p:sp>
      <p:sp>
        <p:nvSpPr>
          <p:cNvPr id="26" name="Date Placeholder 3"/>
          <p:cNvSpPr>
            <a:spLocks noGrp="1"/>
          </p:cNvSpPr>
          <p:nvPr>
            <p:ph type="dt" sz="half" idx="2"/>
          </p:nvPr>
        </p:nvSpPr>
        <p:spPr>
          <a:xfrm>
            <a:off x="403200" y="6411600"/>
            <a:ext cx="900000" cy="244800"/>
          </a:xfrm>
          <a:prstGeom prst="rect">
            <a:avLst/>
          </a:prstGeom>
        </p:spPr>
        <p:txBody>
          <a:bodyPr vert="horz" lIns="128001" tIns="64001" rIns="128001" bIns="64001" rtlCol="0" anchor="t" anchorCtr="0"/>
          <a:lstStyle>
            <a:lvl1pPr algn="l">
              <a:defRPr sz="1000" baseline="0">
                <a:solidFill>
                  <a:srgbClr val="727272"/>
                </a:solidFill>
                <a:latin typeface="Arial"/>
              </a:defRPr>
            </a:lvl1pPr>
          </a:lstStyle>
          <a:p>
            <a:pPr defTabSz="913306" fontAlgn="base">
              <a:spcBef>
                <a:spcPct val="0"/>
              </a:spcBef>
              <a:spcAft>
                <a:spcPct val="0"/>
              </a:spcAft>
              <a:defRPr/>
            </a:pPr>
            <a:fld id="{73F58B05-C8F5-4548-A55F-D7803D52972D}" type="datetime1">
              <a:rPr lang="en-US" smtClean="0">
                <a:cs typeface="Arial" pitchFamily="34" charset="0"/>
              </a:rPr>
              <a:pPr defTabSz="913306" fontAlgn="base">
                <a:spcBef>
                  <a:spcPct val="0"/>
                </a:spcBef>
                <a:spcAft>
                  <a:spcPct val="0"/>
                </a:spcAft>
                <a:defRPr/>
              </a:pPr>
              <a:t>26-Feb-2016</a:t>
            </a:fld>
            <a:endParaRPr lang="en-US" dirty="0">
              <a:cs typeface="Arial" pitchFamily="34" charset="0"/>
            </a:endParaRPr>
          </a:p>
        </p:txBody>
      </p:sp>
      <p:sp>
        <p:nvSpPr>
          <p:cNvPr id="27" name="Footer Placeholder 4"/>
          <p:cNvSpPr>
            <a:spLocks noGrp="1"/>
          </p:cNvSpPr>
          <p:nvPr>
            <p:ph type="ftr" sz="quarter" idx="3"/>
          </p:nvPr>
        </p:nvSpPr>
        <p:spPr>
          <a:xfrm>
            <a:off x="1368000" y="6411600"/>
            <a:ext cx="4680000" cy="244800"/>
          </a:xfrm>
          <a:prstGeom prst="rect">
            <a:avLst/>
          </a:prstGeom>
        </p:spPr>
        <p:txBody>
          <a:bodyPr vert="horz" lIns="128001" tIns="64001" rIns="128001" bIns="64001" rtlCol="0" anchor="t" anchorCtr="0"/>
          <a:lstStyle>
            <a:lvl1pPr algn="l">
              <a:defRPr sz="1000" kern="1200" baseline="0">
                <a:solidFill>
                  <a:srgbClr val="727272"/>
                </a:solidFill>
                <a:latin typeface="Arial"/>
              </a:defRPr>
            </a:lvl1pPr>
          </a:lstStyle>
          <a:p>
            <a:pPr defTabSz="913306" fontAlgn="base">
              <a:spcBef>
                <a:spcPct val="0"/>
              </a:spcBef>
              <a:spcAft>
                <a:spcPct val="0"/>
              </a:spcAft>
              <a:defRPr/>
            </a:pPr>
            <a:endParaRPr lang="en-US" dirty="0">
              <a:cs typeface="Arial" pitchFamily="34" charset="0"/>
            </a:endParaRPr>
          </a:p>
        </p:txBody>
      </p:sp>
      <p:sp>
        <p:nvSpPr>
          <p:cNvPr id="41" name="Slide Number Placeholder 5"/>
          <p:cNvSpPr>
            <a:spLocks noGrp="1"/>
          </p:cNvSpPr>
          <p:nvPr>
            <p:ph type="sldNum" sz="quarter" idx="4"/>
          </p:nvPr>
        </p:nvSpPr>
        <p:spPr>
          <a:xfrm>
            <a:off x="8640000" y="6411600"/>
            <a:ext cx="342000" cy="244800"/>
          </a:xfrm>
          <a:prstGeom prst="rect">
            <a:avLst/>
          </a:prstGeom>
        </p:spPr>
        <p:txBody>
          <a:bodyPr vert="horz" wrap="none" lIns="128001" tIns="64001" rIns="128001" bIns="64001" rtlCol="0" anchor="t" anchorCtr="0"/>
          <a:lstStyle>
            <a:lvl1pPr algn="r">
              <a:defRPr sz="1000" baseline="0">
                <a:solidFill>
                  <a:schemeClr val="bg1"/>
                </a:solidFill>
                <a:latin typeface="Arial"/>
              </a:defRPr>
            </a:lvl1pPr>
          </a:lstStyle>
          <a:p>
            <a:pPr defTabSz="913306" fontAlgn="base">
              <a:spcBef>
                <a:spcPct val="0"/>
              </a:spcBef>
              <a:spcAft>
                <a:spcPct val="0"/>
              </a:spcAft>
              <a:defRPr/>
            </a:pPr>
            <a:fld id="{72BC0BF9-C2D9-488C-8040-4A9C45E9658D}" type="slidenum">
              <a:rPr lang="en-US" smtClean="0">
                <a:solidFill>
                  <a:prstClr val="white"/>
                </a:solidFill>
                <a:cs typeface="Arial" pitchFamily="34" charset="0"/>
              </a:rPr>
              <a:pPr defTabSz="913306" fontAlgn="base">
                <a:spcBef>
                  <a:spcPct val="0"/>
                </a:spcBef>
                <a:spcAft>
                  <a:spcPct val="0"/>
                </a:spcAft>
                <a:defRPr/>
              </a:pPr>
              <a:t>‹#›</a:t>
            </a:fld>
            <a:endParaRPr lang="en-US" dirty="0">
              <a:solidFill>
                <a:prstClr val="white"/>
              </a:solidFill>
              <a:cs typeface="Arial" pitchFamily="34" charset="0"/>
            </a:endParaRPr>
          </a:p>
        </p:txBody>
      </p:sp>
      <p:pic>
        <p:nvPicPr>
          <p:cNvPr id="10" name="Picture 2" descr="I:\OECD logotype no text\OECD\OECD_20cm.jpg"/>
          <p:cNvPicPr>
            <a:picLocks noChangeAspect="1" noChangeArrowheads="1"/>
          </p:cNvPicPr>
          <p:nvPr/>
        </p:nvPicPr>
        <p:blipFill>
          <a:blip r:embed="rId5" cstate="print"/>
          <a:srcRect/>
          <a:stretch>
            <a:fillRect/>
          </a:stretch>
        </p:blipFill>
        <p:spPr bwMode="auto">
          <a:xfrm>
            <a:off x="302955" y="6206451"/>
            <a:ext cx="2160240" cy="514343"/>
          </a:xfrm>
          <a:prstGeom prst="rect">
            <a:avLst/>
          </a:prstGeom>
          <a:noFill/>
        </p:spPr>
      </p:pic>
    </p:spTree>
    <p:extLst>
      <p:ext uri="{BB962C8B-B14F-4D97-AF65-F5344CB8AC3E}">
        <p14:creationId xmlns:p14="http://schemas.microsoft.com/office/powerpoint/2010/main" val="2274319520"/>
      </p:ext>
    </p:extLst>
  </p:cSld>
  <p:clrMap bg1="lt1" tx1="dk1" bg2="lt2" tx2="dk2" accent1="accent1" accent2="accent2" accent3="accent3" accent4="accent4" accent5="accent5" accent6="accent6" hlink="hlink" folHlink="folHlink"/>
  <p:sldLayoutIdLst>
    <p:sldLayoutId id="2147483766" r:id="rId1"/>
  </p:sldLayoutIdLst>
  <p:timing>
    <p:tnLst>
      <p:par>
        <p:cTn id="1" dur="indefinite" restart="never" nodeType="tmRoot"/>
      </p:par>
    </p:tnLst>
  </p:timing>
  <p:hf hdr="0" ftr="0" dt="0"/>
  <p:txStyles>
    <p:titleStyle>
      <a:lvl1pPr algn="l" rtl="0" eaLnBrk="1" latinLnBrk="0" hangingPunct="1">
        <a:spcBef>
          <a:spcPct val="0"/>
        </a:spcBef>
        <a:buNone/>
        <a:defRPr kumimoji="0" sz="3214" kern="1200">
          <a:solidFill>
            <a:schemeClr val="tx1"/>
          </a:solidFill>
          <a:latin typeface="+mj-lt"/>
          <a:ea typeface="+mj-ea"/>
          <a:cs typeface="+mj-cs"/>
        </a:defRPr>
      </a:lvl1pPr>
    </p:titleStyle>
    <p:bodyStyle>
      <a:lvl1pPr marL="341966" indent="-341966" algn="l" rtl="0" eaLnBrk="1" latinLnBrk="0" hangingPunct="1">
        <a:spcBef>
          <a:spcPts val="768"/>
        </a:spcBef>
        <a:buClr>
          <a:schemeClr val="tx1"/>
        </a:buClr>
        <a:buFont typeface="Arial" pitchFamily="34" charset="0"/>
        <a:buChar char="•"/>
        <a:defRPr kumimoji="0" sz="3214" kern="1200">
          <a:solidFill>
            <a:schemeClr val="tx1"/>
          </a:solidFill>
          <a:latin typeface="+mn-lt"/>
          <a:ea typeface="+mn-ea"/>
          <a:cs typeface="+mn-cs"/>
        </a:defRPr>
      </a:lvl1pPr>
      <a:lvl2pPr marL="741526" indent="-284371" algn="l" rtl="0" eaLnBrk="1" latinLnBrk="0" hangingPunct="1">
        <a:spcBef>
          <a:spcPts val="672"/>
        </a:spcBef>
        <a:buClr>
          <a:schemeClr val="tx1"/>
        </a:buClr>
        <a:buFont typeface="Arial" pitchFamily="34" charset="0"/>
        <a:buChar char="–"/>
        <a:defRPr kumimoji="0" sz="2786" kern="1200">
          <a:solidFill>
            <a:schemeClr val="tx1"/>
          </a:solidFill>
          <a:latin typeface="+mn-lt"/>
          <a:ea typeface="+mn-ea"/>
          <a:cs typeface="+mn-cs"/>
        </a:defRPr>
      </a:lvl2pPr>
      <a:lvl3pPr marL="1144686" indent="-230377" algn="l" rtl="0" eaLnBrk="1" latinLnBrk="0" hangingPunct="1">
        <a:spcBef>
          <a:spcPts val="576"/>
        </a:spcBef>
        <a:buClr>
          <a:schemeClr val="tx1"/>
        </a:buClr>
        <a:buFont typeface="Arial" pitchFamily="34" charset="0"/>
        <a:buChar char="•"/>
        <a:defRPr kumimoji="0" sz="2429" kern="1200">
          <a:solidFill>
            <a:schemeClr val="tx1"/>
          </a:solidFill>
          <a:latin typeface="+mn-lt"/>
          <a:ea typeface="+mn-ea"/>
          <a:cs typeface="+mn-cs"/>
        </a:defRPr>
      </a:lvl3pPr>
      <a:lvl4pPr marL="1601840" indent="-230377"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4pPr>
      <a:lvl5pPr marL="2058994" indent="-230377"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5pPr>
      <a:lvl6pPr marL="1609183" indent="-182862" algn="l" rtl="0" eaLnBrk="1" latinLnBrk="0" hangingPunct="1">
        <a:spcBef>
          <a:spcPts val="300"/>
        </a:spcBef>
        <a:buClr>
          <a:schemeClr val="accent3"/>
        </a:buClr>
        <a:buFont typeface="Georgia"/>
        <a:buChar char="▫"/>
        <a:defRPr kumimoji="0" sz="1786" kern="1200">
          <a:solidFill>
            <a:schemeClr val="accent3"/>
          </a:solidFill>
          <a:latin typeface="+mn-lt"/>
          <a:ea typeface="+mn-ea"/>
          <a:cs typeface="+mn-cs"/>
        </a:defRPr>
      </a:lvl6pPr>
      <a:lvl7pPr marL="1828617" indent="-182862" algn="l" rtl="0" eaLnBrk="1" latinLnBrk="0" hangingPunct="1">
        <a:spcBef>
          <a:spcPts val="300"/>
        </a:spcBef>
        <a:buClr>
          <a:schemeClr val="accent3"/>
        </a:buClr>
        <a:buFont typeface="Georgia"/>
        <a:buChar char="▫"/>
        <a:defRPr kumimoji="0" sz="1571" kern="1200">
          <a:solidFill>
            <a:schemeClr val="accent3"/>
          </a:solidFill>
          <a:latin typeface="+mn-lt"/>
          <a:ea typeface="+mn-ea"/>
          <a:cs typeface="+mn-cs"/>
        </a:defRPr>
      </a:lvl7pPr>
      <a:lvl8pPr marL="2029765" indent="-182862"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056" indent="-182862" algn="l" rtl="0" eaLnBrk="1" latinLnBrk="0" hangingPunct="1">
        <a:spcBef>
          <a:spcPts val="300"/>
        </a:spcBef>
        <a:buClr>
          <a:schemeClr val="accent3"/>
        </a:buClr>
        <a:buFont typeface="Georgia"/>
        <a:buChar char="◦"/>
        <a:defRPr kumimoji="0" sz="1429"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154" algn="l" rtl="0" eaLnBrk="1" latinLnBrk="0" hangingPunct="1">
        <a:defRPr kumimoji="0" kern="1200">
          <a:solidFill>
            <a:schemeClr val="tx1"/>
          </a:solidFill>
          <a:latin typeface="+mn-lt"/>
          <a:ea typeface="+mn-ea"/>
          <a:cs typeface="+mn-cs"/>
        </a:defRPr>
      </a:lvl2pPr>
      <a:lvl3pPr marL="914308" algn="l" rtl="0" eaLnBrk="1" latinLnBrk="0" hangingPunct="1">
        <a:defRPr kumimoji="0" kern="1200">
          <a:solidFill>
            <a:schemeClr val="tx1"/>
          </a:solidFill>
          <a:latin typeface="+mn-lt"/>
          <a:ea typeface="+mn-ea"/>
          <a:cs typeface="+mn-cs"/>
        </a:defRPr>
      </a:lvl3pPr>
      <a:lvl4pPr marL="1371462" algn="l" rtl="0" eaLnBrk="1" latinLnBrk="0" hangingPunct="1">
        <a:defRPr kumimoji="0" kern="1200">
          <a:solidFill>
            <a:schemeClr val="tx1"/>
          </a:solidFill>
          <a:latin typeface="+mn-lt"/>
          <a:ea typeface="+mn-ea"/>
          <a:cs typeface="+mn-cs"/>
        </a:defRPr>
      </a:lvl4pPr>
      <a:lvl5pPr marL="1828617" algn="l" rtl="0" eaLnBrk="1" latinLnBrk="0" hangingPunct="1">
        <a:defRPr kumimoji="0" kern="1200">
          <a:solidFill>
            <a:schemeClr val="tx1"/>
          </a:solidFill>
          <a:latin typeface="+mn-lt"/>
          <a:ea typeface="+mn-ea"/>
          <a:cs typeface="+mn-cs"/>
        </a:defRPr>
      </a:lvl5pPr>
      <a:lvl6pPr marL="2285771" algn="l" rtl="0" eaLnBrk="1" latinLnBrk="0" hangingPunct="1">
        <a:defRPr kumimoji="0" kern="1200">
          <a:solidFill>
            <a:schemeClr val="tx1"/>
          </a:solidFill>
          <a:latin typeface="+mn-lt"/>
          <a:ea typeface="+mn-ea"/>
          <a:cs typeface="+mn-cs"/>
        </a:defRPr>
      </a:lvl6pPr>
      <a:lvl7pPr marL="2742926" algn="l" rtl="0" eaLnBrk="1" latinLnBrk="0" hangingPunct="1">
        <a:defRPr kumimoji="0" kern="1200">
          <a:solidFill>
            <a:schemeClr val="tx1"/>
          </a:solidFill>
          <a:latin typeface="+mn-lt"/>
          <a:ea typeface="+mn-ea"/>
          <a:cs typeface="+mn-cs"/>
        </a:defRPr>
      </a:lvl7pPr>
      <a:lvl8pPr marL="3200080" algn="l" rtl="0" eaLnBrk="1" latinLnBrk="0" hangingPunct="1">
        <a:defRPr kumimoji="0" kern="1200">
          <a:solidFill>
            <a:schemeClr val="tx1"/>
          </a:solidFill>
          <a:latin typeface="+mn-lt"/>
          <a:ea typeface="+mn-ea"/>
          <a:cs typeface="+mn-cs"/>
        </a:defRPr>
      </a:lvl8pPr>
      <a:lvl9pPr marL="3657234"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 name="Imag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93602" y="5328186"/>
            <a:ext cx="950407" cy="1529631"/>
          </a:xfrm>
          <a:prstGeom prst="rect">
            <a:avLst/>
          </a:prstGeom>
        </p:spPr>
      </p:pic>
      <p:sp>
        <p:nvSpPr>
          <p:cNvPr id="21" name="Rectangle 20"/>
          <p:cNvSpPr/>
          <p:nvPr/>
        </p:nvSpPr>
        <p:spPr bwMode="auto">
          <a:xfrm>
            <a:off x="504000" y="1306800"/>
            <a:ext cx="8154000" cy="0"/>
          </a:xfrm>
          <a:prstGeom prst="rect">
            <a:avLst/>
          </a:prstGeom>
          <a:noFill/>
          <a:ln w="6350" cap="flat" cmpd="sng" algn="ctr">
            <a:solidFill>
              <a:srgbClr val="727272"/>
            </a:solidFill>
            <a:prstDash val="solid"/>
            <a:miter lim="800000"/>
            <a:headEnd type="none" w="med" len="med"/>
            <a:tailEnd type="none" w="med" len="med"/>
          </a:ln>
          <a:effectLst/>
        </p:spPr>
        <p:txBody>
          <a:bodyPr vert="horz" wrap="none" lIns="91429" tIns="45715" rIns="91429" bIns="45715" numCol="1" rtlCol="0" anchor="t" anchorCtr="0" compatLnSpc="1">
            <a:prstTxWarp prst="textNoShape">
              <a:avLst/>
            </a:prstTxWarp>
          </a:bodyPr>
          <a:lstStyle/>
          <a:p>
            <a:pPr algn="ctr" defTabSz="914308" eaLnBrk="0" fontAlgn="base" hangingPunct="0">
              <a:spcBef>
                <a:spcPct val="0"/>
              </a:spcBef>
              <a:spcAft>
                <a:spcPct val="0"/>
              </a:spcAft>
            </a:pPr>
            <a:endParaRPr lang="fr-FR" sz="2000" dirty="0" smtClean="0">
              <a:solidFill>
                <a:srgbClr val="727272"/>
              </a:solidFill>
              <a:latin typeface="Helvetica 65 Medium" pitchFamily="34" charset="0"/>
              <a:cs typeface="Arial" pitchFamily="34" charset="0"/>
            </a:endParaRPr>
          </a:p>
        </p:txBody>
      </p:sp>
      <p:pic>
        <p:nvPicPr>
          <p:cNvPr id="24" name="Image 7"/>
          <p:cNvPicPr>
            <a:picLocks noChangeAspect="1"/>
          </p:cNvPicPr>
          <p:nvPr/>
        </p:nvPicPr>
        <p:blipFill>
          <a:blip r:embed="rId5" cstate="print"/>
          <a:stretch>
            <a:fillRect/>
          </a:stretch>
        </p:blipFill>
        <p:spPr>
          <a:xfrm>
            <a:off x="500401" y="288000"/>
            <a:ext cx="458653" cy="954000"/>
          </a:xfrm>
          <a:prstGeom prst="rect">
            <a:avLst/>
          </a:prstGeom>
        </p:spPr>
      </p:pic>
      <p:sp>
        <p:nvSpPr>
          <p:cNvPr id="13" name="Text Placeholder 12"/>
          <p:cNvSpPr>
            <a:spLocks noGrp="1"/>
          </p:cNvSpPr>
          <p:nvPr>
            <p:ph type="body" idx="1"/>
          </p:nvPr>
        </p:nvSpPr>
        <p:spPr>
          <a:xfrm>
            <a:off x="468000" y="1602000"/>
            <a:ext cx="8218800" cy="4525200"/>
          </a:xfrm>
          <a:prstGeom prst="rect">
            <a:avLst/>
          </a:prstGeom>
        </p:spPr>
        <p:txBody>
          <a:bodyPr vert="horz" lIns="128001" tIns="64001" rIns="128001" bIns="64001">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
        <p:nvSpPr>
          <p:cNvPr id="25" name="Title Placeholder 1"/>
          <p:cNvSpPr>
            <a:spLocks noGrp="1"/>
          </p:cNvSpPr>
          <p:nvPr>
            <p:ph type="title"/>
          </p:nvPr>
        </p:nvSpPr>
        <p:spPr>
          <a:xfrm>
            <a:off x="1080000" y="237600"/>
            <a:ext cx="7416000" cy="1022400"/>
          </a:xfrm>
          <a:prstGeom prst="rect">
            <a:avLst/>
          </a:prstGeom>
        </p:spPr>
        <p:txBody>
          <a:bodyPr vert="horz" lIns="128001" tIns="64001" rIns="128001" bIns="64001" rtlCol="0" anchor="ctr">
            <a:noAutofit/>
          </a:bodyPr>
          <a:lstStyle/>
          <a:p>
            <a:r>
              <a:rPr lang="en-US" dirty="0" smtClean="0"/>
              <a:t>Click to edit Slide title</a:t>
            </a:r>
            <a:br>
              <a:rPr lang="en-US" dirty="0" smtClean="0"/>
            </a:br>
            <a:r>
              <a:rPr lang="en-US" dirty="0" smtClean="0"/>
              <a:t>Slide title can be extended to two lines</a:t>
            </a:r>
            <a:endParaRPr lang="en-US" dirty="0"/>
          </a:p>
        </p:txBody>
      </p:sp>
      <p:sp>
        <p:nvSpPr>
          <p:cNvPr id="26" name="Date Placeholder 3"/>
          <p:cNvSpPr>
            <a:spLocks noGrp="1"/>
          </p:cNvSpPr>
          <p:nvPr>
            <p:ph type="dt" sz="half" idx="2"/>
          </p:nvPr>
        </p:nvSpPr>
        <p:spPr>
          <a:xfrm>
            <a:off x="403200" y="6411600"/>
            <a:ext cx="900000" cy="244800"/>
          </a:xfrm>
          <a:prstGeom prst="rect">
            <a:avLst/>
          </a:prstGeom>
        </p:spPr>
        <p:txBody>
          <a:bodyPr vert="horz" lIns="128001" tIns="64001" rIns="128001" bIns="64001" rtlCol="0" anchor="t" anchorCtr="0"/>
          <a:lstStyle>
            <a:lvl1pPr algn="l">
              <a:defRPr sz="1000" baseline="0">
                <a:solidFill>
                  <a:srgbClr val="727272"/>
                </a:solidFill>
                <a:latin typeface="Arial"/>
              </a:defRPr>
            </a:lvl1pPr>
          </a:lstStyle>
          <a:p>
            <a:pPr defTabSz="913306" fontAlgn="base">
              <a:spcBef>
                <a:spcPct val="0"/>
              </a:spcBef>
              <a:spcAft>
                <a:spcPct val="0"/>
              </a:spcAft>
              <a:defRPr/>
            </a:pPr>
            <a:fld id="{73F58B05-C8F5-4548-A55F-D7803D52972D}" type="datetime1">
              <a:rPr lang="en-US" smtClean="0">
                <a:cs typeface="Arial" pitchFamily="34" charset="0"/>
              </a:rPr>
              <a:pPr defTabSz="913306" fontAlgn="base">
                <a:spcBef>
                  <a:spcPct val="0"/>
                </a:spcBef>
                <a:spcAft>
                  <a:spcPct val="0"/>
                </a:spcAft>
                <a:defRPr/>
              </a:pPr>
              <a:t>26-Feb-2016</a:t>
            </a:fld>
            <a:endParaRPr lang="en-US" dirty="0">
              <a:cs typeface="Arial" pitchFamily="34" charset="0"/>
            </a:endParaRPr>
          </a:p>
        </p:txBody>
      </p:sp>
      <p:sp>
        <p:nvSpPr>
          <p:cNvPr id="27" name="Footer Placeholder 4"/>
          <p:cNvSpPr>
            <a:spLocks noGrp="1"/>
          </p:cNvSpPr>
          <p:nvPr>
            <p:ph type="ftr" sz="quarter" idx="3"/>
          </p:nvPr>
        </p:nvSpPr>
        <p:spPr>
          <a:xfrm>
            <a:off x="1368000" y="6411600"/>
            <a:ext cx="4680000" cy="244800"/>
          </a:xfrm>
          <a:prstGeom prst="rect">
            <a:avLst/>
          </a:prstGeom>
        </p:spPr>
        <p:txBody>
          <a:bodyPr vert="horz" lIns="128001" tIns="64001" rIns="128001" bIns="64001" rtlCol="0" anchor="t" anchorCtr="0"/>
          <a:lstStyle>
            <a:lvl1pPr algn="l">
              <a:defRPr sz="1000" kern="1200" baseline="0">
                <a:solidFill>
                  <a:srgbClr val="727272"/>
                </a:solidFill>
                <a:latin typeface="Arial"/>
              </a:defRPr>
            </a:lvl1pPr>
          </a:lstStyle>
          <a:p>
            <a:pPr defTabSz="913306" fontAlgn="base">
              <a:spcBef>
                <a:spcPct val="0"/>
              </a:spcBef>
              <a:spcAft>
                <a:spcPct val="0"/>
              </a:spcAft>
              <a:defRPr/>
            </a:pPr>
            <a:endParaRPr lang="en-US" dirty="0">
              <a:cs typeface="Arial" pitchFamily="34" charset="0"/>
            </a:endParaRPr>
          </a:p>
        </p:txBody>
      </p:sp>
      <p:sp>
        <p:nvSpPr>
          <p:cNvPr id="41" name="Slide Number Placeholder 5"/>
          <p:cNvSpPr>
            <a:spLocks noGrp="1"/>
          </p:cNvSpPr>
          <p:nvPr>
            <p:ph type="sldNum" sz="quarter" idx="4"/>
          </p:nvPr>
        </p:nvSpPr>
        <p:spPr>
          <a:xfrm>
            <a:off x="8640000" y="6411600"/>
            <a:ext cx="342000" cy="244800"/>
          </a:xfrm>
          <a:prstGeom prst="rect">
            <a:avLst/>
          </a:prstGeom>
        </p:spPr>
        <p:txBody>
          <a:bodyPr vert="horz" wrap="none" lIns="128001" tIns="64001" rIns="128001" bIns="64001" rtlCol="0" anchor="t" anchorCtr="0"/>
          <a:lstStyle>
            <a:lvl1pPr algn="r">
              <a:defRPr sz="1000" baseline="0">
                <a:solidFill>
                  <a:schemeClr val="bg1"/>
                </a:solidFill>
                <a:latin typeface="Arial"/>
              </a:defRPr>
            </a:lvl1pPr>
          </a:lstStyle>
          <a:p>
            <a:pPr defTabSz="913306" fontAlgn="base">
              <a:spcBef>
                <a:spcPct val="0"/>
              </a:spcBef>
              <a:spcAft>
                <a:spcPct val="0"/>
              </a:spcAft>
              <a:defRPr/>
            </a:pPr>
            <a:fld id="{72BC0BF9-C2D9-488C-8040-4A9C45E9658D}" type="slidenum">
              <a:rPr lang="en-US" smtClean="0">
                <a:solidFill>
                  <a:prstClr val="white"/>
                </a:solidFill>
                <a:cs typeface="Arial" pitchFamily="34" charset="0"/>
              </a:rPr>
              <a:pPr defTabSz="913306" fontAlgn="base">
                <a:spcBef>
                  <a:spcPct val="0"/>
                </a:spcBef>
                <a:spcAft>
                  <a:spcPct val="0"/>
                </a:spcAft>
                <a:defRPr/>
              </a:pPr>
              <a:t>‹#›</a:t>
            </a:fld>
            <a:endParaRPr lang="en-US" dirty="0">
              <a:solidFill>
                <a:prstClr val="white"/>
              </a:solidFill>
              <a:cs typeface="Arial" pitchFamily="34" charset="0"/>
            </a:endParaRPr>
          </a:p>
        </p:txBody>
      </p:sp>
      <p:pic>
        <p:nvPicPr>
          <p:cNvPr id="10" name="Picture 2" descr="I:\OECD logotype no text\OECD\OECD_20cm.jpg"/>
          <p:cNvPicPr>
            <a:picLocks noChangeAspect="1" noChangeArrowheads="1"/>
          </p:cNvPicPr>
          <p:nvPr/>
        </p:nvPicPr>
        <p:blipFill>
          <a:blip r:embed="rId6" cstate="print"/>
          <a:srcRect/>
          <a:stretch>
            <a:fillRect/>
          </a:stretch>
        </p:blipFill>
        <p:spPr bwMode="auto">
          <a:xfrm>
            <a:off x="302955" y="6206451"/>
            <a:ext cx="2160240" cy="514343"/>
          </a:xfrm>
          <a:prstGeom prst="rect">
            <a:avLst/>
          </a:prstGeom>
          <a:noFill/>
        </p:spPr>
      </p:pic>
    </p:spTree>
    <p:extLst>
      <p:ext uri="{BB962C8B-B14F-4D97-AF65-F5344CB8AC3E}">
        <p14:creationId xmlns:p14="http://schemas.microsoft.com/office/powerpoint/2010/main" val="3186238891"/>
      </p:ext>
    </p:extLst>
  </p:cSld>
  <p:clrMap bg1="lt1" tx1="dk1" bg2="lt2" tx2="dk2" accent1="accent1" accent2="accent2" accent3="accent3" accent4="accent4" accent5="accent5" accent6="accent6" hlink="hlink" folHlink="folHlink"/>
  <p:sldLayoutIdLst>
    <p:sldLayoutId id="2147483842" r:id="rId1"/>
    <p:sldLayoutId id="2147483843" r:id="rId2"/>
  </p:sldLayoutIdLst>
  <p:timing>
    <p:tnLst>
      <p:par>
        <p:cTn id="1" dur="indefinite" restart="never" nodeType="tmRoot"/>
      </p:par>
    </p:tnLst>
  </p:timing>
  <p:hf hdr="0" ftr="0" dt="0"/>
  <p:txStyles>
    <p:titleStyle>
      <a:lvl1pPr algn="l" rtl="0" eaLnBrk="1" latinLnBrk="0" hangingPunct="1">
        <a:spcBef>
          <a:spcPct val="0"/>
        </a:spcBef>
        <a:buNone/>
        <a:defRPr kumimoji="0" sz="3214" kern="1200">
          <a:solidFill>
            <a:schemeClr val="tx1"/>
          </a:solidFill>
          <a:latin typeface="+mj-lt"/>
          <a:ea typeface="+mj-ea"/>
          <a:cs typeface="+mj-cs"/>
        </a:defRPr>
      </a:lvl1pPr>
    </p:titleStyle>
    <p:bodyStyle>
      <a:lvl1pPr marL="341966" indent="-341966" algn="l" rtl="0" eaLnBrk="1" latinLnBrk="0" hangingPunct="1">
        <a:spcBef>
          <a:spcPts val="768"/>
        </a:spcBef>
        <a:buClr>
          <a:schemeClr val="tx1"/>
        </a:buClr>
        <a:buFont typeface="Arial" pitchFamily="34" charset="0"/>
        <a:buChar char="•"/>
        <a:defRPr kumimoji="0" sz="3214" kern="1200">
          <a:solidFill>
            <a:schemeClr val="tx1"/>
          </a:solidFill>
          <a:latin typeface="+mn-lt"/>
          <a:ea typeface="+mn-ea"/>
          <a:cs typeface="+mn-cs"/>
        </a:defRPr>
      </a:lvl1pPr>
      <a:lvl2pPr marL="741526" indent="-284371" algn="l" rtl="0" eaLnBrk="1" latinLnBrk="0" hangingPunct="1">
        <a:spcBef>
          <a:spcPts val="672"/>
        </a:spcBef>
        <a:buClr>
          <a:schemeClr val="tx1"/>
        </a:buClr>
        <a:buFont typeface="Arial" pitchFamily="34" charset="0"/>
        <a:buChar char="–"/>
        <a:defRPr kumimoji="0" sz="2786" kern="1200">
          <a:solidFill>
            <a:schemeClr val="tx1"/>
          </a:solidFill>
          <a:latin typeface="+mn-lt"/>
          <a:ea typeface="+mn-ea"/>
          <a:cs typeface="+mn-cs"/>
        </a:defRPr>
      </a:lvl2pPr>
      <a:lvl3pPr marL="1144686" indent="-230377" algn="l" rtl="0" eaLnBrk="1" latinLnBrk="0" hangingPunct="1">
        <a:spcBef>
          <a:spcPts val="576"/>
        </a:spcBef>
        <a:buClr>
          <a:schemeClr val="tx1"/>
        </a:buClr>
        <a:buFont typeface="Arial" pitchFamily="34" charset="0"/>
        <a:buChar char="•"/>
        <a:defRPr kumimoji="0" sz="2429" kern="1200">
          <a:solidFill>
            <a:schemeClr val="tx1"/>
          </a:solidFill>
          <a:latin typeface="+mn-lt"/>
          <a:ea typeface="+mn-ea"/>
          <a:cs typeface="+mn-cs"/>
        </a:defRPr>
      </a:lvl3pPr>
      <a:lvl4pPr marL="1601840" indent="-230377"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4pPr>
      <a:lvl5pPr marL="2058994" indent="-230377"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5pPr>
      <a:lvl6pPr marL="1609183" indent="-182862" algn="l" rtl="0" eaLnBrk="1" latinLnBrk="0" hangingPunct="1">
        <a:spcBef>
          <a:spcPts val="300"/>
        </a:spcBef>
        <a:buClr>
          <a:schemeClr val="accent3"/>
        </a:buClr>
        <a:buFont typeface="Georgia"/>
        <a:buChar char="▫"/>
        <a:defRPr kumimoji="0" sz="1786" kern="1200">
          <a:solidFill>
            <a:schemeClr val="accent3"/>
          </a:solidFill>
          <a:latin typeface="+mn-lt"/>
          <a:ea typeface="+mn-ea"/>
          <a:cs typeface="+mn-cs"/>
        </a:defRPr>
      </a:lvl6pPr>
      <a:lvl7pPr marL="1828617" indent="-182862" algn="l" rtl="0" eaLnBrk="1" latinLnBrk="0" hangingPunct="1">
        <a:spcBef>
          <a:spcPts val="300"/>
        </a:spcBef>
        <a:buClr>
          <a:schemeClr val="accent3"/>
        </a:buClr>
        <a:buFont typeface="Georgia"/>
        <a:buChar char="▫"/>
        <a:defRPr kumimoji="0" sz="1571" kern="1200">
          <a:solidFill>
            <a:schemeClr val="accent3"/>
          </a:solidFill>
          <a:latin typeface="+mn-lt"/>
          <a:ea typeface="+mn-ea"/>
          <a:cs typeface="+mn-cs"/>
        </a:defRPr>
      </a:lvl7pPr>
      <a:lvl8pPr marL="2029765" indent="-182862"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056" indent="-182862" algn="l" rtl="0" eaLnBrk="1" latinLnBrk="0" hangingPunct="1">
        <a:spcBef>
          <a:spcPts val="300"/>
        </a:spcBef>
        <a:buClr>
          <a:schemeClr val="accent3"/>
        </a:buClr>
        <a:buFont typeface="Georgia"/>
        <a:buChar char="◦"/>
        <a:defRPr kumimoji="0" sz="1429"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154" algn="l" rtl="0" eaLnBrk="1" latinLnBrk="0" hangingPunct="1">
        <a:defRPr kumimoji="0" kern="1200">
          <a:solidFill>
            <a:schemeClr val="tx1"/>
          </a:solidFill>
          <a:latin typeface="+mn-lt"/>
          <a:ea typeface="+mn-ea"/>
          <a:cs typeface="+mn-cs"/>
        </a:defRPr>
      </a:lvl2pPr>
      <a:lvl3pPr marL="914308" algn="l" rtl="0" eaLnBrk="1" latinLnBrk="0" hangingPunct="1">
        <a:defRPr kumimoji="0" kern="1200">
          <a:solidFill>
            <a:schemeClr val="tx1"/>
          </a:solidFill>
          <a:latin typeface="+mn-lt"/>
          <a:ea typeface="+mn-ea"/>
          <a:cs typeface="+mn-cs"/>
        </a:defRPr>
      </a:lvl3pPr>
      <a:lvl4pPr marL="1371462" algn="l" rtl="0" eaLnBrk="1" latinLnBrk="0" hangingPunct="1">
        <a:defRPr kumimoji="0" kern="1200">
          <a:solidFill>
            <a:schemeClr val="tx1"/>
          </a:solidFill>
          <a:latin typeface="+mn-lt"/>
          <a:ea typeface="+mn-ea"/>
          <a:cs typeface="+mn-cs"/>
        </a:defRPr>
      </a:lvl4pPr>
      <a:lvl5pPr marL="1828617" algn="l" rtl="0" eaLnBrk="1" latinLnBrk="0" hangingPunct="1">
        <a:defRPr kumimoji="0" kern="1200">
          <a:solidFill>
            <a:schemeClr val="tx1"/>
          </a:solidFill>
          <a:latin typeface="+mn-lt"/>
          <a:ea typeface="+mn-ea"/>
          <a:cs typeface="+mn-cs"/>
        </a:defRPr>
      </a:lvl5pPr>
      <a:lvl6pPr marL="2285771" algn="l" rtl="0" eaLnBrk="1" latinLnBrk="0" hangingPunct="1">
        <a:defRPr kumimoji="0" kern="1200">
          <a:solidFill>
            <a:schemeClr val="tx1"/>
          </a:solidFill>
          <a:latin typeface="+mn-lt"/>
          <a:ea typeface="+mn-ea"/>
          <a:cs typeface="+mn-cs"/>
        </a:defRPr>
      </a:lvl6pPr>
      <a:lvl7pPr marL="2742926" algn="l" rtl="0" eaLnBrk="1" latinLnBrk="0" hangingPunct="1">
        <a:defRPr kumimoji="0" kern="1200">
          <a:solidFill>
            <a:schemeClr val="tx1"/>
          </a:solidFill>
          <a:latin typeface="+mn-lt"/>
          <a:ea typeface="+mn-ea"/>
          <a:cs typeface="+mn-cs"/>
        </a:defRPr>
      </a:lvl7pPr>
      <a:lvl8pPr marL="3200080" algn="l" rtl="0" eaLnBrk="1" latinLnBrk="0" hangingPunct="1">
        <a:defRPr kumimoji="0" kern="1200">
          <a:solidFill>
            <a:schemeClr val="tx1"/>
          </a:solidFill>
          <a:latin typeface="+mn-lt"/>
          <a:ea typeface="+mn-ea"/>
          <a:cs typeface="+mn-cs"/>
        </a:defRPr>
      </a:lvl8pPr>
      <a:lvl9pPr marL="3657234"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cid:DF74A8A4-E450-4D56-BB65-5BF8E5DDBD2A/spacer.gif"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13.wmf"/><Relationship Id="rId4" Type="http://schemas.openxmlformats.org/officeDocument/2006/relationships/image" Target="../media/image12.w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7460" y="1801905"/>
            <a:ext cx="7259161" cy="3003177"/>
          </a:xfrm>
        </p:spPr>
        <p:txBody>
          <a:bodyPr/>
          <a:lstStyle/>
          <a:p>
            <a:pPr algn="ctr">
              <a:lnSpc>
                <a:spcPct val="100000"/>
              </a:lnSpc>
            </a:pPr>
            <a:r>
              <a:rPr lang="en-GB" sz="4800" dirty="0" smtClean="0"/>
              <a:t>Major issues about communicating pension projections</a:t>
            </a:r>
            <a:endParaRPr lang="en-GB" sz="4800" dirty="0"/>
          </a:p>
        </p:txBody>
      </p:sp>
      <p:sp>
        <p:nvSpPr>
          <p:cNvPr id="6" name="Subtitle 4"/>
          <p:cNvSpPr txBox="1">
            <a:spLocks/>
          </p:cNvSpPr>
          <p:nvPr/>
        </p:nvSpPr>
        <p:spPr>
          <a:xfrm>
            <a:off x="62751" y="5930322"/>
            <a:ext cx="5450541" cy="830997"/>
          </a:xfrm>
          <a:prstGeom prst="rect">
            <a:avLst/>
          </a:prstGeom>
        </p:spPr>
        <p:txBody>
          <a:bodyPr vert="horz" wrap="square" lIns="90000" tIns="45720" rIns="90000" bIns="45720">
            <a:spAutoFit/>
          </a:bodyPr>
          <a:lstStyle>
            <a:lvl1pPr marL="0" indent="0" algn="l" rtl="0" eaLnBrk="1" latinLnBrk="0" hangingPunct="1">
              <a:lnSpc>
                <a:spcPts val="2000"/>
              </a:lnSpc>
              <a:spcBef>
                <a:spcPts val="0"/>
              </a:spcBef>
              <a:buClr>
                <a:schemeClr val="tx1"/>
              </a:buClr>
              <a:buFont typeface="Arial" pitchFamily="34" charset="0"/>
              <a:buNone/>
              <a:defRPr kumimoji="0" sz="1800" kern="1200" baseline="0">
                <a:solidFill>
                  <a:schemeClr val="bg1"/>
                </a:solidFill>
                <a:latin typeface="+mj-lt"/>
                <a:ea typeface="+mn-ea"/>
                <a:cs typeface="+mn-cs"/>
              </a:defRPr>
            </a:lvl1pPr>
            <a:lvl2pPr marL="457200" indent="0" algn="ctr" rtl="0" eaLnBrk="1" latinLnBrk="0" hangingPunct="1">
              <a:spcBef>
                <a:spcPts val="672"/>
              </a:spcBef>
              <a:buClr>
                <a:schemeClr val="tx1"/>
              </a:buClr>
              <a:buFont typeface="Arial" pitchFamily="34" charset="0"/>
              <a:buNone/>
              <a:defRPr kumimoji="0" sz="2800" kern="1200">
                <a:solidFill>
                  <a:schemeClr val="tx1"/>
                </a:solidFill>
                <a:latin typeface="+mn-lt"/>
                <a:ea typeface="+mn-ea"/>
                <a:cs typeface="+mn-cs"/>
              </a:defRPr>
            </a:lvl2pPr>
            <a:lvl3pPr marL="914400" indent="0" algn="ctr" rtl="0" eaLnBrk="1" latinLnBrk="0" hangingPunct="1">
              <a:spcBef>
                <a:spcPts val="576"/>
              </a:spcBef>
              <a:buClr>
                <a:schemeClr val="tx1"/>
              </a:buClr>
              <a:buFont typeface="Arial" pitchFamily="34" charset="0"/>
              <a:buNone/>
              <a:defRPr kumimoji="0" sz="2400" kern="1200">
                <a:solidFill>
                  <a:schemeClr val="tx1"/>
                </a:solidFill>
                <a:latin typeface="+mn-lt"/>
                <a:ea typeface="+mn-ea"/>
                <a:cs typeface="+mn-cs"/>
              </a:defRPr>
            </a:lvl3pPr>
            <a:lvl4pPr marL="1371600" indent="0" algn="ctr" rtl="0" eaLnBrk="1" latinLnBrk="0" hangingPunct="1">
              <a:spcBef>
                <a:spcPts val="480"/>
              </a:spcBef>
              <a:buClr>
                <a:schemeClr val="tx1"/>
              </a:buClr>
              <a:buFont typeface="Arial" pitchFamily="34" charset="0"/>
              <a:buNone/>
              <a:defRPr kumimoji="0" sz="2000" kern="1200">
                <a:solidFill>
                  <a:schemeClr val="tx1"/>
                </a:solidFill>
                <a:latin typeface="+mn-lt"/>
                <a:ea typeface="+mn-ea"/>
                <a:cs typeface="+mn-cs"/>
              </a:defRPr>
            </a:lvl4pPr>
            <a:lvl5pPr marL="1828800" indent="0" algn="ctr" rtl="0" eaLnBrk="1" latinLnBrk="0" hangingPunct="1">
              <a:spcBef>
                <a:spcPts val="480"/>
              </a:spcBef>
              <a:buClr>
                <a:schemeClr val="tx1"/>
              </a:buClr>
              <a:buFont typeface="Arial" pitchFamily="34" charset="0"/>
              <a:buNone/>
              <a:defRPr kumimoji="0" sz="2000" kern="1200">
                <a:solidFill>
                  <a:schemeClr val="tx1"/>
                </a:solidFill>
                <a:latin typeface="+mn-lt"/>
                <a:ea typeface="+mn-ea"/>
                <a:cs typeface="+mn-cs"/>
              </a:defRPr>
            </a:lvl5pPr>
            <a:lvl6pPr marL="2286000" indent="0" algn="ctr" rtl="0" eaLnBrk="1" latinLnBrk="0" hangingPunct="1">
              <a:spcBef>
                <a:spcPts val="300"/>
              </a:spcBef>
              <a:buClr>
                <a:schemeClr val="accent3"/>
              </a:buClr>
              <a:buFont typeface="Georgia"/>
              <a:buNone/>
              <a:defRPr kumimoji="0" sz="1800" kern="1200">
                <a:solidFill>
                  <a:schemeClr val="accent3"/>
                </a:solidFill>
                <a:latin typeface="+mn-lt"/>
                <a:ea typeface="+mn-ea"/>
                <a:cs typeface="+mn-cs"/>
              </a:defRPr>
            </a:lvl6pPr>
            <a:lvl7pPr marL="2743200" indent="0" algn="ctr" rtl="0" eaLnBrk="1" latinLnBrk="0" hangingPunct="1">
              <a:spcBef>
                <a:spcPts val="300"/>
              </a:spcBef>
              <a:buClr>
                <a:schemeClr val="accent3"/>
              </a:buClr>
              <a:buFont typeface="Georgia"/>
              <a:buNone/>
              <a:defRPr kumimoji="0" sz="1600" kern="1200">
                <a:solidFill>
                  <a:schemeClr val="accent3"/>
                </a:solidFill>
                <a:latin typeface="+mn-lt"/>
                <a:ea typeface="+mn-ea"/>
                <a:cs typeface="+mn-cs"/>
              </a:defRPr>
            </a:lvl7pPr>
            <a:lvl8pPr marL="3200400" indent="0" algn="ctr" rtl="0" eaLnBrk="1" latinLnBrk="0" hangingPunct="1">
              <a:spcBef>
                <a:spcPts val="300"/>
              </a:spcBef>
              <a:buClr>
                <a:schemeClr val="accent3"/>
              </a:buClr>
              <a:buFont typeface="Georgia"/>
              <a:buNone/>
              <a:defRPr kumimoji="0" sz="1500" kern="1200">
                <a:solidFill>
                  <a:schemeClr val="accent3"/>
                </a:solidFill>
                <a:latin typeface="+mn-lt"/>
                <a:ea typeface="+mn-ea"/>
                <a:cs typeface="+mn-cs"/>
              </a:defRPr>
            </a:lvl8pPr>
            <a:lvl9pPr marL="3657600" indent="0" algn="ctr" rtl="0" eaLnBrk="1" latinLnBrk="0" hangingPunct="1">
              <a:spcBef>
                <a:spcPts val="300"/>
              </a:spcBef>
              <a:buClr>
                <a:schemeClr val="accent3"/>
              </a:buClr>
              <a:buFont typeface="Georgia"/>
              <a:buNone/>
              <a:defRPr kumimoji="0" sz="1400" kern="1200" baseline="0">
                <a:solidFill>
                  <a:schemeClr val="accent3"/>
                </a:solidFill>
                <a:latin typeface="+mn-lt"/>
                <a:ea typeface="+mn-ea"/>
                <a:cs typeface="+mn-cs"/>
              </a:defRPr>
            </a:lvl9pPr>
          </a:lstStyle>
          <a:p>
            <a:pPr defTabSz="913306" fontAlgn="base">
              <a:lnSpc>
                <a:spcPct val="100000"/>
              </a:lnSpc>
              <a:spcAft>
                <a:spcPct val="0"/>
              </a:spcAft>
              <a:buClr>
                <a:srgbClr val="727272"/>
              </a:buClr>
            </a:pPr>
            <a:r>
              <a:rPr lang="en-GB" sz="2400" dirty="0" smtClean="0">
                <a:solidFill>
                  <a:prstClr val="white"/>
                </a:solidFill>
              </a:rPr>
              <a:t>Pablo </a:t>
            </a:r>
            <a:r>
              <a:rPr lang="en-GB" sz="2400" dirty="0" err="1" smtClean="0">
                <a:solidFill>
                  <a:prstClr val="white"/>
                </a:solidFill>
              </a:rPr>
              <a:t>Antolin</a:t>
            </a:r>
            <a:endParaRPr lang="en-GB" sz="2400" dirty="0" smtClean="0">
              <a:solidFill>
                <a:prstClr val="white"/>
              </a:solidFill>
            </a:endParaRPr>
          </a:p>
          <a:p>
            <a:pPr defTabSz="913306" fontAlgn="base">
              <a:lnSpc>
                <a:spcPct val="100000"/>
              </a:lnSpc>
              <a:spcAft>
                <a:spcPct val="0"/>
              </a:spcAft>
              <a:buClr>
                <a:srgbClr val="727272"/>
              </a:buClr>
            </a:pPr>
            <a:r>
              <a:rPr lang="en-GB" sz="2400" dirty="0" smtClean="0">
                <a:solidFill>
                  <a:prstClr val="white"/>
                </a:solidFill>
              </a:rPr>
              <a:t>OECD</a:t>
            </a:r>
            <a:r>
              <a:rPr lang="en-GB" sz="2400" dirty="0">
                <a:solidFill>
                  <a:prstClr val="white"/>
                </a:solidFill>
              </a:rPr>
              <a:t>, Financial Affairs Division</a:t>
            </a:r>
          </a:p>
        </p:txBody>
      </p:sp>
    </p:spTree>
    <p:extLst>
      <p:ext uri="{BB962C8B-B14F-4D97-AF65-F5344CB8AC3E}">
        <p14:creationId xmlns:p14="http://schemas.microsoft.com/office/powerpoint/2010/main" val="28628746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idx="1"/>
          </p:nvPr>
        </p:nvSpPr>
        <p:spPr>
          <a:xfrm>
            <a:off x="424070" y="1311965"/>
            <a:ext cx="8386930" cy="4943061"/>
          </a:xfrm>
        </p:spPr>
        <p:txBody>
          <a:bodyPr>
            <a:normAutofit/>
          </a:bodyPr>
          <a:lstStyle/>
          <a:p>
            <a:pPr>
              <a:defRPr/>
            </a:pPr>
            <a:r>
              <a:rPr lang="en-GB" sz="2800" dirty="0" smtClean="0"/>
              <a:t>At age 65, there is a 50% chance that you will receive a pension between </a:t>
            </a:r>
            <a:r>
              <a:rPr lang="en-GB" sz="2800" b="1" dirty="0" smtClean="0"/>
              <a:t>€200 - €600 per month</a:t>
            </a:r>
            <a:r>
              <a:rPr lang="en-GB" sz="2800" dirty="0" smtClean="0"/>
              <a:t>. </a:t>
            </a:r>
            <a:r>
              <a:rPr lang="en-GB" sz="2800" dirty="0" smtClean="0">
                <a:sym typeface="Wingdings"/>
              </a:rPr>
              <a:t> Difficult to understand, complicated?</a:t>
            </a:r>
            <a:endParaRPr lang="en-GB" sz="2800" dirty="0" smtClean="0"/>
          </a:p>
          <a:p>
            <a:pPr lvl="1" eaLnBrk="1" hangingPunct="1">
              <a:defRPr/>
            </a:pPr>
            <a:endParaRPr lang="en-GB" dirty="0" smtClean="0"/>
          </a:p>
          <a:p>
            <a:pPr lvl="1" eaLnBrk="1" hangingPunct="1">
              <a:defRPr/>
            </a:pPr>
            <a:endParaRPr lang="en-GB" dirty="0" smtClean="0"/>
          </a:p>
          <a:p>
            <a:pPr lvl="1" eaLnBrk="1" hangingPunct="1">
              <a:defRPr/>
            </a:pPr>
            <a:endParaRPr lang="en-GB" dirty="0" smtClean="0"/>
          </a:p>
        </p:txBody>
      </p:sp>
      <p:sp>
        <p:nvSpPr>
          <p:cNvPr id="7170" name="Title 1"/>
          <p:cNvSpPr>
            <a:spLocks noGrp="1"/>
          </p:cNvSpPr>
          <p:nvPr>
            <p:ph type="title"/>
          </p:nvPr>
        </p:nvSpPr>
        <p:spPr>
          <a:xfrm>
            <a:off x="901148" y="204766"/>
            <a:ext cx="8242852" cy="962012"/>
          </a:xfrm>
        </p:spPr>
        <p:txBody>
          <a:bodyPr/>
          <a:lstStyle/>
          <a:p>
            <a:pPr>
              <a:defRPr/>
            </a:pPr>
            <a:r>
              <a:rPr lang="en-GB" sz="3600" dirty="0" smtClean="0"/>
              <a:t>Stochastic uses probability distributions</a:t>
            </a:r>
            <a:endParaRPr lang="en-GB" sz="3600" dirty="0"/>
          </a:p>
        </p:txBody>
      </p:sp>
      <p:graphicFrame>
        <p:nvGraphicFramePr>
          <p:cNvPr id="5" name="Chart 4"/>
          <p:cNvGraphicFramePr/>
          <p:nvPr>
            <p:extLst>
              <p:ext uri="{D42A27DB-BD31-4B8C-83A1-F6EECF244321}">
                <p14:modId xmlns:p14="http://schemas.microsoft.com/office/powerpoint/2010/main" val="298575019"/>
              </p:ext>
            </p:extLst>
          </p:nvPr>
        </p:nvGraphicFramePr>
        <p:xfrm>
          <a:off x="1026604" y="3013062"/>
          <a:ext cx="6715172" cy="3643338"/>
        </p:xfrm>
        <a:graphic>
          <a:graphicData uri="http://schemas.openxmlformats.org/drawingml/2006/chart">
            <c:chart xmlns:c="http://schemas.openxmlformats.org/drawingml/2006/chart" xmlns:r="http://schemas.openxmlformats.org/officeDocument/2006/relationships" r:id="rId2"/>
          </a:graphicData>
        </a:graphic>
      </p:graphicFrame>
      <p:sp>
        <p:nvSpPr>
          <p:cNvPr id="6" name="Slide Number Placeholder 6"/>
          <p:cNvSpPr>
            <a:spLocks noGrp="1"/>
          </p:cNvSpPr>
          <p:nvPr>
            <p:ph type="sldNum" sz="quarter" idx="4"/>
          </p:nvPr>
        </p:nvSpPr>
        <p:spPr>
          <a:xfrm>
            <a:off x="8640000" y="6411600"/>
            <a:ext cx="342000" cy="244800"/>
          </a:xfrm>
        </p:spPr>
        <p:txBody>
          <a:bodyPr/>
          <a:lstStyle/>
          <a:p>
            <a:fld id="{8EAD1EA9-281A-4F59-ACE9-7004080B5EB5}" type="slidenum">
              <a:rPr lang="en-GB" smtClean="0">
                <a:solidFill>
                  <a:prstClr val="white"/>
                </a:solidFill>
              </a:rPr>
              <a:pPr/>
              <a:t>10</a:t>
            </a:fld>
            <a:endParaRPr lang="en-GB" dirty="0">
              <a:solidFill>
                <a:prstClr val="white"/>
              </a:solidFill>
            </a:endParaRPr>
          </a:p>
        </p:txBody>
      </p:sp>
    </p:spTree>
    <p:extLst>
      <p:ext uri="{BB962C8B-B14F-4D97-AF65-F5344CB8AC3E}">
        <p14:creationId xmlns:p14="http://schemas.microsoft.com/office/powerpoint/2010/main" val="2557701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box(in)">
                                      <p:cBhvr>
                                        <p:cTn id="7" dur="500"/>
                                        <p:tgtEl>
                                          <p:spTgt spid="3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80000" y="237600"/>
            <a:ext cx="7706842" cy="1022400"/>
          </a:xfrm>
        </p:spPr>
        <p:txBody>
          <a:bodyPr/>
          <a:lstStyle/>
          <a:p>
            <a:r>
              <a:rPr lang="en-GB" sz="3600" dirty="0" smtClean="0"/>
              <a:t>Simplicity vs. measuring uncertainty</a:t>
            </a:r>
            <a:endParaRPr lang="en-US" sz="3600" dirty="0" smtClean="0"/>
          </a:p>
        </p:txBody>
      </p:sp>
      <p:sp>
        <p:nvSpPr>
          <p:cNvPr id="3" name="2 Marcador de contenido"/>
          <p:cNvSpPr>
            <a:spLocks noGrp="1"/>
          </p:cNvSpPr>
          <p:nvPr>
            <p:ph idx="1"/>
          </p:nvPr>
        </p:nvSpPr>
        <p:spPr>
          <a:xfrm>
            <a:off x="571472" y="1404730"/>
            <a:ext cx="8215370" cy="5006870"/>
          </a:xfrm>
        </p:spPr>
        <p:txBody>
          <a:bodyPr>
            <a:normAutofit/>
          </a:bodyPr>
          <a:lstStyle/>
          <a:p>
            <a:pPr marL="274320">
              <a:spcBef>
                <a:spcPts val="600"/>
              </a:spcBef>
              <a:buFont typeface="Arial" charset="0"/>
              <a:buChar char="•"/>
            </a:pPr>
            <a:r>
              <a:rPr lang="en-GB" sz="3200" dirty="0" smtClean="0"/>
              <a:t>Deterministic projections</a:t>
            </a:r>
          </a:p>
          <a:p>
            <a:pPr marL="677480" lvl="2">
              <a:spcBef>
                <a:spcPts val="600"/>
              </a:spcBef>
              <a:buFont typeface="Arial" charset="0"/>
              <a:buChar char="•"/>
            </a:pPr>
            <a:r>
              <a:rPr lang="en-GB" sz="2800" dirty="0" smtClean="0"/>
              <a:t>Advantages: clarity and simplicity</a:t>
            </a:r>
          </a:p>
          <a:p>
            <a:pPr marL="677480" lvl="2">
              <a:spcBef>
                <a:spcPts val="600"/>
              </a:spcBef>
              <a:buFont typeface="Arial" charset="0"/>
              <a:buChar char="•"/>
            </a:pPr>
            <a:r>
              <a:rPr lang="en-GB" sz="2800" dirty="0" smtClean="0"/>
              <a:t>Disadvantages: fail to provide a measure of uncertainty. Difficult to assess recommendations on how to respond to uncertainty.</a:t>
            </a:r>
          </a:p>
          <a:p>
            <a:pPr marL="274320">
              <a:spcBef>
                <a:spcPts val="600"/>
              </a:spcBef>
              <a:buFont typeface="Arial" charset="0"/>
              <a:buChar char="•"/>
            </a:pPr>
            <a:r>
              <a:rPr lang="en-GB" sz="3200" dirty="0" smtClean="0"/>
              <a:t>Deterministic projections lack probability distributions. Stochastic projections do</a:t>
            </a:r>
          </a:p>
          <a:p>
            <a:pPr marL="274320">
              <a:spcBef>
                <a:spcPts val="600"/>
              </a:spcBef>
              <a:buFont typeface="Arial" charset="0"/>
              <a:buChar char="•"/>
            </a:pPr>
            <a:r>
              <a:rPr lang="en-GB" sz="3200" dirty="0" smtClean="0"/>
              <a:t>But stochastic projections may be cumbersome and difficult to communicate</a:t>
            </a:r>
          </a:p>
        </p:txBody>
      </p:sp>
      <p:sp>
        <p:nvSpPr>
          <p:cNvPr id="4" name="Slide Number Placeholder 6"/>
          <p:cNvSpPr>
            <a:spLocks noGrp="1"/>
          </p:cNvSpPr>
          <p:nvPr>
            <p:ph type="sldNum" sz="quarter" idx="4294967295"/>
          </p:nvPr>
        </p:nvSpPr>
        <p:spPr>
          <a:xfrm>
            <a:off x="8640000" y="6411600"/>
            <a:ext cx="342000" cy="244800"/>
          </a:xfrm>
          <a:prstGeom prst="rect">
            <a:avLst/>
          </a:prstGeom>
        </p:spPr>
        <p:txBody>
          <a:bodyPr/>
          <a:lstStyle/>
          <a:p>
            <a:fld id="{8EAD1EA9-281A-4F59-ACE9-7004080B5EB5}" type="slidenum">
              <a:rPr lang="en-GB" sz="1000" smtClean="0">
                <a:solidFill>
                  <a:prstClr val="white"/>
                </a:solidFill>
              </a:rPr>
              <a:pPr/>
              <a:t>11</a:t>
            </a:fld>
            <a:endParaRPr lang="en-GB" sz="1000" dirty="0">
              <a:solidFill>
                <a:prstClr val="white"/>
              </a:solidFill>
            </a:endParaRPr>
          </a:p>
        </p:txBody>
      </p:sp>
    </p:spTree>
    <p:extLst>
      <p:ext uri="{BB962C8B-B14F-4D97-AF65-F5344CB8AC3E}">
        <p14:creationId xmlns:p14="http://schemas.microsoft.com/office/powerpoint/2010/main" val="3461096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idx="1"/>
          </p:nvPr>
        </p:nvSpPr>
        <p:spPr>
          <a:xfrm>
            <a:off x="530087" y="1357313"/>
            <a:ext cx="8113851" cy="5143500"/>
          </a:xfrm>
        </p:spPr>
        <p:txBody>
          <a:bodyPr>
            <a:normAutofit fontScale="70000" lnSpcReduction="20000"/>
          </a:bodyPr>
          <a:lstStyle/>
          <a:p>
            <a:pPr eaLnBrk="1" hangingPunct="1">
              <a:lnSpc>
                <a:spcPct val="120000"/>
              </a:lnSpc>
              <a:spcBef>
                <a:spcPts val="600"/>
              </a:spcBef>
              <a:buFont typeface="Wingdings" charset="2"/>
              <a:buChar char="Ø"/>
              <a:defRPr/>
            </a:pPr>
            <a:r>
              <a:rPr lang="en-GB" dirty="0" smtClean="0"/>
              <a:t>On-line pension projection tools (calculators) are popular and people can play with them (interactive).</a:t>
            </a:r>
          </a:p>
          <a:p>
            <a:pPr eaLnBrk="1" hangingPunct="1">
              <a:lnSpc>
                <a:spcPct val="120000"/>
              </a:lnSpc>
              <a:spcBef>
                <a:spcPts val="600"/>
              </a:spcBef>
              <a:buFont typeface="Wingdings" charset="2"/>
              <a:buChar char="Ø"/>
              <a:defRPr/>
            </a:pPr>
            <a:r>
              <a:rPr lang="en-GB" dirty="0" smtClean="0"/>
              <a:t>They typically provide projections under deterministic scenarios, but some also use stochastic models.</a:t>
            </a:r>
          </a:p>
          <a:p>
            <a:pPr eaLnBrk="1" hangingPunct="1">
              <a:lnSpc>
                <a:spcPct val="120000"/>
              </a:lnSpc>
              <a:spcBef>
                <a:spcPts val="600"/>
              </a:spcBef>
              <a:buFont typeface="Wingdings" charset="2"/>
              <a:buChar char="Ø"/>
              <a:defRPr/>
            </a:pPr>
            <a:r>
              <a:rPr lang="en-GB" dirty="0" smtClean="0"/>
              <a:t>They require a certain level of knowledge from the member.  For example, often calculators require or allow the user to input their own assumptions.</a:t>
            </a:r>
          </a:p>
          <a:p>
            <a:pPr eaLnBrk="1" hangingPunct="1">
              <a:lnSpc>
                <a:spcPct val="120000"/>
              </a:lnSpc>
              <a:spcBef>
                <a:spcPts val="600"/>
              </a:spcBef>
              <a:buFont typeface="Wingdings" charset="2"/>
              <a:buChar char="Ø"/>
              <a:defRPr/>
            </a:pPr>
            <a:r>
              <a:rPr lang="en-GB" dirty="0" smtClean="0"/>
              <a:t>On-line tools have the advantage that the individuals who choose to use them are more likely to understand the results.  </a:t>
            </a:r>
          </a:p>
          <a:p>
            <a:pPr eaLnBrk="1" hangingPunct="1">
              <a:lnSpc>
                <a:spcPct val="120000"/>
              </a:lnSpc>
              <a:spcBef>
                <a:spcPts val="600"/>
              </a:spcBef>
              <a:buFont typeface="Wingdings" charset="2"/>
              <a:buChar char="Ø"/>
              <a:defRPr/>
            </a:pPr>
            <a:r>
              <a:rPr lang="en-GB" dirty="0" smtClean="0"/>
              <a:t>The wide range of on-line calculators available in the marketplace could mean that the same individual could get widely different projection results depending on which tool he or she used. </a:t>
            </a:r>
            <a:r>
              <a:rPr lang="en-GB" dirty="0" smtClean="0">
                <a:sym typeface="Wingdings"/>
              </a:rPr>
              <a:t> one tool? Regulator (Chile)?</a:t>
            </a:r>
            <a:endParaRPr lang="en-GB" dirty="0" smtClean="0"/>
          </a:p>
        </p:txBody>
      </p:sp>
      <p:sp>
        <p:nvSpPr>
          <p:cNvPr id="10242" name="Title 1"/>
          <p:cNvSpPr>
            <a:spLocks noGrp="1"/>
          </p:cNvSpPr>
          <p:nvPr>
            <p:ph type="title"/>
          </p:nvPr>
        </p:nvSpPr>
        <p:spPr>
          <a:xfrm>
            <a:off x="993912" y="214313"/>
            <a:ext cx="7988087" cy="1143000"/>
          </a:xfrm>
        </p:spPr>
        <p:txBody>
          <a:bodyPr/>
          <a:lstStyle/>
          <a:p>
            <a:pPr eaLnBrk="1" hangingPunct="1"/>
            <a:r>
              <a:rPr lang="en-GB" sz="3600" dirty="0"/>
              <a:t>C</a:t>
            </a:r>
            <a:r>
              <a:rPr lang="en-GB" sz="3600" dirty="0" smtClean="0"/>
              <a:t>alculators, pension statements?</a:t>
            </a:r>
            <a:endParaRPr lang="en-US" sz="3600" dirty="0" smtClean="0"/>
          </a:p>
        </p:txBody>
      </p:sp>
      <p:sp>
        <p:nvSpPr>
          <p:cNvPr id="4" name="Slide Number Placeholder 6"/>
          <p:cNvSpPr>
            <a:spLocks noGrp="1"/>
          </p:cNvSpPr>
          <p:nvPr>
            <p:ph type="sldNum" sz="quarter" idx="4"/>
          </p:nvPr>
        </p:nvSpPr>
        <p:spPr>
          <a:xfrm>
            <a:off x="8640000" y="6411600"/>
            <a:ext cx="342000" cy="244800"/>
          </a:xfrm>
        </p:spPr>
        <p:txBody>
          <a:bodyPr/>
          <a:lstStyle/>
          <a:p>
            <a:fld id="{8EAD1EA9-281A-4F59-ACE9-7004080B5EB5}" type="slidenum">
              <a:rPr lang="en-GB" smtClean="0">
                <a:solidFill>
                  <a:prstClr val="white"/>
                </a:solidFill>
              </a:rPr>
              <a:pPr/>
              <a:t>12</a:t>
            </a:fld>
            <a:endParaRPr lang="en-GB" dirty="0">
              <a:solidFill>
                <a:prstClr val="white"/>
              </a:solidFill>
            </a:endParaRPr>
          </a:p>
        </p:txBody>
      </p:sp>
    </p:spTree>
    <p:extLst>
      <p:ext uri="{BB962C8B-B14F-4D97-AF65-F5344CB8AC3E}">
        <p14:creationId xmlns:p14="http://schemas.microsoft.com/office/powerpoint/2010/main" val="3692543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075">
                                            <p:txEl>
                                              <p:pRg st="0" end="0"/>
                                            </p:txEl>
                                          </p:spTgt>
                                        </p:tgtEl>
                                        <p:attrNameLst>
                                          <p:attrName>style.visibility</p:attrName>
                                        </p:attrNameLst>
                                      </p:cBhvr>
                                      <p:to>
                                        <p:strVal val="visible"/>
                                      </p:to>
                                    </p:set>
                                    <p:anim calcmode="lin" valueType="num">
                                      <p:cBhvr additive="base">
                                        <p:cTn id="12" dur="500" fill="hold"/>
                                        <p:tgtEl>
                                          <p:spTgt spid="307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0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075">
                                            <p:txEl>
                                              <p:pRg st="1" end="1"/>
                                            </p:txEl>
                                          </p:spTgt>
                                        </p:tgtEl>
                                        <p:attrNameLst>
                                          <p:attrName>style.visibility</p:attrName>
                                        </p:attrNameLst>
                                      </p:cBhvr>
                                      <p:to>
                                        <p:strVal val="visible"/>
                                      </p:to>
                                    </p:set>
                                    <p:anim calcmode="lin" valueType="num">
                                      <p:cBhvr additive="base">
                                        <p:cTn id="18" dur="500" fill="hold"/>
                                        <p:tgtEl>
                                          <p:spTgt spid="3075">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0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075">
                                            <p:txEl>
                                              <p:pRg st="2" end="2"/>
                                            </p:txEl>
                                          </p:spTgt>
                                        </p:tgtEl>
                                        <p:attrNameLst>
                                          <p:attrName>style.visibility</p:attrName>
                                        </p:attrNameLst>
                                      </p:cBhvr>
                                      <p:to>
                                        <p:strVal val="visible"/>
                                      </p:to>
                                    </p:set>
                                    <p:anim calcmode="lin" valueType="num">
                                      <p:cBhvr additive="base">
                                        <p:cTn id="24" dur="500" fill="hold"/>
                                        <p:tgtEl>
                                          <p:spTgt spid="3075">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07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075">
                                            <p:txEl>
                                              <p:pRg st="3" end="3"/>
                                            </p:txEl>
                                          </p:spTgt>
                                        </p:tgtEl>
                                        <p:attrNameLst>
                                          <p:attrName>style.visibility</p:attrName>
                                        </p:attrNameLst>
                                      </p:cBhvr>
                                      <p:to>
                                        <p:strVal val="visible"/>
                                      </p:to>
                                    </p:set>
                                    <p:anim calcmode="lin" valueType="num">
                                      <p:cBhvr additive="base">
                                        <p:cTn id="30" dur="500" fill="hold"/>
                                        <p:tgtEl>
                                          <p:spTgt spid="3075">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07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075">
                                            <p:txEl>
                                              <p:pRg st="4" end="4"/>
                                            </p:txEl>
                                          </p:spTgt>
                                        </p:tgtEl>
                                        <p:attrNameLst>
                                          <p:attrName>style.visibility</p:attrName>
                                        </p:attrNameLst>
                                      </p:cBhvr>
                                      <p:to>
                                        <p:strVal val="visible"/>
                                      </p:to>
                                    </p:set>
                                    <p:anim calcmode="lin" valueType="num">
                                      <p:cBhvr additive="base">
                                        <p:cTn id="36" dur="500" fill="hold"/>
                                        <p:tgtEl>
                                          <p:spTgt spid="3075">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07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Content Placeholder 2"/>
          <p:cNvSpPr>
            <a:spLocks noGrp="1"/>
          </p:cNvSpPr>
          <p:nvPr>
            <p:ph idx="1"/>
          </p:nvPr>
        </p:nvSpPr>
        <p:spPr>
          <a:xfrm>
            <a:off x="424070" y="1412776"/>
            <a:ext cx="8557930" cy="5159475"/>
          </a:xfrm>
        </p:spPr>
        <p:txBody>
          <a:bodyPr>
            <a:normAutofit fontScale="85000" lnSpcReduction="20000"/>
          </a:bodyPr>
          <a:lstStyle/>
          <a:p>
            <a:pPr eaLnBrk="1" hangingPunct="1">
              <a:buFont typeface="Wingdings" charset="2"/>
              <a:buChar char="Ø"/>
              <a:defRPr/>
            </a:pPr>
            <a:r>
              <a:rPr lang="en-GB" sz="2400" dirty="0" smtClean="0"/>
              <a:t>Government-sponsored studies on communicating benefits and projections using focus groups / interviews </a:t>
            </a:r>
          </a:p>
          <a:p>
            <a:pPr eaLnBrk="1" hangingPunct="1">
              <a:buFont typeface="Wingdings" charset="2"/>
              <a:buChar char="Ø"/>
              <a:defRPr/>
            </a:pPr>
            <a:r>
              <a:rPr lang="en-GB" sz="2400" dirty="0" smtClean="0"/>
              <a:t>Results:</a:t>
            </a:r>
          </a:p>
          <a:p>
            <a:pPr lvl="1" eaLnBrk="1" hangingPunct="1">
              <a:spcBef>
                <a:spcPts val="600"/>
              </a:spcBef>
              <a:defRPr/>
            </a:pPr>
            <a:r>
              <a:rPr lang="en-GB" sz="2400" dirty="0" smtClean="0">
                <a:ea typeface="+mn-ea"/>
                <a:cs typeface="+mn-cs"/>
              </a:rPr>
              <a:t>Low levels of understanding</a:t>
            </a:r>
          </a:p>
          <a:p>
            <a:pPr lvl="1" eaLnBrk="1" hangingPunct="1">
              <a:spcBef>
                <a:spcPts val="600"/>
              </a:spcBef>
              <a:defRPr/>
            </a:pPr>
            <a:r>
              <a:rPr lang="en-GB" sz="2400" u="sng" dirty="0" smtClean="0">
                <a:ea typeface="+mn-ea"/>
                <a:cs typeface="+mn-cs"/>
              </a:rPr>
              <a:t>Use simple </a:t>
            </a:r>
            <a:r>
              <a:rPr lang="en-GB" sz="2400" dirty="0" smtClean="0">
                <a:ea typeface="+mn-ea"/>
                <a:cs typeface="+mn-cs"/>
              </a:rPr>
              <a:t>language.  The statement must be easy to read and the projections must be comprehensible.</a:t>
            </a:r>
          </a:p>
          <a:p>
            <a:pPr lvl="1" eaLnBrk="1" hangingPunct="1">
              <a:spcBef>
                <a:spcPts val="600"/>
              </a:spcBef>
              <a:defRPr/>
            </a:pPr>
            <a:r>
              <a:rPr lang="en-GB" sz="2400" dirty="0" smtClean="0">
                <a:ea typeface="+mn-ea"/>
                <a:cs typeface="+mn-cs"/>
              </a:rPr>
              <a:t>Projections are helpful to members.</a:t>
            </a:r>
          </a:p>
          <a:p>
            <a:pPr lvl="1" eaLnBrk="1" hangingPunct="1">
              <a:spcBef>
                <a:spcPts val="600"/>
              </a:spcBef>
              <a:defRPr/>
            </a:pPr>
            <a:r>
              <a:rPr lang="en-GB" sz="2400" dirty="0" smtClean="0">
                <a:ea typeface="+mn-ea"/>
                <a:cs typeface="+mn-cs"/>
              </a:rPr>
              <a:t>Participants found the concept of “today’s values” difficult to understand.</a:t>
            </a:r>
          </a:p>
          <a:p>
            <a:pPr lvl="1" eaLnBrk="1" hangingPunct="1">
              <a:spcBef>
                <a:spcPts val="600"/>
              </a:spcBef>
              <a:defRPr/>
            </a:pPr>
            <a:r>
              <a:rPr lang="en-GB" sz="2400" dirty="0" smtClean="0"/>
              <a:t>The most central information was what the individual will receive when retiring, at age 62, 65, 67, 70 </a:t>
            </a:r>
            <a:r>
              <a:rPr lang="is-IS" sz="2400" dirty="0" smtClean="0"/>
              <a:t>…</a:t>
            </a:r>
          </a:p>
          <a:p>
            <a:pPr lvl="1" eaLnBrk="1" hangingPunct="1">
              <a:spcBef>
                <a:spcPts val="600"/>
              </a:spcBef>
              <a:defRPr/>
            </a:pPr>
            <a:r>
              <a:rPr lang="is-IS" sz="2400" dirty="0" smtClean="0">
                <a:ea typeface="+mn-ea"/>
                <a:cs typeface="+mn-cs"/>
              </a:rPr>
              <a:t>The use of the word “projection” is considered confusing. Better “expectations as to pension payments”</a:t>
            </a:r>
          </a:p>
          <a:p>
            <a:pPr lvl="1" eaLnBrk="1" hangingPunct="1">
              <a:spcBef>
                <a:spcPts val="600"/>
              </a:spcBef>
              <a:defRPr/>
            </a:pPr>
            <a:r>
              <a:rPr lang="is-IS" sz="2400" dirty="0" smtClean="0"/>
              <a:t>Probabilities (?): you only retire once.</a:t>
            </a:r>
          </a:p>
          <a:p>
            <a:pPr lvl="1" eaLnBrk="1" hangingPunct="1">
              <a:spcBef>
                <a:spcPts val="600"/>
              </a:spcBef>
              <a:defRPr/>
            </a:pPr>
            <a:r>
              <a:rPr lang="is-IS" sz="2400" dirty="0" smtClean="0"/>
              <a:t>Point estimates preferred over ranges. A specific number seemed more “real” and personal. Uncertainty - Precise figures (?)</a:t>
            </a:r>
          </a:p>
        </p:txBody>
      </p:sp>
      <p:sp>
        <p:nvSpPr>
          <p:cNvPr id="11266" name="Title 1"/>
          <p:cNvSpPr>
            <a:spLocks noGrp="1"/>
          </p:cNvSpPr>
          <p:nvPr>
            <p:ph type="title"/>
          </p:nvPr>
        </p:nvSpPr>
        <p:spPr>
          <a:xfrm>
            <a:off x="914400" y="238539"/>
            <a:ext cx="7725600" cy="982959"/>
          </a:xfrm>
        </p:spPr>
        <p:txBody>
          <a:bodyPr/>
          <a:lstStyle/>
          <a:p>
            <a:pPr eaLnBrk="1" hangingPunct="1"/>
            <a:r>
              <a:rPr lang="en-GB" sz="3600" dirty="0" smtClean="0"/>
              <a:t>Issues raised </a:t>
            </a:r>
            <a:r>
              <a:rPr lang="en-GB" sz="3600" smtClean="0"/>
              <a:t>from studies </a:t>
            </a:r>
            <a:r>
              <a:rPr lang="en-GB" sz="3600" dirty="0" smtClean="0"/>
              <a:t>on communicating  projections</a:t>
            </a:r>
          </a:p>
        </p:txBody>
      </p:sp>
      <p:sp>
        <p:nvSpPr>
          <p:cNvPr id="4" name="Slide Number Placeholder 6"/>
          <p:cNvSpPr>
            <a:spLocks noGrp="1"/>
          </p:cNvSpPr>
          <p:nvPr>
            <p:ph type="sldNum" sz="quarter" idx="4"/>
          </p:nvPr>
        </p:nvSpPr>
        <p:spPr>
          <a:xfrm>
            <a:off x="8640000" y="6411600"/>
            <a:ext cx="342000" cy="244800"/>
          </a:xfrm>
        </p:spPr>
        <p:txBody>
          <a:bodyPr/>
          <a:lstStyle/>
          <a:p>
            <a:fld id="{8EAD1EA9-281A-4F59-ACE9-7004080B5EB5}" type="slidenum">
              <a:rPr lang="en-GB" smtClean="0">
                <a:solidFill>
                  <a:prstClr val="white"/>
                </a:solidFill>
              </a:rPr>
              <a:pPr/>
              <a:t>13</a:t>
            </a:fld>
            <a:endParaRPr lang="en-GB" dirty="0">
              <a:solidFill>
                <a:prstClr val="white"/>
              </a:solidFill>
            </a:endParaRPr>
          </a:p>
        </p:txBody>
      </p:sp>
    </p:spTree>
    <p:extLst>
      <p:ext uri="{BB962C8B-B14F-4D97-AF65-F5344CB8AC3E}">
        <p14:creationId xmlns:p14="http://schemas.microsoft.com/office/powerpoint/2010/main" val="2840650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2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2291">
                                            <p:txEl>
                                              <p:pRg st="0" end="0"/>
                                            </p:txEl>
                                          </p:spTgt>
                                        </p:tgtEl>
                                        <p:attrNameLst>
                                          <p:attrName>style.visibility</p:attrName>
                                        </p:attrNameLst>
                                      </p:cBhvr>
                                      <p:to>
                                        <p:strVal val="visible"/>
                                      </p:to>
                                    </p:set>
                                    <p:anim calcmode="lin" valueType="num">
                                      <p:cBhvr additive="base">
                                        <p:cTn id="11" dur="5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22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2291">
                                            <p:txEl>
                                              <p:pRg st="1" end="1"/>
                                            </p:txEl>
                                          </p:spTgt>
                                        </p:tgtEl>
                                        <p:attrNameLst>
                                          <p:attrName>style.visibility</p:attrName>
                                        </p:attrNameLst>
                                      </p:cBhvr>
                                      <p:to>
                                        <p:strVal val="visible"/>
                                      </p:to>
                                    </p:set>
                                    <p:anim calcmode="lin" valueType="num">
                                      <p:cBhvr additive="base">
                                        <p:cTn id="17" dur="5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22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2291">
                                            <p:txEl>
                                              <p:pRg st="2" end="2"/>
                                            </p:txEl>
                                          </p:spTgt>
                                        </p:tgtEl>
                                        <p:attrNameLst>
                                          <p:attrName>style.visibility</p:attrName>
                                        </p:attrNameLst>
                                      </p:cBhvr>
                                      <p:to>
                                        <p:strVal val="visible"/>
                                      </p:to>
                                    </p:set>
                                    <p:anim calcmode="lin" valueType="num">
                                      <p:cBhvr additive="base">
                                        <p:cTn id="23" dur="5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22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2291">
                                            <p:txEl>
                                              <p:pRg st="3" end="3"/>
                                            </p:txEl>
                                          </p:spTgt>
                                        </p:tgtEl>
                                        <p:attrNameLst>
                                          <p:attrName>style.visibility</p:attrName>
                                        </p:attrNameLst>
                                      </p:cBhvr>
                                      <p:to>
                                        <p:strVal val="visible"/>
                                      </p:to>
                                    </p:set>
                                    <p:anim calcmode="lin" valueType="num">
                                      <p:cBhvr additive="base">
                                        <p:cTn id="29" dur="500" fill="hold"/>
                                        <p:tgtEl>
                                          <p:spTgt spid="12291">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229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2291">
                                            <p:txEl>
                                              <p:pRg st="4" end="4"/>
                                            </p:txEl>
                                          </p:spTgt>
                                        </p:tgtEl>
                                        <p:attrNameLst>
                                          <p:attrName>style.visibility</p:attrName>
                                        </p:attrNameLst>
                                      </p:cBhvr>
                                      <p:to>
                                        <p:strVal val="visible"/>
                                      </p:to>
                                    </p:set>
                                    <p:anim calcmode="lin" valueType="num">
                                      <p:cBhvr additive="base">
                                        <p:cTn id="35" dur="500" fill="hold"/>
                                        <p:tgtEl>
                                          <p:spTgt spid="12291">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229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2291">
                                            <p:txEl>
                                              <p:pRg st="5" end="5"/>
                                            </p:txEl>
                                          </p:spTgt>
                                        </p:tgtEl>
                                        <p:attrNameLst>
                                          <p:attrName>style.visibility</p:attrName>
                                        </p:attrNameLst>
                                      </p:cBhvr>
                                      <p:to>
                                        <p:strVal val="visible"/>
                                      </p:to>
                                    </p:set>
                                    <p:anim calcmode="lin" valueType="num">
                                      <p:cBhvr additive="base">
                                        <p:cTn id="41" dur="500" fill="hold"/>
                                        <p:tgtEl>
                                          <p:spTgt spid="12291">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229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2291">
                                            <p:txEl>
                                              <p:pRg st="6" end="6"/>
                                            </p:txEl>
                                          </p:spTgt>
                                        </p:tgtEl>
                                        <p:attrNameLst>
                                          <p:attrName>style.visibility</p:attrName>
                                        </p:attrNameLst>
                                      </p:cBhvr>
                                      <p:to>
                                        <p:strVal val="visible"/>
                                      </p:to>
                                    </p:set>
                                    <p:anim calcmode="lin" valueType="num">
                                      <p:cBhvr additive="base">
                                        <p:cTn id="47" dur="500" fill="hold"/>
                                        <p:tgtEl>
                                          <p:spTgt spid="12291">
                                            <p:txEl>
                                              <p:pRg st="6" end="6"/>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229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12291">
                                            <p:txEl>
                                              <p:pRg st="7" end="7"/>
                                            </p:txEl>
                                          </p:spTgt>
                                        </p:tgtEl>
                                        <p:attrNameLst>
                                          <p:attrName>style.visibility</p:attrName>
                                        </p:attrNameLst>
                                      </p:cBhvr>
                                      <p:to>
                                        <p:strVal val="visible"/>
                                      </p:to>
                                    </p:set>
                                    <p:anim calcmode="lin" valueType="num">
                                      <p:cBhvr additive="base">
                                        <p:cTn id="53" dur="500" fill="hold"/>
                                        <p:tgtEl>
                                          <p:spTgt spid="12291">
                                            <p:txEl>
                                              <p:pRg st="7" end="7"/>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2291">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12291">
                                            <p:txEl>
                                              <p:pRg st="8" end="8"/>
                                            </p:txEl>
                                          </p:spTgt>
                                        </p:tgtEl>
                                        <p:attrNameLst>
                                          <p:attrName>style.visibility</p:attrName>
                                        </p:attrNameLst>
                                      </p:cBhvr>
                                      <p:to>
                                        <p:strVal val="visible"/>
                                      </p:to>
                                    </p:set>
                                    <p:anim calcmode="lin" valueType="num">
                                      <p:cBhvr additive="base">
                                        <p:cTn id="59" dur="500" fill="hold"/>
                                        <p:tgtEl>
                                          <p:spTgt spid="12291">
                                            <p:txEl>
                                              <p:pRg st="8" end="8"/>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12291">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2291">
                                            <p:txEl>
                                              <p:pRg st="9" end="9"/>
                                            </p:txEl>
                                          </p:spTgt>
                                        </p:tgtEl>
                                        <p:attrNameLst>
                                          <p:attrName>style.visibility</p:attrName>
                                        </p:attrNameLst>
                                      </p:cBhvr>
                                      <p:to>
                                        <p:strVal val="visible"/>
                                      </p:to>
                                    </p:set>
                                    <p:anim calcmode="lin" valueType="num">
                                      <p:cBhvr additive="base">
                                        <p:cTn id="65" dur="500" fill="hold"/>
                                        <p:tgtEl>
                                          <p:spTgt spid="12291">
                                            <p:txEl>
                                              <p:pRg st="9" end="9"/>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12291">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sz="3600" dirty="0" smtClean="0"/>
              <a:t>Questions</a:t>
            </a:r>
            <a:endParaRPr lang="en-US" sz="3600" dirty="0" smtClean="0"/>
          </a:p>
        </p:txBody>
      </p:sp>
      <p:sp>
        <p:nvSpPr>
          <p:cNvPr id="3" name="2 Marcador de contenido"/>
          <p:cNvSpPr>
            <a:spLocks noGrp="1"/>
          </p:cNvSpPr>
          <p:nvPr>
            <p:ph idx="1"/>
          </p:nvPr>
        </p:nvSpPr>
        <p:spPr>
          <a:xfrm>
            <a:off x="530087" y="1260000"/>
            <a:ext cx="8269355" cy="5151600"/>
          </a:xfrm>
        </p:spPr>
        <p:txBody>
          <a:bodyPr>
            <a:noAutofit/>
          </a:bodyPr>
          <a:lstStyle/>
          <a:p>
            <a:pPr>
              <a:spcBef>
                <a:spcPts val="600"/>
              </a:spcBef>
              <a:buFont typeface="Wingdings" charset="2"/>
              <a:buChar char="Ø"/>
            </a:pPr>
            <a:r>
              <a:rPr lang="en-GB" sz="2400" dirty="0" smtClean="0"/>
              <a:t>Should </a:t>
            </a:r>
            <a:r>
              <a:rPr lang="en-GB" sz="2400" dirty="0"/>
              <a:t>regulators, plan sponsors and providers </a:t>
            </a:r>
            <a:r>
              <a:rPr lang="en-GB" sz="2400" dirty="0" smtClean="0"/>
              <a:t>continue </a:t>
            </a:r>
            <a:r>
              <a:rPr lang="en-GB" sz="2400" dirty="0"/>
              <a:t>with the current practice of using </a:t>
            </a:r>
            <a:r>
              <a:rPr lang="en-GB" sz="2400" b="1" dirty="0"/>
              <a:t>deterministic projections </a:t>
            </a:r>
            <a:r>
              <a:rPr lang="en-GB" sz="2400" dirty="0"/>
              <a:t>of future pension benefits without any quantification of </a:t>
            </a:r>
            <a:r>
              <a:rPr lang="en-GB" sz="2400" dirty="0" smtClean="0"/>
              <a:t>uncertainty?</a:t>
            </a:r>
          </a:p>
          <a:p>
            <a:pPr>
              <a:spcBef>
                <a:spcPts val="600"/>
              </a:spcBef>
              <a:buFont typeface="Wingdings" charset="2"/>
              <a:buChar char="Ø"/>
            </a:pPr>
            <a:r>
              <a:rPr lang="en-GB" sz="2400" dirty="0" smtClean="0"/>
              <a:t>Should they convey uncertainty using </a:t>
            </a:r>
            <a:r>
              <a:rPr lang="en-GB" sz="2400" dirty="0"/>
              <a:t>text caveats or by providing results using 2 or 3 different assumption </a:t>
            </a:r>
            <a:r>
              <a:rPr lang="en-GB" sz="2400" b="1" dirty="0"/>
              <a:t>scenarios</a:t>
            </a:r>
            <a:r>
              <a:rPr lang="en-GB" sz="2400" dirty="0"/>
              <a:t>, as is the current common practice</a:t>
            </a:r>
            <a:r>
              <a:rPr lang="en-GB" sz="2400" dirty="0" smtClean="0"/>
              <a:t>?</a:t>
            </a:r>
            <a:endParaRPr lang="en-GB" sz="2400" dirty="0"/>
          </a:p>
          <a:p>
            <a:pPr>
              <a:spcBef>
                <a:spcPts val="600"/>
              </a:spcBef>
              <a:buFont typeface="Wingdings" charset="2"/>
              <a:buChar char="Ø"/>
            </a:pPr>
            <a:r>
              <a:rPr lang="en-GB" sz="2400" dirty="0" smtClean="0"/>
              <a:t>Should they instead include </a:t>
            </a:r>
            <a:r>
              <a:rPr lang="en-GB" sz="2400" dirty="0"/>
              <a:t>pension benefit </a:t>
            </a:r>
            <a:r>
              <a:rPr lang="en-GB" sz="2400" b="1" dirty="0" smtClean="0"/>
              <a:t>stochastic projections </a:t>
            </a:r>
            <a:r>
              <a:rPr lang="en-GB" sz="2400" dirty="0"/>
              <a:t>and communicate the uncertainty about those </a:t>
            </a:r>
            <a:r>
              <a:rPr lang="en-GB" sz="2400" dirty="0" smtClean="0"/>
              <a:t>projections?</a:t>
            </a:r>
          </a:p>
          <a:p>
            <a:pPr>
              <a:spcBef>
                <a:spcPts val="600"/>
              </a:spcBef>
              <a:buFont typeface="Wingdings" charset="2"/>
              <a:buChar char="Ø"/>
            </a:pPr>
            <a:r>
              <a:rPr lang="en-GB" sz="2400" dirty="0"/>
              <a:t>Do you believe </a:t>
            </a:r>
            <a:r>
              <a:rPr lang="en-GB" sz="2400" dirty="0" smtClean="0"/>
              <a:t>is too complicated to use </a:t>
            </a:r>
            <a:r>
              <a:rPr lang="en-GB" sz="2400" b="1" dirty="0" smtClean="0"/>
              <a:t>probability distributions</a:t>
            </a:r>
            <a:r>
              <a:rPr lang="en-GB" sz="2400" dirty="0" smtClean="0"/>
              <a:t> to communicate uncertainty? Are there other ways? </a:t>
            </a:r>
          </a:p>
        </p:txBody>
      </p:sp>
      <p:sp>
        <p:nvSpPr>
          <p:cNvPr id="5" name="Slide Number Placeholder 6"/>
          <p:cNvSpPr>
            <a:spLocks noGrp="1"/>
          </p:cNvSpPr>
          <p:nvPr>
            <p:ph type="sldNum" sz="quarter" idx="4294967295"/>
          </p:nvPr>
        </p:nvSpPr>
        <p:spPr>
          <a:xfrm>
            <a:off x="8640000" y="6411600"/>
            <a:ext cx="342000" cy="244800"/>
          </a:xfrm>
          <a:prstGeom prst="rect">
            <a:avLst/>
          </a:prstGeom>
        </p:spPr>
        <p:txBody>
          <a:bodyPr/>
          <a:lstStyle/>
          <a:p>
            <a:fld id="{8EAD1EA9-281A-4F59-ACE9-7004080B5EB5}" type="slidenum">
              <a:rPr lang="en-GB" sz="1000" smtClean="0">
                <a:solidFill>
                  <a:prstClr val="white"/>
                </a:solidFill>
              </a:rPr>
              <a:pPr/>
              <a:t>14</a:t>
            </a:fld>
            <a:endParaRPr lang="en-GB" sz="1000" dirty="0">
              <a:solidFill>
                <a:prstClr val="white"/>
              </a:solidFill>
            </a:endParaRPr>
          </a:p>
        </p:txBody>
      </p:sp>
    </p:spTree>
    <p:extLst>
      <p:ext uri="{BB962C8B-B14F-4D97-AF65-F5344CB8AC3E}">
        <p14:creationId xmlns:p14="http://schemas.microsoft.com/office/powerpoint/2010/main" val="3819760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dirty="0" smtClean="0"/>
              <a:t>Questions</a:t>
            </a:r>
            <a:endParaRPr lang="en-US" sz="3600" dirty="0" smtClean="0"/>
          </a:p>
        </p:txBody>
      </p:sp>
      <p:sp>
        <p:nvSpPr>
          <p:cNvPr id="3" name="Content Placeholder 2"/>
          <p:cNvSpPr>
            <a:spLocks noGrp="1"/>
          </p:cNvSpPr>
          <p:nvPr>
            <p:ph idx="1"/>
          </p:nvPr>
        </p:nvSpPr>
        <p:spPr>
          <a:xfrm>
            <a:off x="428625" y="1364974"/>
            <a:ext cx="8391847" cy="4850089"/>
          </a:xfrm>
        </p:spPr>
        <p:txBody>
          <a:bodyPr>
            <a:normAutofit fontScale="92500" lnSpcReduction="20000"/>
          </a:bodyPr>
          <a:lstStyle/>
          <a:p>
            <a:pPr>
              <a:lnSpc>
                <a:spcPct val="110000"/>
              </a:lnSpc>
              <a:spcBef>
                <a:spcPts val="1200"/>
              </a:spcBef>
              <a:buFont typeface="Wingdings" charset="2"/>
              <a:buChar char="Ø"/>
            </a:pPr>
            <a:r>
              <a:rPr lang="en-GB" sz="3600" dirty="0"/>
              <a:t>Should regulators, plan sponsors and providers communicate pension projections using </a:t>
            </a:r>
            <a:r>
              <a:rPr lang="en-GB" sz="3600" b="1" dirty="0"/>
              <a:t>calculators, pension statements</a:t>
            </a:r>
            <a:r>
              <a:rPr lang="en-GB" sz="3600" dirty="0"/>
              <a:t> or both?</a:t>
            </a:r>
          </a:p>
          <a:p>
            <a:pPr>
              <a:lnSpc>
                <a:spcPct val="110000"/>
              </a:lnSpc>
              <a:spcBef>
                <a:spcPts val="1200"/>
              </a:spcBef>
              <a:buFont typeface="Wingdings" charset="2"/>
              <a:buChar char="Ø"/>
            </a:pPr>
            <a:r>
              <a:rPr lang="en-GB" dirty="0" smtClean="0"/>
              <a:t>Should pension projections be provided to all members in pension statements or should they be provided via on-line calculators to </a:t>
            </a:r>
            <a:r>
              <a:rPr lang="en-GB" sz="3200" dirty="0"/>
              <a:t>those members that are interested?</a:t>
            </a:r>
          </a:p>
          <a:p>
            <a:pPr>
              <a:lnSpc>
                <a:spcPct val="110000"/>
              </a:lnSpc>
              <a:spcBef>
                <a:spcPts val="1200"/>
              </a:spcBef>
              <a:buFont typeface="Wingdings" charset="2"/>
              <a:buChar char="Ø"/>
            </a:pPr>
            <a:r>
              <a:rPr lang="en-GB" sz="3200" dirty="0"/>
              <a:t>How should the uncertainty being communicated? </a:t>
            </a:r>
          </a:p>
          <a:p>
            <a:pPr>
              <a:lnSpc>
                <a:spcPct val="110000"/>
              </a:lnSpc>
              <a:spcBef>
                <a:spcPts val="1200"/>
              </a:spcBef>
              <a:buFont typeface="Wingdings" charset="2"/>
              <a:buChar char="Ø"/>
            </a:pPr>
            <a:endParaRPr lang="en-GB" sz="3200" dirty="0"/>
          </a:p>
        </p:txBody>
      </p:sp>
      <p:sp>
        <p:nvSpPr>
          <p:cNvPr id="4" name="Slide Number Placeholder 6"/>
          <p:cNvSpPr>
            <a:spLocks noGrp="1"/>
          </p:cNvSpPr>
          <p:nvPr>
            <p:ph type="sldNum" sz="quarter" idx="4294967295"/>
          </p:nvPr>
        </p:nvSpPr>
        <p:spPr>
          <a:xfrm>
            <a:off x="8640000" y="6411600"/>
            <a:ext cx="342000" cy="244800"/>
          </a:xfrm>
          <a:prstGeom prst="rect">
            <a:avLst/>
          </a:prstGeom>
        </p:spPr>
        <p:txBody>
          <a:bodyPr/>
          <a:lstStyle/>
          <a:p>
            <a:fld id="{8EAD1EA9-281A-4F59-ACE9-7004080B5EB5}" type="slidenum">
              <a:rPr lang="en-GB" sz="1000" smtClean="0">
                <a:solidFill>
                  <a:prstClr val="white"/>
                </a:solidFill>
              </a:rPr>
              <a:pPr/>
              <a:t>15</a:t>
            </a:fld>
            <a:endParaRPr lang="en-GB" sz="1000" dirty="0">
              <a:solidFill>
                <a:prstClr val="white"/>
              </a:solidFill>
            </a:endParaRPr>
          </a:p>
        </p:txBody>
      </p:sp>
    </p:spTree>
    <p:extLst>
      <p:ext uri="{BB962C8B-B14F-4D97-AF65-F5344CB8AC3E}">
        <p14:creationId xmlns:p14="http://schemas.microsoft.com/office/powerpoint/2010/main" val="3679124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dirty="0" smtClean="0"/>
              <a:t>How to communicate uncertainty?</a:t>
            </a:r>
            <a:endParaRPr lang="en-US" sz="3600" dirty="0" smtClean="0"/>
          </a:p>
        </p:txBody>
      </p:sp>
      <p:sp>
        <p:nvSpPr>
          <p:cNvPr id="3" name="Content Placeholder 2"/>
          <p:cNvSpPr>
            <a:spLocks noGrp="1"/>
          </p:cNvSpPr>
          <p:nvPr>
            <p:ph idx="1"/>
          </p:nvPr>
        </p:nvSpPr>
        <p:spPr>
          <a:xfrm>
            <a:off x="714348" y="1500174"/>
            <a:ext cx="7929618" cy="4714889"/>
          </a:xfrm>
        </p:spPr>
        <p:txBody>
          <a:bodyPr>
            <a:normAutofit fontScale="92500" lnSpcReduction="20000"/>
          </a:bodyPr>
          <a:lstStyle/>
          <a:p>
            <a:pPr>
              <a:spcBef>
                <a:spcPts val="600"/>
              </a:spcBef>
              <a:buFont typeface="Wingdings" charset="2"/>
              <a:buChar char="Ø"/>
            </a:pPr>
            <a:r>
              <a:rPr lang="en-GB" sz="3200" dirty="0" smtClean="0"/>
              <a:t>Relative or absolute numbers?</a:t>
            </a:r>
          </a:p>
          <a:p>
            <a:pPr>
              <a:spcBef>
                <a:spcPts val="600"/>
              </a:spcBef>
              <a:buFont typeface="Wingdings" charset="2"/>
              <a:buChar char="Ø"/>
            </a:pPr>
            <a:r>
              <a:rPr lang="en-GB" sz="3200" dirty="0" smtClean="0"/>
              <a:t>Absolute numbers: rounded, inflation adjusted?</a:t>
            </a:r>
          </a:p>
          <a:p>
            <a:pPr>
              <a:spcBef>
                <a:spcPts val="600"/>
              </a:spcBef>
              <a:buFont typeface="Wingdings" charset="2"/>
              <a:buChar char="Ø"/>
            </a:pPr>
            <a:r>
              <a:rPr lang="en-GB" sz="3200" dirty="0" smtClean="0"/>
              <a:t>Probabilities versus “5 out of 10 times”?</a:t>
            </a:r>
          </a:p>
          <a:p>
            <a:pPr>
              <a:spcBef>
                <a:spcPts val="600"/>
              </a:spcBef>
              <a:buFont typeface="Wingdings" charset="2"/>
              <a:buChar char="Ø"/>
            </a:pPr>
            <a:r>
              <a:rPr lang="en-GB" sz="3200" dirty="0" smtClean="0"/>
              <a:t>Include recommendations?</a:t>
            </a:r>
          </a:p>
          <a:p>
            <a:pPr>
              <a:spcBef>
                <a:spcPts val="600"/>
              </a:spcBef>
              <a:buFont typeface="Wingdings" charset="2"/>
              <a:buChar char="Ø"/>
            </a:pPr>
            <a:r>
              <a:rPr lang="en-GB" sz="3200" dirty="0" smtClean="0"/>
              <a:t>Use visual help?</a:t>
            </a:r>
          </a:p>
          <a:p>
            <a:pPr lvl="1">
              <a:spcBef>
                <a:spcPts val="600"/>
              </a:spcBef>
              <a:buFont typeface="Wingdings" charset="2"/>
              <a:buChar char="Ø"/>
            </a:pPr>
            <a:r>
              <a:rPr lang="en-GB" sz="2772" dirty="0" smtClean="0"/>
              <a:t>Tables</a:t>
            </a:r>
          </a:p>
          <a:p>
            <a:pPr lvl="1">
              <a:spcBef>
                <a:spcPts val="600"/>
              </a:spcBef>
              <a:buFont typeface="Wingdings" charset="2"/>
              <a:buChar char="Ø"/>
            </a:pPr>
            <a:r>
              <a:rPr lang="en-GB" sz="2772" dirty="0" smtClean="0"/>
              <a:t>Histograms</a:t>
            </a:r>
          </a:p>
          <a:p>
            <a:pPr lvl="1">
              <a:spcBef>
                <a:spcPts val="600"/>
              </a:spcBef>
              <a:buFont typeface="Wingdings" charset="2"/>
              <a:buChar char="Ø"/>
            </a:pPr>
            <a:r>
              <a:rPr lang="en-GB" sz="2772" dirty="0" smtClean="0"/>
              <a:t>Fan charts</a:t>
            </a:r>
          </a:p>
          <a:p>
            <a:pPr lvl="1">
              <a:spcBef>
                <a:spcPts val="600"/>
              </a:spcBef>
              <a:buFont typeface="Wingdings" charset="2"/>
              <a:buChar char="Ø"/>
            </a:pPr>
            <a:r>
              <a:rPr lang="en-GB" sz="2772" dirty="0" smtClean="0"/>
              <a:t>Coloured bar charts</a:t>
            </a:r>
          </a:p>
          <a:p>
            <a:pPr lvl="1">
              <a:spcBef>
                <a:spcPts val="600"/>
              </a:spcBef>
              <a:buFont typeface="Wingdings" charset="2"/>
              <a:buChar char="Ø"/>
            </a:pPr>
            <a:r>
              <a:rPr lang="en-GB" sz="2772" dirty="0" smtClean="0"/>
              <a:t>Animated icons (</a:t>
            </a:r>
            <a:r>
              <a:rPr lang="en-GB" sz="2772" dirty="0" err="1" smtClean="0"/>
              <a:t>emojis</a:t>
            </a:r>
            <a:r>
              <a:rPr lang="en-GB" sz="2772" dirty="0" smtClean="0"/>
              <a:t>)</a:t>
            </a:r>
            <a:endParaRPr lang="en-GB" sz="2772" dirty="0"/>
          </a:p>
        </p:txBody>
      </p:sp>
      <p:sp>
        <p:nvSpPr>
          <p:cNvPr id="4" name="Slide Number Placeholder 6"/>
          <p:cNvSpPr>
            <a:spLocks noGrp="1"/>
          </p:cNvSpPr>
          <p:nvPr>
            <p:ph type="sldNum" sz="quarter" idx="4294967295"/>
          </p:nvPr>
        </p:nvSpPr>
        <p:spPr>
          <a:xfrm>
            <a:off x="8640000" y="6411600"/>
            <a:ext cx="342000" cy="244800"/>
          </a:xfrm>
          <a:prstGeom prst="rect">
            <a:avLst/>
          </a:prstGeom>
        </p:spPr>
        <p:txBody>
          <a:bodyPr/>
          <a:lstStyle/>
          <a:p>
            <a:fld id="{8EAD1EA9-281A-4F59-ACE9-7004080B5EB5}" type="slidenum">
              <a:rPr lang="en-GB" sz="1000" smtClean="0">
                <a:solidFill>
                  <a:prstClr val="white"/>
                </a:solidFill>
              </a:rPr>
              <a:pPr/>
              <a:t>16</a:t>
            </a:fld>
            <a:endParaRPr lang="en-GB" sz="1000" dirty="0">
              <a:solidFill>
                <a:prstClr val="white"/>
              </a:solidFill>
            </a:endParaRPr>
          </a:p>
        </p:txBody>
      </p:sp>
    </p:spTree>
    <p:extLst>
      <p:ext uri="{BB962C8B-B14F-4D97-AF65-F5344CB8AC3E}">
        <p14:creationId xmlns:p14="http://schemas.microsoft.com/office/powerpoint/2010/main" val="14015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additive="base">
                                        <p:cTn id="4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 calcmode="lin" valueType="num">
                                      <p:cBhvr additive="base">
                                        <p:cTn id="48"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 calcmode="lin" valueType="num">
                                      <p:cBhvr additive="base">
                                        <p:cTn id="54"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3">
                                            <p:txEl>
                                              <p:pRg st="8" end="8"/>
                                            </p:txEl>
                                          </p:spTgt>
                                        </p:tgtEl>
                                        <p:attrNameLst>
                                          <p:attrName>style.visibility</p:attrName>
                                        </p:attrNameLst>
                                      </p:cBhvr>
                                      <p:to>
                                        <p:strVal val="visible"/>
                                      </p:to>
                                    </p:set>
                                    <p:anim calcmode="lin" valueType="num">
                                      <p:cBhvr additive="base">
                                        <p:cTn id="60"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3">
                                            <p:txEl>
                                              <p:pRg st="9" end="9"/>
                                            </p:txEl>
                                          </p:spTgt>
                                        </p:tgtEl>
                                        <p:attrNameLst>
                                          <p:attrName>style.visibility</p:attrName>
                                        </p:attrNameLst>
                                      </p:cBhvr>
                                      <p:to>
                                        <p:strVal val="visible"/>
                                      </p:to>
                                    </p:set>
                                    <p:anim calcmode="lin" valueType="num">
                                      <p:cBhvr additive="base">
                                        <p:cTn id="66"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p:cNvGraphicFramePr>
            <a:graphicFrameLocks noGrp="1"/>
          </p:cNvGraphicFramePr>
          <p:nvPr/>
        </p:nvGraphicFramePr>
        <p:xfrm>
          <a:off x="785786" y="2214554"/>
          <a:ext cx="7715304" cy="2911767"/>
        </p:xfrm>
        <a:graphic>
          <a:graphicData uri="http://schemas.openxmlformats.org/drawingml/2006/table">
            <a:tbl>
              <a:tblPr firstRow="1" bandRow="1">
                <a:tableStyleId>{5C22544A-7EE6-4342-B048-85BDC9FD1C3A}</a:tableStyleId>
              </a:tblPr>
              <a:tblGrid>
                <a:gridCol w="7715304"/>
              </a:tblGrid>
              <a:tr h="500066">
                <a:tc>
                  <a:txBody>
                    <a:bodyPr/>
                    <a:lstStyle/>
                    <a:p>
                      <a:pPr algn="ctr"/>
                      <a:r>
                        <a:rPr lang="en-GB" sz="2800" b="1" kern="1200" dirty="0" smtClean="0">
                          <a:solidFill>
                            <a:schemeClr val="tx1"/>
                          </a:solidFill>
                          <a:latin typeface="+mn-lt"/>
                          <a:ea typeface="+mn-ea"/>
                          <a:cs typeface="+mn-cs"/>
                        </a:rPr>
                        <a:t>Pension Benefit Statement for Mr. X</a:t>
                      </a:r>
                      <a:endParaRPr lang="en-US" sz="2800" dirty="0">
                        <a:solidFill>
                          <a:schemeClr val="tx1"/>
                        </a:solidFill>
                      </a:endParaRPr>
                    </a:p>
                  </a:txBody>
                  <a:tcPr/>
                </a:tc>
              </a:tr>
              <a:tr h="1293940">
                <a:tc>
                  <a:txBody>
                    <a:bodyPr/>
                    <a:lstStyle/>
                    <a:p>
                      <a:endParaRPr lang="en-US" sz="2800" dirty="0"/>
                    </a:p>
                  </a:txBody>
                  <a:tcPr/>
                </a:tc>
              </a:tr>
              <a:tr h="1099667">
                <a:tc>
                  <a:txBody>
                    <a:bodyPr/>
                    <a:lstStyle/>
                    <a:p>
                      <a:endParaRPr lang="en-US" sz="2800" dirty="0"/>
                    </a:p>
                  </a:txBody>
                  <a:tcPr/>
                </a:tc>
              </a:tr>
            </a:tbl>
          </a:graphicData>
        </a:graphic>
      </p:graphicFrame>
      <p:sp>
        <p:nvSpPr>
          <p:cNvPr id="2" name="Title 1"/>
          <p:cNvSpPr>
            <a:spLocks noGrp="1"/>
          </p:cNvSpPr>
          <p:nvPr>
            <p:ph type="title"/>
          </p:nvPr>
        </p:nvSpPr>
        <p:spPr/>
        <p:txBody>
          <a:bodyPr/>
          <a:lstStyle/>
          <a:p>
            <a:r>
              <a:rPr lang="en-GB" sz="3600" dirty="0" smtClean="0"/>
              <a:t>Q1. Absolute vs. relative numbers</a:t>
            </a:r>
            <a:endParaRPr lang="en-US" sz="3600" dirty="0" smtClean="0"/>
          </a:p>
        </p:txBody>
      </p:sp>
      <p:pic>
        <p:nvPicPr>
          <p:cNvPr id="30726" name="Picture 6" descr="cid:DF74A8A4-E450-4D56-BB65-5BF8E5DDBD2A/spacer.gif"/>
          <p:cNvPicPr>
            <a:picLocks noChangeAspect="1" noChangeArrowheads="1"/>
          </p:cNvPicPr>
          <p:nvPr/>
        </p:nvPicPr>
        <p:blipFill>
          <a:blip r:embed="rId3" r:link="rId4"/>
          <a:srcRect/>
          <a:stretch>
            <a:fillRect/>
          </a:stretch>
        </p:blipFill>
        <p:spPr bwMode="auto">
          <a:xfrm>
            <a:off x="0" y="0"/>
            <a:ext cx="133350" cy="285750"/>
          </a:xfrm>
          <a:prstGeom prst="rect">
            <a:avLst/>
          </a:prstGeom>
          <a:noFill/>
        </p:spPr>
      </p:pic>
      <p:graphicFrame>
        <p:nvGraphicFramePr>
          <p:cNvPr id="13" name="Table 12"/>
          <p:cNvGraphicFramePr>
            <a:graphicFrameLocks noGrp="1"/>
          </p:cNvGraphicFramePr>
          <p:nvPr/>
        </p:nvGraphicFramePr>
        <p:xfrm>
          <a:off x="785786" y="2214554"/>
          <a:ext cx="7715304" cy="2989427"/>
        </p:xfrm>
        <a:graphic>
          <a:graphicData uri="http://schemas.openxmlformats.org/drawingml/2006/table">
            <a:tbl>
              <a:tblPr firstRow="1" bandRow="1">
                <a:tableStyleId>{5C22544A-7EE6-4342-B048-85BDC9FD1C3A}</a:tableStyleId>
              </a:tblPr>
              <a:tblGrid>
                <a:gridCol w="7715304"/>
              </a:tblGrid>
              <a:tr h="500066">
                <a:tc>
                  <a:txBody>
                    <a:bodyPr/>
                    <a:lstStyle/>
                    <a:p>
                      <a:pPr algn="ctr"/>
                      <a:r>
                        <a:rPr lang="en-GB" sz="2800" b="1" kern="1200" dirty="0" smtClean="0">
                          <a:solidFill>
                            <a:schemeClr val="tx1"/>
                          </a:solidFill>
                          <a:latin typeface="+mn-lt"/>
                          <a:ea typeface="+mn-ea"/>
                          <a:cs typeface="+mn-cs"/>
                        </a:rPr>
                        <a:t>Pension Benefit Statement for Mr. X</a:t>
                      </a:r>
                      <a:endParaRPr lang="en-US" sz="2800" dirty="0">
                        <a:solidFill>
                          <a:schemeClr val="tx1"/>
                        </a:solidFill>
                      </a:endParaRPr>
                    </a:p>
                  </a:txBody>
                  <a:tcPr/>
                </a:tc>
              </a:tr>
              <a:tr h="1293940">
                <a:tc>
                  <a:txBody>
                    <a:bodyPr/>
                    <a:lstStyle/>
                    <a:p>
                      <a:r>
                        <a:rPr lang="en-GB" sz="2800" kern="1200" dirty="0" smtClean="0">
                          <a:solidFill>
                            <a:schemeClr val="dk1"/>
                          </a:solidFill>
                          <a:latin typeface="+mn-lt"/>
                          <a:ea typeface="+mn-ea"/>
                          <a:cs typeface="+mn-cs"/>
                        </a:rPr>
                        <a:t>- your monthly income at retirement would be </a:t>
                      </a:r>
                      <a:r>
                        <a:rPr lang="en-GB" sz="2800" b="1" i="1" kern="1200" dirty="0" smtClean="0">
                          <a:solidFill>
                            <a:schemeClr val="dk1"/>
                          </a:solidFill>
                          <a:latin typeface="+mn-lt"/>
                          <a:ea typeface="+mn-ea"/>
                          <a:cs typeface="+mn-cs"/>
                        </a:rPr>
                        <a:t>at least 36% of your final salary</a:t>
                      </a:r>
                      <a:r>
                        <a:rPr lang="en-GB" sz="2800" kern="1200" dirty="0" smtClean="0">
                          <a:solidFill>
                            <a:schemeClr val="dk1"/>
                          </a:solidFill>
                          <a:latin typeface="+mn-lt"/>
                          <a:ea typeface="+mn-ea"/>
                          <a:cs typeface="+mn-cs"/>
                        </a:rPr>
                        <a:t> in 5 out of 10 times</a:t>
                      </a:r>
                      <a:endParaRPr lang="en-US" sz="2800" dirty="0"/>
                    </a:p>
                  </a:txBody>
                  <a:tcPr/>
                </a:tc>
              </a:tr>
              <a:tr h="1099667">
                <a:tc>
                  <a:txBody>
                    <a:bodyPr/>
                    <a:lstStyle/>
                    <a:p>
                      <a:endParaRPr lang="en-US" sz="2800" dirty="0"/>
                    </a:p>
                  </a:txBody>
                  <a:tcPr/>
                </a:tc>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2099363971"/>
              </p:ext>
            </p:extLst>
          </p:nvPr>
        </p:nvGraphicFramePr>
        <p:xfrm>
          <a:off x="785786" y="2214554"/>
          <a:ext cx="7715304" cy="2989427"/>
        </p:xfrm>
        <a:graphic>
          <a:graphicData uri="http://schemas.openxmlformats.org/drawingml/2006/table">
            <a:tbl>
              <a:tblPr firstRow="1" bandRow="1">
                <a:tableStyleId>{5C22544A-7EE6-4342-B048-85BDC9FD1C3A}</a:tableStyleId>
              </a:tblPr>
              <a:tblGrid>
                <a:gridCol w="7715304"/>
              </a:tblGrid>
              <a:tr h="500066">
                <a:tc>
                  <a:txBody>
                    <a:bodyPr/>
                    <a:lstStyle/>
                    <a:p>
                      <a:pPr algn="ctr"/>
                      <a:r>
                        <a:rPr lang="en-GB" sz="2800" b="1" kern="1200" dirty="0" smtClean="0">
                          <a:solidFill>
                            <a:schemeClr val="bg1"/>
                          </a:solidFill>
                          <a:latin typeface="+mn-lt"/>
                          <a:ea typeface="+mn-ea"/>
                          <a:cs typeface="+mn-cs"/>
                        </a:rPr>
                        <a:t>Pension Benefit Statement for Mr. X</a:t>
                      </a:r>
                      <a:endParaRPr lang="en-US" sz="2800" dirty="0">
                        <a:solidFill>
                          <a:schemeClr val="bg1"/>
                        </a:solidFill>
                      </a:endParaRPr>
                    </a:p>
                  </a:txBody>
                  <a:tcPr/>
                </a:tc>
              </a:tr>
              <a:tr h="1293940">
                <a:tc>
                  <a:txBody>
                    <a:bodyPr/>
                    <a:lstStyle/>
                    <a:p>
                      <a:r>
                        <a:rPr lang="en-GB" sz="2800" kern="1200" dirty="0" smtClean="0">
                          <a:solidFill>
                            <a:schemeClr val="dk1"/>
                          </a:solidFill>
                          <a:latin typeface="+mn-lt"/>
                          <a:ea typeface="+mn-ea"/>
                          <a:cs typeface="+mn-cs"/>
                        </a:rPr>
                        <a:t>- your monthly income at retirement would be </a:t>
                      </a:r>
                      <a:r>
                        <a:rPr lang="en-GB" sz="2800" b="1" i="1" kern="1200" dirty="0" smtClean="0">
                          <a:solidFill>
                            <a:schemeClr val="dk1"/>
                          </a:solidFill>
                          <a:latin typeface="+mn-lt"/>
                          <a:ea typeface="+mn-ea"/>
                          <a:cs typeface="+mn-cs"/>
                        </a:rPr>
                        <a:t>at least 36% of your final salary</a:t>
                      </a:r>
                      <a:r>
                        <a:rPr lang="en-GB" sz="2800" kern="1200" dirty="0" smtClean="0">
                          <a:solidFill>
                            <a:schemeClr val="dk1"/>
                          </a:solidFill>
                          <a:latin typeface="+mn-lt"/>
                          <a:ea typeface="+mn-ea"/>
                          <a:cs typeface="+mn-cs"/>
                        </a:rPr>
                        <a:t> in 5 out of 10 times</a:t>
                      </a:r>
                      <a:endParaRPr lang="en-US" sz="2800" dirty="0"/>
                    </a:p>
                  </a:txBody>
                  <a:tcPr/>
                </a:tc>
              </a:tr>
              <a:tr h="1099667">
                <a:tc>
                  <a:txBody>
                    <a:bodyPr/>
                    <a:lstStyle/>
                    <a:p>
                      <a:r>
                        <a:rPr lang="en-GB" sz="2800" kern="1200" dirty="0" smtClean="0">
                          <a:solidFill>
                            <a:schemeClr val="dk1"/>
                          </a:solidFill>
                          <a:latin typeface="+mn-lt"/>
                          <a:ea typeface="+mn-ea"/>
                          <a:cs typeface="+mn-cs"/>
                        </a:rPr>
                        <a:t>- your monthly income at retirement would be </a:t>
                      </a:r>
                      <a:r>
                        <a:rPr lang="en-GB" sz="2800" b="1" i="1" kern="1200" dirty="0" smtClean="0">
                          <a:solidFill>
                            <a:schemeClr val="dk1"/>
                          </a:solidFill>
                          <a:latin typeface="+mn-lt"/>
                          <a:ea typeface="+mn-ea"/>
                          <a:cs typeface="+mn-cs"/>
                        </a:rPr>
                        <a:t>at least 1,200 EUR</a:t>
                      </a:r>
                      <a:r>
                        <a:rPr lang="en-GB" sz="2800" kern="1200" dirty="0" smtClean="0">
                          <a:solidFill>
                            <a:schemeClr val="dk1"/>
                          </a:solidFill>
                          <a:latin typeface="+mn-lt"/>
                          <a:ea typeface="+mn-ea"/>
                          <a:cs typeface="+mn-cs"/>
                        </a:rPr>
                        <a:t> in 5 out of 10 times</a:t>
                      </a:r>
                      <a:endParaRPr lang="en-US" sz="2800" dirty="0"/>
                    </a:p>
                  </a:txBody>
                  <a:tcPr/>
                </a:tc>
              </a:tr>
            </a:tbl>
          </a:graphicData>
        </a:graphic>
      </p:graphicFrame>
      <p:sp>
        <p:nvSpPr>
          <p:cNvPr id="7" name="Slide Number Placeholder 6"/>
          <p:cNvSpPr>
            <a:spLocks noGrp="1"/>
          </p:cNvSpPr>
          <p:nvPr>
            <p:ph type="sldNum" sz="quarter" idx="4294967295"/>
          </p:nvPr>
        </p:nvSpPr>
        <p:spPr>
          <a:xfrm>
            <a:off x="8640000" y="6411600"/>
            <a:ext cx="342000" cy="244800"/>
          </a:xfrm>
          <a:prstGeom prst="rect">
            <a:avLst/>
          </a:prstGeom>
        </p:spPr>
        <p:txBody>
          <a:bodyPr/>
          <a:lstStyle/>
          <a:p>
            <a:fld id="{8EAD1EA9-281A-4F59-ACE9-7004080B5EB5}" type="slidenum">
              <a:rPr lang="en-GB" sz="1000" smtClean="0">
                <a:solidFill>
                  <a:prstClr val="white"/>
                </a:solidFill>
              </a:rPr>
              <a:pPr/>
              <a:t>17</a:t>
            </a:fld>
            <a:endParaRPr lang="en-GB" sz="1000" dirty="0">
              <a:solidFill>
                <a:prstClr val="white"/>
              </a:solidFill>
            </a:endParaRPr>
          </a:p>
        </p:txBody>
      </p:sp>
    </p:spTree>
    <p:extLst>
      <p:ext uri="{BB962C8B-B14F-4D97-AF65-F5344CB8AC3E}">
        <p14:creationId xmlns:p14="http://schemas.microsoft.com/office/powerpoint/2010/main" val="2922229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amond(in)">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xit" presetSubtype="16" fill="hold" nodeType="clickEffect">
                                  <p:stCondLst>
                                    <p:cond delay="0"/>
                                  </p:stCondLst>
                                  <p:childTnLst>
                                    <p:animEffect transition="out" filter="diamond(in)">
                                      <p:cBhvr>
                                        <p:cTn id="16" dur="2000"/>
                                        <p:tgtEl>
                                          <p:spTgt spid="12"/>
                                        </p:tgtEl>
                                      </p:cBhvr>
                                    </p:animEffect>
                                    <p:set>
                                      <p:cBhvr>
                                        <p:cTn id="17" dur="1" fill="hold">
                                          <p:stCondLst>
                                            <p:cond delay="1999"/>
                                          </p:stCondLst>
                                        </p:cTn>
                                        <p:tgtEl>
                                          <p:spTgt spid="12"/>
                                        </p:tgtEl>
                                        <p:attrNameLst>
                                          <p:attrName>style.visibility</p:attrName>
                                        </p:attrNameLst>
                                      </p:cBhvr>
                                      <p:to>
                                        <p:strVal val="hidden"/>
                                      </p:to>
                                    </p:set>
                                  </p:childTnLst>
                                </p:cTn>
                              </p:par>
                              <p:par>
                                <p:cTn id="18" presetID="8" presetClass="entr" presetSubtype="16"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diamond(in)">
                                      <p:cBhvr>
                                        <p:cTn id="20" dur="2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8" presetClass="exit" presetSubtype="16" fill="hold" nodeType="clickEffect">
                                  <p:stCondLst>
                                    <p:cond delay="0"/>
                                  </p:stCondLst>
                                  <p:childTnLst>
                                    <p:animEffect transition="out" filter="diamond(in)">
                                      <p:cBhvr>
                                        <p:cTn id="24" dur="2000"/>
                                        <p:tgtEl>
                                          <p:spTgt spid="13"/>
                                        </p:tgtEl>
                                      </p:cBhvr>
                                    </p:animEffect>
                                    <p:set>
                                      <p:cBhvr>
                                        <p:cTn id="25" dur="1" fill="hold">
                                          <p:stCondLst>
                                            <p:cond delay="1999"/>
                                          </p:stCondLst>
                                        </p:cTn>
                                        <p:tgtEl>
                                          <p:spTgt spid="13"/>
                                        </p:tgtEl>
                                        <p:attrNameLst>
                                          <p:attrName>style.visibility</p:attrName>
                                        </p:attrNameLst>
                                      </p:cBhvr>
                                      <p:to>
                                        <p:strVal val="hidden"/>
                                      </p:to>
                                    </p:set>
                                  </p:childTnLst>
                                </p:cTn>
                              </p:par>
                              <p:par>
                                <p:cTn id="26" presetID="8" presetClass="entr" presetSubtype="16"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diamond(in)">
                                      <p:cBhvr>
                                        <p:cTn id="28"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nvGraphicFramePr>
        <p:xfrm>
          <a:off x="857224" y="1857364"/>
          <a:ext cx="7715304" cy="2911767"/>
        </p:xfrm>
        <a:graphic>
          <a:graphicData uri="http://schemas.openxmlformats.org/drawingml/2006/table">
            <a:tbl>
              <a:tblPr firstRow="1" bandRow="1">
                <a:tableStyleId>{5C22544A-7EE6-4342-B048-85BDC9FD1C3A}</a:tableStyleId>
              </a:tblPr>
              <a:tblGrid>
                <a:gridCol w="7715304"/>
              </a:tblGrid>
              <a:tr h="500066">
                <a:tc>
                  <a:txBody>
                    <a:bodyPr/>
                    <a:lstStyle/>
                    <a:p>
                      <a:pPr algn="ctr"/>
                      <a:r>
                        <a:rPr lang="en-GB" sz="2800" b="1" kern="1200" dirty="0" smtClean="0">
                          <a:solidFill>
                            <a:schemeClr val="tx1"/>
                          </a:solidFill>
                          <a:latin typeface="+mn-lt"/>
                          <a:ea typeface="+mn-ea"/>
                          <a:cs typeface="+mn-cs"/>
                        </a:rPr>
                        <a:t>Pension Benefit Statement for Mr. X</a:t>
                      </a:r>
                      <a:endParaRPr lang="en-US" sz="2800" dirty="0">
                        <a:solidFill>
                          <a:schemeClr val="tx1"/>
                        </a:solidFill>
                      </a:endParaRPr>
                    </a:p>
                  </a:txBody>
                  <a:tcPr/>
                </a:tc>
              </a:tr>
              <a:tr h="1293940">
                <a:tc>
                  <a:txBody>
                    <a:bodyPr/>
                    <a:lstStyle/>
                    <a:p>
                      <a:endParaRPr lang="en-US" sz="2800" dirty="0"/>
                    </a:p>
                  </a:txBody>
                  <a:tcPr/>
                </a:tc>
              </a:tr>
              <a:tr h="1099667">
                <a:tc>
                  <a:txBody>
                    <a:bodyPr/>
                    <a:lstStyle/>
                    <a:p>
                      <a:endParaRPr lang="en-US" sz="2800" dirty="0"/>
                    </a:p>
                  </a:txBody>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529221800"/>
              </p:ext>
            </p:extLst>
          </p:nvPr>
        </p:nvGraphicFramePr>
        <p:xfrm>
          <a:off x="857224" y="1880979"/>
          <a:ext cx="7715304" cy="2911767"/>
        </p:xfrm>
        <a:graphic>
          <a:graphicData uri="http://schemas.openxmlformats.org/drawingml/2006/table">
            <a:tbl>
              <a:tblPr firstRow="1" bandRow="1">
                <a:tableStyleId>{5C22544A-7EE6-4342-B048-85BDC9FD1C3A}</a:tableStyleId>
              </a:tblPr>
              <a:tblGrid>
                <a:gridCol w="7715304"/>
              </a:tblGrid>
              <a:tr h="500066">
                <a:tc>
                  <a:txBody>
                    <a:bodyPr/>
                    <a:lstStyle/>
                    <a:p>
                      <a:pPr algn="ctr"/>
                      <a:r>
                        <a:rPr lang="en-GB" sz="2800" b="1" kern="1200" dirty="0" smtClean="0">
                          <a:solidFill>
                            <a:schemeClr val="tx1"/>
                          </a:solidFill>
                          <a:latin typeface="+mn-lt"/>
                          <a:ea typeface="+mn-ea"/>
                          <a:cs typeface="+mn-cs"/>
                        </a:rPr>
                        <a:t>Pension Benefit Statement for Mr. X</a:t>
                      </a:r>
                      <a:endParaRPr lang="en-US" sz="2800" dirty="0">
                        <a:solidFill>
                          <a:schemeClr val="tx1"/>
                        </a:solidFill>
                      </a:endParaRPr>
                    </a:p>
                  </a:txBody>
                  <a:tcPr/>
                </a:tc>
              </a:tr>
              <a:tr h="1293940">
                <a:tc>
                  <a:txBody>
                    <a:bodyPr/>
                    <a:lstStyle/>
                    <a:p>
                      <a:r>
                        <a:rPr lang="en-GB" sz="2800" kern="1200" dirty="0" smtClean="0">
                          <a:solidFill>
                            <a:schemeClr val="dk1"/>
                          </a:solidFill>
                          <a:latin typeface="+mn-lt"/>
                          <a:ea typeface="+mn-ea"/>
                          <a:cs typeface="+mn-cs"/>
                        </a:rPr>
                        <a:t>- your monthly income at retirement would be </a:t>
                      </a:r>
                      <a:r>
                        <a:rPr lang="en-GB" sz="2800" b="1" i="1" kern="1200" dirty="0" smtClean="0">
                          <a:solidFill>
                            <a:schemeClr val="dk1"/>
                          </a:solidFill>
                          <a:latin typeface="+mn-lt"/>
                          <a:ea typeface="+mn-ea"/>
                          <a:cs typeface="+mn-cs"/>
                        </a:rPr>
                        <a:t>at least 1,200 EUR </a:t>
                      </a:r>
                      <a:r>
                        <a:rPr lang="en-GB" sz="2800" kern="1200" dirty="0" smtClean="0">
                          <a:solidFill>
                            <a:schemeClr val="dk1"/>
                          </a:solidFill>
                          <a:latin typeface="+mn-lt"/>
                          <a:ea typeface="+mn-ea"/>
                          <a:cs typeface="+mn-cs"/>
                        </a:rPr>
                        <a:t>in 5 out of 10 times</a:t>
                      </a:r>
                      <a:endParaRPr lang="en-US" sz="2800" dirty="0"/>
                    </a:p>
                  </a:txBody>
                  <a:tcPr/>
                </a:tc>
              </a:tr>
              <a:tr h="1099667">
                <a:tc>
                  <a:txBody>
                    <a:bodyPr/>
                    <a:lstStyle/>
                    <a:p>
                      <a:endParaRPr lang="en-US" sz="2800" dirty="0"/>
                    </a:p>
                  </a:txBody>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670409656"/>
              </p:ext>
            </p:extLst>
          </p:nvPr>
        </p:nvGraphicFramePr>
        <p:xfrm>
          <a:off x="857224" y="1886738"/>
          <a:ext cx="7715304" cy="2911767"/>
        </p:xfrm>
        <a:graphic>
          <a:graphicData uri="http://schemas.openxmlformats.org/drawingml/2006/table">
            <a:tbl>
              <a:tblPr firstRow="1" bandRow="1">
                <a:tableStyleId>{5C22544A-7EE6-4342-B048-85BDC9FD1C3A}</a:tableStyleId>
              </a:tblPr>
              <a:tblGrid>
                <a:gridCol w="7715304"/>
              </a:tblGrid>
              <a:tr h="500066">
                <a:tc>
                  <a:txBody>
                    <a:bodyPr/>
                    <a:lstStyle/>
                    <a:p>
                      <a:pPr algn="ctr"/>
                      <a:r>
                        <a:rPr lang="en-GB" sz="2800" b="1" kern="1200" dirty="0" smtClean="0">
                          <a:solidFill>
                            <a:schemeClr val="bg1"/>
                          </a:solidFill>
                          <a:latin typeface="+mn-lt"/>
                          <a:ea typeface="+mn-ea"/>
                          <a:cs typeface="+mn-cs"/>
                        </a:rPr>
                        <a:t>Pension Benefit Statement for Mr. X</a:t>
                      </a:r>
                      <a:endParaRPr lang="en-US" sz="2800" dirty="0">
                        <a:solidFill>
                          <a:schemeClr val="bg1"/>
                        </a:solidFill>
                      </a:endParaRPr>
                    </a:p>
                  </a:txBody>
                  <a:tcPr/>
                </a:tc>
              </a:tr>
              <a:tr h="1293940">
                <a:tc>
                  <a:txBody>
                    <a:bodyPr/>
                    <a:lstStyle/>
                    <a:p>
                      <a:r>
                        <a:rPr lang="en-GB" sz="2800" kern="1200" dirty="0" smtClean="0">
                          <a:solidFill>
                            <a:schemeClr val="dk1"/>
                          </a:solidFill>
                          <a:latin typeface="+mn-lt"/>
                          <a:ea typeface="+mn-ea"/>
                          <a:cs typeface="+mn-cs"/>
                        </a:rPr>
                        <a:t>- your monthly income at retirement would be </a:t>
                      </a:r>
                      <a:r>
                        <a:rPr lang="en-GB" sz="2800" b="1" i="1" kern="1200" dirty="0" smtClean="0">
                          <a:solidFill>
                            <a:schemeClr val="dk1"/>
                          </a:solidFill>
                          <a:latin typeface="+mn-lt"/>
                          <a:ea typeface="+mn-ea"/>
                          <a:cs typeface="+mn-cs"/>
                        </a:rPr>
                        <a:t>at least 1,200 EUR </a:t>
                      </a:r>
                      <a:r>
                        <a:rPr lang="en-GB" sz="2800" kern="1200" dirty="0" smtClean="0">
                          <a:solidFill>
                            <a:schemeClr val="dk1"/>
                          </a:solidFill>
                          <a:latin typeface="+mn-lt"/>
                          <a:ea typeface="+mn-ea"/>
                          <a:cs typeface="+mn-cs"/>
                        </a:rPr>
                        <a:t>in 5 out of 10 times</a:t>
                      </a:r>
                      <a:endParaRPr lang="en-US" sz="2800" dirty="0"/>
                    </a:p>
                  </a:txBody>
                  <a:tcPr/>
                </a:tc>
              </a:tr>
              <a:tr h="1099667">
                <a:tc>
                  <a:txBody>
                    <a:bodyPr/>
                    <a:lstStyle/>
                    <a:p>
                      <a:r>
                        <a:rPr lang="en-GB" sz="2800" kern="1200" dirty="0" smtClean="0">
                          <a:solidFill>
                            <a:schemeClr val="dk1"/>
                          </a:solidFill>
                          <a:latin typeface="+mn-lt"/>
                          <a:ea typeface="+mn-ea"/>
                          <a:cs typeface="+mn-cs"/>
                        </a:rPr>
                        <a:t>- your monthly income at retirement would be </a:t>
                      </a:r>
                      <a:r>
                        <a:rPr lang="en-GB" sz="2800" b="1" i="1" kern="1200" dirty="0" smtClean="0">
                          <a:solidFill>
                            <a:schemeClr val="dk1"/>
                          </a:solidFill>
                          <a:latin typeface="+mn-lt"/>
                          <a:ea typeface="+mn-ea"/>
                          <a:cs typeface="+mn-cs"/>
                        </a:rPr>
                        <a:t>at least 1,232.54 EUR</a:t>
                      </a:r>
                      <a:r>
                        <a:rPr lang="en-GB" sz="2800" kern="1200" dirty="0" smtClean="0">
                          <a:solidFill>
                            <a:schemeClr val="dk1"/>
                          </a:solidFill>
                          <a:latin typeface="+mn-lt"/>
                          <a:ea typeface="+mn-ea"/>
                          <a:cs typeface="+mn-cs"/>
                        </a:rPr>
                        <a:t> in 5 out of 10 times</a:t>
                      </a:r>
                      <a:endParaRPr lang="en-US" sz="2800" dirty="0"/>
                    </a:p>
                  </a:txBody>
                  <a:tcPr/>
                </a:tc>
              </a:tr>
            </a:tbl>
          </a:graphicData>
        </a:graphic>
      </p:graphicFrame>
      <p:sp>
        <p:nvSpPr>
          <p:cNvPr id="2" name="Title 1"/>
          <p:cNvSpPr>
            <a:spLocks noGrp="1"/>
          </p:cNvSpPr>
          <p:nvPr>
            <p:ph type="title"/>
          </p:nvPr>
        </p:nvSpPr>
        <p:spPr>
          <a:xfrm>
            <a:off x="857224" y="237600"/>
            <a:ext cx="8124776" cy="1022400"/>
          </a:xfrm>
        </p:spPr>
        <p:txBody>
          <a:bodyPr/>
          <a:lstStyle/>
          <a:p>
            <a:r>
              <a:rPr lang="en-GB" sz="3600" dirty="0" smtClean="0"/>
              <a:t>Q2. Absolute numbers: rounded, inflation</a:t>
            </a:r>
            <a:endParaRPr lang="en-US" sz="3600" dirty="0" smtClean="0"/>
          </a:p>
        </p:txBody>
      </p:sp>
      <p:sp>
        <p:nvSpPr>
          <p:cNvPr id="7" name="Content Placeholder 2"/>
          <p:cNvSpPr>
            <a:spLocks noGrp="1"/>
          </p:cNvSpPr>
          <p:nvPr>
            <p:ph idx="1"/>
          </p:nvPr>
        </p:nvSpPr>
        <p:spPr>
          <a:xfrm>
            <a:off x="500033" y="1249572"/>
            <a:ext cx="8247063" cy="642925"/>
          </a:xfrm>
        </p:spPr>
        <p:txBody>
          <a:bodyPr>
            <a:normAutofit fontScale="92500"/>
          </a:bodyPr>
          <a:lstStyle/>
          <a:p>
            <a:r>
              <a:rPr lang="en-GB" dirty="0" smtClean="0"/>
              <a:t>Rounded numbers? Impression of accuracy?</a:t>
            </a:r>
            <a:endParaRPr lang="en-US" dirty="0" smtClean="0"/>
          </a:p>
        </p:txBody>
      </p:sp>
      <p:sp>
        <p:nvSpPr>
          <p:cNvPr id="8" name="Content Placeholder 2"/>
          <p:cNvSpPr txBox="1">
            <a:spLocks/>
          </p:cNvSpPr>
          <p:nvPr/>
        </p:nvSpPr>
        <p:spPr bwMode="auto">
          <a:xfrm>
            <a:off x="500034" y="4929198"/>
            <a:ext cx="8247063" cy="12858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1" indent="-342900" eaLnBrk="0" hangingPunct="0">
              <a:spcBef>
                <a:spcPct val="20000"/>
              </a:spcBef>
              <a:buClr>
                <a:srgbClr val="658BC5"/>
              </a:buClr>
              <a:buSzPct val="60000"/>
              <a:buFont typeface="Webdings" pitchFamily="18" charset="2"/>
              <a:buChar char="n"/>
            </a:pPr>
            <a:r>
              <a:rPr lang="en-GB" sz="2800" dirty="0" smtClean="0">
                <a:solidFill>
                  <a:schemeClr val="bg2">
                    <a:lumMod val="10000"/>
                  </a:schemeClr>
                </a:solidFill>
                <a:latin typeface="+mn-lt"/>
                <a:cs typeface="+mn-cs"/>
              </a:rPr>
              <a:t>Inflation: use real value of pensions benefits at the time of the statement or at the time of retirement?</a:t>
            </a:r>
            <a:endParaRPr lang="en-US" sz="2800" dirty="0" smtClean="0">
              <a:solidFill>
                <a:schemeClr val="bg2">
                  <a:lumMod val="10000"/>
                </a:schemeClr>
              </a:solidFill>
              <a:latin typeface="+mn-lt"/>
              <a:cs typeface="+mn-cs"/>
            </a:endParaRPr>
          </a:p>
        </p:txBody>
      </p:sp>
      <p:sp>
        <p:nvSpPr>
          <p:cNvPr id="11" name="Slide Number Placeholder 6"/>
          <p:cNvSpPr>
            <a:spLocks noGrp="1"/>
          </p:cNvSpPr>
          <p:nvPr>
            <p:ph type="sldNum" sz="quarter" idx="4294967295"/>
          </p:nvPr>
        </p:nvSpPr>
        <p:spPr>
          <a:xfrm>
            <a:off x="8640000" y="6411600"/>
            <a:ext cx="342000" cy="244800"/>
          </a:xfrm>
          <a:prstGeom prst="rect">
            <a:avLst/>
          </a:prstGeom>
        </p:spPr>
        <p:txBody>
          <a:bodyPr/>
          <a:lstStyle/>
          <a:p>
            <a:fld id="{8EAD1EA9-281A-4F59-ACE9-7004080B5EB5}" type="slidenum">
              <a:rPr lang="en-GB" sz="1000" smtClean="0">
                <a:solidFill>
                  <a:prstClr val="white"/>
                </a:solidFill>
              </a:rPr>
              <a:pPr/>
              <a:t>18</a:t>
            </a:fld>
            <a:endParaRPr lang="en-GB" sz="1000" dirty="0">
              <a:solidFill>
                <a:prstClr val="white"/>
              </a:solidFill>
            </a:endParaRPr>
          </a:p>
        </p:txBody>
      </p:sp>
    </p:spTree>
    <p:extLst>
      <p:ext uri="{BB962C8B-B14F-4D97-AF65-F5344CB8AC3E}">
        <p14:creationId xmlns:p14="http://schemas.microsoft.com/office/powerpoint/2010/main" val="1925890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diamond(in)">
                                      <p:cBhvr>
                                        <p:cTn id="18" dur="2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diamond(in)">
                                      <p:cBhvr>
                                        <p:cTn id="23" dur="2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diamond(in)">
                                      <p:cBhvr>
                                        <p:cTn id="28" dur="2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8">
                                            <p:txEl>
                                              <p:pRg st="0" end="0"/>
                                            </p:txEl>
                                          </p:spTgt>
                                        </p:tgtEl>
                                        <p:attrNameLst>
                                          <p:attrName>style.visibility</p:attrName>
                                        </p:attrNameLst>
                                      </p:cBhvr>
                                      <p:to>
                                        <p:strVal val="visible"/>
                                      </p:to>
                                    </p:set>
                                    <p:anim calcmode="lin" valueType="num">
                                      <p:cBhvr additive="base">
                                        <p:cTn id="3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857224" y="1714488"/>
          <a:ext cx="7715304" cy="3975740"/>
        </p:xfrm>
        <a:graphic>
          <a:graphicData uri="http://schemas.openxmlformats.org/drawingml/2006/table">
            <a:tbl>
              <a:tblPr firstRow="1" bandRow="1">
                <a:tableStyleId>{5C22544A-7EE6-4342-B048-85BDC9FD1C3A}</a:tableStyleId>
              </a:tblPr>
              <a:tblGrid>
                <a:gridCol w="7715304"/>
              </a:tblGrid>
              <a:tr h="631660">
                <a:tc>
                  <a:txBody>
                    <a:bodyPr/>
                    <a:lstStyle/>
                    <a:p>
                      <a:pPr algn="ctr"/>
                      <a:r>
                        <a:rPr lang="en-GB" sz="2800" b="1" kern="1200" dirty="0" smtClean="0">
                          <a:solidFill>
                            <a:schemeClr val="tx1"/>
                          </a:solidFill>
                          <a:latin typeface="+mn-lt"/>
                          <a:ea typeface="+mn-ea"/>
                          <a:cs typeface="+mn-cs"/>
                        </a:rPr>
                        <a:t>Pension Benefit Statement for Mr. X</a:t>
                      </a:r>
                      <a:endParaRPr lang="en-US" sz="2800" dirty="0">
                        <a:solidFill>
                          <a:schemeClr val="tx1"/>
                        </a:solidFill>
                      </a:endParaRPr>
                    </a:p>
                  </a:txBody>
                  <a:tcPr/>
                </a:tc>
              </a:tr>
              <a:tr h="1672040">
                <a:tc>
                  <a:txBody>
                    <a:bodyPr/>
                    <a:lstStyle/>
                    <a:p>
                      <a:endParaRPr lang="en-US" sz="2800" b="1" i="1" dirty="0"/>
                    </a:p>
                  </a:txBody>
                  <a:tcPr/>
                </a:tc>
              </a:tr>
              <a:tr h="1672040">
                <a:tc>
                  <a:txBody>
                    <a:bodyPr/>
                    <a:lstStyle/>
                    <a:p>
                      <a:endParaRPr lang="en-US" sz="2800" b="1" i="1" dirty="0"/>
                    </a:p>
                  </a:txBody>
                  <a:tcPr/>
                </a:tc>
              </a:tr>
            </a:tbl>
          </a:graphicData>
        </a:graphic>
      </p:graphicFrame>
      <p:graphicFrame>
        <p:nvGraphicFramePr>
          <p:cNvPr id="5" name="Table 4"/>
          <p:cNvGraphicFramePr>
            <a:graphicFrameLocks noGrp="1"/>
          </p:cNvGraphicFramePr>
          <p:nvPr/>
        </p:nvGraphicFramePr>
        <p:xfrm>
          <a:off x="857224" y="1714488"/>
          <a:ext cx="7715304" cy="3975740"/>
        </p:xfrm>
        <a:graphic>
          <a:graphicData uri="http://schemas.openxmlformats.org/drawingml/2006/table">
            <a:tbl>
              <a:tblPr firstRow="1" bandRow="1">
                <a:tableStyleId>{5C22544A-7EE6-4342-B048-85BDC9FD1C3A}</a:tableStyleId>
              </a:tblPr>
              <a:tblGrid>
                <a:gridCol w="7715304"/>
              </a:tblGrid>
              <a:tr h="631660">
                <a:tc>
                  <a:txBody>
                    <a:bodyPr/>
                    <a:lstStyle/>
                    <a:p>
                      <a:pPr algn="ctr"/>
                      <a:r>
                        <a:rPr lang="en-GB" sz="2800" b="1" kern="1200" dirty="0" smtClean="0">
                          <a:solidFill>
                            <a:schemeClr val="tx1"/>
                          </a:solidFill>
                          <a:latin typeface="+mn-lt"/>
                          <a:ea typeface="+mn-ea"/>
                          <a:cs typeface="+mn-cs"/>
                        </a:rPr>
                        <a:t>Pension Benefit Statement for Mr. X</a:t>
                      </a:r>
                      <a:endParaRPr lang="en-US" sz="2800" dirty="0">
                        <a:solidFill>
                          <a:schemeClr val="tx1"/>
                        </a:solidFill>
                      </a:endParaRPr>
                    </a:p>
                  </a:txBody>
                  <a:tcPr/>
                </a:tc>
              </a:tr>
              <a:tr h="1672040">
                <a:tc>
                  <a:txBody>
                    <a:bodyPr/>
                    <a:lstStyle/>
                    <a:p>
                      <a:r>
                        <a:rPr lang="en-GB" sz="2800" kern="1200" dirty="0" smtClean="0">
                          <a:solidFill>
                            <a:schemeClr val="dk1"/>
                          </a:solidFill>
                          <a:latin typeface="+mn-lt"/>
                          <a:ea typeface="+mn-ea"/>
                          <a:cs typeface="+mn-cs"/>
                        </a:rPr>
                        <a:t>- your monthly income at retirement would be </a:t>
                      </a:r>
                      <a:r>
                        <a:rPr lang="en-GB" sz="2800" b="0" i="1" kern="1200" dirty="0" smtClean="0">
                          <a:solidFill>
                            <a:schemeClr val="dk1"/>
                          </a:solidFill>
                          <a:latin typeface="+mn-lt"/>
                          <a:ea typeface="+mn-ea"/>
                          <a:cs typeface="+mn-cs"/>
                        </a:rPr>
                        <a:t>at </a:t>
                      </a:r>
                      <a:r>
                        <a:rPr lang="en-GB" sz="2800" b="0" i="0" kern="1200" dirty="0" smtClean="0">
                          <a:solidFill>
                            <a:schemeClr val="dk1"/>
                          </a:solidFill>
                          <a:latin typeface="+mn-lt"/>
                          <a:ea typeface="+mn-ea"/>
                          <a:cs typeface="+mn-cs"/>
                        </a:rPr>
                        <a:t>least 36% of your final salary</a:t>
                      </a:r>
                      <a:r>
                        <a:rPr lang="en-GB" sz="2800" b="0" kern="1200" dirty="0" smtClean="0">
                          <a:solidFill>
                            <a:schemeClr val="dk1"/>
                          </a:solidFill>
                          <a:latin typeface="+mn-lt"/>
                          <a:ea typeface="+mn-ea"/>
                          <a:cs typeface="+mn-cs"/>
                        </a:rPr>
                        <a:t> </a:t>
                      </a:r>
                      <a:r>
                        <a:rPr lang="en-GB" sz="2800" kern="1200" dirty="0" smtClean="0">
                          <a:solidFill>
                            <a:schemeClr val="dk1"/>
                          </a:solidFill>
                          <a:latin typeface="+mn-lt"/>
                          <a:ea typeface="+mn-ea"/>
                          <a:cs typeface="+mn-cs"/>
                        </a:rPr>
                        <a:t>in </a:t>
                      </a:r>
                      <a:r>
                        <a:rPr lang="en-GB" sz="2800" b="1" i="1" kern="1200" dirty="0" smtClean="0">
                          <a:solidFill>
                            <a:schemeClr val="dk1"/>
                          </a:solidFill>
                          <a:latin typeface="+mn-lt"/>
                          <a:ea typeface="+mn-ea"/>
                          <a:cs typeface="+mn-cs"/>
                        </a:rPr>
                        <a:t>5 out of 10 times</a:t>
                      </a:r>
                      <a:endParaRPr lang="en-US" sz="2800" b="1" i="1" dirty="0"/>
                    </a:p>
                  </a:txBody>
                  <a:tcPr/>
                </a:tc>
              </a:tr>
              <a:tr h="1672040">
                <a:tc>
                  <a:txBody>
                    <a:bodyPr/>
                    <a:lstStyle/>
                    <a:p>
                      <a:endParaRPr lang="en-US" sz="2800" b="1" i="1" dirty="0"/>
                    </a:p>
                  </a:txBody>
                  <a:tcPr/>
                </a:tc>
              </a:tr>
            </a:tbl>
          </a:graphicData>
        </a:graphic>
      </p:graphicFrame>
      <p:sp>
        <p:nvSpPr>
          <p:cNvPr id="2" name="Title 1"/>
          <p:cNvSpPr>
            <a:spLocks noGrp="1"/>
          </p:cNvSpPr>
          <p:nvPr>
            <p:ph type="title"/>
          </p:nvPr>
        </p:nvSpPr>
        <p:spPr/>
        <p:txBody>
          <a:bodyPr/>
          <a:lstStyle/>
          <a:p>
            <a:r>
              <a:rPr lang="en-GB" dirty="0" smtClean="0"/>
              <a:t>Q3. Probabilities vs. “5 out of 10 times”</a:t>
            </a:r>
            <a:endParaRPr lang="en-US" dirty="0" smtClean="0"/>
          </a:p>
        </p:txBody>
      </p:sp>
      <p:graphicFrame>
        <p:nvGraphicFramePr>
          <p:cNvPr id="4" name="Table 3"/>
          <p:cNvGraphicFramePr>
            <a:graphicFrameLocks noGrp="1"/>
          </p:cNvGraphicFramePr>
          <p:nvPr>
            <p:extLst>
              <p:ext uri="{D42A27DB-BD31-4B8C-83A1-F6EECF244321}">
                <p14:modId xmlns:p14="http://schemas.microsoft.com/office/powerpoint/2010/main" val="613881972"/>
              </p:ext>
            </p:extLst>
          </p:nvPr>
        </p:nvGraphicFramePr>
        <p:xfrm>
          <a:off x="857224" y="1714488"/>
          <a:ext cx="7715304" cy="3975740"/>
        </p:xfrm>
        <a:graphic>
          <a:graphicData uri="http://schemas.openxmlformats.org/drawingml/2006/table">
            <a:tbl>
              <a:tblPr firstRow="1" bandRow="1">
                <a:tableStyleId>{5C22544A-7EE6-4342-B048-85BDC9FD1C3A}</a:tableStyleId>
              </a:tblPr>
              <a:tblGrid>
                <a:gridCol w="7715304"/>
              </a:tblGrid>
              <a:tr h="631660">
                <a:tc>
                  <a:txBody>
                    <a:bodyPr/>
                    <a:lstStyle/>
                    <a:p>
                      <a:pPr algn="ctr"/>
                      <a:r>
                        <a:rPr lang="en-GB" sz="2800" b="1" kern="1200" dirty="0" smtClean="0">
                          <a:solidFill>
                            <a:schemeClr val="bg1"/>
                          </a:solidFill>
                          <a:latin typeface="+mn-lt"/>
                          <a:ea typeface="+mn-ea"/>
                          <a:cs typeface="+mn-cs"/>
                        </a:rPr>
                        <a:t>Pension Benefit Statement for Mr. X</a:t>
                      </a:r>
                      <a:endParaRPr lang="en-US" sz="2800" dirty="0">
                        <a:solidFill>
                          <a:schemeClr val="bg1"/>
                        </a:solidFill>
                      </a:endParaRPr>
                    </a:p>
                  </a:txBody>
                  <a:tcPr/>
                </a:tc>
              </a:tr>
              <a:tr h="1672040">
                <a:tc>
                  <a:txBody>
                    <a:bodyPr/>
                    <a:lstStyle/>
                    <a:p>
                      <a:r>
                        <a:rPr lang="en-GB" sz="2800" kern="1200" dirty="0" smtClean="0">
                          <a:solidFill>
                            <a:schemeClr val="dk1"/>
                          </a:solidFill>
                          <a:latin typeface="+mn-lt"/>
                          <a:ea typeface="+mn-ea"/>
                          <a:cs typeface="+mn-cs"/>
                        </a:rPr>
                        <a:t>- your monthly income at retirement would be </a:t>
                      </a:r>
                      <a:r>
                        <a:rPr lang="en-GB" sz="2800" b="0" i="1" kern="1200" dirty="0" smtClean="0">
                          <a:solidFill>
                            <a:schemeClr val="dk1"/>
                          </a:solidFill>
                          <a:latin typeface="+mn-lt"/>
                          <a:ea typeface="+mn-ea"/>
                          <a:cs typeface="+mn-cs"/>
                        </a:rPr>
                        <a:t>at </a:t>
                      </a:r>
                      <a:r>
                        <a:rPr lang="en-GB" sz="2800" b="0" i="0" kern="1200" dirty="0" smtClean="0">
                          <a:solidFill>
                            <a:schemeClr val="dk1"/>
                          </a:solidFill>
                          <a:latin typeface="+mn-lt"/>
                          <a:ea typeface="+mn-ea"/>
                          <a:cs typeface="+mn-cs"/>
                        </a:rPr>
                        <a:t>least 36% of your final salary</a:t>
                      </a:r>
                      <a:r>
                        <a:rPr lang="en-GB" sz="2800" b="0" kern="1200" dirty="0" smtClean="0">
                          <a:solidFill>
                            <a:schemeClr val="dk1"/>
                          </a:solidFill>
                          <a:latin typeface="+mn-lt"/>
                          <a:ea typeface="+mn-ea"/>
                          <a:cs typeface="+mn-cs"/>
                        </a:rPr>
                        <a:t> </a:t>
                      </a:r>
                      <a:r>
                        <a:rPr lang="en-GB" sz="2800" kern="1200" dirty="0" smtClean="0">
                          <a:solidFill>
                            <a:schemeClr val="dk1"/>
                          </a:solidFill>
                          <a:latin typeface="+mn-lt"/>
                          <a:ea typeface="+mn-ea"/>
                          <a:cs typeface="+mn-cs"/>
                        </a:rPr>
                        <a:t>in </a:t>
                      </a:r>
                      <a:r>
                        <a:rPr lang="en-GB" sz="2800" b="1" i="1" kern="1200" dirty="0" smtClean="0">
                          <a:solidFill>
                            <a:schemeClr val="dk1"/>
                          </a:solidFill>
                          <a:latin typeface="+mn-lt"/>
                          <a:ea typeface="+mn-ea"/>
                          <a:cs typeface="+mn-cs"/>
                        </a:rPr>
                        <a:t>5 out of 10 times</a:t>
                      </a:r>
                      <a:endParaRPr lang="en-US" sz="2800" b="1" i="1" dirty="0"/>
                    </a:p>
                  </a:txBody>
                  <a:tcPr/>
                </a:tc>
              </a:tr>
              <a:tr h="1672040">
                <a:tc>
                  <a:txBody>
                    <a:bodyPr/>
                    <a:lstStyle/>
                    <a:p>
                      <a:r>
                        <a:rPr lang="en-GB" sz="2800" kern="1200" dirty="0" smtClean="0">
                          <a:solidFill>
                            <a:schemeClr val="dk1"/>
                          </a:solidFill>
                          <a:latin typeface="+mn-lt"/>
                          <a:ea typeface="+mn-ea"/>
                          <a:cs typeface="+mn-cs"/>
                        </a:rPr>
                        <a:t>- your monthly income at retirement would be </a:t>
                      </a:r>
                      <a:r>
                        <a:rPr lang="en-GB" sz="2800" b="0" i="0" kern="1200" dirty="0" smtClean="0">
                          <a:solidFill>
                            <a:schemeClr val="dk1"/>
                          </a:solidFill>
                          <a:latin typeface="+mn-lt"/>
                          <a:ea typeface="+mn-ea"/>
                          <a:cs typeface="+mn-cs"/>
                        </a:rPr>
                        <a:t>at least 36% of your final salary </a:t>
                      </a:r>
                      <a:r>
                        <a:rPr lang="en-GB" sz="2800" b="1" i="1" kern="1200" dirty="0" smtClean="0">
                          <a:solidFill>
                            <a:schemeClr val="dk1"/>
                          </a:solidFill>
                          <a:latin typeface="+mn-lt"/>
                          <a:ea typeface="+mn-ea"/>
                          <a:cs typeface="+mn-cs"/>
                        </a:rPr>
                        <a:t>with a 50% probability</a:t>
                      </a:r>
                      <a:endParaRPr lang="en-US" sz="2800" b="1" i="1" dirty="0"/>
                    </a:p>
                  </a:txBody>
                  <a:tcPr/>
                </a:tc>
              </a:tr>
            </a:tbl>
          </a:graphicData>
        </a:graphic>
      </p:graphicFrame>
      <p:sp>
        <p:nvSpPr>
          <p:cNvPr id="7" name="Slide Number Placeholder 6"/>
          <p:cNvSpPr>
            <a:spLocks noGrp="1"/>
          </p:cNvSpPr>
          <p:nvPr>
            <p:ph type="sldNum" sz="quarter" idx="4294967295"/>
          </p:nvPr>
        </p:nvSpPr>
        <p:spPr>
          <a:xfrm>
            <a:off x="8640000" y="6411600"/>
            <a:ext cx="342000" cy="244800"/>
          </a:xfrm>
          <a:prstGeom prst="rect">
            <a:avLst/>
          </a:prstGeom>
        </p:spPr>
        <p:txBody>
          <a:bodyPr/>
          <a:lstStyle/>
          <a:p>
            <a:fld id="{8EAD1EA9-281A-4F59-ACE9-7004080B5EB5}" type="slidenum">
              <a:rPr lang="en-GB" sz="1000" smtClean="0">
                <a:solidFill>
                  <a:prstClr val="white"/>
                </a:solidFill>
              </a:rPr>
              <a:pPr/>
              <a:t>19</a:t>
            </a:fld>
            <a:endParaRPr lang="en-GB" sz="1000" dirty="0">
              <a:solidFill>
                <a:prstClr val="white"/>
              </a:solidFill>
            </a:endParaRPr>
          </a:p>
        </p:txBody>
      </p:sp>
    </p:spTree>
    <p:extLst>
      <p:ext uri="{BB962C8B-B14F-4D97-AF65-F5344CB8AC3E}">
        <p14:creationId xmlns:p14="http://schemas.microsoft.com/office/powerpoint/2010/main" val="3291940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amond(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68000" y="1371628"/>
            <a:ext cx="8218800" cy="4824536"/>
          </a:xfrm>
        </p:spPr>
        <p:txBody>
          <a:bodyPr vert="horz" lIns="65306" tIns="32653" rIns="65306" bIns="32653">
            <a:noAutofit/>
          </a:bodyPr>
          <a:lstStyle/>
          <a:p>
            <a:pPr>
              <a:spcBef>
                <a:spcPts val="1200"/>
              </a:spcBef>
              <a:buFont typeface="Wingdings" panose="05000000000000000000" pitchFamily="2" charset="2"/>
              <a:buChar char="Ø"/>
              <a:defRPr/>
            </a:pPr>
            <a:r>
              <a:rPr lang="en-GB" sz="2800" dirty="0" smtClean="0"/>
              <a:t>Saving for retirement is inherently uncertain</a:t>
            </a:r>
          </a:p>
          <a:p>
            <a:pPr>
              <a:spcBef>
                <a:spcPts val="1200"/>
              </a:spcBef>
              <a:buFont typeface="Wingdings" panose="05000000000000000000" pitchFamily="2" charset="2"/>
              <a:buChar char="Ø"/>
              <a:defRPr/>
            </a:pPr>
            <a:r>
              <a:rPr lang="en-GB" sz="2800" dirty="0" smtClean="0"/>
              <a:t>DB world: people are told that contributing regularly certain amount of one’s salary, they will get a pension equal to a certain percent of their last (or average) salary, depending on the number of years they have contributed. </a:t>
            </a:r>
          </a:p>
          <a:p>
            <a:pPr>
              <a:spcBef>
                <a:spcPts val="1200"/>
              </a:spcBef>
              <a:buFont typeface="Wingdings" panose="05000000000000000000" pitchFamily="2" charset="2"/>
              <a:buChar char="Ø"/>
              <a:defRPr/>
            </a:pPr>
            <a:r>
              <a:rPr lang="en-GB" sz="2800" dirty="0" smtClean="0">
                <a:sym typeface="Wingdings"/>
              </a:rPr>
              <a:t>Therefore, there is no need to provide much information to individuals as employers and/or pension funds bear most of the risks, and individuals do not have to take many decisions.</a:t>
            </a:r>
            <a:endParaRPr lang="en-GB" sz="2800" dirty="0" smtClean="0"/>
          </a:p>
        </p:txBody>
      </p:sp>
      <p:sp>
        <p:nvSpPr>
          <p:cNvPr id="7" name="Slide Number Placeholder 6"/>
          <p:cNvSpPr>
            <a:spLocks noGrp="1"/>
          </p:cNvSpPr>
          <p:nvPr>
            <p:ph type="sldNum" sz="quarter" idx="4"/>
          </p:nvPr>
        </p:nvSpPr>
        <p:spPr/>
        <p:txBody>
          <a:bodyPr/>
          <a:lstStyle/>
          <a:p>
            <a:fld id="{8EAD1EA9-281A-4F59-ACE9-7004080B5EB5}" type="slidenum">
              <a:rPr lang="en-GB" smtClean="0">
                <a:solidFill>
                  <a:prstClr val="white"/>
                </a:solidFill>
              </a:rPr>
              <a:pPr/>
              <a:t>2</a:t>
            </a:fld>
            <a:endParaRPr lang="en-GB" dirty="0">
              <a:solidFill>
                <a:prstClr val="white"/>
              </a:solidFill>
            </a:endParaRPr>
          </a:p>
        </p:txBody>
      </p:sp>
      <p:sp>
        <p:nvSpPr>
          <p:cNvPr id="5" name="Title 4"/>
          <p:cNvSpPr>
            <a:spLocks noGrp="1"/>
          </p:cNvSpPr>
          <p:nvPr>
            <p:ph type="title"/>
          </p:nvPr>
        </p:nvSpPr>
        <p:spPr>
          <a:xfrm>
            <a:off x="954157" y="237600"/>
            <a:ext cx="8027843" cy="1022400"/>
          </a:xfrm>
        </p:spPr>
        <p:txBody>
          <a:bodyPr/>
          <a:lstStyle/>
          <a:p>
            <a:r>
              <a:rPr lang="en-GB" sz="3600" dirty="0" smtClean="0">
                <a:solidFill>
                  <a:schemeClr val="bg1">
                    <a:lumMod val="50000"/>
                  </a:schemeClr>
                </a:solidFill>
              </a:rPr>
              <a:t>Why are we talking about communicating pension projections?</a:t>
            </a:r>
            <a:endParaRPr lang="en-GB" sz="3600" dirty="0">
              <a:solidFill>
                <a:schemeClr val="bg1">
                  <a:lumMod val="50000"/>
                </a:schemeClr>
              </a:solidFill>
            </a:endParaRPr>
          </a:p>
        </p:txBody>
      </p:sp>
    </p:spTree>
    <p:extLst>
      <p:ext uri="{BB962C8B-B14F-4D97-AF65-F5344CB8AC3E}">
        <p14:creationId xmlns:p14="http://schemas.microsoft.com/office/powerpoint/2010/main" val="4260556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 calcmode="lin" valueType="num">
                                      <p:cBhvr additive="base">
                                        <p:cTn id="1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 calcmode="lin" valueType="num">
                                      <p:cBhvr additive="base">
                                        <p:cTn id="2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857224" y="1214422"/>
          <a:ext cx="7715304" cy="4931458"/>
        </p:xfrm>
        <a:graphic>
          <a:graphicData uri="http://schemas.openxmlformats.org/drawingml/2006/table">
            <a:tbl>
              <a:tblPr firstRow="1" bandRow="1">
                <a:tableStyleId>{5C22544A-7EE6-4342-B048-85BDC9FD1C3A}</a:tableStyleId>
              </a:tblPr>
              <a:tblGrid>
                <a:gridCol w="7715304"/>
              </a:tblGrid>
              <a:tr h="503531">
                <a:tc>
                  <a:txBody>
                    <a:bodyPr/>
                    <a:lstStyle/>
                    <a:p>
                      <a:pPr algn="ctr"/>
                      <a:r>
                        <a:rPr lang="en-GB" sz="2800" b="1" kern="1200" dirty="0" smtClean="0">
                          <a:solidFill>
                            <a:schemeClr val="tx1"/>
                          </a:solidFill>
                          <a:latin typeface="+mn-lt"/>
                          <a:ea typeface="+mn-ea"/>
                          <a:cs typeface="+mn-cs"/>
                        </a:rPr>
                        <a:t>Pension Benefit Statement for Mr. X</a:t>
                      </a:r>
                      <a:endParaRPr lang="en-US" sz="2800" dirty="0">
                        <a:solidFill>
                          <a:schemeClr val="tx1"/>
                        </a:solidFill>
                      </a:endParaRPr>
                    </a:p>
                  </a:txBody>
                  <a:tcPr/>
                </a:tc>
              </a:tr>
              <a:tr h="1332875">
                <a:tc>
                  <a:txBody>
                    <a:bodyPr/>
                    <a:lstStyle/>
                    <a:p>
                      <a:endParaRPr lang="en-US" sz="2800" dirty="0"/>
                    </a:p>
                  </a:txBody>
                  <a:tcPr/>
                </a:tc>
              </a:tr>
              <a:tr h="1332875">
                <a:tc>
                  <a:txBody>
                    <a:bodyPr/>
                    <a:lstStyle/>
                    <a:p>
                      <a:endParaRPr lang="en-US" sz="2800" kern="1200" dirty="0" smtClean="0">
                        <a:solidFill>
                          <a:schemeClr val="dk1"/>
                        </a:solidFill>
                        <a:latin typeface="+mn-lt"/>
                        <a:ea typeface="+mn-ea"/>
                        <a:cs typeface="+mn-cs"/>
                      </a:endParaRPr>
                    </a:p>
                  </a:txBody>
                  <a:tcPr/>
                </a:tc>
              </a:tr>
              <a:tr h="1747548">
                <a:tc>
                  <a:txBody>
                    <a:bodyPr/>
                    <a:lstStyle/>
                    <a:p>
                      <a:endParaRPr lang="en-US" sz="2800" kern="1200" dirty="0" smtClean="0">
                        <a:solidFill>
                          <a:schemeClr val="dk1"/>
                        </a:solidFill>
                        <a:latin typeface="+mn-lt"/>
                        <a:ea typeface="+mn-ea"/>
                        <a:cs typeface="+mn-cs"/>
                      </a:endParaRPr>
                    </a:p>
                  </a:txBody>
                  <a:tcPr/>
                </a:tc>
              </a:tr>
            </a:tbl>
          </a:graphicData>
        </a:graphic>
      </p:graphicFrame>
      <p:graphicFrame>
        <p:nvGraphicFramePr>
          <p:cNvPr id="6" name="Table 5"/>
          <p:cNvGraphicFramePr>
            <a:graphicFrameLocks noGrp="1"/>
          </p:cNvGraphicFramePr>
          <p:nvPr/>
        </p:nvGraphicFramePr>
        <p:xfrm>
          <a:off x="857224" y="1214422"/>
          <a:ext cx="7715304" cy="4970183"/>
        </p:xfrm>
        <a:graphic>
          <a:graphicData uri="http://schemas.openxmlformats.org/drawingml/2006/table">
            <a:tbl>
              <a:tblPr firstRow="1" bandRow="1">
                <a:tableStyleId>{5C22544A-7EE6-4342-B048-85BDC9FD1C3A}</a:tableStyleId>
              </a:tblPr>
              <a:tblGrid>
                <a:gridCol w="7715304"/>
              </a:tblGrid>
              <a:tr h="503531">
                <a:tc>
                  <a:txBody>
                    <a:bodyPr/>
                    <a:lstStyle/>
                    <a:p>
                      <a:pPr algn="ctr"/>
                      <a:r>
                        <a:rPr lang="en-GB" sz="2800" b="1" kern="1200" dirty="0" smtClean="0">
                          <a:solidFill>
                            <a:schemeClr val="tx1"/>
                          </a:solidFill>
                          <a:latin typeface="+mn-lt"/>
                          <a:ea typeface="+mn-ea"/>
                          <a:cs typeface="+mn-cs"/>
                        </a:rPr>
                        <a:t>Pension Benefit Statement for Mr. X</a:t>
                      </a:r>
                      <a:endParaRPr lang="en-US" sz="2800" dirty="0">
                        <a:solidFill>
                          <a:schemeClr val="tx1"/>
                        </a:solidFill>
                      </a:endParaRPr>
                    </a:p>
                  </a:txBody>
                  <a:tcPr/>
                </a:tc>
              </a:tr>
              <a:tr h="1332875">
                <a:tc>
                  <a:txBody>
                    <a:bodyPr/>
                    <a:lstStyle/>
                    <a:p>
                      <a:r>
                        <a:rPr lang="en-GB" sz="2800" kern="1200" dirty="0" smtClean="0">
                          <a:solidFill>
                            <a:schemeClr val="dk1"/>
                          </a:solidFill>
                          <a:latin typeface="+mn-lt"/>
                          <a:ea typeface="+mn-ea"/>
                          <a:cs typeface="+mn-cs"/>
                        </a:rPr>
                        <a:t>- your monthly income at retirement would be </a:t>
                      </a:r>
                      <a:r>
                        <a:rPr lang="en-GB" sz="2800" b="1" i="1" kern="1200" dirty="0" smtClean="0">
                          <a:solidFill>
                            <a:schemeClr val="dk1"/>
                          </a:solidFill>
                          <a:latin typeface="+mn-lt"/>
                          <a:ea typeface="+mn-ea"/>
                          <a:cs typeface="+mn-cs"/>
                        </a:rPr>
                        <a:t>at least 36% of your final salary</a:t>
                      </a:r>
                      <a:r>
                        <a:rPr lang="en-GB" sz="2800" kern="1200" dirty="0" smtClean="0">
                          <a:solidFill>
                            <a:schemeClr val="dk1"/>
                          </a:solidFill>
                          <a:latin typeface="+mn-lt"/>
                          <a:ea typeface="+mn-ea"/>
                          <a:cs typeface="+mn-cs"/>
                        </a:rPr>
                        <a:t> in 5 out of 10 times</a:t>
                      </a:r>
                      <a:endParaRPr lang="en-US" sz="2800" dirty="0"/>
                    </a:p>
                  </a:txBody>
                  <a:tcPr/>
                </a:tc>
              </a:tr>
              <a:tr h="1332875">
                <a:tc>
                  <a:txBody>
                    <a:bodyPr/>
                    <a:lstStyle/>
                    <a:p>
                      <a:endParaRPr lang="en-US" sz="2800" kern="1200" dirty="0" smtClean="0">
                        <a:solidFill>
                          <a:schemeClr val="dk1"/>
                        </a:solidFill>
                        <a:latin typeface="+mn-lt"/>
                        <a:ea typeface="+mn-ea"/>
                        <a:cs typeface="+mn-cs"/>
                      </a:endParaRPr>
                    </a:p>
                  </a:txBody>
                  <a:tcPr/>
                </a:tc>
              </a:tr>
              <a:tr h="1747548">
                <a:tc>
                  <a:txBody>
                    <a:bodyPr/>
                    <a:lstStyle/>
                    <a:p>
                      <a:endParaRPr lang="en-US" sz="2800" kern="1200" dirty="0" smtClean="0">
                        <a:solidFill>
                          <a:schemeClr val="dk1"/>
                        </a:solidFill>
                        <a:latin typeface="+mn-lt"/>
                        <a:ea typeface="+mn-ea"/>
                        <a:cs typeface="+mn-cs"/>
                      </a:endParaRPr>
                    </a:p>
                  </a:txBody>
                  <a:tcPr/>
                </a:tc>
              </a:tr>
            </a:tbl>
          </a:graphicData>
        </a:graphic>
      </p:graphicFrame>
      <p:graphicFrame>
        <p:nvGraphicFramePr>
          <p:cNvPr id="7" name="Table 6"/>
          <p:cNvGraphicFramePr>
            <a:graphicFrameLocks noGrp="1"/>
          </p:cNvGraphicFramePr>
          <p:nvPr/>
        </p:nvGraphicFramePr>
        <p:xfrm>
          <a:off x="857224" y="1214422"/>
          <a:ext cx="7715304" cy="5008908"/>
        </p:xfrm>
        <a:graphic>
          <a:graphicData uri="http://schemas.openxmlformats.org/drawingml/2006/table">
            <a:tbl>
              <a:tblPr firstRow="1" bandRow="1">
                <a:tableStyleId>{5C22544A-7EE6-4342-B048-85BDC9FD1C3A}</a:tableStyleId>
              </a:tblPr>
              <a:tblGrid>
                <a:gridCol w="7715304"/>
              </a:tblGrid>
              <a:tr h="503531">
                <a:tc>
                  <a:txBody>
                    <a:bodyPr/>
                    <a:lstStyle/>
                    <a:p>
                      <a:pPr algn="ctr"/>
                      <a:r>
                        <a:rPr lang="en-GB" sz="2800" b="1" kern="1200" dirty="0" smtClean="0">
                          <a:solidFill>
                            <a:schemeClr val="tx1"/>
                          </a:solidFill>
                          <a:latin typeface="+mn-lt"/>
                          <a:ea typeface="+mn-ea"/>
                          <a:cs typeface="+mn-cs"/>
                        </a:rPr>
                        <a:t>Pension Benefit Statement for Mr. X</a:t>
                      </a:r>
                      <a:endParaRPr lang="en-US" sz="2800" dirty="0">
                        <a:solidFill>
                          <a:schemeClr val="tx1"/>
                        </a:solidFill>
                      </a:endParaRPr>
                    </a:p>
                  </a:txBody>
                  <a:tcPr/>
                </a:tc>
              </a:tr>
              <a:tr h="1332875">
                <a:tc>
                  <a:txBody>
                    <a:bodyPr/>
                    <a:lstStyle/>
                    <a:p>
                      <a:r>
                        <a:rPr lang="en-GB" sz="2800" kern="1200" dirty="0" smtClean="0">
                          <a:solidFill>
                            <a:schemeClr val="dk1"/>
                          </a:solidFill>
                          <a:latin typeface="+mn-lt"/>
                          <a:ea typeface="+mn-ea"/>
                          <a:cs typeface="+mn-cs"/>
                        </a:rPr>
                        <a:t>- your monthly income at retirement would be </a:t>
                      </a:r>
                      <a:r>
                        <a:rPr lang="en-GB" sz="2800" b="1" i="1" kern="1200" dirty="0" smtClean="0">
                          <a:solidFill>
                            <a:schemeClr val="dk1"/>
                          </a:solidFill>
                          <a:latin typeface="+mn-lt"/>
                          <a:ea typeface="+mn-ea"/>
                          <a:cs typeface="+mn-cs"/>
                        </a:rPr>
                        <a:t>at least 36% of your final salary</a:t>
                      </a:r>
                      <a:r>
                        <a:rPr lang="en-GB" sz="2800" kern="1200" dirty="0" smtClean="0">
                          <a:solidFill>
                            <a:schemeClr val="dk1"/>
                          </a:solidFill>
                          <a:latin typeface="+mn-lt"/>
                          <a:ea typeface="+mn-ea"/>
                          <a:cs typeface="+mn-cs"/>
                        </a:rPr>
                        <a:t> in 5 out of 10 times</a:t>
                      </a:r>
                      <a:endParaRPr lang="en-US" sz="2800" dirty="0"/>
                    </a:p>
                  </a:txBody>
                  <a:tcPr/>
                </a:tc>
              </a:tr>
              <a:tr h="1332875">
                <a:tc>
                  <a:txBody>
                    <a:bodyPr/>
                    <a:lstStyle/>
                    <a:p>
                      <a:r>
                        <a:rPr lang="en-GB" sz="2800" kern="1200" smtClean="0">
                          <a:solidFill>
                            <a:schemeClr val="dk1"/>
                          </a:solidFill>
                          <a:latin typeface="+mn-lt"/>
                          <a:ea typeface="+mn-ea"/>
                          <a:cs typeface="+mn-cs"/>
                        </a:rPr>
                        <a:t>- However, it is possible that 1 out of 10 times your monthly retirement income would be 16% or less.</a:t>
                      </a:r>
                      <a:endParaRPr lang="en-US" sz="2800" kern="1200" dirty="0" smtClean="0">
                        <a:solidFill>
                          <a:schemeClr val="dk1"/>
                        </a:solidFill>
                        <a:latin typeface="+mn-lt"/>
                        <a:ea typeface="+mn-ea"/>
                        <a:cs typeface="+mn-cs"/>
                      </a:endParaRPr>
                    </a:p>
                  </a:txBody>
                  <a:tcPr/>
                </a:tc>
              </a:tr>
              <a:tr h="1747548">
                <a:tc>
                  <a:txBody>
                    <a:bodyPr/>
                    <a:lstStyle/>
                    <a:p>
                      <a:endParaRPr lang="en-US" sz="2800" kern="1200" dirty="0" smtClean="0">
                        <a:solidFill>
                          <a:schemeClr val="dk1"/>
                        </a:solidFill>
                        <a:latin typeface="+mn-lt"/>
                        <a:ea typeface="+mn-ea"/>
                        <a:cs typeface="+mn-cs"/>
                      </a:endParaRPr>
                    </a:p>
                  </a:txBody>
                  <a:tcPr/>
                </a:tc>
              </a:tr>
            </a:tbl>
          </a:graphicData>
        </a:graphic>
      </p:graphicFrame>
      <p:sp>
        <p:nvSpPr>
          <p:cNvPr id="2" name="Title 1"/>
          <p:cNvSpPr>
            <a:spLocks noGrp="1"/>
          </p:cNvSpPr>
          <p:nvPr>
            <p:ph type="title"/>
          </p:nvPr>
        </p:nvSpPr>
        <p:spPr/>
        <p:txBody>
          <a:bodyPr/>
          <a:lstStyle/>
          <a:p>
            <a:r>
              <a:rPr lang="en-GB" dirty="0" smtClean="0"/>
              <a:t>Q4. Include recommendations?</a:t>
            </a:r>
            <a:endParaRPr lang="en-US" dirty="0" smtClean="0"/>
          </a:p>
        </p:txBody>
      </p:sp>
      <p:graphicFrame>
        <p:nvGraphicFramePr>
          <p:cNvPr id="4" name="Table 3"/>
          <p:cNvGraphicFramePr>
            <a:graphicFrameLocks noGrp="1"/>
          </p:cNvGraphicFramePr>
          <p:nvPr>
            <p:extLst>
              <p:ext uri="{D42A27DB-BD31-4B8C-83A1-F6EECF244321}">
                <p14:modId xmlns:p14="http://schemas.microsoft.com/office/powerpoint/2010/main" val="951823167"/>
              </p:ext>
            </p:extLst>
          </p:nvPr>
        </p:nvGraphicFramePr>
        <p:xfrm>
          <a:off x="857224" y="1142984"/>
          <a:ext cx="7715304" cy="5059680"/>
        </p:xfrm>
        <a:graphic>
          <a:graphicData uri="http://schemas.openxmlformats.org/drawingml/2006/table">
            <a:tbl>
              <a:tblPr firstRow="1" bandRow="1">
                <a:tableStyleId>{5C22544A-7EE6-4342-B048-85BDC9FD1C3A}</a:tableStyleId>
              </a:tblPr>
              <a:tblGrid>
                <a:gridCol w="7715304"/>
              </a:tblGrid>
              <a:tr h="503531">
                <a:tc>
                  <a:txBody>
                    <a:bodyPr/>
                    <a:lstStyle/>
                    <a:p>
                      <a:pPr algn="ctr"/>
                      <a:r>
                        <a:rPr lang="en-GB" sz="2800" b="1" kern="1200" dirty="0" smtClean="0">
                          <a:solidFill>
                            <a:schemeClr val="bg1"/>
                          </a:solidFill>
                          <a:latin typeface="+mn-lt"/>
                          <a:ea typeface="+mn-ea"/>
                          <a:cs typeface="+mn-cs"/>
                        </a:rPr>
                        <a:t>Pension Benefit Statement for Mr. X</a:t>
                      </a:r>
                      <a:endParaRPr lang="en-US" sz="2800" dirty="0">
                        <a:solidFill>
                          <a:schemeClr val="bg1"/>
                        </a:solidFill>
                      </a:endParaRPr>
                    </a:p>
                  </a:txBody>
                  <a:tcPr/>
                </a:tc>
              </a:tr>
              <a:tr h="1332875">
                <a:tc>
                  <a:txBody>
                    <a:bodyPr/>
                    <a:lstStyle/>
                    <a:p>
                      <a:r>
                        <a:rPr lang="en-GB" sz="2800" kern="1200" dirty="0" smtClean="0">
                          <a:solidFill>
                            <a:schemeClr val="dk1"/>
                          </a:solidFill>
                          <a:latin typeface="+mn-lt"/>
                          <a:ea typeface="+mn-ea"/>
                          <a:cs typeface="+mn-cs"/>
                        </a:rPr>
                        <a:t>- your monthly income at retirement would be </a:t>
                      </a:r>
                      <a:r>
                        <a:rPr lang="en-GB" sz="2800" b="1" i="1" kern="1200" dirty="0" smtClean="0">
                          <a:solidFill>
                            <a:schemeClr val="dk1"/>
                          </a:solidFill>
                          <a:latin typeface="+mn-lt"/>
                          <a:ea typeface="+mn-ea"/>
                          <a:cs typeface="+mn-cs"/>
                        </a:rPr>
                        <a:t>at least 36% of your final salary</a:t>
                      </a:r>
                      <a:r>
                        <a:rPr lang="en-GB" sz="2800" kern="1200" dirty="0" smtClean="0">
                          <a:solidFill>
                            <a:schemeClr val="dk1"/>
                          </a:solidFill>
                          <a:latin typeface="+mn-lt"/>
                          <a:ea typeface="+mn-ea"/>
                          <a:cs typeface="+mn-cs"/>
                        </a:rPr>
                        <a:t> in 5 out of 10 times</a:t>
                      </a:r>
                      <a:endParaRPr lang="en-US" sz="2800" dirty="0"/>
                    </a:p>
                  </a:txBody>
                  <a:tcPr/>
                </a:tc>
              </a:tr>
              <a:tr h="1332875">
                <a:tc>
                  <a:txBody>
                    <a:bodyPr/>
                    <a:lstStyle/>
                    <a:p>
                      <a:r>
                        <a:rPr lang="en-GB" sz="2800" kern="1200" dirty="0" smtClean="0">
                          <a:solidFill>
                            <a:schemeClr val="dk1"/>
                          </a:solidFill>
                          <a:latin typeface="+mn-lt"/>
                          <a:ea typeface="+mn-ea"/>
                          <a:cs typeface="+mn-cs"/>
                        </a:rPr>
                        <a:t>- However, it is possible that 1 out of 10 times your monthly retirement income would be 16% or less.</a:t>
                      </a:r>
                      <a:endParaRPr lang="en-US" sz="2800" kern="1200" dirty="0" smtClean="0">
                        <a:solidFill>
                          <a:schemeClr val="dk1"/>
                        </a:solidFill>
                        <a:latin typeface="+mn-lt"/>
                        <a:ea typeface="+mn-ea"/>
                        <a:cs typeface="+mn-cs"/>
                      </a:endParaRPr>
                    </a:p>
                  </a:txBody>
                  <a:tcPr/>
                </a:tc>
              </a:tr>
              <a:tr h="1747548">
                <a:tc>
                  <a:txBody>
                    <a:bodyPr/>
                    <a:lstStyle/>
                    <a:p>
                      <a:r>
                        <a:rPr lang="en-GB" sz="2800" kern="1200" dirty="0" smtClean="0">
                          <a:solidFill>
                            <a:schemeClr val="dk1"/>
                          </a:solidFill>
                          <a:latin typeface="+mn-lt"/>
                          <a:ea typeface="+mn-ea"/>
                          <a:cs typeface="+mn-cs"/>
                        </a:rPr>
                        <a:t>- You would need to double your contributions from 5% to 10% to ensure a minimum monthly retirement income of </a:t>
                      </a:r>
                      <a:r>
                        <a:rPr lang="en-GB" sz="2800" b="1" i="1" kern="1200" dirty="0" smtClean="0">
                          <a:solidFill>
                            <a:schemeClr val="dk1"/>
                          </a:solidFill>
                          <a:latin typeface="+mn-lt"/>
                          <a:ea typeface="+mn-ea"/>
                          <a:cs typeface="+mn-cs"/>
                        </a:rPr>
                        <a:t>at least 36% of your final salary</a:t>
                      </a:r>
                      <a:r>
                        <a:rPr lang="en-GB" sz="2800" kern="1200" dirty="0" smtClean="0">
                          <a:solidFill>
                            <a:schemeClr val="dk1"/>
                          </a:solidFill>
                          <a:latin typeface="+mn-lt"/>
                          <a:ea typeface="+mn-ea"/>
                          <a:cs typeface="+mn-cs"/>
                        </a:rPr>
                        <a:t> in 9 out of 10 times</a:t>
                      </a:r>
                      <a:endParaRPr lang="en-US" sz="2800" kern="1200" dirty="0" smtClean="0">
                        <a:solidFill>
                          <a:schemeClr val="dk1"/>
                        </a:solidFill>
                        <a:latin typeface="+mn-lt"/>
                        <a:ea typeface="+mn-ea"/>
                        <a:cs typeface="+mn-cs"/>
                      </a:endParaRPr>
                    </a:p>
                  </a:txBody>
                  <a:tcPr/>
                </a:tc>
              </a:tr>
            </a:tbl>
          </a:graphicData>
        </a:graphic>
      </p:graphicFrame>
      <p:sp>
        <p:nvSpPr>
          <p:cNvPr id="8" name="Slide Number Placeholder 6"/>
          <p:cNvSpPr>
            <a:spLocks noGrp="1"/>
          </p:cNvSpPr>
          <p:nvPr>
            <p:ph type="sldNum" sz="quarter" idx="4294967295"/>
          </p:nvPr>
        </p:nvSpPr>
        <p:spPr>
          <a:xfrm>
            <a:off x="8640000" y="6411600"/>
            <a:ext cx="342000" cy="244800"/>
          </a:xfrm>
          <a:prstGeom prst="rect">
            <a:avLst/>
          </a:prstGeom>
        </p:spPr>
        <p:txBody>
          <a:bodyPr/>
          <a:lstStyle/>
          <a:p>
            <a:fld id="{8EAD1EA9-281A-4F59-ACE9-7004080B5EB5}" type="slidenum">
              <a:rPr lang="en-GB" sz="1000" smtClean="0">
                <a:solidFill>
                  <a:prstClr val="white"/>
                </a:solidFill>
              </a:rPr>
              <a:pPr/>
              <a:t>20</a:t>
            </a:fld>
            <a:endParaRPr lang="en-GB" sz="1000" dirty="0">
              <a:solidFill>
                <a:prstClr val="white"/>
              </a:solidFill>
            </a:endParaRPr>
          </a:p>
        </p:txBody>
      </p:sp>
    </p:spTree>
    <p:extLst>
      <p:ext uri="{BB962C8B-B14F-4D97-AF65-F5344CB8AC3E}">
        <p14:creationId xmlns:p14="http://schemas.microsoft.com/office/powerpoint/2010/main" val="2987960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diamond(in)">
                                      <p:cBhvr>
                                        <p:cTn id="2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Q5. Using visual help: tables</a:t>
            </a:r>
            <a:endParaRPr lang="en-US" dirty="0" smtClean="0"/>
          </a:p>
        </p:txBody>
      </p:sp>
      <p:graphicFrame>
        <p:nvGraphicFramePr>
          <p:cNvPr id="4" name="Table 3"/>
          <p:cNvGraphicFramePr>
            <a:graphicFrameLocks noGrp="1"/>
          </p:cNvGraphicFramePr>
          <p:nvPr>
            <p:extLst>
              <p:ext uri="{D42A27DB-BD31-4B8C-83A1-F6EECF244321}">
                <p14:modId xmlns:p14="http://schemas.microsoft.com/office/powerpoint/2010/main" val="241259699"/>
              </p:ext>
            </p:extLst>
          </p:nvPr>
        </p:nvGraphicFramePr>
        <p:xfrm>
          <a:off x="928662" y="4500570"/>
          <a:ext cx="7858182" cy="1381760"/>
        </p:xfrm>
        <a:graphic>
          <a:graphicData uri="http://schemas.openxmlformats.org/drawingml/2006/table">
            <a:tbl>
              <a:tblPr firstRow="1" bandRow="1">
                <a:tableStyleId>{5C22544A-7EE6-4342-B048-85BDC9FD1C3A}</a:tableStyleId>
              </a:tblPr>
              <a:tblGrid>
                <a:gridCol w="4500596"/>
                <a:gridCol w="642942"/>
                <a:gridCol w="714380"/>
                <a:gridCol w="714380"/>
                <a:gridCol w="642942"/>
                <a:gridCol w="642942"/>
              </a:tblGrid>
              <a:tr h="370840">
                <a:tc gridSpan="6">
                  <a:txBody>
                    <a:bodyPr/>
                    <a:lstStyle/>
                    <a:p>
                      <a:pPr algn="ctr"/>
                      <a:r>
                        <a:rPr lang="en-GB" sz="1800" b="1" kern="1200" dirty="0" smtClean="0">
                          <a:solidFill>
                            <a:schemeClr val="bg1"/>
                          </a:solidFill>
                          <a:latin typeface="+mn-lt"/>
                          <a:ea typeface="+mn-ea"/>
                          <a:cs typeface="+mn-cs"/>
                        </a:rPr>
                        <a:t>Number of times out of 10 that retirement income relative to final salary may be below a given level</a:t>
                      </a:r>
                      <a:endParaRPr lang="en-US" dirty="0">
                        <a:solidFill>
                          <a:schemeClr val="bg1"/>
                        </a:solidFill>
                      </a:endParaRPr>
                    </a:p>
                  </a:txBody>
                  <a:tcPr/>
                </a:tc>
                <a:tc hMerge="1">
                  <a:txBody>
                    <a:bodyPr/>
                    <a:lstStyle/>
                    <a:p>
                      <a:endParaRPr lang="en-US" dirty="0"/>
                    </a:p>
                  </a:txBody>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r>
              <a:tr h="370840">
                <a:tc>
                  <a:txBody>
                    <a:bodyPr/>
                    <a:lstStyle/>
                    <a:p>
                      <a:r>
                        <a:rPr lang="en-GB" dirty="0" smtClean="0"/>
                        <a:t>Retirement income relative to final salary</a:t>
                      </a:r>
                      <a:endParaRPr lang="en-US" dirty="0"/>
                    </a:p>
                  </a:txBody>
                  <a:tcPr/>
                </a:tc>
                <a:tc>
                  <a:txBody>
                    <a:bodyPr/>
                    <a:lstStyle/>
                    <a:p>
                      <a:pPr algn="ctr"/>
                      <a:r>
                        <a:rPr lang="en-GB" dirty="0" smtClean="0"/>
                        <a:t>16</a:t>
                      </a:r>
                      <a:endParaRPr lang="en-US" dirty="0"/>
                    </a:p>
                  </a:txBody>
                  <a:tcPr/>
                </a:tc>
                <a:tc>
                  <a:txBody>
                    <a:bodyPr/>
                    <a:lstStyle/>
                    <a:p>
                      <a:pPr algn="ctr"/>
                      <a:r>
                        <a:rPr lang="en-GB" dirty="0" smtClean="0"/>
                        <a:t>24</a:t>
                      </a:r>
                      <a:endParaRPr lang="en-US" dirty="0"/>
                    </a:p>
                  </a:txBody>
                  <a:tcPr/>
                </a:tc>
                <a:tc>
                  <a:txBody>
                    <a:bodyPr/>
                    <a:lstStyle/>
                    <a:p>
                      <a:pPr algn="ctr"/>
                      <a:r>
                        <a:rPr lang="en-GB" dirty="0" smtClean="0"/>
                        <a:t>36</a:t>
                      </a:r>
                      <a:endParaRPr lang="en-US" dirty="0"/>
                    </a:p>
                  </a:txBody>
                  <a:tcPr/>
                </a:tc>
                <a:tc>
                  <a:txBody>
                    <a:bodyPr/>
                    <a:lstStyle/>
                    <a:p>
                      <a:pPr algn="ctr"/>
                      <a:r>
                        <a:rPr lang="en-GB" dirty="0" smtClean="0"/>
                        <a:t>55</a:t>
                      </a:r>
                      <a:endParaRPr lang="en-US" dirty="0"/>
                    </a:p>
                  </a:txBody>
                  <a:tcPr/>
                </a:tc>
                <a:tc>
                  <a:txBody>
                    <a:bodyPr/>
                    <a:lstStyle/>
                    <a:p>
                      <a:pPr algn="ctr"/>
                      <a:r>
                        <a:rPr lang="en-GB" dirty="0" smtClean="0"/>
                        <a:t>78</a:t>
                      </a:r>
                      <a:endParaRPr lang="en-US" dirty="0"/>
                    </a:p>
                  </a:txBody>
                  <a:tcPr/>
                </a:tc>
              </a:tr>
              <a:tr h="370840">
                <a:tc>
                  <a:txBody>
                    <a:bodyPr/>
                    <a:lstStyle/>
                    <a:p>
                      <a:r>
                        <a:rPr lang="en-GB" dirty="0" smtClean="0"/>
                        <a:t>Number of times out of 10</a:t>
                      </a:r>
                      <a:endParaRPr lang="en-US" dirty="0"/>
                    </a:p>
                  </a:txBody>
                  <a:tcPr/>
                </a:tc>
                <a:tc>
                  <a:txBody>
                    <a:bodyPr/>
                    <a:lstStyle/>
                    <a:p>
                      <a:pPr algn="ctr"/>
                      <a:r>
                        <a:rPr lang="en-GB" dirty="0" smtClean="0"/>
                        <a:t>1</a:t>
                      </a:r>
                      <a:endParaRPr lang="en-US" dirty="0"/>
                    </a:p>
                  </a:txBody>
                  <a:tcPr/>
                </a:tc>
                <a:tc>
                  <a:txBody>
                    <a:bodyPr/>
                    <a:lstStyle/>
                    <a:p>
                      <a:pPr algn="ctr"/>
                      <a:r>
                        <a:rPr lang="en-GB" dirty="0" smtClean="0"/>
                        <a:t>2.5</a:t>
                      </a:r>
                      <a:endParaRPr lang="en-US" dirty="0"/>
                    </a:p>
                  </a:txBody>
                  <a:tcPr/>
                </a:tc>
                <a:tc>
                  <a:txBody>
                    <a:bodyPr/>
                    <a:lstStyle/>
                    <a:p>
                      <a:pPr algn="ctr"/>
                      <a:r>
                        <a:rPr lang="en-GB" dirty="0" smtClean="0"/>
                        <a:t>5</a:t>
                      </a:r>
                      <a:endParaRPr lang="en-US" dirty="0"/>
                    </a:p>
                  </a:txBody>
                  <a:tcPr/>
                </a:tc>
                <a:tc>
                  <a:txBody>
                    <a:bodyPr/>
                    <a:lstStyle/>
                    <a:p>
                      <a:pPr algn="ctr"/>
                      <a:r>
                        <a:rPr lang="en-GB" dirty="0" smtClean="0"/>
                        <a:t>7.5</a:t>
                      </a:r>
                      <a:endParaRPr lang="en-US" dirty="0"/>
                    </a:p>
                  </a:txBody>
                  <a:tcPr/>
                </a:tc>
                <a:tc>
                  <a:txBody>
                    <a:bodyPr/>
                    <a:lstStyle/>
                    <a:p>
                      <a:pPr algn="ctr"/>
                      <a:r>
                        <a:rPr lang="en-GB" dirty="0" smtClean="0"/>
                        <a:t>9</a:t>
                      </a:r>
                      <a:endParaRPr lang="en-US" dirty="0"/>
                    </a:p>
                  </a:txBody>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94569625"/>
              </p:ext>
            </p:extLst>
          </p:nvPr>
        </p:nvGraphicFramePr>
        <p:xfrm>
          <a:off x="1071538" y="1142985"/>
          <a:ext cx="7715304" cy="3099435"/>
        </p:xfrm>
        <a:graphic>
          <a:graphicData uri="http://schemas.openxmlformats.org/drawingml/2006/table">
            <a:tbl>
              <a:tblPr firstRow="1" bandRow="1">
                <a:tableStyleId>{5C22544A-7EE6-4342-B048-85BDC9FD1C3A}</a:tableStyleId>
              </a:tblPr>
              <a:tblGrid>
                <a:gridCol w="7715304"/>
              </a:tblGrid>
              <a:tr h="491435">
                <a:tc>
                  <a:txBody>
                    <a:bodyPr/>
                    <a:lstStyle/>
                    <a:p>
                      <a:pPr algn="ctr"/>
                      <a:r>
                        <a:rPr lang="en-GB" sz="2800" b="1" kern="1200" dirty="0" smtClean="0">
                          <a:solidFill>
                            <a:schemeClr val="bg1"/>
                          </a:solidFill>
                          <a:latin typeface="+mn-lt"/>
                          <a:ea typeface="+mn-ea"/>
                          <a:cs typeface="+mn-cs"/>
                        </a:rPr>
                        <a:t>Pension Benefit Statement for Mr. X</a:t>
                      </a:r>
                      <a:endParaRPr lang="en-US" sz="2800" dirty="0">
                        <a:solidFill>
                          <a:schemeClr val="bg1"/>
                        </a:solidFill>
                      </a:endParaRPr>
                    </a:p>
                  </a:txBody>
                  <a:tcPr/>
                </a:tc>
              </a:tr>
              <a:tr h="664883">
                <a:tc>
                  <a:txBody>
                    <a:bodyPr/>
                    <a:lstStyle/>
                    <a:p>
                      <a:r>
                        <a:rPr lang="en-GB" sz="2000" kern="1200" dirty="0" smtClean="0">
                          <a:solidFill>
                            <a:schemeClr val="dk1"/>
                          </a:solidFill>
                          <a:latin typeface="+mn-lt"/>
                          <a:ea typeface="+mn-ea"/>
                          <a:cs typeface="+mn-cs"/>
                        </a:rPr>
                        <a:t>- your monthly income at retirement would be </a:t>
                      </a:r>
                      <a:r>
                        <a:rPr lang="en-GB" sz="2000" b="1" i="1" kern="1200" dirty="0" smtClean="0">
                          <a:solidFill>
                            <a:schemeClr val="dk1"/>
                          </a:solidFill>
                          <a:latin typeface="+mn-lt"/>
                          <a:ea typeface="+mn-ea"/>
                          <a:cs typeface="+mn-cs"/>
                        </a:rPr>
                        <a:t>at least 36% of your final salary</a:t>
                      </a:r>
                      <a:r>
                        <a:rPr lang="en-GB" sz="2000" kern="1200" dirty="0" smtClean="0">
                          <a:solidFill>
                            <a:schemeClr val="dk1"/>
                          </a:solidFill>
                          <a:latin typeface="+mn-lt"/>
                          <a:ea typeface="+mn-ea"/>
                          <a:cs typeface="+mn-cs"/>
                        </a:rPr>
                        <a:t> in 5 out of 10 times</a:t>
                      </a:r>
                      <a:endParaRPr lang="en-US" sz="2000" dirty="0"/>
                    </a:p>
                  </a:txBody>
                  <a:tcPr/>
                </a:tc>
              </a:tr>
              <a:tr h="664883">
                <a:tc>
                  <a:txBody>
                    <a:bodyPr/>
                    <a:lstStyle/>
                    <a:p>
                      <a:r>
                        <a:rPr lang="en-GB" sz="2000" kern="1200" dirty="0" smtClean="0">
                          <a:solidFill>
                            <a:schemeClr val="dk1"/>
                          </a:solidFill>
                          <a:latin typeface="+mn-lt"/>
                          <a:ea typeface="+mn-ea"/>
                          <a:cs typeface="+mn-cs"/>
                        </a:rPr>
                        <a:t>- However, it is possible that 1 out of 10 times your monthly retirement income would be 16% or less.</a:t>
                      </a:r>
                      <a:endParaRPr lang="en-US" sz="2000" kern="1200" dirty="0" smtClean="0">
                        <a:solidFill>
                          <a:schemeClr val="dk1"/>
                        </a:solidFill>
                        <a:latin typeface="+mn-lt"/>
                        <a:ea typeface="+mn-ea"/>
                        <a:cs typeface="+mn-cs"/>
                      </a:endParaRPr>
                    </a:p>
                  </a:txBody>
                  <a:tcPr/>
                </a:tc>
              </a:tr>
              <a:tr h="1179195">
                <a:tc>
                  <a:txBody>
                    <a:bodyPr/>
                    <a:lstStyle/>
                    <a:p>
                      <a:r>
                        <a:rPr lang="en-GB" sz="2000" kern="1200" dirty="0" smtClean="0">
                          <a:solidFill>
                            <a:schemeClr val="dk1"/>
                          </a:solidFill>
                          <a:latin typeface="+mn-lt"/>
                          <a:ea typeface="+mn-ea"/>
                          <a:cs typeface="+mn-cs"/>
                        </a:rPr>
                        <a:t>- You would need to double your contributions from 5% to 10% to ensure a minimum monthly retirement income of </a:t>
                      </a:r>
                      <a:r>
                        <a:rPr lang="en-GB" sz="2000" b="1" i="1" kern="1200" dirty="0" smtClean="0">
                          <a:solidFill>
                            <a:schemeClr val="dk1"/>
                          </a:solidFill>
                          <a:latin typeface="+mn-lt"/>
                          <a:ea typeface="+mn-ea"/>
                          <a:cs typeface="+mn-cs"/>
                        </a:rPr>
                        <a:t>at least 36% of your final salary</a:t>
                      </a:r>
                      <a:r>
                        <a:rPr lang="en-GB" sz="2000" kern="1200" dirty="0" smtClean="0">
                          <a:solidFill>
                            <a:schemeClr val="dk1"/>
                          </a:solidFill>
                          <a:latin typeface="+mn-lt"/>
                          <a:ea typeface="+mn-ea"/>
                          <a:cs typeface="+mn-cs"/>
                        </a:rPr>
                        <a:t> in 9 out of 10 times</a:t>
                      </a:r>
                      <a:endParaRPr lang="en-US" sz="2000" kern="1200" dirty="0" smtClean="0">
                        <a:solidFill>
                          <a:schemeClr val="dk1"/>
                        </a:solidFill>
                        <a:latin typeface="+mn-lt"/>
                        <a:ea typeface="+mn-ea"/>
                        <a:cs typeface="+mn-cs"/>
                      </a:endParaRPr>
                    </a:p>
                  </a:txBody>
                  <a:tcPr/>
                </a:tc>
              </a:tr>
            </a:tbl>
          </a:graphicData>
        </a:graphic>
      </p:graphicFrame>
      <p:sp>
        <p:nvSpPr>
          <p:cNvPr id="6" name="Slide Number Placeholder 6"/>
          <p:cNvSpPr>
            <a:spLocks noGrp="1"/>
          </p:cNvSpPr>
          <p:nvPr>
            <p:ph type="sldNum" sz="quarter" idx="4294967295"/>
          </p:nvPr>
        </p:nvSpPr>
        <p:spPr>
          <a:xfrm>
            <a:off x="8640000" y="6411600"/>
            <a:ext cx="342000" cy="244800"/>
          </a:xfrm>
          <a:prstGeom prst="rect">
            <a:avLst/>
          </a:prstGeom>
        </p:spPr>
        <p:txBody>
          <a:bodyPr/>
          <a:lstStyle/>
          <a:p>
            <a:fld id="{8EAD1EA9-281A-4F59-ACE9-7004080B5EB5}" type="slidenum">
              <a:rPr lang="en-GB" sz="1000" smtClean="0">
                <a:solidFill>
                  <a:prstClr val="white"/>
                </a:solidFill>
              </a:rPr>
              <a:pPr/>
              <a:t>21</a:t>
            </a:fld>
            <a:endParaRPr lang="en-GB" sz="1000" dirty="0">
              <a:solidFill>
                <a:prstClr val="white"/>
              </a:solidFill>
            </a:endParaRPr>
          </a:p>
        </p:txBody>
      </p:sp>
    </p:spTree>
    <p:extLst>
      <p:ext uri="{BB962C8B-B14F-4D97-AF65-F5344CB8AC3E}">
        <p14:creationId xmlns:p14="http://schemas.microsoft.com/office/powerpoint/2010/main" val="2655060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Q5. Using visual help: histograms</a:t>
            </a:r>
            <a:endParaRPr lang="en-US" dirty="0" smtClean="0"/>
          </a:p>
        </p:txBody>
      </p:sp>
      <p:pic>
        <p:nvPicPr>
          <p:cNvPr id="1026" name="Picture 2"/>
          <p:cNvPicPr>
            <a:picLocks noChangeAspect="1" noChangeArrowheads="1"/>
          </p:cNvPicPr>
          <p:nvPr/>
        </p:nvPicPr>
        <p:blipFill>
          <a:blip r:embed="rId3" cstate="print"/>
          <a:srcRect/>
          <a:stretch>
            <a:fillRect/>
          </a:stretch>
        </p:blipFill>
        <p:spPr bwMode="auto">
          <a:xfrm>
            <a:off x="714348" y="1142984"/>
            <a:ext cx="7715304" cy="5538241"/>
          </a:xfrm>
          <a:prstGeom prst="rect">
            <a:avLst/>
          </a:prstGeom>
          <a:noFill/>
          <a:ln w="9525">
            <a:noFill/>
            <a:miter lim="800000"/>
            <a:headEnd/>
            <a:tailEnd/>
          </a:ln>
        </p:spPr>
      </p:pic>
      <p:sp>
        <p:nvSpPr>
          <p:cNvPr id="4" name="Slide Number Placeholder 6"/>
          <p:cNvSpPr>
            <a:spLocks noGrp="1"/>
          </p:cNvSpPr>
          <p:nvPr>
            <p:ph type="sldNum" sz="quarter" idx="4294967295"/>
          </p:nvPr>
        </p:nvSpPr>
        <p:spPr>
          <a:xfrm>
            <a:off x="8640000" y="6411600"/>
            <a:ext cx="342000" cy="244800"/>
          </a:xfrm>
          <a:prstGeom prst="rect">
            <a:avLst/>
          </a:prstGeom>
        </p:spPr>
        <p:txBody>
          <a:bodyPr/>
          <a:lstStyle/>
          <a:p>
            <a:fld id="{8EAD1EA9-281A-4F59-ACE9-7004080B5EB5}" type="slidenum">
              <a:rPr lang="en-GB" sz="1000" smtClean="0">
                <a:solidFill>
                  <a:prstClr val="white"/>
                </a:solidFill>
              </a:rPr>
              <a:pPr/>
              <a:t>22</a:t>
            </a:fld>
            <a:endParaRPr lang="en-GB" sz="1000" dirty="0">
              <a:solidFill>
                <a:prstClr val="white"/>
              </a:solidFill>
            </a:endParaRPr>
          </a:p>
        </p:txBody>
      </p:sp>
    </p:spTree>
    <p:extLst>
      <p:ext uri="{BB962C8B-B14F-4D97-AF65-F5344CB8AC3E}">
        <p14:creationId xmlns:p14="http://schemas.microsoft.com/office/powerpoint/2010/main" val="4221048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p:cTn id="12" dur="1000" fill="hold"/>
                                        <p:tgtEl>
                                          <p:spTgt spid="1026"/>
                                        </p:tgtEl>
                                        <p:attrNameLst>
                                          <p:attrName>ppt_w</p:attrName>
                                        </p:attrNameLst>
                                      </p:cBhvr>
                                      <p:tavLst>
                                        <p:tav tm="0">
                                          <p:val>
                                            <p:fltVal val="0"/>
                                          </p:val>
                                        </p:tav>
                                        <p:tav tm="100000">
                                          <p:val>
                                            <p:strVal val="#ppt_w"/>
                                          </p:val>
                                        </p:tav>
                                      </p:tavLst>
                                    </p:anim>
                                    <p:anim calcmode="lin" valueType="num">
                                      <p:cBhvr>
                                        <p:cTn id="13" dur="1000" fill="hold"/>
                                        <p:tgtEl>
                                          <p:spTgt spid="1026"/>
                                        </p:tgtEl>
                                        <p:attrNameLst>
                                          <p:attrName>ppt_h</p:attrName>
                                        </p:attrNameLst>
                                      </p:cBhvr>
                                      <p:tavLst>
                                        <p:tav tm="0">
                                          <p:val>
                                            <p:fltVal val="0"/>
                                          </p:val>
                                        </p:tav>
                                        <p:tav tm="100000">
                                          <p:val>
                                            <p:strVal val="#ppt_h"/>
                                          </p:val>
                                        </p:tav>
                                      </p:tavLst>
                                    </p:anim>
                                    <p:anim calcmode="lin" valueType="num">
                                      <p:cBhvr>
                                        <p:cTn id="14" dur="1000" fill="hold"/>
                                        <p:tgtEl>
                                          <p:spTgt spid="1026"/>
                                        </p:tgtEl>
                                        <p:attrNameLst>
                                          <p:attrName>style.rotation</p:attrName>
                                        </p:attrNameLst>
                                      </p:cBhvr>
                                      <p:tavLst>
                                        <p:tav tm="0">
                                          <p:val>
                                            <p:fltVal val="90"/>
                                          </p:val>
                                        </p:tav>
                                        <p:tav tm="100000">
                                          <p:val>
                                            <p:fltVal val="0"/>
                                          </p:val>
                                        </p:tav>
                                      </p:tavLst>
                                    </p:anim>
                                    <p:animEffect transition="in" filter="fade">
                                      <p:cBhvr>
                                        <p:cTn id="15"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Q5. Using visual help: Fan charts</a:t>
            </a:r>
            <a:endParaRPr lang="en-US" dirty="0" smtClean="0"/>
          </a:p>
        </p:txBody>
      </p:sp>
      <p:pic>
        <p:nvPicPr>
          <p:cNvPr id="2050" name="Picture 2"/>
          <p:cNvPicPr>
            <a:picLocks noChangeAspect="1" noChangeArrowheads="1"/>
          </p:cNvPicPr>
          <p:nvPr/>
        </p:nvPicPr>
        <p:blipFill>
          <a:blip r:embed="rId3" cstate="print"/>
          <a:srcRect/>
          <a:stretch>
            <a:fillRect/>
          </a:stretch>
        </p:blipFill>
        <p:spPr bwMode="auto">
          <a:xfrm>
            <a:off x="714348" y="1285860"/>
            <a:ext cx="7858180" cy="5306787"/>
          </a:xfrm>
          <a:prstGeom prst="rect">
            <a:avLst/>
          </a:prstGeom>
          <a:noFill/>
          <a:ln w="9525">
            <a:noFill/>
            <a:miter lim="800000"/>
            <a:headEnd/>
            <a:tailEnd/>
          </a:ln>
        </p:spPr>
      </p:pic>
      <p:sp>
        <p:nvSpPr>
          <p:cNvPr id="4" name="Slide Number Placeholder 6"/>
          <p:cNvSpPr>
            <a:spLocks noGrp="1"/>
          </p:cNvSpPr>
          <p:nvPr>
            <p:ph type="sldNum" sz="quarter" idx="4294967295"/>
          </p:nvPr>
        </p:nvSpPr>
        <p:spPr>
          <a:xfrm>
            <a:off x="8640000" y="6411600"/>
            <a:ext cx="342000" cy="244800"/>
          </a:xfrm>
          <a:prstGeom prst="rect">
            <a:avLst/>
          </a:prstGeom>
        </p:spPr>
        <p:txBody>
          <a:bodyPr/>
          <a:lstStyle/>
          <a:p>
            <a:fld id="{8EAD1EA9-281A-4F59-ACE9-7004080B5EB5}" type="slidenum">
              <a:rPr lang="en-GB" sz="1000" smtClean="0">
                <a:solidFill>
                  <a:prstClr val="white"/>
                </a:solidFill>
              </a:rPr>
              <a:pPr/>
              <a:t>23</a:t>
            </a:fld>
            <a:endParaRPr lang="en-GB" sz="1000" dirty="0">
              <a:solidFill>
                <a:prstClr val="white"/>
              </a:solidFill>
            </a:endParaRPr>
          </a:p>
        </p:txBody>
      </p:sp>
    </p:spTree>
    <p:extLst>
      <p:ext uri="{BB962C8B-B14F-4D97-AF65-F5344CB8AC3E}">
        <p14:creationId xmlns:p14="http://schemas.microsoft.com/office/powerpoint/2010/main" val="49362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 calcmode="lin" valueType="num">
                                      <p:cBhvr>
                                        <p:cTn id="12" dur="500" fill="hold"/>
                                        <p:tgtEl>
                                          <p:spTgt spid="2050"/>
                                        </p:tgtEl>
                                        <p:attrNameLst>
                                          <p:attrName>ppt_w</p:attrName>
                                        </p:attrNameLst>
                                      </p:cBhvr>
                                      <p:tavLst>
                                        <p:tav tm="0">
                                          <p:val>
                                            <p:fltVal val="0"/>
                                          </p:val>
                                        </p:tav>
                                        <p:tav tm="100000">
                                          <p:val>
                                            <p:strVal val="#ppt_w"/>
                                          </p:val>
                                        </p:tav>
                                      </p:tavLst>
                                    </p:anim>
                                    <p:anim calcmode="lin" valueType="num">
                                      <p:cBhvr>
                                        <p:cTn id="13" dur="500" fill="hold"/>
                                        <p:tgtEl>
                                          <p:spTgt spid="2050"/>
                                        </p:tgtEl>
                                        <p:attrNameLst>
                                          <p:attrName>ppt_h</p:attrName>
                                        </p:attrNameLst>
                                      </p:cBhvr>
                                      <p:tavLst>
                                        <p:tav tm="0">
                                          <p:val>
                                            <p:fltVal val="0"/>
                                          </p:val>
                                        </p:tav>
                                        <p:tav tm="100000">
                                          <p:val>
                                            <p:strVal val="#ppt_h"/>
                                          </p:val>
                                        </p:tav>
                                      </p:tavLst>
                                    </p:anim>
                                    <p:animEffect transition="in" filter="fade">
                                      <p:cBhvr>
                                        <p:cTn id="14"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ext uri="{D42A27DB-BD31-4B8C-83A1-F6EECF244321}">
                <p14:modId xmlns:p14="http://schemas.microsoft.com/office/powerpoint/2010/main" val="1662499518"/>
              </p:ext>
            </p:extLst>
          </p:nvPr>
        </p:nvGraphicFramePr>
        <p:xfrm>
          <a:off x="214282" y="1260000"/>
          <a:ext cx="8929718" cy="5097958"/>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1080000" y="237600"/>
            <a:ext cx="7902000" cy="905384"/>
          </a:xfrm>
        </p:spPr>
        <p:txBody>
          <a:bodyPr/>
          <a:lstStyle/>
          <a:p>
            <a:r>
              <a:rPr lang="en-GB" dirty="0" smtClean="0"/>
              <a:t>Q5. Using visual help: coloured bar charts</a:t>
            </a:r>
            <a:endParaRPr lang="en-US" dirty="0" smtClean="0"/>
          </a:p>
        </p:txBody>
      </p:sp>
      <p:sp>
        <p:nvSpPr>
          <p:cNvPr id="7" name="TextBox 1"/>
          <p:cNvSpPr txBox="1"/>
          <p:nvPr/>
        </p:nvSpPr>
        <p:spPr>
          <a:xfrm>
            <a:off x="4714876" y="2786058"/>
            <a:ext cx="2000264" cy="1928826"/>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2400" dirty="0"/>
              <a:t>5</a:t>
            </a:r>
            <a:r>
              <a:rPr lang="en-US" sz="2400" dirty="0" smtClean="0"/>
              <a:t> </a:t>
            </a:r>
            <a:r>
              <a:rPr lang="en-US" sz="2400" dirty="0"/>
              <a:t>out of 10 times </a:t>
            </a:r>
            <a:r>
              <a:rPr lang="en-US" sz="2400" dirty="0" smtClean="0"/>
              <a:t>will </a:t>
            </a:r>
            <a:r>
              <a:rPr lang="en-US" sz="2400" dirty="0"/>
              <a:t>be </a:t>
            </a:r>
            <a:r>
              <a:rPr lang="en-US" sz="2400" dirty="0" smtClean="0"/>
              <a:t>lower than 36</a:t>
            </a:r>
            <a:r>
              <a:rPr lang="en-US" sz="2400" dirty="0"/>
              <a:t>%</a:t>
            </a:r>
          </a:p>
          <a:p>
            <a:endParaRPr lang="en-US" sz="1100" dirty="0"/>
          </a:p>
        </p:txBody>
      </p:sp>
      <p:sp>
        <p:nvSpPr>
          <p:cNvPr id="8" name="TextBox 1"/>
          <p:cNvSpPr txBox="1"/>
          <p:nvPr/>
        </p:nvSpPr>
        <p:spPr>
          <a:xfrm>
            <a:off x="2357422" y="2143116"/>
            <a:ext cx="1643074" cy="3500462"/>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2400" dirty="0"/>
              <a:t>5 out of 10 times </a:t>
            </a:r>
            <a:r>
              <a:rPr lang="en-US" sz="2400" dirty="0" smtClean="0"/>
              <a:t>pension benefits relative to final salary will be higher than </a:t>
            </a:r>
            <a:r>
              <a:rPr lang="en-US" sz="2400" dirty="0"/>
              <a:t>36%</a:t>
            </a:r>
          </a:p>
          <a:p>
            <a:endParaRPr lang="en-US" sz="1100" dirty="0"/>
          </a:p>
        </p:txBody>
      </p:sp>
      <p:sp>
        <p:nvSpPr>
          <p:cNvPr id="6" name="Slide Number Placeholder 6"/>
          <p:cNvSpPr>
            <a:spLocks noGrp="1"/>
          </p:cNvSpPr>
          <p:nvPr>
            <p:ph type="sldNum" sz="quarter" idx="4294967295"/>
          </p:nvPr>
        </p:nvSpPr>
        <p:spPr>
          <a:xfrm>
            <a:off x="8640000" y="6411600"/>
            <a:ext cx="342000" cy="244800"/>
          </a:xfrm>
          <a:prstGeom prst="rect">
            <a:avLst/>
          </a:prstGeom>
        </p:spPr>
        <p:txBody>
          <a:bodyPr/>
          <a:lstStyle/>
          <a:p>
            <a:fld id="{8EAD1EA9-281A-4F59-ACE9-7004080B5EB5}" type="slidenum">
              <a:rPr lang="en-GB" sz="1000" smtClean="0">
                <a:solidFill>
                  <a:prstClr val="white"/>
                </a:solidFill>
              </a:rPr>
              <a:pPr/>
              <a:t>24</a:t>
            </a:fld>
            <a:endParaRPr lang="en-GB" sz="1000" dirty="0">
              <a:solidFill>
                <a:prstClr val="white"/>
              </a:solidFill>
            </a:endParaRPr>
          </a:p>
        </p:txBody>
      </p:sp>
    </p:spTree>
    <p:extLst>
      <p:ext uri="{BB962C8B-B14F-4D97-AF65-F5344CB8AC3E}">
        <p14:creationId xmlns:p14="http://schemas.microsoft.com/office/powerpoint/2010/main" val="1483717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graphicEl>
                                              <a:chart seriesIdx="-4" categoryIdx="0" bldStep="category"/>
                                            </p:graphicEl>
                                          </p:spTgt>
                                        </p:tgtEl>
                                        <p:attrNameLst>
                                          <p:attrName>style.visibility</p:attrName>
                                        </p:attrNameLst>
                                      </p:cBhvr>
                                      <p:to>
                                        <p:strVal val="visible"/>
                                      </p:to>
                                    </p:set>
                                    <p:animEffect transition="in" filter="diamond(in)">
                                      <p:cBhvr>
                                        <p:cTn id="12" dur="500"/>
                                        <p:tgtEl>
                                          <p:spTgt spid="5">
                                            <p:graphicEl>
                                              <a:chart seriesIdx="-4" categoryIdx="0" bldStep="category"/>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graphicEl>
                                              <a:chart seriesIdx="-4" categoryIdx="1" bldStep="category"/>
                                            </p:graphicEl>
                                          </p:spTgt>
                                        </p:tgtEl>
                                        <p:attrNameLst>
                                          <p:attrName>style.visibility</p:attrName>
                                        </p:attrNameLst>
                                      </p:cBhvr>
                                      <p:to>
                                        <p:strVal val="visible"/>
                                      </p:to>
                                    </p:set>
                                    <p:animEffect transition="in" filter="diamond(in)">
                                      <p:cBhvr>
                                        <p:cTn id="17" dur="500"/>
                                        <p:tgtEl>
                                          <p:spTgt spid="5">
                                            <p:graphicEl>
                                              <a:chart seriesIdx="-4" categoryIdx="1" bldStep="category"/>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diamond(in)">
                                      <p:cBhvr>
                                        <p:cTn id="2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category"/>
        </p:bldSub>
      </p:bldGraphic>
      <p:bldP spid="2" grpId="0"/>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p:cNvGraphicFramePr/>
          <p:nvPr>
            <p:extLst>
              <p:ext uri="{D42A27DB-BD31-4B8C-83A1-F6EECF244321}">
                <p14:modId xmlns:p14="http://schemas.microsoft.com/office/powerpoint/2010/main" val="189295057"/>
              </p:ext>
            </p:extLst>
          </p:nvPr>
        </p:nvGraphicFramePr>
        <p:xfrm>
          <a:off x="0" y="1258956"/>
          <a:ext cx="9144000" cy="5300869"/>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1080000" y="237600"/>
            <a:ext cx="7902000" cy="905384"/>
          </a:xfrm>
        </p:spPr>
        <p:txBody>
          <a:bodyPr/>
          <a:lstStyle/>
          <a:p>
            <a:r>
              <a:rPr lang="en-GB" dirty="0" smtClean="0"/>
              <a:t>Q5. Using visual help: coloured bar charts</a:t>
            </a:r>
            <a:endParaRPr lang="en-US" dirty="0" smtClean="0"/>
          </a:p>
        </p:txBody>
      </p:sp>
      <p:sp>
        <p:nvSpPr>
          <p:cNvPr id="7" name="TextBox 1"/>
          <p:cNvSpPr txBox="1"/>
          <p:nvPr/>
        </p:nvSpPr>
        <p:spPr>
          <a:xfrm>
            <a:off x="5072066" y="3786190"/>
            <a:ext cx="1643074" cy="1714512"/>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2400" dirty="0"/>
              <a:t>4</a:t>
            </a:r>
            <a:r>
              <a:rPr lang="en-US" sz="2400" dirty="0" smtClean="0"/>
              <a:t> </a:t>
            </a:r>
            <a:r>
              <a:rPr lang="en-US" sz="2400" dirty="0"/>
              <a:t>out of 10 times </a:t>
            </a:r>
            <a:r>
              <a:rPr lang="en-US" sz="2400" dirty="0" smtClean="0"/>
              <a:t>will </a:t>
            </a:r>
            <a:r>
              <a:rPr lang="en-US" sz="2400" dirty="0"/>
              <a:t>be </a:t>
            </a:r>
            <a:r>
              <a:rPr lang="en-US" sz="2400" dirty="0" smtClean="0"/>
              <a:t>btw 16 and 36</a:t>
            </a:r>
            <a:r>
              <a:rPr lang="en-US" sz="2400" dirty="0"/>
              <a:t>%</a:t>
            </a:r>
          </a:p>
          <a:p>
            <a:endParaRPr lang="en-US" sz="1100" dirty="0"/>
          </a:p>
        </p:txBody>
      </p:sp>
      <p:sp>
        <p:nvSpPr>
          <p:cNvPr id="8" name="TextBox 1"/>
          <p:cNvSpPr txBox="1"/>
          <p:nvPr/>
        </p:nvSpPr>
        <p:spPr>
          <a:xfrm>
            <a:off x="2357422" y="2143116"/>
            <a:ext cx="1643074" cy="3500462"/>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2400" dirty="0"/>
              <a:t>5 out of 10 times </a:t>
            </a:r>
            <a:r>
              <a:rPr lang="en-US" sz="2400" dirty="0" smtClean="0"/>
              <a:t>pension benefits relative to final salary will be higher than </a:t>
            </a:r>
            <a:r>
              <a:rPr lang="en-US" sz="2400" dirty="0"/>
              <a:t>36%</a:t>
            </a:r>
          </a:p>
          <a:p>
            <a:endParaRPr lang="en-US" sz="1100" dirty="0"/>
          </a:p>
        </p:txBody>
      </p:sp>
      <p:sp>
        <p:nvSpPr>
          <p:cNvPr id="10" name="TextBox 1"/>
          <p:cNvSpPr txBox="1"/>
          <p:nvPr/>
        </p:nvSpPr>
        <p:spPr>
          <a:xfrm>
            <a:off x="4286248" y="1142984"/>
            <a:ext cx="1643086" cy="171451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2400" dirty="0"/>
              <a:t>1</a:t>
            </a:r>
            <a:r>
              <a:rPr lang="en-US" sz="2400" dirty="0" smtClean="0"/>
              <a:t> </a:t>
            </a:r>
            <a:r>
              <a:rPr lang="en-US" sz="2400" dirty="0"/>
              <a:t>out of 10 times </a:t>
            </a:r>
            <a:r>
              <a:rPr lang="en-US" sz="2400" dirty="0" smtClean="0"/>
              <a:t>will </a:t>
            </a:r>
            <a:r>
              <a:rPr lang="en-US" sz="2400" dirty="0"/>
              <a:t>be </a:t>
            </a:r>
            <a:r>
              <a:rPr lang="en-US" sz="2400" dirty="0" smtClean="0"/>
              <a:t>lower than 16%</a:t>
            </a:r>
            <a:endParaRPr lang="en-US" sz="2400" dirty="0"/>
          </a:p>
          <a:p>
            <a:endParaRPr lang="en-US" sz="1100" dirty="0"/>
          </a:p>
        </p:txBody>
      </p:sp>
      <p:sp>
        <p:nvSpPr>
          <p:cNvPr id="11" name="Slide Number Placeholder 6"/>
          <p:cNvSpPr>
            <a:spLocks noGrp="1"/>
          </p:cNvSpPr>
          <p:nvPr>
            <p:ph type="sldNum" sz="quarter" idx="4294967295"/>
          </p:nvPr>
        </p:nvSpPr>
        <p:spPr>
          <a:xfrm>
            <a:off x="8640000" y="6411600"/>
            <a:ext cx="342000" cy="244800"/>
          </a:xfrm>
          <a:prstGeom prst="rect">
            <a:avLst/>
          </a:prstGeom>
        </p:spPr>
        <p:txBody>
          <a:bodyPr/>
          <a:lstStyle/>
          <a:p>
            <a:fld id="{8EAD1EA9-281A-4F59-ACE9-7004080B5EB5}" type="slidenum">
              <a:rPr lang="en-GB" sz="1000" smtClean="0">
                <a:solidFill>
                  <a:prstClr val="white"/>
                </a:solidFill>
              </a:rPr>
              <a:pPr/>
              <a:t>25</a:t>
            </a:fld>
            <a:endParaRPr lang="en-GB" sz="1000" dirty="0">
              <a:solidFill>
                <a:prstClr val="white"/>
              </a:solidFill>
            </a:endParaRPr>
          </a:p>
        </p:txBody>
      </p:sp>
    </p:spTree>
    <p:extLst>
      <p:ext uri="{BB962C8B-B14F-4D97-AF65-F5344CB8AC3E}">
        <p14:creationId xmlns:p14="http://schemas.microsoft.com/office/powerpoint/2010/main" val="573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graphicEl>
                                              <a:chart seriesIdx="-3" categoryIdx="-3" bldStep="gridLegend"/>
                                            </p:graphicEl>
                                          </p:spTgt>
                                        </p:tgtEl>
                                        <p:attrNameLst>
                                          <p:attrName>style.visibility</p:attrName>
                                        </p:attrNameLst>
                                      </p:cBhvr>
                                      <p:to>
                                        <p:strVal val="visible"/>
                                      </p:to>
                                    </p:set>
                                    <p:animEffect transition="in" filter="fade">
                                      <p:cBhvr>
                                        <p:cTn id="10" dur="500"/>
                                        <p:tgtEl>
                                          <p:spTgt spid="9">
                                            <p:graphicEl>
                                              <a:chart seriesIdx="-3" categoryIdx="-3" bldStep="gridLegend"/>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graphicEl>
                                              <a:chart seriesIdx="-4" categoryIdx="0" bldStep="category"/>
                                            </p:graphicEl>
                                          </p:spTgt>
                                        </p:tgtEl>
                                        <p:attrNameLst>
                                          <p:attrName>style.visibility</p:attrName>
                                        </p:attrNameLst>
                                      </p:cBhvr>
                                      <p:to>
                                        <p:strVal val="visible"/>
                                      </p:to>
                                    </p:set>
                                    <p:animEffect transition="in" filter="fade">
                                      <p:cBhvr>
                                        <p:cTn id="15" dur="1000"/>
                                        <p:tgtEl>
                                          <p:spTgt spid="9">
                                            <p:graphicEl>
                                              <a:chart seriesIdx="-4" categoryIdx="0" bldStep="category"/>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graphicEl>
                                              <a:chart seriesIdx="-4" categoryIdx="1" bldStep="category"/>
                                            </p:graphicEl>
                                          </p:spTgt>
                                        </p:tgtEl>
                                        <p:attrNameLst>
                                          <p:attrName>style.visibility</p:attrName>
                                        </p:attrNameLst>
                                      </p:cBhvr>
                                      <p:to>
                                        <p:strVal val="visible"/>
                                      </p:to>
                                    </p:set>
                                    <p:animEffect transition="in" filter="fade">
                                      <p:cBhvr>
                                        <p:cTn id="20" dur="1000"/>
                                        <p:tgtEl>
                                          <p:spTgt spid="9">
                                            <p:graphicEl>
                                              <a:chart seriesIdx="-4" categoryIdx="1" bldStep="category"/>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
                                            <p:graphicEl>
                                              <a:chart seriesIdx="-4" categoryIdx="2" bldStep="category"/>
                                            </p:graphicEl>
                                          </p:spTgt>
                                        </p:tgtEl>
                                        <p:attrNameLst>
                                          <p:attrName>style.visibility</p:attrName>
                                        </p:attrNameLst>
                                      </p:cBhvr>
                                      <p:to>
                                        <p:strVal val="visible"/>
                                      </p:to>
                                    </p:set>
                                    <p:animEffect transition="in" filter="fade">
                                      <p:cBhvr>
                                        <p:cTn id="25" dur="1000"/>
                                        <p:tgtEl>
                                          <p:spTgt spid="9">
                                            <p:graphicEl>
                                              <a:chart seriesIdx="-4" categoryIdx="2" bldStep="category"/>
                                            </p:graphicEl>
                                          </p:spTgt>
                                        </p:tgtEl>
                                      </p:cBhvr>
                                    </p:animEffect>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diamond(in)">
                                      <p:cBhvr>
                                        <p:cTn id="30" dur="20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diamond(in)">
                                      <p:cBhvr>
                                        <p:cTn id="35" dur="20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8" presetClass="entr" presetSubtype="16"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diamond(in)">
                                      <p:cBhvr>
                                        <p:cTn id="4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Sub>
          <a:bldChart bld="category"/>
        </p:bldSub>
      </p:bldGraphic>
      <p:bldP spid="2" grpId="0"/>
      <p:bldP spid="7" grpId="0"/>
      <p:bldP spid="8"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p:cNvGraphicFramePr/>
          <p:nvPr>
            <p:extLst>
              <p:ext uri="{D42A27DB-BD31-4B8C-83A1-F6EECF244321}">
                <p14:modId xmlns:p14="http://schemas.microsoft.com/office/powerpoint/2010/main" val="1963694419"/>
              </p:ext>
            </p:extLst>
          </p:nvPr>
        </p:nvGraphicFramePr>
        <p:xfrm>
          <a:off x="0" y="1258956"/>
          <a:ext cx="9144000" cy="5397443"/>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914401" y="237600"/>
            <a:ext cx="7964556" cy="905384"/>
          </a:xfrm>
        </p:spPr>
        <p:txBody>
          <a:bodyPr/>
          <a:lstStyle/>
          <a:p>
            <a:r>
              <a:rPr lang="en-GB" dirty="0" smtClean="0"/>
              <a:t>Q5. Using visual help: coloured bar charts</a:t>
            </a:r>
            <a:endParaRPr lang="en-US" dirty="0" smtClean="0"/>
          </a:p>
        </p:txBody>
      </p:sp>
      <p:sp>
        <p:nvSpPr>
          <p:cNvPr id="8" name="TextBox 1"/>
          <p:cNvSpPr txBox="1"/>
          <p:nvPr/>
        </p:nvSpPr>
        <p:spPr>
          <a:xfrm>
            <a:off x="2143108" y="4214818"/>
            <a:ext cx="4643470" cy="178595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2400" dirty="0"/>
              <a:t>9</a:t>
            </a:r>
            <a:r>
              <a:rPr lang="en-US" sz="2400" dirty="0" smtClean="0"/>
              <a:t> </a:t>
            </a:r>
            <a:r>
              <a:rPr lang="en-US" sz="2400" dirty="0"/>
              <a:t>out of 10 times </a:t>
            </a:r>
            <a:r>
              <a:rPr lang="en-US" sz="2400" dirty="0" smtClean="0"/>
              <a:t>pension benefits relative to final salary will be higher than </a:t>
            </a:r>
            <a:r>
              <a:rPr lang="en-US" sz="2400" dirty="0"/>
              <a:t>1</a:t>
            </a:r>
            <a:r>
              <a:rPr lang="en-US" sz="2400" dirty="0" smtClean="0"/>
              <a:t>6</a:t>
            </a:r>
            <a:r>
              <a:rPr lang="en-US" sz="2400" dirty="0"/>
              <a:t>%</a:t>
            </a:r>
          </a:p>
          <a:p>
            <a:endParaRPr lang="en-US" sz="1100" dirty="0"/>
          </a:p>
        </p:txBody>
      </p:sp>
      <p:sp>
        <p:nvSpPr>
          <p:cNvPr id="10" name="TextBox 1"/>
          <p:cNvSpPr txBox="1"/>
          <p:nvPr/>
        </p:nvSpPr>
        <p:spPr>
          <a:xfrm>
            <a:off x="3000364" y="1142984"/>
            <a:ext cx="1643086" cy="171451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2400" dirty="0"/>
              <a:t>1</a:t>
            </a:r>
            <a:r>
              <a:rPr lang="en-US" sz="2400" dirty="0" smtClean="0"/>
              <a:t> </a:t>
            </a:r>
            <a:r>
              <a:rPr lang="en-US" sz="2400" dirty="0"/>
              <a:t>out of 10 times </a:t>
            </a:r>
            <a:r>
              <a:rPr lang="en-US" sz="2400" dirty="0" smtClean="0"/>
              <a:t>will </a:t>
            </a:r>
            <a:r>
              <a:rPr lang="en-US" sz="2400" dirty="0"/>
              <a:t>be </a:t>
            </a:r>
            <a:r>
              <a:rPr lang="en-US" sz="2400" dirty="0" smtClean="0"/>
              <a:t>lower than 16%</a:t>
            </a:r>
            <a:endParaRPr lang="en-US" sz="2400" dirty="0"/>
          </a:p>
          <a:p>
            <a:endParaRPr lang="en-US" sz="1100" dirty="0"/>
          </a:p>
        </p:txBody>
      </p:sp>
      <p:sp>
        <p:nvSpPr>
          <p:cNvPr id="6" name="Slide Number Placeholder 6"/>
          <p:cNvSpPr>
            <a:spLocks noGrp="1"/>
          </p:cNvSpPr>
          <p:nvPr>
            <p:ph type="sldNum" sz="quarter" idx="4294967295"/>
          </p:nvPr>
        </p:nvSpPr>
        <p:spPr>
          <a:xfrm>
            <a:off x="8640000" y="6411600"/>
            <a:ext cx="342000" cy="244800"/>
          </a:xfrm>
          <a:prstGeom prst="rect">
            <a:avLst/>
          </a:prstGeom>
        </p:spPr>
        <p:txBody>
          <a:bodyPr/>
          <a:lstStyle/>
          <a:p>
            <a:fld id="{8EAD1EA9-281A-4F59-ACE9-7004080B5EB5}" type="slidenum">
              <a:rPr lang="en-GB" sz="1000" smtClean="0">
                <a:solidFill>
                  <a:prstClr val="white"/>
                </a:solidFill>
              </a:rPr>
              <a:pPr/>
              <a:t>26</a:t>
            </a:fld>
            <a:endParaRPr lang="en-GB" sz="1000" dirty="0">
              <a:solidFill>
                <a:prstClr val="white"/>
              </a:solidFill>
            </a:endParaRPr>
          </a:p>
        </p:txBody>
      </p:sp>
    </p:spTree>
    <p:extLst>
      <p:ext uri="{BB962C8B-B14F-4D97-AF65-F5344CB8AC3E}">
        <p14:creationId xmlns:p14="http://schemas.microsoft.com/office/powerpoint/2010/main" val="456580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graphicEl>
                                              <a:chart seriesIdx="-3" categoryIdx="-3" bldStep="gridLegend"/>
                                            </p:graphicEl>
                                          </p:spTgt>
                                        </p:tgtEl>
                                        <p:attrNameLst>
                                          <p:attrName>style.visibility</p:attrName>
                                        </p:attrNameLst>
                                      </p:cBhvr>
                                      <p:to>
                                        <p:strVal val="visible"/>
                                      </p:to>
                                    </p:set>
                                    <p:animEffect transition="in" filter="fade">
                                      <p:cBhvr>
                                        <p:cTn id="12" dur="500"/>
                                        <p:tgtEl>
                                          <p:spTgt spid="9">
                                            <p:graphicEl>
                                              <a:chart seriesIdx="-3" categoryIdx="-3" bldStep="gridLegend"/>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graphicEl>
                                              <a:chart seriesIdx="-4" categoryIdx="0" bldStep="category"/>
                                            </p:graphicEl>
                                          </p:spTgt>
                                        </p:tgtEl>
                                        <p:attrNameLst>
                                          <p:attrName>style.visibility</p:attrName>
                                        </p:attrNameLst>
                                      </p:cBhvr>
                                      <p:to>
                                        <p:strVal val="visible"/>
                                      </p:to>
                                    </p:set>
                                    <p:animEffect transition="in" filter="fade">
                                      <p:cBhvr>
                                        <p:cTn id="17" dur="1000"/>
                                        <p:tgtEl>
                                          <p:spTgt spid="9">
                                            <p:graphicEl>
                                              <a:chart seriesIdx="-4" categoryIdx="0" bldStep="category"/>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graphicEl>
                                              <a:chart seriesIdx="-4" categoryIdx="1" bldStep="category"/>
                                            </p:graphicEl>
                                          </p:spTgt>
                                        </p:tgtEl>
                                        <p:attrNameLst>
                                          <p:attrName>style.visibility</p:attrName>
                                        </p:attrNameLst>
                                      </p:cBhvr>
                                      <p:to>
                                        <p:strVal val="visible"/>
                                      </p:to>
                                    </p:set>
                                    <p:animEffect transition="in" filter="fade">
                                      <p:cBhvr>
                                        <p:cTn id="22" dur="1000"/>
                                        <p:tgtEl>
                                          <p:spTgt spid="9">
                                            <p:graphicEl>
                                              <a:chart seriesIdx="-4" categoryIdx="1" bldStep="category"/>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amond(in)">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diamond(in)">
                                      <p:cBhvr>
                                        <p:cTn id="3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Sub>
          <a:bldChart bld="category"/>
        </p:bldSub>
      </p:bldGraphic>
      <p:bldP spid="2" grpId="0"/>
      <p:bldP spid="8"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0000" y="237600"/>
            <a:ext cx="7902000" cy="905384"/>
          </a:xfrm>
        </p:spPr>
        <p:txBody>
          <a:bodyPr/>
          <a:lstStyle/>
          <a:p>
            <a:r>
              <a:rPr lang="en-GB" dirty="0" smtClean="0"/>
              <a:t>Q5. Using visual help: coloured bar charts</a:t>
            </a:r>
            <a:endParaRPr lang="en-US" dirty="0" smtClean="0"/>
          </a:p>
        </p:txBody>
      </p:sp>
      <p:graphicFrame>
        <p:nvGraphicFramePr>
          <p:cNvPr id="6" name="Chart 5"/>
          <p:cNvGraphicFramePr/>
          <p:nvPr>
            <p:extLst>
              <p:ext uri="{D42A27DB-BD31-4B8C-83A1-F6EECF244321}">
                <p14:modId xmlns:p14="http://schemas.microsoft.com/office/powerpoint/2010/main" val="642640856"/>
              </p:ext>
            </p:extLst>
          </p:nvPr>
        </p:nvGraphicFramePr>
        <p:xfrm>
          <a:off x="642910" y="1285460"/>
          <a:ext cx="7643866" cy="5234609"/>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6"/>
          <p:cNvSpPr>
            <a:spLocks noGrp="1"/>
          </p:cNvSpPr>
          <p:nvPr>
            <p:ph type="sldNum" sz="quarter" idx="4294967295"/>
          </p:nvPr>
        </p:nvSpPr>
        <p:spPr>
          <a:xfrm>
            <a:off x="8640000" y="6411600"/>
            <a:ext cx="342000" cy="244800"/>
          </a:xfrm>
          <a:prstGeom prst="rect">
            <a:avLst/>
          </a:prstGeom>
        </p:spPr>
        <p:txBody>
          <a:bodyPr/>
          <a:lstStyle/>
          <a:p>
            <a:fld id="{8EAD1EA9-281A-4F59-ACE9-7004080B5EB5}" type="slidenum">
              <a:rPr lang="en-GB" sz="1000" smtClean="0">
                <a:solidFill>
                  <a:prstClr val="white"/>
                </a:solidFill>
              </a:rPr>
              <a:pPr/>
              <a:t>27</a:t>
            </a:fld>
            <a:endParaRPr lang="en-GB" sz="1000" dirty="0">
              <a:solidFill>
                <a:prstClr val="white"/>
              </a:solidFill>
            </a:endParaRPr>
          </a:p>
        </p:txBody>
      </p:sp>
    </p:spTree>
    <p:extLst>
      <p:ext uri="{BB962C8B-B14F-4D97-AF65-F5344CB8AC3E}">
        <p14:creationId xmlns:p14="http://schemas.microsoft.com/office/powerpoint/2010/main" val="3973399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fade">
                                      <p:cBhvr>
                                        <p:cTn id="12" dur="2000"/>
                                        <p:tgtEl>
                                          <p:spTgt spid="6">
                                            <p:graphicEl>
                                              <a:chart seriesIdx="-3" categoryIdx="-3" bldStep="gridLegend"/>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graphicEl>
                                              <a:chart seriesIdx="-4" categoryIdx="0" bldStep="category"/>
                                            </p:graphicEl>
                                          </p:spTgt>
                                        </p:tgtEl>
                                        <p:attrNameLst>
                                          <p:attrName>style.visibility</p:attrName>
                                        </p:attrNameLst>
                                      </p:cBhvr>
                                      <p:to>
                                        <p:strVal val="visible"/>
                                      </p:to>
                                    </p:set>
                                    <p:animEffect transition="in" filter="fade">
                                      <p:cBhvr>
                                        <p:cTn id="17" dur="2000"/>
                                        <p:tgtEl>
                                          <p:spTgt spid="6">
                                            <p:graphicEl>
                                              <a:chart seriesIdx="-4" categoryIdx="0" bldStep="category"/>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graphicEl>
                                              <a:chart seriesIdx="-4" categoryIdx="1" bldStep="category"/>
                                            </p:graphicEl>
                                          </p:spTgt>
                                        </p:tgtEl>
                                        <p:attrNameLst>
                                          <p:attrName>style.visibility</p:attrName>
                                        </p:attrNameLst>
                                      </p:cBhvr>
                                      <p:to>
                                        <p:strVal val="visible"/>
                                      </p:to>
                                    </p:set>
                                    <p:animEffect transition="in" filter="fade">
                                      <p:cBhvr>
                                        <p:cTn id="22" dur="2000"/>
                                        <p:tgtEl>
                                          <p:spTgt spid="6">
                                            <p:graphicEl>
                                              <a:chart seriesIdx="-4" categoryIdx="1" bldStep="category"/>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graphicEl>
                                              <a:chart seriesIdx="-4" categoryIdx="2" bldStep="category"/>
                                            </p:graphicEl>
                                          </p:spTgt>
                                        </p:tgtEl>
                                        <p:attrNameLst>
                                          <p:attrName>style.visibility</p:attrName>
                                        </p:attrNameLst>
                                      </p:cBhvr>
                                      <p:to>
                                        <p:strVal val="visible"/>
                                      </p:to>
                                    </p:set>
                                    <p:animEffect transition="in" filter="fade">
                                      <p:cBhvr>
                                        <p:cTn id="27" dur="2000"/>
                                        <p:tgtEl>
                                          <p:spTgt spid="6">
                                            <p:graphicEl>
                                              <a:chart seriesIdx="-4" categoryIdx="2" bldStep="category"/>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graphicEl>
                                              <a:chart seriesIdx="-4" categoryIdx="3" bldStep="category"/>
                                            </p:graphicEl>
                                          </p:spTgt>
                                        </p:tgtEl>
                                        <p:attrNameLst>
                                          <p:attrName>style.visibility</p:attrName>
                                        </p:attrNameLst>
                                      </p:cBhvr>
                                      <p:to>
                                        <p:strVal val="visible"/>
                                      </p:to>
                                    </p:set>
                                    <p:animEffect transition="in" filter="fade">
                                      <p:cBhvr>
                                        <p:cTn id="32" dur="2000"/>
                                        <p:tgtEl>
                                          <p:spTgt spid="6">
                                            <p:graphicEl>
                                              <a:chart seriesIdx="-4" categoryIdx="3" bldStep="category"/>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graphicEl>
                                              <a:chart seriesIdx="-4" categoryIdx="4" bldStep="category"/>
                                            </p:graphicEl>
                                          </p:spTgt>
                                        </p:tgtEl>
                                        <p:attrNameLst>
                                          <p:attrName>style.visibility</p:attrName>
                                        </p:attrNameLst>
                                      </p:cBhvr>
                                      <p:to>
                                        <p:strVal val="visible"/>
                                      </p:to>
                                    </p:set>
                                    <p:animEffect transition="in" filter="fade">
                                      <p:cBhvr>
                                        <p:cTn id="37" dur="2000"/>
                                        <p:tgtEl>
                                          <p:spTgt spid="6">
                                            <p:graphicEl>
                                              <a:chart seriesIdx="-4" categoryIdx="4" bldStep="category"/>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graphicEl>
                                              <a:chart seriesIdx="-4" categoryIdx="5" bldStep="category"/>
                                            </p:graphicEl>
                                          </p:spTgt>
                                        </p:tgtEl>
                                        <p:attrNameLst>
                                          <p:attrName>style.visibility</p:attrName>
                                        </p:attrNameLst>
                                      </p:cBhvr>
                                      <p:to>
                                        <p:strVal val="visible"/>
                                      </p:to>
                                    </p:set>
                                    <p:animEffect transition="in" filter="fade">
                                      <p:cBhvr>
                                        <p:cTn id="42" dur="2000"/>
                                        <p:tgtEl>
                                          <p:spTgt spid="6">
                                            <p:graphicEl>
                                              <a:chart seriesIdx="-4" categoryIdx="5" bldStep="category"/>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6">
                                            <p:graphicEl>
                                              <a:chart seriesIdx="-4" categoryIdx="6" bldStep="category"/>
                                            </p:graphicEl>
                                          </p:spTgt>
                                        </p:tgtEl>
                                        <p:attrNameLst>
                                          <p:attrName>style.visibility</p:attrName>
                                        </p:attrNameLst>
                                      </p:cBhvr>
                                      <p:to>
                                        <p:strVal val="visible"/>
                                      </p:to>
                                    </p:set>
                                    <p:animEffect transition="in" filter="fade">
                                      <p:cBhvr>
                                        <p:cTn id="47" dur="2000"/>
                                        <p:tgtEl>
                                          <p:spTgt spid="6">
                                            <p:graphicEl>
                                              <a:chart seriesIdx="-4" categoryIdx="6" bldStep="category"/>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6">
                                            <p:graphicEl>
                                              <a:chart seriesIdx="-4" categoryIdx="7" bldStep="category"/>
                                            </p:graphicEl>
                                          </p:spTgt>
                                        </p:tgtEl>
                                        <p:attrNameLst>
                                          <p:attrName>style.visibility</p:attrName>
                                        </p:attrNameLst>
                                      </p:cBhvr>
                                      <p:to>
                                        <p:strVal val="visible"/>
                                      </p:to>
                                    </p:set>
                                    <p:animEffect transition="in" filter="fade">
                                      <p:cBhvr>
                                        <p:cTn id="52" dur="2000"/>
                                        <p:tgtEl>
                                          <p:spTgt spid="6">
                                            <p:graphicEl>
                                              <a:chart seriesIdx="-4" categoryIdx="7" bldStep="category"/>
                                            </p:graphic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6">
                                            <p:graphicEl>
                                              <a:chart seriesIdx="-4" categoryIdx="8" bldStep="category"/>
                                            </p:graphicEl>
                                          </p:spTgt>
                                        </p:tgtEl>
                                        <p:attrNameLst>
                                          <p:attrName>style.visibility</p:attrName>
                                        </p:attrNameLst>
                                      </p:cBhvr>
                                      <p:to>
                                        <p:strVal val="visible"/>
                                      </p:to>
                                    </p:set>
                                    <p:animEffect transition="in" filter="fade">
                                      <p:cBhvr>
                                        <p:cTn id="57" dur="2000"/>
                                        <p:tgtEl>
                                          <p:spTgt spid="6">
                                            <p:graphicEl>
                                              <a:chart seriesIdx="-4" categoryIdx="8"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6" grpId="0">
        <p:bldSub>
          <a:bldChart bld="category"/>
        </p:bldSub>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0000" y="237600"/>
            <a:ext cx="7902000" cy="905384"/>
          </a:xfrm>
        </p:spPr>
        <p:txBody>
          <a:bodyPr/>
          <a:lstStyle/>
          <a:p>
            <a:r>
              <a:rPr lang="en-GB" dirty="0" smtClean="0"/>
              <a:t>Q5. Speedometer</a:t>
            </a:r>
            <a:endParaRPr lang="en-US" dirty="0" smtClean="0"/>
          </a:p>
        </p:txBody>
      </p:sp>
      <p:sp>
        <p:nvSpPr>
          <p:cNvPr id="4" name="Slide Number Placeholder 6"/>
          <p:cNvSpPr>
            <a:spLocks noGrp="1"/>
          </p:cNvSpPr>
          <p:nvPr>
            <p:ph type="sldNum" sz="quarter" idx="4294967295"/>
          </p:nvPr>
        </p:nvSpPr>
        <p:spPr>
          <a:xfrm>
            <a:off x="8640000" y="6411600"/>
            <a:ext cx="342000" cy="244800"/>
          </a:xfrm>
          <a:prstGeom prst="rect">
            <a:avLst/>
          </a:prstGeom>
        </p:spPr>
        <p:txBody>
          <a:bodyPr/>
          <a:lstStyle/>
          <a:p>
            <a:fld id="{8EAD1EA9-281A-4F59-ACE9-7004080B5EB5}" type="slidenum">
              <a:rPr lang="en-GB" sz="1000" smtClean="0">
                <a:solidFill>
                  <a:prstClr val="white"/>
                </a:solidFill>
              </a:rPr>
              <a:pPr/>
              <a:t>28</a:t>
            </a:fld>
            <a:endParaRPr lang="en-GB" sz="1000" dirty="0">
              <a:solidFill>
                <a:prstClr val="white"/>
              </a:solidFill>
            </a:endParaRPr>
          </a:p>
        </p:txBody>
      </p:sp>
      <p:pic>
        <p:nvPicPr>
          <p:cNvPr id="5"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29393" t="39360" r="17659" b="38950"/>
          <a:stretch/>
        </p:blipFill>
        <p:spPr bwMode="auto">
          <a:xfrm>
            <a:off x="468313" y="2293186"/>
            <a:ext cx="8218487" cy="201168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258957" y="4518991"/>
            <a:ext cx="967408" cy="276999"/>
          </a:xfrm>
          <a:prstGeom prst="rect">
            <a:avLst/>
          </a:prstGeom>
          <a:noFill/>
        </p:spPr>
        <p:txBody>
          <a:bodyPr wrap="square" rtlCol="0">
            <a:spAutoFit/>
          </a:bodyPr>
          <a:lstStyle/>
          <a:p>
            <a:r>
              <a:rPr lang="en-US" sz="1200" smtClean="0"/>
              <a:t>Less likely</a:t>
            </a:r>
            <a:endParaRPr lang="en-US" sz="1200" dirty="0"/>
          </a:p>
        </p:txBody>
      </p:sp>
      <p:sp>
        <p:nvSpPr>
          <p:cNvPr id="7" name="TextBox 6"/>
          <p:cNvSpPr txBox="1"/>
          <p:nvPr/>
        </p:nvSpPr>
        <p:spPr>
          <a:xfrm>
            <a:off x="3610148" y="4518990"/>
            <a:ext cx="967408" cy="276999"/>
          </a:xfrm>
          <a:prstGeom prst="rect">
            <a:avLst/>
          </a:prstGeom>
          <a:noFill/>
        </p:spPr>
        <p:txBody>
          <a:bodyPr wrap="square" rtlCol="0">
            <a:spAutoFit/>
          </a:bodyPr>
          <a:lstStyle/>
          <a:p>
            <a:r>
              <a:rPr lang="en-US" sz="1200" dirty="0" smtClean="0"/>
              <a:t>More likely</a:t>
            </a:r>
            <a:endParaRPr lang="en-US" sz="1200" dirty="0"/>
          </a:p>
        </p:txBody>
      </p:sp>
      <p:sp>
        <p:nvSpPr>
          <p:cNvPr id="8" name="TextBox 7"/>
          <p:cNvSpPr txBox="1"/>
          <p:nvPr/>
        </p:nvSpPr>
        <p:spPr>
          <a:xfrm>
            <a:off x="5241235" y="4518990"/>
            <a:ext cx="967408" cy="276999"/>
          </a:xfrm>
          <a:prstGeom prst="rect">
            <a:avLst/>
          </a:prstGeom>
          <a:noFill/>
        </p:spPr>
        <p:txBody>
          <a:bodyPr wrap="square" rtlCol="0">
            <a:spAutoFit/>
          </a:bodyPr>
          <a:lstStyle/>
          <a:p>
            <a:r>
              <a:rPr lang="en-US" sz="1200" smtClean="0"/>
              <a:t>Less likely</a:t>
            </a:r>
            <a:endParaRPr lang="en-US" sz="1200" dirty="0"/>
          </a:p>
        </p:txBody>
      </p:sp>
      <p:sp>
        <p:nvSpPr>
          <p:cNvPr id="9" name="TextBox 8"/>
          <p:cNvSpPr txBox="1"/>
          <p:nvPr/>
        </p:nvSpPr>
        <p:spPr>
          <a:xfrm>
            <a:off x="7560366" y="4518990"/>
            <a:ext cx="967408" cy="276999"/>
          </a:xfrm>
          <a:prstGeom prst="rect">
            <a:avLst/>
          </a:prstGeom>
          <a:noFill/>
        </p:spPr>
        <p:txBody>
          <a:bodyPr wrap="square" rtlCol="0">
            <a:spAutoFit/>
          </a:bodyPr>
          <a:lstStyle/>
          <a:p>
            <a:r>
              <a:rPr lang="en-US" sz="1200" dirty="0" smtClean="0"/>
              <a:t>More likely</a:t>
            </a:r>
            <a:endParaRPr lang="en-US" sz="1200" dirty="0"/>
          </a:p>
        </p:txBody>
      </p:sp>
      <p:sp>
        <p:nvSpPr>
          <p:cNvPr id="10" name="TextBox 9"/>
          <p:cNvSpPr txBox="1"/>
          <p:nvPr/>
        </p:nvSpPr>
        <p:spPr>
          <a:xfrm>
            <a:off x="1080000" y="1590261"/>
            <a:ext cx="7447773" cy="461665"/>
          </a:xfrm>
          <a:prstGeom prst="rect">
            <a:avLst/>
          </a:prstGeom>
          <a:noFill/>
        </p:spPr>
        <p:txBody>
          <a:bodyPr wrap="square" rtlCol="0">
            <a:spAutoFit/>
          </a:bodyPr>
          <a:lstStyle/>
          <a:p>
            <a:r>
              <a:rPr lang="en-US" sz="2400" smtClean="0"/>
              <a:t>People felt it was like in a car, the faster the riskier.</a:t>
            </a:r>
            <a:endParaRPr lang="en-US" sz="2400"/>
          </a:p>
        </p:txBody>
      </p:sp>
    </p:spTree>
    <p:extLst>
      <p:ext uri="{BB962C8B-B14F-4D97-AF65-F5344CB8AC3E}">
        <p14:creationId xmlns:p14="http://schemas.microsoft.com/office/powerpoint/2010/main" val="56145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P spid="8" grpId="0"/>
      <p:bldP spid="9"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115044891"/>
              </p:ext>
            </p:extLst>
          </p:nvPr>
        </p:nvGraphicFramePr>
        <p:xfrm>
          <a:off x="714348" y="1000108"/>
          <a:ext cx="7715304" cy="5390886"/>
        </p:xfrm>
        <a:graphic>
          <a:graphicData uri="http://schemas.openxmlformats.org/drawingml/2006/table">
            <a:tbl>
              <a:tblPr firstRow="1" bandRow="1">
                <a:tableStyleId>{5C22544A-7EE6-4342-B048-85BDC9FD1C3A}</a:tableStyleId>
              </a:tblPr>
              <a:tblGrid>
                <a:gridCol w="7715304"/>
              </a:tblGrid>
              <a:tr h="0">
                <a:tc>
                  <a:txBody>
                    <a:bodyPr/>
                    <a:lstStyle/>
                    <a:p>
                      <a:pPr algn="ctr"/>
                      <a:r>
                        <a:rPr lang="en-GB" sz="2800" b="1" kern="1200" dirty="0" smtClean="0">
                          <a:solidFill>
                            <a:schemeClr val="bg1"/>
                          </a:solidFill>
                          <a:latin typeface="+mn-lt"/>
                          <a:ea typeface="+mn-ea"/>
                          <a:cs typeface="+mn-cs"/>
                        </a:rPr>
                        <a:t>Pension Benefit Statement for Mr. X</a:t>
                      </a:r>
                      <a:endParaRPr lang="en-US" sz="2800" dirty="0">
                        <a:solidFill>
                          <a:schemeClr val="bg1"/>
                        </a:solidFill>
                      </a:endParaRPr>
                    </a:p>
                  </a:txBody>
                  <a:tcPr/>
                </a:tc>
              </a:tr>
              <a:tr h="1553542">
                <a:tc>
                  <a:txBody>
                    <a:bodyPr/>
                    <a:lstStyle/>
                    <a:p>
                      <a:r>
                        <a:rPr lang="en-GB" sz="2400" kern="1200" dirty="0" smtClean="0">
                          <a:solidFill>
                            <a:schemeClr val="dk1"/>
                          </a:solidFill>
                          <a:latin typeface="+mn-lt"/>
                          <a:ea typeface="+mn-ea"/>
                          <a:cs typeface="+mn-cs"/>
                        </a:rPr>
                        <a:t>- your monthly income at retirement would be </a:t>
                      </a:r>
                      <a:r>
                        <a:rPr lang="en-GB" sz="2400" b="1" i="1" kern="1200" dirty="0" smtClean="0">
                          <a:solidFill>
                            <a:schemeClr val="dk1"/>
                          </a:solidFill>
                          <a:latin typeface="+mn-lt"/>
                          <a:ea typeface="+mn-ea"/>
                          <a:cs typeface="+mn-cs"/>
                        </a:rPr>
                        <a:t>at least 36% of your final salary</a:t>
                      </a:r>
                      <a:r>
                        <a:rPr lang="en-GB" sz="2400" kern="1200" dirty="0" smtClean="0">
                          <a:solidFill>
                            <a:schemeClr val="dk1"/>
                          </a:solidFill>
                          <a:latin typeface="+mn-lt"/>
                          <a:ea typeface="+mn-ea"/>
                          <a:cs typeface="+mn-cs"/>
                        </a:rPr>
                        <a:t> in 5 out of 10 times</a:t>
                      </a:r>
                      <a:endParaRPr lang="en-US" sz="2400" dirty="0"/>
                    </a:p>
                  </a:txBody>
                  <a:tcPr/>
                </a:tc>
              </a:tr>
              <a:tr h="1571636">
                <a:tc>
                  <a:txBody>
                    <a:bodyPr/>
                    <a:lstStyle/>
                    <a:p>
                      <a:r>
                        <a:rPr lang="en-GB" sz="2400" kern="1200" dirty="0" smtClean="0">
                          <a:solidFill>
                            <a:schemeClr val="dk1"/>
                          </a:solidFill>
                          <a:latin typeface="+mn-lt"/>
                          <a:ea typeface="+mn-ea"/>
                          <a:cs typeface="+mn-cs"/>
                        </a:rPr>
                        <a:t>- However, it is possible that 1 out of 10 times your monthly retirement income would be 16% or less.</a:t>
                      </a:r>
                      <a:endParaRPr lang="en-US" sz="2400" kern="1200" dirty="0" smtClean="0">
                        <a:solidFill>
                          <a:schemeClr val="dk1"/>
                        </a:solidFill>
                        <a:latin typeface="+mn-lt"/>
                        <a:ea typeface="+mn-ea"/>
                        <a:cs typeface="+mn-cs"/>
                      </a:endParaRPr>
                    </a:p>
                  </a:txBody>
                  <a:tcPr/>
                </a:tc>
              </a:tr>
              <a:tr h="1747548">
                <a:tc>
                  <a:txBody>
                    <a:bodyPr/>
                    <a:lstStyle/>
                    <a:p>
                      <a:r>
                        <a:rPr lang="en-GB" sz="2400" kern="1200" dirty="0" smtClean="0">
                          <a:solidFill>
                            <a:schemeClr val="dk1"/>
                          </a:solidFill>
                          <a:latin typeface="+mn-lt"/>
                          <a:ea typeface="+mn-ea"/>
                          <a:cs typeface="+mn-cs"/>
                        </a:rPr>
                        <a:t>- Need to double your contributions from 5% to 10% to ensure a minimum monthly retirement income of </a:t>
                      </a:r>
                      <a:r>
                        <a:rPr lang="en-GB" sz="2400" b="1" i="1" kern="1200" dirty="0" smtClean="0">
                          <a:solidFill>
                            <a:schemeClr val="dk1"/>
                          </a:solidFill>
                          <a:latin typeface="+mn-lt"/>
                          <a:ea typeface="+mn-ea"/>
                          <a:cs typeface="+mn-cs"/>
                        </a:rPr>
                        <a:t>at least 36% of your final salary</a:t>
                      </a:r>
                      <a:r>
                        <a:rPr lang="en-GB" sz="2400" kern="1200" dirty="0" smtClean="0">
                          <a:solidFill>
                            <a:schemeClr val="dk1"/>
                          </a:solidFill>
                          <a:latin typeface="+mn-lt"/>
                          <a:ea typeface="+mn-ea"/>
                          <a:cs typeface="+mn-cs"/>
                        </a:rPr>
                        <a:t> in 9 out of 10 times</a:t>
                      </a:r>
                      <a:endParaRPr lang="en-US" sz="2400" kern="1200" dirty="0" smtClean="0">
                        <a:solidFill>
                          <a:schemeClr val="dk1"/>
                        </a:solidFill>
                        <a:latin typeface="+mn-lt"/>
                        <a:ea typeface="+mn-ea"/>
                        <a:cs typeface="+mn-cs"/>
                      </a:endParaRPr>
                    </a:p>
                  </a:txBody>
                  <a:tcPr/>
                </a:tc>
              </a:tr>
            </a:tbl>
          </a:graphicData>
        </a:graphic>
      </p:graphicFrame>
      <p:sp>
        <p:nvSpPr>
          <p:cNvPr id="2" name="Title 1"/>
          <p:cNvSpPr>
            <a:spLocks noGrp="1"/>
          </p:cNvSpPr>
          <p:nvPr>
            <p:ph type="title"/>
          </p:nvPr>
        </p:nvSpPr>
        <p:spPr/>
        <p:txBody>
          <a:bodyPr/>
          <a:lstStyle/>
          <a:p>
            <a:r>
              <a:rPr lang="en-GB" dirty="0" smtClean="0"/>
              <a:t>Q5. Using visual help: animated icons</a:t>
            </a:r>
            <a:endParaRPr lang="en-US" dirty="0" smtClean="0"/>
          </a:p>
        </p:txBody>
      </p:sp>
      <p:pic>
        <p:nvPicPr>
          <p:cNvPr id="3075" name="Picture 9" descr="C:\Documents and Settings\Antolin_P\My Documents\My Pictures\Microsoft Clip Organizer\j0428075.wmf"/>
          <p:cNvPicPr>
            <a:picLocks noChangeAspect="1" noChangeArrowheads="1"/>
          </p:cNvPicPr>
          <p:nvPr/>
        </p:nvPicPr>
        <p:blipFill>
          <a:blip r:embed="rId3" cstate="print"/>
          <a:srcRect/>
          <a:stretch>
            <a:fillRect/>
          </a:stretch>
        </p:blipFill>
        <p:spPr bwMode="auto">
          <a:xfrm>
            <a:off x="4672018" y="2357430"/>
            <a:ext cx="685800" cy="628650"/>
          </a:xfrm>
          <a:prstGeom prst="rect">
            <a:avLst/>
          </a:prstGeom>
          <a:noFill/>
          <a:ln w="9525">
            <a:noFill/>
            <a:miter lim="800000"/>
            <a:headEnd/>
            <a:tailEnd/>
          </a:ln>
        </p:spPr>
      </p:pic>
      <p:pic>
        <p:nvPicPr>
          <p:cNvPr id="3076" name="Picture 14" descr="C:\Documents and Settings\Antolin_P\My Documents\My Pictures\Microsoft Clip Organizer\j0428129.wmf"/>
          <p:cNvPicPr>
            <a:picLocks noChangeAspect="1" noChangeArrowheads="1"/>
          </p:cNvPicPr>
          <p:nvPr/>
        </p:nvPicPr>
        <p:blipFill>
          <a:blip r:embed="rId4" cstate="print"/>
          <a:srcRect/>
          <a:stretch>
            <a:fillRect/>
          </a:stretch>
        </p:blipFill>
        <p:spPr bwMode="auto">
          <a:xfrm>
            <a:off x="7358082" y="3786190"/>
            <a:ext cx="781050" cy="723900"/>
          </a:xfrm>
          <a:prstGeom prst="rect">
            <a:avLst/>
          </a:prstGeom>
          <a:noFill/>
          <a:ln w="9525">
            <a:noFill/>
            <a:miter lim="800000"/>
            <a:headEnd/>
            <a:tailEnd/>
          </a:ln>
        </p:spPr>
      </p:pic>
      <p:pic>
        <p:nvPicPr>
          <p:cNvPr id="9" name="Picture 25" descr="C:\Documents and Settings\Antolin_P\My Documents\My Pictures\Microsoft Clip Organizer\j0424466.wmf"/>
          <p:cNvPicPr>
            <a:picLocks noChangeAspect="1" noChangeArrowheads="1"/>
          </p:cNvPicPr>
          <p:nvPr/>
        </p:nvPicPr>
        <p:blipFill>
          <a:blip r:embed="rId5" cstate="print"/>
          <a:srcRect/>
          <a:stretch>
            <a:fillRect/>
          </a:stretch>
        </p:blipFill>
        <p:spPr bwMode="auto">
          <a:xfrm>
            <a:off x="928662" y="2357430"/>
            <a:ext cx="704850" cy="600075"/>
          </a:xfrm>
          <a:prstGeom prst="rect">
            <a:avLst/>
          </a:prstGeom>
          <a:noFill/>
          <a:ln w="9525">
            <a:noFill/>
            <a:miter lim="800000"/>
            <a:headEnd/>
            <a:tailEnd/>
          </a:ln>
        </p:spPr>
      </p:pic>
      <p:pic>
        <p:nvPicPr>
          <p:cNvPr id="10" name="Picture 25" descr="C:\Documents and Settings\Antolin_P\My Documents\My Pictures\Microsoft Clip Organizer\j0424466.wmf"/>
          <p:cNvPicPr>
            <a:picLocks noChangeAspect="1" noChangeArrowheads="1"/>
          </p:cNvPicPr>
          <p:nvPr/>
        </p:nvPicPr>
        <p:blipFill>
          <a:blip r:embed="rId5" cstate="print"/>
          <a:srcRect/>
          <a:stretch>
            <a:fillRect/>
          </a:stretch>
        </p:blipFill>
        <p:spPr bwMode="auto">
          <a:xfrm>
            <a:off x="1714480" y="2357430"/>
            <a:ext cx="704850" cy="600075"/>
          </a:xfrm>
          <a:prstGeom prst="rect">
            <a:avLst/>
          </a:prstGeom>
          <a:noFill/>
          <a:ln w="9525">
            <a:noFill/>
            <a:miter lim="800000"/>
            <a:headEnd/>
            <a:tailEnd/>
          </a:ln>
        </p:spPr>
      </p:pic>
      <p:pic>
        <p:nvPicPr>
          <p:cNvPr id="11" name="Picture 25" descr="C:\Documents and Settings\Antolin_P\My Documents\My Pictures\Microsoft Clip Organizer\j0424466.wmf"/>
          <p:cNvPicPr>
            <a:picLocks noChangeAspect="1" noChangeArrowheads="1"/>
          </p:cNvPicPr>
          <p:nvPr/>
        </p:nvPicPr>
        <p:blipFill>
          <a:blip r:embed="rId5" cstate="print"/>
          <a:srcRect/>
          <a:stretch>
            <a:fillRect/>
          </a:stretch>
        </p:blipFill>
        <p:spPr bwMode="auto">
          <a:xfrm>
            <a:off x="2428860" y="2357430"/>
            <a:ext cx="704850" cy="600075"/>
          </a:xfrm>
          <a:prstGeom prst="rect">
            <a:avLst/>
          </a:prstGeom>
          <a:noFill/>
          <a:ln w="9525">
            <a:noFill/>
            <a:miter lim="800000"/>
            <a:headEnd/>
            <a:tailEnd/>
          </a:ln>
        </p:spPr>
      </p:pic>
      <p:pic>
        <p:nvPicPr>
          <p:cNvPr id="12" name="Picture 25" descr="C:\Documents and Settings\Antolin_P\My Documents\My Pictures\Microsoft Clip Organizer\j0424466.wmf"/>
          <p:cNvPicPr>
            <a:picLocks noChangeAspect="1" noChangeArrowheads="1"/>
          </p:cNvPicPr>
          <p:nvPr/>
        </p:nvPicPr>
        <p:blipFill>
          <a:blip r:embed="rId5" cstate="print"/>
          <a:srcRect/>
          <a:stretch>
            <a:fillRect/>
          </a:stretch>
        </p:blipFill>
        <p:spPr bwMode="auto">
          <a:xfrm>
            <a:off x="3143240" y="2357430"/>
            <a:ext cx="704850" cy="600075"/>
          </a:xfrm>
          <a:prstGeom prst="rect">
            <a:avLst/>
          </a:prstGeom>
          <a:noFill/>
          <a:ln w="9525">
            <a:noFill/>
            <a:miter lim="800000"/>
            <a:headEnd/>
            <a:tailEnd/>
          </a:ln>
        </p:spPr>
      </p:pic>
      <p:pic>
        <p:nvPicPr>
          <p:cNvPr id="13" name="Picture 25" descr="C:\Documents and Settings\Antolin_P\My Documents\My Pictures\Microsoft Clip Organizer\j0424466.wmf"/>
          <p:cNvPicPr>
            <a:picLocks noChangeAspect="1" noChangeArrowheads="1"/>
          </p:cNvPicPr>
          <p:nvPr/>
        </p:nvPicPr>
        <p:blipFill>
          <a:blip r:embed="rId5" cstate="print"/>
          <a:srcRect/>
          <a:stretch>
            <a:fillRect/>
          </a:stretch>
        </p:blipFill>
        <p:spPr bwMode="auto">
          <a:xfrm>
            <a:off x="3929058" y="2357430"/>
            <a:ext cx="704850" cy="600075"/>
          </a:xfrm>
          <a:prstGeom prst="rect">
            <a:avLst/>
          </a:prstGeom>
          <a:noFill/>
          <a:ln w="9525">
            <a:noFill/>
            <a:miter lim="800000"/>
            <a:headEnd/>
            <a:tailEnd/>
          </a:ln>
        </p:spPr>
      </p:pic>
      <p:pic>
        <p:nvPicPr>
          <p:cNvPr id="14" name="Picture 9" descr="C:\Documents and Settings\Antolin_P\My Documents\My Pictures\Microsoft Clip Organizer\j0428075.wmf"/>
          <p:cNvPicPr>
            <a:picLocks noChangeAspect="1" noChangeArrowheads="1"/>
          </p:cNvPicPr>
          <p:nvPr/>
        </p:nvPicPr>
        <p:blipFill>
          <a:blip r:embed="rId3" cstate="print"/>
          <a:srcRect/>
          <a:stretch>
            <a:fillRect/>
          </a:stretch>
        </p:blipFill>
        <p:spPr bwMode="auto">
          <a:xfrm>
            <a:off x="5357818" y="2357430"/>
            <a:ext cx="685800" cy="628650"/>
          </a:xfrm>
          <a:prstGeom prst="rect">
            <a:avLst/>
          </a:prstGeom>
          <a:noFill/>
          <a:ln w="9525">
            <a:noFill/>
            <a:miter lim="800000"/>
            <a:headEnd/>
            <a:tailEnd/>
          </a:ln>
        </p:spPr>
      </p:pic>
      <p:pic>
        <p:nvPicPr>
          <p:cNvPr id="15" name="Picture 9" descr="C:\Documents and Settings\Antolin_P\My Documents\My Pictures\Microsoft Clip Organizer\j0428075.wmf"/>
          <p:cNvPicPr>
            <a:picLocks noChangeAspect="1" noChangeArrowheads="1"/>
          </p:cNvPicPr>
          <p:nvPr/>
        </p:nvPicPr>
        <p:blipFill>
          <a:blip r:embed="rId3" cstate="print"/>
          <a:srcRect/>
          <a:stretch>
            <a:fillRect/>
          </a:stretch>
        </p:blipFill>
        <p:spPr bwMode="auto">
          <a:xfrm>
            <a:off x="6072198" y="2357430"/>
            <a:ext cx="685800" cy="628650"/>
          </a:xfrm>
          <a:prstGeom prst="rect">
            <a:avLst/>
          </a:prstGeom>
          <a:noFill/>
          <a:ln w="9525">
            <a:noFill/>
            <a:miter lim="800000"/>
            <a:headEnd/>
            <a:tailEnd/>
          </a:ln>
        </p:spPr>
      </p:pic>
      <p:pic>
        <p:nvPicPr>
          <p:cNvPr id="16" name="Picture 9" descr="C:\Documents and Settings\Antolin_P\My Documents\My Pictures\Microsoft Clip Organizer\j0428075.wmf"/>
          <p:cNvPicPr>
            <a:picLocks noChangeAspect="1" noChangeArrowheads="1"/>
          </p:cNvPicPr>
          <p:nvPr/>
        </p:nvPicPr>
        <p:blipFill>
          <a:blip r:embed="rId3" cstate="print"/>
          <a:srcRect/>
          <a:stretch>
            <a:fillRect/>
          </a:stretch>
        </p:blipFill>
        <p:spPr bwMode="auto">
          <a:xfrm>
            <a:off x="6715140" y="2357430"/>
            <a:ext cx="685800" cy="628650"/>
          </a:xfrm>
          <a:prstGeom prst="rect">
            <a:avLst/>
          </a:prstGeom>
          <a:noFill/>
          <a:ln w="9525">
            <a:noFill/>
            <a:miter lim="800000"/>
            <a:headEnd/>
            <a:tailEnd/>
          </a:ln>
        </p:spPr>
      </p:pic>
      <p:pic>
        <p:nvPicPr>
          <p:cNvPr id="17" name="Picture 9" descr="C:\Documents and Settings\Antolin_P\My Documents\My Pictures\Microsoft Clip Organizer\j0428075.wmf"/>
          <p:cNvPicPr>
            <a:picLocks noChangeAspect="1" noChangeArrowheads="1"/>
          </p:cNvPicPr>
          <p:nvPr/>
        </p:nvPicPr>
        <p:blipFill>
          <a:blip r:embed="rId3" cstate="print"/>
          <a:srcRect/>
          <a:stretch>
            <a:fillRect/>
          </a:stretch>
        </p:blipFill>
        <p:spPr bwMode="auto">
          <a:xfrm>
            <a:off x="7429520" y="2357430"/>
            <a:ext cx="685800" cy="628650"/>
          </a:xfrm>
          <a:prstGeom prst="rect">
            <a:avLst/>
          </a:prstGeom>
          <a:noFill/>
          <a:ln w="9525">
            <a:noFill/>
            <a:miter lim="800000"/>
            <a:headEnd/>
            <a:tailEnd/>
          </a:ln>
        </p:spPr>
      </p:pic>
      <p:pic>
        <p:nvPicPr>
          <p:cNvPr id="18" name="Picture 25" descr="C:\Documents and Settings\Antolin_P\My Documents\My Pictures\Microsoft Clip Organizer\j0424466.wmf"/>
          <p:cNvPicPr>
            <a:picLocks noChangeAspect="1" noChangeArrowheads="1"/>
          </p:cNvPicPr>
          <p:nvPr/>
        </p:nvPicPr>
        <p:blipFill>
          <a:blip r:embed="rId5" cstate="print"/>
          <a:srcRect/>
          <a:stretch>
            <a:fillRect/>
          </a:stretch>
        </p:blipFill>
        <p:spPr bwMode="auto">
          <a:xfrm>
            <a:off x="1000100" y="3929066"/>
            <a:ext cx="704850" cy="600075"/>
          </a:xfrm>
          <a:prstGeom prst="rect">
            <a:avLst/>
          </a:prstGeom>
          <a:noFill/>
          <a:ln w="9525">
            <a:noFill/>
            <a:miter lim="800000"/>
            <a:headEnd/>
            <a:tailEnd/>
          </a:ln>
        </p:spPr>
      </p:pic>
      <p:pic>
        <p:nvPicPr>
          <p:cNvPr id="19" name="Picture 25" descr="C:\Documents and Settings\Antolin_P\My Documents\My Pictures\Microsoft Clip Organizer\j0424466.wmf"/>
          <p:cNvPicPr>
            <a:picLocks noChangeAspect="1" noChangeArrowheads="1"/>
          </p:cNvPicPr>
          <p:nvPr/>
        </p:nvPicPr>
        <p:blipFill>
          <a:blip r:embed="rId5" cstate="print"/>
          <a:srcRect/>
          <a:stretch>
            <a:fillRect/>
          </a:stretch>
        </p:blipFill>
        <p:spPr bwMode="auto">
          <a:xfrm>
            <a:off x="1714480" y="3929066"/>
            <a:ext cx="704850" cy="600075"/>
          </a:xfrm>
          <a:prstGeom prst="rect">
            <a:avLst/>
          </a:prstGeom>
          <a:noFill/>
          <a:ln w="9525">
            <a:noFill/>
            <a:miter lim="800000"/>
            <a:headEnd/>
            <a:tailEnd/>
          </a:ln>
        </p:spPr>
      </p:pic>
      <p:pic>
        <p:nvPicPr>
          <p:cNvPr id="20" name="Picture 25" descr="C:\Documents and Settings\Antolin_P\My Documents\My Pictures\Microsoft Clip Organizer\j0424466.wmf"/>
          <p:cNvPicPr>
            <a:picLocks noChangeAspect="1" noChangeArrowheads="1"/>
          </p:cNvPicPr>
          <p:nvPr/>
        </p:nvPicPr>
        <p:blipFill>
          <a:blip r:embed="rId5" cstate="print"/>
          <a:srcRect/>
          <a:stretch>
            <a:fillRect/>
          </a:stretch>
        </p:blipFill>
        <p:spPr bwMode="auto">
          <a:xfrm>
            <a:off x="2428860" y="3929066"/>
            <a:ext cx="704850" cy="600075"/>
          </a:xfrm>
          <a:prstGeom prst="rect">
            <a:avLst/>
          </a:prstGeom>
          <a:noFill/>
          <a:ln w="9525">
            <a:noFill/>
            <a:miter lim="800000"/>
            <a:headEnd/>
            <a:tailEnd/>
          </a:ln>
        </p:spPr>
      </p:pic>
      <p:pic>
        <p:nvPicPr>
          <p:cNvPr id="21" name="Picture 25" descr="C:\Documents and Settings\Antolin_P\My Documents\My Pictures\Microsoft Clip Organizer\j0424466.wmf"/>
          <p:cNvPicPr>
            <a:picLocks noChangeAspect="1" noChangeArrowheads="1"/>
          </p:cNvPicPr>
          <p:nvPr/>
        </p:nvPicPr>
        <p:blipFill>
          <a:blip r:embed="rId5" cstate="print"/>
          <a:srcRect/>
          <a:stretch>
            <a:fillRect/>
          </a:stretch>
        </p:blipFill>
        <p:spPr bwMode="auto">
          <a:xfrm>
            <a:off x="3071802" y="3929066"/>
            <a:ext cx="704850" cy="600075"/>
          </a:xfrm>
          <a:prstGeom prst="rect">
            <a:avLst/>
          </a:prstGeom>
          <a:noFill/>
          <a:ln w="9525">
            <a:noFill/>
            <a:miter lim="800000"/>
            <a:headEnd/>
            <a:tailEnd/>
          </a:ln>
        </p:spPr>
      </p:pic>
      <p:pic>
        <p:nvPicPr>
          <p:cNvPr id="22" name="Picture 25" descr="C:\Documents and Settings\Antolin_P\My Documents\My Pictures\Microsoft Clip Organizer\j0424466.wmf"/>
          <p:cNvPicPr>
            <a:picLocks noChangeAspect="1" noChangeArrowheads="1"/>
          </p:cNvPicPr>
          <p:nvPr/>
        </p:nvPicPr>
        <p:blipFill>
          <a:blip r:embed="rId5" cstate="print"/>
          <a:srcRect/>
          <a:stretch>
            <a:fillRect/>
          </a:stretch>
        </p:blipFill>
        <p:spPr bwMode="auto">
          <a:xfrm>
            <a:off x="3786182" y="3929066"/>
            <a:ext cx="704850" cy="600075"/>
          </a:xfrm>
          <a:prstGeom prst="rect">
            <a:avLst/>
          </a:prstGeom>
          <a:noFill/>
          <a:ln w="9525">
            <a:noFill/>
            <a:miter lim="800000"/>
            <a:headEnd/>
            <a:tailEnd/>
          </a:ln>
        </p:spPr>
      </p:pic>
      <p:pic>
        <p:nvPicPr>
          <p:cNvPr id="23" name="Picture 9" descr="C:\Documents and Settings\Antolin_P\My Documents\My Pictures\Microsoft Clip Organizer\j0428075.wmf"/>
          <p:cNvPicPr>
            <a:picLocks noChangeAspect="1" noChangeArrowheads="1"/>
          </p:cNvPicPr>
          <p:nvPr/>
        </p:nvPicPr>
        <p:blipFill>
          <a:blip r:embed="rId3" cstate="print"/>
          <a:srcRect/>
          <a:stretch>
            <a:fillRect/>
          </a:stretch>
        </p:blipFill>
        <p:spPr bwMode="auto">
          <a:xfrm>
            <a:off x="4643438" y="3929066"/>
            <a:ext cx="685800" cy="628650"/>
          </a:xfrm>
          <a:prstGeom prst="rect">
            <a:avLst/>
          </a:prstGeom>
          <a:noFill/>
          <a:ln w="9525">
            <a:noFill/>
            <a:miter lim="800000"/>
            <a:headEnd/>
            <a:tailEnd/>
          </a:ln>
        </p:spPr>
      </p:pic>
      <p:pic>
        <p:nvPicPr>
          <p:cNvPr id="24" name="Picture 9" descr="C:\Documents and Settings\Antolin_P\My Documents\My Pictures\Microsoft Clip Organizer\j0428075.wmf"/>
          <p:cNvPicPr>
            <a:picLocks noChangeAspect="1" noChangeArrowheads="1"/>
          </p:cNvPicPr>
          <p:nvPr/>
        </p:nvPicPr>
        <p:blipFill>
          <a:blip r:embed="rId3" cstate="print"/>
          <a:srcRect/>
          <a:stretch>
            <a:fillRect/>
          </a:stretch>
        </p:blipFill>
        <p:spPr bwMode="auto">
          <a:xfrm>
            <a:off x="5286380" y="3929066"/>
            <a:ext cx="685800" cy="628650"/>
          </a:xfrm>
          <a:prstGeom prst="rect">
            <a:avLst/>
          </a:prstGeom>
          <a:noFill/>
          <a:ln w="9525">
            <a:noFill/>
            <a:miter lim="800000"/>
            <a:headEnd/>
            <a:tailEnd/>
          </a:ln>
        </p:spPr>
      </p:pic>
      <p:pic>
        <p:nvPicPr>
          <p:cNvPr id="25" name="Picture 9" descr="C:\Documents and Settings\Antolin_P\My Documents\My Pictures\Microsoft Clip Organizer\j0428075.wmf"/>
          <p:cNvPicPr>
            <a:picLocks noChangeAspect="1" noChangeArrowheads="1"/>
          </p:cNvPicPr>
          <p:nvPr/>
        </p:nvPicPr>
        <p:blipFill>
          <a:blip r:embed="rId3" cstate="print"/>
          <a:srcRect/>
          <a:stretch>
            <a:fillRect/>
          </a:stretch>
        </p:blipFill>
        <p:spPr bwMode="auto">
          <a:xfrm>
            <a:off x="5929322" y="3929066"/>
            <a:ext cx="685800" cy="628650"/>
          </a:xfrm>
          <a:prstGeom prst="rect">
            <a:avLst/>
          </a:prstGeom>
          <a:noFill/>
          <a:ln w="9525">
            <a:noFill/>
            <a:miter lim="800000"/>
            <a:headEnd/>
            <a:tailEnd/>
          </a:ln>
        </p:spPr>
      </p:pic>
      <p:pic>
        <p:nvPicPr>
          <p:cNvPr id="26" name="Picture 9" descr="C:\Documents and Settings\Antolin_P\My Documents\My Pictures\Microsoft Clip Organizer\j0428075.wmf"/>
          <p:cNvPicPr>
            <a:picLocks noChangeAspect="1" noChangeArrowheads="1"/>
          </p:cNvPicPr>
          <p:nvPr/>
        </p:nvPicPr>
        <p:blipFill>
          <a:blip r:embed="rId3" cstate="print"/>
          <a:srcRect/>
          <a:stretch>
            <a:fillRect/>
          </a:stretch>
        </p:blipFill>
        <p:spPr bwMode="auto">
          <a:xfrm>
            <a:off x="6572264" y="3929066"/>
            <a:ext cx="685800" cy="628650"/>
          </a:xfrm>
          <a:prstGeom prst="rect">
            <a:avLst/>
          </a:prstGeom>
          <a:noFill/>
          <a:ln w="9525">
            <a:noFill/>
            <a:miter lim="800000"/>
            <a:headEnd/>
            <a:tailEnd/>
          </a:ln>
        </p:spPr>
      </p:pic>
      <p:pic>
        <p:nvPicPr>
          <p:cNvPr id="27" name="Picture 9" descr="C:\Documents and Settings\Antolin_P\My Documents\My Pictures\Microsoft Clip Organizer\j0428075.wmf"/>
          <p:cNvPicPr>
            <a:picLocks noChangeAspect="1" noChangeArrowheads="1"/>
          </p:cNvPicPr>
          <p:nvPr/>
        </p:nvPicPr>
        <p:blipFill>
          <a:blip r:embed="rId3" cstate="print"/>
          <a:srcRect/>
          <a:stretch>
            <a:fillRect/>
          </a:stretch>
        </p:blipFill>
        <p:spPr bwMode="auto">
          <a:xfrm>
            <a:off x="7286644" y="3929066"/>
            <a:ext cx="685800" cy="628650"/>
          </a:xfrm>
          <a:prstGeom prst="rect">
            <a:avLst/>
          </a:prstGeom>
          <a:noFill/>
          <a:ln w="9525">
            <a:noFill/>
            <a:miter lim="800000"/>
            <a:headEnd/>
            <a:tailEnd/>
          </a:ln>
        </p:spPr>
      </p:pic>
      <p:pic>
        <p:nvPicPr>
          <p:cNvPr id="28" name="Picture 25" descr="C:\Documents and Settings\Antolin_P\My Documents\My Pictures\Microsoft Clip Organizer\j0424466.wmf"/>
          <p:cNvPicPr>
            <a:picLocks noChangeAspect="1" noChangeArrowheads="1"/>
          </p:cNvPicPr>
          <p:nvPr/>
        </p:nvPicPr>
        <p:blipFill>
          <a:blip r:embed="rId5" cstate="print"/>
          <a:srcRect/>
          <a:stretch>
            <a:fillRect/>
          </a:stretch>
        </p:blipFill>
        <p:spPr bwMode="auto">
          <a:xfrm>
            <a:off x="928662" y="5715016"/>
            <a:ext cx="704850" cy="600075"/>
          </a:xfrm>
          <a:prstGeom prst="rect">
            <a:avLst/>
          </a:prstGeom>
          <a:noFill/>
          <a:ln w="9525">
            <a:noFill/>
            <a:miter lim="800000"/>
            <a:headEnd/>
            <a:tailEnd/>
          </a:ln>
        </p:spPr>
      </p:pic>
      <p:pic>
        <p:nvPicPr>
          <p:cNvPr id="29" name="Picture 25" descr="C:\Documents and Settings\Antolin_P\My Documents\My Pictures\Microsoft Clip Organizer\j0424466.wmf"/>
          <p:cNvPicPr>
            <a:picLocks noChangeAspect="1" noChangeArrowheads="1"/>
          </p:cNvPicPr>
          <p:nvPr/>
        </p:nvPicPr>
        <p:blipFill>
          <a:blip r:embed="rId5" cstate="print"/>
          <a:srcRect/>
          <a:stretch>
            <a:fillRect/>
          </a:stretch>
        </p:blipFill>
        <p:spPr bwMode="auto">
          <a:xfrm>
            <a:off x="1643042" y="5715016"/>
            <a:ext cx="704850" cy="600075"/>
          </a:xfrm>
          <a:prstGeom prst="rect">
            <a:avLst/>
          </a:prstGeom>
          <a:noFill/>
          <a:ln w="9525">
            <a:noFill/>
            <a:miter lim="800000"/>
            <a:headEnd/>
            <a:tailEnd/>
          </a:ln>
        </p:spPr>
      </p:pic>
      <p:pic>
        <p:nvPicPr>
          <p:cNvPr id="30" name="Picture 25" descr="C:\Documents and Settings\Antolin_P\My Documents\My Pictures\Microsoft Clip Organizer\j0424466.wmf"/>
          <p:cNvPicPr>
            <a:picLocks noChangeAspect="1" noChangeArrowheads="1"/>
          </p:cNvPicPr>
          <p:nvPr/>
        </p:nvPicPr>
        <p:blipFill>
          <a:blip r:embed="rId5" cstate="print"/>
          <a:srcRect/>
          <a:stretch>
            <a:fillRect/>
          </a:stretch>
        </p:blipFill>
        <p:spPr bwMode="auto">
          <a:xfrm>
            <a:off x="2357422" y="5715016"/>
            <a:ext cx="704850" cy="600075"/>
          </a:xfrm>
          <a:prstGeom prst="rect">
            <a:avLst/>
          </a:prstGeom>
          <a:noFill/>
          <a:ln w="9525">
            <a:noFill/>
            <a:miter lim="800000"/>
            <a:headEnd/>
            <a:tailEnd/>
          </a:ln>
        </p:spPr>
      </p:pic>
      <p:pic>
        <p:nvPicPr>
          <p:cNvPr id="31" name="Picture 25" descr="C:\Documents and Settings\Antolin_P\My Documents\My Pictures\Microsoft Clip Organizer\j0424466.wmf"/>
          <p:cNvPicPr>
            <a:picLocks noChangeAspect="1" noChangeArrowheads="1"/>
          </p:cNvPicPr>
          <p:nvPr/>
        </p:nvPicPr>
        <p:blipFill>
          <a:blip r:embed="rId5" cstate="print"/>
          <a:srcRect/>
          <a:stretch>
            <a:fillRect/>
          </a:stretch>
        </p:blipFill>
        <p:spPr bwMode="auto">
          <a:xfrm>
            <a:off x="3071802" y="5715016"/>
            <a:ext cx="704850" cy="600075"/>
          </a:xfrm>
          <a:prstGeom prst="rect">
            <a:avLst/>
          </a:prstGeom>
          <a:noFill/>
          <a:ln w="9525">
            <a:noFill/>
            <a:miter lim="800000"/>
            <a:headEnd/>
            <a:tailEnd/>
          </a:ln>
        </p:spPr>
      </p:pic>
      <p:pic>
        <p:nvPicPr>
          <p:cNvPr id="32" name="Picture 25" descr="C:\Documents and Settings\Antolin_P\My Documents\My Pictures\Microsoft Clip Organizer\j0424466.wmf"/>
          <p:cNvPicPr>
            <a:picLocks noChangeAspect="1" noChangeArrowheads="1"/>
          </p:cNvPicPr>
          <p:nvPr/>
        </p:nvPicPr>
        <p:blipFill>
          <a:blip r:embed="rId5" cstate="print"/>
          <a:srcRect/>
          <a:stretch>
            <a:fillRect/>
          </a:stretch>
        </p:blipFill>
        <p:spPr bwMode="auto">
          <a:xfrm>
            <a:off x="3857620" y="5715016"/>
            <a:ext cx="704850" cy="600075"/>
          </a:xfrm>
          <a:prstGeom prst="rect">
            <a:avLst/>
          </a:prstGeom>
          <a:noFill/>
          <a:ln w="9525">
            <a:noFill/>
            <a:miter lim="800000"/>
            <a:headEnd/>
            <a:tailEnd/>
          </a:ln>
        </p:spPr>
      </p:pic>
      <p:pic>
        <p:nvPicPr>
          <p:cNvPr id="34" name="Picture 9" descr="C:\Documents and Settings\Antolin_P\My Documents\My Pictures\Microsoft Clip Organizer\j0428075.wmf"/>
          <p:cNvPicPr>
            <a:picLocks noChangeAspect="1" noChangeArrowheads="1"/>
          </p:cNvPicPr>
          <p:nvPr/>
        </p:nvPicPr>
        <p:blipFill>
          <a:blip r:embed="rId3" cstate="print"/>
          <a:srcRect/>
          <a:stretch>
            <a:fillRect/>
          </a:stretch>
        </p:blipFill>
        <p:spPr bwMode="auto">
          <a:xfrm>
            <a:off x="4572000" y="5715016"/>
            <a:ext cx="685800" cy="628650"/>
          </a:xfrm>
          <a:prstGeom prst="rect">
            <a:avLst/>
          </a:prstGeom>
          <a:noFill/>
          <a:ln w="9525">
            <a:noFill/>
            <a:miter lim="800000"/>
            <a:headEnd/>
            <a:tailEnd/>
          </a:ln>
        </p:spPr>
      </p:pic>
      <p:pic>
        <p:nvPicPr>
          <p:cNvPr id="35" name="Picture 9" descr="C:\Documents and Settings\Antolin_P\My Documents\My Pictures\Microsoft Clip Organizer\j0428075.wmf"/>
          <p:cNvPicPr>
            <a:picLocks noChangeAspect="1" noChangeArrowheads="1"/>
          </p:cNvPicPr>
          <p:nvPr/>
        </p:nvPicPr>
        <p:blipFill>
          <a:blip r:embed="rId3" cstate="print"/>
          <a:srcRect/>
          <a:stretch>
            <a:fillRect/>
          </a:stretch>
        </p:blipFill>
        <p:spPr bwMode="auto">
          <a:xfrm>
            <a:off x="5286380" y="5715016"/>
            <a:ext cx="685800" cy="628650"/>
          </a:xfrm>
          <a:prstGeom prst="rect">
            <a:avLst/>
          </a:prstGeom>
          <a:noFill/>
          <a:ln w="9525">
            <a:noFill/>
            <a:miter lim="800000"/>
            <a:headEnd/>
            <a:tailEnd/>
          </a:ln>
        </p:spPr>
      </p:pic>
      <p:pic>
        <p:nvPicPr>
          <p:cNvPr id="36" name="Picture 9" descr="C:\Documents and Settings\Antolin_P\My Documents\My Pictures\Microsoft Clip Organizer\j0428075.wmf"/>
          <p:cNvPicPr>
            <a:picLocks noChangeAspect="1" noChangeArrowheads="1"/>
          </p:cNvPicPr>
          <p:nvPr/>
        </p:nvPicPr>
        <p:blipFill>
          <a:blip r:embed="rId3" cstate="print"/>
          <a:srcRect/>
          <a:stretch>
            <a:fillRect/>
          </a:stretch>
        </p:blipFill>
        <p:spPr bwMode="auto">
          <a:xfrm>
            <a:off x="5929322" y="5715016"/>
            <a:ext cx="685800" cy="628650"/>
          </a:xfrm>
          <a:prstGeom prst="rect">
            <a:avLst/>
          </a:prstGeom>
          <a:noFill/>
          <a:ln w="9525">
            <a:noFill/>
            <a:miter lim="800000"/>
            <a:headEnd/>
            <a:tailEnd/>
          </a:ln>
        </p:spPr>
      </p:pic>
      <p:pic>
        <p:nvPicPr>
          <p:cNvPr id="37" name="Picture 9" descr="C:\Documents and Settings\Antolin_P\My Documents\My Pictures\Microsoft Clip Organizer\j0428075.wmf"/>
          <p:cNvPicPr>
            <a:picLocks noChangeAspect="1" noChangeArrowheads="1"/>
          </p:cNvPicPr>
          <p:nvPr/>
        </p:nvPicPr>
        <p:blipFill>
          <a:blip r:embed="rId3" cstate="print"/>
          <a:srcRect/>
          <a:stretch>
            <a:fillRect/>
          </a:stretch>
        </p:blipFill>
        <p:spPr bwMode="auto">
          <a:xfrm>
            <a:off x="6572264" y="5715016"/>
            <a:ext cx="685800" cy="628650"/>
          </a:xfrm>
          <a:prstGeom prst="rect">
            <a:avLst/>
          </a:prstGeom>
          <a:noFill/>
          <a:ln w="9525">
            <a:noFill/>
            <a:miter lim="800000"/>
            <a:headEnd/>
            <a:tailEnd/>
          </a:ln>
        </p:spPr>
      </p:pic>
      <p:pic>
        <p:nvPicPr>
          <p:cNvPr id="38" name="Picture 9" descr="C:\Documents and Settings\Antolin_P\My Documents\My Pictures\Microsoft Clip Organizer\j0428075.wmf"/>
          <p:cNvPicPr>
            <a:picLocks noChangeAspect="1" noChangeArrowheads="1"/>
          </p:cNvPicPr>
          <p:nvPr/>
        </p:nvPicPr>
        <p:blipFill>
          <a:blip r:embed="rId3" cstate="print"/>
          <a:srcRect/>
          <a:stretch>
            <a:fillRect/>
          </a:stretch>
        </p:blipFill>
        <p:spPr bwMode="auto">
          <a:xfrm>
            <a:off x="7286644" y="5715016"/>
            <a:ext cx="685800" cy="628650"/>
          </a:xfrm>
          <a:prstGeom prst="rect">
            <a:avLst/>
          </a:prstGeom>
          <a:noFill/>
          <a:ln w="9525">
            <a:noFill/>
            <a:miter lim="800000"/>
            <a:headEnd/>
            <a:tailEnd/>
          </a:ln>
        </p:spPr>
      </p:pic>
      <p:pic>
        <p:nvPicPr>
          <p:cNvPr id="39" name="Picture 25" descr="C:\Documents and Settings\Antolin_P\My Documents\My Pictures\Microsoft Clip Organizer\j0424466.wmf"/>
          <p:cNvPicPr>
            <a:picLocks noChangeAspect="1" noChangeArrowheads="1"/>
          </p:cNvPicPr>
          <p:nvPr/>
        </p:nvPicPr>
        <p:blipFill>
          <a:blip r:embed="rId5" cstate="print"/>
          <a:srcRect/>
          <a:stretch>
            <a:fillRect/>
          </a:stretch>
        </p:blipFill>
        <p:spPr bwMode="auto">
          <a:xfrm>
            <a:off x="4643438" y="5715016"/>
            <a:ext cx="704850" cy="600075"/>
          </a:xfrm>
          <a:prstGeom prst="rect">
            <a:avLst/>
          </a:prstGeom>
          <a:noFill/>
          <a:ln w="9525">
            <a:noFill/>
            <a:miter lim="800000"/>
            <a:headEnd/>
            <a:tailEnd/>
          </a:ln>
        </p:spPr>
      </p:pic>
      <p:pic>
        <p:nvPicPr>
          <p:cNvPr id="40" name="Picture 25" descr="C:\Documents and Settings\Antolin_P\My Documents\My Pictures\Microsoft Clip Organizer\j0424466.wmf"/>
          <p:cNvPicPr>
            <a:picLocks noChangeAspect="1" noChangeArrowheads="1"/>
          </p:cNvPicPr>
          <p:nvPr/>
        </p:nvPicPr>
        <p:blipFill>
          <a:blip r:embed="rId5" cstate="print"/>
          <a:srcRect/>
          <a:stretch>
            <a:fillRect/>
          </a:stretch>
        </p:blipFill>
        <p:spPr bwMode="auto">
          <a:xfrm>
            <a:off x="5357818" y="5715016"/>
            <a:ext cx="704850" cy="600075"/>
          </a:xfrm>
          <a:prstGeom prst="rect">
            <a:avLst/>
          </a:prstGeom>
          <a:noFill/>
          <a:ln w="9525">
            <a:noFill/>
            <a:miter lim="800000"/>
            <a:headEnd/>
            <a:tailEnd/>
          </a:ln>
        </p:spPr>
      </p:pic>
      <p:pic>
        <p:nvPicPr>
          <p:cNvPr id="41" name="Picture 25" descr="C:\Documents and Settings\Antolin_P\My Documents\My Pictures\Microsoft Clip Organizer\j0424466.wmf"/>
          <p:cNvPicPr>
            <a:picLocks noChangeAspect="1" noChangeArrowheads="1"/>
          </p:cNvPicPr>
          <p:nvPr/>
        </p:nvPicPr>
        <p:blipFill>
          <a:blip r:embed="rId5" cstate="print"/>
          <a:srcRect/>
          <a:stretch>
            <a:fillRect/>
          </a:stretch>
        </p:blipFill>
        <p:spPr bwMode="auto">
          <a:xfrm>
            <a:off x="6000760" y="5715016"/>
            <a:ext cx="704850" cy="600075"/>
          </a:xfrm>
          <a:prstGeom prst="rect">
            <a:avLst/>
          </a:prstGeom>
          <a:noFill/>
          <a:ln w="9525">
            <a:noFill/>
            <a:miter lim="800000"/>
            <a:headEnd/>
            <a:tailEnd/>
          </a:ln>
        </p:spPr>
      </p:pic>
      <p:pic>
        <p:nvPicPr>
          <p:cNvPr id="42" name="Picture 25" descr="C:\Documents and Settings\Antolin_P\My Documents\My Pictures\Microsoft Clip Organizer\j0424466.wmf"/>
          <p:cNvPicPr>
            <a:picLocks noChangeAspect="1" noChangeArrowheads="1"/>
          </p:cNvPicPr>
          <p:nvPr/>
        </p:nvPicPr>
        <p:blipFill>
          <a:blip r:embed="rId5" cstate="print"/>
          <a:srcRect/>
          <a:stretch>
            <a:fillRect/>
          </a:stretch>
        </p:blipFill>
        <p:spPr bwMode="auto">
          <a:xfrm>
            <a:off x="6643702" y="5715016"/>
            <a:ext cx="704850" cy="600075"/>
          </a:xfrm>
          <a:prstGeom prst="rect">
            <a:avLst/>
          </a:prstGeom>
          <a:noFill/>
          <a:ln w="9525">
            <a:noFill/>
            <a:miter lim="800000"/>
            <a:headEnd/>
            <a:tailEnd/>
          </a:ln>
        </p:spPr>
      </p:pic>
      <p:sp>
        <p:nvSpPr>
          <p:cNvPr id="43" name="Slide Number Placeholder 6"/>
          <p:cNvSpPr>
            <a:spLocks noGrp="1"/>
          </p:cNvSpPr>
          <p:nvPr>
            <p:ph type="sldNum" sz="quarter" idx="4294967295"/>
          </p:nvPr>
        </p:nvSpPr>
        <p:spPr>
          <a:xfrm>
            <a:off x="8640000" y="6411600"/>
            <a:ext cx="342000" cy="244800"/>
          </a:xfrm>
          <a:prstGeom prst="rect">
            <a:avLst/>
          </a:prstGeom>
        </p:spPr>
        <p:txBody>
          <a:bodyPr/>
          <a:lstStyle/>
          <a:p>
            <a:fld id="{8EAD1EA9-281A-4F59-ACE9-7004080B5EB5}" type="slidenum">
              <a:rPr lang="en-GB" sz="1000" smtClean="0">
                <a:solidFill>
                  <a:prstClr val="white"/>
                </a:solidFill>
              </a:rPr>
              <a:pPr/>
              <a:t>29</a:t>
            </a:fld>
            <a:endParaRPr lang="en-GB" sz="1000" dirty="0">
              <a:solidFill>
                <a:prstClr val="white"/>
              </a:solidFill>
            </a:endParaRPr>
          </a:p>
        </p:txBody>
      </p:sp>
    </p:spTree>
    <p:extLst>
      <p:ext uri="{BB962C8B-B14F-4D97-AF65-F5344CB8AC3E}">
        <p14:creationId xmlns:p14="http://schemas.microsoft.com/office/powerpoint/2010/main" val="399655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in)">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diamond(in)">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diamond(in)">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diamond(in)">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diamond(in)">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8" presetClass="entr" presetSubtype="16" fill="hold" nodeType="clickEffect">
                                  <p:stCondLst>
                                    <p:cond delay="0"/>
                                  </p:stCondLst>
                                  <p:childTnLst>
                                    <p:set>
                                      <p:cBhvr>
                                        <p:cTn id="40" dur="1" fill="hold">
                                          <p:stCondLst>
                                            <p:cond delay="0"/>
                                          </p:stCondLst>
                                        </p:cTn>
                                        <p:tgtEl>
                                          <p:spTgt spid="3075"/>
                                        </p:tgtEl>
                                        <p:attrNameLst>
                                          <p:attrName>style.visibility</p:attrName>
                                        </p:attrNameLst>
                                      </p:cBhvr>
                                      <p:to>
                                        <p:strVal val="visible"/>
                                      </p:to>
                                    </p:set>
                                    <p:animEffect transition="in" filter="diamond(in)">
                                      <p:cBhvr>
                                        <p:cTn id="41" dur="500"/>
                                        <p:tgtEl>
                                          <p:spTgt spid="3075"/>
                                        </p:tgtEl>
                                      </p:cBhvr>
                                    </p:animEffect>
                                  </p:childTnLst>
                                </p:cTn>
                              </p:par>
                            </p:childTnLst>
                          </p:cTn>
                        </p:par>
                      </p:childTnLst>
                    </p:cTn>
                  </p:par>
                  <p:par>
                    <p:cTn id="42" fill="hold">
                      <p:stCondLst>
                        <p:cond delay="indefinite"/>
                      </p:stCondLst>
                      <p:childTnLst>
                        <p:par>
                          <p:cTn id="43" fill="hold">
                            <p:stCondLst>
                              <p:cond delay="0"/>
                            </p:stCondLst>
                            <p:childTnLst>
                              <p:par>
                                <p:cTn id="44" presetID="8" presetClass="entr" presetSubtype="16" fill="hold"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diamond(in)">
                                      <p:cBhvr>
                                        <p:cTn id="46" dur="5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8" presetClass="entr" presetSubtype="16" fill="hold"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diamond(in)">
                                      <p:cBhvr>
                                        <p:cTn id="51" dur="500"/>
                                        <p:tgtEl>
                                          <p:spTgt spid="15"/>
                                        </p:tgtEl>
                                      </p:cBhvr>
                                    </p:animEffect>
                                  </p:childTnLst>
                                </p:cTn>
                              </p:par>
                            </p:childTnLst>
                          </p:cTn>
                        </p:par>
                      </p:childTnLst>
                    </p:cTn>
                  </p:par>
                  <p:par>
                    <p:cTn id="52" fill="hold">
                      <p:stCondLst>
                        <p:cond delay="indefinite"/>
                      </p:stCondLst>
                      <p:childTnLst>
                        <p:par>
                          <p:cTn id="53" fill="hold">
                            <p:stCondLst>
                              <p:cond delay="0"/>
                            </p:stCondLst>
                            <p:childTnLst>
                              <p:par>
                                <p:cTn id="54" presetID="8" presetClass="entr" presetSubtype="16" fill="hold"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diamond(in)">
                                      <p:cBhvr>
                                        <p:cTn id="56" dur="500"/>
                                        <p:tgtEl>
                                          <p:spTgt spid="16"/>
                                        </p:tgtEl>
                                      </p:cBhvr>
                                    </p:animEffect>
                                  </p:childTnLst>
                                </p:cTn>
                              </p:par>
                            </p:childTnLst>
                          </p:cTn>
                        </p:par>
                      </p:childTnLst>
                    </p:cTn>
                  </p:par>
                  <p:par>
                    <p:cTn id="57" fill="hold">
                      <p:stCondLst>
                        <p:cond delay="indefinite"/>
                      </p:stCondLst>
                      <p:childTnLst>
                        <p:par>
                          <p:cTn id="58" fill="hold">
                            <p:stCondLst>
                              <p:cond delay="0"/>
                            </p:stCondLst>
                            <p:childTnLst>
                              <p:par>
                                <p:cTn id="59" presetID="8" presetClass="entr" presetSubtype="16" fill="hold" nodeType="click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diamond(in)">
                                      <p:cBhvr>
                                        <p:cTn id="61" dur="500"/>
                                        <p:tgtEl>
                                          <p:spTgt spid="17"/>
                                        </p:tgtEl>
                                      </p:cBhvr>
                                    </p:animEffect>
                                  </p:childTnLst>
                                </p:cTn>
                              </p:par>
                            </p:childTnLst>
                          </p:cTn>
                        </p:par>
                      </p:childTnLst>
                    </p:cTn>
                  </p:par>
                  <p:par>
                    <p:cTn id="62" fill="hold">
                      <p:stCondLst>
                        <p:cond delay="indefinite"/>
                      </p:stCondLst>
                      <p:childTnLst>
                        <p:par>
                          <p:cTn id="63" fill="hold">
                            <p:stCondLst>
                              <p:cond delay="0"/>
                            </p:stCondLst>
                            <p:childTnLst>
                              <p:par>
                                <p:cTn id="64" presetID="8" presetClass="entr" presetSubtype="16" fill="hold" nodeType="click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diamond(in)">
                                      <p:cBhvr>
                                        <p:cTn id="66" dur="500"/>
                                        <p:tgtEl>
                                          <p:spTgt spid="18"/>
                                        </p:tgtEl>
                                      </p:cBhvr>
                                    </p:animEffect>
                                  </p:childTnLst>
                                </p:cTn>
                              </p:par>
                              <p:par>
                                <p:cTn id="67" presetID="8" presetClass="entr" presetSubtype="16" fill="hold" nodeType="with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diamond(in)">
                                      <p:cBhvr>
                                        <p:cTn id="69" dur="500"/>
                                        <p:tgtEl>
                                          <p:spTgt spid="19"/>
                                        </p:tgtEl>
                                      </p:cBhvr>
                                    </p:animEffect>
                                  </p:childTnLst>
                                </p:cTn>
                              </p:par>
                              <p:par>
                                <p:cTn id="70" presetID="8" presetClass="entr" presetSubtype="16" fill="hold" nodeType="with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diamond(in)">
                                      <p:cBhvr>
                                        <p:cTn id="72" dur="500"/>
                                        <p:tgtEl>
                                          <p:spTgt spid="20"/>
                                        </p:tgtEl>
                                      </p:cBhvr>
                                    </p:animEffect>
                                  </p:childTnLst>
                                </p:cTn>
                              </p:par>
                              <p:par>
                                <p:cTn id="73" presetID="8" presetClass="entr" presetSubtype="16" fill="hold"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diamond(in)">
                                      <p:cBhvr>
                                        <p:cTn id="75" dur="500"/>
                                        <p:tgtEl>
                                          <p:spTgt spid="21"/>
                                        </p:tgtEl>
                                      </p:cBhvr>
                                    </p:animEffect>
                                  </p:childTnLst>
                                </p:cTn>
                              </p:par>
                              <p:par>
                                <p:cTn id="76" presetID="8" presetClass="entr" presetSubtype="16" fill="hold" nodeType="with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diamond(in)">
                                      <p:cBhvr>
                                        <p:cTn id="78" dur="500"/>
                                        <p:tgtEl>
                                          <p:spTgt spid="22"/>
                                        </p:tgtEl>
                                      </p:cBhvr>
                                    </p:animEffect>
                                  </p:childTnLst>
                                </p:cTn>
                              </p:par>
                              <p:par>
                                <p:cTn id="79" presetID="8" presetClass="entr" presetSubtype="16" fill="hold" nodeType="with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diamond(in)">
                                      <p:cBhvr>
                                        <p:cTn id="81" dur="500"/>
                                        <p:tgtEl>
                                          <p:spTgt spid="23"/>
                                        </p:tgtEl>
                                      </p:cBhvr>
                                    </p:animEffect>
                                  </p:childTnLst>
                                </p:cTn>
                              </p:par>
                              <p:par>
                                <p:cTn id="82" presetID="8" presetClass="entr" presetSubtype="16" fill="hold"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diamond(in)">
                                      <p:cBhvr>
                                        <p:cTn id="84" dur="500"/>
                                        <p:tgtEl>
                                          <p:spTgt spid="24"/>
                                        </p:tgtEl>
                                      </p:cBhvr>
                                    </p:animEffect>
                                  </p:childTnLst>
                                </p:cTn>
                              </p:par>
                              <p:par>
                                <p:cTn id="85" presetID="8" presetClass="entr" presetSubtype="16" fill="hold" nodeType="with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diamond(in)">
                                      <p:cBhvr>
                                        <p:cTn id="87" dur="500"/>
                                        <p:tgtEl>
                                          <p:spTgt spid="25"/>
                                        </p:tgtEl>
                                      </p:cBhvr>
                                    </p:animEffect>
                                  </p:childTnLst>
                                </p:cTn>
                              </p:par>
                              <p:par>
                                <p:cTn id="88" presetID="8" presetClass="entr" presetSubtype="16" fill="hold" nodeType="with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diamond(in)">
                                      <p:cBhvr>
                                        <p:cTn id="90" dur="500"/>
                                        <p:tgtEl>
                                          <p:spTgt spid="26"/>
                                        </p:tgtEl>
                                      </p:cBhvr>
                                    </p:animEffect>
                                  </p:childTnLst>
                                </p:cTn>
                              </p:par>
                              <p:par>
                                <p:cTn id="91" presetID="8" presetClass="entr" presetSubtype="16" fill="hold" nodeType="with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diamond(in)">
                                      <p:cBhvr>
                                        <p:cTn id="93" dur="500"/>
                                        <p:tgtEl>
                                          <p:spTgt spid="27"/>
                                        </p:tgtEl>
                                      </p:cBhvr>
                                    </p:animEffect>
                                  </p:childTnLst>
                                </p:cTn>
                              </p:par>
                            </p:childTnLst>
                          </p:cTn>
                        </p:par>
                      </p:childTnLst>
                    </p:cTn>
                  </p:par>
                  <p:par>
                    <p:cTn id="94" fill="hold">
                      <p:stCondLst>
                        <p:cond delay="indefinite"/>
                      </p:stCondLst>
                      <p:childTnLst>
                        <p:par>
                          <p:cTn id="95" fill="hold">
                            <p:stCondLst>
                              <p:cond delay="0"/>
                            </p:stCondLst>
                            <p:childTnLst>
                              <p:par>
                                <p:cTn id="96" presetID="8" presetClass="exit" presetSubtype="16" fill="hold" nodeType="clickEffect">
                                  <p:stCondLst>
                                    <p:cond delay="0"/>
                                  </p:stCondLst>
                                  <p:childTnLst>
                                    <p:animEffect transition="out" filter="diamond(in)">
                                      <p:cBhvr>
                                        <p:cTn id="97" dur="2000"/>
                                        <p:tgtEl>
                                          <p:spTgt spid="27"/>
                                        </p:tgtEl>
                                      </p:cBhvr>
                                    </p:animEffect>
                                    <p:set>
                                      <p:cBhvr>
                                        <p:cTn id="98" dur="1" fill="hold">
                                          <p:stCondLst>
                                            <p:cond delay="1999"/>
                                          </p:stCondLst>
                                        </p:cTn>
                                        <p:tgtEl>
                                          <p:spTgt spid="27"/>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nodeType="clickEffect">
                                  <p:stCondLst>
                                    <p:cond delay="0"/>
                                  </p:stCondLst>
                                  <p:childTnLst>
                                    <p:set>
                                      <p:cBhvr>
                                        <p:cTn id="102" dur="1" fill="hold">
                                          <p:stCondLst>
                                            <p:cond delay="0"/>
                                          </p:stCondLst>
                                        </p:cTn>
                                        <p:tgtEl>
                                          <p:spTgt spid="3076"/>
                                        </p:tgtEl>
                                        <p:attrNameLst>
                                          <p:attrName>style.visibility</p:attrName>
                                        </p:attrNameLst>
                                      </p:cBhvr>
                                      <p:to>
                                        <p:strVal val="visible"/>
                                      </p:to>
                                    </p:set>
                                    <p:anim calcmode="lin" valueType="num">
                                      <p:cBhvr additive="base">
                                        <p:cTn id="103" dur="500" fill="hold"/>
                                        <p:tgtEl>
                                          <p:spTgt spid="3076"/>
                                        </p:tgtEl>
                                        <p:attrNameLst>
                                          <p:attrName>ppt_x</p:attrName>
                                        </p:attrNameLst>
                                      </p:cBhvr>
                                      <p:tavLst>
                                        <p:tav tm="0">
                                          <p:val>
                                            <p:strVal val="#ppt_x"/>
                                          </p:val>
                                        </p:tav>
                                        <p:tav tm="100000">
                                          <p:val>
                                            <p:strVal val="#ppt_x"/>
                                          </p:val>
                                        </p:tav>
                                      </p:tavLst>
                                    </p:anim>
                                    <p:anim calcmode="lin" valueType="num">
                                      <p:cBhvr additive="base">
                                        <p:cTn id="104"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8" presetClass="entr" presetSubtype="16" fill="hold" nodeType="clickEffect">
                                  <p:stCondLst>
                                    <p:cond delay="0"/>
                                  </p:stCondLst>
                                  <p:childTnLst>
                                    <p:set>
                                      <p:cBhvr>
                                        <p:cTn id="108" dur="1" fill="hold">
                                          <p:stCondLst>
                                            <p:cond delay="0"/>
                                          </p:stCondLst>
                                        </p:cTn>
                                        <p:tgtEl>
                                          <p:spTgt spid="28"/>
                                        </p:tgtEl>
                                        <p:attrNameLst>
                                          <p:attrName>style.visibility</p:attrName>
                                        </p:attrNameLst>
                                      </p:cBhvr>
                                      <p:to>
                                        <p:strVal val="visible"/>
                                      </p:to>
                                    </p:set>
                                    <p:animEffect transition="in" filter="diamond(in)">
                                      <p:cBhvr>
                                        <p:cTn id="109" dur="500"/>
                                        <p:tgtEl>
                                          <p:spTgt spid="28"/>
                                        </p:tgtEl>
                                      </p:cBhvr>
                                    </p:animEffect>
                                  </p:childTnLst>
                                </p:cTn>
                              </p:par>
                              <p:par>
                                <p:cTn id="110" presetID="8" presetClass="entr" presetSubtype="16" fill="hold" nodeType="with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diamond(in)">
                                      <p:cBhvr>
                                        <p:cTn id="112" dur="500"/>
                                        <p:tgtEl>
                                          <p:spTgt spid="29"/>
                                        </p:tgtEl>
                                      </p:cBhvr>
                                    </p:animEffect>
                                  </p:childTnLst>
                                </p:cTn>
                              </p:par>
                              <p:par>
                                <p:cTn id="113" presetID="8" presetClass="entr" presetSubtype="16" fill="hold" nodeType="withEffect">
                                  <p:stCondLst>
                                    <p:cond delay="0"/>
                                  </p:stCondLst>
                                  <p:childTnLst>
                                    <p:set>
                                      <p:cBhvr>
                                        <p:cTn id="114" dur="1" fill="hold">
                                          <p:stCondLst>
                                            <p:cond delay="0"/>
                                          </p:stCondLst>
                                        </p:cTn>
                                        <p:tgtEl>
                                          <p:spTgt spid="30"/>
                                        </p:tgtEl>
                                        <p:attrNameLst>
                                          <p:attrName>style.visibility</p:attrName>
                                        </p:attrNameLst>
                                      </p:cBhvr>
                                      <p:to>
                                        <p:strVal val="visible"/>
                                      </p:to>
                                    </p:set>
                                    <p:animEffect transition="in" filter="diamond(in)">
                                      <p:cBhvr>
                                        <p:cTn id="115" dur="500"/>
                                        <p:tgtEl>
                                          <p:spTgt spid="30"/>
                                        </p:tgtEl>
                                      </p:cBhvr>
                                    </p:animEffect>
                                  </p:childTnLst>
                                </p:cTn>
                              </p:par>
                              <p:par>
                                <p:cTn id="116" presetID="8" presetClass="entr" presetSubtype="16" fill="hold" nodeType="with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diamond(in)">
                                      <p:cBhvr>
                                        <p:cTn id="118" dur="500"/>
                                        <p:tgtEl>
                                          <p:spTgt spid="31"/>
                                        </p:tgtEl>
                                      </p:cBhvr>
                                    </p:animEffect>
                                  </p:childTnLst>
                                </p:cTn>
                              </p:par>
                              <p:par>
                                <p:cTn id="119" presetID="8" presetClass="entr" presetSubtype="16" fill="hold" nodeType="withEffect">
                                  <p:stCondLst>
                                    <p:cond delay="0"/>
                                  </p:stCondLst>
                                  <p:childTnLst>
                                    <p:set>
                                      <p:cBhvr>
                                        <p:cTn id="120" dur="1" fill="hold">
                                          <p:stCondLst>
                                            <p:cond delay="0"/>
                                          </p:stCondLst>
                                        </p:cTn>
                                        <p:tgtEl>
                                          <p:spTgt spid="32"/>
                                        </p:tgtEl>
                                        <p:attrNameLst>
                                          <p:attrName>style.visibility</p:attrName>
                                        </p:attrNameLst>
                                      </p:cBhvr>
                                      <p:to>
                                        <p:strVal val="visible"/>
                                      </p:to>
                                    </p:set>
                                    <p:animEffect transition="in" filter="diamond(in)">
                                      <p:cBhvr>
                                        <p:cTn id="121" dur="500"/>
                                        <p:tgtEl>
                                          <p:spTgt spid="32"/>
                                        </p:tgtEl>
                                      </p:cBhvr>
                                    </p:animEffect>
                                  </p:childTnLst>
                                </p:cTn>
                              </p:par>
                              <p:par>
                                <p:cTn id="122" presetID="8" presetClass="entr" presetSubtype="16" fill="hold" nodeType="withEffect">
                                  <p:stCondLst>
                                    <p:cond delay="0"/>
                                  </p:stCondLst>
                                  <p:childTnLst>
                                    <p:set>
                                      <p:cBhvr>
                                        <p:cTn id="123" dur="1" fill="hold">
                                          <p:stCondLst>
                                            <p:cond delay="0"/>
                                          </p:stCondLst>
                                        </p:cTn>
                                        <p:tgtEl>
                                          <p:spTgt spid="34"/>
                                        </p:tgtEl>
                                        <p:attrNameLst>
                                          <p:attrName>style.visibility</p:attrName>
                                        </p:attrNameLst>
                                      </p:cBhvr>
                                      <p:to>
                                        <p:strVal val="visible"/>
                                      </p:to>
                                    </p:set>
                                    <p:animEffect transition="in" filter="diamond(in)">
                                      <p:cBhvr>
                                        <p:cTn id="124" dur="500"/>
                                        <p:tgtEl>
                                          <p:spTgt spid="34"/>
                                        </p:tgtEl>
                                      </p:cBhvr>
                                    </p:animEffect>
                                  </p:childTnLst>
                                </p:cTn>
                              </p:par>
                              <p:par>
                                <p:cTn id="125" presetID="8" presetClass="entr" presetSubtype="16" fill="hold" nodeType="withEffect">
                                  <p:stCondLst>
                                    <p:cond delay="0"/>
                                  </p:stCondLst>
                                  <p:childTnLst>
                                    <p:set>
                                      <p:cBhvr>
                                        <p:cTn id="126" dur="1" fill="hold">
                                          <p:stCondLst>
                                            <p:cond delay="0"/>
                                          </p:stCondLst>
                                        </p:cTn>
                                        <p:tgtEl>
                                          <p:spTgt spid="35"/>
                                        </p:tgtEl>
                                        <p:attrNameLst>
                                          <p:attrName>style.visibility</p:attrName>
                                        </p:attrNameLst>
                                      </p:cBhvr>
                                      <p:to>
                                        <p:strVal val="visible"/>
                                      </p:to>
                                    </p:set>
                                    <p:animEffect transition="in" filter="diamond(in)">
                                      <p:cBhvr>
                                        <p:cTn id="127" dur="500"/>
                                        <p:tgtEl>
                                          <p:spTgt spid="35"/>
                                        </p:tgtEl>
                                      </p:cBhvr>
                                    </p:animEffect>
                                  </p:childTnLst>
                                </p:cTn>
                              </p:par>
                              <p:par>
                                <p:cTn id="128" presetID="8" presetClass="entr" presetSubtype="16" fill="hold" nodeType="withEffect">
                                  <p:stCondLst>
                                    <p:cond delay="0"/>
                                  </p:stCondLst>
                                  <p:childTnLst>
                                    <p:set>
                                      <p:cBhvr>
                                        <p:cTn id="129" dur="1" fill="hold">
                                          <p:stCondLst>
                                            <p:cond delay="0"/>
                                          </p:stCondLst>
                                        </p:cTn>
                                        <p:tgtEl>
                                          <p:spTgt spid="36"/>
                                        </p:tgtEl>
                                        <p:attrNameLst>
                                          <p:attrName>style.visibility</p:attrName>
                                        </p:attrNameLst>
                                      </p:cBhvr>
                                      <p:to>
                                        <p:strVal val="visible"/>
                                      </p:to>
                                    </p:set>
                                    <p:animEffect transition="in" filter="diamond(in)">
                                      <p:cBhvr>
                                        <p:cTn id="130" dur="500"/>
                                        <p:tgtEl>
                                          <p:spTgt spid="36"/>
                                        </p:tgtEl>
                                      </p:cBhvr>
                                    </p:animEffect>
                                  </p:childTnLst>
                                </p:cTn>
                              </p:par>
                              <p:par>
                                <p:cTn id="131" presetID="8" presetClass="entr" presetSubtype="16" fill="hold" nodeType="withEffect">
                                  <p:stCondLst>
                                    <p:cond delay="0"/>
                                  </p:stCondLst>
                                  <p:childTnLst>
                                    <p:set>
                                      <p:cBhvr>
                                        <p:cTn id="132" dur="1" fill="hold">
                                          <p:stCondLst>
                                            <p:cond delay="0"/>
                                          </p:stCondLst>
                                        </p:cTn>
                                        <p:tgtEl>
                                          <p:spTgt spid="37"/>
                                        </p:tgtEl>
                                        <p:attrNameLst>
                                          <p:attrName>style.visibility</p:attrName>
                                        </p:attrNameLst>
                                      </p:cBhvr>
                                      <p:to>
                                        <p:strVal val="visible"/>
                                      </p:to>
                                    </p:set>
                                    <p:animEffect transition="in" filter="diamond(in)">
                                      <p:cBhvr>
                                        <p:cTn id="133" dur="500"/>
                                        <p:tgtEl>
                                          <p:spTgt spid="37"/>
                                        </p:tgtEl>
                                      </p:cBhvr>
                                    </p:animEffect>
                                  </p:childTnLst>
                                </p:cTn>
                              </p:par>
                              <p:par>
                                <p:cTn id="134" presetID="8" presetClass="entr" presetSubtype="16" fill="hold" nodeType="withEffect">
                                  <p:stCondLst>
                                    <p:cond delay="0"/>
                                  </p:stCondLst>
                                  <p:childTnLst>
                                    <p:set>
                                      <p:cBhvr>
                                        <p:cTn id="135" dur="1" fill="hold">
                                          <p:stCondLst>
                                            <p:cond delay="0"/>
                                          </p:stCondLst>
                                        </p:cTn>
                                        <p:tgtEl>
                                          <p:spTgt spid="38"/>
                                        </p:tgtEl>
                                        <p:attrNameLst>
                                          <p:attrName>style.visibility</p:attrName>
                                        </p:attrNameLst>
                                      </p:cBhvr>
                                      <p:to>
                                        <p:strVal val="visible"/>
                                      </p:to>
                                    </p:set>
                                    <p:animEffect transition="in" filter="diamond(in)">
                                      <p:cBhvr>
                                        <p:cTn id="136" dur="500"/>
                                        <p:tgtEl>
                                          <p:spTgt spid="38"/>
                                        </p:tgtEl>
                                      </p:cBhvr>
                                    </p:animEffect>
                                  </p:childTnLst>
                                </p:cTn>
                              </p:par>
                            </p:childTnLst>
                          </p:cTn>
                        </p:par>
                      </p:childTnLst>
                    </p:cTn>
                  </p:par>
                  <p:par>
                    <p:cTn id="137" fill="hold">
                      <p:stCondLst>
                        <p:cond delay="indefinite"/>
                      </p:stCondLst>
                      <p:childTnLst>
                        <p:par>
                          <p:cTn id="138" fill="hold">
                            <p:stCondLst>
                              <p:cond delay="0"/>
                            </p:stCondLst>
                            <p:childTnLst>
                              <p:par>
                                <p:cTn id="139" presetID="8" presetClass="exit" presetSubtype="16" fill="hold" nodeType="clickEffect">
                                  <p:stCondLst>
                                    <p:cond delay="0"/>
                                  </p:stCondLst>
                                  <p:childTnLst>
                                    <p:animEffect transition="out" filter="diamond(in)">
                                      <p:cBhvr>
                                        <p:cTn id="140" dur="2000"/>
                                        <p:tgtEl>
                                          <p:spTgt spid="34"/>
                                        </p:tgtEl>
                                      </p:cBhvr>
                                    </p:animEffect>
                                    <p:set>
                                      <p:cBhvr>
                                        <p:cTn id="141" dur="1" fill="hold">
                                          <p:stCondLst>
                                            <p:cond delay="1999"/>
                                          </p:stCondLst>
                                        </p:cTn>
                                        <p:tgtEl>
                                          <p:spTgt spid="34"/>
                                        </p:tgtEl>
                                        <p:attrNameLst>
                                          <p:attrName>style.visibility</p:attrName>
                                        </p:attrNameLst>
                                      </p:cBhvr>
                                      <p:to>
                                        <p:strVal val="hidden"/>
                                      </p:to>
                                    </p:set>
                                  </p:childTnLst>
                                </p:cTn>
                              </p:par>
                              <p:par>
                                <p:cTn id="142" presetID="8" presetClass="exit" presetSubtype="16" fill="hold" nodeType="withEffect">
                                  <p:stCondLst>
                                    <p:cond delay="0"/>
                                  </p:stCondLst>
                                  <p:childTnLst>
                                    <p:animEffect transition="out" filter="diamond(in)">
                                      <p:cBhvr>
                                        <p:cTn id="143" dur="2000"/>
                                        <p:tgtEl>
                                          <p:spTgt spid="35"/>
                                        </p:tgtEl>
                                      </p:cBhvr>
                                    </p:animEffect>
                                    <p:set>
                                      <p:cBhvr>
                                        <p:cTn id="144" dur="1" fill="hold">
                                          <p:stCondLst>
                                            <p:cond delay="1999"/>
                                          </p:stCondLst>
                                        </p:cTn>
                                        <p:tgtEl>
                                          <p:spTgt spid="35"/>
                                        </p:tgtEl>
                                        <p:attrNameLst>
                                          <p:attrName>style.visibility</p:attrName>
                                        </p:attrNameLst>
                                      </p:cBhvr>
                                      <p:to>
                                        <p:strVal val="hidden"/>
                                      </p:to>
                                    </p:set>
                                  </p:childTnLst>
                                </p:cTn>
                              </p:par>
                              <p:par>
                                <p:cTn id="145" presetID="8" presetClass="exit" presetSubtype="16" fill="hold" nodeType="withEffect">
                                  <p:stCondLst>
                                    <p:cond delay="0"/>
                                  </p:stCondLst>
                                  <p:childTnLst>
                                    <p:animEffect transition="out" filter="diamond(in)">
                                      <p:cBhvr>
                                        <p:cTn id="146" dur="2000"/>
                                        <p:tgtEl>
                                          <p:spTgt spid="36"/>
                                        </p:tgtEl>
                                      </p:cBhvr>
                                    </p:animEffect>
                                    <p:set>
                                      <p:cBhvr>
                                        <p:cTn id="147" dur="1" fill="hold">
                                          <p:stCondLst>
                                            <p:cond delay="1999"/>
                                          </p:stCondLst>
                                        </p:cTn>
                                        <p:tgtEl>
                                          <p:spTgt spid="36"/>
                                        </p:tgtEl>
                                        <p:attrNameLst>
                                          <p:attrName>style.visibility</p:attrName>
                                        </p:attrNameLst>
                                      </p:cBhvr>
                                      <p:to>
                                        <p:strVal val="hidden"/>
                                      </p:to>
                                    </p:set>
                                  </p:childTnLst>
                                </p:cTn>
                              </p:par>
                              <p:par>
                                <p:cTn id="148" presetID="8" presetClass="exit" presetSubtype="16" fill="hold" nodeType="withEffect">
                                  <p:stCondLst>
                                    <p:cond delay="0"/>
                                  </p:stCondLst>
                                  <p:childTnLst>
                                    <p:animEffect transition="out" filter="diamond(in)">
                                      <p:cBhvr>
                                        <p:cTn id="149" dur="2000"/>
                                        <p:tgtEl>
                                          <p:spTgt spid="37"/>
                                        </p:tgtEl>
                                      </p:cBhvr>
                                    </p:animEffect>
                                    <p:set>
                                      <p:cBhvr>
                                        <p:cTn id="150" dur="1" fill="hold">
                                          <p:stCondLst>
                                            <p:cond delay="1999"/>
                                          </p:stCondLst>
                                        </p:cTn>
                                        <p:tgtEl>
                                          <p:spTgt spid="37"/>
                                        </p:tgtEl>
                                        <p:attrNameLst>
                                          <p:attrName>style.visibility</p:attrName>
                                        </p:attrNameLst>
                                      </p:cBhvr>
                                      <p:to>
                                        <p:strVal val="hidden"/>
                                      </p:to>
                                    </p:set>
                                  </p:childTnLst>
                                </p:cTn>
                              </p:par>
                            </p:childTnLst>
                          </p:cTn>
                        </p:par>
                      </p:childTnLst>
                    </p:cTn>
                  </p:par>
                  <p:par>
                    <p:cTn id="151" fill="hold">
                      <p:stCondLst>
                        <p:cond delay="indefinite"/>
                      </p:stCondLst>
                      <p:childTnLst>
                        <p:par>
                          <p:cTn id="152" fill="hold">
                            <p:stCondLst>
                              <p:cond delay="0"/>
                            </p:stCondLst>
                            <p:childTnLst>
                              <p:par>
                                <p:cTn id="153" presetID="8" presetClass="entr" presetSubtype="16" fill="hold" nodeType="clickEffect">
                                  <p:stCondLst>
                                    <p:cond delay="0"/>
                                  </p:stCondLst>
                                  <p:childTnLst>
                                    <p:set>
                                      <p:cBhvr>
                                        <p:cTn id="154" dur="1" fill="hold">
                                          <p:stCondLst>
                                            <p:cond delay="0"/>
                                          </p:stCondLst>
                                        </p:cTn>
                                        <p:tgtEl>
                                          <p:spTgt spid="39"/>
                                        </p:tgtEl>
                                        <p:attrNameLst>
                                          <p:attrName>style.visibility</p:attrName>
                                        </p:attrNameLst>
                                      </p:cBhvr>
                                      <p:to>
                                        <p:strVal val="visible"/>
                                      </p:to>
                                    </p:set>
                                    <p:animEffect transition="in" filter="diamond(in)">
                                      <p:cBhvr>
                                        <p:cTn id="155" dur="500"/>
                                        <p:tgtEl>
                                          <p:spTgt spid="39"/>
                                        </p:tgtEl>
                                      </p:cBhvr>
                                    </p:animEffect>
                                  </p:childTnLst>
                                </p:cTn>
                              </p:par>
                              <p:par>
                                <p:cTn id="156" presetID="8" presetClass="entr" presetSubtype="16" fill="hold" nodeType="withEffect">
                                  <p:stCondLst>
                                    <p:cond delay="0"/>
                                  </p:stCondLst>
                                  <p:childTnLst>
                                    <p:set>
                                      <p:cBhvr>
                                        <p:cTn id="157" dur="1" fill="hold">
                                          <p:stCondLst>
                                            <p:cond delay="0"/>
                                          </p:stCondLst>
                                        </p:cTn>
                                        <p:tgtEl>
                                          <p:spTgt spid="40"/>
                                        </p:tgtEl>
                                        <p:attrNameLst>
                                          <p:attrName>style.visibility</p:attrName>
                                        </p:attrNameLst>
                                      </p:cBhvr>
                                      <p:to>
                                        <p:strVal val="visible"/>
                                      </p:to>
                                    </p:set>
                                    <p:animEffect transition="in" filter="diamond(in)">
                                      <p:cBhvr>
                                        <p:cTn id="158" dur="500"/>
                                        <p:tgtEl>
                                          <p:spTgt spid="40"/>
                                        </p:tgtEl>
                                      </p:cBhvr>
                                    </p:animEffect>
                                  </p:childTnLst>
                                </p:cTn>
                              </p:par>
                              <p:par>
                                <p:cTn id="159" presetID="8" presetClass="entr" presetSubtype="16" fill="hold" nodeType="withEffect">
                                  <p:stCondLst>
                                    <p:cond delay="0"/>
                                  </p:stCondLst>
                                  <p:childTnLst>
                                    <p:set>
                                      <p:cBhvr>
                                        <p:cTn id="160" dur="1" fill="hold">
                                          <p:stCondLst>
                                            <p:cond delay="0"/>
                                          </p:stCondLst>
                                        </p:cTn>
                                        <p:tgtEl>
                                          <p:spTgt spid="41"/>
                                        </p:tgtEl>
                                        <p:attrNameLst>
                                          <p:attrName>style.visibility</p:attrName>
                                        </p:attrNameLst>
                                      </p:cBhvr>
                                      <p:to>
                                        <p:strVal val="visible"/>
                                      </p:to>
                                    </p:set>
                                    <p:animEffect transition="in" filter="diamond(in)">
                                      <p:cBhvr>
                                        <p:cTn id="161" dur="500"/>
                                        <p:tgtEl>
                                          <p:spTgt spid="41"/>
                                        </p:tgtEl>
                                      </p:cBhvr>
                                    </p:animEffect>
                                  </p:childTnLst>
                                </p:cTn>
                              </p:par>
                              <p:par>
                                <p:cTn id="162" presetID="8" presetClass="entr" presetSubtype="16" fill="hold" nodeType="withEffect">
                                  <p:stCondLst>
                                    <p:cond delay="0"/>
                                  </p:stCondLst>
                                  <p:childTnLst>
                                    <p:set>
                                      <p:cBhvr>
                                        <p:cTn id="163" dur="1" fill="hold">
                                          <p:stCondLst>
                                            <p:cond delay="0"/>
                                          </p:stCondLst>
                                        </p:cTn>
                                        <p:tgtEl>
                                          <p:spTgt spid="42"/>
                                        </p:tgtEl>
                                        <p:attrNameLst>
                                          <p:attrName>style.visibility</p:attrName>
                                        </p:attrNameLst>
                                      </p:cBhvr>
                                      <p:to>
                                        <p:strVal val="visible"/>
                                      </p:to>
                                    </p:set>
                                    <p:animEffect transition="in" filter="diamond(in)">
                                      <p:cBhvr>
                                        <p:cTn id="16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68000" y="1371628"/>
            <a:ext cx="8344696" cy="4824536"/>
          </a:xfrm>
        </p:spPr>
        <p:txBody>
          <a:bodyPr vert="horz" lIns="65306" tIns="32653" rIns="65306" bIns="32653">
            <a:noAutofit/>
          </a:bodyPr>
          <a:lstStyle/>
          <a:p>
            <a:pPr>
              <a:spcBef>
                <a:spcPts val="1200"/>
              </a:spcBef>
              <a:buFont typeface="Wingdings" panose="05000000000000000000" pitchFamily="2" charset="2"/>
              <a:buChar char="Ø"/>
              <a:defRPr/>
            </a:pPr>
            <a:r>
              <a:rPr lang="en-GB" sz="2400" dirty="0" smtClean="0"/>
              <a:t>DC world: contributions accumulate according to certain returns on investment. At retirement assets accumulated need to be allocated (e.g. annuities, drawdown) to secure pension income over an uncertain span of life.</a:t>
            </a:r>
            <a:endParaRPr lang="en-GB" sz="2400" dirty="0"/>
          </a:p>
          <a:p>
            <a:pPr>
              <a:spcBef>
                <a:spcPts val="1200"/>
              </a:spcBef>
              <a:buFont typeface="Wingdings" panose="05000000000000000000" pitchFamily="2" charset="2"/>
              <a:buChar char="Ø"/>
              <a:defRPr/>
            </a:pPr>
            <a:r>
              <a:rPr lang="en-GB" sz="2400" dirty="0" smtClean="0"/>
              <a:t>Individuals face a multiple array of choices. E.g. : </a:t>
            </a:r>
          </a:p>
          <a:p>
            <a:pPr lvl="1">
              <a:spcBef>
                <a:spcPts val="600"/>
              </a:spcBef>
              <a:buFont typeface="Wingdings" panose="05000000000000000000" pitchFamily="2" charset="2"/>
              <a:buChar char="Ø"/>
              <a:defRPr/>
            </a:pPr>
            <a:r>
              <a:rPr lang="en-GB" sz="2000" dirty="0" smtClean="0"/>
              <a:t>how much to safe and for how long, investment decisions</a:t>
            </a:r>
          </a:p>
          <a:p>
            <a:pPr lvl="1">
              <a:spcBef>
                <a:spcPts val="0"/>
              </a:spcBef>
              <a:buFont typeface="Wingdings" panose="05000000000000000000" pitchFamily="2" charset="2"/>
              <a:buChar char="Ø"/>
              <a:defRPr/>
            </a:pPr>
            <a:r>
              <a:rPr lang="en-GB" sz="2000" dirty="0" smtClean="0"/>
              <a:t>how to allocate asset accumulated to finance retirement </a:t>
            </a:r>
          </a:p>
          <a:p>
            <a:pPr lvl="1">
              <a:spcBef>
                <a:spcPts val="0"/>
              </a:spcBef>
              <a:buFont typeface="Wingdings" panose="05000000000000000000" pitchFamily="2" charset="2"/>
              <a:buChar char="Ø"/>
              <a:defRPr/>
            </a:pPr>
            <a:r>
              <a:rPr lang="en-GB" sz="2000" dirty="0" smtClean="0"/>
              <a:t>how to react if some of the uncertain parameters (returns, inflation, risk-free yield (discount rate), employment, real wage growth, life expectancy at retirement) turn out different than initially thought.</a:t>
            </a:r>
          </a:p>
          <a:p>
            <a:pPr>
              <a:spcBef>
                <a:spcPts val="1200"/>
              </a:spcBef>
              <a:buFont typeface="Wingdings" panose="05000000000000000000" pitchFamily="2" charset="2"/>
              <a:buChar char="Ø"/>
              <a:defRPr/>
            </a:pPr>
            <a:r>
              <a:rPr lang="en-GB" sz="2400" dirty="0" smtClean="0"/>
              <a:t>These decisions will </a:t>
            </a:r>
            <a:r>
              <a:rPr lang="en-GB" sz="2400" dirty="0"/>
              <a:t>affect their retirement income and thus their quality of life at retirement</a:t>
            </a:r>
            <a:r>
              <a:rPr lang="en-GB" sz="2400" dirty="0" smtClean="0"/>
              <a:t>. </a:t>
            </a:r>
          </a:p>
        </p:txBody>
      </p:sp>
      <p:sp>
        <p:nvSpPr>
          <p:cNvPr id="7" name="Slide Number Placeholder 6"/>
          <p:cNvSpPr>
            <a:spLocks noGrp="1"/>
          </p:cNvSpPr>
          <p:nvPr>
            <p:ph type="sldNum" sz="quarter" idx="4"/>
          </p:nvPr>
        </p:nvSpPr>
        <p:spPr/>
        <p:txBody>
          <a:bodyPr/>
          <a:lstStyle/>
          <a:p>
            <a:fld id="{8EAD1EA9-281A-4F59-ACE9-7004080B5EB5}" type="slidenum">
              <a:rPr lang="en-GB" smtClean="0">
                <a:solidFill>
                  <a:prstClr val="white"/>
                </a:solidFill>
              </a:rPr>
              <a:pPr/>
              <a:t>3</a:t>
            </a:fld>
            <a:endParaRPr lang="en-GB" dirty="0">
              <a:solidFill>
                <a:prstClr val="white"/>
              </a:solidFill>
            </a:endParaRPr>
          </a:p>
        </p:txBody>
      </p:sp>
      <p:sp>
        <p:nvSpPr>
          <p:cNvPr id="5" name="Title 4"/>
          <p:cNvSpPr>
            <a:spLocks noGrp="1"/>
          </p:cNvSpPr>
          <p:nvPr>
            <p:ph type="title"/>
          </p:nvPr>
        </p:nvSpPr>
        <p:spPr>
          <a:xfrm>
            <a:off x="909000" y="241510"/>
            <a:ext cx="7902000" cy="1022400"/>
          </a:xfrm>
        </p:spPr>
        <p:txBody>
          <a:bodyPr/>
          <a:lstStyle/>
          <a:p>
            <a:r>
              <a:rPr lang="en-GB" sz="3600">
                <a:solidFill>
                  <a:schemeClr val="bg1">
                    <a:lumMod val="50000"/>
                  </a:schemeClr>
                </a:solidFill>
              </a:rPr>
              <a:t>Why are we talking about communicating pension projections?</a:t>
            </a:r>
            <a:endParaRPr lang="en-GB" sz="3600" dirty="0">
              <a:solidFill>
                <a:schemeClr val="bg1">
                  <a:lumMod val="50000"/>
                </a:schemeClr>
              </a:solidFill>
            </a:endParaRPr>
          </a:p>
        </p:txBody>
      </p:sp>
    </p:spTree>
    <p:extLst>
      <p:ext uri="{BB962C8B-B14F-4D97-AF65-F5344CB8AC3E}">
        <p14:creationId xmlns:p14="http://schemas.microsoft.com/office/powerpoint/2010/main" val="1461306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 calcmode="lin" valueType="num">
                                      <p:cBhvr additive="base">
                                        <p:cTn id="1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 calcmode="lin" valueType="num">
                                      <p:cBhvr additive="base">
                                        <p:cTn id="2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 calcmode="lin" valueType="num">
                                      <p:cBhvr additive="base">
                                        <p:cTn id="2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 calcmode="lin" valueType="num">
                                      <p:cBhvr additive="base">
                                        <p:cTn id="3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6">
                                            <p:txEl>
                                              <p:pRg st="5" end="5"/>
                                            </p:txEl>
                                          </p:spTgt>
                                        </p:tgtEl>
                                        <p:attrNameLst>
                                          <p:attrName>style.visibility</p:attrName>
                                        </p:attrNameLst>
                                      </p:cBhvr>
                                      <p:to>
                                        <p:strVal val="visible"/>
                                      </p:to>
                                    </p:set>
                                    <p:anim calcmode="lin" valueType="num">
                                      <p:cBhvr additive="base">
                                        <p:cTn id="4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dirty="0" smtClean="0"/>
              <a:t>Thank you very much!</a:t>
            </a:r>
            <a:endParaRPr lang="en-US" sz="3600" dirty="0" smtClean="0"/>
          </a:p>
        </p:txBody>
      </p:sp>
      <p:sp>
        <p:nvSpPr>
          <p:cNvPr id="4" name="Content Placeholder 5"/>
          <p:cNvSpPr txBox="1">
            <a:spLocks/>
          </p:cNvSpPr>
          <p:nvPr/>
        </p:nvSpPr>
        <p:spPr>
          <a:xfrm>
            <a:off x="468000" y="1484242"/>
            <a:ext cx="8326376" cy="4773643"/>
          </a:xfrm>
          <a:prstGeom prst="rect">
            <a:avLst/>
          </a:prstGeom>
        </p:spPr>
        <p:txBody>
          <a:bodyPr vert="horz" lIns="128001" tIns="64001" rIns="128001" bIns="64001">
            <a:noAutofit/>
          </a:bodyPr>
          <a:lstStyle>
            <a:lvl1pPr marL="341966" indent="-341966" algn="l" rtl="0" eaLnBrk="1" latinLnBrk="0" hangingPunct="1">
              <a:spcBef>
                <a:spcPts val="768"/>
              </a:spcBef>
              <a:buClr>
                <a:schemeClr val="tx1"/>
              </a:buClr>
              <a:buFont typeface="Arial" pitchFamily="34" charset="0"/>
              <a:buChar char="•"/>
              <a:defRPr kumimoji="0" sz="3214" kern="1200">
                <a:solidFill>
                  <a:schemeClr val="tx1"/>
                </a:solidFill>
                <a:latin typeface="+mn-lt"/>
                <a:ea typeface="+mn-ea"/>
                <a:cs typeface="+mn-cs"/>
              </a:defRPr>
            </a:lvl1pPr>
            <a:lvl2pPr marL="741526" indent="-284371" algn="l" rtl="0" eaLnBrk="1" latinLnBrk="0" hangingPunct="1">
              <a:spcBef>
                <a:spcPts val="672"/>
              </a:spcBef>
              <a:buClr>
                <a:schemeClr val="tx1"/>
              </a:buClr>
              <a:buFont typeface="Arial" pitchFamily="34" charset="0"/>
              <a:buChar char="–"/>
              <a:defRPr kumimoji="0" sz="2786" kern="1200">
                <a:solidFill>
                  <a:schemeClr val="tx1"/>
                </a:solidFill>
                <a:latin typeface="+mn-lt"/>
                <a:ea typeface="+mn-ea"/>
                <a:cs typeface="+mn-cs"/>
              </a:defRPr>
            </a:lvl2pPr>
            <a:lvl3pPr marL="1144686" indent="-230377" algn="l" rtl="0" eaLnBrk="1" latinLnBrk="0" hangingPunct="1">
              <a:spcBef>
                <a:spcPts val="576"/>
              </a:spcBef>
              <a:buClr>
                <a:schemeClr val="tx1"/>
              </a:buClr>
              <a:buFont typeface="Arial" pitchFamily="34" charset="0"/>
              <a:buChar char="•"/>
              <a:defRPr kumimoji="0" sz="2429" kern="1200">
                <a:solidFill>
                  <a:schemeClr val="tx1"/>
                </a:solidFill>
                <a:latin typeface="+mn-lt"/>
                <a:ea typeface="+mn-ea"/>
                <a:cs typeface="+mn-cs"/>
              </a:defRPr>
            </a:lvl3pPr>
            <a:lvl4pPr marL="1601840" indent="-230377"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4pPr>
            <a:lvl5pPr marL="2058994" indent="-230377"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5pPr>
            <a:lvl6pPr marL="1609183" indent="-182862" algn="l" rtl="0" eaLnBrk="1" latinLnBrk="0" hangingPunct="1">
              <a:spcBef>
                <a:spcPts val="300"/>
              </a:spcBef>
              <a:buClr>
                <a:schemeClr val="accent3"/>
              </a:buClr>
              <a:buFont typeface="Georgia"/>
              <a:buChar char="▫"/>
              <a:defRPr kumimoji="0" sz="1786" kern="1200">
                <a:solidFill>
                  <a:schemeClr val="accent3"/>
                </a:solidFill>
                <a:latin typeface="+mn-lt"/>
                <a:ea typeface="+mn-ea"/>
                <a:cs typeface="+mn-cs"/>
              </a:defRPr>
            </a:lvl6pPr>
            <a:lvl7pPr marL="1828617" indent="-182862" algn="l" rtl="0" eaLnBrk="1" latinLnBrk="0" hangingPunct="1">
              <a:spcBef>
                <a:spcPts val="300"/>
              </a:spcBef>
              <a:buClr>
                <a:schemeClr val="accent3"/>
              </a:buClr>
              <a:buFont typeface="Georgia"/>
              <a:buChar char="▫"/>
              <a:defRPr kumimoji="0" sz="1571" kern="1200">
                <a:solidFill>
                  <a:schemeClr val="accent3"/>
                </a:solidFill>
                <a:latin typeface="+mn-lt"/>
                <a:ea typeface="+mn-ea"/>
                <a:cs typeface="+mn-cs"/>
              </a:defRPr>
            </a:lvl7pPr>
            <a:lvl8pPr marL="2029765" indent="-182862"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056" indent="-182862" algn="l" rtl="0" eaLnBrk="1" latinLnBrk="0" hangingPunct="1">
              <a:spcBef>
                <a:spcPts val="300"/>
              </a:spcBef>
              <a:buClr>
                <a:schemeClr val="accent3"/>
              </a:buClr>
              <a:buFont typeface="Georgia"/>
              <a:buChar char="◦"/>
              <a:defRPr kumimoji="0" sz="1429" kern="1200" baseline="0">
                <a:solidFill>
                  <a:schemeClr val="accent3"/>
                </a:solidFill>
                <a:latin typeface="+mn-lt"/>
                <a:ea typeface="+mn-ea"/>
                <a:cs typeface="+mn-cs"/>
              </a:defRPr>
            </a:lvl9pPr>
          </a:lstStyle>
          <a:p>
            <a:pPr marL="342007" lvl="2" indent="-342007">
              <a:spcBef>
                <a:spcPts val="1200"/>
              </a:spcBef>
              <a:buSzPct val="100000"/>
              <a:buFont typeface="Wingdings" panose="05000000000000000000" pitchFamily="2" charset="2"/>
              <a:buChar char="Ø"/>
            </a:pPr>
            <a:r>
              <a:rPr lang="en-US" sz="3200" dirty="0" smtClean="0"/>
              <a:t>Let’s us see how Chile and Italy have </a:t>
            </a:r>
            <a:r>
              <a:rPr lang="en-US" sz="3200" smtClean="0"/>
              <a:t>dealt and are </a:t>
            </a:r>
            <a:r>
              <a:rPr lang="en-US" sz="3200" dirty="0" smtClean="0"/>
              <a:t>dealing with some of these issues </a:t>
            </a:r>
            <a:endParaRPr lang="en-GB" sz="3200" dirty="0"/>
          </a:p>
        </p:txBody>
      </p:sp>
      <p:sp>
        <p:nvSpPr>
          <p:cNvPr id="6" name="Slide Number Placeholder 6"/>
          <p:cNvSpPr>
            <a:spLocks noGrp="1"/>
          </p:cNvSpPr>
          <p:nvPr>
            <p:ph type="sldNum" sz="quarter" idx="4294967295"/>
          </p:nvPr>
        </p:nvSpPr>
        <p:spPr>
          <a:xfrm>
            <a:off x="8640000" y="6411600"/>
            <a:ext cx="342000" cy="244800"/>
          </a:xfrm>
          <a:prstGeom prst="rect">
            <a:avLst/>
          </a:prstGeom>
        </p:spPr>
        <p:txBody>
          <a:bodyPr/>
          <a:lstStyle/>
          <a:p>
            <a:fld id="{8EAD1EA9-281A-4F59-ACE9-7004080B5EB5}" type="slidenum">
              <a:rPr lang="en-GB" sz="1000" smtClean="0">
                <a:solidFill>
                  <a:prstClr val="white"/>
                </a:solidFill>
              </a:rPr>
              <a:pPr/>
              <a:t>30</a:t>
            </a:fld>
            <a:endParaRPr lang="en-GB" sz="1000" dirty="0">
              <a:solidFill>
                <a:prstClr val="white"/>
              </a:solidFill>
            </a:endParaRPr>
          </a:p>
        </p:txBody>
      </p:sp>
      <p:sp>
        <p:nvSpPr>
          <p:cNvPr id="3" name="Rectangle 2"/>
          <p:cNvSpPr>
            <a:spLocks noChangeArrowheads="1"/>
          </p:cNvSpPr>
          <p:nvPr/>
        </p:nvSpPr>
        <p:spPr bwMode="auto">
          <a:xfrm flipV="1">
            <a:off x="-381166" y="3193772"/>
            <a:ext cx="13459714" cy="48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663248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67999" y="1371627"/>
            <a:ext cx="8514001" cy="4923155"/>
          </a:xfrm>
        </p:spPr>
        <p:txBody>
          <a:bodyPr vert="horz" lIns="65306" tIns="32653" rIns="65306" bIns="32653">
            <a:noAutofit/>
          </a:bodyPr>
          <a:lstStyle/>
          <a:p>
            <a:pPr>
              <a:spcBef>
                <a:spcPts val="1200"/>
              </a:spcBef>
              <a:buFont typeface="Wingdings" panose="05000000000000000000" pitchFamily="2" charset="2"/>
              <a:buChar char="Ø"/>
              <a:defRPr/>
            </a:pPr>
            <a:r>
              <a:rPr lang="en-GB" sz="2600" dirty="0"/>
              <a:t>Regulators </a:t>
            </a:r>
            <a:r>
              <a:rPr lang="en-GB" sz="2600" dirty="0" smtClean="0"/>
              <a:t>/ </a:t>
            </a:r>
            <a:r>
              <a:rPr lang="en-GB" sz="2600" dirty="0"/>
              <a:t>policy makers want individuals </a:t>
            </a:r>
            <a:r>
              <a:rPr lang="en-GB" sz="2600" dirty="0" smtClean="0"/>
              <a:t>to make adequate decisions for their own sake and for the sake of the pension system (and the budget)</a:t>
            </a:r>
          </a:p>
          <a:p>
            <a:pPr>
              <a:spcBef>
                <a:spcPts val="1200"/>
              </a:spcBef>
              <a:buFont typeface="Wingdings" panose="05000000000000000000" pitchFamily="2" charset="2"/>
              <a:buChar char="Ø"/>
              <a:defRPr/>
            </a:pPr>
            <a:r>
              <a:rPr lang="en-GB" sz="2600" dirty="0" smtClean="0"/>
              <a:t>Appropriate in</a:t>
            </a:r>
            <a:r>
              <a:rPr lang="en-GB" sz="2600" dirty="0" smtClean="0">
                <a:sym typeface="Wingdings"/>
              </a:rPr>
              <a:t>formation </a:t>
            </a:r>
            <a:r>
              <a:rPr lang="en-GB" sz="2600" dirty="0">
                <a:sym typeface="Wingdings"/>
              </a:rPr>
              <a:t>and communication becomes </a:t>
            </a:r>
            <a:r>
              <a:rPr lang="en-GB" sz="2600" dirty="0" smtClean="0">
                <a:sym typeface="Wingdings"/>
              </a:rPr>
              <a:t>then important for people to make decisions. </a:t>
            </a:r>
          </a:p>
          <a:p>
            <a:pPr>
              <a:spcBef>
                <a:spcPts val="1200"/>
              </a:spcBef>
              <a:buFont typeface="Wingdings" panose="05000000000000000000" pitchFamily="2" charset="2"/>
              <a:buChar char="Ø"/>
              <a:defRPr/>
            </a:pPr>
            <a:r>
              <a:rPr lang="en-GB" sz="2600" dirty="0" smtClean="0"/>
              <a:t>Additionally, regulators / policy makers want people to contribute more and for longer (e.g. retire later). </a:t>
            </a:r>
          </a:p>
          <a:p>
            <a:pPr>
              <a:spcBef>
                <a:spcPts val="1200"/>
              </a:spcBef>
              <a:buFont typeface="Wingdings" panose="05000000000000000000" pitchFamily="2" charset="2"/>
              <a:buChar char="Ø"/>
              <a:defRPr/>
            </a:pPr>
            <a:r>
              <a:rPr lang="en-GB" sz="2600" dirty="0"/>
              <a:t>Appropriate information and communication is also then essential to </a:t>
            </a:r>
            <a:r>
              <a:rPr lang="en-US" sz="2600" dirty="0"/>
              <a:t>engage and encourage members to take active actions to improve their </a:t>
            </a:r>
            <a:r>
              <a:rPr lang="en-US" sz="2600" dirty="0" smtClean="0"/>
              <a:t>retirement (contribute more, retire later)</a:t>
            </a:r>
            <a:endParaRPr lang="en-GB" sz="2600" dirty="0"/>
          </a:p>
        </p:txBody>
      </p:sp>
      <p:sp>
        <p:nvSpPr>
          <p:cNvPr id="7" name="Slide Number Placeholder 6"/>
          <p:cNvSpPr>
            <a:spLocks noGrp="1"/>
          </p:cNvSpPr>
          <p:nvPr>
            <p:ph type="sldNum" sz="quarter" idx="4"/>
          </p:nvPr>
        </p:nvSpPr>
        <p:spPr/>
        <p:txBody>
          <a:bodyPr/>
          <a:lstStyle/>
          <a:p>
            <a:fld id="{8EAD1EA9-281A-4F59-ACE9-7004080B5EB5}" type="slidenum">
              <a:rPr lang="en-GB" smtClean="0">
                <a:solidFill>
                  <a:prstClr val="white"/>
                </a:solidFill>
              </a:rPr>
              <a:pPr/>
              <a:t>4</a:t>
            </a:fld>
            <a:endParaRPr lang="en-GB" dirty="0">
              <a:solidFill>
                <a:prstClr val="white"/>
              </a:solidFill>
            </a:endParaRPr>
          </a:p>
        </p:txBody>
      </p:sp>
      <p:sp>
        <p:nvSpPr>
          <p:cNvPr id="5" name="Title 4"/>
          <p:cNvSpPr>
            <a:spLocks noGrp="1"/>
          </p:cNvSpPr>
          <p:nvPr>
            <p:ph type="title"/>
          </p:nvPr>
        </p:nvSpPr>
        <p:spPr>
          <a:xfrm>
            <a:off x="967409" y="237600"/>
            <a:ext cx="7885043" cy="1022400"/>
          </a:xfrm>
        </p:spPr>
        <p:txBody>
          <a:bodyPr/>
          <a:lstStyle/>
          <a:p>
            <a:r>
              <a:rPr lang="en-GB" sz="3600">
                <a:solidFill>
                  <a:schemeClr val="bg1">
                    <a:lumMod val="50000"/>
                  </a:schemeClr>
                </a:solidFill>
              </a:rPr>
              <a:t>Why are we talking about communicating pension projections?</a:t>
            </a:r>
            <a:endParaRPr lang="en-GB" sz="3600" dirty="0">
              <a:solidFill>
                <a:schemeClr val="bg1">
                  <a:lumMod val="50000"/>
                </a:schemeClr>
              </a:solidFill>
            </a:endParaRPr>
          </a:p>
        </p:txBody>
      </p:sp>
    </p:spTree>
    <p:extLst>
      <p:ext uri="{BB962C8B-B14F-4D97-AF65-F5344CB8AC3E}">
        <p14:creationId xmlns:p14="http://schemas.microsoft.com/office/powerpoint/2010/main" val="12799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 calcmode="lin" valueType="num">
                                      <p:cBhvr additive="base">
                                        <p:cTn id="1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 calcmode="lin" valueType="num">
                                      <p:cBhvr additive="base">
                                        <p:cTn id="2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 calcmode="lin" valueType="num">
                                      <p:cBhvr additive="base">
                                        <p:cTn id="2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67999" y="1371627"/>
            <a:ext cx="8514001" cy="4923155"/>
          </a:xfrm>
        </p:spPr>
        <p:txBody>
          <a:bodyPr vert="horz" lIns="65306" tIns="32653" rIns="65306" bIns="32653">
            <a:noAutofit/>
          </a:bodyPr>
          <a:lstStyle/>
          <a:p>
            <a:pPr>
              <a:spcBef>
                <a:spcPts val="1200"/>
              </a:spcBef>
              <a:buFont typeface="Wingdings" panose="05000000000000000000" pitchFamily="2" charset="2"/>
              <a:buChar char="Ø"/>
              <a:defRPr/>
            </a:pPr>
            <a:r>
              <a:rPr lang="en-US" sz="2800" dirty="0" smtClean="0"/>
              <a:t>OECD </a:t>
            </a:r>
            <a:r>
              <a:rPr lang="en-US" sz="2800" dirty="0"/>
              <a:t>Pensions Outlook </a:t>
            </a:r>
            <a:r>
              <a:rPr lang="en-US" sz="2800" dirty="0" smtClean="0"/>
              <a:t>2014 (Chapter 4) argued</a:t>
            </a:r>
          </a:p>
          <a:p>
            <a:pPr lvl="1">
              <a:spcBef>
                <a:spcPts val="600"/>
              </a:spcBef>
              <a:buFont typeface="Wingdings" panose="05000000000000000000" pitchFamily="2" charset="2"/>
              <a:buChar char="Ø"/>
              <a:defRPr/>
            </a:pPr>
            <a:r>
              <a:rPr lang="en-US" sz="2372" dirty="0" smtClean="0"/>
              <a:t>Pension </a:t>
            </a:r>
            <a:r>
              <a:rPr lang="en-US" sz="2372" dirty="0"/>
              <a:t>statements (PS) and National Pension Communication Campaigns (NPCC) are key tools to the success of pension </a:t>
            </a:r>
            <a:r>
              <a:rPr lang="en-US" sz="2372" dirty="0" smtClean="0"/>
              <a:t>systems.</a:t>
            </a:r>
          </a:p>
          <a:p>
            <a:pPr lvl="1">
              <a:spcBef>
                <a:spcPts val="600"/>
              </a:spcBef>
              <a:buFont typeface="Wingdings" panose="05000000000000000000" pitchFamily="2" charset="2"/>
              <a:buChar char="Ø"/>
              <a:defRPr/>
            </a:pPr>
            <a:r>
              <a:rPr lang="en-US" sz="2372" dirty="0"/>
              <a:t>PS should provide clear and simplified info, and they should combine info from all pension sources</a:t>
            </a:r>
          </a:p>
          <a:p>
            <a:pPr lvl="1">
              <a:spcBef>
                <a:spcPts val="600"/>
              </a:spcBef>
              <a:buFont typeface="Wingdings" panose="05000000000000000000" pitchFamily="2" charset="2"/>
              <a:buChar char="Ø"/>
              <a:defRPr/>
            </a:pPr>
            <a:r>
              <a:rPr lang="en-US" sz="2372" dirty="0"/>
              <a:t>Set clear and measurable objectives</a:t>
            </a:r>
          </a:p>
          <a:p>
            <a:pPr lvl="1">
              <a:spcBef>
                <a:spcPts val="600"/>
              </a:spcBef>
              <a:buFont typeface="Wingdings" panose="05000000000000000000" pitchFamily="2" charset="2"/>
              <a:buChar char="Ø"/>
              <a:defRPr/>
            </a:pPr>
            <a:r>
              <a:rPr lang="en-US" sz="2372" dirty="0"/>
              <a:t>It should aim to engage and encourage members to take active actions to improve their retirement: increasing contribution and postponing </a:t>
            </a:r>
            <a:r>
              <a:rPr lang="en-US" sz="2372" dirty="0" smtClean="0"/>
              <a:t>retirement (pro-active)</a:t>
            </a:r>
            <a:endParaRPr lang="en-US" sz="2372" dirty="0"/>
          </a:p>
          <a:p>
            <a:pPr lvl="1">
              <a:spcBef>
                <a:spcPts val="600"/>
              </a:spcBef>
              <a:buFont typeface="Wingdings" panose="05000000000000000000" pitchFamily="2" charset="2"/>
              <a:buChar char="Ø"/>
              <a:defRPr/>
            </a:pPr>
            <a:r>
              <a:rPr lang="en-US" sz="2372" b="1" dirty="0"/>
              <a:t>Evaluate trade-off btw simplicity and the potential positive effect of projections</a:t>
            </a:r>
          </a:p>
          <a:p>
            <a:pPr lvl="1">
              <a:spcBef>
                <a:spcPts val="1200"/>
              </a:spcBef>
              <a:buFont typeface="Wingdings" panose="05000000000000000000" pitchFamily="2" charset="2"/>
              <a:buChar char="Ø"/>
              <a:defRPr/>
            </a:pPr>
            <a:endParaRPr lang="en-US" sz="2372" dirty="0"/>
          </a:p>
        </p:txBody>
      </p:sp>
      <p:sp>
        <p:nvSpPr>
          <p:cNvPr id="7" name="Slide Number Placeholder 6"/>
          <p:cNvSpPr>
            <a:spLocks noGrp="1"/>
          </p:cNvSpPr>
          <p:nvPr>
            <p:ph type="sldNum" sz="quarter" idx="4"/>
          </p:nvPr>
        </p:nvSpPr>
        <p:spPr/>
        <p:txBody>
          <a:bodyPr/>
          <a:lstStyle/>
          <a:p>
            <a:fld id="{8EAD1EA9-281A-4F59-ACE9-7004080B5EB5}" type="slidenum">
              <a:rPr lang="en-GB" smtClean="0">
                <a:solidFill>
                  <a:prstClr val="white"/>
                </a:solidFill>
              </a:rPr>
              <a:pPr/>
              <a:t>5</a:t>
            </a:fld>
            <a:endParaRPr lang="en-GB" dirty="0">
              <a:solidFill>
                <a:prstClr val="white"/>
              </a:solidFill>
            </a:endParaRPr>
          </a:p>
        </p:txBody>
      </p:sp>
      <p:sp>
        <p:nvSpPr>
          <p:cNvPr id="5" name="Title 4"/>
          <p:cNvSpPr>
            <a:spLocks noGrp="1"/>
          </p:cNvSpPr>
          <p:nvPr>
            <p:ph type="title"/>
          </p:nvPr>
        </p:nvSpPr>
        <p:spPr>
          <a:xfrm>
            <a:off x="954157" y="237600"/>
            <a:ext cx="7818782" cy="1022400"/>
          </a:xfrm>
        </p:spPr>
        <p:txBody>
          <a:bodyPr/>
          <a:lstStyle/>
          <a:p>
            <a:r>
              <a:rPr lang="en-GB" sz="3600">
                <a:solidFill>
                  <a:schemeClr val="bg1">
                    <a:lumMod val="50000"/>
                  </a:schemeClr>
                </a:solidFill>
              </a:rPr>
              <a:t>Why are we talking about communicating pension projections?</a:t>
            </a:r>
            <a:endParaRPr lang="en-GB" sz="3600" dirty="0">
              <a:solidFill>
                <a:schemeClr val="bg1">
                  <a:lumMod val="50000"/>
                </a:schemeClr>
              </a:solidFill>
            </a:endParaRPr>
          </a:p>
        </p:txBody>
      </p:sp>
    </p:spTree>
    <p:extLst>
      <p:ext uri="{BB962C8B-B14F-4D97-AF65-F5344CB8AC3E}">
        <p14:creationId xmlns:p14="http://schemas.microsoft.com/office/powerpoint/2010/main" val="157766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 calcmode="lin" valueType="num">
                                      <p:cBhvr additive="base">
                                        <p:cTn id="1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 calcmode="lin" valueType="num">
                                      <p:cBhvr additive="base">
                                        <p:cTn id="2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 calcmode="lin" valueType="num">
                                      <p:cBhvr additive="base">
                                        <p:cTn id="2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 calcmode="lin" valueType="num">
                                      <p:cBhvr additive="base">
                                        <p:cTn id="3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6">
                                            <p:txEl>
                                              <p:pRg st="5" end="5"/>
                                            </p:txEl>
                                          </p:spTgt>
                                        </p:tgtEl>
                                        <p:attrNameLst>
                                          <p:attrName>style.visibility</p:attrName>
                                        </p:attrNameLst>
                                      </p:cBhvr>
                                      <p:to>
                                        <p:strVal val="visible"/>
                                      </p:to>
                                    </p:set>
                                    <p:anim calcmode="lin" valueType="num">
                                      <p:cBhvr additive="base">
                                        <p:cTn id="4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67999" y="1371628"/>
            <a:ext cx="8318191" cy="4824536"/>
          </a:xfrm>
        </p:spPr>
        <p:txBody>
          <a:bodyPr vert="horz" lIns="65306" tIns="32653" rIns="65306" bIns="32653">
            <a:noAutofit/>
          </a:bodyPr>
          <a:lstStyle/>
          <a:p>
            <a:pPr>
              <a:spcBef>
                <a:spcPts val="1200"/>
              </a:spcBef>
              <a:buFont typeface="Wingdings" panose="05000000000000000000" pitchFamily="2" charset="2"/>
              <a:buChar char="Ø"/>
              <a:defRPr/>
            </a:pPr>
            <a:r>
              <a:rPr lang="en-GB" sz="2700" dirty="0"/>
              <a:t>There is a growing consensus across countries that pension projections can be useful for members as a tool to help them plan for </a:t>
            </a:r>
            <a:r>
              <a:rPr lang="en-GB" sz="2700" dirty="0" smtClean="0"/>
              <a:t>retirement, make decisions and to encourage them to be pro-active (increase contributions, postpone retirement) </a:t>
            </a:r>
            <a:endParaRPr lang="en-GB" sz="2700" dirty="0"/>
          </a:p>
          <a:p>
            <a:pPr>
              <a:spcBef>
                <a:spcPts val="1200"/>
              </a:spcBef>
              <a:buFont typeface="Wingdings" panose="05000000000000000000" pitchFamily="2" charset="2"/>
              <a:buChar char="Ø"/>
              <a:defRPr/>
            </a:pPr>
            <a:r>
              <a:rPr lang="en-GB" sz="2700" dirty="0" smtClean="0"/>
              <a:t>However, pension </a:t>
            </a:r>
            <a:r>
              <a:rPr lang="en-GB" sz="2700" dirty="0"/>
              <a:t>projections </a:t>
            </a:r>
            <a:r>
              <a:rPr lang="en-GB" sz="2700" dirty="0" smtClean="0"/>
              <a:t>can also lead to potential </a:t>
            </a:r>
            <a:r>
              <a:rPr lang="en-GB" sz="2700" dirty="0"/>
              <a:t>confusion or </a:t>
            </a:r>
            <a:r>
              <a:rPr lang="en-GB" sz="2700" dirty="0" smtClean="0"/>
              <a:t>misunderstanding</a:t>
            </a:r>
            <a:endParaRPr lang="en-GB" sz="2700" dirty="0"/>
          </a:p>
          <a:p>
            <a:pPr>
              <a:spcBef>
                <a:spcPts val="1200"/>
              </a:spcBef>
              <a:buFont typeface="Wingdings" panose="05000000000000000000" pitchFamily="2" charset="2"/>
              <a:buChar char="Ø"/>
              <a:defRPr/>
            </a:pPr>
            <a:r>
              <a:rPr lang="en-GB" sz="2700" dirty="0" smtClean="0"/>
              <a:t>Moreover, low financial literacy complicates how to communicate all the information.</a:t>
            </a:r>
            <a:endParaRPr lang="en-GB" sz="2700" dirty="0"/>
          </a:p>
        </p:txBody>
      </p:sp>
      <p:sp>
        <p:nvSpPr>
          <p:cNvPr id="7" name="Slide Number Placeholder 6"/>
          <p:cNvSpPr>
            <a:spLocks noGrp="1"/>
          </p:cNvSpPr>
          <p:nvPr>
            <p:ph type="sldNum" sz="quarter" idx="4"/>
          </p:nvPr>
        </p:nvSpPr>
        <p:spPr/>
        <p:txBody>
          <a:bodyPr/>
          <a:lstStyle/>
          <a:p>
            <a:fld id="{8EAD1EA9-281A-4F59-ACE9-7004080B5EB5}" type="slidenum">
              <a:rPr lang="en-GB" smtClean="0">
                <a:solidFill>
                  <a:prstClr val="white"/>
                </a:solidFill>
              </a:rPr>
              <a:pPr/>
              <a:t>6</a:t>
            </a:fld>
            <a:endParaRPr lang="en-GB" dirty="0">
              <a:solidFill>
                <a:prstClr val="white"/>
              </a:solidFill>
            </a:endParaRPr>
          </a:p>
        </p:txBody>
      </p:sp>
      <p:sp>
        <p:nvSpPr>
          <p:cNvPr id="5" name="Title 4"/>
          <p:cNvSpPr>
            <a:spLocks noGrp="1"/>
          </p:cNvSpPr>
          <p:nvPr>
            <p:ph type="title"/>
          </p:nvPr>
        </p:nvSpPr>
        <p:spPr>
          <a:xfrm>
            <a:off x="986118" y="237600"/>
            <a:ext cx="8157882" cy="1022400"/>
          </a:xfrm>
        </p:spPr>
        <p:txBody>
          <a:bodyPr/>
          <a:lstStyle/>
          <a:p>
            <a:r>
              <a:rPr lang="en-GB" sz="3600" dirty="0"/>
              <a:t>Usefulness </a:t>
            </a:r>
            <a:r>
              <a:rPr lang="en-GB" sz="3600" dirty="0" smtClean="0"/>
              <a:t>vs </a:t>
            </a:r>
            <a:r>
              <a:rPr lang="en-GB" sz="3600" dirty="0"/>
              <a:t>R</a:t>
            </a:r>
            <a:r>
              <a:rPr lang="en-GB" sz="3600" dirty="0" smtClean="0"/>
              <a:t>eliability </a:t>
            </a:r>
            <a:r>
              <a:rPr lang="en-GB" sz="3600" dirty="0"/>
              <a:t>of Projections</a:t>
            </a:r>
            <a:endParaRPr lang="en-GB" sz="3600" dirty="0">
              <a:solidFill>
                <a:schemeClr val="bg1">
                  <a:lumMod val="50000"/>
                </a:schemeClr>
              </a:solidFill>
            </a:endParaRPr>
          </a:p>
        </p:txBody>
      </p:sp>
    </p:spTree>
    <p:extLst>
      <p:ext uri="{BB962C8B-B14F-4D97-AF65-F5344CB8AC3E}">
        <p14:creationId xmlns:p14="http://schemas.microsoft.com/office/powerpoint/2010/main" val="403047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 calcmode="lin" valueType="num">
                                      <p:cBhvr additive="base">
                                        <p:cTn id="1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 calcmode="lin" valueType="num">
                                      <p:cBhvr additive="base">
                                        <p:cTn id="2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68000" y="1263910"/>
            <a:ext cx="8218800" cy="5004368"/>
          </a:xfrm>
        </p:spPr>
        <p:txBody>
          <a:bodyPr vert="horz" lIns="65306" tIns="32653" rIns="65306" bIns="32653">
            <a:noAutofit/>
          </a:bodyPr>
          <a:lstStyle/>
          <a:p>
            <a:pPr>
              <a:spcBef>
                <a:spcPts val="1200"/>
              </a:spcBef>
              <a:buFont typeface="Wingdings" panose="05000000000000000000" pitchFamily="2" charset="2"/>
              <a:buChar char="Ø"/>
              <a:defRPr/>
            </a:pPr>
            <a:r>
              <a:rPr lang="en-GB" sz="2800" dirty="0" smtClean="0"/>
              <a:t>To discuss how best to communicate </a:t>
            </a:r>
            <a:r>
              <a:rPr lang="en-GB" sz="2800" dirty="0"/>
              <a:t>projections of future pension benefits to DC plan members, and in particular, how to convey the uncertainty underlying these </a:t>
            </a:r>
            <a:r>
              <a:rPr lang="en-GB" sz="2800" dirty="0" smtClean="0"/>
              <a:t>projections given</a:t>
            </a:r>
            <a:endParaRPr lang="en-GB" sz="2800" dirty="0"/>
          </a:p>
          <a:p>
            <a:pPr lvl="1">
              <a:spcBef>
                <a:spcPts val="1200"/>
              </a:spcBef>
              <a:buFont typeface="Wingdings" panose="05000000000000000000" pitchFamily="2" charset="2"/>
              <a:buChar char="Ø"/>
              <a:defRPr/>
            </a:pPr>
            <a:r>
              <a:rPr lang="en-GB" sz="2372" dirty="0" smtClean="0"/>
              <a:t>The potential for confusion and misunderstanding</a:t>
            </a:r>
          </a:p>
          <a:p>
            <a:pPr lvl="1">
              <a:spcBef>
                <a:spcPts val="600"/>
              </a:spcBef>
              <a:buFont typeface="Wingdings" panose="05000000000000000000" pitchFamily="2" charset="2"/>
              <a:buChar char="Ø"/>
              <a:defRPr/>
            </a:pPr>
            <a:r>
              <a:rPr lang="en-GB" sz="2372" dirty="0" smtClean="0"/>
              <a:t>The low level of financial education</a:t>
            </a:r>
          </a:p>
          <a:p>
            <a:pPr>
              <a:spcBef>
                <a:spcPts val="600"/>
              </a:spcBef>
              <a:buFont typeface="Wingdings" panose="05000000000000000000" pitchFamily="2" charset="2"/>
              <a:buChar char="Ø"/>
              <a:defRPr/>
            </a:pPr>
            <a:r>
              <a:rPr lang="en-GB" sz="2800" dirty="0"/>
              <a:t>Olga will talk about the advances </a:t>
            </a:r>
            <a:r>
              <a:rPr lang="en-GB" sz="2800" dirty="0" smtClean="0"/>
              <a:t>in this area that Chile </a:t>
            </a:r>
            <a:r>
              <a:rPr lang="en-GB" sz="2800" dirty="0"/>
              <a:t>has made.</a:t>
            </a:r>
          </a:p>
          <a:p>
            <a:pPr>
              <a:spcBef>
                <a:spcPts val="600"/>
              </a:spcBef>
              <a:buFont typeface="Wingdings" panose="05000000000000000000" pitchFamily="2" charset="2"/>
              <a:buChar char="Ø"/>
              <a:defRPr/>
            </a:pPr>
            <a:r>
              <a:rPr lang="en-GB" sz="2800" dirty="0"/>
              <a:t>Simone will do the same for Italy</a:t>
            </a:r>
            <a:r>
              <a:rPr lang="en-GB" sz="2800" dirty="0" smtClean="0"/>
              <a:t>.</a:t>
            </a:r>
          </a:p>
          <a:p>
            <a:pPr>
              <a:spcBef>
                <a:spcPts val="600"/>
              </a:spcBef>
              <a:buFont typeface="Wingdings" panose="05000000000000000000" pitchFamily="2" charset="2"/>
              <a:buChar char="Ø"/>
              <a:defRPr/>
            </a:pPr>
            <a:r>
              <a:rPr lang="en-GB" sz="2800" dirty="0" smtClean="0"/>
              <a:t>First, I will pose some questions to the audience on potential designs and their potential problems</a:t>
            </a:r>
            <a:endParaRPr lang="en-GB" sz="2800" dirty="0"/>
          </a:p>
        </p:txBody>
      </p:sp>
      <p:sp>
        <p:nvSpPr>
          <p:cNvPr id="7" name="Slide Number Placeholder 6"/>
          <p:cNvSpPr>
            <a:spLocks noGrp="1"/>
          </p:cNvSpPr>
          <p:nvPr>
            <p:ph type="sldNum" sz="quarter" idx="4"/>
          </p:nvPr>
        </p:nvSpPr>
        <p:spPr/>
        <p:txBody>
          <a:bodyPr/>
          <a:lstStyle/>
          <a:p>
            <a:fld id="{8EAD1EA9-281A-4F59-ACE9-7004080B5EB5}" type="slidenum">
              <a:rPr lang="en-GB" smtClean="0">
                <a:solidFill>
                  <a:prstClr val="white"/>
                </a:solidFill>
              </a:rPr>
              <a:pPr/>
              <a:t>7</a:t>
            </a:fld>
            <a:endParaRPr lang="en-GB" dirty="0">
              <a:solidFill>
                <a:prstClr val="white"/>
              </a:solidFill>
            </a:endParaRPr>
          </a:p>
        </p:txBody>
      </p:sp>
      <p:sp>
        <p:nvSpPr>
          <p:cNvPr id="5" name="Title 4"/>
          <p:cNvSpPr>
            <a:spLocks noGrp="1"/>
          </p:cNvSpPr>
          <p:nvPr>
            <p:ph type="title"/>
          </p:nvPr>
        </p:nvSpPr>
        <p:spPr>
          <a:xfrm>
            <a:off x="909000" y="241510"/>
            <a:ext cx="7902000" cy="1022400"/>
          </a:xfrm>
        </p:spPr>
        <p:txBody>
          <a:bodyPr/>
          <a:lstStyle/>
          <a:p>
            <a:r>
              <a:rPr lang="en-GB" sz="3600" dirty="0"/>
              <a:t>Purpose </a:t>
            </a:r>
            <a:r>
              <a:rPr lang="en-GB" sz="3600" smtClean="0"/>
              <a:t>and structure of </a:t>
            </a:r>
            <a:r>
              <a:rPr lang="en-GB" sz="3600" dirty="0"/>
              <a:t>the </a:t>
            </a:r>
            <a:r>
              <a:rPr lang="en-GB" sz="3600" dirty="0" smtClean="0"/>
              <a:t>session</a:t>
            </a:r>
            <a:endParaRPr lang="en-GB" sz="3600" dirty="0">
              <a:solidFill>
                <a:schemeClr val="bg1">
                  <a:lumMod val="50000"/>
                </a:schemeClr>
              </a:solidFill>
            </a:endParaRPr>
          </a:p>
        </p:txBody>
      </p:sp>
    </p:spTree>
    <p:extLst>
      <p:ext uri="{BB962C8B-B14F-4D97-AF65-F5344CB8AC3E}">
        <p14:creationId xmlns:p14="http://schemas.microsoft.com/office/powerpoint/2010/main" val="4225088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 calcmode="lin" valueType="num">
                                      <p:cBhvr additive="base">
                                        <p:cTn id="1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 calcmode="lin" valueType="num">
                                      <p:cBhvr additive="base">
                                        <p:cTn id="2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 calcmode="lin" valueType="num">
                                      <p:cBhvr additive="base">
                                        <p:cTn id="2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 calcmode="lin" valueType="num">
                                      <p:cBhvr additive="base">
                                        <p:cTn id="3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6">
                                            <p:txEl>
                                              <p:pRg st="5" end="5"/>
                                            </p:txEl>
                                          </p:spTgt>
                                        </p:tgtEl>
                                        <p:attrNameLst>
                                          <p:attrName>style.visibility</p:attrName>
                                        </p:attrNameLst>
                                      </p:cBhvr>
                                      <p:to>
                                        <p:strVal val="visible"/>
                                      </p:to>
                                    </p:set>
                                    <p:anim calcmode="lin" valueType="num">
                                      <p:cBhvr additive="base">
                                        <p:cTn id="4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530086" y="1417982"/>
            <a:ext cx="8156713" cy="4850295"/>
          </a:xfrm>
        </p:spPr>
        <p:txBody>
          <a:bodyPr vert="horz" lIns="65306" tIns="32653" rIns="65306" bIns="32653">
            <a:noAutofit/>
          </a:bodyPr>
          <a:lstStyle/>
          <a:p>
            <a:pPr>
              <a:spcBef>
                <a:spcPts val="1200"/>
              </a:spcBef>
              <a:buFont typeface="Wingdings" panose="05000000000000000000" pitchFamily="2" charset="2"/>
              <a:buChar char="Ø"/>
              <a:defRPr/>
            </a:pPr>
            <a:r>
              <a:rPr lang="en-GB" sz="2800" dirty="0" smtClean="0"/>
              <a:t>Deterministic or stochastic projections?</a:t>
            </a:r>
            <a:endParaRPr lang="en-GB" sz="2372" dirty="0" smtClean="0"/>
          </a:p>
          <a:p>
            <a:pPr>
              <a:spcBef>
                <a:spcPts val="600"/>
              </a:spcBef>
              <a:buFont typeface="Wingdings" panose="05000000000000000000" pitchFamily="2" charset="2"/>
              <a:buChar char="Ø"/>
              <a:defRPr/>
            </a:pPr>
            <a:r>
              <a:rPr lang="en-GB" sz="2800" dirty="0" smtClean="0"/>
              <a:t>Calculators or pension statements?</a:t>
            </a:r>
          </a:p>
          <a:p>
            <a:pPr>
              <a:spcBef>
                <a:spcPts val="600"/>
              </a:spcBef>
              <a:buFont typeface="Wingdings" panose="05000000000000000000" pitchFamily="2" charset="2"/>
              <a:buChar char="Ø"/>
              <a:defRPr/>
            </a:pPr>
            <a:r>
              <a:rPr lang="en-GB" sz="2800" dirty="0"/>
              <a:t>Technical matters with communicating uncertainty and </a:t>
            </a:r>
            <a:r>
              <a:rPr lang="en-GB" sz="2800" dirty="0" smtClean="0"/>
              <a:t>language used </a:t>
            </a:r>
          </a:p>
          <a:p>
            <a:pPr lvl="1">
              <a:spcBef>
                <a:spcPts val="600"/>
              </a:spcBef>
              <a:buFont typeface="Wingdings" panose="05000000000000000000" pitchFamily="2" charset="2"/>
              <a:buChar char="Ø"/>
              <a:defRPr/>
            </a:pPr>
            <a:r>
              <a:rPr lang="en-GB" sz="2372" dirty="0" smtClean="0"/>
              <a:t>Should we experts use technical, more accurate, language, or language that people actually understand (but less accurate)? </a:t>
            </a:r>
          </a:p>
          <a:p>
            <a:pPr lvl="1">
              <a:spcBef>
                <a:spcPts val="600"/>
              </a:spcBef>
              <a:buFont typeface="Wingdings" panose="05000000000000000000" pitchFamily="2" charset="2"/>
              <a:buChar char="Ø"/>
              <a:defRPr/>
            </a:pPr>
            <a:r>
              <a:rPr lang="en-GB" sz="2372" dirty="0" smtClean="0"/>
              <a:t>Should we talk about probabilities? We only retire once.</a:t>
            </a:r>
          </a:p>
          <a:p>
            <a:pPr>
              <a:spcBef>
                <a:spcPts val="600"/>
              </a:spcBef>
              <a:buFont typeface="Wingdings" panose="05000000000000000000" pitchFamily="2" charset="2"/>
              <a:buChar char="Ø"/>
              <a:defRPr/>
            </a:pPr>
            <a:endParaRPr lang="en-GB" sz="2800" dirty="0" smtClean="0"/>
          </a:p>
          <a:p>
            <a:pPr>
              <a:spcBef>
                <a:spcPts val="600"/>
              </a:spcBef>
              <a:buFont typeface="Wingdings" panose="05000000000000000000" pitchFamily="2" charset="2"/>
              <a:buChar char="Ø"/>
              <a:defRPr/>
            </a:pPr>
            <a:endParaRPr lang="en-GB" sz="2800" dirty="0"/>
          </a:p>
        </p:txBody>
      </p:sp>
      <p:sp>
        <p:nvSpPr>
          <p:cNvPr id="7" name="Slide Number Placeholder 6"/>
          <p:cNvSpPr>
            <a:spLocks noGrp="1"/>
          </p:cNvSpPr>
          <p:nvPr>
            <p:ph type="sldNum" sz="quarter" idx="4"/>
          </p:nvPr>
        </p:nvSpPr>
        <p:spPr/>
        <p:txBody>
          <a:bodyPr/>
          <a:lstStyle/>
          <a:p>
            <a:fld id="{8EAD1EA9-281A-4F59-ACE9-7004080B5EB5}" type="slidenum">
              <a:rPr lang="en-GB" smtClean="0">
                <a:solidFill>
                  <a:prstClr val="white"/>
                </a:solidFill>
              </a:rPr>
              <a:pPr/>
              <a:t>8</a:t>
            </a:fld>
            <a:endParaRPr lang="en-GB" dirty="0">
              <a:solidFill>
                <a:prstClr val="white"/>
              </a:solidFill>
            </a:endParaRPr>
          </a:p>
        </p:txBody>
      </p:sp>
      <p:sp>
        <p:nvSpPr>
          <p:cNvPr id="5" name="Title 4"/>
          <p:cNvSpPr>
            <a:spLocks noGrp="1"/>
          </p:cNvSpPr>
          <p:nvPr>
            <p:ph type="title"/>
          </p:nvPr>
        </p:nvSpPr>
        <p:spPr>
          <a:xfrm>
            <a:off x="1046922" y="241510"/>
            <a:ext cx="7764078" cy="1022400"/>
          </a:xfrm>
        </p:spPr>
        <p:txBody>
          <a:bodyPr/>
          <a:lstStyle/>
          <a:p>
            <a:r>
              <a:rPr lang="en-GB" sz="3600" dirty="0" smtClean="0"/>
              <a:t>Issues to discuss</a:t>
            </a:r>
            <a:endParaRPr lang="en-GB" sz="3600" dirty="0">
              <a:solidFill>
                <a:schemeClr val="bg1">
                  <a:lumMod val="50000"/>
                </a:schemeClr>
              </a:solidFill>
            </a:endParaRPr>
          </a:p>
        </p:txBody>
      </p:sp>
    </p:spTree>
    <p:extLst>
      <p:ext uri="{BB962C8B-B14F-4D97-AF65-F5344CB8AC3E}">
        <p14:creationId xmlns:p14="http://schemas.microsoft.com/office/powerpoint/2010/main" val="762249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 calcmode="lin" valueType="num">
                                      <p:cBhvr additive="base">
                                        <p:cTn id="1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 calcmode="lin" valueType="num">
                                      <p:cBhvr additive="base">
                                        <p:cTn id="2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 calcmode="lin" valueType="num">
                                      <p:cBhvr additive="base">
                                        <p:cTn id="2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 calcmode="lin" valueType="num">
                                      <p:cBhvr additive="base">
                                        <p:cTn id="3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219" name="Content Placeholder 2"/>
          <p:cNvSpPr>
            <a:spLocks noGrp="1"/>
          </p:cNvSpPr>
          <p:nvPr>
            <p:ph idx="1"/>
          </p:nvPr>
        </p:nvSpPr>
        <p:spPr>
          <a:xfrm>
            <a:off x="714375" y="1412776"/>
            <a:ext cx="8001000" cy="4968552"/>
          </a:xfrm>
        </p:spPr>
        <p:txBody>
          <a:bodyPr>
            <a:normAutofit/>
          </a:bodyPr>
          <a:lstStyle/>
          <a:p>
            <a:pPr>
              <a:buFont typeface="Wingdings" charset="2"/>
              <a:buChar char="Ø"/>
            </a:pPr>
            <a:r>
              <a:rPr lang="en-GB" sz="2800" dirty="0" smtClean="0"/>
              <a:t>One scenario with a written caveat</a:t>
            </a:r>
          </a:p>
          <a:p>
            <a:pPr lvl="1">
              <a:buFont typeface="Wingdings" charset="2"/>
              <a:buChar char="Ø"/>
            </a:pPr>
            <a:r>
              <a:rPr lang="en-GB" sz="2400" dirty="0"/>
              <a:t>If the future investment return of your DC pension is 4%, then at age 65, you are projected to receive </a:t>
            </a:r>
            <a:r>
              <a:rPr lang="en-GB" sz="2400" b="1" dirty="0"/>
              <a:t>€500 per </a:t>
            </a:r>
            <a:r>
              <a:rPr lang="en-GB" sz="2400" b="1" dirty="0" smtClean="0"/>
              <a:t>month</a:t>
            </a:r>
          </a:p>
          <a:p>
            <a:pPr lvl="1">
              <a:buFont typeface="Wingdings" charset="2"/>
              <a:buChar char="Ø"/>
            </a:pPr>
            <a:endParaRPr lang="en-GB" sz="2372" dirty="0" smtClean="0"/>
          </a:p>
          <a:p>
            <a:pPr eaLnBrk="1" hangingPunct="1">
              <a:buFont typeface="Wingdings" charset="2"/>
              <a:buChar char="Ø"/>
            </a:pPr>
            <a:r>
              <a:rPr lang="en-GB" sz="2800" dirty="0" smtClean="0"/>
              <a:t>Several deterministic                                scenarios to communicate                   uncertainty</a:t>
            </a:r>
          </a:p>
          <a:p>
            <a:pPr eaLnBrk="1" hangingPunct="1">
              <a:buFont typeface="Wingdings" charset="2"/>
              <a:buChar char="Ø"/>
            </a:pPr>
            <a:endParaRPr lang="en-GB" sz="2800" dirty="0" smtClean="0"/>
          </a:p>
        </p:txBody>
      </p:sp>
      <p:sp>
        <p:nvSpPr>
          <p:cNvPr id="9218" name="Title 1"/>
          <p:cNvSpPr>
            <a:spLocks noGrp="1"/>
          </p:cNvSpPr>
          <p:nvPr>
            <p:ph type="title"/>
          </p:nvPr>
        </p:nvSpPr>
        <p:spPr>
          <a:xfrm>
            <a:off x="1060173" y="269776"/>
            <a:ext cx="7426601" cy="962676"/>
          </a:xfrm>
        </p:spPr>
        <p:txBody>
          <a:bodyPr/>
          <a:lstStyle/>
          <a:p>
            <a:pPr eaLnBrk="1" hangingPunct="1"/>
            <a:r>
              <a:rPr lang="en-GB" sz="3600" dirty="0" smtClean="0"/>
              <a:t>Communicating projections: deterministic or stochastic?</a:t>
            </a:r>
          </a:p>
        </p:txBody>
      </p:sp>
      <p:sp>
        <p:nvSpPr>
          <p:cNvPr id="4" name="Slide Number Placeholder 6"/>
          <p:cNvSpPr>
            <a:spLocks noGrp="1"/>
          </p:cNvSpPr>
          <p:nvPr>
            <p:ph type="sldNum" sz="quarter" idx="4"/>
          </p:nvPr>
        </p:nvSpPr>
        <p:spPr>
          <a:xfrm>
            <a:off x="8640000" y="6411600"/>
            <a:ext cx="342000" cy="244800"/>
          </a:xfrm>
        </p:spPr>
        <p:txBody>
          <a:bodyPr/>
          <a:lstStyle/>
          <a:p>
            <a:fld id="{8EAD1EA9-281A-4F59-ACE9-7004080B5EB5}" type="slidenum">
              <a:rPr lang="en-GB" smtClean="0">
                <a:solidFill>
                  <a:prstClr val="white"/>
                </a:solidFill>
              </a:rPr>
              <a:pPr/>
              <a:t>9</a:t>
            </a:fld>
            <a:endParaRPr lang="en-GB" dirty="0">
              <a:solidFill>
                <a:prstClr val="white"/>
              </a:solidFill>
            </a:endParaRPr>
          </a:p>
        </p:txBody>
      </p:sp>
      <p:sp>
        <p:nvSpPr>
          <p:cNvPr id="5" name="&quot;No&quot; Symbol 4"/>
          <p:cNvSpPr/>
          <p:nvPr/>
        </p:nvSpPr>
        <p:spPr bwMode="auto">
          <a:xfrm>
            <a:off x="6795505" y="1876503"/>
            <a:ext cx="1919870" cy="1842965"/>
          </a:xfrm>
          <a:prstGeom prst="noSmoking">
            <a:avLst>
              <a:gd name="adj" fmla="val 12303"/>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Times New Roman" pitchFamily="18" charset="0"/>
            </a:endParaRPr>
          </a:p>
        </p:txBody>
      </p:sp>
      <p:sp>
        <p:nvSpPr>
          <p:cNvPr id="6" name="TextBox 5"/>
          <p:cNvSpPr txBox="1"/>
          <p:nvPr/>
        </p:nvSpPr>
        <p:spPr>
          <a:xfrm>
            <a:off x="6353491" y="2644096"/>
            <a:ext cx="2803898" cy="307777"/>
          </a:xfrm>
          <a:prstGeom prst="rect">
            <a:avLst/>
          </a:prstGeom>
          <a:noFill/>
          <a:scene3d>
            <a:camera prst="orthographicFront">
              <a:rot lat="0" lon="0" rev="18900000"/>
            </a:camera>
            <a:lightRig rig="threePt" dir="t"/>
          </a:scene3d>
        </p:spPr>
        <p:txBody>
          <a:bodyPr wrap="square" rtlCol="0">
            <a:spAutoFit/>
          </a:bodyPr>
          <a:lstStyle/>
          <a:p>
            <a:pPr algn="ctr"/>
            <a:r>
              <a:rPr lang="en-GB" sz="1400" b="1" dirty="0" smtClean="0">
                <a:solidFill>
                  <a:schemeClr val="bg2">
                    <a:lumMod val="10000"/>
                  </a:schemeClr>
                </a:solidFill>
              </a:rPr>
              <a:t>NOT GUARANTEED!</a:t>
            </a:r>
            <a:endParaRPr lang="en-GB" sz="1400" b="1" dirty="0">
              <a:solidFill>
                <a:schemeClr val="bg2">
                  <a:lumMod val="10000"/>
                </a:schemeClr>
              </a:solidFill>
            </a:endParaRPr>
          </a:p>
        </p:txBody>
      </p:sp>
      <p:graphicFrame>
        <p:nvGraphicFramePr>
          <p:cNvPr id="7" name="Chart 6"/>
          <p:cNvGraphicFramePr/>
          <p:nvPr>
            <p:extLst>
              <p:ext uri="{D42A27DB-BD31-4B8C-83A1-F6EECF244321}">
                <p14:modId xmlns:p14="http://schemas.microsoft.com/office/powerpoint/2010/main" val="683049515"/>
              </p:ext>
            </p:extLst>
          </p:nvPr>
        </p:nvGraphicFramePr>
        <p:xfrm>
          <a:off x="5287617" y="3869636"/>
          <a:ext cx="3648765" cy="295316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p:cNvGraphicFramePr/>
          <p:nvPr>
            <p:extLst>
              <p:ext uri="{D42A27DB-BD31-4B8C-83A1-F6EECF244321}">
                <p14:modId xmlns:p14="http://schemas.microsoft.com/office/powerpoint/2010/main" val="1826234327"/>
              </p:ext>
            </p:extLst>
          </p:nvPr>
        </p:nvGraphicFramePr>
        <p:xfrm>
          <a:off x="5052188" y="3882889"/>
          <a:ext cx="4105201" cy="277351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00603025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2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9219">
                                            <p:txEl>
                                              <p:pRg st="0" end="0"/>
                                            </p:txEl>
                                          </p:spTgt>
                                        </p:tgtEl>
                                        <p:attrNameLst>
                                          <p:attrName>style.visibility</p:attrName>
                                        </p:attrNameLst>
                                      </p:cBhvr>
                                      <p:to>
                                        <p:strVal val="visible"/>
                                      </p:to>
                                    </p:set>
                                    <p:anim calcmode="lin" valueType="num">
                                      <p:cBhvr additive="base">
                                        <p:cTn id="11" dur="500" fill="hold"/>
                                        <p:tgtEl>
                                          <p:spTgt spid="9219">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2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9219">
                                            <p:txEl>
                                              <p:pRg st="1" end="1"/>
                                            </p:txEl>
                                          </p:spTgt>
                                        </p:tgtEl>
                                        <p:attrNameLst>
                                          <p:attrName>style.visibility</p:attrName>
                                        </p:attrNameLst>
                                      </p:cBhvr>
                                      <p:to>
                                        <p:strVal val="visible"/>
                                      </p:to>
                                    </p:set>
                                    <p:anim calcmode="lin" valueType="num">
                                      <p:cBhvr additive="base">
                                        <p:cTn id="17" dur="500" fill="hold"/>
                                        <p:tgtEl>
                                          <p:spTgt spid="9219">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92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ox(in)">
                                      <p:cBhvr>
                                        <p:cTn id="23" dur="500"/>
                                        <p:tgtEl>
                                          <p:spTgt spid="5"/>
                                        </p:tgtEl>
                                      </p:cBhvr>
                                    </p:animEffect>
                                  </p:childTnLst>
                                </p:cTn>
                              </p:par>
                              <p:par>
                                <p:cTn id="24" presetID="4" presetClass="entr" presetSubtype="16"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ox(in)">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219">
                                            <p:txEl>
                                              <p:pRg st="3" end="3"/>
                                            </p:txEl>
                                          </p:spTgt>
                                        </p:tgtEl>
                                        <p:attrNameLst>
                                          <p:attrName>style.visibility</p:attrName>
                                        </p:attrNameLst>
                                      </p:cBhvr>
                                      <p:to>
                                        <p:strVal val="visible"/>
                                      </p:to>
                                    </p:set>
                                    <p:anim calcmode="lin" valueType="num">
                                      <p:cBhvr additive="base">
                                        <p:cTn id="31" dur="500" fill="hold"/>
                                        <p:tgtEl>
                                          <p:spTgt spid="9219">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21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ox(i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ox(in)">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5" grpId="0" animBg="1"/>
      <p:bldP spid="6" grpId="0"/>
      <p:bldGraphic spid="7" grpId="0">
        <p:bldAsOne/>
      </p:bldGraphic>
      <p:bldGraphic spid="9" grpId="0">
        <p:bldAsOne/>
      </p:bldGraphic>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ECD_English_white">
  <a:themeElements>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ECD">
      <a:majorFont>
        <a:latin typeface="Arial"/>
        <a:ea typeface=""/>
        <a:cs typeface=""/>
      </a:majorFont>
      <a:minorFont>
        <a:latin typeface="Georgia"/>
        <a:ea typeface=""/>
        <a:cs typeface=""/>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34_OECD_English_white">
  <a:themeElements>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ECD">
      <a:majorFont>
        <a:latin typeface="Arial"/>
        <a:ea typeface=""/>
        <a:cs typeface=""/>
      </a:majorFont>
      <a:minorFont>
        <a:latin typeface="Georgia"/>
        <a:ea typeface=""/>
        <a:cs typeface=""/>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bp-soa-ppt-template</Template>
  <TotalTime>1332</TotalTime>
  <Words>2838</Words>
  <Application>Microsoft Office PowerPoint</Application>
  <PresentationFormat>On-screen Show (4:3)</PresentationFormat>
  <Paragraphs>249</Paragraphs>
  <Slides>30</Slides>
  <Notes>22</Notes>
  <HiddenSlides>0</HiddenSlides>
  <MMClips>0</MMClips>
  <ScaleCrop>false</ScaleCrop>
  <HeadingPairs>
    <vt:vector size="4" baseType="variant">
      <vt:variant>
        <vt:lpstr>Theme</vt:lpstr>
      </vt:variant>
      <vt:variant>
        <vt:i4>2</vt:i4>
      </vt:variant>
      <vt:variant>
        <vt:lpstr>Slide Titles</vt:lpstr>
      </vt:variant>
      <vt:variant>
        <vt:i4>30</vt:i4>
      </vt:variant>
    </vt:vector>
  </HeadingPairs>
  <TitlesOfParts>
    <vt:vector size="32" baseType="lpstr">
      <vt:lpstr>OECD_English_white</vt:lpstr>
      <vt:lpstr>34_OECD_English_white</vt:lpstr>
      <vt:lpstr>Major issues about communicating pension projections</vt:lpstr>
      <vt:lpstr>Why are we talking about communicating pension projections?</vt:lpstr>
      <vt:lpstr>Why are we talking about communicating pension projections?</vt:lpstr>
      <vt:lpstr>Why are we talking about communicating pension projections?</vt:lpstr>
      <vt:lpstr>Why are we talking about communicating pension projections?</vt:lpstr>
      <vt:lpstr>Usefulness vs Reliability of Projections</vt:lpstr>
      <vt:lpstr>Purpose and structure of the session</vt:lpstr>
      <vt:lpstr>Issues to discuss</vt:lpstr>
      <vt:lpstr>Communicating projections: deterministic or stochastic?</vt:lpstr>
      <vt:lpstr>Stochastic uses probability distributions</vt:lpstr>
      <vt:lpstr>Simplicity vs. measuring uncertainty</vt:lpstr>
      <vt:lpstr>Calculators, pension statements?</vt:lpstr>
      <vt:lpstr>Issues raised from studies on communicating  projections</vt:lpstr>
      <vt:lpstr>Questions</vt:lpstr>
      <vt:lpstr>Questions</vt:lpstr>
      <vt:lpstr>How to communicate uncertainty?</vt:lpstr>
      <vt:lpstr>Q1. Absolute vs. relative numbers</vt:lpstr>
      <vt:lpstr>Q2. Absolute numbers: rounded, inflation</vt:lpstr>
      <vt:lpstr>Q3. Probabilities vs. “5 out of 10 times”</vt:lpstr>
      <vt:lpstr>Q4. Include recommendations?</vt:lpstr>
      <vt:lpstr>Q5. Using visual help: tables</vt:lpstr>
      <vt:lpstr>Q5. Using visual help: histograms</vt:lpstr>
      <vt:lpstr>Q5. Using visual help: Fan charts</vt:lpstr>
      <vt:lpstr>Q5. Using visual help: coloured bar charts</vt:lpstr>
      <vt:lpstr>Q5. Using visual help: coloured bar charts</vt:lpstr>
      <vt:lpstr>Q5. Using visual help: coloured bar charts</vt:lpstr>
      <vt:lpstr>Q5. Using visual help: coloured bar charts</vt:lpstr>
      <vt:lpstr>Q5. Speedometer</vt:lpstr>
      <vt:lpstr>Q5. Using visual help: animated icons</vt:lpstr>
      <vt:lpstr>Thank you very much!</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Wojcik</dc:creator>
  <cp:lastModifiedBy>DAY-HANOTIAUX Sally</cp:lastModifiedBy>
  <cp:revision>53</cp:revision>
  <cp:lastPrinted>2015-07-27T19:55:15Z</cp:lastPrinted>
  <dcterms:created xsi:type="dcterms:W3CDTF">2015-12-03T16:09:35Z</dcterms:created>
  <dcterms:modified xsi:type="dcterms:W3CDTF">2016-02-26T10:48:37Z</dcterms:modified>
</cp:coreProperties>
</file>