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398" r:id="rId2"/>
    <p:sldId id="399" r:id="rId3"/>
    <p:sldId id="400" r:id="rId4"/>
    <p:sldId id="414" r:id="rId5"/>
    <p:sldId id="416" r:id="rId6"/>
    <p:sldId id="417" r:id="rId7"/>
    <p:sldId id="415" r:id="rId8"/>
    <p:sldId id="418" r:id="rId9"/>
    <p:sldId id="419" r:id="rId10"/>
    <p:sldId id="420" r:id="rId11"/>
    <p:sldId id="429" r:id="rId12"/>
    <p:sldId id="434" r:id="rId13"/>
    <p:sldId id="421" r:id="rId14"/>
    <p:sldId id="430" r:id="rId15"/>
    <p:sldId id="428" r:id="rId16"/>
    <p:sldId id="425" r:id="rId17"/>
    <p:sldId id="423" r:id="rId18"/>
    <p:sldId id="426" r:id="rId19"/>
    <p:sldId id="422" r:id="rId20"/>
    <p:sldId id="424" r:id="rId21"/>
    <p:sldId id="427" r:id="rId22"/>
    <p:sldId id="431" r:id="rId23"/>
    <p:sldId id="432" r:id="rId24"/>
    <p:sldId id="435" r:id="rId25"/>
  </p:sldIdLst>
  <p:sldSz cx="9144000" cy="6858000" type="screen4x3"/>
  <p:notesSz cx="6797675" cy="9926638"/>
  <p:defaultTextStyle>
    <a:defPPr>
      <a:defRPr lang="it-IT"/>
    </a:defPPr>
    <a:lvl1pPr algn="l" rtl="0" eaLnBrk="0" fontAlgn="base" hangingPunct="0">
      <a:spcBef>
        <a:spcPct val="0"/>
      </a:spcBef>
      <a:spcAft>
        <a:spcPct val="0"/>
      </a:spcAft>
      <a:defRPr sz="2400" kern="1200">
        <a:solidFill>
          <a:schemeClr val="accent2"/>
        </a:solidFill>
        <a:latin typeface="Arial" charset="0"/>
        <a:ea typeface="+mn-ea"/>
        <a:cs typeface="+mn-cs"/>
      </a:defRPr>
    </a:lvl1pPr>
    <a:lvl2pPr marL="457200" algn="l" rtl="0" eaLnBrk="0" fontAlgn="base" hangingPunct="0">
      <a:spcBef>
        <a:spcPct val="0"/>
      </a:spcBef>
      <a:spcAft>
        <a:spcPct val="0"/>
      </a:spcAft>
      <a:defRPr sz="2400" kern="1200">
        <a:solidFill>
          <a:schemeClr val="accent2"/>
        </a:solidFill>
        <a:latin typeface="Arial" charset="0"/>
        <a:ea typeface="+mn-ea"/>
        <a:cs typeface="+mn-cs"/>
      </a:defRPr>
    </a:lvl2pPr>
    <a:lvl3pPr marL="914400" algn="l" rtl="0" eaLnBrk="0" fontAlgn="base" hangingPunct="0">
      <a:spcBef>
        <a:spcPct val="0"/>
      </a:spcBef>
      <a:spcAft>
        <a:spcPct val="0"/>
      </a:spcAft>
      <a:defRPr sz="2400" kern="1200">
        <a:solidFill>
          <a:schemeClr val="accent2"/>
        </a:solidFill>
        <a:latin typeface="Arial" charset="0"/>
        <a:ea typeface="+mn-ea"/>
        <a:cs typeface="+mn-cs"/>
      </a:defRPr>
    </a:lvl3pPr>
    <a:lvl4pPr marL="1371600" algn="l" rtl="0" eaLnBrk="0" fontAlgn="base" hangingPunct="0">
      <a:spcBef>
        <a:spcPct val="0"/>
      </a:spcBef>
      <a:spcAft>
        <a:spcPct val="0"/>
      </a:spcAft>
      <a:defRPr sz="2400" kern="1200">
        <a:solidFill>
          <a:schemeClr val="accent2"/>
        </a:solidFill>
        <a:latin typeface="Arial" charset="0"/>
        <a:ea typeface="+mn-ea"/>
        <a:cs typeface="+mn-cs"/>
      </a:defRPr>
    </a:lvl4pPr>
    <a:lvl5pPr marL="1828800" algn="l" rtl="0" eaLnBrk="0" fontAlgn="base" hangingPunct="0">
      <a:spcBef>
        <a:spcPct val="0"/>
      </a:spcBef>
      <a:spcAft>
        <a:spcPct val="0"/>
      </a:spcAft>
      <a:defRPr sz="2400" kern="1200">
        <a:solidFill>
          <a:schemeClr val="accent2"/>
        </a:solidFill>
        <a:latin typeface="Arial" charset="0"/>
        <a:ea typeface="+mn-ea"/>
        <a:cs typeface="+mn-cs"/>
      </a:defRPr>
    </a:lvl5pPr>
    <a:lvl6pPr marL="2286000" algn="l" defTabSz="914400" rtl="0" eaLnBrk="1" latinLnBrk="0" hangingPunct="1">
      <a:defRPr sz="2400" kern="1200">
        <a:solidFill>
          <a:schemeClr val="accent2"/>
        </a:solidFill>
        <a:latin typeface="Arial" charset="0"/>
        <a:ea typeface="+mn-ea"/>
        <a:cs typeface="+mn-cs"/>
      </a:defRPr>
    </a:lvl6pPr>
    <a:lvl7pPr marL="2743200" algn="l" defTabSz="914400" rtl="0" eaLnBrk="1" latinLnBrk="0" hangingPunct="1">
      <a:defRPr sz="2400" kern="1200">
        <a:solidFill>
          <a:schemeClr val="accent2"/>
        </a:solidFill>
        <a:latin typeface="Arial" charset="0"/>
        <a:ea typeface="+mn-ea"/>
        <a:cs typeface="+mn-cs"/>
      </a:defRPr>
    </a:lvl7pPr>
    <a:lvl8pPr marL="3200400" algn="l" defTabSz="914400" rtl="0" eaLnBrk="1" latinLnBrk="0" hangingPunct="1">
      <a:defRPr sz="2400" kern="1200">
        <a:solidFill>
          <a:schemeClr val="accent2"/>
        </a:solidFill>
        <a:latin typeface="Arial" charset="0"/>
        <a:ea typeface="+mn-ea"/>
        <a:cs typeface="+mn-cs"/>
      </a:defRPr>
    </a:lvl8pPr>
    <a:lvl9pPr marL="3657600" algn="l" defTabSz="914400" rtl="0" eaLnBrk="1" latinLnBrk="0" hangingPunct="1">
      <a:defRPr sz="2400" kern="1200">
        <a:solidFill>
          <a:schemeClr val="accent2"/>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70" autoAdjust="0"/>
    <p:restoredTop sz="98154" autoAdjust="0"/>
  </p:normalViewPr>
  <p:slideViewPr>
    <p:cSldViewPr>
      <p:cViewPr varScale="1">
        <p:scale>
          <a:sx n="115" d="100"/>
          <a:sy n="115" d="100"/>
        </p:scale>
        <p:origin x="-197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file:///\\server01\Studi\Tematiche%20istituzionali%20ed%20economiche\Seminari\IOPS%20-%20COVIP%20(20160226)\Grafici%20DC.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it-IT" b="1" dirty="0" err="1"/>
              <a:t>Forward</a:t>
            </a:r>
            <a:r>
              <a:rPr lang="it-IT" b="1" dirty="0"/>
              <a:t> </a:t>
            </a:r>
            <a:r>
              <a:rPr lang="it-IT" b="1" dirty="0" err="1"/>
              <a:t>risk</a:t>
            </a:r>
            <a:r>
              <a:rPr lang="it-IT" b="1" dirty="0"/>
              <a:t>-free</a:t>
            </a:r>
            <a:r>
              <a:rPr lang="it-IT" b="1" baseline="0" dirty="0"/>
              <a:t> </a:t>
            </a:r>
            <a:r>
              <a:rPr lang="it-IT" b="1" baseline="0" dirty="0" err="1"/>
              <a:t>interest</a:t>
            </a:r>
            <a:r>
              <a:rPr lang="it-IT" b="1" baseline="0" dirty="0"/>
              <a:t> </a:t>
            </a:r>
            <a:r>
              <a:rPr lang="it-IT" b="1" baseline="0" dirty="0" err="1"/>
              <a:t>rates</a:t>
            </a:r>
            <a:r>
              <a:rPr lang="it-IT" b="1" baseline="0" dirty="0"/>
              <a:t> 1-year </a:t>
            </a:r>
            <a:r>
              <a:rPr lang="it-IT" b="1" baseline="0" dirty="0" err="1" smtClean="0"/>
              <a:t>maturity</a:t>
            </a:r>
            <a:r>
              <a:rPr lang="it-IT" b="1" baseline="0" dirty="0" smtClean="0"/>
              <a:t> </a:t>
            </a:r>
            <a:r>
              <a:rPr lang="it-IT" b="0" i="1" baseline="0" dirty="0" smtClean="0"/>
              <a:t>(</a:t>
            </a:r>
            <a:r>
              <a:rPr lang="it-IT" b="0" i="1" baseline="0" dirty="0" err="1" smtClean="0"/>
              <a:t>as</a:t>
            </a:r>
            <a:r>
              <a:rPr lang="it-IT" b="0" i="1" baseline="0" dirty="0" smtClean="0"/>
              <a:t> of 31 </a:t>
            </a:r>
            <a:r>
              <a:rPr lang="it-IT" b="0" i="1" baseline="0" dirty="0" err="1" smtClean="0"/>
              <a:t>December</a:t>
            </a:r>
            <a:r>
              <a:rPr lang="it-IT" b="0" i="1" baseline="0" dirty="0" smtClean="0"/>
              <a:t> 2014)</a:t>
            </a:r>
            <a:endParaRPr lang="it-IT" b="0" i="1" dirty="0"/>
          </a:p>
        </c:rich>
      </c:tx>
      <c:layout/>
      <c:overlay val="0"/>
      <c:spPr>
        <a:noFill/>
        <a:ln>
          <a:noFill/>
        </a:ln>
        <a:effectLst/>
      </c:spPr>
    </c:title>
    <c:autoTitleDeleted val="0"/>
    <c:plotArea>
      <c:layout/>
      <c:lineChart>
        <c:grouping val="standard"/>
        <c:varyColors val="0"/>
        <c:ser>
          <c:idx val="0"/>
          <c:order val="0"/>
          <c:spPr>
            <a:ln w="28575" cap="rnd">
              <a:solidFill>
                <a:srgbClr val="FF0000"/>
              </a:solidFill>
              <a:round/>
            </a:ln>
            <a:effectLst/>
          </c:spPr>
          <c:marker>
            <c:symbol val="none"/>
          </c:marker>
          <c:val>
            <c:numRef>
              <c:f>'[Grafici DC.xlsx]curva tassi'!$A$2:$CV$2</c:f>
              <c:numCache>
                <c:formatCode>0.00%</c:formatCode>
                <c:ptCount val="100"/>
                <c:pt idx="0">
                  <c:v>6.2E-4</c:v>
                </c:pt>
                <c:pt idx="1">
                  <c:v>7.5000000000000002E-4</c:v>
                </c:pt>
                <c:pt idx="2">
                  <c:v>1.1999999999999999E-3</c:v>
                </c:pt>
                <c:pt idx="3">
                  <c:v>1.8400000000000001E-3</c:v>
                </c:pt>
                <c:pt idx="4">
                  <c:v>2.6099999999999999E-3</c:v>
                </c:pt>
                <c:pt idx="5">
                  <c:v>3.4299999999999999E-3</c:v>
                </c:pt>
                <c:pt idx="6">
                  <c:v>4.3099999999999996E-3</c:v>
                </c:pt>
                <c:pt idx="7">
                  <c:v>5.2900000000000004E-3</c:v>
                </c:pt>
                <c:pt idx="8">
                  <c:v>6.28E-3</c:v>
                </c:pt>
                <c:pt idx="9">
                  <c:v>7.2300000000000003E-3</c:v>
                </c:pt>
                <c:pt idx="10">
                  <c:v>8.1700000000000002E-3</c:v>
                </c:pt>
                <c:pt idx="11">
                  <c:v>8.9499999999999996E-3</c:v>
                </c:pt>
                <c:pt idx="12">
                  <c:v>9.6600000000000002E-3</c:v>
                </c:pt>
                <c:pt idx="13">
                  <c:v>1.018E-2</c:v>
                </c:pt>
                <c:pt idx="14">
                  <c:v>1.078E-2</c:v>
                </c:pt>
                <c:pt idx="15">
                  <c:v>1.119E-2</c:v>
                </c:pt>
                <c:pt idx="16">
                  <c:v>1.1599999999999999E-2</c:v>
                </c:pt>
                <c:pt idx="17">
                  <c:v>1.2E-2</c:v>
                </c:pt>
                <c:pt idx="18">
                  <c:v>1.23E-2</c:v>
                </c:pt>
                <c:pt idx="19">
                  <c:v>1.265E-2</c:v>
                </c:pt>
                <c:pt idx="20">
                  <c:v>1.311E-2</c:v>
                </c:pt>
                <c:pt idx="21">
                  <c:v>1.3639999999999999E-2</c:v>
                </c:pt>
                <c:pt idx="22">
                  <c:v>1.423E-2</c:v>
                </c:pt>
                <c:pt idx="23">
                  <c:v>1.485E-2</c:v>
                </c:pt>
                <c:pt idx="24">
                  <c:v>1.549E-2</c:v>
                </c:pt>
                <c:pt idx="25">
                  <c:v>1.6129999999999999E-2</c:v>
                </c:pt>
                <c:pt idx="26">
                  <c:v>1.677E-2</c:v>
                </c:pt>
                <c:pt idx="27">
                  <c:v>1.7399999999999999E-2</c:v>
                </c:pt>
                <c:pt idx="28">
                  <c:v>1.8020000000000001E-2</c:v>
                </c:pt>
                <c:pt idx="29">
                  <c:v>1.8630000000000001E-2</c:v>
                </c:pt>
                <c:pt idx="30">
                  <c:v>1.9220000000000001E-2</c:v>
                </c:pt>
                <c:pt idx="31">
                  <c:v>1.9789999999999999E-2</c:v>
                </c:pt>
                <c:pt idx="32">
                  <c:v>2.035E-2</c:v>
                </c:pt>
                <c:pt idx="33">
                  <c:v>2.0879999999999999E-2</c:v>
                </c:pt>
                <c:pt idx="34">
                  <c:v>2.1399999999999999E-2</c:v>
                </c:pt>
                <c:pt idx="35">
                  <c:v>2.1899999999999999E-2</c:v>
                </c:pt>
                <c:pt idx="36">
                  <c:v>2.2380000000000001E-2</c:v>
                </c:pt>
                <c:pt idx="37">
                  <c:v>2.2839999999999999E-2</c:v>
                </c:pt>
                <c:pt idx="38">
                  <c:v>2.3279999999999999E-2</c:v>
                </c:pt>
                <c:pt idx="39">
                  <c:v>2.3709999999999998E-2</c:v>
                </c:pt>
                <c:pt idx="40">
                  <c:v>2.4119999999999999E-2</c:v>
                </c:pt>
                <c:pt idx="41">
                  <c:v>2.4510000000000001E-2</c:v>
                </c:pt>
                <c:pt idx="42">
                  <c:v>2.4889999999999999E-2</c:v>
                </c:pt>
                <c:pt idx="43">
                  <c:v>2.5260000000000001E-2</c:v>
                </c:pt>
                <c:pt idx="44">
                  <c:v>2.5610000000000001E-2</c:v>
                </c:pt>
                <c:pt idx="45">
                  <c:v>2.5950000000000001E-2</c:v>
                </c:pt>
                <c:pt idx="46">
                  <c:v>2.6280000000000001E-2</c:v>
                </c:pt>
                <c:pt idx="47">
                  <c:v>2.6589999999999999E-2</c:v>
                </c:pt>
                <c:pt idx="48">
                  <c:v>2.6890000000000001E-2</c:v>
                </c:pt>
                <c:pt idx="49">
                  <c:v>2.7189999999999999E-2</c:v>
                </c:pt>
                <c:pt idx="50">
                  <c:v>2.7470000000000001E-2</c:v>
                </c:pt>
                <c:pt idx="51">
                  <c:v>2.7740000000000001E-2</c:v>
                </c:pt>
                <c:pt idx="52">
                  <c:v>2.8000000000000001E-2</c:v>
                </c:pt>
                <c:pt idx="53">
                  <c:v>2.8250000000000001E-2</c:v>
                </c:pt>
                <c:pt idx="54">
                  <c:v>2.8500000000000001E-2</c:v>
                </c:pt>
                <c:pt idx="55">
                  <c:v>2.8729999999999999E-2</c:v>
                </c:pt>
                <c:pt idx="56">
                  <c:v>2.896E-2</c:v>
                </c:pt>
                <c:pt idx="57">
                  <c:v>2.9180000000000001E-2</c:v>
                </c:pt>
                <c:pt idx="58">
                  <c:v>2.9399999999999999E-2</c:v>
                </c:pt>
                <c:pt idx="59">
                  <c:v>2.9600000000000001E-2</c:v>
                </c:pt>
                <c:pt idx="60">
                  <c:v>2.981E-2</c:v>
                </c:pt>
                <c:pt idx="61">
                  <c:v>0.03</c:v>
                </c:pt>
                <c:pt idx="62">
                  <c:v>3.0190000000000002E-2</c:v>
                </c:pt>
                <c:pt idx="63">
                  <c:v>3.0370000000000001E-2</c:v>
                </c:pt>
                <c:pt idx="64">
                  <c:v>3.0550000000000001E-2</c:v>
                </c:pt>
                <c:pt idx="65">
                  <c:v>3.0720000000000001E-2</c:v>
                </c:pt>
                <c:pt idx="66">
                  <c:v>3.0890000000000001E-2</c:v>
                </c:pt>
                <c:pt idx="67">
                  <c:v>3.1050000000000001E-2</c:v>
                </c:pt>
                <c:pt idx="68">
                  <c:v>3.1210000000000002E-2</c:v>
                </c:pt>
                <c:pt idx="69">
                  <c:v>3.1359999999999999E-2</c:v>
                </c:pt>
                <c:pt idx="70">
                  <c:v>3.1510000000000003E-2</c:v>
                </c:pt>
                <c:pt idx="71">
                  <c:v>3.1649999999999998E-2</c:v>
                </c:pt>
                <c:pt idx="72">
                  <c:v>3.1789999999999999E-2</c:v>
                </c:pt>
                <c:pt idx="73">
                  <c:v>3.193E-2</c:v>
                </c:pt>
                <c:pt idx="74">
                  <c:v>3.2059999999999998E-2</c:v>
                </c:pt>
                <c:pt idx="75">
                  <c:v>3.2190000000000003E-2</c:v>
                </c:pt>
                <c:pt idx="76">
                  <c:v>3.2320000000000002E-2</c:v>
                </c:pt>
                <c:pt idx="77">
                  <c:v>3.2439999999999997E-2</c:v>
                </c:pt>
                <c:pt idx="78">
                  <c:v>3.2559999999999999E-2</c:v>
                </c:pt>
                <c:pt idx="79">
                  <c:v>3.2680000000000001E-2</c:v>
                </c:pt>
                <c:pt idx="80">
                  <c:v>3.2800000000000003E-2</c:v>
                </c:pt>
                <c:pt idx="81">
                  <c:v>3.2910000000000002E-2</c:v>
                </c:pt>
                <c:pt idx="82">
                  <c:v>3.3020000000000001E-2</c:v>
                </c:pt>
                <c:pt idx="83">
                  <c:v>3.3119999999999997E-2</c:v>
                </c:pt>
                <c:pt idx="84">
                  <c:v>3.3230000000000003E-2</c:v>
                </c:pt>
                <c:pt idx="85">
                  <c:v>3.3329999999999999E-2</c:v>
                </c:pt>
                <c:pt idx="86">
                  <c:v>3.3430000000000001E-2</c:v>
                </c:pt>
                <c:pt idx="87">
                  <c:v>3.3520000000000001E-2</c:v>
                </c:pt>
                <c:pt idx="88">
                  <c:v>3.3619999999999997E-2</c:v>
                </c:pt>
                <c:pt idx="89">
                  <c:v>3.3709999999999997E-2</c:v>
                </c:pt>
                <c:pt idx="90">
                  <c:v>3.3799999999999997E-2</c:v>
                </c:pt>
                <c:pt idx="91">
                  <c:v>3.3890000000000003E-2</c:v>
                </c:pt>
                <c:pt idx="92">
                  <c:v>3.3980000000000003E-2</c:v>
                </c:pt>
                <c:pt idx="93">
                  <c:v>3.406E-2</c:v>
                </c:pt>
                <c:pt idx="94">
                  <c:v>3.415E-2</c:v>
                </c:pt>
                <c:pt idx="95">
                  <c:v>3.4229999999999997E-2</c:v>
                </c:pt>
                <c:pt idx="96">
                  <c:v>3.431E-2</c:v>
                </c:pt>
                <c:pt idx="97">
                  <c:v>3.4389999999999997E-2</c:v>
                </c:pt>
                <c:pt idx="98">
                  <c:v>3.4459999999999998E-2</c:v>
                </c:pt>
                <c:pt idx="99">
                  <c:v>3.4540000000000001E-2</c:v>
                </c:pt>
              </c:numCache>
            </c:numRef>
          </c:val>
          <c:smooth val="0"/>
        </c:ser>
        <c:dLbls>
          <c:showLegendKey val="0"/>
          <c:showVal val="0"/>
          <c:showCatName val="0"/>
          <c:showSerName val="0"/>
          <c:showPercent val="0"/>
          <c:showBubbleSize val="0"/>
        </c:dLbls>
        <c:marker val="1"/>
        <c:smooth val="0"/>
        <c:axId val="101745408"/>
        <c:axId val="101746944"/>
      </c:lineChart>
      <c:catAx>
        <c:axId val="101745408"/>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33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1746944"/>
        <c:crosses val="autoZero"/>
        <c:auto val="1"/>
        <c:lblAlgn val="ctr"/>
        <c:lblOffset val="100"/>
        <c:noMultiLvlLbl val="0"/>
      </c:catAx>
      <c:valAx>
        <c:axId val="10174694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1745408"/>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it-IT"/>
          </a:p>
        </p:txBody>
      </p:sp>
      <p:sp>
        <p:nvSpPr>
          <p:cNvPr id="33795"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Times New Roman" pitchFamily="18" charset="0"/>
              </a:defRPr>
            </a:lvl1pPr>
          </a:lstStyle>
          <a:p>
            <a:pPr>
              <a:defRPr/>
            </a:pPr>
            <a:endParaRPr lang="it-IT"/>
          </a:p>
        </p:txBody>
      </p:sp>
      <p:sp>
        <p:nvSpPr>
          <p:cNvPr id="33796"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it-IT"/>
          </a:p>
        </p:txBody>
      </p:sp>
      <p:sp>
        <p:nvSpPr>
          <p:cNvPr id="33797"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Times New Roman" pitchFamily="18" charset="0"/>
              </a:defRPr>
            </a:lvl1pPr>
          </a:lstStyle>
          <a:p>
            <a:fld id="{592A124B-B662-42D7-940B-78519DAC4070}" type="slidenum">
              <a:rPr lang="it-IT" altLang="it-IT"/>
              <a:pPr/>
              <a:t>‹#›</a:t>
            </a:fld>
            <a:endParaRPr lang="it-IT" altLang="it-IT"/>
          </a:p>
        </p:txBody>
      </p:sp>
    </p:spTree>
    <p:extLst>
      <p:ext uri="{BB962C8B-B14F-4D97-AF65-F5344CB8AC3E}">
        <p14:creationId xmlns:p14="http://schemas.microsoft.com/office/powerpoint/2010/main" val="19309181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it-IT"/>
          </a:p>
        </p:txBody>
      </p:sp>
      <p:sp>
        <p:nvSpPr>
          <p:cNvPr id="30723"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Times New Roman" pitchFamily="18" charset="0"/>
              </a:defRPr>
            </a:lvl1pPr>
          </a:lstStyle>
          <a:p>
            <a:pPr>
              <a:defRPr/>
            </a:pPr>
            <a:endParaRPr lang="it-IT"/>
          </a:p>
        </p:txBody>
      </p:sp>
      <p:sp>
        <p:nvSpPr>
          <p:cNvPr id="2052" name="Rectangle 4"/>
          <p:cNvSpPr>
            <a:spLocks noGrp="1" noRot="1" noChangeAspect="1" noChangeArrowheads="1" noTextEdit="1"/>
          </p:cNvSpPr>
          <p:nvPr>
            <p:ph type="sldImg" idx="2"/>
          </p:nvPr>
        </p:nvSpPr>
        <p:spPr bwMode="auto">
          <a:xfrm>
            <a:off x="919163" y="744538"/>
            <a:ext cx="4960937"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0726"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it-IT"/>
          </a:p>
        </p:txBody>
      </p:sp>
      <p:sp>
        <p:nvSpPr>
          <p:cNvPr id="30727"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Times New Roman" pitchFamily="18" charset="0"/>
              </a:defRPr>
            </a:lvl1pPr>
          </a:lstStyle>
          <a:p>
            <a:fld id="{49FA422A-EC91-4347-B633-73CFD1914B98}" type="slidenum">
              <a:rPr lang="it-IT" altLang="it-IT"/>
              <a:pPr/>
              <a:t>‹#›</a:t>
            </a:fld>
            <a:endParaRPr lang="it-IT" altLang="it-IT"/>
          </a:p>
        </p:txBody>
      </p:sp>
    </p:spTree>
    <p:extLst>
      <p:ext uri="{BB962C8B-B14F-4D97-AF65-F5344CB8AC3E}">
        <p14:creationId xmlns:p14="http://schemas.microsoft.com/office/powerpoint/2010/main" val="13505167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egnaposto immagine diapositiva 1"/>
          <p:cNvSpPr>
            <a:spLocks noGrp="1" noRot="1" noChangeAspect="1" noTextEdit="1"/>
          </p:cNvSpPr>
          <p:nvPr>
            <p:ph type="sldImg"/>
          </p:nvPr>
        </p:nvSpPr>
        <p:spPr>
          <a:ln/>
        </p:spPr>
      </p:sp>
      <p:sp>
        <p:nvSpPr>
          <p:cNvPr id="5123"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smtClean="0"/>
          </a:p>
        </p:txBody>
      </p:sp>
      <p:sp>
        <p:nvSpPr>
          <p:cNvPr id="5124"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accent2"/>
                </a:solidFill>
                <a:latin typeface="Arial" charset="0"/>
              </a:defRPr>
            </a:lvl1pPr>
            <a:lvl2pPr marL="742950" indent="-285750">
              <a:defRPr sz="2400">
                <a:solidFill>
                  <a:schemeClr val="accent2"/>
                </a:solidFill>
                <a:latin typeface="Arial" charset="0"/>
              </a:defRPr>
            </a:lvl2pPr>
            <a:lvl3pPr marL="1143000" indent="-228600">
              <a:defRPr sz="2400">
                <a:solidFill>
                  <a:schemeClr val="accent2"/>
                </a:solidFill>
                <a:latin typeface="Arial" charset="0"/>
              </a:defRPr>
            </a:lvl3pPr>
            <a:lvl4pPr marL="1600200" indent="-228600">
              <a:defRPr sz="2400">
                <a:solidFill>
                  <a:schemeClr val="accent2"/>
                </a:solidFill>
                <a:latin typeface="Arial" charset="0"/>
              </a:defRPr>
            </a:lvl4pPr>
            <a:lvl5pPr marL="2057400" indent="-228600">
              <a:defRPr sz="2400">
                <a:solidFill>
                  <a:schemeClr val="accent2"/>
                </a:solidFill>
                <a:latin typeface="Arial" charset="0"/>
              </a:defRPr>
            </a:lvl5pPr>
            <a:lvl6pPr marL="2514600" indent="-228600" eaLnBrk="0" fontAlgn="base" hangingPunct="0">
              <a:spcBef>
                <a:spcPct val="0"/>
              </a:spcBef>
              <a:spcAft>
                <a:spcPct val="0"/>
              </a:spcAft>
              <a:defRPr sz="2400">
                <a:solidFill>
                  <a:schemeClr val="accent2"/>
                </a:solidFill>
                <a:latin typeface="Arial" charset="0"/>
              </a:defRPr>
            </a:lvl6pPr>
            <a:lvl7pPr marL="2971800" indent="-228600" eaLnBrk="0" fontAlgn="base" hangingPunct="0">
              <a:spcBef>
                <a:spcPct val="0"/>
              </a:spcBef>
              <a:spcAft>
                <a:spcPct val="0"/>
              </a:spcAft>
              <a:defRPr sz="2400">
                <a:solidFill>
                  <a:schemeClr val="accent2"/>
                </a:solidFill>
                <a:latin typeface="Arial" charset="0"/>
              </a:defRPr>
            </a:lvl7pPr>
            <a:lvl8pPr marL="3429000" indent="-228600" eaLnBrk="0" fontAlgn="base" hangingPunct="0">
              <a:spcBef>
                <a:spcPct val="0"/>
              </a:spcBef>
              <a:spcAft>
                <a:spcPct val="0"/>
              </a:spcAft>
              <a:defRPr sz="2400">
                <a:solidFill>
                  <a:schemeClr val="accent2"/>
                </a:solidFill>
                <a:latin typeface="Arial" charset="0"/>
              </a:defRPr>
            </a:lvl8pPr>
            <a:lvl9pPr marL="3886200" indent="-228600" eaLnBrk="0" fontAlgn="base" hangingPunct="0">
              <a:spcBef>
                <a:spcPct val="0"/>
              </a:spcBef>
              <a:spcAft>
                <a:spcPct val="0"/>
              </a:spcAft>
              <a:defRPr sz="2400">
                <a:solidFill>
                  <a:schemeClr val="accent2"/>
                </a:solidFill>
                <a:latin typeface="Arial" charset="0"/>
              </a:defRPr>
            </a:lvl9pPr>
          </a:lstStyle>
          <a:p>
            <a:fld id="{F0C12F3C-5509-475D-96AD-009956C6361C}" type="slidenum">
              <a:rPr lang="it-IT" altLang="it-IT" sz="1200">
                <a:solidFill>
                  <a:schemeClr val="tx1"/>
                </a:solidFill>
                <a:latin typeface="Times New Roman" pitchFamily="18" charset="0"/>
              </a:rPr>
              <a:pPr/>
              <a:t>1</a:t>
            </a:fld>
            <a:endParaRPr lang="it-IT" altLang="it-IT" sz="1200">
              <a:solidFill>
                <a:schemeClr val="tx1"/>
              </a:solidFill>
              <a:latin typeface="Times New Roman" pitchFamily="18" charset="0"/>
            </a:endParaRPr>
          </a:p>
        </p:txBody>
      </p:sp>
    </p:spTree>
    <p:extLst>
      <p:ext uri="{BB962C8B-B14F-4D97-AF65-F5344CB8AC3E}">
        <p14:creationId xmlns:p14="http://schemas.microsoft.com/office/powerpoint/2010/main" val="4043354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egnaposto immagine diapositiva 1"/>
          <p:cNvSpPr>
            <a:spLocks noGrp="1" noRot="1" noChangeAspect="1" noTextEdit="1"/>
          </p:cNvSpPr>
          <p:nvPr>
            <p:ph type="sldImg"/>
          </p:nvPr>
        </p:nvSpPr>
        <p:spPr>
          <a:ln/>
        </p:spPr>
      </p:sp>
      <p:sp>
        <p:nvSpPr>
          <p:cNvPr id="7171"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smtClean="0"/>
          </a:p>
        </p:txBody>
      </p:sp>
      <p:sp>
        <p:nvSpPr>
          <p:cNvPr id="7172"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accent2"/>
                </a:solidFill>
                <a:latin typeface="Arial" charset="0"/>
              </a:defRPr>
            </a:lvl1pPr>
            <a:lvl2pPr marL="742950" indent="-285750">
              <a:defRPr sz="2400">
                <a:solidFill>
                  <a:schemeClr val="accent2"/>
                </a:solidFill>
                <a:latin typeface="Arial" charset="0"/>
              </a:defRPr>
            </a:lvl2pPr>
            <a:lvl3pPr marL="1143000" indent="-228600">
              <a:defRPr sz="2400">
                <a:solidFill>
                  <a:schemeClr val="accent2"/>
                </a:solidFill>
                <a:latin typeface="Arial" charset="0"/>
              </a:defRPr>
            </a:lvl3pPr>
            <a:lvl4pPr marL="1600200" indent="-228600">
              <a:defRPr sz="2400">
                <a:solidFill>
                  <a:schemeClr val="accent2"/>
                </a:solidFill>
                <a:latin typeface="Arial" charset="0"/>
              </a:defRPr>
            </a:lvl4pPr>
            <a:lvl5pPr marL="2057400" indent="-228600">
              <a:defRPr sz="2400">
                <a:solidFill>
                  <a:schemeClr val="accent2"/>
                </a:solidFill>
                <a:latin typeface="Arial" charset="0"/>
              </a:defRPr>
            </a:lvl5pPr>
            <a:lvl6pPr marL="2514600" indent="-228600" eaLnBrk="0" fontAlgn="base" hangingPunct="0">
              <a:spcBef>
                <a:spcPct val="0"/>
              </a:spcBef>
              <a:spcAft>
                <a:spcPct val="0"/>
              </a:spcAft>
              <a:defRPr sz="2400">
                <a:solidFill>
                  <a:schemeClr val="accent2"/>
                </a:solidFill>
                <a:latin typeface="Arial" charset="0"/>
              </a:defRPr>
            </a:lvl6pPr>
            <a:lvl7pPr marL="2971800" indent="-228600" eaLnBrk="0" fontAlgn="base" hangingPunct="0">
              <a:spcBef>
                <a:spcPct val="0"/>
              </a:spcBef>
              <a:spcAft>
                <a:spcPct val="0"/>
              </a:spcAft>
              <a:defRPr sz="2400">
                <a:solidFill>
                  <a:schemeClr val="accent2"/>
                </a:solidFill>
                <a:latin typeface="Arial" charset="0"/>
              </a:defRPr>
            </a:lvl7pPr>
            <a:lvl8pPr marL="3429000" indent="-228600" eaLnBrk="0" fontAlgn="base" hangingPunct="0">
              <a:spcBef>
                <a:spcPct val="0"/>
              </a:spcBef>
              <a:spcAft>
                <a:spcPct val="0"/>
              </a:spcAft>
              <a:defRPr sz="2400">
                <a:solidFill>
                  <a:schemeClr val="accent2"/>
                </a:solidFill>
                <a:latin typeface="Arial" charset="0"/>
              </a:defRPr>
            </a:lvl8pPr>
            <a:lvl9pPr marL="3886200" indent="-228600" eaLnBrk="0" fontAlgn="base" hangingPunct="0">
              <a:spcBef>
                <a:spcPct val="0"/>
              </a:spcBef>
              <a:spcAft>
                <a:spcPct val="0"/>
              </a:spcAft>
              <a:defRPr sz="2400">
                <a:solidFill>
                  <a:schemeClr val="accent2"/>
                </a:solidFill>
                <a:latin typeface="Arial" charset="0"/>
              </a:defRPr>
            </a:lvl9pPr>
          </a:lstStyle>
          <a:p>
            <a:fld id="{2AAAABD5-E384-4284-AE3B-E3018C1A80E6}" type="slidenum">
              <a:rPr lang="it-IT" altLang="it-IT" sz="1200">
                <a:solidFill>
                  <a:schemeClr val="tx1"/>
                </a:solidFill>
                <a:latin typeface="Times New Roman" pitchFamily="18" charset="0"/>
              </a:rPr>
              <a:pPr/>
              <a:t>2</a:t>
            </a:fld>
            <a:endParaRPr lang="it-IT" altLang="it-IT" sz="1200">
              <a:solidFill>
                <a:schemeClr val="tx1"/>
              </a:solidFill>
              <a:latin typeface="Times New Roman" pitchFamily="18" charset="0"/>
            </a:endParaRPr>
          </a:p>
        </p:txBody>
      </p:sp>
    </p:spTree>
    <p:extLst>
      <p:ext uri="{BB962C8B-B14F-4D97-AF65-F5344CB8AC3E}">
        <p14:creationId xmlns:p14="http://schemas.microsoft.com/office/powerpoint/2010/main" val="2610474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egnaposto immagine diapositiva 1"/>
          <p:cNvSpPr>
            <a:spLocks noGrp="1" noRot="1" noChangeAspect="1" noTextEdit="1"/>
          </p:cNvSpPr>
          <p:nvPr>
            <p:ph type="sldImg"/>
          </p:nvPr>
        </p:nvSpPr>
        <p:spPr>
          <a:ln/>
        </p:spPr>
      </p:sp>
      <p:sp>
        <p:nvSpPr>
          <p:cNvPr id="13315" name="Segnaposto note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smtClean="0"/>
          </a:p>
        </p:txBody>
      </p:sp>
      <p:sp>
        <p:nvSpPr>
          <p:cNvPr id="13316" name="Segnaposto numero diapositiva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accent2"/>
                </a:solidFill>
                <a:latin typeface="Arial" charset="0"/>
              </a:defRPr>
            </a:lvl1pPr>
            <a:lvl2pPr marL="742950" indent="-285750">
              <a:defRPr sz="2400">
                <a:solidFill>
                  <a:schemeClr val="accent2"/>
                </a:solidFill>
                <a:latin typeface="Arial" charset="0"/>
              </a:defRPr>
            </a:lvl2pPr>
            <a:lvl3pPr marL="1143000" indent="-228600">
              <a:defRPr sz="2400">
                <a:solidFill>
                  <a:schemeClr val="accent2"/>
                </a:solidFill>
                <a:latin typeface="Arial" charset="0"/>
              </a:defRPr>
            </a:lvl3pPr>
            <a:lvl4pPr marL="1600200" indent="-228600">
              <a:defRPr sz="2400">
                <a:solidFill>
                  <a:schemeClr val="accent2"/>
                </a:solidFill>
                <a:latin typeface="Arial" charset="0"/>
              </a:defRPr>
            </a:lvl4pPr>
            <a:lvl5pPr marL="2057400" indent="-228600">
              <a:defRPr sz="2400">
                <a:solidFill>
                  <a:schemeClr val="accent2"/>
                </a:solidFill>
                <a:latin typeface="Arial" charset="0"/>
              </a:defRPr>
            </a:lvl5pPr>
            <a:lvl6pPr marL="2514600" indent="-228600" eaLnBrk="0" fontAlgn="base" hangingPunct="0">
              <a:spcBef>
                <a:spcPct val="0"/>
              </a:spcBef>
              <a:spcAft>
                <a:spcPct val="0"/>
              </a:spcAft>
              <a:defRPr sz="2400">
                <a:solidFill>
                  <a:schemeClr val="accent2"/>
                </a:solidFill>
                <a:latin typeface="Arial" charset="0"/>
              </a:defRPr>
            </a:lvl6pPr>
            <a:lvl7pPr marL="2971800" indent="-228600" eaLnBrk="0" fontAlgn="base" hangingPunct="0">
              <a:spcBef>
                <a:spcPct val="0"/>
              </a:spcBef>
              <a:spcAft>
                <a:spcPct val="0"/>
              </a:spcAft>
              <a:defRPr sz="2400">
                <a:solidFill>
                  <a:schemeClr val="accent2"/>
                </a:solidFill>
                <a:latin typeface="Arial" charset="0"/>
              </a:defRPr>
            </a:lvl7pPr>
            <a:lvl8pPr marL="3429000" indent="-228600" eaLnBrk="0" fontAlgn="base" hangingPunct="0">
              <a:spcBef>
                <a:spcPct val="0"/>
              </a:spcBef>
              <a:spcAft>
                <a:spcPct val="0"/>
              </a:spcAft>
              <a:defRPr sz="2400">
                <a:solidFill>
                  <a:schemeClr val="accent2"/>
                </a:solidFill>
                <a:latin typeface="Arial" charset="0"/>
              </a:defRPr>
            </a:lvl8pPr>
            <a:lvl9pPr marL="3886200" indent="-228600" eaLnBrk="0" fontAlgn="base" hangingPunct="0">
              <a:spcBef>
                <a:spcPct val="0"/>
              </a:spcBef>
              <a:spcAft>
                <a:spcPct val="0"/>
              </a:spcAft>
              <a:defRPr sz="2400">
                <a:solidFill>
                  <a:schemeClr val="accent2"/>
                </a:solidFill>
                <a:latin typeface="Arial" charset="0"/>
              </a:defRPr>
            </a:lvl9pPr>
          </a:lstStyle>
          <a:p>
            <a:fld id="{A532742D-AFFC-49FA-B69F-5F1A1DE5A0BF}" type="slidenum">
              <a:rPr lang="it-IT" altLang="it-IT" sz="1200">
                <a:solidFill>
                  <a:schemeClr val="tx1"/>
                </a:solidFill>
                <a:latin typeface="Times New Roman" pitchFamily="18" charset="0"/>
              </a:rPr>
              <a:pPr/>
              <a:t>7</a:t>
            </a:fld>
            <a:endParaRPr lang="it-IT" altLang="it-IT" sz="1200">
              <a:solidFill>
                <a:schemeClr val="tx1"/>
              </a:solidFill>
              <a:latin typeface="Times New Roman" pitchFamily="18" charset="0"/>
            </a:endParaRPr>
          </a:p>
        </p:txBody>
      </p:sp>
    </p:spTree>
    <p:extLst>
      <p:ext uri="{BB962C8B-B14F-4D97-AF65-F5344CB8AC3E}">
        <p14:creationId xmlns:p14="http://schemas.microsoft.com/office/powerpoint/2010/main" val="1040124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fld id="{54A5E36E-E154-4421-AFCD-1B58FF647C47}" type="slidenum">
              <a:rPr lang="it-IT" altLang="it-IT"/>
              <a:pPr/>
              <a:t>‹#›</a:t>
            </a:fld>
            <a:endParaRPr lang="it-IT" altLang="it-IT"/>
          </a:p>
        </p:txBody>
      </p:sp>
    </p:spTree>
    <p:extLst>
      <p:ext uri="{BB962C8B-B14F-4D97-AF65-F5344CB8AC3E}">
        <p14:creationId xmlns:p14="http://schemas.microsoft.com/office/powerpoint/2010/main" val="686262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fld id="{A0FF4371-FE22-4061-9024-E6D5742CE59F}" type="slidenum">
              <a:rPr lang="it-IT" altLang="it-IT"/>
              <a:pPr/>
              <a:t>‹#›</a:t>
            </a:fld>
            <a:endParaRPr lang="it-IT" altLang="it-IT"/>
          </a:p>
        </p:txBody>
      </p:sp>
    </p:spTree>
    <p:extLst>
      <p:ext uri="{BB962C8B-B14F-4D97-AF65-F5344CB8AC3E}">
        <p14:creationId xmlns:p14="http://schemas.microsoft.com/office/powerpoint/2010/main" val="3629551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5100" y="609600"/>
            <a:ext cx="1943100" cy="54864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85800" y="609600"/>
            <a:ext cx="5676900" cy="54864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fld id="{F035275E-4B5C-4F79-9DD6-7739DDA37B22}" type="slidenum">
              <a:rPr lang="it-IT" altLang="it-IT"/>
              <a:pPr/>
              <a:t>‹#›</a:t>
            </a:fld>
            <a:endParaRPr lang="it-IT" altLang="it-IT"/>
          </a:p>
        </p:txBody>
      </p:sp>
    </p:spTree>
    <p:extLst>
      <p:ext uri="{BB962C8B-B14F-4D97-AF65-F5344CB8AC3E}">
        <p14:creationId xmlns:p14="http://schemas.microsoft.com/office/powerpoint/2010/main" val="3591649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fld id="{1A0BC809-EBA4-4776-92D6-F359F7B82ECC}" type="slidenum">
              <a:rPr lang="it-IT" altLang="it-IT"/>
              <a:pPr/>
              <a:t>‹#›</a:t>
            </a:fld>
            <a:endParaRPr lang="it-IT" altLang="it-IT"/>
          </a:p>
        </p:txBody>
      </p:sp>
    </p:spTree>
    <p:extLst>
      <p:ext uri="{BB962C8B-B14F-4D97-AF65-F5344CB8AC3E}">
        <p14:creationId xmlns:p14="http://schemas.microsoft.com/office/powerpoint/2010/main" val="1963179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fld id="{056197D3-444C-4110-B391-81F5BE255FFC}" type="slidenum">
              <a:rPr lang="it-IT" altLang="it-IT"/>
              <a:pPr/>
              <a:t>‹#›</a:t>
            </a:fld>
            <a:endParaRPr lang="it-IT" altLang="it-IT"/>
          </a:p>
        </p:txBody>
      </p:sp>
    </p:spTree>
    <p:extLst>
      <p:ext uri="{BB962C8B-B14F-4D97-AF65-F5344CB8AC3E}">
        <p14:creationId xmlns:p14="http://schemas.microsoft.com/office/powerpoint/2010/main" val="1986488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fld id="{E609FDCE-EEAE-4F74-8728-967FA56BC89B}" type="slidenum">
              <a:rPr lang="it-IT" altLang="it-IT"/>
              <a:pPr/>
              <a:t>‹#›</a:t>
            </a:fld>
            <a:endParaRPr lang="it-IT" altLang="it-IT"/>
          </a:p>
        </p:txBody>
      </p:sp>
    </p:spTree>
    <p:extLst>
      <p:ext uri="{BB962C8B-B14F-4D97-AF65-F5344CB8AC3E}">
        <p14:creationId xmlns:p14="http://schemas.microsoft.com/office/powerpoint/2010/main" val="372897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fld id="{0490CBC3-8C5D-4D35-99AD-491358D14B21}" type="slidenum">
              <a:rPr lang="it-IT" altLang="it-IT"/>
              <a:pPr/>
              <a:t>‹#›</a:t>
            </a:fld>
            <a:endParaRPr lang="it-IT" altLang="it-IT"/>
          </a:p>
        </p:txBody>
      </p:sp>
    </p:spTree>
    <p:extLst>
      <p:ext uri="{BB962C8B-B14F-4D97-AF65-F5344CB8AC3E}">
        <p14:creationId xmlns:p14="http://schemas.microsoft.com/office/powerpoint/2010/main" val="186364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fld id="{445C2E19-4B8F-45FA-9771-7835C388536E}" type="slidenum">
              <a:rPr lang="it-IT" altLang="it-IT"/>
              <a:pPr/>
              <a:t>‹#›</a:t>
            </a:fld>
            <a:endParaRPr lang="it-IT" altLang="it-IT"/>
          </a:p>
        </p:txBody>
      </p:sp>
    </p:spTree>
    <p:extLst>
      <p:ext uri="{BB962C8B-B14F-4D97-AF65-F5344CB8AC3E}">
        <p14:creationId xmlns:p14="http://schemas.microsoft.com/office/powerpoint/2010/main" val="1474707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fld id="{BA6ED8F0-4DC8-405C-916A-F477F2B41454}" type="slidenum">
              <a:rPr lang="it-IT" altLang="it-IT"/>
              <a:pPr/>
              <a:t>‹#›</a:t>
            </a:fld>
            <a:endParaRPr lang="it-IT" altLang="it-IT"/>
          </a:p>
        </p:txBody>
      </p:sp>
    </p:spTree>
    <p:extLst>
      <p:ext uri="{BB962C8B-B14F-4D97-AF65-F5344CB8AC3E}">
        <p14:creationId xmlns:p14="http://schemas.microsoft.com/office/powerpoint/2010/main" val="1198373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fld id="{2C3DC980-83C8-42DE-8C60-137BA2BA2AA6}" type="slidenum">
              <a:rPr lang="it-IT" altLang="it-IT"/>
              <a:pPr/>
              <a:t>‹#›</a:t>
            </a:fld>
            <a:endParaRPr lang="it-IT" altLang="it-IT"/>
          </a:p>
        </p:txBody>
      </p:sp>
    </p:spTree>
    <p:extLst>
      <p:ext uri="{BB962C8B-B14F-4D97-AF65-F5344CB8AC3E}">
        <p14:creationId xmlns:p14="http://schemas.microsoft.com/office/powerpoint/2010/main" val="2876418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fld id="{6AF71E1E-4BBF-408C-A831-DB1E77777034}" type="slidenum">
              <a:rPr lang="it-IT" altLang="it-IT"/>
              <a:pPr/>
              <a:t>‹#›</a:t>
            </a:fld>
            <a:endParaRPr lang="it-IT" altLang="it-IT"/>
          </a:p>
        </p:txBody>
      </p:sp>
    </p:spTree>
    <p:extLst>
      <p:ext uri="{BB962C8B-B14F-4D97-AF65-F5344CB8AC3E}">
        <p14:creationId xmlns:p14="http://schemas.microsoft.com/office/powerpoint/2010/main" val="3232678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 dello schema</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chemeClr val="tx1"/>
                </a:solidFill>
                <a:latin typeface="+mn-lt"/>
              </a:defRPr>
            </a:lvl1pPr>
          </a:lstStyle>
          <a:p>
            <a:pPr>
              <a:defRPr/>
            </a:pPr>
            <a:endParaRPr lang="it-IT"/>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chemeClr val="tx1"/>
                </a:solidFill>
                <a:latin typeface="+mn-lt"/>
              </a:defRPr>
            </a:lvl1pPr>
          </a:lstStyle>
          <a:p>
            <a:pPr>
              <a:defRPr/>
            </a:pPr>
            <a:endParaRPr lang="it-IT"/>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latin typeface="Times New Roman" pitchFamily="18" charset="0"/>
              </a:defRPr>
            </a:lvl1pPr>
          </a:lstStyle>
          <a:p>
            <a:fld id="{E454B57D-CC60-4E93-9E54-1F9ADE8BC3C7}" type="slidenum">
              <a:rPr lang="it-IT" altLang="it-IT"/>
              <a:pPr/>
              <a:t>‹#›</a:t>
            </a:fld>
            <a:endParaRPr lang="it-IT" alt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Document4.docx"/><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package" Target="../embeddings/Microsoft_Word_Document5.docx"/><Relationship Id="rId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package" Target="../embeddings/Microsoft_Word_Document2.docx"/><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package" Target="../embeddings/Microsoft_Word_Document3.docx"/><Relationship Id="rId5" Type="http://schemas.openxmlformats.org/officeDocument/2006/relationships/oleObject" Target="../embeddings/oleObject3.bin"/><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0" y="714375"/>
            <a:ext cx="9144000" cy="610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tabLst>
                <a:tab pos="1720850" algn="l"/>
              </a:tabLst>
              <a:defRPr sz="3200">
                <a:solidFill>
                  <a:schemeClr val="tx1"/>
                </a:solidFill>
                <a:latin typeface="Times New Roman" pitchFamily="18" charset="0"/>
              </a:defRPr>
            </a:lvl1pPr>
            <a:lvl2pPr marL="742950" indent="-285750">
              <a:spcBef>
                <a:spcPct val="20000"/>
              </a:spcBef>
              <a:buChar char="–"/>
              <a:tabLst>
                <a:tab pos="1720850" algn="l"/>
              </a:tabLst>
              <a:defRPr sz="2800">
                <a:solidFill>
                  <a:schemeClr val="tx1"/>
                </a:solidFill>
                <a:latin typeface="Times New Roman" pitchFamily="18" charset="0"/>
              </a:defRPr>
            </a:lvl2pPr>
            <a:lvl3pPr marL="1143000" indent="-228600">
              <a:spcBef>
                <a:spcPct val="20000"/>
              </a:spcBef>
              <a:buChar char="•"/>
              <a:tabLst>
                <a:tab pos="1720850" algn="l"/>
              </a:tabLst>
              <a:defRPr sz="2400">
                <a:solidFill>
                  <a:schemeClr val="tx1"/>
                </a:solidFill>
                <a:latin typeface="Times New Roman" pitchFamily="18" charset="0"/>
              </a:defRPr>
            </a:lvl3pPr>
            <a:lvl4pPr marL="1600200" indent="-228600">
              <a:spcBef>
                <a:spcPct val="20000"/>
              </a:spcBef>
              <a:buChar char="–"/>
              <a:tabLst>
                <a:tab pos="1720850" algn="l"/>
              </a:tabLst>
              <a:defRPr sz="2000">
                <a:solidFill>
                  <a:schemeClr val="tx1"/>
                </a:solidFill>
                <a:latin typeface="Times New Roman" pitchFamily="18" charset="0"/>
              </a:defRPr>
            </a:lvl4pPr>
            <a:lvl5pPr marL="2057400" indent="-228600">
              <a:spcBef>
                <a:spcPct val="20000"/>
              </a:spcBef>
              <a:buChar char="»"/>
              <a:tabLst>
                <a:tab pos="1720850" algn="l"/>
              </a:tabLst>
              <a:defRPr sz="2000">
                <a:solidFill>
                  <a:schemeClr val="tx1"/>
                </a:solidFill>
                <a:latin typeface="Times New Roman" pitchFamily="18" charset="0"/>
              </a:defRPr>
            </a:lvl5pPr>
            <a:lvl6pPr marL="2514600" indent="-228600" eaLnBrk="0" fontAlgn="base" hangingPunct="0">
              <a:spcBef>
                <a:spcPct val="20000"/>
              </a:spcBef>
              <a:spcAft>
                <a:spcPct val="0"/>
              </a:spcAft>
              <a:buChar char="»"/>
              <a:tabLst>
                <a:tab pos="1720850" algn="l"/>
              </a:tabLst>
              <a:defRPr sz="2000">
                <a:solidFill>
                  <a:schemeClr val="tx1"/>
                </a:solidFill>
                <a:latin typeface="Times New Roman" pitchFamily="18" charset="0"/>
              </a:defRPr>
            </a:lvl6pPr>
            <a:lvl7pPr marL="2971800" indent="-228600" eaLnBrk="0" fontAlgn="base" hangingPunct="0">
              <a:spcBef>
                <a:spcPct val="20000"/>
              </a:spcBef>
              <a:spcAft>
                <a:spcPct val="0"/>
              </a:spcAft>
              <a:buChar char="»"/>
              <a:tabLst>
                <a:tab pos="1720850" algn="l"/>
              </a:tabLst>
              <a:defRPr sz="2000">
                <a:solidFill>
                  <a:schemeClr val="tx1"/>
                </a:solidFill>
                <a:latin typeface="Times New Roman" pitchFamily="18" charset="0"/>
              </a:defRPr>
            </a:lvl7pPr>
            <a:lvl8pPr marL="3429000" indent="-228600" eaLnBrk="0" fontAlgn="base" hangingPunct="0">
              <a:spcBef>
                <a:spcPct val="20000"/>
              </a:spcBef>
              <a:spcAft>
                <a:spcPct val="0"/>
              </a:spcAft>
              <a:buChar char="»"/>
              <a:tabLst>
                <a:tab pos="1720850" algn="l"/>
              </a:tabLst>
              <a:defRPr sz="2000">
                <a:solidFill>
                  <a:schemeClr val="tx1"/>
                </a:solidFill>
                <a:latin typeface="Times New Roman" pitchFamily="18" charset="0"/>
              </a:defRPr>
            </a:lvl8pPr>
            <a:lvl9pPr marL="3886200" indent="-228600" eaLnBrk="0" fontAlgn="base" hangingPunct="0">
              <a:spcBef>
                <a:spcPct val="20000"/>
              </a:spcBef>
              <a:spcAft>
                <a:spcPct val="0"/>
              </a:spcAft>
              <a:buChar char="»"/>
              <a:tabLst>
                <a:tab pos="1720850" algn="l"/>
              </a:tabLst>
              <a:defRPr sz="2000">
                <a:solidFill>
                  <a:schemeClr val="tx1"/>
                </a:solidFill>
                <a:latin typeface="Times New Roman" pitchFamily="18" charset="0"/>
              </a:defRPr>
            </a:lvl9pPr>
          </a:lstStyle>
          <a:p>
            <a:pPr algn="ctr">
              <a:spcBef>
                <a:spcPct val="0"/>
              </a:spcBef>
              <a:spcAft>
                <a:spcPts val="600"/>
              </a:spcAft>
              <a:buFontTx/>
              <a:buNone/>
            </a:pPr>
            <a:endParaRPr lang="it-IT" altLang="it-IT" b="1" dirty="0">
              <a:solidFill>
                <a:schemeClr val="accent2"/>
              </a:solidFill>
              <a:latin typeface="Arial" charset="0"/>
              <a:cs typeface="Times New Roman" pitchFamily="18" charset="0"/>
            </a:endParaRPr>
          </a:p>
          <a:p>
            <a:pPr algn="ctr">
              <a:spcBef>
                <a:spcPct val="0"/>
              </a:spcBef>
              <a:spcAft>
                <a:spcPts val="600"/>
              </a:spcAft>
              <a:buFontTx/>
              <a:buNone/>
            </a:pPr>
            <a:endParaRPr lang="it-IT" altLang="it-IT" b="1" dirty="0">
              <a:solidFill>
                <a:schemeClr val="accent2"/>
              </a:solidFill>
              <a:latin typeface="Arial" charset="0"/>
              <a:cs typeface="Times New Roman" pitchFamily="18" charset="0"/>
            </a:endParaRPr>
          </a:p>
          <a:p>
            <a:pPr algn="ctr">
              <a:spcBef>
                <a:spcPct val="0"/>
              </a:spcBef>
              <a:spcAft>
                <a:spcPts val="600"/>
              </a:spcAft>
              <a:buFontTx/>
              <a:buNone/>
            </a:pPr>
            <a:r>
              <a:rPr lang="it-IT" altLang="it-IT" sz="2800" b="1" dirty="0" err="1">
                <a:solidFill>
                  <a:schemeClr val="accent2"/>
                </a:solidFill>
                <a:latin typeface="Arial" charset="0"/>
                <a:cs typeface="Times New Roman" pitchFamily="18" charset="0"/>
              </a:rPr>
              <a:t>Pension</a:t>
            </a:r>
            <a:r>
              <a:rPr lang="it-IT" altLang="it-IT" sz="2800" b="1" dirty="0">
                <a:solidFill>
                  <a:schemeClr val="accent2"/>
                </a:solidFill>
                <a:latin typeface="Arial" charset="0"/>
                <a:cs typeface="Times New Roman" pitchFamily="18" charset="0"/>
              </a:rPr>
              <a:t> </a:t>
            </a:r>
            <a:r>
              <a:rPr lang="it-IT" altLang="it-IT" sz="2800" b="1" dirty="0" err="1">
                <a:solidFill>
                  <a:schemeClr val="accent2"/>
                </a:solidFill>
                <a:latin typeface="Arial" charset="0"/>
                <a:cs typeface="Times New Roman" pitchFamily="18" charset="0"/>
              </a:rPr>
              <a:t>Projections</a:t>
            </a:r>
            <a:r>
              <a:rPr lang="it-IT" altLang="it-IT" sz="2800" b="1" dirty="0">
                <a:solidFill>
                  <a:schemeClr val="accent2"/>
                </a:solidFill>
                <a:latin typeface="Arial" charset="0"/>
                <a:cs typeface="Times New Roman" pitchFamily="18" charset="0"/>
              </a:rPr>
              <a:t>. </a:t>
            </a:r>
          </a:p>
          <a:p>
            <a:pPr algn="ctr">
              <a:spcBef>
                <a:spcPct val="0"/>
              </a:spcBef>
              <a:spcAft>
                <a:spcPts val="600"/>
              </a:spcAft>
              <a:buFontTx/>
              <a:buNone/>
            </a:pPr>
            <a:r>
              <a:rPr lang="it-IT" altLang="it-IT" sz="2800" b="1" smtClean="0">
                <a:solidFill>
                  <a:schemeClr val="accent2"/>
                </a:solidFill>
                <a:latin typeface="Arial" charset="0"/>
                <a:cs typeface="Times New Roman" pitchFamily="18" charset="0"/>
              </a:rPr>
              <a:t>Issues</a:t>
            </a:r>
            <a:r>
              <a:rPr lang="it-IT" altLang="it-IT" sz="2800" b="1" dirty="0" smtClean="0">
                <a:solidFill>
                  <a:schemeClr val="accent2"/>
                </a:solidFill>
                <a:latin typeface="Arial" charset="0"/>
                <a:cs typeface="Times New Roman" pitchFamily="18" charset="0"/>
              </a:rPr>
              <a:t> </a:t>
            </a:r>
            <a:r>
              <a:rPr lang="it-IT" altLang="it-IT" sz="2800" b="1" dirty="0">
                <a:solidFill>
                  <a:schemeClr val="accent2"/>
                </a:solidFill>
                <a:latin typeface="Arial" charset="0"/>
                <a:cs typeface="Times New Roman" pitchFamily="18" charset="0"/>
              </a:rPr>
              <a:t>and </a:t>
            </a:r>
            <a:r>
              <a:rPr lang="it-IT" altLang="it-IT" sz="2800" b="1" dirty="0" err="1">
                <a:solidFill>
                  <a:schemeClr val="accent2"/>
                </a:solidFill>
                <a:latin typeface="Arial" charset="0"/>
                <a:cs typeface="Times New Roman" pitchFamily="18" charset="0"/>
              </a:rPr>
              <a:t>Perspectives</a:t>
            </a:r>
            <a:r>
              <a:rPr lang="it-IT" altLang="it-IT" sz="2800" b="1" dirty="0">
                <a:solidFill>
                  <a:schemeClr val="accent2"/>
                </a:solidFill>
                <a:latin typeface="Arial" charset="0"/>
                <a:cs typeface="Times New Roman" pitchFamily="18" charset="0"/>
              </a:rPr>
              <a:t> from the </a:t>
            </a:r>
            <a:r>
              <a:rPr lang="it-IT" altLang="it-IT" sz="2800" b="1" dirty="0" err="1">
                <a:solidFill>
                  <a:schemeClr val="accent2"/>
                </a:solidFill>
                <a:latin typeface="Arial" charset="0"/>
                <a:cs typeface="Times New Roman" pitchFamily="18" charset="0"/>
              </a:rPr>
              <a:t>Italian</a:t>
            </a:r>
            <a:r>
              <a:rPr lang="it-IT" altLang="it-IT" sz="2800" b="1" dirty="0">
                <a:solidFill>
                  <a:schemeClr val="accent2"/>
                </a:solidFill>
                <a:latin typeface="Arial" charset="0"/>
                <a:cs typeface="Times New Roman" pitchFamily="18" charset="0"/>
              </a:rPr>
              <a:t> Experience </a:t>
            </a:r>
          </a:p>
          <a:p>
            <a:pPr algn="ctr">
              <a:spcBef>
                <a:spcPct val="0"/>
              </a:spcBef>
              <a:buFontTx/>
              <a:buNone/>
            </a:pPr>
            <a:endParaRPr lang="it-IT" altLang="it-IT" sz="1800" b="1" dirty="0">
              <a:latin typeface="Arial" charset="0"/>
              <a:cs typeface="Times New Roman" pitchFamily="18" charset="0"/>
            </a:endParaRPr>
          </a:p>
          <a:p>
            <a:pPr algn="ctr">
              <a:spcBef>
                <a:spcPct val="0"/>
              </a:spcBef>
              <a:buFontTx/>
              <a:buNone/>
            </a:pPr>
            <a:endParaRPr lang="it-IT" altLang="it-IT" sz="1400" dirty="0">
              <a:latin typeface="Arial" charset="0"/>
              <a:cs typeface="Times New Roman" pitchFamily="18" charset="0"/>
            </a:endParaRPr>
          </a:p>
          <a:p>
            <a:pPr algn="ctr">
              <a:spcBef>
                <a:spcPct val="0"/>
              </a:spcBef>
              <a:buFontTx/>
              <a:buNone/>
            </a:pPr>
            <a:r>
              <a:rPr lang="it-IT" altLang="it-IT" sz="2000" dirty="0">
                <a:latin typeface="Arial" charset="0"/>
                <a:cs typeface="Times New Roman" pitchFamily="18" charset="0"/>
              </a:rPr>
              <a:t>Ambrogio Rinaldi – Simone Ceccarelli </a:t>
            </a:r>
          </a:p>
          <a:p>
            <a:pPr algn="ctr">
              <a:spcBef>
                <a:spcPts val="600"/>
              </a:spcBef>
              <a:buFontTx/>
              <a:buNone/>
            </a:pPr>
            <a:r>
              <a:rPr lang="it-IT" altLang="it-IT" sz="2000" dirty="0">
                <a:latin typeface="Arial" charset="0"/>
                <a:cs typeface="Times New Roman" pitchFamily="18" charset="0"/>
              </a:rPr>
              <a:t>COVIP, </a:t>
            </a:r>
            <a:r>
              <a:rPr lang="it-IT" altLang="it-IT" sz="2000" dirty="0" err="1">
                <a:latin typeface="Arial" charset="0"/>
                <a:cs typeface="Times New Roman" pitchFamily="18" charset="0"/>
              </a:rPr>
              <a:t>Research</a:t>
            </a:r>
            <a:r>
              <a:rPr lang="it-IT" altLang="it-IT" sz="2000" dirty="0">
                <a:latin typeface="Arial" charset="0"/>
                <a:cs typeface="Times New Roman" pitchFamily="18" charset="0"/>
              </a:rPr>
              <a:t> </a:t>
            </a:r>
            <a:r>
              <a:rPr lang="it-IT" altLang="it-IT" sz="2000" dirty="0" err="1">
                <a:latin typeface="Arial" charset="0"/>
                <a:cs typeface="Times New Roman" pitchFamily="18" charset="0"/>
              </a:rPr>
              <a:t>Department</a:t>
            </a:r>
            <a:endParaRPr lang="it-IT" altLang="it-IT" sz="1600" dirty="0">
              <a:latin typeface="Arial" charset="0"/>
              <a:cs typeface="Times New Roman" pitchFamily="18" charset="0"/>
            </a:endParaRPr>
          </a:p>
          <a:p>
            <a:pPr algn="ctr">
              <a:spcBef>
                <a:spcPct val="0"/>
              </a:spcBef>
              <a:buFontTx/>
              <a:buNone/>
            </a:pPr>
            <a:endParaRPr lang="it-IT" altLang="it-IT" sz="1600" dirty="0">
              <a:latin typeface="Arial" charset="0"/>
              <a:cs typeface="Times New Roman" pitchFamily="18" charset="0"/>
            </a:endParaRPr>
          </a:p>
          <a:p>
            <a:pPr algn="ctr">
              <a:spcBef>
                <a:spcPct val="0"/>
              </a:spcBef>
              <a:buFontTx/>
              <a:buNone/>
            </a:pPr>
            <a:endParaRPr lang="it-IT" altLang="it-IT" sz="1600" dirty="0">
              <a:latin typeface="Arial" charset="0"/>
              <a:cs typeface="Times New Roman" pitchFamily="18" charset="0"/>
            </a:endParaRPr>
          </a:p>
          <a:p>
            <a:pPr algn="ctr">
              <a:spcBef>
                <a:spcPts val="600"/>
              </a:spcBef>
              <a:buFontTx/>
              <a:buNone/>
            </a:pPr>
            <a:endParaRPr lang="it-IT" altLang="it-IT" sz="1600" dirty="0">
              <a:latin typeface="Arial" charset="0"/>
              <a:cs typeface="Times New Roman" pitchFamily="18" charset="0"/>
            </a:endParaRPr>
          </a:p>
          <a:p>
            <a:pPr algn="ctr">
              <a:spcBef>
                <a:spcPts val="600"/>
              </a:spcBef>
              <a:buFontTx/>
              <a:buNone/>
            </a:pPr>
            <a:endParaRPr lang="it-IT" altLang="it-IT" sz="1600" dirty="0">
              <a:latin typeface="Arial" charset="0"/>
              <a:cs typeface="Times New Roman" pitchFamily="18" charset="0"/>
            </a:endParaRPr>
          </a:p>
          <a:p>
            <a:pPr algn="ctr">
              <a:spcBef>
                <a:spcPts val="600"/>
              </a:spcBef>
              <a:buFontTx/>
              <a:buNone/>
            </a:pPr>
            <a:endParaRPr lang="it-IT" altLang="it-IT" sz="1600" dirty="0">
              <a:latin typeface="Arial" charset="0"/>
              <a:cs typeface="Times New Roman" pitchFamily="18" charset="0"/>
            </a:endParaRPr>
          </a:p>
          <a:p>
            <a:pPr algn="ctr">
              <a:spcBef>
                <a:spcPts val="600"/>
              </a:spcBef>
              <a:buFontTx/>
              <a:buNone/>
            </a:pPr>
            <a:endParaRPr lang="it-IT" altLang="it-IT" sz="1600" dirty="0">
              <a:latin typeface="Arial" charset="0"/>
              <a:cs typeface="Times New Roman" pitchFamily="18" charset="0"/>
            </a:endParaRPr>
          </a:p>
          <a:p>
            <a:pPr algn="ctr">
              <a:spcBef>
                <a:spcPts val="300"/>
              </a:spcBef>
              <a:buFontTx/>
              <a:buNone/>
            </a:pPr>
            <a:r>
              <a:rPr lang="it-IT" altLang="it-IT" sz="1600" b="1" dirty="0">
                <a:solidFill>
                  <a:schemeClr val="accent2"/>
                </a:solidFill>
                <a:latin typeface="Arial" charset="0"/>
                <a:cs typeface="Times New Roman" pitchFamily="18" charset="0"/>
              </a:rPr>
              <a:t>IOPS - COVIP Seminar </a:t>
            </a:r>
          </a:p>
          <a:p>
            <a:pPr algn="ctr">
              <a:spcBef>
                <a:spcPts val="300"/>
              </a:spcBef>
              <a:buFontTx/>
              <a:buNone/>
            </a:pPr>
            <a:r>
              <a:rPr lang="it-IT" altLang="it-IT" sz="1600" b="1" i="1" dirty="0">
                <a:solidFill>
                  <a:schemeClr val="accent2"/>
                </a:solidFill>
                <a:latin typeface="Arial" charset="0"/>
                <a:cs typeface="Times New Roman" pitchFamily="18" charset="0"/>
              </a:rPr>
              <a:t>‘</a:t>
            </a:r>
            <a:r>
              <a:rPr lang="it-IT" altLang="it-IT" sz="1600" b="1" i="1" dirty="0" err="1">
                <a:solidFill>
                  <a:schemeClr val="accent2"/>
                </a:solidFill>
                <a:latin typeface="Arial" charset="0"/>
                <a:cs typeface="Times New Roman" pitchFamily="18" charset="0"/>
              </a:rPr>
              <a:t>Issues</a:t>
            </a:r>
            <a:r>
              <a:rPr lang="it-IT" altLang="it-IT" sz="1600" b="1" i="1" dirty="0">
                <a:solidFill>
                  <a:schemeClr val="accent2"/>
                </a:solidFill>
                <a:latin typeface="Arial" charset="0"/>
                <a:cs typeface="Times New Roman" pitchFamily="18" charset="0"/>
              </a:rPr>
              <a:t> in </a:t>
            </a:r>
            <a:r>
              <a:rPr lang="it-IT" altLang="it-IT" sz="1600" b="1" i="1" dirty="0" err="1">
                <a:solidFill>
                  <a:schemeClr val="accent2"/>
                </a:solidFill>
                <a:latin typeface="Arial" charset="0"/>
                <a:cs typeface="Times New Roman" pitchFamily="18" charset="0"/>
              </a:rPr>
              <a:t>Individual</a:t>
            </a:r>
            <a:r>
              <a:rPr lang="it-IT" altLang="it-IT" sz="1600" b="1" i="1" dirty="0">
                <a:solidFill>
                  <a:schemeClr val="accent2"/>
                </a:solidFill>
                <a:latin typeface="Arial" charset="0"/>
                <a:cs typeface="Times New Roman" pitchFamily="18" charset="0"/>
              </a:rPr>
              <a:t> DC </a:t>
            </a:r>
            <a:r>
              <a:rPr lang="it-IT" altLang="it-IT" sz="1600" b="1" i="1" dirty="0" err="1">
                <a:solidFill>
                  <a:schemeClr val="accent2"/>
                </a:solidFill>
                <a:latin typeface="Arial" charset="0"/>
                <a:cs typeface="Times New Roman" pitchFamily="18" charset="0"/>
              </a:rPr>
              <a:t>Pension</a:t>
            </a:r>
            <a:r>
              <a:rPr lang="it-IT" altLang="it-IT" sz="1600" b="1" i="1" dirty="0">
                <a:solidFill>
                  <a:schemeClr val="accent2"/>
                </a:solidFill>
                <a:latin typeface="Arial" charset="0"/>
                <a:cs typeface="Times New Roman" pitchFamily="18" charset="0"/>
              </a:rPr>
              <a:t> Funds – International Experience’</a:t>
            </a:r>
          </a:p>
          <a:p>
            <a:pPr algn="ctr">
              <a:spcBef>
                <a:spcPts val="600"/>
              </a:spcBef>
              <a:buFontTx/>
              <a:buNone/>
            </a:pPr>
            <a:r>
              <a:rPr lang="it-IT" altLang="it-IT" sz="1600" dirty="0">
                <a:latin typeface="Arial" charset="0"/>
                <a:cs typeface="Times New Roman" pitchFamily="18" charset="0"/>
              </a:rPr>
              <a:t>Rome, 26 </a:t>
            </a:r>
            <a:r>
              <a:rPr lang="it-IT" altLang="it-IT" sz="1600" dirty="0" err="1">
                <a:latin typeface="Arial" charset="0"/>
                <a:cs typeface="Times New Roman" pitchFamily="18" charset="0"/>
              </a:rPr>
              <a:t>February</a:t>
            </a:r>
            <a:r>
              <a:rPr lang="it-IT" altLang="it-IT" sz="1600" dirty="0">
                <a:latin typeface="Arial" charset="0"/>
                <a:cs typeface="Times New Roman" pitchFamily="18" charset="0"/>
              </a:rPr>
              <a:t> 2015</a:t>
            </a:r>
          </a:p>
        </p:txBody>
      </p:sp>
      <p:pic>
        <p:nvPicPr>
          <p:cNvPr id="4099" name="Immagine 1" descr="cid:image001.png@01CEF4D7.199934E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0" y="188913"/>
            <a:ext cx="2016125"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Major issues and challenges ahead  </a:t>
            </a:r>
            <a:r>
              <a:rPr lang="en-US" altLang="it-IT" sz="2400">
                <a:solidFill>
                  <a:schemeClr val="accent2"/>
                </a:solidFill>
                <a:latin typeface="Arial" charset="0"/>
                <a:cs typeface="Times New Roman" pitchFamily="18" charset="0"/>
              </a:rPr>
              <a:t>- Measuring risks</a:t>
            </a:r>
          </a:p>
        </p:txBody>
      </p:sp>
      <p:sp>
        <p:nvSpPr>
          <p:cNvPr id="12291" name="CasellaDiTesto 3"/>
          <p:cNvSpPr txBox="1">
            <a:spLocks noChangeArrowheads="1"/>
          </p:cNvSpPr>
          <p:nvPr/>
        </p:nvSpPr>
        <p:spPr bwMode="auto">
          <a:xfrm>
            <a:off x="244475" y="549275"/>
            <a:ext cx="8643938" cy="589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1800"/>
              </a:spcAft>
              <a:buFontTx/>
              <a:buNone/>
              <a:defRPr/>
            </a:pPr>
            <a:r>
              <a:rPr lang="it-IT" altLang="it-IT" sz="2000" dirty="0" smtClean="0">
                <a:latin typeface="Arial" charset="0"/>
                <a:sym typeface="Wingdings" pitchFamily="2" charset="2"/>
              </a:rPr>
              <a:t>In 2013 COVIP </a:t>
            </a:r>
            <a:r>
              <a:rPr lang="it-IT" altLang="it-IT" sz="2000" dirty="0" err="1" smtClean="0">
                <a:latin typeface="Arial" charset="0"/>
                <a:sym typeface="Wingdings" pitchFamily="2" charset="2"/>
              </a:rPr>
              <a:t>issued</a:t>
            </a:r>
            <a:r>
              <a:rPr lang="it-IT" altLang="it-IT" sz="2000" dirty="0" smtClean="0">
                <a:latin typeface="Arial" charset="0"/>
                <a:sym typeface="Wingdings" pitchFamily="2" charset="2"/>
              </a:rPr>
              <a:t> a </a:t>
            </a:r>
            <a:r>
              <a:rPr lang="it-IT" altLang="it-IT" sz="2000" dirty="0" err="1" smtClean="0">
                <a:latin typeface="Arial" charset="0"/>
                <a:sym typeface="Wingdings" pitchFamily="2" charset="2"/>
              </a:rPr>
              <a:t>discussion</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paper</a:t>
            </a:r>
            <a:r>
              <a:rPr lang="it-IT" altLang="it-IT" sz="2000" dirty="0" smtClean="0">
                <a:latin typeface="Arial" charset="0"/>
                <a:sym typeface="Wingdings" pitchFamily="2" charset="2"/>
              </a:rPr>
              <a:t> (DP) </a:t>
            </a:r>
            <a:r>
              <a:rPr lang="it-IT" altLang="it-IT" sz="2000" dirty="0" err="1" smtClean="0">
                <a:latin typeface="Arial" charset="0"/>
                <a:sym typeface="Wingdings" pitchFamily="2" charset="2"/>
              </a:rPr>
              <a:t>aimed</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at</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addressing</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two</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main</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issues</a:t>
            </a:r>
            <a:r>
              <a:rPr lang="it-IT" altLang="it-IT" sz="2000" dirty="0" smtClean="0">
                <a:latin typeface="Arial" charset="0"/>
                <a:sym typeface="Wingdings" pitchFamily="2" charset="2"/>
              </a:rPr>
              <a:t>: </a:t>
            </a:r>
            <a:r>
              <a:rPr lang="it-IT" altLang="it-IT" sz="2000" b="1" dirty="0">
                <a:solidFill>
                  <a:schemeClr val="accent2"/>
                </a:solidFill>
                <a:latin typeface="Arial" charset="0"/>
                <a:cs typeface="Times New Roman" pitchFamily="18" charset="0"/>
                <a:sym typeface="Wingdings" pitchFamily="2" charset="2"/>
              </a:rPr>
              <a:t>a</a:t>
            </a:r>
            <a:r>
              <a:rPr lang="it-IT" altLang="it-IT" sz="2000" dirty="0" smtClean="0">
                <a:latin typeface="Arial" charset="0"/>
                <a:sym typeface="Wingdings" pitchFamily="2" charset="2"/>
              </a:rPr>
              <a:t>) Do </a:t>
            </a:r>
            <a:r>
              <a:rPr lang="it-IT" altLang="it-IT" sz="2000" dirty="0" err="1" smtClean="0">
                <a:latin typeface="Arial" charset="0"/>
                <a:sym typeface="Wingdings" pitchFamily="2" charset="2"/>
              </a:rPr>
              <a:t>risk-adjusted</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PPs</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really</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worthwhile</a:t>
            </a:r>
            <a:r>
              <a:rPr lang="it-IT" altLang="it-IT" sz="2000" dirty="0" smtClean="0">
                <a:latin typeface="Arial" charset="0"/>
                <a:sym typeface="Wingdings" pitchFamily="2" charset="2"/>
              </a:rPr>
              <a:t>? </a:t>
            </a:r>
            <a:r>
              <a:rPr lang="it-IT" altLang="it-IT" sz="2000" b="1" dirty="0">
                <a:solidFill>
                  <a:schemeClr val="accent2"/>
                </a:solidFill>
                <a:latin typeface="Arial" charset="0"/>
                <a:cs typeface="Times New Roman" pitchFamily="18" charset="0"/>
                <a:sym typeface="Wingdings" pitchFamily="2" charset="2"/>
              </a:rPr>
              <a:t>b</a:t>
            </a:r>
            <a:r>
              <a:rPr lang="it-IT" altLang="it-IT" sz="2000" dirty="0" smtClean="0">
                <a:latin typeface="Arial" charset="0"/>
                <a:sym typeface="Wingdings" pitchFamily="2" charset="2"/>
              </a:rPr>
              <a:t>) How to </a:t>
            </a:r>
            <a:r>
              <a:rPr lang="it-IT" altLang="it-IT" sz="2000" dirty="0" err="1" smtClean="0">
                <a:latin typeface="Arial" charset="0"/>
                <a:sym typeface="Wingdings" pitchFamily="2" charset="2"/>
              </a:rPr>
              <a:t>measure</a:t>
            </a:r>
            <a:r>
              <a:rPr lang="it-IT" altLang="it-IT" sz="2000" dirty="0" smtClean="0">
                <a:latin typeface="Arial" charset="0"/>
                <a:sym typeface="Wingdings" pitchFamily="2" charset="2"/>
              </a:rPr>
              <a:t> and </a:t>
            </a:r>
            <a:r>
              <a:rPr lang="it-IT" altLang="it-IT" sz="2000" dirty="0" err="1" smtClean="0">
                <a:latin typeface="Arial" charset="0"/>
                <a:sym typeface="Wingdings" pitchFamily="2" charset="2"/>
              </a:rPr>
              <a:t>communicate</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risks</a:t>
            </a:r>
            <a:r>
              <a:rPr lang="it-IT" altLang="it-IT" sz="2000" dirty="0" smtClean="0">
                <a:latin typeface="Arial" charset="0"/>
                <a:sym typeface="Wingdings" pitchFamily="2" charset="2"/>
              </a:rPr>
              <a:t> to </a:t>
            </a:r>
            <a:r>
              <a:rPr lang="it-IT" altLang="it-IT" sz="2000" dirty="0" err="1" smtClean="0">
                <a:latin typeface="Arial" charset="0"/>
                <a:sym typeface="Wingdings" pitchFamily="2" charset="2"/>
              </a:rPr>
              <a:t>members</a:t>
            </a:r>
            <a:r>
              <a:rPr lang="it-IT" altLang="it-IT" sz="2000" dirty="0" smtClean="0">
                <a:latin typeface="Arial" charset="0"/>
                <a:sym typeface="Wingdings" pitchFamily="2" charset="2"/>
              </a:rPr>
              <a:t>? The DP </a:t>
            </a:r>
            <a:r>
              <a:rPr lang="it-IT" altLang="it-IT" sz="2000" dirty="0" err="1" smtClean="0">
                <a:latin typeface="Arial" charset="0"/>
                <a:sym typeface="Wingdings" pitchFamily="2" charset="2"/>
              </a:rPr>
              <a:t>was</a:t>
            </a:r>
            <a:r>
              <a:rPr lang="it-IT" altLang="it-IT" sz="2000" dirty="0" smtClean="0">
                <a:latin typeface="Arial" charset="0"/>
                <a:sym typeface="Wingdings" pitchFamily="2" charset="2"/>
              </a:rPr>
              <a:t> put up for public </a:t>
            </a:r>
            <a:r>
              <a:rPr lang="it-IT" altLang="it-IT" sz="2000" dirty="0" err="1" smtClean="0">
                <a:latin typeface="Arial" charset="0"/>
                <a:sym typeface="Wingdings" pitchFamily="2" charset="2"/>
              </a:rPr>
              <a:t>consultation</a:t>
            </a:r>
            <a:endParaRPr lang="it-IT" altLang="it-IT" sz="2000" dirty="0" smtClean="0">
              <a:latin typeface="Arial" charset="0"/>
              <a:sym typeface="Wingdings" pitchFamily="2" charset="2"/>
            </a:endParaRPr>
          </a:p>
          <a:p>
            <a:pPr algn="just" eaLnBrk="1" hangingPunct="1">
              <a:spcBef>
                <a:spcPct val="0"/>
              </a:spcBef>
              <a:spcAft>
                <a:spcPts val="300"/>
              </a:spcAft>
              <a:buFontTx/>
              <a:buNone/>
              <a:defRPr/>
            </a:pPr>
            <a:r>
              <a:rPr lang="it-IT" altLang="it-IT" sz="2000" dirty="0" smtClean="0">
                <a:latin typeface="Arial" charset="0"/>
                <a:sym typeface="Wingdings" pitchFamily="2" charset="2"/>
              </a:rPr>
              <a:t>In the DP, </a:t>
            </a:r>
            <a:r>
              <a:rPr lang="it-IT" altLang="it-IT" sz="2000" dirty="0" err="1" smtClean="0">
                <a:latin typeface="Arial" charset="0"/>
                <a:sym typeface="Wingdings" pitchFamily="2" charset="2"/>
              </a:rPr>
              <a:t>stochastic</a:t>
            </a:r>
            <a:r>
              <a:rPr lang="it-IT" altLang="it-IT" sz="2000" dirty="0" smtClean="0">
                <a:latin typeface="Arial" charset="0"/>
                <a:sym typeface="Wingdings" pitchFamily="2" charset="2"/>
              </a:rPr>
              <a:t> Monte Carlo </a:t>
            </a:r>
            <a:r>
              <a:rPr lang="it-IT" altLang="it-IT" sz="2000" dirty="0" err="1" smtClean="0">
                <a:latin typeface="Arial" charset="0"/>
                <a:sym typeface="Wingdings" pitchFamily="2" charset="2"/>
              </a:rPr>
              <a:t>simulations</a:t>
            </a:r>
            <a:r>
              <a:rPr lang="it-IT" altLang="it-IT" sz="2000" dirty="0" smtClean="0">
                <a:latin typeface="Arial" charset="0"/>
                <a:sym typeface="Wingdings" pitchFamily="2" charset="2"/>
              </a:rPr>
              <a:t> are </a:t>
            </a:r>
            <a:r>
              <a:rPr lang="it-IT" altLang="it-IT" sz="2000" dirty="0" err="1" smtClean="0">
                <a:latin typeface="Arial" charset="0"/>
                <a:sym typeface="Wingdings" pitchFamily="2" charset="2"/>
              </a:rPr>
              <a:t>carried</a:t>
            </a:r>
            <a:r>
              <a:rPr lang="it-IT" altLang="it-IT" sz="2000" dirty="0" smtClean="0">
                <a:latin typeface="Arial" charset="0"/>
                <a:sym typeface="Wingdings" pitchFamily="2" charset="2"/>
              </a:rPr>
              <a:t> out to </a:t>
            </a:r>
            <a:r>
              <a:rPr lang="it-IT" altLang="it-IT" sz="2000" dirty="0" err="1" smtClean="0">
                <a:latin typeface="Arial" charset="0"/>
                <a:sym typeface="Wingdings" pitchFamily="2" charset="2"/>
              </a:rPr>
              <a:t>measure</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investment</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risks</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based</a:t>
            </a:r>
            <a:r>
              <a:rPr lang="it-IT" altLang="it-IT" sz="2000" dirty="0" smtClean="0">
                <a:latin typeface="Arial" charset="0"/>
                <a:sym typeface="Wingdings" pitchFamily="2" charset="2"/>
              </a:rPr>
              <a:t> on the </a:t>
            </a:r>
            <a:r>
              <a:rPr lang="it-IT" altLang="it-IT" sz="2000" dirty="0" err="1" smtClean="0">
                <a:latin typeface="Arial" charset="0"/>
                <a:sym typeface="Wingdings" pitchFamily="2" charset="2"/>
              </a:rPr>
              <a:t>following</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inputs</a:t>
            </a:r>
            <a:r>
              <a:rPr lang="it-IT" altLang="it-IT" sz="2000" dirty="0" smtClean="0">
                <a:latin typeface="Arial" charset="0"/>
                <a:sym typeface="Wingdings" pitchFamily="2" charset="2"/>
              </a:rPr>
              <a:t>/</a:t>
            </a:r>
            <a:r>
              <a:rPr lang="it-IT" altLang="it-IT" sz="2000" dirty="0" err="1" smtClean="0">
                <a:latin typeface="Arial" charset="0"/>
                <a:sym typeface="Wingdings" pitchFamily="2" charset="2"/>
              </a:rPr>
              <a:t>outputs</a:t>
            </a:r>
            <a:r>
              <a:rPr lang="it-IT" altLang="it-IT" sz="2000" dirty="0">
                <a:latin typeface="Arial" charset="0"/>
                <a:sym typeface="Wingdings" pitchFamily="2" charset="2"/>
              </a:rPr>
              <a:t> </a:t>
            </a:r>
            <a:r>
              <a:rPr lang="it-IT" altLang="it-IT" sz="2000" dirty="0" smtClean="0">
                <a:latin typeface="Arial" charset="0"/>
                <a:sym typeface="Wingdings" pitchFamily="2" charset="2"/>
              </a:rPr>
              <a:t>(</a:t>
            </a:r>
            <a:r>
              <a:rPr lang="it-IT" altLang="it-IT" sz="1700" dirty="0" err="1" smtClean="0">
                <a:latin typeface="Arial" charset="0"/>
                <a:sym typeface="Wingdings" pitchFamily="2" charset="2"/>
              </a:rPr>
              <a:t>see</a:t>
            </a:r>
            <a:r>
              <a:rPr lang="it-IT" altLang="it-IT" sz="1700" dirty="0" smtClean="0">
                <a:latin typeface="Arial" charset="0"/>
                <a:sym typeface="Wingdings" pitchFamily="2" charset="2"/>
              </a:rPr>
              <a:t> Fano et al., 2015</a:t>
            </a:r>
            <a:r>
              <a:rPr lang="it-IT" altLang="it-IT" sz="2000" dirty="0" smtClean="0">
                <a:latin typeface="Arial" charset="0"/>
                <a:sym typeface="Wingdings" pitchFamily="2" charset="2"/>
              </a:rPr>
              <a:t>):</a:t>
            </a:r>
          </a:p>
          <a:p>
            <a:pPr marL="342900" indent="-342900" algn="just" eaLnBrk="1" hangingPunct="1">
              <a:spcBef>
                <a:spcPct val="0"/>
              </a:spcBef>
              <a:spcAft>
                <a:spcPts val="300"/>
              </a:spcAft>
              <a:buFontTx/>
              <a:buChar char="-"/>
              <a:defRPr/>
            </a:pPr>
            <a:r>
              <a:rPr lang="it-IT" altLang="it-IT" sz="1800" dirty="0" err="1" smtClean="0">
                <a:latin typeface="Arial" charset="0"/>
                <a:sym typeface="Wingdings" pitchFamily="2" charset="2"/>
              </a:rPr>
              <a:t>historical</a:t>
            </a:r>
            <a:r>
              <a:rPr lang="it-IT" altLang="it-IT" sz="1800" dirty="0" smtClean="0">
                <a:latin typeface="Arial" charset="0"/>
                <a:sym typeface="Wingdings" pitchFamily="2" charset="2"/>
              </a:rPr>
              <a:t> time </a:t>
            </a:r>
            <a:r>
              <a:rPr lang="it-IT" altLang="it-IT" sz="1800" dirty="0" err="1" smtClean="0">
                <a:latin typeface="Arial" charset="0"/>
                <a:sym typeface="Wingdings" pitchFamily="2" charset="2"/>
              </a:rPr>
              <a:t>series</a:t>
            </a:r>
            <a:r>
              <a:rPr lang="it-IT" altLang="it-IT" sz="1800" dirty="0" smtClean="0">
                <a:latin typeface="Arial" charset="0"/>
                <a:sym typeface="Wingdings" pitchFamily="2" charset="2"/>
              </a:rPr>
              <a:t> of world </a:t>
            </a:r>
            <a:r>
              <a:rPr lang="it-IT" altLang="it-IT" sz="1800" dirty="0" err="1" smtClean="0">
                <a:latin typeface="Arial" charset="0"/>
                <a:sym typeface="Wingdings" pitchFamily="2" charset="2"/>
              </a:rPr>
              <a:t>equity</a:t>
            </a:r>
            <a:r>
              <a:rPr lang="it-IT" altLang="it-IT" sz="1800" dirty="0" smtClean="0">
                <a:latin typeface="Arial" charset="0"/>
                <a:sym typeface="Wingdings" pitchFamily="2" charset="2"/>
              </a:rPr>
              <a:t> and bond </a:t>
            </a:r>
            <a:r>
              <a:rPr lang="it-IT" altLang="it-IT" sz="1800" dirty="0" err="1" smtClean="0">
                <a:latin typeface="Arial" charset="0"/>
                <a:sym typeface="Wingdings" pitchFamily="2" charset="2"/>
              </a:rPr>
              <a:t>returns</a:t>
            </a:r>
            <a:r>
              <a:rPr lang="it-IT" altLang="it-IT" sz="1800" dirty="0" smtClean="0">
                <a:latin typeface="Arial" charset="0"/>
                <a:sym typeface="Wingdings" pitchFamily="2" charset="2"/>
              </a:rPr>
              <a:t> and </a:t>
            </a:r>
            <a:r>
              <a:rPr lang="it-IT" altLang="it-IT" sz="1800" dirty="0" err="1" smtClean="0">
                <a:latin typeface="Arial" charset="0"/>
                <a:sym typeface="Wingdings" pitchFamily="2" charset="2"/>
              </a:rPr>
              <a:t>equity</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risk</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premiums</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mean</a:t>
            </a:r>
            <a:r>
              <a:rPr lang="it-IT" altLang="it-IT" sz="1800" dirty="0" smtClean="0">
                <a:latin typeface="Arial" charset="0"/>
                <a:sym typeface="Wingdings" pitchFamily="2" charset="2"/>
              </a:rPr>
              <a:t> and standard </a:t>
            </a:r>
            <a:r>
              <a:rPr lang="it-IT" altLang="it-IT" sz="1800" dirty="0" err="1" smtClean="0">
                <a:latin typeface="Arial" charset="0"/>
                <a:sym typeface="Wingdings" pitchFamily="2" charset="2"/>
              </a:rPr>
              <a:t>deviation</a:t>
            </a:r>
            <a:r>
              <a:rPr lang="it-IT" altLang="it-IT" sz="1800" dirty="0" smtClean="0">
                <a:latin typeface="Arial" charset="0"/>
                <a:sym typeface="Wingdings" pitchFamily="2" charset="2"/>
              </a:rPr>
              <a:t>  - DMS </a:t>
            </a:r>
            <a:r>
              <a:rPr lang="it-IT" altLang="it-IT" sz="1800" dirty="0" err="1" smtClean="0">
                <a:latin typeface="Arial" charset="0"/>
                <a:sym typeface="Wingdings" pitchFamily="2" charset="2"/>
              </a:rPr>
              <a:t>dataset</a:t>
            </a:r>
            <a:r>
              <a:rPr lang="it-IT" altLang="it-IT" sz="1800" dirty="0" smtClean="0">
                <a:latin typeface="Arial" charset="0"/>
                <a:sym typeface="Wingdings" pitchFamily="2" charset="2"/>
              </a:rPr>
              <a:t>) </a:t>
            </a:r>
          </a:p>
          <a:p>
            <a:pPr marL="342900" indent="-342900" algn="just" eaLnBrk="1" hangingPunct="1">
              <a:spcBef>
                <a:spcPct val="0"/>
              </a:spcBef>
              <a:spcAft>
                <a:spcPts val="300"/>
              </a:spcAft>
              <a:buFontTx/>
              <a:buChar char="-"/>
              <a:defRPr/>
            </a:pPr>
            <a:r>
              <a:rPr lang="it-IT" altLang="it-IT" sz="1800" dirty="0" smtClean="0">
                <a:latin typeface="Arial" charset="0"/>
                <a:sym typeface="Wingdings" pitchFamily="2" charset="2"/>
              </a:rPr>
              <a:t>log-</a:t>
            </a:r>
            <a:r>
              <a:rPr lang="it-IT" altLang="it-IT" sz="1800" dirty="0" err="1" smtClean="0">
                <a:latin typeface="Arial" charset="0"/>
                <a:sym typeface="Wingdings" pitchFamily="2" charset="2"/>
              </a:rPr>
              <a:t>normal</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distribution</a:t>
            </a:r>
            <a:r>
              <a:rPr lang="it-IT" altLang="it-IT" sz="1800" dirty="0" smtClean="0">
                <a:latin typeface="Arial" charset="0"/>
                <a:sym typeface="Wingdings" pitchFamily="2" charset="2"/>
              </a:rPr>
              <a:t> of </a:t>
            </a:r>
            <a:r>
              <a:rPr lang="it-IT" altLang="it-IT" sz="1800" dirty="0" err="1" smtClean="0">
                <a:latin typeface="Arial" charset="0"/>
                <a:sym typeface="Wingdings" pitchFamily="2" charset="2"/>
              </a:rPr>
              <a:t>returns</a:t>
            </a:r>
            <a:r>
              <a:rPr lang="it-IT" altLang="it-IT" sz="1800" dirty="0" smtClean="0">
                <a:latin typeface="Arial" charset="0"/>
                <a:sym typeface="Wingdings" pitchFamily="2" charset="2"/>
              </a:rPr>
              <a:t>, 100,000 </a:t>
            </a:r>
            <a:r>
              <a:rPr lang="it-IT" altLang="it-IT" sz="1800" dirty="0" err="1" smtClean="0">
                <a:latin typeface="Arial" charset="0"/>
                <a:sym typeface="Wingdings" pitchFamily="2" charset="2"/>
              </a:rPr>
              <a:t>simulations</a:t>
            </a:r>
            <a:endParaRPr lang="it-IT" altLang="it-IT" sz="1800" dirty="0" smtClean="0">
              <a:latin typeface="Arial" charset="0"/>
              <a:sym typeface="Wingdings" pitchFamily="2" charset="2"/>
            </a:endParaRPr>
          </a:p>
          <a:p>
            <a:pPr marL="342900" indent="-342900" algn="just" eaLnBrk="1" hangingPunct="1">
              <a:spcBef>
                <a:spcPct val="0"/>
              </a:spcBef>
              <a:spcAft>
                <a:spcPts val="1800"/>
              </a:spcAft>
              <a:buFontTx/>
              <a:buChar char="-"/>
              <a:defRPr/>
            </a:pPr>
            <a:r>
              <a:rPr lang="it-IT" altLang="it-IT" sz="1800" dirty="0" smtClean="0">
                <a:latin typeface="Arial" charset="0"/>
                <a:sym typeface="Wingdings" pitchFamily="2" charset="2"/>
              </a:rPr>
              <a:t>for </a:t>
            </a:r>
            <a:r>
              <a:rPr lang="it-IT" altLang="it-IT" sz="1800" dirty="0" err="1" smtClean="0">
                <a:latin typeface="Arial" charset="0"/>
                <a:sym typeface="Wingdings" pitchFamily="2" charset="2"/>
              </a:rPr>
              <a:t>each</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simulation</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path</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we</a:t>
            </a:r>
            <a:r>
              <a:rPr lang="it-IT" altLang="it-IT" sz="1800" dirty="0" smtClean="0">
                <a:latin typeface="Arial" charset="0"/>
                <a:sym typeface="Wingdings" pitchFamily="2" charset="2"/>
              </a:rPr>
              <a:t> compute account balance </a:t>
            </a:r>
            <a:r>
              <a:rPr lang="it-IT" altLang="it-IT" sz="1800" dirty="0" err="1" smtClean="0">
                <a:latin typeface="Arial" charset="0"/>
                <a:sym typeface="Wingdings" pitchFamily="2" charset="2"/>
              </a:rPr>
              <a:t>at</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different</a:t>
            </a:r>
            <a:r>
              <a:rPr lang="it-IT" altLang="it-IT" sz="1800" dirty="0" smtClean="0">
                <a:latin typeface="Arial" charset="0"/>
                <a:sym typeface="Wingdings" pitchFamily="2" charset="2"/>
              </a:rPr>
              <a:t> holding </a:t>
            </a:r>
            <a:r>
              <a:rPr lang="it-IT" altLang="it-IT" sz="1800" dirty="0" err="1" smtClean="0">
                <a:latin typeface="Arial" charset="0"/>
                <a:sym typeface="Wingdings" pitchFamily="2" charset="2"/>
              </a:rPr>
              <a:t>periods</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wrt</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different</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asset</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allocations</a:t>
            </a:r>
            <a:endParaRPr lang="it-IT" altLang="it-IT" sz="1800" dirty="0" smtClean="0">
              <a:latin typeface="Arial" charset="0"/>
              <a:sym typeface="Wingdings" pitchFamily="2" charset="2"/>
            </a:endParaRPr>
          </a:p>
          <a:p>
            <a:pPr algn="just" eaLnBrk="1" hangingPunct="1">
              <a:spcBef>
                <a:spcPct val="0"/>
              </a:spcBef>
              <a:spcAft>
                <a:spcPts val="300"/>
              </a:spcAft>
              <a:buFontTx/>
              <a:buNone/>
              <a:defRPr/>
            </a:pPr>
            <a:r>
              <a:rPr lang="it-IT" altLang="it-IT" sz="2000" dirty="0" smtClean="0">
                <a:latin typeface="Arial" charset="0"/>
                <a:sym typeface="Wingdings" pitchFamily="2" charset="2"/>
              </a:rPr>
              <a:t>Major </a:t>
            </a:r>
            <a:r>
              <a:rPr lang="it-IT" altLang="it-IT" sz="2000" dirty="0" err="1" smtClean="0">
                <a:latin typeface="Arial" charset="0"/>
                <a:sym typeface="Wingdings" pitchFamily="2" charset="2"/>
              </a:rPr>
              <a:t>issues</a:t>
            </a:r>
            <a:r>
              <a:rPr lang="it-IT" altLang="it-IT" sz="2000" dirty="0" smtClean="0">
                <a:latin typeface="Arial" charset="0"/>
                <a:sym typeface="Wingdings" pitchFamily="2" charset="2"/>
              </a:rPr>
              <a:t>:</a:t>
            </a:r>
          </a:p>
          <a:p>
            <a:pPr marL="342900" indent="-342900" algn="just" eaLnBrk="1" hangingPunct="1">
              <a:spcBef>
                <a:spcPct val="0"/>
              </a:spcBef>
              <a:spcAft>
                <a:spcPts val="600"/>
              </a:spcAft>
              <a:buFontTx/>
              <a:buChar char="-"/>
              <a:defRPr/>
            </a:pPr>
            <a:r>
              <a:rPr lang="it-IT" altLang="it-IT" sz="1800" dirty="0" smtClean="0">
                <a:latin typeface="Arial" charset="0"/>
                <a:sym typeface="Wingdings" pitchFamily="2" charset="2"/>
              </a:rPr>
              <a:t>log-</a:t>
            </a:r>
            <a:r>
              <a:rPr lang="it-IT" altLang="it-IT" sz="1800" dirty="0" err="1" smtClean="0">
                <a:latin typeface="Arial" charset="0"/>
                <a:sym typeface="Wingdings" pitchFamily="2" charset="2"/>
              </a:rPr>
              <a:t>normal</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normal</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distribution</a:t>
            </a:r>
            <a:r>
              <a:rPr lang="it-IT" altLang="it-IT" sz="1800" dirty="0" smtClean="0">
                <a:latin typeface="Arial" charset="0"/>
                <a:sym typeface="Wingdings" pitchFamily="2" charset="2"/>
              </a:rPr>
              <a:t> vs. </a:t>
            </a:r>
            <a:r>
              <a:rPr lang="it-IT" altLang="it-IT" sz="1800" dirty="0" err="1" smtClean="0">
                <a:latin typeface="Arial" charset="0"/>
                <a:sym typeface="Wingdings" pitchFamily="2" charset="2"/>
              </a:rPr>
              <a:t>other</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distributions</a:t>
            </a:r>
            <a:r>
              <a:rPr lang="it-IT" altLang="it-IT" sz="1800" dirty="0" smtClean="0">
                <a:latin typeface="Arial" charset="0"/>
                <a:sym typeface="Wingdings" pitchFamily="2" charset="2"/>
              </a:rPr>
              <a:t> of </a:t>
            </a:r>
            <a:r>
              <a:rPr lang="it-IT" altLang="it-IT" sz="1800" dirty="0" err="1" smtClean="0">
                <a:latin typeface="Arial" charset="0"/>
                <a:sym typeface="Wingdings" pitchFamily="2" charset="2"/>
              </a:rPr>
              <a:t>returns</a:t>
            </a:r>
            <a:endParaRPr lang="it-IT" altLang="it-IT" sz="1800" dirty="0" smtClean="0">
              <a:latin typeface="Arial" charset="0"/>
              <a:sym typeface="Wingdings" pitchFamily="2" charset="2"/>
            </a:endParaRPr>
          </a:p>
          <a:p>
            <a:pPr marL="342900" indent="-342900" algn="just" eaLnBrk="1" hangingPunct="1">
              <a:spcBef>
                <a:spcPct val="0"/>
              </a:spcBef>
              <a:spcAft>
                <a:spcPts val="300"/>
              </a:spcAft>
              <a:buFontTx/>
              <a:buChar char="-"/>
              <a:defRPr/>
            </a:pPr>
            <a:r>
              <a:rPr lang="it-IT" altLang="it-IT" sz="1800" dirty="0" err="1" smtClean="0">
                <a:latin typeface="Arial" charset="0"/>
                <a:sym typeface="Wingdings" pitchFamily="2" charset="2"/>
              </a:rPr>
              <a:t>mean</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reversion</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effect</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equity</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risk</a:t>
            </a:r>
            <a:r>
              <a:rPr lang="it-IT" altLang="it-IT" sz="1800" dirty="0" smtClean="0">
                <a:latin typeface="Arial" charset="0"/>
                <a:sym typeface="Wingdings" pitchFamily="2" charset="2"/>
              </a:rPr>
              <a:t>      in the long </a:t>
            </a:r>
            <a:r>
              <a:rPr lang="it-IT" altLang="it-IT" sz="1800" dirty="0" err="1" smtClean="0">
                <a:latin typeface="Arial" charset="0"/>
                <a:sym typeface="Wingdings" pitchFamily="2" charset="2"/>
              </a:rPr>
              <a:t>run</a:t>
            </a:r>
            <a:r>
              <a:rPr lang="it-IT" altLang="it-IT" sz="1800" dirty="0" smtClean="0">
                <a:latin typeface="Arial" charset="0"/>
                <a:sym typeface="Wingdings" pitchFamily="2" charset="2"/>
              </a:rPr>
              <a:t>)?</a:t>
            </a:r>
          </a:p>
          <a:p>
            <a:pPr marL="342900" indent="-342900" algn="just" eaLnBrk="1" hangingPunct="1">
              <a:spcBef>
                <a:spcPct val="0"/>
              </a:spcBef>
              <a:spcAft>
                <a:spcPts val="300"/>
              </a:spcAft>
              <a:buFontTx/>
              <a:buChar char="-"/>
              <a:defRPr/>
            </a:pPr>
            <a:r>
              <a:rPr lang="it-IT" altLang="it-IT" sz="1800" dirty="0" err="1" smtClean="0">
                <a:latin typeface="Arial" charset="0"/>
                <a:sym typeface="Wingdings" pitchFamily="2" charset="2"/>
              </a:rPr>
              <a:t>financial</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markets</a:t>
            </a:r>
            <a:r>
              <a:rPr lang="it-IT" altLang="it-IT" sz="1800" dirty="0" smtClean="0">
                <a:latin typeface="Arial" charset="0"/>
                <a:sym typeface="Wingdings" pitchFamily="2" charset="2"/>
              </a:rPr>
              <a:t>’ shocks, </a:t>
            </a:r>
            <a:r>
              <a:rPr lang="it-IT" altLang="it-IT" sz="1800" dirty="0" err="1" smtClean="0">
                <a:latin typeface="Arial" charset="0"/>
                <a:sym typeface="Wingdings" pitchFamily="2" charset="2"/>
              </a:rPr>
              <a:t>prolonged</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low</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yield</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environment</a:t>
            </a:r>
            <a:endParaRPr lang="it-IT" altLang="it-IT" sz="1800" dirty="0" smtClean="0">
              <a:latin typeface="Arial" charset="0"/>
              <a:sym typeface="Wingdings" pitchFamily="2" charset="2"/>
            </a:endParaRPr>
          </a:p>
          <a:p>
            <a:pPr marL="342900" indent="-342900" algn="just" eaLnBrk="1" hangingPunct="1">
              <a:spcBef>
                <a:spcPct val="0"/>
              </a:spcBef>
              <a:spcAft>
                <a:spcPts val="600"/>
              </a:spcAft>
              <a:buFontTx/>
              <a:buChar char="-"/>
              <a:defRPr/>
            </a:pPr>
            <a:r>
              <a:rPr lang="it-IT" altLang="it-IT" sz="1800" dirty="0" err="1" smtClean="0">
                <a:latin typeface="Arial" charset="0"/>
                <a:sym typeface="Wingdings" pitchFamily="2" charset="2"/>
              </a:rPr>
              <a:t>what</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about</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other</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risks</a:t>
            </a:r>
            <a:r>
              <a:rPr lang="it-IT" altLang="it-IT" sz="1800" dirty="0" smtClean="0">
                <a:latin typeface="Arial" charset="0"/>
                <a:sym typeface="Wingdings" pitchFamily="2" charset="2"/>
              </a:rPr>
              <a:t> (human capital </a:t>
            </a:r>
            <a:r>
              <a:rPr lang="it-IT" altLang="it-IT" sz="1800" dirty="0" err="1" smtClean="0">
                <a:latin typeface="Arial" charset="0"/>
                <a:sym typeface="Wingdings" pitchFamily="2" charset="2"/>
              </a:rPr>
              <a:t>risk</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payout</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phase</a:t>
            </a:r>
            <a:r>
              <a:rPr lang="it-IT" altLang="it-IT" sz="1800" dirty="0" smtClean="0">
                <a:latin typeface="Arial" charset="0"/>
                <a:sym typeface="Wingdings" pitchFamily="2" charset="2"/>
              </a:rPr>
              <a:t> </a:t>
            </a:r>
            <a:r>
              <a:rPr lang="it-IT" altLang="it-IT" sz="1800" dirty="0" err="1" smtClean="0">
                <a:latin typeface="Arial" charset="0"/>
                <a:sym typeface="Wingdings" pitchFamily="2" charset="2"/>
              </a:rPr>
              <a:t>risk</a:t>
            </a:r>
            <a:r>
              <a:rPr lang="it-IT" altLang="it-IT" sz="1800" dirty="0" smtClean="0">
                <a:latin typeface="Arial" charset="0"/>
                <a:sym typeface="Wingdings" pitchFamily="2" charset="2"/>
              </a:rPr>
              <a:t>, …, </a:t>
            </a:r>
            <a:r>
              <a:rPr lang="it-IT" altLang="it-IT" sz="1800" dirty="0" err="1" smtClean="0">
                <a:latin typeface="Arial" charset="0"/>
                <a:sym typeface="Wingdings" pitchFamily="2" charset="2"/>
              </a:rPr>
              <a:t>see</a:t>
            </a:r>
            <a:r>
              <a:rPr lang="it-IT" altLang="it-IT" sz="1800" dirty="0" smtClean="0">
                <a:latin typeface="Arial" charset="0"/>
                <a:sym typeface="Wingdings" pitchFamily="2" charset="2"/>
              </a:rPr>
              <a:t> OECD)</a:t>
            </a:r>
          </a:p>
          <a:p>
            <a:pPr algn="just" eaLnBrk="1" hangingPunct="1">
              <a:spcBef>
                <a:spcPct val="0"/>
              </a:spcBef>
              <a:spcAft>
                <a:spcPts val="300"/>
              </a:spcAft>
              <a:buFontTx/>
              <a:buNone/>
              <a:defRPr/>
            </a:pPr>
            <a:r>
              <a:rPr lang="it-IT" altLang="it-IT" sz="2000" dirty="0" smtClean="0">
                <a:latin typeface="Arial" charset="0"/>
                <a:sym typeface="Wingdings" pitchFamily="2" charset="2"/>
              </a:rPr>
              <a:t>           </a:t>
            </a:r>
            <a:r>
              <a:rPr lang="it-IT" altLang="it-IT" sz="2000" dirty="0" err="1" smtClean="0">
                <a:solidFill>
                  <a:schemeClr val="accent2"/>
                </a:solidFill>
                <a:latin typeface="Arial" panose="020B0604020202020204" pitchFamily="34" charset="0"/>
                <a:cs typeface="Times New Roman" panose="02020603050405020304" pitchFamily="18" charset="0"/>
                <a:sym typeface="Wingdings" pitchFamily="2" charset="2"/>
              </a:rPr>
              <a:t>modelling</a:t>
            </a:r>
            <a:r>
              <a:rPr lang="it-IT" altLang="it-IT" sz="2000" dirty="0" smtClean="0">
                <a:solidFill>
                  <a:schemeClr val="accent2"/>
                </a:solidFill>
                <a:latin typeface="Arial" panose="020B0604020202020204" pitchFamily="34" charset="0"/>
                <a:cs typeface="Times New Roman" panose="02020603050405020304" pitchFamily="18" charset="0"/>
                <a:sym typeface="Wingdings" pitchFamily="2" charset="2"/>
              </a:rPr>
              <a:t> model </a:t>
            </a:r>
            <a:r>
              <a:rPr lang="it-IT" altLang="it-IT" sz="2000" dirty="0" err="1" smtClean="0">
                <a:solidFill>
                  <a:schemeClr val="accent2"/>
                </a:solidFill>
                <a:latin typeface="Arial" panose="020B0604020202020204" pitchFamily="34" charset="0"/>
                <a:cs typeface="Times New Roman" panose="02020603050405020304" pitchFamily="18" charset="0"/>
                <a:sym typeface="Wingdings" pitchFamily="2" charset="2"/>
              </a:rPr>
              <a:t>risk</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one</a:t>
            </a:r>
            <a:r>
              <a:rPr lang="it-IT" altLang="it-IT" sz="2000" dirty="0" smtClean="0">
                <a:latin typeface="Arial" charset="0"/>
                <a:sym typeface="Wingdings" pitchFamily="2" charset="2"/>
              </a:rPr>
              <a:t> model </a:t>
            </a:r>
            <a:r>
              <a:rPr lang="it-IT" altLang="it-IT" sz="2000" dirty="0" err="1" smtClean="0">
                <a:latin typeface="Arial" charset="0"/>
                <a:sym typeface="Wingdings" pitchFamily="2" charset="2"/>
              </a:rPr>
              <a:t>does</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not</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fit</a:t>
            </a:r>
            <a:r>
              <a:rPr lang="it-IT" altLang="it-IT" sz="2000" dirty="0" smtClean="0">
                <a:latin typeface="Arial" charset="0"/>
                <a:sym typeface="Wingdings" pitchFamily="2" charset="2"/>
              </a:rPr>
              <a:t> </a:t>
            </a:r>
            <a:r>
              <a:rPr lang="it-IT" altLang="it-IT" sz="2000" dirty="0" err="1" smtClean="0">
                <a:latin typeface="Arial" charset="0"/>
                <a:sym typeface="Wingdings" pitchFamily="2" charset="2"/>
              </a:rPr>
              <a:t>all</a:t>
            </a:r>
            <a:r>
              <a:rPr lang="it-IT" altLang="it-IT" sz="2000" dirty="0" smtClean="0">
                <a:latin typeface="Arial" charset="0"/>
                <a:sym typeface="Wingdings" pitchFamily="2" charset="2"/>
              </a:rPr>
              <a:t>!</a:t>
            </a: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17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6390"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10</a:t>
            </a:r>
            <a:r>
              <a:rPr lang="en-US" altLang="it-IT" sz="1400">
                <a:solidFill>
                  <a:schemeClr val="accent2"/>
                </a:solidFill>
                <a:latin typeface="Arial" charset="0"/>
                <a:cs typeface="Times New Roman" pitchFamily="18" charset="0"/>
              </a:rPr>
              <a:t> </a:t>
            </a:r>
          </a:p>
        </p:txBody>
      </p:sp>
      <p:pic>
        <p:nvPicPr>
          <p:cNvPr id="16391"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Freccia in giù 1"/>
          <p:cNvSpPr>
            <a:spLocks noChangeArrowheads="1"/>
          </p:cNvSpPr>
          <p:nvPr/>
        </p:nvSpPr>
        <p:spPr bwMode="auto">
          <a:xfrm>
            <a:off x="4103688" y="5011738"/>
            <a:ext cx="252412" cy="288925"/>
          </a:xfrm>
          <a:prstGeom prst="downArrow">
            <a:avLst>
              <a:gd name="adj1" fmla="val 50000"/>
              <a:gd name="adj2" fmla="val 50015"/>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16393" name="Freccia a destra 2"/>
          <p:cNvSpPr>
            <a:spLocks noChangeArrowheads="1"/>
          </p:cNvSpPr>
          <p:nvPr/>
        </p:nvSpPr>
        <p:spPr bwMode="auto">
          <a:xfrm>
            <a:off x="395288" y="6092825"/>
            <a:ext cx="576262" cy="215900"/>
          </a:xfrm>
          <a:prstGeom prst="rightArrow">
            <a:avLst>
              <a:gd name="adj1" fmla="val 50000"/>
              <a:gd name="adj2" fmla="val 50046"/>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Major issues and challenges ahead  </a:t>
            </a:r>
            <a:r>
              <a:rPr lang="en-US" altLang="it-IT" sz="2400">
                <a:solidFill>
                  <a:schemeClr val="accent2"/>
                </a:solidFill>
                <a:latin typeface="Arial" charset="0"/>
                <a:cs typeface="Times New Roman" pitchFamily="18" charset="0"/>
              </a:rPr>
              <a:t>- Measuring risks</a:t>
            </a: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7413"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11</a:t>
            </a:r>
            <a:r>
              <a:rPr lang="en-US" altLang="it-IT" sz="1400">
                <a:solidFill>
                  <a:schemeClr val="accent2"/>
                </a:solidFill>
                <a:latin typeface="Arial" charset="0"/>
                <a:cs typeface="Times New Roman" pitchFamily="18" charset="0"/>
              </a:rPr>
              <a:t> </a:t>
            </a:r>
          </a:p>
        </p:txBody>
      </p:sp>
      <p:pic>
        <p:nvPicPr>
          <p:cNvPr id="17414"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613" y="912813"/>
            <a:ext cx="7643812" cy="425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6" name="CasellaDiTesto 3"/>
          <p:cNvSpPr txBox="1">
            <a:spLocks noChangeArrowheads="1"/>
          </p:cNvSpPr>
          <p:nvPr/>
        </p:nvSpPr>
        <p:spPr bwMode="auto">
          <a:xfrm>
            <a:off x="285750" y="646113"/>
            <a:ext cx="8572500"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pPr>
            <a:r>
              <a:rPr lang="it-IT" altLang="it-IT" sz="1800">
                <a:latin typeface="Arial" charset="0"/>
              </a:rPr>
              <a:t>Standard deviation of World avg. annual returns</a:t>
            </a:r>
          </a:p>
          <a:p>
            <a:pPr algn="just" eaLnBrk="1" hangingPunct="1">
              <a:spcBef>
                <a:spcPct val="0"/>
              </a:spcBef>
              <a:buFontTx/>
              <a:buChar char="-"/>
            </a:pPr>
            <a:endParaRPr lang="it-IT" altLang="it-IT" sz="2000">
              <a:latin typeface="Arial" charset="0"/>
            </a:endParaRPr>
          </a:p>
          <a:p>
            <a:pPr algn="just" eaLnBrk="1" hangingPunct="1">
              <a:spcBef>
                <a:spcPct val="0"/>
              </a:spcBef>
              <a:buFontTx/>
              <a:buChar char="-"/>
            </a:pPr>
            <a:endParaRPr lang="it-IT" altLang="it-IT" sz="2000">
              <a:latin typeface="Arial" charset="0"/>
            </a:endParaRPr>
          </a:p>
          <a:p>
            <a:pPr algn="just" eaLnBrk="1" hangingPunct="1">
              <a:spcBef>
                <a:spcPct val="0"/>
              </a:spcBef>
              <a:buFontTx/>
              <a:buChar char="-"/>
            </a:pPr>
            <a:endParaRPr lang="it-IT" altLang="it-IT" sz="2000">
              <a:latin typeface="Arial" charset="0"/>
            </a:endParaRPr>
          </a:p>
          <a:p>
            <a:pPr algn="just" eaLnBrk="1" hangingPunct="1">
              <a:spcBef>
                <a:spcPct val="0"/>
              </a:spcBef>
              <a:buFontTx/>
              <a:buChar char="-"/>
            </a:pPr>
            <a:endParaRPr lang="it-IT" altLang="it-IT" sz="2000">
              <a:latin typeface="Arial" charset="0"/>
            </a:endParaRPr>
          </a:p>
          <a:p>
            <a:pPr algn="just" eaLnBrk="1" hangingPunct="1">
              <a:spcBef>
                <a:spcPct val="0"/>
              </a:spcBef>
              <a:buFontTx/>
              <a:buChar char="-"/>
            </a:pPr>
            <a:endParaRPr lang="it-IT" altLang="it-IT" sz="2000">
              <a:latin typeface="Arial" charset="0"/>
            </a:endParaRPr>
          </a:p>
          <a:p>
            <a:pPr algn="just" eaLnBrk="1" hangingPunct="1">
              <a:spcBef>
                <a:spcPct val="0"/>
              </a:spcBef>
              <a:buFontTx/>
              <a:buChar char="-"/>
            </a:pPr>
            <a:endParaRPr lang="it-IT" altLang="it-IT" sz="2000">
              <a:latin typeface="Arial" charset="0"/>
            </a:endParaRPr>
          </a:p>
          <a:p>
            <a:pPr algn="just" eaLnBrk="1" hangingPunct="1">
              <a:spcBef>
                <a:spcPct val="0"/>
              </a:spcBef>
              <a:buFontTx/>
              <a:buChar char="-"/>
            </a:pPr>
            <a:endParaRPr lang="it-IT" altLang="it-IT" sz="2000">
              <a:latin typeface="Arial" charset="0"/>
            </a:endParaRPr>
          </a:p>
          <a:p>
            <a:pPr algn="just" eaLnBrk="1" hangingPunct="1">
              <a:spcBef>
                <a:spcPct val="0"/>
              </a:spcBef>
              <a:buFontTx/>
              <a:buNone/>
            </a:pPr>
            <a:endParaRPr lang="it-IT" altLang="it-IT" sz="2000">
              <a:latin typeface="Arial" charset="0"/>
            </a:endParaRPr>
          </a:p>
          <a:p>
            <a:pPr algn="just" eaLnBrk="1" hangingPunct="1">
              <a:spcBef>
                <a:spcPct val="0"/>
              </a:spcBef>
              <a:buFontTx/>
              <a:buChar char="-"/>
            </a:pPr>
            <a:endParaRPr lang="it-IT" altLang="it-IT" sz="2000">
              <a:latin typeface="Arial" charset="0"/>
            </a:endParaRPr>
          </a:p>
          <a:p>
            <a:pPr algn="just" eaLnBrk="1" hangingPunct="1">
              <a:spcBef>
                <a:spcPct val="0"/>
              </a:spcBef>
              <a:buFontTx/>
              <a:buChar char="-"/>
            </a:pPr>
            <a:endParaRPr lang="it-IT" altLang="it-IT" sz="2000">
              <a:latin typeface="Arial" charset="0"/>
            </a:endParaRPr>
          </a:p>
          <a:p>
            <a:pPr algn="just" eaLnBrk="1" hangingPunct="1">
              <a:spcBef>
                <a:spcPct val="0"/>
              </a:spcBef>
              <a:buFontTx/>
              <a:buChar char="-"/>
            </a:pPr>
            <a:endParaRPr lang="it-IT" altLang="it-IT" sz="2000">
              <a:latin typeface="Arial" charset="0"/>
            </a:endParaRPr>
          </a:p>
          <a:p>
            <a:pPr algn="just" eaLnBrk="1" hangingPunct="1">
              <a:spcBef>
                <a:spcPct val="0"/>
              </a:spcBef>
              <a:buFontTx/>
              <a:buNone/>
            </a:pPr>
            <a:endParaRPr lang="it-IT" altLang="it-IT" sz="1400">
              <a:latin typeface="Arial" charset="0"/>
            </a:endParaRPr>
          </a:p>
          <a:p>
            <a:pPr algn="just" eaLnBrk="1" hangingPunct="1">
              <a:spcBef>
                <a:spcPct val="0"/>
              </a:spcBef>
              <a:buFontTx/>
              <a:buNone/>
            </a:pPr>
            <a:endParaRPr lang="it-IT" altLang="it-IT" sz="1400">
              <a:latin typeface="Arial" charset="0"/>
            </a:endParaRPr>
          </a:p>
          <a:p>
            <a:pPr algn="just" eaLnBrk="1" hangingPunct="1">
              <a:spcBef>
                <a:spcPct val="0"/>
              </a:spcBef>
              <a:buFontTx/>
              <a:buNone/>
            </a:pPr>
            <a:endParaRPr lang="it-IT" altLang="it-IT" sz="1400">
              <a:latin typeface="Arial" charset="0"/>
            </a:endParaRPr>
          </a:p>
          <a:p>
            <a:pPr algn="just" eaLnBrk="1" hangingPunct="1">
              <a:spcBef>
                <a:spcPct val="0"/>
              </a:spcBef>
              <a:buFontTx/>
              <a:buNone/>
            </a:pPr>
            <a:r>
              <a:rPr lang="it-IT" altLang="it-IT" sz="1400">
                <a:latin typeface="Arial" charset="0"/>
              </a:rPr>
              <a:t>Source: DMS dataset</a:t>
            </a:r>
          </a:p>
          <a:p>
            <a:pPr algn="just" eaLnBrk="1" hangingPunct="1">
              <a:spcBef>
                <a:spcPct val="0"/>
              </a:spcBef>
              <a:buFontTx/>
              <a:buNone/>
            </a:pPr>
            <a:endParaRPr lang="it-IT" altLang="it-IT" sz="1400">
              <a:latin typeface="Arial" charset="0"/>
            </a:endParaRPr>
          </a:p>
          <a:p>
            <a:pPr algn="just" eaLnBrk="1" hangingPunct="1">
              <a:spcBef>
                <a:spcPct val="0"/>
              </a:spcBef>
              <a:buFontTx/>
              <a:buNone/>
            </a:pPr>
            <a:endParaRPr lang="it-IT" altLang="it-IT" sz="1400">
              <a:latin typeface="Arial" charset="0"/>
            </a:endParaRPr>
          </a:p>
          <a:p>
            <a:pPr algn="just" eaLnBrk="1" hangingPunct="1">
              <a:spcBef>
                <a:spcPct val="0"/>
              </a:spcBef>
              <a:buFontTx/>
              <a:buNone/>
            </a:pPr>
            <a:endParaRPr lang="it-IT" altLang="it-IT" sz="2000">
              <a:latin typeface="Arial" charset="0"/>
            </a:endParaRPr>
          </a:p>
          <a:p>
            <a:pPr algn="just" eaLnBrk="1" hangingPunct="1">
              <a:spcBef>
                <a:spcPct val="0"/>
              </a:spcBef>
              <a:buFontTx/>
              <a:buNone/>
            </a:pPr>
            <a:endParaRPr lang="it-IT" altLang="it-IT" sz="2000">
              <a:solidFill>
                <a:schemeClr val="accent2"/>
              </a:solidFill>
              <a:latin typeface="Arial" charset="0"/>
            </a:endParaRPr>
          </a:p>
        </p:txBody>
      </p:sp>
      <p:sp>
        <p:nvSpPr>
          <p:cNvPr id="17417" name="CasellaDiTesto 3"/>
          <p:cNvSpPr txBox="1">
            <a:spLocks noChangeArrowheads="1"/>
          </p:cNvSpPr>
          <p:nvPr/>
        </p:nvSpPr>
        <p:spPr bwMode="auto">
          <a:xfrm>
            <a:off x="276225" y="5367338"/>
            <a:ext cx="83772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b="1" dirty="0">
                <a:solidFill>
                  <a:schemeClr val="accent2"/>
                </a:solidFill>
                <a:latin typeface="Arial" charset="0"/>
                <a:sym typeface="Wingdings" pitchFamily="2" charset="2"/>
              </a:rPr>
              <a:t></a:t>
            </a:r>
            <a:r>
              <a:rPr lang="it-IT" altLang="it-IT" sz="2000" dirty="0">
                <a:solidFill>
                  <a:schemeClr val="accent2"/>
                </a:solidFill>
                <a:latin typeface="Arial" charset="0"/>
                <a:sym typeface="Wingdings" pitchFamily="2" charset="2"/>
              </a:rPr>
              <a:t>      </a:t>
            </a:r>
            <a:r>
              <a:rPr lang="it-IT" altLang="it-IT" sz="2000" dirty="0" err="1">
                <a:latin typeface="Arial" charset="0"/>
                <a:sym typeface="Wingdings" pitchFamily="2" charset="2"/>
              </a:rPr>
              <a:t>investment</a:t>
            </a:r>
            <a:r>
              <a:rPr lang="it-IT" altLang="it-IT" sz="2000" dirty="0">
                <a:latin typeface="Arial" charset="0"/>
                <a:sym typeface="Wingdings" pitchFamily="2" charset="2"/>
              </a:rPr>
              <a:t> </a:t>
            </a:r>
            <a:r>
              <a:rPr lang="it-IT" altLang="it-IT" sz="2000" dirty="0" err="1">
                <a:latin typeface="Arial" charset="0"/>
                <a:sym typeface="Wingdings" pitchFamily="2" charset="2"/>
              </a:rPr>
              <a:t>period</a:t>
            </a:r>
            <a:r>
              <a:rPr lang="it-IT" altLang="it-IT" sz="2000" dirty="0">
                <a:latin typeface="Arial" charset="0"/>
                <a:sym typeface="Wingdings" pitchFamily="2" charset="2"/>
              </a:rPr>
              <a:t>, </a:t>
            </a:r>
            <a:r>
              <a:rPr lang="it-IT" altLang="it-IT" sz="2000" dirty="0" err="1">
                <a:latin typeface="Arial" charset="0"/>
                <a:sym typeface="Wingdings" pitchFamily="2" charset="2"/>
              </a:rPr>
              <a:t>volatility</a:t>
            </a:r>
            <a:r>
              <a:rPr lang="it-IT" altLang="it-IT" sz="2000" dirty="0">
                <a:latin typeface="Arial" charset="0"/>
                <a:sym typeface="Wingdings" pitchFamily="2" charset="2"/>
              </a:rPr>
              <a:t> of </a:t>
            </a:r>
            <a:r>
              <a:rPr lang="it-IT" altLang="it-IT" sz="2000" dirty="0" err="1">
                <a:latin typeface="Arial" charset="0"/>
                <a:sym typeface="Wingdings" pitchFamily="2" charset="2"/>
              </a:rPr>
              <a:t>equity</a:t>
            </a:r>
            <a:r>
              <a:rPr lang="it-IT" altLang="it-IT" sz="2000" dirty="0">
                <a:latin typeface="Arial" charset="0"/>
                <a:sym typeface="Wingdings" pitchFamily="2" charset="2"/>
              </a:rPr>
              <a:t> </a:t>
            </a:r>
            <a:r>
              <a:rPr lang="it-IT" altLang="it-IT" sz="2000" dirty="0" err="1">
                <a:latin typeface="Arial" charset="0"/>
                <a:sym typeface="Wingdings" pitchFamily="2" charset="2"/>
              </a:rPr>
              <a:t>returns</a:t>
            </a:r>
            <a:r>
              <a:rPr lang="it-IT" altLang="it-IT" sz="2000" dirty="0">
                <a:latin typeface="Arial" charset="0"/>
                <a:sym typeface="Wingdings" pitchFamily="2" charset="2"/>
              </a:rPr>
              <a:t> </a:t>
            </a:r>
            <a:r>
              <a:rPr lang="it-IT" altLang="it-IT" sz="2000" dirty="0" err="1">
                <a:latin typeface="Arial" charset="0"/>
                <a:sym typeface="Wingdings" pitchFamily="2" charset="2"/>
              </a:rPr>
              <a:t>tends</a:t>
            </a:r>
            <a:r>
              <a:rPr lang="it-IT" altLang="it-IT" sz="2000" dirty="0">
                <a:latin typeface="Arial" charset="0"/>
                <a:sym typeface="Wingdings" pitchFamily="2" charset="2"/>
              </a:rPr>
              <a:t> to be      </a:t>
            </a:r>
            <a:r>
              <a:rPr lang="it-IT" altLang="it-IT" sz="2000" dirty="0" err="1">
                <a:latin typeface="Arial" charset="0"/>
                <a:sym typeface="Wingdings" pitchFamily="2" charset="2"/>
              </a:rPr>
              <a:t>than</a:t>
            </a:r>
            <a:r>
              <a:rPr lang="it-IT" altLang="it-IT" sz="2000" dirty="0">
                <a:latin typeface="Arial" charset="0"/>
                <a:sym typeface="Wingdings" pitchFamily="2" charset="2"/>
              </a:rPr>
              <a:t> </a:t>
            </a:r>
            <a:r>
              <a:rPr lang="it-IT" altLang="it-IT" sz="2000" dirty="0" err="1">
                <a:latin typeface="Arial" charset="0"/>
                <a:sym typeface="Wingdings" pitchFamily="2" charset="2"/>
              </a:rPr>
              <a:t>implied</a:t>
            </a:r>
            <a:r>
              <a:rPr lang="it-IT" altLang="it-IT" sz="2000" dirty="0">
                <a:latin typeface="Arial" charset="0"/>
                <a:sym typeface="Wingdings" pitchFamily="2" charset="2"/>
              </a:rPr>
              <a:t> in the </a:t>
            </a:r>
            <a:r>
              <a:rPr lang="it-IT" altLang="it-IT" sz="2000" dirty="0" err="1" smtClean="0">
                <a:latin typeface="Arial" charset="0"/>
                <a:sym typeface="Wingdings" pitchFamily="2" charset="2"/>
              </a:rPr>
              <a:t>theoretical</a:t>
            </a:r>
            <a:r>
              <a:rPr lang="it-IT" altLang="it-IT" sz="2000" dirty="0" smtClean="0">
                <a:latin typeface="Arial" charset="0"/>
                <a:sym typeface="Wingdings" pitchFamily="2" charset="2"/>
              </a:rPr>
              <a:t> model </a:t>
            </a:r>
            <a:r>
              <a:rPr lang="it-IT" altLang="it-IT" sz="2000" dirty="0">
                <a:latin typeface="Arial" charset="0"/>
                <a:sym typeface="Wingdings" pitchFamily="2" charset="2"/>
              </a:rPr>
              <a:t>(and </a:t>
            </a:r>
            <a:r>
              <a:rPr lang="it-IT" altLang="it-IT" sz="2000" dirty="0" err="1">
                <a:latin typeface="Arial" charset="0"/>
                <a:sym typeface="Wingdings" pitchFamily="2" charset="2"/>
              </a:rPr>
              <a:t>lower</a:t>
            </a:r>
            <a:r>
              <a:rPr lang="it-IT" altLang="it-IT" sz="2000" dirty="0">
                <a:latin typeface="Arial" charset="0"/>
                <a:sym typeface="Wingdings" pitchFamily="2" charset="2"/>
              </a:rPr>
              <a:t> </a:t>
            </a:r>
            <a:r>
              <a:rPr lang="it-IT" altLang="it-IT" sz="2000" dirty="0" err="1">
                <a:latin typeface="Arial" charset="0"/>
                <a:sym typeface="Wingdings" pitchFamily="2" charset="2"/>
              </a:rPr>
              <a:t>than</a:t>
            </a:r>
            <a:r>
              <a:rPr lang="it-IT" altLang="it-IT" sz="2000" dirty="0">
                <a:latin typeface="Arial" charset="0"/>
                <a:sym typeface="Wingdings" pitchFamily="2" charset="2"/>
              </a:rPr>
              <a:t> bonds), </a:t>
            </a:r>
            <a:r>
              <a:rPr lang="it-IT" altLang="it-IT" sz="2000" dirty="0" err="1">
                <a:latin typeface="Arial" charset="0"/>
                <a:sym typeface="Wingdings" pitchFamily="2" charset="2"/>
              </a:rPr>
              <a:t>but</a:t>
            </a:r>
            <a:r>
              <a:rPr lang="it-IT" altLang="it-IT" sz="2000" dirty="0">
                <a:latin typeface="Arial" charset="0"/>
                <a:sym typeface="Wingdings" pitchFamily="2" charset="2"/>
              </a:rPr>
              <a:t> maximum </a:t>
            </a:r>
            <a:r>
              <a:rPr lang="it-IT" altLang="it-IT" sz="2000" dirty="0" err="1">
                <a:latin typeface="Arial" charset="0"/>
                <a:sym typeface="Wingdings" pitchFamily="2" charset="2"/>
              </a:rPr>
              <a:t>probable</a:t>
            </a:r>
            <a:r>
              <a:rPr lang="it-IT" altLang="it-IT" sz="2000" dirty="0">
                <a:latin typeface="Arial" charset="0"/>
                <a:sym typeface="Wingdings" pitchFamily="2" charset="2"/>
              </a:rPr>
              <a:t> </a:t>
            </a:r>
            <a:r>
              <a:rPr lang="it-IT" altLang="it-IT" sz="2000" dirty="0" err="1">
                <a:latin typeface="Arial" charset="0"/>
                <a:sym typeface="Wingdings" pitchFamily="2" charset="2"/>
              </a:rPr>
              <a:t>loss</a:t>
            </a:r>
            <a:r>
              <a:rPr lang="it-IT" altLang="it-IT" sz="2000" dirty="0">
                <a:latin typeface="Arial" charset="0"/>
                <a:sym typeface="Wingdings" pitchFamily="2" charset="2"/>
              </a:rPr>
              <a:t>?</a:t>
            </a:r>
          </a:p>
        </p:txBody>
      </p:sp>
      <p:sp>
        <p:nvSpPr>
          <p:cNvPr id="20" name="Freccia in su 1"/>
          <p:cNvSpPr>
            <a:spLocks noChangeArrowheads="1"/>
          </p:cNvSpPr>
          <p:nvPr/>
        </p:nvSpPr>
        <p:spPr bwMode="auto">
          <a:xfrm>
            <a:off x="755650" y="5249863"/>
            <a:ext cx="242888" cy="411162"/>
          </a:xfrm>
          <a:prstGeom prst="upArrow">
            <a:avLst>
              <a:gd name="adj1" fmla="val 50000"/>
              <a:gd name="adj2" fmla="val 49883"/>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defRPr/>
            </a:pPr>
            <a:endParaRPr lang="it-IT" sz="2400" smtClean="0">
              <a:ln w="0"/>
              <a:solidFill>
                <a:schemeClr val="accent1"/>
              </a:solidFill>
              <a:effectLst>
                <a:outerShdw blurRad="38100" dist="25400" dir="5400000" algn="ctr" rotWithShape="0">
                  <a:srgbClr val="6E747A">
                    <a:alpha val="43000"/>
                  </a:srgbClr>
                </a:outerShdw>
              </a:effectLst>
              <a:latin typeface="Arial" panose="020B0604020202020204" pitchFamily="34" charset="0"/>
            </a:endParaRPr>
          </a:p>
        </p:txBody>
      </p:sp>
      <p:sp>
        <p:nvSpPr>
          <p:cNvPr id="17419" name="Freccia in giù 2"/>
          <p:cNvSpPr>
            <a:spLocks noChangeArrowheads="1"/>
          </p:cNvSpPr>
          <p:nvPr/>
        </p:nvSpPr>
        <p:spPr bwMode="auto">
          <a:xfrm>
            <a:off x="7667625" y="5300663"/>
            <a:ext cx="268288" cy="411162"/>
          </a:xfrm>
          <a:prstGeom prst="downArrow">
            <a:avLst>
              <a:gd name="adj1" fmla="val 50000"/>
              <a:gd name="adj2" fmla="val 50006"/>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ttangolo 5"/>
          <p:cNvSpPr>
            <a:spLocks noChangeArrowheads="1"/>
          </p:cNvSpPr>
          <p:nvPr/>
        </p:nvSpPr>
        <p:spPr bwMode="auto">
          <a:xfrm>
            <a:off x="214313" y="44450"/>
            <a:ext cx="84391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dirty="0">
                <a:solidFill>
                  <a:schemeClr val="accent2"/>
                </a:solidFill>
                <a:latin typeface="Arial" charset="0"/>
                <a:cs typeface="Times New Roman" pitchFamily="18" charset="0"/>
              </a:rPr>
              <a:t>Major issues and challenges </a:t>
            </a:r>
            <a:r>
              <a:rPr lang="en-US" altLang="it-IT" sz="2400" b="1" dirty="0" smtClean="0">
                <a:solidFill>
                  <a:schemeClr val="accent2"/>
                </a:solidFill>
                <a:latin typeface="Arial" charset="0"/>
                <a:cs typeface="Times New Roman" pitchFamily="18" charset="0"/>
              </a:rPr>
              <a:t>ahead </a:t>
            </a:r>
            <a:r>
              <a:rPr lang="en-US" altLang="it-IT" sz="2400" dirty="0">
                <a:solidFill>
                  <a:schemeClr val="accent2"/>
                </a:solidFill>
                <a:latin typeface="Arial" charset="0"/>
                <a:cs typeface="Times New Roman" pitchFamily="18" charset="0"/>
              </a:rPr>
              <a:t>-</a:t>
            </a:r>
            <a:r>
              <a:rPr lang="en-US" altLang="it-IT" sz="2400" dirty="0" smtClean="0">
                <a:solidFill>
                  <a:schemeClr val="accent2"/>
                </a:solidFill>
                <a:latin typeface="Arial" charset="0"/>
                <a:cs typeface="Times New Roman" pitchFamily="18" charset="0"/>
              </a:rPr>
              <a:t>Some inconsistencies in </a:t>
            </a:r>
            <a:r>
              <a:rPr lang="en-US" altLang="it-IT" sz="2400" dirty="0">
                <a:solidFill>
                  <a:schemeClr val="accent2"/>
                </a:solidFill>
                <a:latin typeface="Arial" charset="0"/>
                <a:cs typeface="Times New Roman" pitchFamily="18" charset="0"/>
              </a:rPr>
              <a:t>the recent EIOPA stress test exercise for DC IORPs</a:t>
            </a:r>
          </a:p>
        </p:txBody>
      </p:sp>
      <p:cxnSp>
        <p:nvCxnSpPr>
          <p:cNvPr id="4" name="Straight Connector 4"/>
          <p:cNvCxnSpPr/>
          <p:nvPr/>
        </p:nvCxnSpPr>
        <p:spPr>
          <a:xfrm>
            <a:off x="249238" y="835025"/>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8437"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12</a:t>
            </a:r>
            <a:endParaRPr lang="en-US" altLang="it-IT" sz="1400">
              <a:solidFill>
                <a:schemeClr val="accent2"/>
              </a:solidFill>
              <a:latin typeface="Arial" charset="0"/>
              <a:cs typeface="Times New Roman" pitchFamily="18" charset="0"/>
            </a:endParaRPr>
          </a:p>
        </p:txBody>
      </p:sp>
      <p:pic>
        <p:nvPicPr>
          <p:cNvPr id="18438"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asellaDiTesto 3"/>
          <p:cNvSpPr txBox="1">
            <a:spLocks noChangeArrowheads="1"/>
          </p:cNvSpPr>
          <p:nvPr/>
        </p:nvSpPr>
        <p:spPr bwMode="auto">
          <a:xfrm>
            <a:off x="276225" y="908050"/>
            <a:ext cx="8377238" cy="28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spcAft>
                <a:spcPts val="1800"/>
              </a:spcAft>
              <a:buFontTx/>
              <a:buNone/>
              <a:defRPr/>
            </a:pPr>
            <a:r>
              <a:rPr lang="it-IT" altLang="it-IT" sz="2000" dirty="0" smtClean="0">
                <a:latin typeface="Arial" panose="020B0604020202020204" pitchFamily="34" charset="0"/>
                <a:sym typeface="Wingdings" panose="05000000000000000000" pitchFamily="2" charset="2"/>
              </a:rPr>
              <a:t>In 2015 EIOPA </a:t>
            </a:r>
            <a:r>
              <a:rPr lang="it-IT" altLang="it-IT" sz="2000" dirty="0" err="1" smtClean="0">
                <a:latin typeface="Arial" panose="020B0604020202020204" pitchFamily="34" charset="0"/>
                <a:sym typeface="Wingdings" panose="05000000000000000000" pitchFamily="2" charset="2"/>
              </a:rPr>
              <a:t>has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launched</a:t>
            </a:r>
            <a:r>
              <a:rPr lang="it-IT" altLang="it-IT" sz="2000" dirty="0" smtClean="0">
                <a:latin typeface="Arial" panose="020B0604020202020204" pitchFamily="34" charset="0"/>
                <a:sym typeface="Wingdings" panose="05000000000000000000" pitchFamily="2" charset="2"/>
              </a:rPr>
              <a:t> a stress test </a:t>
            </a:r>
            <a:r>
              <a:rPr lang="it-IT" altLang="it-IT" sz="2000" dirty="0" err="1" smtClean="0">
                <a:latin typeface="Arial" panose="020B0604020202020204" pitchFamily="34" charset="0"/>
                <a:sym typeface="Wingdings" panose="05000000000000000000" pitchFamily="2" charset="2"/>
              </a:rPr>
              <a:t>exercise</a:t>
            </a:r>
            <a:r>
              <a:rPr lang="it-IT" altLang="it-IT" sz="2000" dirty="0" smtClean="0">
                <a:latin typeface="Arial" panose="020B0604020202020204" pitchFamily="34" charset="0"/>
                <a:sym typeface="Wingdings" panose="05000000000000000000" pitchFamily="2" charset="2"/>
              </a:rPr>
              <a:t> for </a:t>
            </a:r>
            <a:r>
              <a:rPr lang="it-IT" altLang="it-IT" sz="2000" dirty="0" err="1" smtClean="0">
                <a:latin typeface="Arial" panose="020B0604020202020204" pitchFamily="34" charset="0"/>
                <a:sym typeface="Wingdings" panose="05000000000000000000" pitchFamily="2" charset="2"/>
              </a:rPr>
              <a:t>IORPs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both</a:t>
            </a:r>
            <a:r>
              <a:rPr lang="it-IT" altLang="it-IT" sz="2000" dirty="0" smtClean="0">
                <a:latin typeface="Arial" panose="020B0604020202020204" pitchFamily="34" charset="0"/>
                <a:sym typeface="Wingdings" panose="05000000000000000000" pitchFamily="2" charset="2"/>
              </a:rPr>
              <a:t> DB and DC)</a:t>
            </a:r>
          </a:p>
          <a:p>
            <a:pPr algn="just" eaLnBrk="1" hangingPunct="1">
              <a:spcBef>
                <a:spcPct val="0"/>
              </a:spcBef>
              <a:spcAft>
                <a:spcPts val="300"/>
              </a:spcAft>
              <a:buFontTx/>
              <a:buNone/>
              <a:defRPr/>
            </a:pPr>
            <a:r>
              <a:rPr lang="it-IT" altLang="it-IT" sz="2000" dirty="0" err="1" smtClean="0">
                <a:latin typeface="Arial" panose="020B0604020202020204" pitchFamily="34" charset="0"/>
                <a:sym typeface="Wingdings" panose="05000000000000000000" pitchFamily="2" charset="2"/>
              </a:rPr>
              <a:t>Apart</a:t>
            </a:r>
            <a:r>
              <a:rPr lang="it-IT" altLang="it-IT" sz="2000" dirty="0" smtClean="0">
                <a:latin typeface="Arial" panose="020B0604020202020204" pitchFamily="34" charset="0"/>
                <a:sym typeface="Wingdings" panose="05000000000000000000" pitchFamily="2" charset="2"/>
              </a:rPr>
              <a:t> from a </a:t>
            </a:r>
            <a:r>
              <a:rPr lang="it-IT" altLang="it-IT" sz="2000" dirty="0" err="1" smtClean="0">
                <a:latin typeface="Arial" panose="020B0604020202020204" pitchFamily="34" charset="0"/>
                <a:sym typeface="Wingdings" panose="05000000000000000000" pitchFamily="2" charset="2"/>
              </a:rPr>
              <a:t>few</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criticisms</a:t>
            </a:r>
            <a:r>
              <a:rPr lang="it-IT" altLang="it-IT" sz="2000" dirty="0" smtClean="0">
                <a:latin typeface="Arial" panose="020B0604020202020204" pitchFamily="34" charset="0"/>
                <a:sym typeface="Wingdings" panose="05000000000000000000" pitchFamily="2" charset="2"/>
              </a:rPr>
              <a:t> on the </a:t>
            </a:r>
            <a:r>
              <a:rPr lang="it-IT" altLang="it-IT" sz="2000" dirty="0" err="1" smtClean="0">
                <a:latin typeface="Arial" panose="020B0604020202020204" pitchFamily="34" charset="0"/>
                <a:sym typeface="Wingdings" panose="05000000000000000000" pitchFamily="2" charset="2"/>
              </a:rPr>
              <a:t>objective</a:t>
            </a:r>
            <a:r>
              <a:rPr lang="it-IT" altLang="it-IT" sz="2000" dirty="0" smtClean="0">
                <a:latin typeface="Arial" panose="020B0604020202020204" pitchFamily="34" charset="0"/>
                <a:sym typeface="Wingdings" panose="05000000000000000000" pitchFamily="2" charset="2"/>
              </a:rPr>
              <a:t> of the stress test for DC </a:t>
            </a:r>
            <a:r>
              <a:rPr lang="it-IT" altLang="it-IT" sz="2000" dirty="0" err="1" smtClean="0">
                <a:latin typeface="Arial" panose="020B0604020202020204" pitchFamily="34" charset="0"/>
                <a:sym typeface="Wingdings" panose="05000000000000000000" pitchFamily="2" charset="2"/>
              </a:rPr>
              <a:t>IORPs</a:t>
            </a:r>
            <a:r>
              <a:rPr lang="it-IT" altLang="it-IT" sz="2000" dirty="0" smtClean="0">
                <a:latin typeface="Arial" panose="020B0604020202020204" pitchFamily="34" charset="0"/>
                <a:sym typeface="Wingdings" panose="05000000000000000000" pitchFamily="2" charset="2"/>
              </a:rPr>
              <a:t>, just a </a:t>
            </a:r>
            <a:r>
              <a:rPr lang="it-IT" altLang="it-IT" sz="2000" dirty="0" err="1" smtClean="0">
                <a:latin typeface="Arial" panose="020B0604020202020204" pitchFamily="34" charset="0"/>
                <a:sym typeface="Wingdings" panose="05000000000000000000" pitchFamily="2" charset="2"/>
              </a:rPr>
              <a:t>quick</a:t>
            </a:r>
            <a:r>
              <a:rPr lang="it-IT" altLang="it-IT" sz="2000" dirty="0" smtClean="0">
                <a:latin typeface="Arial" panose="020B0604020202020204" pitchFamily="34" charset="0"/>
                <a:sym typeface="Wingdings" panose="05000000000000000000" pitchFamily="2" charset="2"/>
              </a:rPr>
              <a:t> look </a:t>
            </a:r>
            <a:r>
              <a:rPr lang="it-IT" altLang="it-IT" sz="2000" dirty="0" err="1" smtClean="0">
                <a:latin typeface="Arial" panose="020B0604020202020204" pitchFamily="34" charset="0"/>
                <a:sym typeface="Wingdings" panose="05000000000000000000" pitchFamily="2" charset="2"/>
              </a:rPr>
              <a:t>at</a:t>
            </a:r>
            <a:r>
              <a:rPr lang="it-IT" altLang="it-IT" sz="2000" dirty="0" smtClean="0">
                <a:latin typeface="Arial" panose="020B0604020202020204" pitchFamily="34" charset="0"/>
                <a:sym typeface="Wingdings" panose="05000000000000000000" pitchFamily="2" charset="2"/>
              </a:rPr>
              <a:t> some of the </a:t>
            </a:r>
            <a:r>
              <a:rPr lang="it-IT" altLang="it-IT" sz="2000" dirty="0" err="1" smtClean="0">
                <a:latin typeface="Arial" panose="020B0604020202020204" pitchFamily="34" charset="0"/>
                <a:sym typeface="Wingdings" panose="05000000000000000000" pitchFamily="2" charset="2"/>
              </a:rPr>
              <a:t>hypotheses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behind</a:t>
            </a:r>
            <a:r>
              <a:rPr lang="it-IT" altLang="it-IT" sz="2000" dirty="0" smtClean="0">
                <a:latin typeface="Arial" panose="020B0604020202020204" pitchFamily="34" charset="0"/>
                <a:sym typeface="Wingdings" panose="05000000000000000000" pitchFamily="2" charset="2"/>
              </a:rPr>
              <a:t> the </a:t>
            </a:r>
            <a:r>
              <a:rPr lang="it-IT" altLang="it-IT" sz="2000" dirty="0" err="1" smtClean="0">
                <a:latin typeface="Arial" panose="020B0604020202020204" pitchFamily="34" charset="0"/>
                <a:sym typeface="Wingdings" panose="05000000000000000000" pitchFamily="2" charset="2"/>
              </a:rPr>
              <a:t>exercise</a:t>
            </a:r>
            <a:r>
              <a:rPr lang="it-IT" altLang="it-IT" sz="2000" dirty="0" smtClean="0">
                <a:latin typeface="Arial" panose="020B0604020202020204" pitchFamily="34" charset="0"/>
                <a:sym typeface="Wingdings" panose="05000000000000000000" pitchFamily="2" charset="2"/>
              </a:rPr>
              <a:t>:</a:t>
            </a:r>
          </a:p>
          <a:p>
            <a:pPr marL="342900" indent="-342900" algn="just" eaLnBrk="1" hangingPunct="1">
              <a:spcBef>
                <a:spcPct val="0"/>
              </a:spcBef>
              <a:buFontTx/>
              <a:buChar char="-"/>
              <a:defRPr/>
            </a:pPr>
            <a:r>
              <a:rPr lang="it-IT" altLang="it-IT" sz="2000" dirty="0">
                <a:latin typeface="Arial" panose="020B0604020202020204" pitchFamily="34" charset="0"/>
                <a:sym typeface="Wingdings" panose="05000000000000000000" pitchFamily="2" charset="2"/>
              </a:rPr>
              <a:t>t</a:t>
            </a:r>
            <a:r>
              <a:rPr lang="it-IT" altLang="it-IT" sz="2000" dirty="0" smtClean="0">
                <a:latin typeface="Arial" panose="020B0604020202020204" pitchFamily="34" charset="0"/>
                <a:sym typeface="Wingdings" panose="05000000000000000000" pitchFamily="2" charset="2"/>
              </a:rPr>
              <a:t>he ERP </a:t>
            </a:r>
            <a:r>
              <a:rPr lang="it-IT" altLang="it-IT" sz="2000" dirty="0" err="1" smtClean="0">
                <a:latin typeface="Arial" panose="020B0604020202020204" pitchFamily="34" charset="0"/>
                <a:sym typeface="Wingdings" panose="05000000000000000000" pitchFamily="2" charset="2"/>
              </a:rPr>
              <a:t>is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calculated</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as</a:t>
            </a:r>
            <a:r>
              <a:rPr lang="it-IT" altLang="it-IT" sz="2000" dirty="0" smtClean="0">
                <a:latin typeface="Arial" panose="020B0604020202020204" pitchFamily="34" charset="0"/>
                <a:sym typeface="Wingdings" panose="05000000000000000000" pitchFamily="2" charset="2"/>
              </a:rPr>
              <a:t> 3% over the </a:t>
            </a:r>
            <a:r>
              <a:rPr lang="it-IT" altLang="it-IT" sz="2000" dirty="0" err="1" smtClean="0">
                <a:latin typeface="Arial" panose="020B0604020202020204" pitchFamily="34" charset="0"/>
                <a:sym typeface="Wingdings" panose="05000000000000000000" pitchFamily="2" charset="2"/>
              </a:rPr>
              <a:t>risk</a:t>
            </a:r>
            <a:r>
              <a:rPr lang="it-IT" altLang="it-IT" sz="2000" dirty="0" smtClean="0">
                <a:latin typeface="Arial" panose="020B0604020202020204" pitchFamily="34" charset="0"/>
                <a:sym typeface="Wingdings" panose="05000000000000000000" pitchFamily="2" charset="2"/>
              </a:rPr>
              <a:t>-free rate </a:t>
            </a:r>
            <a:r>
              <a:rPr lang="it-IT" altLang="it-IT" sz="2000" dirty="0" err="1" smtClean="0">
                <a:latin typeface="Arial" panose="020B0604020202020204" pitchFamily="34" charset="0"/>
                <a:sym typeface="Wingdings" panose="05000000000000000000" pitchFamily="2" charset="2"/>
              </a:rPr>
              <a:t>at</a:t>
            </a:r>
            <a:r>
              <a:rPr lang="it-IT" altLang="it-IT" sz="2000" dirty="0" smtClean="0">
                <a:latin typeface="Arial" panose="020B0604020202020204" pitchFamily="34" charset="0"/>
                <a:sym typeface="Wingdings" panose="05000000000000000000" pitchFamily="2" charset="2"/>
              </a:rPr>
              <a:t> end 2014</a:t>
            </a:r>
          </a:p>
          <a:p>
            <a:pPr marL="342900" indent="-342900" algn="just" eaLnBrk="1" hangingPunct="1">
              <a:spcBef>
                <a:spcPct val="0"/>
              </a:spcBef>
              <a:buFontTx/>
              <a:buChar char="-"/>
              <a:defRPr/>
            </a:pPr>
            <a:r>
              <a:rPr lang="it-IT" altLang="it-IT" sz="2000" dirty="0" smtClean="0">
                <a:latin typeface="Arial" panose="020B0604020202020204" pitchFamily="34" charset="0"/>
                <a:sym typeface="Wingdings" panose="05000000000000000000" pitchFamily="2" charset="2"/>
              </a:rPr>
              <a:t>the future </a:t>
            </a:r>
            <a:r>
              <a:rPr lang="it-IT" altLang="it-IT" sz="2000" dirty="0" err="1" smtClean="0">
                <a:latin typeface="Arial" panose="020B0604020202020204" pitchFamily="34" charset="0"/>
                <a:sym typeface="Wingdings" panose="05000000000000000000" pitchFamily="2" charset="2"/>
              </a:rPr>
              <a:t>interest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rates</a:t>
            </a:r>
            <a:r>
              <a:rPr lang="it-IT" altLang="it-IT" sz="2000" dirty="0" smtClean="0">
                <a:latin typeface="Arial" panose="020B0604020202020204" pitchFamily="34" charset="0"/>
                <a:sym typeface="Wingdings" panose="05000000000000000000" pitchFamily="2" charset="2"/>
              </a:rPr>
              <a:t> are the </a:t>
            </a:r>
            <a:r>
              <a:rPr lang="it-IT" altLang="it-IT" sz="2000" dirty="0" err="1" smtClean="0">
                <a:latin typeface="Arial" panose="020B0604020202020204" pitchFamily="34" charset="0"/>
                <a:sym typeface="Wingdings" panose="05000000000000000000" pitchFamily="2" charset="2"/>
              </a:rPr>
              <a:t>forward</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rates</a:t>
            </a:r>
            <a:r>
              <a:rPr lang="it-IT" altLang="it-IT" sz="2000" dirty="0" smtClean="0">
                <a:latin typeface="Arial" panose="020B0604020202020204" pitchFamily="34" charset="0"/>
                <a:sym typeface="Wingdings" panose="05000000000000000000" pitchFamily="2" charset="2"/>
              </a:rPr>
              <a:t> 1-year </a:t>
            </a:r>
            <a:r>
              <a:rPr lang="it-IT" altLang="it-IT" sz="2000" dirty="0" err="1" smtClean="0">
                <a:latin typeface="Arial" panose="020B0604020202020204" pitchFamily="34" charset="0"/>
                <a:sym typeface="Wingdings" panose="05000000000000000000" pitchFamily="2" charset="2"/>
              </a:rPr>
              <a:t>maturity</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implied</a:t>
            </a:r>
            <a:r>
              <a:rPr lang="it-IT" altLang="it-IT" sz="2000" dirty="0" smtClean="0">
                <a:latin typeface="Arial" panose="020B0604020202020204" pitchFamily="34" charset="0"/>
                <a:sym typeface="Wingdings" panose="05000000000000000000" pitchFamily="2" charset="2"/>
              </a:rPr>
              <a:t> in </a:t>
            </a:r>
            <a:r>
              <a:rPr lang="it-IT" altLang="it-IT" sz="2000" dirty="0" err="1" smtClean="0">
                <a:latin typeface="Arial" panose="020B0604020202020204" pitchFamily="34" charset="0"/>
                <a:sym typeface="Wingdings" panose="05000000000000000000" pitchFamily="2" charset="2"/>
              </a:rPr>
              <a:t>yield</a:t>
            </a:r>
            <a:r>
              <a:rPr lang="it-IT" altLang="it-IT" sz="2000" dirty="0" smtClean="0">
                <a:latin typeface="Arial" panose="020B0604020202020204" pitchFamily="34" charset="0"/>
                <a:sym typeface="Wingdings" panose="05000000000000000000" pitchFamily="2" charset="2"/>
              </a:rPr>
              <a:t> curve </a:t>
            </a:r>
            <a:r>
              <a:rPr lang="it-IT" altLang="it-IT" sz="2000" dirty="0" err="1" smtClean="0">
                <a:latin typeface="Arial" panose="020B0604020202020204" pitchFamily="34" charset="0"/>
                <a:sym typeface="Wingdings" panose="05000000000000000000" pitchFamily="2" charset="2"/>
              </a:rPr>
              <a:t>at</a:t>
            </a:r>
            <a:r>
              <a:rPr lang="it-IT" altLang="it-IT" sz="2000" dirty="0" smtClean="0">
                <a:latin typeface="Arial" panose="020B0604020202020204" pitchFamily="34" charset="0"/>
                <a:sym typeface="Wingdings" panose="05000000000000000000" pitchFamily="2" charset="2"/>
              </a:rPr>
              <a:t> end 2014 (no </a:t>
            </a:r>
            <a:r>
              <a:rPr lang="it-IT" altLang="it-IT" sz="2000" dirty="0" err="1" smtClean="0">
                <a:latin typeface="Arial" panose="020B0604020202020204" pitchFamily="34" charset="0"/>
                <a:sym typeface="Wingdings" panose="05000000000000000000" pitchFamily="2" charset="2"/>
              </a:rPr>
              <a:t>term</a:t>
            </a:r>
            <a:r>
              <a:rPr lang="it-IT" altLang="it-IT" sz="2000" dirty="0" smtClean="0">
                <a:latin typeface="Arial" panose="020B0604020202020204" pitchFamily="34" charset="0"/>
                <a:sym typeface="Wingdings" panose="05000000000000000000" pitchFamily="2" charset="2"/>
              </a:rPr>
              <a:t> premium)</a:t>
            </a:r>
          </a:p>
          <a:p>
            <a:pPr algn="just" eaLnBrk="1" hangingPunct="1">
              <a:spcBef>
                <a:spcPct val="0"/>
              </a:spcBef>
              <a:buFontTx/>
              <a:buNone/>
              <a:defRPr/>
            </a:pPr>
            <a:endParaRPr lang="it-IT" altLang="it-IT" sz="2000" dirty="0" smtClean="0">
              <a:latin typeface="Arial" panose="020B0604020202020204" pitchFamily="34" charset="0"/>
              <a:sym typeface="Wingdings" panose="05000000000000000000" pitchFamily="2" charset="2"/>
            </a:endParaRPr>
          </a:p>
        </p:txBody>
      </p:sp>
      <p:graphicFrame>
        <p:nvGraphicFramePr>
          <p:cNvPr id="13" name="Grafico 12"/>
          <p:cNvGraphicFramePr>
            <a:graphicFrameLocks/>
          </p:cNvGraphicFramePr>
          <p:nvPr>
            <p:extLst>
              <p:ext uri="{D42A27DB-BD31-4B8C-83A1-F6EECF244321}">
                <p14:modId xmlns:p14="http://schemas.microsoft.com/office/powerpoint/2010/main" val="1569497194"/>
              </p:ext>
            </p:extLst>
          </p:nvPr>
        </p:nvGraphicFramePr>
        <p:xfrm>
          <a:off x="395536" y="3573016"/>
          <a:ext cx="4846886" cy="2718247"/>
        </p:xfrm>
        <a:graphic>
          <a:graphicData uri="http://schemas.openxmlformats.org/drawingml/2006/chart">
            <c:chart xmlns:c="http://schemas.openxmlformats.org/drawingml/2006/chart" xmlns:r="http://schemas.openxmlformats.org/officeDocument/2006/relationships" r:id="rId3"/>
          </a:graphicData>
        </a:graphic>
      </p:graphicFrame>
      <p:sp>
        <p:nvSpPr>
          <p:cNvPr id="9" name="CasellaDiTesto 3"/>
          <p:cNvSpPr txBox="1">
            <a:spLocks noChangeArrowheads="1"/>
          </p:cNvSpPr>
          <p:nvPr/>
        </p:nvSpPr>
        <p:spPr bwMode="auto">
          <a:xfrm>
            <a:off x="5365343" y="3591014"/>
            <a:ext cx="352942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indent="-342900" algn="just" eaLnBrk="1" hangingPunct="1">
              <a:spcBef>
                <a:spcPct val="0"/>
              </a:spcBef>
              <a:buFontTx/>
              <a:buChar char="-"/>
              <a:defRPr/>
            </a:pPr>
            <a:r>
              <a:rPr lang="it-IT" altLang="it-IT" sz="2000" dirty="0" smtClean="0">
                <a:latin typeface="Arial" panose="020B0604020202020204" pitchFamily="34" charset="0"/>
                <a:sym typeface="Wingdings" panose="05000000000000000000" pitchFamily="2" charset="2"/>
              </a:rPr>
              <a:t>ERP of 3% </a:t>
            </a:r>
            <a:r>
              <a:rPr lang="it-IT" altLang="it-IT" sz="2000" dirty="0" err="1" smtClean="0">
                <a:latin typeface="Arial" panose="020B0604020202020204" pitchFamily="34" charset="0"/>
                <a:sym typeface="Wingdings" panose="05000000000000000000" pitchFamily="2" charset="2"/>
              </a:rPr>
              <a:t>close</a:t>
            </a:r>
            <a:r>
              <a:rPr lang="it-IT" altLang="it-IT" sz="2000" dirty="0" smtClean="0">
                <a:latin typeface="Arial" panose="020B0604020202020204" pitchFamily="34" charset="0"/>
                <a:sym typeface="Wingdings" panose="05000000000000000000" pitchFamily="2" charset="2"/>
              </a:rPr>
              <a:t> to long </a:t>
            </a:r>
            <a:r>
              <a:rPr lang="it-IT" altLang="it-IT" sz="2000" dirty="0" err="1" smtClean="0">
                <a:latin typeface="Arial" panose="020B0604020202020204" pitchFamily="34" charset="0"/>
                <a:sym typeface="Wingdings" panose="05000000000000000000" pitchFamily="2" charset="2"/>
              </a:rPr>
              <a:t>run</a:t>
            </a:r>
            <a:r>
              <a:rPr lang="it-IT" altLang="it-IT" sz="2000" dirty="0" smtClean="0">
                <a:latin typeface="Arial" panose="020B0604020202020204" pitchFamily="34" charset="0"/>
                <a:sym typeface="Wingdings" panose="05000000000000000000" pitchFamily="2" charset="2"/>
              </a:rPr>
              <a:t> TS</a:t>
            </a:r>
          </a:p>
          <a:p>
            <a:pPr marL="342900" indent="-342900" algn="just" eaLnBrk="1" hangingPunct="1">
              <a:spcBef>
                <a:spcPct val="0"/>
              </a:spcBef>
              <a:buFontTx/>
              <a:buChar char="-"/>
              <a:defRPr/>
            </a:pPr>
            <a:r>
              <a:rPr lang="it-IT" altLang="it-IT" sz="2000" dirty="0" err="1" smtClean="0">
                <a:latin typeface="Arial" panose="020B0604020202020204" pitchFamily="34" charset="0"/>
                <a:sym typeface="Wingdings" panose="05000000000000000000" pitchFamily="2" charset="2"/>
              </a:rPr>
              <a:t>but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it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takes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about</a:t>
            </a:r>
            <a:r>
              <a:rPr lang="it-IT" altLang="it-IT" sz="2000" dirty="0" smtClean="0">
                <a:latin typeface="Arial" panose="020B0604020202020204" pitchFamily="34" charset="0"/>
                <a:sym typeface="Wingdings" panose="05000000000000000000" pitchFamily="2" charset="2"/>
              </a:rPr>
              <a:t> 20 </a:t>
            </a:r>
            <a:r>
              <a:rPr lang="it-IT" altLang="it-IT" sz="2000" dirty="0" err="1" smtClean="0">
                <a:latin typeface="Arial" panose="020B0604020202020204" pitchFamily="34" charset="0"/>
                <a:sym typeface="Wingdings" panose="05000000000000000000" pitchFamily="2" charset="2"/>
              </a:rPr>
              <a:t>yrs</a:t>
            </a:r>
            <a:r>
              <a:rPr lang="it-IT" altLang="it-IT" sz="2000" dirty="0" smtClean="0">
                <a:latin typeface="Arial" panose="020B0604020202020204" pitchFamily="34" charset="0"/>
                <a:sym typeface="Wingdings" panose="05000000000000000000" pitchFamily="2" charset="2"/>
              </a:rPr>
              <a:t> to </a:t>
            </a:r>
            <a:r>
              <a:rPr lang="it-IT" altLang="it-IT" sz="2000" dirty="0" err="1" smtClean="0">
                <a:latin typeface="Arial" panose="020B0604020202020204" pitchFamily="34" charset="0"/>
                <a:sym typeface="Wingdings" panose="05000000000000000000" pitchFamily="2" charset="2"/>
              </a:rPr>
              <a:t>make</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equities</a:t>
            </a:r>
            <a:r>
              <a:rPr lang="it-IT" altLang="it-IT" sz="2000" dirty="0" smtClean="0">
                <a:latin typeface="Arial" panose="020B0604020202020204" pitchFamily="34" charset="0"/>
                <a:sym typeface="Wingdings" panose="05000000000000000000" pitchFamily="2" charset="2"/>
              </a:rPr>
              <a:t> more </a:t>
            </a:r>
            <a:r>
              <a:rPr lang="it-IT" altLang="it-IT" sz="2000" dirty="0" err="1" smtClean="0">
                <a:latin typeface="Arial" panose="020B0604020202020204" pitchFamily="34" charset="0"/>
                <a:sym typeface="Wingdings" panose="05000000000000000000" pitchFamily="2" charset="2"/>
              </a:rPr>
              <a:t>rewarding</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than</a:t>
            </a:r>
            <a:r>
              <a:rPr lang="it-IT" altLang="it-IT" sz="2000" dirty="0" smtClean="0">
                <a:latin typeface="Arial" panose="020B0604020202020204" pitchFamily="34" charset="0"/>
                <a:sym typeface="Wingdings" panose="05000000000000000000" pitchFamily="2" charset="2"/>
              </a:rPr>
              <a:t> bonds (long-</a:t>
            </a:r>
            <a:r>
              <a:rPr lang="it-IT" altLang="it-IT" sz="2000" dirty="0" err="1" smtClean="0">
                <a:latin typeface="Arial" panose="020B0604020202020204" pitchFamily="34" charset="0"/>
                <a:sym typeface="Wingdings" panose="05000000000000000000" pitchFamily="2" charset="2"/>
              </a:rPr>
              <a:t>term</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return</a:t>
            </a:r>
            <a:r>
              <a:rPr lang="it-IT" altLang="it-IT" sz="2000" dirty="0" smtClean="0">
                <a:latin typeface="Arial" panose="020B0604020202020204" pitchFamily="34" charset="0"/>
                <a:sym typeface="Wingdings" panose="05000000000000000000" pitchFamily="2" charset="2"/>
              </a:rPr>
              <a:t> on </a:t>
            </a:r>
            <a:r>
              <a:rPr lang="it-IT" altLang="it-IT" sz="2000" dirty="0" err="1" smtClean="0">
                <a:latin typeface="Arial" panose="020B0604020202020204" pitchFamily="34" charset="0"/>
                <a:sym typeface="Wingdings" panose="05000000000000000000" pitchFamily="2" charset="2"/>
              </a:rPr>
              <a:t>gvt</a:t>
            </a:r>
            <a:r>
              <a:rPr lang="it-IT" altLang="it-IT" sz="2000" dirty="0" smtClean="0">
                <a:latin typeface="Arial" panose="020B0604020202020204" pitchFamily="34" charset="0"/>
                <a:sym typeface="Wingdings" panose="05000000000000000000" pitchFamily="2" charset="2"/>
              </a:rPr>
              <a:t>. bonds </a:t>
            </a:r>
            <a:r>
              <a:rPr lang="it-IT" altLang="it-IT" sz="2000" dirty="0" err="1" smtClean="0">
                <a:latin typeface="Arial" panose="020B0604020202020204" pitchFamily="34" charset="0"/>
                <a:sym typeface="Wingdings" panose="05000000000000000000" pitchFamily="2" charset="2"/>
              </a:rPr>
              <a:t>is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around</a:t>
            </a:r>
            <a:r>
              <a:rPr lang="it-IT" altLang="it-IT" sz="2000" dirty="0" smtClean="0">
                <a:latin typeface="Arial" panose="020B0604020202020204" pitchFamily="34" charset="0"/>
                <a:sym typeface="Wingdings" panose="05000000000000000000" pitchFamily="2" charset="2"/>
              </a:rPr>
              <a:t> 2% </a:t>
            </a:r>
            <a:r>
              <a:rPr lang="it-IT" altLang="it-IT" sz="2000" dirty="0" err="1" smtClean="0">
                <a:latin typeface="Arial" panose="020B0604020202020204" pitchFamily="34" charset="0"/>
                <a:sym typeface="Wingdings" panose="05000000000000000000" pitchFamily="2" charset="2"/>
              </a:rPr>
              <a:t>real</a:t>
            </a:r>
            <a:r>
              <a:rPr lang="it-IT" altLang="it-IT" sz="2000" dirty="0" smtClean="0">
                <a:latin typeface="Arial" panose="020B0604020202020204" pitchFamily="34" charset="0"/>
                <a:sym typeface="Wingdings" panose="05000000000000000000" pitchFamily="2" charset="2"/>
              </a:rPr>
              <a:t> plus </a:t>
            </a:r>
            <a:r>
              <a:rPr lang="it-IT" altLang="it-IT" sz="2000" dirty="0" err="1" smtClean="0">
                <a:latin typeface="Arial" panose="020B0604020202020204" pitchFamily="34" charset="0"/>
                <a:sym typeface="Wingdings" panose="05000000000000000000" pitchFamily="2" charset="2"/>
              </a:rPr>
              <a:t>inflation</a:t>
            </a:r>
            <a:r>
              <a:rPr lang="it-IT" altLang="it-IT" sz="2000" dirty="0" smtClean="0">
                <a:latin typeface="Arial" panose="020B0604020202020204" pitchFamily="34" charset="0"/>
                <a:sym typeface="Wingdings" panose="05000000000000000000" pitchFamily="2" charset="2"/>
              </a:rPr>
              <a:t>)</a:t>
            </a:r>
          </a:p>
          <a:p>
            <a:pPr algn="just" eaLnBrk="1" hangingPunct="1">
              <a:spcBef>
                <a:spcPct val="0"/>
              </a:spcBef>
              <a:buFontTx/>
              <a:buNone/>
              <a:defRPr/>
            </a:pPr>
            <a:endParaRPr lang="it-IT" altLang="it-IT" sz="2000" dirty="0" smtClean="0">
              <a:latin typeface="Arial" panose="020B0604020202020204" pitchFamily="34" charset="0"/>
              <a:sym typeface="Wingdings" panose="05000000000000000000" pitchFamily="2" charset="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Major issues and challenges ahead </a:t>
            </a:r>
            <a:r>
              <a:rPr lang="en-US" altLang="it-IT" sz="2400">
                <a:solidFill>
                  <a:schemeClr val="accent2"/>
                </a:solidFill>
                <a:latin typeface="Arial" charset="0"/>
                <a:cs typeface="Times New Roman" pitchFamily="18" charset="0"/>
              </a:rPr>
              <a:t>- Communicating risks</a:t>
            </a:r>
          </a:p>
        </p:txBody>
      </p:sp>
      <p:sp>
        <p:nvSpPr>
          <p:cNvPr id="19459" name="CasellaDiTesto 3"/>
          <p:cNvSpPr txBox="1">
            <a:spLocks noChangeArrowheads="1"/>
          </p:cNvSpPr>
          <p:nvPr/>
        </p:nvSpPr>
        <p:spPr bwMode="auto">
          <a:xfrm>
            <a:off x="244475" y="549275"/>
            <a:ext cx="8643938"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An example of communicating risks in the COVIP DP (very similar to the Chilean experience)</a:t>
            </a:r>
            <a:endParaRPr lang="it-IT" altLang="it-IT" sz="2000">
              <a:latin typeface="Arial" charset="0"/>
            </a:endParaRPr>
          </a:p>
          <a:p>
            <a:pPr algn="just" eaLnBrk="1" hangingPunct="1">
              <a:spcBef>
                <a:spcPct val="0"/>
              </a:spcBef>
              <a:buFontTx/>
              <a:buNone/>
            </a:pPr>
            <a:endParaRPr lang="it-IT" altLang="it-IT" sz="2000">
              <a:latin typeface="Arial" charset="0"/>
            </a:endParaRPr>
          </a:p>
          <a:p>
            <a:pPr algn="just" eaLnBrk="1" hangingPunct="1">
              <a:spcBef>
                <a:spcPct val="0"/>
              </a:spcBef>
              <a:buFontTx/>
              <a:buNone/>
            </a:pPr>
            <a:endParaRPr lang="it-IT" altLang="it-IT" sz="2000">
              <a:latin typeface="Arial" charset="0"/>
              <a:sym typeface="Wingdings" pitchFamily="2" charset="2"/>
            </a:endParaRPr>
          </a:p>
          <a:p>
            <a:pPr algn="just" eaLnBrk="1" hangingPunct="1">
              <a:spcBef>
                <a:spcPct val="0"/>
              </a:spcBef>
              <a:buFontTx/>
              <a:buNone/>
            </a:pPr>
            <a:endParaRPr lang="it-IT" altLang="it-IT" sz="2000">
              <a:latin typeface="Arial"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9462"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13</a:t>
            </a:r>
            <a:endParaRPr lang="en-US" altLang="it-IT" sz="1400">
              <a:solidFill>
                <a:schemeClr val="accent2"/>
              </a:solidFill>
              <a:latin typeface="Arial" charset="0"/>
              <a:cs typeface="Times New Roman" pitchFamily="18" charset="0"/>
            </a:endParaRPr>
          </a:p>
        </p:txBody>
      </p:sp>
      <p:pic>
        <p:nvPicPr>
          <p:cNvPr id="19463"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CasellaDiTesto 3"/>
          <p:cNvSpPr txBox="1">
            <a:spLocks noChangeArrowheads="1"/>
          </p:cNvSpPr>
          <p:nvPr/>
        </p:nvSpPr>
        <p:spPr bwMode="auto">
          <a:xfrm>
            <a:off x="306388" y="1330325"/>
            <a:ext cx="8551862" cy="509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a:buFontTx/>
              <a:buNone/>
            </a:pPr>
            <a:r>
              <a:rPr lang="it-IT" altLang="it-IT" sz="1800" b="1">
                <a:latin typeface="Arial" charset="0"/>
                <a:cs typeface="Arial" charset="0"/>
              </a:rPr>
              <a:t>Years to retirement: 40; Asset allocation: 100% bonds</a:t>
            </a: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endParaRPr lang="it-IT" altLang="it-IT" sz="1800" b="1">
              <a:latin typeface="Arial" charset="0"/>
              <a:cs typeface="Arial" charset="0"/>
            </a:endParaRPr>
          </a:p>
          <a:p>
            <a:pPr algn="just">
              <a:buFontTx/>
              <a:buNone/>
            </a:pPr>
            <a:r>
              <a:rPr lang="it-IT" altLang="it-IT" sz="2000">
                <a:latin typeface="Arial" charset="0"/>
                <a:cs typeface="Arial" charset="0"/>
              </a:rPr>
              <a:t>Major issue:</a:t>
            </a:r>
          </a:p>
          <a:p>
            <a:pPr algn="just">
              <a:buFontTx/>
              <a:buNone/>
            </a:pPr>
            <a:r>
              <a:rPr lang="it-IT" altLang="it-IT" sz="1800" b="1">
                <a:latin typeface="Arial" charset="0"/>
                <a:cs typeface="Arial" charset="0"/>
              </a:rPr>
              <a:t>             </a:t>
            </a:r>
            <a:r>
              <a:rPr lang="it-IT" altLang="it-IT" sz="2000">
                <a:solidFill>
                  <a:schemeClr val="accent2"/>
                </a:solidFill>
                <a:latin typeface="Arial" charset="0"/>
                <a:cs typeface="Times New Roman" pitchFamily="18" charset="0"/>
              </a:rPr>
              <a:t>widespread financial illiteracy and pension unawareness</a:t>
            </a:r>
          </a:p>
          <a:p>
            <a:pPr algn="just">
              <a:buFontTx/>
              <a:buNone/>
            </a:pPr>
            <a:endParaRPr lang="it-IT" altLang="it-IT" sz="1800" b="1">
              <a:latin typeface="Arial" charset="0"/>
              <a:cs typeface="Arial" charset="0"/>
            </a:endParaRPr>
          </a:p>
        </p:txBody>
      </p:sp>
      <p:pic>
        <p:nvPicPr>
          <p:cNvPr id="19465" name="Immagin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773238"/>
            <a:ext cx="3960812"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6" name="CasellaDiTesto 3"/>
          <p:cNvSpPr txBox="1">
            <a:spLocks noChangeArrowheads="1"/>
          </p:cNvSpPr>
          <p:nvPr/>
        </p:nvSpPr>
        <p:spPr bwMode="auto">
          <a:xfrm>
            <a:off x="4572000" y="1700213"/>
            <a:ext cx="4286250"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a:spcBef>
                <a:spcPct val="0"/>
              </a:spcBef>
              <a:buFontTx/>
              <a:buNone/>
            </a:pPr>
            <a:r>
              <a:rPr lang="it-IT" altLang="it-IT" sz="1600">
                <a:latin typeface="Arial" charset="0"/>
                <a:cs typeface="Arial" charset="0"/>
              </a:rPr>
              <a:t>If you continue to pay your contributions into the pension plan over the next 40 years,  you should expect to receive an annual income at retirement of € 8,511 (central scenario).</a:t>
            </a:r>
          </a:p>
          <a:p>
            <a:pPr algn="just">
              <a:spcBef>
                <a:spcPct val="0"/>
              </a:spcBef>
              <a:buFontTx/>
              <a:buNone/>
            </a:pPr>
            <a:endParaRPr lang="it-IT" altLang="it-IT" sz="1600">
              <a:latin typeface="Arial" charset="0"/>
              <a:cs typeface="Arial" charset="0"/>
            </a:endParaRPr>
          </a:p>
          <a:p>
            <a:pPr algn="just">
              <a:spcBef>
                <a:spcPct val="0"/>
              </a:spcBef>
              <a:buFontTx/>
              <a:buNone/>
            </a:pPr>
            <a:r>
              <a:rPr lang="it-IT" altLang="it-IT" sz="1600">
                <a:latin typeface="Arial" charset="0"/>
                <a:cs typeface="Arial" charset="0"/>
              </a:rPr>
              <a:t>In 9 out of 10 times (90% probability), you should expect to receive an annual income between € 4,394 (unfavourable scenario) and € 14,992 (favourable scenario).</a:t>
            </a:r>
          </a:p>
          <a:p>
            <a:pPr algn="just">
              <a:spcBef>
                <a:spcPct val="0"/>
              </a:spcBef>
              <a:buFontTx/>
              <a:buNone/>
            </a:pPr>
            <a:endParaRPr lang="it-IT" altLang="it-IT" sz="1600">
              <a:latin typeface="Arial" charset="0"/>
              <a:cs typeface="Arial" charset="0"/>
            </a:endParaRPr>
          </a:p>
          <a:p>
            <a:pPr algn="just">
              <a:spcBef>
                <a:spcPct val="0"/>
              </a:spcBef>
              <a:buFontTx/>
              <a:buNone/>
            </a:pPr>
            <a:r>
              <a:rPr lang="it-IT" altLang="it-IT" sz="1600">
                <a:latin typeface="Arial" charset="0"/>
                <a:cs typeface="Arial" charset="0"/>
              </a:rPr>
              <a:t>In 1 out of 10 times (10% probability), you should expect to receive an annual income less than € 4,394 or more than € 14,992. (..)</a:t>
            </a:r>
          </a:p>
        </p:txBody>
      </p:sp>
      <p:sp>
        <p:nvSpPr>
          <p:cNvPr id="19467" name="Freccia a destra 1"/>
          <p:cNvSpPr>
            <a:spLocks noChangeArrowheads="1"/>
          </p:cNvSpPr>
          <p:nvPr/>
        </p:nvSpPr>
        <p:spPr bwMode="auto">
          <a:xfrm>
            <a:off x="539750" y="5661025"/>
            <a:ext cx="576263" cy="288925"/>
          </a:xfrm>
          <a:prstGeom prst="rightArrow">
            <a:avLst>
              <a:gd name="adj1" fmla="val 50000"/>
              <a:gd name="adj2" fmla="val 49863"/>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Major issues and challenges ahead </a:t>
            </a:r>
            <a:r>
              <a:rPr lang="en-US" altLang="it-IT" sz="2400">
                <a:solidFill>
                  <a:schemeClr val="accent2"/>
                </a:solidFill>
                <a:latin typeface="Arial" charset="0"/>
                <a:cs typeface="Times New Roman" pitchFamily="18" charset="0"/>
              </a:rPr>
              <a:t>- Communicating risks</a:t>
            </a:r>
          </a:p>
        </p:txBody>
      </p:sp>
      <p:sp>
        <p:nvSpPr>
          <p:cNvPr id="4" name="CasellaDiTesto 3"/>
          <p:cNvSpPr txBox="1">
            <a:spLocks noChangeArrowheads="1"/>
          </p:cNvSpPr>
          <p:nvPr/>
        </p:nvSpPr>
        <p:spPr bwMode="auto">
          <a:xfrm>
            <a:off x="244475" y="503238"/>
            <a:ext cx="8643938" cy="631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spcAft>
                <a:spcPts val="2400"/>
              </a:spcAft>
              <a:buFontTx/>
              <a:buNone/>
              <a:defRPr/>
            </a:pPr>
            <a:r>
              <a:rPr lang="it-IT" altLang="it-IT" sz="2000" dirty="0" smtClean="0">
                <a:latin typeface="Arial" panose="020B0604020202020204" pitchFamily="34" charset="0"/>
                <a:sym typeface="Wingdings" panose="05000000000000000000" pitchFamily="2" charset="2"/>
              </a:rPr>
              <a:t>Some </a:t>
            </a:r>
            <a:r>
              <a:rPr lang="it-IT" altLang="it-IT" sz="2000" dirty="0" err="1" smtClean="0">
                <a:latin typeface="Arial" panose="020B0604020202020204" pitchFamily="34" charset="0"/>
                <a:sym typeface="Wingdings" panose="05000000000000000000" pitchFamily="2" charset="2"/>
              </a:rPr>
              <a:t>hints</a:t>
            </a:r>
            <a:r>
              <a:rPr lang="it-IT" altLang="it-IT" sz="2000" dirty="0" smtClean="0">
                <a:latin typeface="Arial" panose="020B0604020202020204" pitchFamily="34" charset="0"/>
                <a:sym typeface="Wingdings" panose="05000000000000000000" pitchFamily="2" charset="2"/>
              </a:rPr>
              <a:t> from the work </a:t>
            </a:r>
            <a:r>
              <a:rPr lang="it-IT" altLang="it-IT" sz="2000" dirty="0" err="1" smtClean="0">
                <a:latin typeface="Arial" panose="020B0604020202020204" pitchFamily="34" charset="0"/>
                <a:sym typeface="Wingdings" panose="05000000000000000000" pitchFamily="2" charset="2"/>
              </a:rPr>
              <a:t>done</a:t>
            </a:r>
            <a:r>
              <a:rPr lang="it-IT" altLang="it-IT" sz="2000" dirty="0" smtClean="0">
                <a:latin typeface="Arial" panose="020B0604020202020204" pitchFamily="34" charset="0"/>
                <a:sym typeface="Wingdings" panose="05000000000000000000" pitchFamily="2" charset="2"/>
              </a:rPr>
              <a:t> so far </a:t>
            </a:r>
            <a:r>
              <a:rPr lang="it-IT" altLang="it-IT" sz="2000" dirty="0" err="1" smtClean="0">
                <a:latin typeface="Arial" panose="020B0604020202020204" pitchFamily="34" charset="0"/>
                <a:sym typeface="Wingdings" panose="05000000000000000000" pitchFamily="2" charset="2"/>
              </a:rPr>
              <a:t>at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European</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level</a:t>
            </a:r>
            <a:r>
              <a:rPr lang="it-IT" altLang="it-IT" sz="2000" dirty="0" smtClean="0">
                <a:latin typeface="Arial" panose="020B0604020202020204" pitchFamily="34" charset="0"/>
                <a:sym typeface="Wingdings" panose="05000000000000000000" pitchFamily="2" charset="2"/>
              </a:rPr>
              <a:t>:</a:t>
            </a:r>
          </a:p>
          <a:p>
            <a:pPr marL="342900" indent="-342900" algn="just" eaLnBrk="1" hangingPunct="1">
              <a:spcBef>
                <a:spcPct val="0"/>
              </a:spcBef>
              <a:spcAft>
                <a:spcPts val="2400"/>
              </a:spcAft>
              <a:buFontTx/>
              <a:buChar char="-"/>
              <a:defRPr/>
            </a:pPr>
            <a:r>
              <a:rPr lang="it-IT" altLang="it-IT" sz="2000" dirty="0" smtClean="0">
                <a:latin typeface="Arial" panose="020B0604020202020204" pitchFamily="34" charset="0"/>
                <a:sym typeface="Wingdings" panose="05000000000000000000" pitchFamily="2" charset="2"/>
              </a:rPr>
              <a:t>IORP II Directive (</a:t>
            </a:r>
            <a:r>
              <a:rPr lang="it-IT" altLang="it-IT" sz="2000" dirty="0" err="1" smtClean="0">
                <a:latin typeface="Arial" panose="020B0604020202020204" pitchFamily="34" charset="0"/>
                <a:sym typeface="Wingdings" panose="05000000000000000000" pitchFamily="2" charset="2"/>
              </a:rPr>
              <a:t>recast</a:t>
            </a:r>
            <a:r>
              <a:rPr lang="it-IT" altLang="it-IT" sz="2000" dirty="0" smtClean="0">
                <a:latin typeface="Arial" panose="020B0604020202020204" pitchFamily="34" charset="0"/>
                <a:sym typeface="Wingdings" panose="05000000000000000000" pitchFamily="2" charset="2"/>
              </a:rPr>
              <a:t>): the text </a:t>
            </a:r>
            <a:r>
              <a:rPr lang="it-IT" altLang="it-IT" sz="2000" dirty="0" err="1" smtClean="0">
                <a:latin typeface="Arial" panose="020B0604020202020204" pitchFamily="34" charset="0"/>
                <a:sym typeface="Wingdings" panose="05000000000000000000" pitchFamily="2" charset="2"/>
              </a:rPr>
              <a:t>approved</a:t>
            </a:r>
            <a:r>
              <a:rPr lang="it-IT" altLang="it-IT" sz="2000" dirty="0" smtClean="0">
                <a:latin typeface="Arial" panose="020B0604020202020204" pitchFamily="34" charset="0"/>
                <a:sym typeface="Wingdings" panose="05000000000000000000" pitchFamily="2" charset="2"/>
              </a:rPr>
              <a:t> by the </a:t>
            </a:r>
            <a:r>
              <a:rPr lang="it-IT" altLang="it-IT" sz="2000" dirty="0" err="1" smtClean="0">
                <a:latin typeface="Arial" panose="020B0604020202020204" pitchFamily="34" charset="0"/>
                <a:sym typeface="Wingdings" panose="05000000000000000000" pitchFamily="2" charset="2"/>
              </a:rPr>
              <a:t>Parliament’s</a:t>
            </a:r>
            <a:r>
              <a:rPr lang="it-IT" altLang="it-IT" sz="2000" dirty="0" smtClean="0">
                <a:latin typeface="Arial" panose="020B0604020202020204" pitchFamily="34" charset="0"/>
                <a:sym typeface="Wingdings" panose="05000000000000000000" pitchFamily="2" charset="2"/>
              </a:rPr>
              <a:t> ECON </a:t>
            </a:r>
            <a:r>
              <a:rPr lang="it-IT" altLang="it-IT" sz="2000" dirty="0" err="1" smtClean="0">
                <a:latin typeface="Arial" panose="020B0604020202020204" pitchFamily="34" charset="0"/>
                <a:sym typeface="Wingdings" panose="05000000000000000000" pitchFamily="2" charset="2"/>
              </a:rPr>
              <a:t>Committee</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states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that</a:t>
            </a:r>
            <a:r>
              <a:rPr lang="it-IT" altLang="it-IT" sz="2000" dirty="0" smtClean="0">
                <a:latin typeface="Arial" panose="020B0604020202020204" pitchFamily="34" charset="0"/>
                <a:sym typeface="Wingdings" panose="05000000000000000000" pitchFamily="2" charset="2"/>
              </a:rPr>
              <a:t> a </a:t>
            </a:r>
            <a:r>
              <a:rPr lang="it-IT" altLang="it-IT" sz="2000" dirty="0" err="1" smtClean="0">
                <a:latin typeface="Arial" panose="020B0604020202020204" pitchFamily="34" charset="0"/>
                <a:sym typeface="Wingdings" panose="05000000000000000000" pitchFamily="2" charset="2"/>
              </a:rPr>
              <a:t>clear</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indication</a:t>
            </a:r>
            <a:r>
              <a:rPr lang="it-IT" altLang="it-IT" sz="2000" dirty="0" smtClean="0">
                <a:latin typeface="Arial" panose="020B0604020202020204" pitchFamily="34" charset="0"/>
                <a:sym typeface="Wingdings" panose="05000000000000000000" pitchFamily="2" charset="2"/>
              </a:rPr>
              <a:t> or </a:t>
            </a:r>
            <a:r>
              <a:rPr lang="it-IT" altLang="it-IT" sz="2000" dirty="0" err="1" smtClean="0">
                <a:latin typeface="Arial" panose="020B0604020202020204" pitchFamily="34" charset="0"/>
                <a:sym typeface="Wingdings" panose="05000000000000000000" pitchFamily="2" charset="2"/>
              </a:rPr>
              <a:t>risks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borne</a:t>
            </a:r>
            <a:r>
              <a:rPr lang="it-IT" altLang="it-IT" sz="2000" dirty="0" smtClean="0">
                <a:latin typeface="Arial" panose="020B0604020202020204" pitchFamily="34" charset="0"/>
                <a:sym typeface="Wingdings" panose="05000000000000000000" pitchFamily="2" charset="2"/>
              </a:rPr>
              <a:t> by the </a:t>
            </a:r>
            <a:r>
              <a:rPr lang="it-IT" altLang="it-IT" sz="2000" dirty="0" err="1" smtClean="0">
                <a:latin typeface="Arial" panose="020B0604020202020204" pitchFamily="34" charset="0"/>
                <a:sym typeface="Wingdings" panose="05000000000000000000" pitchFamily="2" charset="2"/>
              </a:rPr>
              <a:t>member</a:t>
            </a:r>
            <a:r>
              <a:rPr lang="it-IT" altLang="it-IT" sz="2000" dirty="0" smtClean="0">
                <a:latin typeface="Arial" panose="020B0604020202020204" pitchFamily="34" charset="0"/>
                <a:sym typeface="Wingdings" panose="05000000000000000000" pitchFamily="2" charset="2"/>
              </a:rPr>
              <a:t> under a best estimate scenario and an </a:t>
            </a:r>
            <a:r>
              <a:rPr lang="it-IT" altLang="it-IT" sz="2000" dirty="0" err="1" smtClean="0">
                <a:latin typeface="Arial" panose="020B0604020202020204" pitchFamily="34" charset="0"/>
                <a:sym typeface="Wingdings" panose="05000000000000000000" pitchFamily="2" charset="2"/>
              </a:rPr>
              <a:t>extreme</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but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plausible</a:t>
            </a:r>
            <a:r>
              <a:rPr lang="it-IT" altLang="it-IT" sz="2000" dirty="0" smtClean="0">
                <a:latin typeface="Arial" panose="020B0604020202020204" pitchFamily="34" charset="0"/>
                <a:sym typeface="Wingdings" panose="05000000000000000000" pitchFamily="2" charset="2"/>
              </a:rPr>
              <a:t>, </a:t>
            </a:r>
            <a:r>
              <a:rPr lang="it-IT" altLang="it-IT" sz="2000" u="sng" dirty="0" err="1" smtClean="0">
                <a:latin typeface="Arial" panose="020B0604020202020204" pitchFamily="34" charset="0"/>
                <a:sym typeface="Wingdings" panose="05000000000000000000" pitchFamily="2" charset="2"/>
              </a:rPr>
              <a:t>worst</a:t>
            </a:r>
            <a:r>
              <a:rPr lang="it-IT" altLang="it-IT" sz="2000" u="sng" dirty="0" smtClean="0">
                <a:latin typeface="Arial" panose="020B0604020202020204" pitchFamily="34" charset="0"/>
                <a:sym typeface="Wingdings" panose="05000000000000000000" pitchFamily="2" charset="2"/>
              </a:rPr>
              <a:t> case scenario</a:t>
            </a:r>
            <a:r>
              <a:rPr lang="it-IT" altLang="it-IT" sz="2000" dirty="0" smtClean="0">
                <a:latin typeface="Arial" panose="020B0604020202020204" pitchFamily="34" charset="0"/>
                <a:sym typeface="Wingdings" panose="05000000000000000000" pitchFamily="2" charset="2"/>
              </a:rPr>
              <a:t> ( </a:t>
            </a:r>
            <a:r>
              <a:rPr lang="it-IT" altLang="it-IT" sz="2000" dirty="0" err="1"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does</a:t>
            </a:r>
            <a:r>
              <a:rPr lang="it-IT" altLang="it-IT" sz="2000" dirty="0"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 </a:t>
            </a:r>
            <a:r>
              <a:rPr lang="it-IT" altLang="it-IT" sz="2000" dirty="0" err="1"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it</a:t>
            </a:r>
            <a:r>
              <a:rPr lang="it-IT" altLang="it-IT" sz="2000" dirty="0"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 </a:t>
            </a:r>
            <a:r>
              <a:rPr lang="it-IT" altLang="it-IT" sz="2000" dirty="0" err="1"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make</a:t>
            </a:r>
            <a:r>
              <a:rPr lang="it-IT" altLang="it-IT" sz="2000" dirty="0"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 </a:t>
            </a:r>
            <a:r>
              <a:rPr lang="it-IT" altLang="it-IT" sz="2000" dirty="0" err="1"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sense</a:t>
            </a:r>
            <a:r>
              <a:rPr lang="it-IT" altLang="it-IT" sz="2000" dirty="0"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 for </a:t>
            </a:r>
            <a:r>
              <a:rPr lang="it-IT" altLang="it-IT" sz="2000" dirty="0" err="1"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pension</a:t>
            </a:r>
            <a:r>
              <a:rPr lang="it-IT" altLang="it-IT" sz="2000" dirty="0"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a:t>
            </a:r>
            <a:r>
              <a:rPr lang="it-IT" altLang="it-IT" sz="2400" dirty="0" smtClean="0">
                <a:solidFill>
                  <a:schemeClr val="accent2"/>
                </a:solidFill>
                <a:latin typeface="Arial" panose="020B0604020202020204" pitchFamily="34" charset="0"/>
                <a:cs typeface="Times New Roman" panose="02020603050405020304" pitchFamily="18"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is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needed</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taking</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into</a:t>
            </a:r>
            <a:r>
              <a:rPr lang="it-IT" altLang="it-IT" sz="2000" dirty="0" smtClean="0">
                <a:latin typeface="Arial" panose="020B0604020202020204" pitchFamily="34" charset="0"/>
                <a:sym typeface="Wingdings" panose="05000000000000000000" pitchFamily="2" charset="2"/>
              </a:rPr>
              <a:t> account the </a:t>
            </a:r>
            <a:r>
              <a:rPr lang="it-IT" altLang="it-IT" sz="2000" dirty="0" err="1" smtClean="0">
                <a:latin typeface="Arial" panose="020B0604020202020204" pitchFamily="34" charset="0"/>
                <a:sym typeface="Wingdings" panose="05000000000000000000" pitchFamily="2" charset="2"/>
              </a:rPr>
              <a:t>specific</a:t>
            </a:r>
            <a:r>
              <a:rPr lang="it-IT" altLang="it-IT" sz="2000" dirty="0" smtClean="0">
                <a:latin typeface="Arial" panose="020B0604020202020204" pitchFamily="34" charset="0"/>
                <a:sym typeface="Wingdings" panose="05000000000000000000" pitchFamily="2" charset="2"/>
              </a:rPr>
              <a:t> nature of the </a:t>
            </a:r>
            <a:r>
              <a:rPr lang="it-IT" altLang="it-IT" sz="2000" dirty="0" err="1" smtClean="0">
                <a:latin typeface="Arial" panose="020B0604020202020204" pitchFamily="34" charset="0"/>
                <a:sym typeface="Wingdings" panose="05000000000000000000" pitchFamily="2" charset="2"/>
              </a:rPr>
              <a:t>pension</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scheme</a:t>
            </a:r>
            <a:endParaRPr lang="it-IT" altLang="it-IT" sz="2000" dirty="0" smtClean="0">
              <a:latin typeface="Arial" panose="020B0604020202020204" pitchFamily="34" charset="0"/>
              <a:sym typeface="Wingdings" panose="05000000000000000000" pitchFamily="2" charset="2"/>
            </a:endParaRPr>
          </a:p>
          <a:p>
            <a:pPr marL="342900" indent="-342900" algn="just" eaLnBrk="1" hangingPunct="1">
              <a:spcBef>
                <a:spcPct val="0"/>
              </a:spcBef>
              <a:buFontTx/>
              <a:buChar char="-"/>
              <a:defRPr/>
            </a:pPr>
            <a:r>
              <a:rPr lang="it-IT" altLang="it-IT" sz="2000" dirty="0" smtClean="0">
                <a:latin typeface="Arial" panose="020B0604020202020204" pitchFamily="34" charset="0"/>
                <a:sym typeface="Wingdings" panose="05000000000000000000" pitchFamily="2" charset="2"/>
              </a:rPr>
              <a:t>EIOPA work on the Pan-</a:t>
            </a:r>
            <a:r>
              <a:rPr lang="it-IT" altLang="it-IT" sz="2000" dirty="0" err="1" smtClean="0">
                <a:latin typeface="Arial" panose="020B0604020202020204" pitchFamily="34" charset="0"/>
                <a:sym typeface="Wingdings" panose="05000000000000000000" pitchFamily="2" charset="2"/>
              </a:rPr>
              <a:t>European</a:t>
            </a:r>
            <a:r>
              <a:rPr lang="it-IT" altLang="it-IT" sz="2000" dirty="0" smtClean="0">
                <a:latin typeface="Arial" panose="020B0604020202020204" pitchFamily="34" charset="0"/>
                <a:sym typeface="Wingdings" panose="05000000000000000000" pitchFamily="2" charset="2"/>
              </a:rPr>
              <a:t> Personal </a:t>
            </a:r>
            <a:r>
              <a:rPr lang="it-IT" altLang="it-IT" sz="2000" dirty="0" err="1" smtClean="0">
                <a:latin typeface="Arial" panose="020B0604020202020204" pitchFamily="34" charset="0"/>
                <a:sym typeface="Wingdings" panose="05000000000000000000" pitchFamily="2" charset="2"/>
              </a:rPr>
              <a:t>Pensions</a:t>
            </a:r>
            <a:r>
              <a:rPr lang="it-IT" altLang="it-IT" sz="2000" dirty="0" smtClean="0">
                <a:latin typeface="Arial" panose="020B0604020202020204" pitchFamily="34" charset="0"/>
                <a:sym typeface="Wingdings" panose="05000000000000000000" pitchFamily="2" charset="2"/>
              </a:rPr>
              <a:t> – </a:t>
            </a:r>
            <a:r>
              <a:rPr lang="it-IT" altLang="it-IT" sz="2000" dirty="0" err="1" smtClean="0">
                <a:latin typeface="Arial" panose="020B0604020202020204" pitchFamily="34" charset="0"/>
                <a:sym typeface="Wingdings" panose="05000000000000000000" pitchFamily="2" charset="2"/>
              </a:rPr>
              <a:t>PEPPs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see</a:t>
            </a:r>
            <a:r>
              <a:rPr lang="it-IT" altLang="it-IT" sz="2000" dirty="0" smtClean="0">
                <a:latin typeface="Arial" panose="020B0604020202020204" pitchFamily="34" charset="0"/>
                <a:sym typeface="Wingdings" panose="05000000000000000000" pitchFamily="2" charset="2"/>
              </a:rPr>
              <a:t> EIOPA CP 15/006): the </a:t>
            </a:r>
            <a:r>
              <a:rPr lang="it-IT" altLang="it-IT" sz="2000" dirty="0" err="1" smtClean="0">
                <a:latin typeface="Arial" panose="020B0604020202020204" pitchFamily="34" charset="0"/>
                <a:sym typeface="Wingdings" panose="05000000000000000000" pitchFamily="2" charset="2"/>
              </a:rPr>
              <a:t>main</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messagge</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that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needs</a:t>
            </a:r>
            <a:r>
              <a:rPr lang="it-IT" altLang="it-IT" sz="2000" dirty="0" smtClean="0">
                <a:latin typeface="Arial" panose="020B0604020202020204" pitchFamily="34" charset="0"/>
                <a:sym typeface="Wingdings" panose="05000000000000000000" pitchFamily="2" charset="2"/>
              </a:rPr>
              <a:t> to be </a:t>
            </a:r>
            <a:r>
              <a:rPr lang="it-IT" altLang="it-IT" sz="2000" dirty="0" err="1" smtClean="0">
                <a:latin typeface="Arial" panose="020B0604020202020204" pitchFamily="34" charset="0"/>
                <a:sym typeface="Wingdings" panose="05000000000000000000" pitchFamily="2" charset="2"/>
              </a:rPr>
              <a:t>communicated</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is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connected</a:t>
            </a:r>
            <a:r>
              <a:rPr lang="it-IT" altLang="it-IT" sz="2000" dirty="0" smtClean="0">
                <a:latin typeface="Arial" panose="020B0604020202020204" pitchFamily="34" charset="0"/>
                <a:sym typeface="Wingdings" panose="05000000000000000000" pitchFamily="2" charset="2"/>
              </a:rPr>
              <a:t> with the </a:t>
            </a:r>
            <a:r>
              <a:rPr lang="it-IT" altLang="it-IT" sz="2000" dirty="0" err="1" smtClean="0">
                <a:latin typeface="Arial" panose="020B0604020202020204" pitchFamily="34" charset="0"/>
                <a:sym typeface="Wingdings" panose="05000000000000000000" pitchFamily="2" charset="2"/>
              </a:rPr>
              <a:t>very</a:t>
            </a:r>
            <a:r>
              <a:rPr lang="it-IT" altLang="it-IT" sz="2000" dirty="0" smtClean="0">
                <a:latin typeface="Arial" panose="020B0604020202020204" pitchFamily="34" charset="0"/>
                <a:sym typeface="Wingdings" panose="05000000000000000000" pitchFamily="2" charset="2"/>
              </a:rPr>
              <a:t> nature of </a:t>
            </a:r>
            <a:r>
              <a:rPr lang="it-IT" altLang="it-IT" sz="2000" dirty="0" err="1" smtClean="0">
                <a:latin typeface="Arial" panose="020B0604020202020204" pitchFamily="34" charset="0"/>
                <a:sym typeface="Wingdings" panose="05000000000000000000" pitchFamily="2" charset="2"/>
              </a:rPr>
              <a:t>pension</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products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that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is</a:t>
            </a:r>
            <a:r>
              <a:rPr lang="it-IT" altLang="it-IT" sz="2000" dirty="0" smtClean="0">
                <a:latin typeface="Arial" panose="020B0604020202020204" pitchFamily="34" charset="0"/>
                <a:sym typeface="Wingdings" panose="05000000000000000000" pitchFamily="2" charset="2"/>
              </a:rPr>
              <a:t> the </a:t>
            </a:r>
            <a:r>
              <a:rPr lang="it-IT" altLang="it-IT" sz="2000" dirty="0" err="1" smtClean="0">
                <a:latin typeface="Arial" panose="020B0604020202020204" pitchFamily="34" charset="0"/>
                <a:sym typeface="Wingdings" panose="05000000000000000000" pitchFamily="2" charset="2"/>
              </a:rPr>
              <a:t>relationship</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btw</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risk</a:t>
            </a:r>
            <a:r>
              <a:rPr lang="it-IT" altLang="it-IT" sz="2000" dirty="0" smtClean="0">
                <a:latin typeface="Arial" panose="020B0604020202020204" pitchFamily="34" charset="0"/>
                <a:sym typeface="Wingdings" panose="05000000000000000000" pitchFamily="2" charset="2"/>
              </a:rPr>
              <a:t> and </a:t>
            </a:r>
            <a:r>
              <a:rPr lang="it-IT" altLang="it-IT" sz="2000" dirty="0" err="1" smtClean="0">
                <a:latin typeface="Arial" panose="020B0604020202020204" pitchFamily="34" charset="0"/>
                <a:sym typeface="Wingdings" panose="05000000000000000000" pitchFamily="2" charset="2"/>
              </a:rPr>
              <a:t>reward</a:t>
            </a:r>
            <a:r>
              <a:rPr lang="it-IT" altLang="it-IT" sz="2000" dirty="0" smtClean="0">
                <a:latin typeface="Arial" panose="020B0604020202020204" pitchFamily="34" charset="0"/>
                <a:sym typeface="Wingdings" panose="05000000000000000000" pitchFamily="2" charset="2"/>
              </a:rPr>
              <a:t> over the </a:t>
            </a:r>
            <a:r>
              <a:rPr lang="it-IT" altLang="it-IT" sz="2000" dirty="0" err="1" smtClean="0">
                <a:latin typeface="Arial" panose="020B0604020202020204" pitchFamily="34" charset="0"/>
                <a:sym typeface="Wingdings" panose="05000000000000000000" pitchFamily="2" charset="2"/>
              </a:rPr>
              <a:t>investment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horizon</a:t>
            </a:r>
            <a:r>
              <a:rPr lang="it-IT" altLang="it-IT" sz="2000" dirty="0" smtClean="0">
                <a:latin typeface="Arial" panose="020B0604020202020204" pitchFamily="34" charset="0"/>
                <a:sym typeface="Wingdings" panose="05000000000000000000" pitchFamily="2" charset="2"/>
              </a:rPr>
              <a:t>: </a:t>
            </a:r>
          </a:p>
          <a:p>
            <a:pPr algn="just" eaLnBrk="1" hangingPunct="1">
              <a:spcBef>
                <a:spcPct val="0"/>
              </a:spcBef>
              <a:buFontTx/>
              <a:buNone/>
              <a:defRPr/>
            </a:pPr>
            <a:r>
              <a:rPr lang="it-IT" altLang="it-IT" sz="2000" dirty="0" smtClean="0">
                <a:latin typeface="Arial" panose="020B0604020202020204" pitchFamily="34" charset="0"/>
                <a:sym typeface="Wingdings" panose="05000000000000000000" pitchFamily="2" charset="2"/>
              </a:rPr>
              <a:t>	 </a:t>
            </a:r>
            <a:r>
              <a:rPr lang="it-IT" altLang="it-IT" sz="2000" dirty="0" err="1" smtClean="0">
                <a:latin typeface="Arial" panose="020B0604020202020204" pitchFamily="34" charset="0"/>
                <a:sym typeface="Wingdings" panose="05000000000000000000" pitchFamily="2" charset="2"/>
              </a:rPr>
              <a:t>typically</a:t>
            </a:r>
            <a:r>
              <a:rPr lang="it-IT" altLang="it-IT" sz="2000" dirty="0" smtClean="0">
                <a:latin typeface="Arial" panose="020B0604020202020204" pitchFamily="34" charset="0"/>
                <a:sym typeface="Wingdings" panose="05000000000000000000" pitchFamily="2" charset="2"/>
              </a:rPr>
              <a:t>, over the short </a:t>
            </a:r>
            <a:r>
              <a:rPr lang="it-IT" altLang="it-IT" sz="2000" dirty="0" err="1" smtClean="0">
                <a:latin typeface="Arial" panose="020B0604020202020204" pitchFamily="34" charset="0"/>
                <a:sym typeface="Wingdings" panose="05000000000000000000" pitchFamily="2" charset="2"/>
              </a:rPr>
              <a:t>term</a:t>
            </a:r>
            <a:r>
              <a:rPr lang="it-IT" altLang="it-IT" sz="2000" dirty="0" smtClean="0">
                <a:latin typeface="Arial" panose="020B0604020202020204" pitchFamily="34" charset="0"/>
                <a:sym typeface="Wingdings" panose="05000000000000000000" pitchFamily="2" charset="2"/>
              </a:rPr>
              <a:t> the </a:t>
            </a:r>
            <a:r>
              <a:rPr lang="it-IT" altLang="it-IT" sz="2000" dirty="0" err="1" smtClean="0">
                <a:latin typeface="Arial" panose="020B0604020202020204" pitchFamily="34" charset="0"/>
                <a:sym typeface="Wingdings" panose="05000000000000000000" pitchFamily="2" charset="2"/>
              </a:rPr>
              <a:t>risk</a:t>
            </a:r>
            <a:r>
              <a:rPr lang="it-IT" altLang="it-IT" sz="2000" dirty="0" smtClean="0">
                <a:latin typeface="Arial" panose="020B0604020202020204" pitchFamily="34" charset="0"/>
                <a:sym typeface="Wingdings" panose="05000000000000000000" pitchFamily="2" charset="2"/>
              </a:rPr>
              <a:t> of large </a:t>
            </a:r>
            <a:r>
              <a:rPr lang="it-IT" altLang="it-IT" sz="2000" dirty="0" err="1" smtClean="0">
                <a:latin typeface="Arial" panose="020B0604020202020204" pitchFamily="34" charset="0"/>
                <a:sym typeface="Wingdings" panose="05000000000000000000" pitchFamily="2" charset="2"/>
              </a:rPr>
              <a:t>fluctuations</a:t>
            </a:r>
            <a:r>
              <a:rPr lang="it-IT" altLang="it-IT" sz="2000" dirty="0" smtClean="0">
                <a:latin typeface="Arial" panose="020B0604020202020204" pitchFamily="34" charset="0"/>
                <a:sym typeface="Wingdings" panose="05000000000000000000" pitchFamily="2" charset="2"/>
              </a:rPr>
              <a:t> in 	</a:t>
            </a:r>
            <a:r>
              <a:rPr lang="it-IT" altLang="it-IT" sz="2000" dirty="0" err="1" smtClean="0">
                <a:latin typeface="Arial" panose="020B0604020202020204" pitchFamily="34" charset="0"/>
                <a:sym typeface="Wingdings" panose="05000000000000000000" pitchFamily="2" charset="2"/>
              </a:rPr>
              <a:t>values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will</a:t>
            </a:r>
            <a:r>
              <a:rPr lang="it-IT" altLang="it-IT" sz="2000" dirty="0" smtClean="0">
                <a:latin typeface="Arial" panose="020B0604020202020204" pitchFamily="34" charset="0"/>
                <a:sym typeface="Wingdings" panose="05000000000000000000" pitchFamily="2" charset="2"/>
              </a:rPr>
              <a:t> come from </a:t>
            </a:r>
            <a:r>
              <a:rPr lang="it-IT" altLang="it-IT" sz="2000" dirty="0" err="1" smtClean="0">
                <a:latin typeface="Arial" panose="020B0604020202020204" pitchFamily="34" charset="0"/>
                <a:sym typeface="Wingdings" panose="05000000000000000000" pitchFamily="2" charset="2"/>
              </a:rPr>
              <a:t>riskier</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assets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such</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as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equities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whereas</a:t>
            </a:r>
            <a:r>
              <a:rPr lang="it-IT" altLang="it-IT" sz="2000" dirty="0" smtClean="0">
                <a:latin typeface="Arial" panose="020B0604020202020204" pitchFamily="34" charset="0"/>
                <a:sym typeface="Wingdings" panose="05000000000000000000" pitchFamily="2" charset="2"/>
              </a:rPr>
              <a:t> over 	the long </a:t>
            </a:r>
            <a:r>
              <a:rPr lang="it-IT" altLang="it-IT" sz="2000" dirty="0" err="1" smtClean="0">
                <a:latin typeface="Arial" panose="020B0604020202020204" pitchFamily="34" charset="0"/>
                <a:sym typeface="Wingdings" panose="05000000000000000000" pitchFamily="2" charset="2"/>
              </a:rPr>
              <a:t>term</a:t>
            </a:r>
            <a:r>
              <a:rPr lang="it-IT" altLang="it-IT" sz="2000" dirty="0" smtClean="0">
                <a:latin typeface="Arial" panose="020B0604020202020204" pitchFamily="34" charset="0"/>
                <a:sym typeface="Wingdings" panose="05000000000000000000" pitchFamily="2" charset="2"/>
              </a:rPr>
              <a:t> the </a:t>
            </a:r>
            <a:r>
              <a:rPr lang="it-IT" altLang="it-IT" sz="2000" dirty="0" err="1" smtClean="0">
                <a:latin typeface="Arial" panose="020B0604020202020204" pitchFamily="34" charset="0"/>
                <a:sym typeface="Wingdings" panose="05000000000000000000" pitchFamily="2" charset="2"/>
              </a:rPr>
              <a:t>potential</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upside</a:t>
            </a:r>
            <a:r>
              <a:rPr lang="it-IT" altLang="it-IT" sz="2000" dirty="0" smtClean="0">
                <a:latin typeface="Arial" panose="020B0604020202020204" pitchFamily="34" charset="0"/>
                <a:sym typeface="Wingdings" panose="05000000000000000000" pitchFamily="2" charset="2"/>
              </a:rPr>
              <a:t>» of </a:t>
            </a:r>
            <a:r>
              <a:rPr lang="it-IT" altLang="it-IT" sz="2000" dirty="0" err="1" smtClean="0">
                <a:latin typeface="Arial" panose="020B0604020202020204" pitchFamily="34" charset="0"/>
                <a:sym typeface="Wingdings" panose="05000000000000000000" pitchFamily="2" charset="2"/>
              </a:rPr>
              <a:t>being</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exposed</a:t>
            </a:r>
            <a:r>
              <a:rPr lang="it-IT" altLang="it-IT" sz="2000" dirty="0" smtClean="0">
                <a:latin typeface="Arial" panose="020B0604020202020204" pitchFamily="34" charset="0"/>
                <a:sym typeface="Wingdings" panose="05000000000000000000" pitchFamily="2" charset="2"/>
              </a:rPr>
              <a:t> to </a:t>
            </a:r>
            <a:r>
              <a:rPr lang="it-IT" altLang="it-IT" sz="2000" dirty="0" err="1" smtClean="0">
                <a:latin typeface="Arial" panose="020B0604020202020204" pitchFamily="34" charset="0"/>
                <a:sym typeface="Wingdings" panose="05000000000000000000" pitchFamily="2" charset="2"/>
              </a:rPr>
              <a:t>riskier</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assets</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becomes</a:t>
            </a:r>
            <a:r>
              <a:rPr lang="it-IT" altLang="it-IT" sz="2000" dirty="0" smtClean="0">
                <a:latin typeface="Arial" panose="020B0604020202020204" pitchFamily="34" charset="0"/>
                <a:sym typeface="Wingdings" panose="05000000000000000000" pitchFamily="2" charset="2"/>
              </a:rPr>
              <a:t> more </a:t>
            </a:r>
            <a:r>
              <a:rPr lang="it-IT" altLang="it-IT" sz="2000" dirty="0" err="1" smtClean="0">
                <a:latin typeface="Arial" panose="020B0604020202020204" pitchFamily="34" charset="0"/>
                <a:sym typeface="Wingdings" panose="05000000000000000000" pitchFamily="2" charset="2"/>
              </a:rPr>
              <a:t>relevant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even</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though</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significant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fluctuations</a:t>
            </a:r>
            <a:r>
              <a:rPr lang="it-IT" altLang="it-IT" sz="2000" dirty="0" smtClean="0">
                <a:latin typeface="Arial" panose="020B0604020202020204" pitchFamily="34" charset="0"/>
                <a:sym typeface="Wingdings" panose="05000000000000000000" pitchFamily="2" charset="2"/>
              </a:rPr>
              <a:t> 	in </a:t>
            </a:r>
            <a:r>
              <a:rPr lang="it-IT" altLang="it-IT" sz="2000" dirty="0" err="1" smtClean="0">
                <a:latin typeface="Arial" panose="020B0604020202020204" pitchFamily="34" charset="0"/>
                <a:sym typeface="Wingdings" panose="05000000000000000000" pitchFamily="2" charset="2"/>
              </a:rPr>
              <a:t>values</a:t>
            </a:r>
            <a:r>
              <a:rPr lang="it-IT" altLang="it-IT" sz="2000" dirty="0" smtClean="0">
                <a:latin typeface="Arial" panose="020B0604020202020204" pitchFamily="34" charset="0"/>
                <a:sym typeface="Wingdings" panose="05000000000000000000" pitchFamily="2" charset="2"/>
              </a:rPr>
              <a:t> are </a:t>
            </a:r>
            <a:r>
              <a:rPr lang="it-IT" altLang="it-IT" sz="2000" dirty="0" err="1" smtClean="0">
                <a:latin typeface="Arial" panose="020B0604020202020204" pitchFamily="34" charset="0"/>
                <a:sym typeface="Wingdings" panose="05000000000000000000" pitchFamily="2" charset="2"/>
              </a:rPr>
              <a:t>also</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possible</a:t>
            </a:r>
            <a:endParaRPr lang="it-IT" altLang="it-IT" sz="2000" dirty="0" smtClean="0">
              <a:latin typeface="Arial" panose="020B0604020202020204" pitchFamily="34" charset="0"/>
            </a:endParaRPr>
          </a:p>
          <a:p>
            <a:pPr algn="just" eaLnBrk="1" hangingPunct="1">
              <a:spcBef>
                <a:spcPct val="0"/>
              </a:spcBef>
              <a:buFontTx/>
              <a:buNone/>
              <a:defRPr/>
            </a:pPr>
            <a:endParaRPr lang="it-IT" altLang="it-IT" sz="2000" dirty="0" smtClean="0">
              <a:latin typeface="Arial" panose="020B0604020202020204" pitchFamily="34" charset="0"/>
            </a:endParaRPr>
          </a:p>
          <a:p>
            <a:pPr algn="just" eaLnBrk="1" hangingPunct="1">
              <a:spcBef>
                <a:spcPct val="0"/>
              </a:spcBef>
              <a:buFontTx/>
              <a:buNone/>
              <a:defRPr/>
            </a:pPr>
            <a:endParaRPr lang="it-IT" altLang="it-IT" sz="2000" dirty="0" smtClean="0">
              <a:latin typeface="Arial" panose="020B0604020202020204" pitchFamily="34" charset="0"/>
              <a:sym typeface="Wingdings" panose="05000000000000000000" pitchFamily="2" charset="2"/>
            </a:endParaRPr>
          </a:p>
          <a:p>
            <a:pPr algn="just" eaLnBrk="1" hangingPunct="1">
              <a:spcBef>
                <a:spcPct val="0"/>
              </a:spcBef>
              <a:buFontTx/>
              <a:buNone/>
              <a:defRPr/>
            </a:pPr>
            <a:endParaRPr lang="it-IT" altLang="it-IT" sz="2000" dirty="0" smtClean="0">
              <a:latin typeface="Arial" panose="020B0604020202020204" pitchFamily="34"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20486"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14</a:t>
            </a:r>
            <a:endParaRPr lang="en-US" altLang="it-IT" sz="1400">
              <a:solidFill>
                <a:schemeClr val="accent2"/>
              </a:solidFill>
              <a:latin typeface="Arial" charset="0"/>
              <a:cs typeface="Times New Roman" pitchFamily="18" charset="0"/>
            </a:endParaRPr>
          </a:p>
        </p:txBody>
      </p:sp>
      <p:pic>
        <p:nvPicPr>
          <p:cNvPr id="20487"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Major issues and challenges ahead </a:t>
            </a:r>
            <a:r>
              <a:rPr lang="en-US" altLang="it-IT" sz="2400">
                <a:solidFill>
                  <a:schemeClr val="accent2"/>
                </a:solidFill>
                <a:latin typeface="Arial" charset="0"/>
                <a:cs typeface="Times New Roman" pitchFamily="18" charset="0"/>
              </a:rPr>
              <a:t>- Communicating risks</a:t>
            </a:r>
          </a:p>
        </p:txBody>
      </p:sp>
      <p:sp>
        <p:nvSpPr>
          <p:cNvPr id="21507" name="CasellaDiTesto 3"/>
          <p:cNvSpPr txBox="1">
            <a:spLocks noChangeArrowheads="1"/>
          </p:cNvSpPr>
          <p:nvPr/>
        </p:nvSpPr>
        <p:spPr bwMode="auto">
          <a:xfrm>
            <a:off x="244475" y="549275"/>
            <a:ext cx="8643938"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An example of the presentation of performance scenarios in the draft RTS for PRIIPs Key Information Document (see ESAs JC/2015/073)</a:t>
            </a:r>
            <a:endParaRPr lang="it-IT" altLang="it-IT" sz="2000">
              <a:latin typeface="Arial" charset="0"/>
            </a:endParaRPr>
          </a:p>
          <a:p>
            <a:pPr algn="just" eaLnBrk="1" hangingPunct="1">
              <a:spcBef>
                <a:spcPct val="0"/>
              </a:spcBef>
              <a:buFontTx/>
              <a:buNone/>
            </a:pPr>
            <a:endParaRPr lang="it-IT" altLang="it-IT" sz="2000">
              <a:latin typeface="Arial" charset="0"/>
            </a:endParaRPr>
          </a:p>
          <a:p>
            <a:pPr algn="just" eaLnBrk="1" hangingPunct="1">
              <a:spcBef>
                <a:spcPct val="0"/>
              </a:spcBef>
              <a:buFontTx/>
              <a:buNone/>
            </a:pPr>
            <a:endParaRPr lang="it-IT" altLang="it-IT" sz="2000">
              <a:latin typeface="Arial" charset="0"/>
              <a:sym typeface="Wingdings" pitchFamily="2" charset="2"/>
            </a:endParaRPr>
          </a:p>
          <a:p>
            <a:pPr algn="just" eaLnBrk="1" hangingPunct="1">
              <a:spcBef>
                <a:spcPct val="0"/>
              </a:spcBef>
              <a:buFontTx/>
              <a:buNone/>
            </a:pPr>
            <a:endParaRPr lang="it-IT" altLang="it-IT" sz="2000">
              <a:latin typeface="Arial"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21510"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15</a:t>
            </a:r>
            <a:endParaRPr lang="en-US" altLang="it-IT" sz="1400">
              <a:solidFill>
                <a:schemeClr val="accent2"/>
              </a:solidFill>
              <a:latin typeface="Arial" charset="0"/>
              <a:cs typeface="Times New Roman" pitchFamily="18" charset="0"/>
            </a:endParaRPr>
          </a:p>
        </p:txBody>
      </p:sp>
      <p:pic>
        <p:nvPicPr>
          <p:cNvPr id="21511"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asellaDiTesto 3"/>
          <p:cNvSpPr txBox="1">
            <a:spLocks noChangeArrowheads="1"/>
          </p:cNvSpPr>
          <p:nvPr/>
        </p:nvSpPr>
        <p:spPr bwMode="auto">
          <a:xfrm>
            <a:off x="111125" y="1268413"/>
            <a:ext cx="8551863" cy="541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a:buFontTx/>
              <a:buNone/>
              <a:defRPr/>
            </a:pPr>
            <a:endParaRPr lang="it-IT" altLang="it-IT" sz="1800" b="1" dirty="0" smtClean="0">
              <a:latin typeface="Arial" charset="0"/>
              <a:cs typeface="Arial" charset="0"/>
            </a:endParaRPr>
          </a:p>
          <a:p>
            <a:pPr algn="just">
              <a:buFontTx/>
              <a:buNone/>
              <a:defRPr/>
            </a:pPr>
            <a:endParaRPr lang="it-IT" altLang="it-IT" sz="1800" b="1" dirty="0" smtClean="0">
              <a:latin typeface="Arial" charset="0"/>
              <a:cs typeface="Arial" charset="0"/>
            </a:endParaRPr>
          </a:p>
          <a:p>
            <a:pPr algn="just">
              <a:buFontTx/>
              <a:buNone/>
              <a:defRPr/>
            </a:pPr>
            <a:endParaRPr lang="it-IT" altLang="it-IT" sz="1800" b="1" dirty="0" smtClean="0">
              <a:latin typeface="Arial" charset="0"/>
              <a:cs typeface="Arial" charset="0"/>
            </a:endParaRPr>
          </a:p>
          <a:p>
            <a:pPr algn="just">
              <a:buFontTx/>
              <a:buNone/>
              <a:defRPr/>
            </a:pPr>
            <a:endParaRPr lang="it-IT" altLang="it-IT" sz="1800" b="1" dirty="0" smtClean="0">
              <a:latin typeface="Arial" charset="0"/>
              <a:cs typeface="Arial" charset="0"/>
            </a:endParaRPr>
          </a:p>
          <a:p>
            <a:pPr algn="just">
              <a:buFontTx/>
              <a:buNone/>
              <a:defRPr/>
            </a:pPr>
            <a:endParaRPr lang="it-IT" altLang="it-IT" sz="1800" b="1" dirty="0" smtClean="0">
              <a:latin typeface="Arial" charset="0"/>
              <a:cs typeface="Arial" charset="0"/>
            </a:endParaRPr>
          </a:p>
          <a:p>
            <a:pPr algn="just">
              <a:buFontTx/>
              <a:buNone/>
              <a:defRPr/>
            </a:pPr>
            <a:endParaRPr lang="it-IT" altLang="it-IT" sz="1800" b="1" dirty="0" smtClean="0">
              <a:latin typeface="Arial" charset="0"/>
              <a:cs typeface="Arial" charset="0"/>
            </a:endParaRPr>
          </a:p>
          <a:p>
            <a:pPr algn="just">
              <a:buFontTx/>
              <a:buNone/>
              <a:defRPr/>
            </a:pPr>
            <a:endParaRPr lang="it-IT" altLang="it-IT" sz="1800" b="1" dirty="0" smtClean="0">
              <a:latin typeface="Arial" charset="0"/>
              <a:cs typeface="Arial" charset="0"/>
            </a:endParaRPr>
          </a:p>
          <a:p>
            <a:pPr algn="just">
              <a:buFontTx/>
              <a:buNone/>
              <a:defRPr/>
            </a:pPr>
            <a:endParaRPr lang="it-IT" altLang="it-IT" sz="1800" b="1" dirty="0" smtClean="0">
              <a:latin typeface="Arial" charset="0"/>
              <a:cs typeface="Arial" charset="0"/>
            </a:endParaRPr>
          </a:p>
          <a:p>
            <a:pPr algn="just">
              <a:buFontTx/>
              <a:buNone/>
              <a:defRPr/>
            </a:pPr>
            <a:endParaRPr lang="it-IT" altLang="it-IT" sz="1800" b="1" dirty="0" smtClean="0">
              <a:latin typeface="Arial" charset="0"/>
              <a:cs typeface="Arial" charset="0"/>
            </a:endParaRPr>
          </a:p>
          <a:p>
            <a:pPr algn="just">
              <a:buFontTx/>
              <a:buNone/>
              <a:defRPr/>
            </a:pPr>
            <a:endParaRPr lang="it-IT" altLang="it-IT" sz="1800" b="1" dirty="0" smtClean="0">
              <a:latin typeface="Arial" charset="0"/>
              <a:cs typeface="Arial" charset="0"/>
            </a:endParaRPr>
          </a:p>
          <a:p>
            <a:pPr marL="342900" indent="-342900" algn="just">
              <a:buFontTx/>
              <a:buChar char="-"/>
              <a:defRPr/>
            </a:pPr>
            <a:r>
              <a:rPr lang="it-IT" altLang="it-IT" sz="2000" dirty="0" smtClean="0">
                <a:latin typeface="Arial" charset="0"/>
                <a:cs typeface="Times New Roman" pitchFamily="18" charset="0"/>
              </a:rPr>
              <a:t>«</a:t>
            </a:r>
            <a:r>
              <a:rPr lang="it-IT" altLang="it-IT" sz="2000" dirty="0" err="1" smtClean="0">
                <a:latin typeface="Arial" charset="0"/>
                <a:cs typeface="Times New Roman" pitchFamily="18" charset="0"/>
              </a:rPr>
              <a:t>what</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if</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scenarios</a:t>
            </a:r>
            <a:r>
              <a:rPr lang="it-IT" altLang="it-IT" sz="2000" dirty="0" smtClean="0">
                <a:latin typeface="Arial" charset="0"/>
                <a:cs typeface="Times New Roman" pitchFamily="18" charset="0"/>
              </a:rPr>
              <a:t> </a:t>
            </a:r>
            <a:r>
              <a:rPr lang="it-IT" altLang="it-IT" sz="2000" dirty="0" smtClean="0">
                <a:latin typeface="Arial" charset="0"/>
                <a:cs typeface="Times New Roman" pitchFamily="18" charset="0"/>
                <a:sym typeface="Wingdings" panose="05000000000000000000" pitchFamily="2" charset="2"/>
              </a:rPr>
              <a:t> </a:t>
            </a:r>
            <a:r>
              <a:rPr lang="it-IT" altLang="it-IT" sz="2000" dirty="0" err="1" smtClean="0">
                <a:latin typeface="Arial" charset="0"/>
                <a:cs typeface="Times New Roman" pitchFamily="18" charset="0"/>
                <a:sym typeface="Wingdings" panose="05000000000000000000" pitchFamily="2" charset="2"/>
              </a:rPr>
              <a:t>hypothetical</a:t>
            </a:r>
            <a:r>
              <a:rPr lang="it-IT" altLang="it-IT" sz="2000" dirty="0" smtClean="0">
                <a:latin typeface="Arial" charset="0"/>
                <a:cs typeface="Times New Roman" pitchFamily="18" charset="0"/>
                <a:sym typeface="Wingdings" panose="05000000000000000000" pitchFamily="2" charset="2"/>
              </a:rPr>
              <a:t>, no model </a:t>
            </a:r>
            <a:r>
              <a:rPr lang="it-IT" altLang="it-IT" sz="2000" dirty="0" err="1" smtClean="0">
                <a:latin typeface="Arial" charset="0"/>
                <a:cs typeface="Times New Roman" pitchFamily="18" charset="0"/>
                <a:sym typeface="Wingdings" panose="05000000000000000000" pitchFamily="2" charset="2"/>
              </a:rPr>
              <a:t>risk</a:t>
            </a:r>
            <a:endParaRPr lang="it-IT" altLang="it-IT" sz="2000" dirty="0" smtClean="0">
              <a:latin typeface="Arial" charset="0"/>
              <a:cs typeface="Times New Roman" pitchFamily="18" charset="0"/>
            </a:endParaRPr>
          </a:p>
          <a:p>
            <a:pPr marL="342900" indent="-342900" algn="just">
              <a:buFontTx/>
              <a:buChar char="-"/>
              <a:defRPr/>
            </a:pPr>
            <a:r>
              <a:rPr lang="it-IT" altLang="it-IT" sz="2000" dirty="0" smtClean="0">
                <a:latin typeface="Arial" charset="0"/>
                <a:cs typeface="Times New Roman" pitchFamily="18" charset="0"/>
              </a:rPr>
              <a:t>no </a:t>
            </a:r>
            <a:r>
              <a:rPr lang="it-IT" altLang="it-IT" sz="2000" dirty="0" err="1" smtClean="0">
                <a:latin typeface="Arial" charset="0"/>
                <a:cs typeface="Times New Roman" pitchFamily="18" charset="0"/>
              </a:rPr>
              <a:t>indication</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is</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provided</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about</a:t>
            </a:r>
            <a:r>
              <a:rPr lang="it-IT" altLang="it-IT" sz="2000" dirty="0" smtClean="0">
                <a:latin typeface="Arial" charset="0"/>
                <a:cs typeface="Times New Roman" pitchFamily="18" charset="0"/>
              </a:rPr>
              <a:t> the </a:t>
            </a:r>
            <a:r>
              <a:rPr lang="it-IT" altLang="it-IT" sz="2000" dirty="0" err="1" smtClean="0">
                <a:latin typeface="Arial" charset="0"/>
                <a:cs typeface="Times New Roman" pitchFamily="18" charset="0"/>
              </a:rPr>
              <a:t>likelihood</a:t>
            </a:r>
            <a:r>
              <a:rPr lang="it-IT" altLang="it-IT" sz="2000" dirty="0" smtClean="0">
                <a:latin typeface="Arial" charset="0"/>
                <a:cs typeface="Times New Roman" pitchFamily="18" charset="0"/>
              </a:rPr>
              <a:t> of </a:t>
            </a:r>
            <a:r>
              <a:rPr lang="it-IT" altLang="it-IT" sz="2000" dirty="0" err="1" smtClean="0">
                <a:latin typeface="Arial" charset="0"/>
                <a:cs typeface="Times New Roman" pitchFamily="18" charset="0"/>
              </a:rPr>
              <a:t>each</a:t>
            </a:r>
            <a:r>
              <a:rPr lang="it-IT" altLang="it-IT" sz="2000" dirty="0" smtClean="0">
                <a:latin typeface="Arial" charset="0"/>
                <a:cs typeface="Times New Roman" pitchFamily="18" charset="0"/>
              </a:rPr>
              <a:t> market </a:t>
            </a:r>
            <a:r>
              <a:rPr lang="it-IT" altLang="it-IT" sz="2000" dirty="0" err="1" smtClean="0">
                <a:latin typeface="Arial" charset="0"/>
                <a:cs typeface="Times New Roman" pitchFamily="18" charset="0"/>
              </a:rPr>
              <a:t>condition</a:t>
            </a:r>
            <a:r>
              <a:rPr lang="it-IT" altLang="it-IT" sz="2000" dirty="0" smtClean="0">
                <a:latin typeface="Arial" charset="0"/>
                <a:cs typeface="Times New Roman" pitchFamily="18" charset="0"/>
              </a:rPr>
              <a:t> (consumers </a:t>
            </a:r>
            <a:r>
              <a:rPr lang="it-IT" altLang="it-IT" sz="2000" dirty="0" err="1" smtClean="0">
                <a:latin typeface="Arial" charset="0"/>
                <a:cs typeface="Times New Roman" pitchFamily="18" charset="0"/>
              </a:rPr>
              <a:t>may</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interpret</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scenarios</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as</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equally</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likely</a:t>
            </a:r>
            <a:r>
              <a:rPr lang="it-IT" altLang="it-IT" sz="2000" dirty="0" smtClean="0">
                <a:latin typeface="Arial" charset="0"/>
                <a:cs typeface="Times New Roman" pitchFamily="18" charset="0"/>
              </a:rPr>
              <a:t> and the </a:t>
            </a:r>
            <a:r>
              <a:rPr lang="it-IT" altLang="it-IT" sz="2000" dirty="0" err="1" smtClean="0">
                <a:latin typeface="Arial" charset="0"/>
                <a:cs typeface="Times New Roman" pitchFamily="18" charset="0"/>
              </a:rPr>
              <a:t>central</a:t>
            </a:r>
            <a:r>
              <a:rPr lang="it-IT" altLang="it-IT" sz="2000" dirty="0" smtClean="0">
                <a:latin typeface="Arial" charset="0"/>
                <a:cs typeface="Times New Roman" pitchFamily="18" charset="0"/>
              </a:rPr>
              <a:t> scenario </a:t>
            </a:r>
            <a:r>
              <a:rPr lang="it-IT" altLang="it-IT" sz="2000" dirty="0" err="1" smtClean="0">
                <a:latin typeface="Arial" charset="0"/>
                <a:cs typeface="Times New Roman" pitchFamily="18" charset="0"/>
              </a:rPr>
              <a:t>as</a:t>
            </a:r>
            <a:r>
              <a:rPr lang="it-IT" altLang="it-IT" sz="2000" dirty="0" smtClean="0">
                <a:latin typeface="Arial" charset="0"/>
                <a:cs typeface="Times New Roman" pitchFamily="18" charset="0"/>
              </a:rPr>
              <a:t> the </a:t>
            </a:r>
            <a:r>
              <a:rPr lang="it-IT" altLang="it-IT" sz="2000" dirty="0" err="1" smtClean="0">
                <a:latin typeface="Arial" charset="0"/>
                <a:cs typeface="Times New Roman" pitchFamily="18" charset="0"/>
              </a:rPr>
              <a:t>most</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likely</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one</a:t>
            </a:r>
            <a:r>
              <a:rPr lang="it-IT" altLang="it-IT" sz="2000" dirty="0" smtClean="0">
                <a:latin typeface="Arial" charset="0"/>
                <a:cs typeface="Times New Roman" pitchFamily="18" charset="0"/>
              </a:rPr>
              <a:t>) </a:t>
            </a:r>
            <a:r>
              <a:rPr lang="it-IT" altLang="it-IT" sz="2000" dirty="0" smtClean="0">
                <a:latin typeface="Arial" charset="0"/>
                <a:cs typeface="Times New Roman" pitchFamily="18" charset="0"/>
                <a:sym typeface="Wingdings" panose="05000000000000000000" pitchFamily="2" charset="2"/>
              </a:rPr>
              <a:t> qualitative information</a:t>
            </a:r>
            <a:endParaRPr lang="it-IT" altLang="it-IT" sz="2000" dirty="0" smtClean="0">
              <a:latin typeface="Arial" charset="0"/>
              <a:cs typeface="Times New Roman" pitchFamily="18" charset="0"/>
            </a:endParaRPr>
          </a:p>
          <a:p>
            <a:pPr marL="342900" indent="-342900" algn="just">
              <a:buFontTx/>
              <a:buChar char="-"/>
              <a:defRPr/>
            </a:pPr>
            <a:r>
              <a:rPr lang="it-IT" altLang="it-IT" sz="2000" dirty="0" err="1" smtClean="0">
                <a:latin typeface="Arial" charset="0"/>
                <a:cs typeface="Times New Roman" pitchFamily="18" charset="0"/>
              </a:rPr>
              <a:t>manufacturers</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choice</a:t>
            </a:r>
            <a:r>
              <a:rPr lang="it-IT" altLang="it-IT" sz="2000" dirty="0" smtClean="0">
                <a:latin typeface="Arial" charset="0"/>
                <a:cs typeface="Times New Roman" pitchFamily="18" charset="0"/>
              </a:rPr>
              <a:t> vs. </a:t>
            </a:r>
            <a:r>
              <a:rPr lang="it-IT" altLang="it-IT" sz="2000" dirty="0" err="1" smtClean="0">
                <a:latin typeface="Arial" charset="0"/>
                <a:cs typeface="Times New Roman" pitchFamily="18" charset="0"/>
              </a:rPr>
              <a:t>prescribed</a:t>
            </a:r>
            <a:r>
              <a:rPr lang="it-IT" altLang="it-IT" sz="2000" dirty="0" smtClean="0">
                <a:latin typeface="Arial" charset="0"/>
                <a:cs typeface="Times New Roman" pitchFamily="18" charset="0"/>
              </a:rPr>
              <a:t> </a:t>
            </a:r>
            <a:r>
              <a:rPr lang="it-IT" altLang="it-IT" sz="2000" dirty="0" err="1" smtClean="0">
                <a:latin typeface="Arial" charset="0"/>
                <a:cs typeface="Times New Roman" pitchFamily="18" charset="0"/>
              </a:rPr>
              <a:t>approach</a:t>
            </a:r>
            <a:endParaRPr lang="it-IT" altLang="it-IT" sz="2000" dirty="0" smtClean="0">
              <a:latin typeface="Arial" charset="0"/>
              <a:cs typeface="Times New Roman" pitchFamily="18" charset="0"/>
            </a:endParaRPr>
          </a:p>
          <a:p>
            <a:pPr algn="just">
              <a:buFontTx/>
              <a:buNone/>
              <a:defRPr/>
            </a:pPr>
            <a:endParaRPr lang="it-IT" altLang="it-IT" sz="1800" b="1" dirty="0" smtClean="0">
              <a:latin typeface="Arial" charset="0"/>
              <a:cs typeface="Arial" charset="0"/>
            </a:endParaRPr>
          </a:p>
        </p:txBody>
      </p:sp>
      <p:pic>
        <p:nvPicPr>
          <p:cNvPr id="215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341438"/>
            <a:ext cx="8258175" cy="3095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Integrating 1</a:t>
            </a:r>
            <a:r>
              <a:rPr lang="en-US" altLang="it-IT" sz="2400" b="1" baseline="30000">
                <a:solidFill>
                  <a:schemeClr val="accent2"/>
                </a:solidFill>
                <a:latin typeface="Arial" charset="0"/>
                <a:cs typeface="Times New Roman" pitchFamily="18" charset="0"/>
              </a:rPr>
              <a:t>st</a:t>
            </a:r>
            <a:r>
              <a:rPr lang="en-US" altLang="it-IT" sz="2400" b="1">
                <a:solidFill>
                  <a:schemeClr val="accent2"/>
                </a:solidFill>
                <a:latin typeface="Arial" charset="0"/>
                <a:cs typeface="Times New Roman" pitchFamily="18" charset="0"/>
              </a:rPr>
              <a:t> and 2</a:t>
            </a:r>
            <a:r>
              <a:rPr lang="en-US" altLang="it-IT" sz="2400" b="1" baseline="30000">
                <a:solidFill>
                  <a:schemeClr val="accent2"/>
                </a:solidFill>
                <a:latin typeface="Arial" charset="0"/>
                <a:cs typeface="Times New Roman" pitchFamily="18" charset="0"/>
              </a:rPr>
              <a:t>nd</a:t>
            </a:r>
            <a:r>
              <a:rPr lang="en-US" altLang="it-IT" sz="2400" b="1">
                <a:solidFill>
                  <a:schemeClr val="accent2"/>
                </a:solidFill>
                <a:latin typeface="Arial" charset="0"/>
                <a:cs typeface="Times New Roman" pitchFamily="18" charset="0"/>
              </a:rPr>
              <a:t> pillar PPs</a:t>
            </a:r>
            <a:endParaRPr lang="en-US" altLang="it-IT" sz="2400">
              <a:solidFill>
                <a:schemeClr val="accent2"/>
              </a:solidFill>
              <a:latin typeface="Arial" charset="0"/>
              <a:cs typeface="Times New Roman" pitchFamily="18" charset="0"/>
            </a:endParaRPr>
          </a:p>
        </p:txBody>
      </p:sp>
      <p:sp>
        <p:nvSpPr>
          <p:cNvPr id="22531" name="CasellaDiTesto 3"/>
          <p:cNvSpPr txBox="1">
            <a:spLocks noChangeArrowheads="1"/>
          </p:cNvSpPr>
          <p:nvPr/>
        </p:nvSpPr>
        <p:spPr bwMode="auto">
          <a:xfrm>
            <a:off x="244475" y="476250"/>
            <a:ext cx="8643938" cy="717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2400"/>
              </a:spcAft>
              <a:buFontTx/>
              <a:buNone/>
            </a:pPr>
            <a:r>
              <a:rPr lang="it-IT" altLang="it-IT" sz="2000" dirty="0" err="1">
                <a:latin typeface="Arial" charset="0"/>
                <a:sym typeface="Wingdings" pitchFamily="2" charset="2"/>
              </a:rPr>
              <a:t>Integrating</a:t>
            </a:r>
            <a:r>
              <a:rPr lang="it-IT" altLang="it-IT" sz="2000" dirty="0">
                <a:latin typeface="Arial" charset="0"/>
                <a:sym typeface="Wingdings" pitchFamily="2" charset="2"/>
              </a:rPr>
              <a:t> 1</a:t>
            </a:r>
            <a:r>
              <a:rPr lang="it-IT" altLang="it-IT" sz="2000" baseline="30000" dirty="0">
                <a:latin typeface="Arial" charset="0"/>
                <a:sym typeface="Wingdings" pitchFamily="2" charset="2"/>
              </a:rPr>
              <a:t>st</a:t>
            </a:r>
            <a:r>
              <a:rPr lang="it-IT" altLang="it-IT" sz="2000" dirty="0">
                <a:latin typeface="Arial" charset="0"/>
                <a:sym typeface="Wingdings" pitchFamily="2" charset="2"/>
              </a:rPr>
              <a:t> and 2</a:t>
            </a:r>
            <a:r>
              <a:rPr lang="it-IT" altLang="it-IT" sz="2000" baseline="30000" dirty="0">
                <a:latin typeface="Arial" charset="0"/>
                <a:sym typeface="Wingdings" pitchFamily="2" charset="2"/>
              </a:rPr>
              <a:t>nd</a:t>
            </a:r>
            <a:r>
              <a:rPr lang="it-IT" altLang="it-IT" sz="2000" dirty="0">
                <a:latin typeface="Arial" charset="0"/>
                <a:sym typeface="Wingdings" pitchFamily="2" charset="2"/>
              </a:rPr>
              <a:t> pillar </a:t>
            </a:r>
            <a:r>
              <a:rPr lang="it-IT" altLang="it-IT" sz="2000" dirty="0" err="1">
                <a:latin typeface="Arial" charset="0"/>
                <a:sym typeface="Wingdings" pitchFamily="2" charset="2"/>
              </a:rPr>
              <a:t>PPs</a:t>
            </a:r>
            <a:r>
              <a:rPr lang="it-IT" altLang="it-IT" sz="2000" dirty="0">
                <a:latin typeface="Arial" charset="0"/>
                <a:sym typeface="Wingdings" pitchFamily="2" charset="2"/>
              </a:rPr>
              <a:t> </a:t>
            </a:r>
            <a:r>
              <a:rPr lang="it-IT" altLang="it-IT" sz="2000" dirty="0" err="1">
                <a:latin typeface="Arial" charset="0"/>
                <a:sym typeface="Wingdings" pitchFamily="2" charset="2"/>
              </a:rPr>
              <a:t>increases</a:t>
            </a:r>
            <a:r>
              <a:rPr lang="it-IT" altLang="it-IT" sz="2000" dirty="0">
                <a:latin typeface="Arial" charset="0"/>
                <a:sym typeface="Wingdings" pitchFamily="2" charset="2"/>
              </a:rPr>
              <a:t> </a:t>
            </a:r>
            <a:r>
              <a:rPr lang="it-IT" altLang="it-IT" sz="2000" dirty="0" err="1">
                <a:latin typeface="Arial" charset="0"/>
                <a:sym typeface="Wingdings" pitchFamily="2" charset="2"/>
              </a:rPr>
              <a:t>workers</a:t>
            </a:r>
            <a:r>
              <a:rPr lang="it-IT" altLang="it-IT" sz="2000" dirty="0">
                <a:latin typeface="Arial" charset="0"/>
                <a:sym typeface="Wingdings" pitchFamily="2" charset="2"/>
              </a:rPr>
              <a:t>’ </a:t>
            </a:r>
            <a:r>
              <a:rPr lang="it-IT" altLang="it-IT" sz="2000" dirty="0" err="1">
                <a:latin typeface="Arial" charset="0"/>
                <a:sym typeface="Wingdings" pitchFamily="2" charset="2"/>
              </a:rPr>
              <a:t>awareness</a:t>
            </a:r>
            <a:r>
              <a:rPr lang="it-IT" altLang="it-IT" sz="2000" dirty="0">
                <a:latin typeface="Arial" charset="0"/>
                <a:sym typeface="Wingdings" pitchFamily="2" charset="2"/>
              </a:rPr>
              <a:t> to </a:t>
            </a:r>
            <a:r>
              <a:rPr lang="it-IT" altLang="it-IT" sz="2000" dirty="0" err="1">
                <a:latin typeface="Arial" charset="0"/>
                <a:sym typeface="Wingdings" pitchFamily="2" charset="2"/>
              </a:rPr>
              <a:t>plan</a:t>
            </a:r>
            <a:r>
              <a:rPr lang="it-IT" altLang="it-IT" sz="2000" dirty="0">
                <a:latin typeface="Arial" charset="0"/>
                <a:sym typeface="Wingdings" pitchFamily="2" charset="2"/>
              </a:rPr>
              <a:t> </a:t>
            </a:r>
            <a:r>
              <a:rPr lang="it-IT" altLang="it-IT" sz="2000" dirty="0" err="1">
                <a:latin typeface="Arial" charset="0"/>
                <a:sym typeface="Wingdings" pitchFamily="2" charset="2"/>
              </a:rPr>
              <a:t>ahead</a:t>
            </a:r>
            <a:r>
              <a:rPr lang="it-IT" altLang="it-IT" sz="2000" dirty="0">
                <a:latin typeface="Arial" charset="0"/>
                <a:sym typeface="Wingdings" pitchFamily="2" charset="2"/>
              </a:rPr>
              <a:t> for </a:t>
            </a:r>
            <a:r>
              <a:rPr lang="it-IT" altLang="it-IT" sz="2000" dirty="0" err="1">
                <a:latin typeface="Arial" charset="0"/>
                <a:sym typeface="Wingdings" pitchFamily="2" charset="2"/>
              </a:rPr>
              <a:t>their</a:t>
            </a:r>
            <a:r>
              <a:rPr lang="it-IT" altLang="it-IT" sz="2000" dirty="0">
                <a:latin typeface="Arial" charset="0"/>
                <a:sym typeface="Wingdings" pitchFamily="2" charset="2"/>
              </a:rPr>
              <a:t> future</a:t>
            </a:r>
          </a:p>
          <a:p>
            <a:pPr algn="just" eaLnBrk="1" hangingPunct="1">
              <a:spcBef>
                <a:spcPct val="0"/>
              </a:spcBef>
              <a:spcAft>
                <a:spcPts val="2400"/>
              </a:spcAft>
              <a:buFontTx/>
              <a:buNone/>
            </a:pPr>
            <a:r>
              <a:rPr lang="it-IT" altLang="it-IT" sz="2000" dirty="0">
                <a:latin typeface="Arial" charset="0"/>
                <a:sym typeface="Wingdings" pitchFamily="2" charset="2"/>
              </a:rPr>
              <a:t>In 2015 INPS, the </a:t>
            </a:r>
            <a:r>
              <a:rPr lang="it-IT" altLang="it-IT" sz="2000" dirty="0" err="1">
                <a:latin typeface="Arial" charset="0"/>
                <a:sym typeface="Wingdings" pitchFamily="2" charset="2"/>
              </a:rPr>
              <a:t>national</a:t>
            </a:r>
            <a:r>
              <a:rPr lang="it-IT" altLang="it-IT" sz="2000" dirty="0">
                <a:latin typeface="Arial" charset="0"/>
                <a:sym typeface="Wingdings" pitchFamily="2" charset="2"/>
              </a:rPr>
              <a:t> Social Security body, </a:t>
            </a:r>
            <a:r>
              <a:rPr lang="it-IT" altLang="it-IT" sz="2000" dirty="0" err="1">
                <a:latin typeface="Arial" charset="0"/>
                <a:sym typeface="Wingdings" pitchFamily="2" charset="2"/>
              </a:rPr>
              <a:t>has</a:t>
            </a:r>
            <a:r>
              <a:rPr lang="it-IT" altLang="it-IT" sz="2000" dirty="0">
                <a:latin typeface="Arial" charset="0"/>
                <a:sym typeface="Wingdings" pitchFamily="2" charset="2"/>
              </a:rPr>
              <a:t> </a:t>
            </a:r>
            <a:r>
              <a:rPr lang="it-IT" altLang="it-IT" sz="2000" dirty="0" err="1">
                <a:latin typeface="Arial" charset="0"/>
                <a:sym typeface="Wingdings" pitchFamily="2" charset="2"/>
              </a:rPr>
              <a:t>started</a:t>
            </a:r>
            <a:r>
              <a:rPr lang="it-IT" altLang="it-IT" sz="2000" dirty="0">
                <a:latin typeface="Arial" charset="0"/>
                <a:sym typeface="Wingdings" pitchFamily="2" charset="2"/>
              </a:rPr>
              <a:t> </a:t>
            </a:r>
            <a:r>
              <a:rPr lang="it-IT" altLang="it-IT" sz="2000" dirty="0" err="1">
                <a:latin typeface="Arial" charset="0"/>
                <a:sym typeface="Wingdings" pitchFamily="2" charset="2"/>
              </a:rPr>
              <a:t>providing</a:t>
            </a:r>
            <a:r>
              <a:rPr lang="it-IT" altLang="it-IT" sz="2000" dirty="0">
                <a:latin typeface="Arial" charset="0"/>
                <a:sym typeface="Wingdings" pitchFamily="2" charset="2"/>
              </a:rPr>
              <a:t> </a:t>
            </a:r>
            <a:r>
              <a:rPr lang="it-IT" altLang="it-IT" sz="2000" dirty="0" err="1">
                <a:latin typeface="Arial" charset="0"/>
                <a:sym typeface="Wingdings" pitchFamily="2" charset="2"/>
              </a:rPr>
              <a:t>workers</a:t>
            </a:r>
            <a:r>
              <a:rPr lang="it-IT" altLang="it-IT" sz="2000" dirty="0">
                <a:latin typeface="Arial" charset="0"/>
                <a:sym typeface="Wingdings" pitchFamily="2" charset="2"/>
              </a:rPr>
              <a:t> with 1</a:t>
            </a:r>
            <a:r>
              <a:rPr lang="it-IT" altLang="it-IT" sz="2000" baseline="30000" dirty="0">
                <a:latin typeface="Arial" charset="0"/>
                <a:sym typeface="Wingdings" pitchFamily="2" charset="2"/>
              </a:rPr>
              <a:t>st</a:t>
            </a:r>
            <a:r>
              <a:rPr lang="it-IT" altLang="it-IT" sz="2000" dirty="0">
                <a:latin typeface="Arial" charset="0"/>
                <a:sym typeface="Wingdings" pitchFamily="2" charset="2"/>
              </a:rPr>
              <a:t> pillar </a:t>
            </a:r>
            <a:r>
              <a:rPr lang="it-IT" altLang="it-IT" sz="2000" dirty="0" err="1">
                <a:latin typeface="Arial" charset="0"/>
                <a:sym typeface="Wingdings" pitchFamily="2" charset="2"/>
              </a:rPr>
              <a:t>PPs</a:t>
            </a:r>
            <a:endParaRPr lang="it-IT" altLang="it-IT" sz="2000" dirty="0">
              <a:latin typeface="Arial" charset="0"/>
              <a:sym typeface="Wingdings" pitchFamily="2" charset="2"/>
            </a:endParaRPr>
          </a:p>
          <a:p>
            <a:pPr algn="just" eaLnBrk="1" hangingPunct="1">
              <a:spcBef>
                <a:spcPct val="0"/>
              </a:spcBef>
              <a:spcAft>
                <a:spcPts val="2400"/>
              </a:spcAft>
              <a:buFontTx/>
              <a:buNone/>
            </a:pPr>
            <a:r>
              <a:rPr lang="it-IT" altLang="it-IT" sz="2000" dirty="0">
                <a:latin typeface="Arial" charset="0"/>
                <a:sym typeface="Wingdings" pitchFamily="2" charset="2"/>
              </a:rPr>
              <a:t>An </a:t>
            </a:r>
            <a:r>
              <a:rPr lang="it-IT" altLang="it-IT" sz="2000" dirty="0" err="1">
                <a:latin typeface="Arial" charset="0"/>
                <a:sym typeface="Wingdings" pitchFamily="2" charset="2"/>
              </a:rPr>
              <a:t>equivalent</a:t>
            </a:r>
            <a:r>
              <a:rPr lang="it-IT" altLang="it-IT" sz="2000" dirty="0">
                <a:latin typeface="Arial" charset="0"/>
                <a:sym typeface="Wingdings" pitchFamily="2" charset="2"/>
              </a:rPr>
              <a:t> of </a:t>
            </a:r>
            <a:r>
              <a:rPr lang="it-IT" altLang="it-IT" sz="2000" dirty="0" smtClean="0">
                <a:latin typeface="Arial" charset="0"/>
                <a:sym typeface="Wingdings" pitchFamily="2" charset="2"/>
              </a:rPr>
              <a:t>the </a:t>
            </a:r>
            <a:r>
              <a:rPr lang="it-IT" altLang="it-IT" sz="2000" dirty="0" err="1" smtClean="0">
                <a:latin typeface="Arial" charset="0"/>
                <a:sym typeface="Wingdings" pitchFamily="2" charset="2"/>
              </a:rPr>
              <a:t>Swedish</a:t>
            </a:r>
            <a:r>
              <a:rPr lang="it-IT" altLang="it-IT" sz="2000" dirty="0" smtClean="0">
                <a:latin typeface="Arial" charset="0"/>
                <a:sym typeface="Wingdings" pitchFamily="2" charset="2"/>
              </a:rPr>
              <a:t> </a:t>
            </a:r>
            <a:r>
              <a:rPr lang="it-IT" altLang="it-IT" sz="2000" dirty="0">
                <a:latin typeface="Arial" charset="0"/>
                <a:sym typeface="Wingdings" pitchFamily="2" charset="2"/>
              </a:rPr>
              <a:t>Orange </a:t>
            </a:r>
            <a:r>
              <a:rPr lang="it-IT" altLang="it-IT" sz="2000" dirty="0" err="1">
                <a:latin typeface="Arial" charset="0"/>
                <a:sym typeface="Wingdings" pitchFamily="2" charset="2"/>
              </a:rPr>
              <a:t>Envelope</a:t>
            </a:r>
            <a:r>
              <a:rPr lang="it-IT" altLang="it-IT" sz="2000" dirty="0">
                <a:latin typeface="Arial" charset="0"/>
                <a:sym typeface="Wingdings" pitchFamily="2" charset="2"/>
              </a:rPr>
              <a:t>  so-</a:t>
            </a:r>
            <a:r>
              <a:rPr lang="it-IT" altLang="it-IT" sz="2000" dirty="0" err="1">
                <a:latin typeface="Arial" charset="0"/>
                <a:sym typeface="Wingdings" pitchFamily="2" charset="2"/>
              </a:rPr>
              <a:t>called</a:t>
            </a:r>
            <a:r>
              <a:rPr lang="it-IT" altLang="it-IT" sz="2000" dirty="0">
                <a:latin typeface="Arial" charset="0"/>
                <a:sym typeface="Wingdings" pitchFamily="2" charset="2"/>
              </a:rPr>
              <a:t> «La Mia </a:t>
            </a:r>
            <a:r>
              <a:rPr lang="it-IT" altLang="it-IT" sz="2000" dirty="0" smtClean="0">
                <a:latin typeface="Arial" charset="0"/>
                <a:sym typeface="Wingdings" pitchFamily="2" charset="2"/>
              </a:rPr>
              <a:t>Pensione», </a:t>
            </a:r>
            <a:r>
              <a:rPr lang="it-IT" altLang="it-IT" sz="2000" dirty="0" err="1" smtClean="0">
                <a:latin typeface="Arial" charset="0"/>
                <a:sym typeface="Wingdings" pitchFamily="2" charset="2"/>
              </a:rPr>
              <a:t>is</a:t>
            </a:r>
            <a:r>
              <a:rPr lang="it-IT" altLang="it-IT" sz="2000" dirty="0" smtClean="0">
                <a:latin typeface="Arial" charset="0"/>
                <a:sym typeface="Wingdings" pitchFamily="2" charset="2"/>
              </a:rPr>
              <a:t> </a:t>
            </a:r>
            <a:r>
              <a:rPr lang="it-IT" altLang="it-IT" sz="2000" dirty="0" err="1">
                <a:latin typeface="Arial" charset="0"/>
                <a:sym typeface="Wingdings" pitchFamily="2" charset="2"/>
              </a:rPr>
              <a:t>available</a:t>
            </a:r>
            <a:r>
              <a:rPr lang="it-IT" altLang="it-IT" sz="2000" dirty="0">
                <a:latin typeface="Arial" charset="0"/>
                <a:sym typeface="Wingdings" pitchFamily="2" charset="2"/>
              </a:rPr>
              <a:t> online for </a:t>
            </a:r>
            <a:r>
              <a:rPr lang="it-IT" altLang="it-IT" sz="2000" dirty="0" err="1">
                <a:latin typeface="Arial" charset="0"/>
                <a:sym typeface="Wingdings" pitchFamily="2" charset="2"/>
              </a:rPr>
              <a:t>at</a:t>
            </a:r>
            <a:r>
              <a:rPr lang="it-IT" altLang="it-IT" sz="2000" dirty="0">
                <a:latin typeface="Arial" charset="0"/>
                <a:sym typeface="Wingdings" pitchFamily="2" charset="2"/>
              </a:rPr>
              <a:t> </a:t>
            </a:r>
            <a:r>
              <a:rPr lang="it-IT" altLang="it-IT" sz="2000" dirty="0" err="1">
                <a:latin typeface="Arial" charset="0"/>
                <a:sym typeface="Wingdings" pitchFamily="2" charset="2"/>
              </a:rPr>
              <a:t>least</a:t>
            </a:r>
            <a:r>
              <a:rPr lang="it-IT" altLang="it-IT" sz="2000" dirty="0">
                <a:latin typeface="Arial" charset="0"/>
                <a:sym typeface="Wingdings" pitchFamily="2" charset="2"/>
              </a:rPr>
              <a:t> private </a:t>
            </a:r>
            <a:r>
              <a:rPr lang="it-IT" altLang="it-IT" sz="2000" dirty="0" err="1">
                <a:latin typeface="Arial" charset="0"/>
                <a:sym typeface="Wingdings" pitchFamily="2" charset="2"/>
              </a:rPr>
              <a:t>sector</a:t>
            </a:r>
            <a:r>
              <a:rPr lang="it-IT" altLang="it-IT" sz="2000" dirty="0">
                <a:latin typeface="Arial" charset="0"/>
                <a:sym typeface="Wingdings" pitchFamily="2" charset="2"/>
              </a:rPr>
              <a:t> </a:t>
            </a:r>
            <a:r>
              <a:rPr lang="it-IT" altLang="it-IT" sz="2000" dirty="0" err="1">
                <a:latin typeface="Arial" charset="0"/>
                <a:sym typeface="Wingdings" pitchFamily="2" charset="2"/>
              </a:rPr>
              <a:t>employees</a:t>
            </a:r>
            <a:r>
              <a:rPr lang="it-IT" altLang="it-IT" sz="2000" dirty="0">
                <a:latin typeface="Arial" charset="0"/>
                <a:sym typeface="Wingdings" pitchFamily="2" charset="2"/>
              </a:rPr>
              <a:t> and part of self-</a:t>
            </a:r>
            <a:r>
              <a:rPr lang="it-IT" altLang="it-IT" sz="2000" dirty="0" err="1">
                <a:latin typeface="Arial" charset="0"/>
                <a:sym typeface="Wingdings" pitchFamily="2" charset="2"/>
              </a:rPr>
              <a:t>employed</a:t>
            </a:r>
            <a:endParaRPr lang="it-IT" altLang="it-IT" sz="2000" dirty="0">
              <a:latin typeface="Arial" charset="0"/>
              <a:sym typeface="Wingdings" pitchFamily="2" charset="2"/>
            </a:endParaRPr>
          </a:p>
          <a:p>
            <a:pPr algn="just" eaLnBrk="1" hangingPunct="1">
              <a:spcBef>
                <a:spcPct val="0"/>
              </a:spcBef>
              <a:spcAft>
                <a:spcPts val="2400"/>
              </a:spcAft>
              <a:buFontTx/>
              <a:buNone/>
            </a:pPr>
            <a:r>
              <a:rPr lang="it-IT" altLang="it-IT" sz="2000" dirty="0">
                <a:latin typeface="Arial" charset="0"/>
                <a:sym typeface="Wingdings" pitchFamily="2" charset="2"/>
              </a:rPr>
              <a:t>«La Mia Pensione» </a:t>
            </a:r>
            <a:r>
              <a:rPr lang="it-IT" altLang="it-IT" sz="2000" dirty="0" err="1">
                <a:latin typeface="Arial" charset="0"/>
                <a:sym typeface="Wingdings" pitchFamily="2" charset="2"/>
              </a:rPr>
              <a:t>is</a:t>
            </a:r>
            <a:r>
              <a:rPr lang="it-IT" altLang="it-IT" sz="2000" dirty="0">
                <a:latin typeface="Arial" charset="0"/>
                <a:sym typeface="Wingdings" pitchFamily="2" charset="2"/>
              </a:rPr>
              <a:t> </a:t>
            </a:r>
            <a:r>
              <a:rPr lang="it-IT" altLang="it-IT" sz="2000" dirty="0" err="1">
                <a:latin typeface="Arial" charset="0"/>
                <a:sym typeface="Wingdings" pitchFamily="2" charset="2"/>
              </a:rPr>
              <a:t>based</a:t>
            </a:r>
            <a:r>
              <a:rPr lang="it-IT" altLang="it-IT" sz="2000" dirty="0">
                <a:latin typeface="Arial" charset="0"/>
                <a:sym typeface="Wingdings" pitchFamily="2" charset="2"/>
              </a:rPr>
              <a:t> on </a:t>
            </a:r>
            <a:r>
              <a:rPr lang="it-IT" altLang="it-IT" sz="2000" dirty="0" err="1">
                <a:latin typeface="Arial" charset="0"/>
                <a:sym typeface="Wingdings" pitchFamily="2" charset="2"/>
              </a:rPr>
              <a:t>deterministic</a:t>
            </a:r>
            <a:r>
              <a:rPr lang="it-IT" altLang="it-IT" sz="2000" dirty="0">
                <a:latin typeface="Arial" charset="0"/>
                <a:sym typeface="Wingdings" pitchFamily="2" charset="2"/>
              </a:rPr>
              <a:t> </a:t>
            </a:r>
            <a:r>
              <a:rPr lang="it-IT" altLang="it-IT" sz="2000" dirty="0" err="1">
                <a:latin typeface="Arial" charset="0"/>
                <a:sym typeface="Wingdings" pitchFamily="2" charset="2"/>
              </a:rPr>
              <a:t>scenarios</a:t>
            </a:r>
            <a:r>
              <a:rPr lang="it-IT" altLang="it-IT" sz="2000" dirty="0">
                <a:latin typeface="Arial" charset="0"/>
                <a:sym typeface="Wingdings" pitchFamily="2" charset="2"/>
              </a:rPr>
              <a:t> </a:t>
            </a:r>
            <a:r>
              <a:rPr lang="it-IT" altLang="it-IT" sz="2000" dirty="0" err="1">
                <a:latin typeface="Arial" charset="0"/>
                <a:sym typeface="Wingdings" pitchFamily="2" charset="2"/>
              </a:rPr>
              <a:t>built</a:t>
            </a:r>
            <a:r>
              <a:rPr lang="it-IT" altLang="it-IT" sz="2000" dirty="0">
                <a:latin typeface="Arial" charset="0"/>
                <a:sym typeface="Wingdings" pitchFamily="2" charset="2"/>
              </a:rPr>
              <a:t> on </a:t>
            </a:r>
            <a:r>
              <a:rPr lang="it-IT" altLang="it-IT" sz="2000" dirty="0" err="1">
                <a:latin typeface="Arial" charset="0"/>
                <a:sym typeface="Wingdings" pitchFamily="2" charset="2"/>
              </a:rPr>
              <a:t>different</a:t>
            </a:r>
            <a:r>
              <a:rPr lang="it-IT" altLang="it-IT" sz="2000" dirty="0">
                <a:latin typeface="Arial" charset="0"/>
                <a:sym typeface="Wingdings" pitchFamily="2" charset="2"/>
              </a:rPr>
              <a:t> </a:t>
            </a:r>
            <a:r>
              <a:rPr lang="it-IT" altLang="it-IT" sz="2000" dirty="0" err="1">
                <a:latin typeface="Arial" charset="0"/>
                <a:sym typeface="Wingdings" pitchFamily="2" charset="2"/>
              </a:rPr>
              <a:t>combinations</a:t>
            </a:r>
            <a:r>
              <a:rPr lang="it-IT" altLang="it-IT" sz="2000" dirty="0">
                <a:latin typeface="Arial" charset="0"/>
                <a:sym typeface="Wingdings" pitchFamily="2" charset="2"/>
              </a:rPr>
              <a:t> of </a:t>
            </a:r>
            <a:r>
              <a:rPr lang="it-IT" altLang="it-IT" sz="2000" dirty="0" err="1">
                <a:latin typeface="Arial" charset="0"/>
                <a:sym typeface="Wingdings" pitchFamily="2" charset="2"/>
              </a:rPr>
              <a:t>retirement</a:t>
            </a:r>
            <a:r>
              <a:rPr lang="it-IT" altLang="it-IT" sz="2000" dirty="0">
                <a:latin typeface="Arial" charset="0"/>
                <a:sym typeface="Wingdings" pitchFamily="2" charset="2"/>
              </a:rPr>
              <a:t> </a:t>
            </a:r>
            <a:r>
              <a:rPr lang="it-IT" altLang="it-IT" sz="2000" dirty="0" err="1">
                <a:latin typeface="Arial" charset="0"/>
                <a:sym typeface="Wingdings" pitchFamily="2" charset="2"/>
              </a:rPr>
              <a:t>age</a:t>
            </a:r>
            <a:r>
              <a:rPr lang="it-IT" altLang="it-IT" sz="2000" dirty="0">
                <a:latin typeface="Arial" charset="0"/>
                <a:sym typeface="Wingdings" pitchFamily="2" charset="2"/>
              </a:rPr>
              <a:t>/</a:t>
            </a:r>
            <a:r>
              <a:rPr lang="it-IT" altLang="it-IT" sz="2000" dirty="0" err="1">
                <a:latin typeface="Arial" charset="0"/>
                <a:sym typeface="Wingdings" pitchFamily="2" charset="2"/>
              </a:rPr>
              <a:t>expected</a:t>
            </a:r>
            <a:r>
              <a:rPr lang="it-IT" altLang="it-IT" sz="2000" dirty="0">
                <a:latin typeface="Arial" charset="0"/>
                <a:sym typeface="Wingdings" pitchFamily="2" charset="2"/>
              </a:rPr>
              <a:t> </a:t>
            </a:r>
            <a:r>
              <a:rPr lang="it-IT" altLang="it-IT" sz="2000" dirty="0" err="1">
                <a:latin typeface="Arial" charset="0"/>
                <a:sym typeface="Wingdings" pitchFamily="2" charset="2"/>
              </a:rPr>
              <a:t>salary</a:t>
            </a:r>
            <a:r>
              <a:rPr lang="it-IT" altLang="it-IT" sz="2000" dirty="0">
                <a:latin typeface="Arial" charset="0"/>
                <a:sym typeface="Wingdings" pitchFamily="2" charset="2"/>
              </a:rPr>
              <a:t> for </a:t>
            </a:r>
            <a:r>
              <a:rPr lang="it-IT" altLang="it-IT" sz="2000" dirty="0" err="1">
                <a:latin typeface="Arial" charset="0"/>
                <a:sym typeface="Wingdings" pitchFamily="2" charset="2"/>
              </a:rPr>
              <a:t>each</a:t>
            </a:r>
            <a:r>
              <a:rPr lang="it-IT" altLang="it-IT" sz="2000" dirty="0">
                <a:latin typeface="Arial" charset="0"/>
                <a:sym typeface="Wingdings" pitchFamily="2" charset="2"/>
              </a:rPr>
              <a:t> </a:t>
            </a:r>
            <a:r>
              <a:rPr lang="it-IT" altLang="it-IT" sz="2000" dirty="0" err="1">
                <a:latin typeface="Arial" charset="0"/>
                <a:sym typeface="Wingdings" pitchFamily="2" charset="2"/>
              </a:rPr>
              <a:t>worker</a:t>
            </a:r>
            <a:r>
              <a:rPr lang="it-IT" altLang="it-IT" sz="2000" dirty="0">
                <a:latin typeface="Arial" charset="0"/>
                <a:sym typeface="Wingdings" pitchFamily="2" charset="2"/>
              </a:rPr>
              <a:t> with GDP </a:t>
            </a:r>
            <a:r>
              <a:rPr lang="it-IT" altLang="it-IT" sz="2000" dirty="0" err="1">
                <a:latin typeface="Arial" charset="0"/>
                <a:sym typeface="Wingdings" pitchFamily="2" charset="2"/>
              </a:rPr>
              <a:t>growth</a:t>
            </a:r>
            <a:r>
              <a:rPr lang="it-IT" altLang="it-IT" sz="2000" dirty="0">
                <a:latin typeface="Arial" charset="0"/>
                <a:sym typeface="Wingdings" pitchFamily="2" charset="2"/>
              </a:rPr>
              <a:t> rate and </a:t>
            </a:r>
            <a:r>
              <a:rPr lang="it-IT" altLang="it-IT" sz="2000" dirty="0" err="1">
                <a:latin typeface="Arial" charset="0"/>
                <a:sym typeface="Wingdings" pitchFamily="2" charset="2"/>
              </a:rPr>
              <a:t>longevity</a:t>
            </a:r>
            <a:r>
              <a:rPr lang="it-IT" altLang="it-IT" sz="2000" dirty="0">
                <a:latin typeface="Arial" charset="0"/>
                <a:sym typeface="Wingdings" pitchFamily="2" charset="2"/>
              </a:rPr>
              <a:t> </a:t>
            </a:r>
            <a:r>
              <a:rPr lang="it-IT" altLang="it-IT" sz="2000" dirty="0" err="1">
                <a:latin typeface="Arial" charset="0"/>
                <a:sym typeface="Wingdings" pitchFamily="2" charset="2"/>
              </a:rPr>
              <a:t>exogenously</a:t>
            </a:r>
            <a:r>
              <a:rPr lang="it-IT" altLang="it-IT" sz="2000" dirty="0">
                <a:latin typeface="Arial" charset="0"/>
                <a:sym typeface="Wingdings" pitchFamily="2" charset="2"/>
              </a:rPr>
              <a:t> </a:t>
            </a:r>
            <a:r>
              <a:rPr lang="it-IT" altLang="it-IT" sz="2000" dirty="0" err="1">
                <a:latin typeface="Arial" charset="0"/>
                <a:sym typeface="Wingdings" pitchFamily="2" charset="2"/>
              </a:rPr>
              <a:t>taken</a:t>
            </a:r>
            <a:r>
              <a:rPr lang="it-IT" altLang="it-IT" sz="2000" dirty="0">
                <a:latin typeface="Arial" charset="0"/>
                <a:sym typeface="Wingdings" pitchFamily="2" charset="2"/>
              </a:rPr>
              <a:t> </a:t>
            </a:r>
            <a:r>
              <a:rPr lang="it-IT" altLang="it-IT" sz="2000" dirty="0" err="1">
                <a:latin typeface="Arial" charset="0"/>
                <a:sym typeface="Wingdings" pitchFamily="2" charset="2"/>
              </a:rPr>
              <a:t>as</a:t>
            </a:r>
            <a:r>
              <a:rPr lang="it-IT" altLang="it-IT" sz="2000" dirty="0">
                <a:latin typeface="Arial" charset="0"/>
                <a:sym typeface="Wingdings" pitchFamily="2" charset="2"/>
              </a:rPr>
              <a:t> </a:t>
            </a:r>
            <a:r>
              <a:rPr lang="it-IT" altLang="it-IT" sz="2000" dirty="0" err="1">
                <a:latin typeface="Arial" charset="0"/>
                <a:sym typeface="Wingdings" pitchFamily="2" charset="2"/>
              </a:rPr>
              <a:t>inputs</a:t>
            </a:r>
            <a:r>
              <a:rPr lang="it-IT" altLang="it-IT" sz="2000" dirty="0">
                <a:latin typeface="Arial" charset="0"/>
                <a:sym typeface="Wingdings" pitchFamily="2" charset="2"/>
              </a:rPr>
              <a:t> (from RGS and ISTAT, </a:t>
            </a:r>
            <a:r>
              <a:rPr lang="it-IT" altLang="it-IT" sz="2000" dirty="0" err="1">
                <a:latin typeface="Arial" charset="0"/>
                <a:sym typeface="Wingdings" pitchFamily="2" charset="2"/>
              </a:rPr>
              <a:t>respectively</a:t>
            </a:r>
            <a:r>
              <a:rPr lang="it-IT" altLang="it-IT" sz="2000" dirty="0">
                <a:latin typeface="Arial" charset="0"/>
                <a:sym typeface="Wingdings" pitchFamily="2" charset="2"/>
              </a:rPr>
              <a:t>)</a:t>
            </a:r>
          </a:p>
          <a:p>
            <a:pPr algn="just" eaLnBrk="1" hangingPunct="1">
              <a:spcBef>
                <a:spcPct val="0"/>
              </a:spcBef>
              <a:buFontTx/>
              <a:buNone/>
            </a:pPr>
            <a:r>
              <a:rPr lang="it-IT" altLang="it-IT" sz="2000" dirty="0" err="1">
                <a:latin typeface="Arial" charset="0"/>
                <a:sym typeface="Wingdings" pitchFamily="2" charset="2"/>
              </a:rPr>
              <a:t>Integrated</a:t>
            </a:r>
            <a:r>
              <a:rPr lang="it-IT" altLang="it-IT" sz="2000" dirty="0">
                <a:latin typeface="Arial" charset="0"/>
                <a:sym typeface="Wingdings" pitchFamily="2" charset="2"/>
              </a:rPr>
              <a:t> </a:t>
            </a:r>
            <a:r>
              <a:rPr lang="it-IT" altLang="it-IT" sz="2000" dirty="0" err="1">
                <a:latin typeface="Arial" charset="0"/>
                <a:sym typeface="Wingdings" pitchFamily="2" charset="2"/>
              </a:rPr>
              <a:t>PPs</a:t>
            </a:r>
            <a:r>
              <a:rPr lang="it-IT" altLang="it-IT" sz="2000" dirty="0">
                <a:latin typeface="Arial" charset="0"/>
                <a:sym typeface="Wingdings" pitchFamily="2" charset="2"/>
              </a:rPr>
              <a:t> </a:t>
            </a:r>
            <a:r>
              <a:rPr lang="it-IT" altLang="it-IT" sz="2000" dirty="0" err="1">
                <a:latin typeface="Arial" charset="0"/>
                <a:sym typeface="Wingdings" pitchFamily="2" charset="2"/>
              </a:rPr>
              <a:t>allow</a:t>
            </a:r>
            <a:r>
              <a:rPr lang="it-IT" altLang="it-IT" sz="2000" dirty="0">
                <a:latin typeface="Arial" charset="0"/>
                <a:sym typeface="Wingdings" pitchFamily="2" charset="2"/>
              </a:rPr>
              <a:t> </a:t>
            </a:r>
            <a:r>
              <a:rPr lang="it-IT" altLang="it-IT" sz="2000" dirty="0" err="1">
                <a:latin typeface="Arial" charset="0"/>
                <a:sym typeface="Wingdings" pitchFamily="2" charset="2"/>
              </a:rPr>
              <a:t>workers</a:t>
            </a:r>
            <a:r>
              <a:rPr lang="it-IT" altLang="it-IT" sz="2000" dirty="0">
                <a:latin typeface="Arial" charset="0"/>
                <a:sym typeface="Wingdings" pitchFamily="2" charset="2"/>
              </a:rPr>
              <a:t> to </a:t>
            </a:r>
            <a:r>
              <a:rPr lang="it-IT" altLang="it-IT" sz="2000" dirty="0" err="1">
                <a:latin typeface="Arial" charset="0"/>
                <a:sym typeface="Wingdings" pitchFamily="2" charset="2"/>
              </a:rPr>
              <a:t>appreciate</a:t>
            </a:r>
            <a:r>
              <a:rPr lang="it-IT" altLang="it-IT" sz="2000" dirty="0">
                <a:latin typeface="Arial" charset="0"/>
                <a:sym typeface="Wingdings" pitchFamily="2" charset="2"/>
              </a:rPr>
              <a:t> the benefits from </a:t>
            </a:r>
            <a:r>
              <a:rPr lang="it-IT" altLang="it-IT" sz="2000" dirty="0" err="1">
                <a:latin typeface="Arial" charset="0"/>
                <a:sym typeface="Wingdings" pitchFamily="2" charset="2"/>
              </a:rPr>
              <a:t>risk</a:t>
            </a:r>
            <a:r>
              <a:rPr lang="it-IT" altLang="it-IT" sz="2000" dirty="0">
                <a:latin typeface="Arial" charset="0"/>
                <a:sym typeface="Wingdings" pitchFamily="2" charset="2"/>
              </a:rPr>
              <a:t> </a:t>
            </a:r>
            <a:r>
              <a:rPr lang="it-IT" altLang="it-IT" sz="2000" dirty="0" err="1">
                <a:latin typeface="Arial" charset="0"/>
                <a:sym typeface="Wingdings" pitchFamily="2" charset="2"/>
              </a:rPr>
              <a:t>diversification</a:t>
            </a:r>
            <a:r>
              <a:rPr lang="it-IT" altLang="it-IT" sz="2000" dirty="0">
                <a:latin typeface="Arial" charset="0"/>
                <a:sym typeface="Wingdings" pitchFamily="2" charset="2"/>
              </a:rPr>
              <a:t> of </a:t>
            </a:r>
            <a:r>
              <a:rPr lang="it-IT" altLang="it-IT" sz="2000" dirty="0" err="1">
                <a:latin typeface="Arial" charset="0"/>
                <a:sym typeface="Wingdings" pitchFamily="2" charset="2"/>
              </a:rPr>
              <a:t>their</a:t>
            </a:r>
            <a:r>
              <a:rPr lang="it-IT" altLang="it-IT" sz="2000" dirty="0">
                <a:latin typeface="Arial" charset="0"/>
                <a:sym typeface="Wingdings" pitchFamily="2" charset="2"/>
              </a:rPr>
              <a:t> </a:t>
            </a:r>
            <a:r>
              <a:rPr lang="it-IT" altLang="it-IT" sz="2000" dirty="0" err="1">
                <a:latin typeface="Arial" charset="0"/>
                <a:sym typeface="Wingdings" pitchFamily="2" charset="2"/>
              </a:rPr>
              <a:t>pension</a:t>
            </a:r>
            <a:r>
              <a:rPr lang="it-IT" altLang="it-IT" sz="2000" dirty="0">
                <a:latin typeface="Arial" charset="0"/>
                <a:sym typeface="Wingdings" pitchFamily="2" charset="2"/>
              </a:rPr>
              <a:t> portfolio and to </a:t>
            </a:r>
            <a:r>
              <a:rPr lang="it-IT" altLang="it-IT" sz="2000" dirty="0" err="1">
                <a:latin typeface="Arial" charset="0"/>
                <a:sym typeface="Wingdings" pitchFamily="2" charset="2"/>
              </a:rPr>
              <a:t>plan</a:t>
            </a:r>
            <a:r>
              <a:rPr lang="it-IT" altLang="it-IT" sz="2000" dirty="0">
                <a:latin typeface="Arial" charset="0"/>
                <a:sym typeface="Wingdings" pitchFamily="2" charset="2"/>
              </a:rPr>
              <a:t> </a:t>
            </a:r>
            <a:r>
              <a:rPr lang="it-IT" altLang="it-IT" sz="2000" dirty="0" err="1">
                <a:latin typeface="Arial" charset="0"/>
                <a:sym typeface="Wingdings" pitchFamily="2" charset="2"/>
              </a:rPr>
              <a:t>how</a:t>
            </a:r>
            <a:r>
              <a:rPr lang="it-IT" altLang="it-IT" sz="2000" dirty="0">
                <a:latin typeface="Arial" charset="0"/>
                <a:sym typeface="Wingdings" pitchFamily="2" charset="2"/>
              </a:rPr>
              <a:t> </a:t>
            </a:r>
            <a:r>
              <a:rPr lang="it-IT" altLang="it-IT" sz="2000" dirty="0" err="1">
                <a:latin typeface="Arial" charset="0"/>
                <a:sym typeface="Wingdings" pitchFamily="2" charset="2"/>
              </a:rPr>
              <a:t>much</a:t>
            </a:r>
            <a:r>
              <a:rPr lang="it-IT" altLang="it-IT" sz="2000" dirty="0">
                <a:latin typeface="Arial" charset="0"/>
                <a:sym typeface="Wingdings" pitchFamily="2" charset="2"/>
              </a:rPr>
              <a:t> to </a:t>
            </a:r>
            <a:r>
              <a:rPr lang="it-IT" altLang="it-IT" sz="2000" dirty="0" err="1">
                <a:latin typeface="Arial" charset="0"/>
                <a:sym typeface="Wingdings" pitchFamily="2" charset="2"/>
              </a:rPr>
              <a:t>save</a:t>
            </a:r>
            <a:r>
              <a:rPr lang="it-IT" altLang="it-IT" sz="2000" dirty="0">
                <a:latin typeface="Arial" charset="0"/>
                <a:sym typeface="Wingdings" pitchFamily="2" charset="2"/>
              </a:rPr>
              <a:t> to </a:t>
            </a:r>
            <a:r>
              <a:rPr lang="it-IT" altLang="it-IT" sz="2000" dirty="0" err="1">
                <a:latin typeface="Arial" charset="0"/>
                <a:sym typeface="Wingdings" pitchFamily="2" charset="2"/>
              </a:rPr>
              <a:t>finance</a:t>
            </a:r>
            <a:r>
              <a:rPr lang="it-IT" altLang="it-IT" sz="2000" dirty="0">
                <a:latin typeface="Arial" charset="0"/>
                <a:sym typeface="Wingdings" pitchFamily="2" charset="2"/>
              </a:rPr>
              <a:t> </a:t>
            </a:r>
            <a:r>
              <a:rPr lang="it-IT" altLang="it-IT" sz="2000" dirty="0" err="1">
                <a:latin typeface="Arial" charset="0"/>
                <a:sym typeface="Wingdings" pitchFamily="2" charset="2"/>
              </a:rPr>
              <a:t>their</a:t>
            </a:r>
            <a:r>
              <a:rPr lang="it-IT" altLang="it-IT" sz="2000" dirty="0">
                <a:latin typeface="Arial" charset="0"/>
                <a:sym typeface="Wingdings" pitchFamily="2" charset="2"/>
              </a:rPr>
              <a:t> private </a:t>
            </a:r>
            <a:r>
              <a:rPr lang="it-IT" altLang="it-IT" sz="2000" dirty="0" err="1">
                <a:latin typeface="Arial" charset="0"/>
                <a:sym typeface="Wingdings" pitchFamily="2" charset="2"/>
              </a:rPr>
              <a:t>pensions</a:t>
            </a:r>
            <a:endParaRPr lang="it-IT" altLang="it-IT" sz="2000" dirty="0">
              <a:latin typeface="Arial" charset="0"/>
              <a:sym typeface="Wingdings" pitchFamily="2" charset="2"/>
            </a:endParaRPr>
          </a:p>
          <a:p>
            <a:pPr algn="just" eaLnBrk="1" hangingPunct="1">
              <a:spcBef>
                <a:spcPct val="0"/>
              </a:spcBef>
              <a:buFontTx/>
              <a:buNone/>
            </a:pPr>
            <a:endParaRPr lang="it-IT" altLang="it-IT" sz="2000" dirty="0">
              <a:latin typeface="Arial" charset="0"/>
              <a:sym typeface="Wingdings" pitchFamily="2" charset="2"/>
            </a:endParaRPr>
          </a:p>
          <a:p>
            <a:pPr algn="just" eaLnBrk="1" hangingPunct="1">
              <a:spcBef>
                <a:spcPct val="0"/>
              </a:spcBef>
              <a:buFontTx/>
              <a:buNone/>
            </a:pPr>
            <a:r>
              <a:rPr lang="it-IT" altLang="it-IT" sz="2000" dirty="0">
                <a:latin typeface="Arial" charset="0"/>
                <a:sym typeface="Wingdings" pitchFamily="2" charset="2"/>
              </a:rPr>
              <a:t> </a:t>
            </a:r>
            <a:endParaRPr lang="it-IT" altLang="it-IT" sz="2000" dirty="0">
              <a:latin typeface="Arial" charset="0"/>
            </a:endParaRPr>
          </a:p>
          <a:p>
            <a:pPr algn="just" eaLnBrk="1" hangingPunct="1">
              <a:spcBef>
                <a:spcPct val="0"/>
              </a:spcBef>
              <a:buFontTx/>
              <a:buNone/>
            </a:pPr>
            <a:endParaRPr lang="it-IT" altLang="it-IT" sz="2000" dirty="0">
              <a:latin typeface="Arial" charset="0"/>
            </a:endParaRPr>
          </a:p>
          <a:p>
            <a:pPr algn="just" eaLnBrk="1" hangingPunct="1">
              <a:spcBef>
                <a:spcPct val="0"/>
              </a:spcBef>
              <a:buFontTx/>
              <a:buNone/>
            </a:pPr>
            <a:endParaRPr lang="it-IT" altLang="it-IT" sz="2000" dirty="0">
              <a:latin typeface="Arial" charset="0"/>
              <a:sym typeface="Wingdings" pitchFamily="2" charset="2"/>
            </a:endParaRPr>
          </a:p>
          <a:p>
            <a:pPr algn="just" eaLnBrk="1" hangingPunct="1">
              <a:spcBef>
                <a:spcPct val="0"/>
              </a:spcBef>
              <a:buFontTx/>
              <a:buNone/>
            </a:pPr>
            <a:endParaRPr lang="it-IT" altLang="it-IT" sz="2000" dirty="0">
              <a:latin typeface="Arial"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07138"/>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22534" name="Rettangolo 5"/>
          <p:cNvSpPr>
            <a:spLocks noChangeArrowheads="1"/>
          </p:cNvSpPr>
          <p:nvPr/>
        </p:nvSpPr>
        <p:spPr bwMode="auto">
          <a:xfrm>
            <a:off x="285750" y="6330950"/>
            <a:ext cx="857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16</a:t>
            </a:r>
            <a:endParaRPr lang="en-US" altLang="it-IT" sz="1400">
              <a:solidFill>
                <a:schemeClr val="accent2"/>
              </a:solidFill>
              <a:latin typeface="Arial" charset="0"/>
              <a:cs typeface="Times New Roman" pitchFamily="18" charset="0"/>
            </a:endParaRPr>
          </a:p>
        </p:txBody>
      </p:sp>
      <p:pic>
        <p:nvPicPr>
          <p:cNvPr id="22535"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05563"/>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Integrating 1</a:t>
            </a:r>
            <a:r>
              <a:rPr lang="en-US" altLang="it-IT" sz="2400" b="1" baseline="30000">
                <a:solidFill>
                  <a:schemeClr val="accent2"/>
                </a:solidFill>
                <a:latin typeface="Arial" charset="0"/>
                <a:cs typeface="Times New Roman" pitchFamily="18" charset="0"/>
              </a:rPr>
              <a:t>st</a:t>
            </a:r>
            <a:r>
              <a:rPr lang="en-US" altLang="it-IT" sz="2400" b="1">
                <a:solidFill>
                  <a:schemeClr val="accent2"/>
                </a:solidFill>
                <a:latin typeface="Arial" charset="0"/>
                <a:cs typeface="Times New Roman" pitchFamily="18" charset="0"/>
              </a:rPr>
              <a:t> and 2</a:t>
            </a:r>
            <a:r>
              <a:rPr lang="en-US" altLang="it-IT" sz="2400" b="1" baseline="30000">
                <a:solidFill>
                  <a:schemeClr val="accent2"/>
                </a:solidFill>
                <a:latin typeface="Arial" charset="0"/>
                <a:cs typeface="Times New Roman" pitchFamily="18" charset="0"/>
              </a:rPr>
              <a:t>nd</a:t>
            </a:r>
            <a:r>
              <a:rPr lang="en-US" altLang="it-IT" sz="2400" b="1">
                <a:solidFill>
                  <a:schemeClr val="accent2"/>
                </a:solidFill>
                <a:latin typeface="Arial" charset="0"/>
                <a:cs typeface="Times New Roman" pitchFamily="18" charset="0"/>
              </a:rPr>
              <a:t> pillar PPs  </a:t>
            </a:r>
            <a:r>
              <a:rPr lang="en-US" altLang="it-IT" sz="2400">
                <a:solidFill>
                  <a:schemeClr val="accent2"/>
                </a:solidFill>
                <a:latin typeface="Arial" charset="0"/>
                <a:cs typeface="Times New Roman" pitchFamily="18" charset="0"/>
              </a:rPr>
              <a:t>- cont’d</a:t>
            </a:r>
          </a:p>
        </p:txBody>
      </p:sp>
      <p:sp>
        <p:nvSpPr>
          <p:cNvPr id="23555" name="CasellaDiTesto 3"/>
          <p:cNvSpPr txBox="1">
            <a:spLocks noChangeArrowheads="1"/>
          </p:cNvSpPr>
          <p:nvPr/>
        </p:nvSpPr>
        <p:spPr bwMode="auto">
          <a:xfrm>
            <a:off x="244475" y="476250"/>
            <a:ext cx="8643938"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a:spcBef>
                <a:spcPct val="0"/>
              </a:spcBef>
              <a:spcAft>
                <a:spcPts val="1200"/>
              </a:spcAft>
              <a:buFontTx/>
              <a:buNone/>
            </a:pPr>
            <a:r>
              <a:rPr lang="it-IT" altLang="it-IT" sz="2000">
                <a:latin typeface="Arial" charset="0"/>
                <a:sym typeface="Wingdings" pitchFamily="2" charset="2"/>
              </a:rPr>
              <a:t>In the NDC framework set in place, the return from contributions to PAYG pillar is based on the nominal GDP growth of Italy (5-yrs moving average)</a:t>
            </a:r>
          </a:p>
          <a:p>
            <a:pPr algn="just">
              <a:spcBef>
                <a:spcPct val="0"/>
              </a:spcBef>
              <a:spcAft>
                <a:spcPts val="1200"/>
              </a:spcAft>
              <a:buFontTx/>
              <a:buNone/>
            </a:pPr>
            <a:r>
              <a:rPr lang="it-IT" altLang="it-IT" sz="2000">
                <a:latin typeface="Arial" charset="0"/>
                <a:sym typeface="Wingdings" pitchFamily="2" charset="2"/>
              </a:rPr>
              <a:t>Portfolio theory suggests that the current rules are sub-optimal as they imply a high concentration on “Italian GDP risk”. The portfolio risk would be mitigated by adding funded schemes, as they would invest in the world capital markets (coeteris paribus the expected variance of benefits at retirement would be lower)  financial constraints need to be considered</a:t>
            </a: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07138"/>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23558" name="Rettangolo 5"/>
          <p:cNvSpPr>
            <a:spLocks noChangeArrowheads="1"/>
          </p:cNvSpPr>
          <p:nvPr/>
        </p:nvSpPr>
        <p:spPr bwMode="auto">
          <a:xfrm>
            <a:off x="285750" y="6330950"/>
            <a:ext cx="857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17</a:t>
            </a:r>
            <a:endParaRPr lang="en-US" altLang="it-IT" sz="1400">
              <a:solidFill>
                <a:schemeClr val="accent2"/>
              </a:solidFill>
              <a:latin typeface="Arial" charset="0"/>
              <a:cs typeface="Times New Roman" pitchFamily="18" charset="0"/>
            </a:endParaRPr>
          </a:p>
        </p:txBody>
      </p:sp>
      <p:pic>
        <p:nvPicPr>
          <p:cNvPr id="23559" name="Immagine 1" descr="cid:image001.png@01CEF4D7.199934E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6405563"/>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3560" name="Oggetto 3"/>
          <p:cNvGraphicFramePr>
            <a:graphicFrameLocks noChangeAspect="1"/>
          </p:cNvGraphicFramePr>
          <p:nvPr/>
        </p:nvGraphicFramePr>
        <p:xfrm>
          <a:off x="288925" y="2997200"/>
          <a:ext cx="8443913" cy="3382963"/>
        </p:xfrm>
        <a:graphic>
          <a:graphicData uri="http://schemas.openxmlformats.org/presentationml/2006/ole">
            <mc:AlternateContent xmlns:mc="http://schemas.openxmlformats.org/markup-compatibility/2006">
              <mc:Choice xmlns:v="urn:schemas-microsoft-com:vml" Requires="v">
                <p:oleObj spid="_x0000_s23572" name="Documento" r:id="rId5" imgW="5735938" imgH="2303017" progId="Word.Document.12">
                  <p:embed/>
                </p:oleObj>
              </mc:Choice>
              <mc:Fallback>
                <p:oleObj name="Documento" r:id="rId5" imgW="5735938" imgH="2303017" progId="Word.Document.12">
                  <p:embed/>
                  <p:pic>
                    <p:nvPicPr>
                      <p:cNvPr id="0" name="Oggetto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925" y="2997200"/>
                        <a:ext cx="8443913"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61" name="CasellaDiTesto 15"/>
          <p:cNvSpPr txBox="1">
            <a:spLocks noChangeArrowheads="1"/>
          </p:cNvSpPr>
          <p:nvPr/>
        </p:nvSpPr>
        <p:spPr bwMode="auto">
          <a:xfrm>
            <a:off x="323850" y="5959475"/>
            <a:ext cx="417671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300"/>
              </a:spcAft>
              <a:buFontTx/>
              <a:buNone/>
            </a:pPr>
            <a:r>
              <a:rPr lang="it-IT" altLang="it-IT" sz="1200">
                <a:latin typeface="Arial" charset="0"/>
              </a:rPr>
              <a:t>Source: own computations based on DMS Dataset</a:t>
            </a:r>
            <a:endParaRPr lang="it-IT" altLang="it-IT" sz="1200">
              <a:latin typeface="Arial" charset="0"/>
              <a:sym typeface="Wingdings" pitchFamily="2" charset="2"/>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Integrating 1</a:t>
            </a:r>
            <a:r>
              <a:rPr lang="en-US" altLang="it-IT" sz="2400" b="1" baseline="30000">
                <a:solidFill>
                  <a:schemeClr val="accent2"/>
                </a:solidFill>
                <a:latin typeface="Arial" charset="0"/>
                <a:cs typeface="Times New Roman" pitchFamily="18" charset="0"/>
              </a:rPr>
              <a:t>st</a:t>
            </a:r>
            <a:r>
              <a:rPr lang="en-US" altLang="it-IT" sz="2400" b="1">
                <a:solidFill>
                  <a:schemeClr val="accent2"/>
                </a:solidFill>
                <a:latin typeface="Arial" charset="0"/>
                <a:cs typeface="Times New Roman" pitchFamily="18" charset="0"/>
              </a:rPr>
              <a:t> and 2</a:t>
            </a:r>
            <a:r>
              <a:rPr lang="en-US" altLang="it-IT" sz="2400" b="1" baseline="30000">
                <a:solidFill>
                  <a:schemeClr val="accent2"/>
                </a:solidFill>
                <a:latin typeface="Arial" charset="0"/>
                <a:cs typeface="Times New Roman" pitchFamily="18" charset="0"/>
              </a:rPr>
              <a:t>nd</a:t>
            </a:r>
            <a:r>
              <a:rPr lang="en-US" altLang="it-IT" sz="2400" b="1">
                <a:solidFill>
                  <a:schemeClr val="accent2"/>
                </a:solidFill>
                <a:latin typeface="Arial" charset="0"/>
                <a:cs typeface="Times New Roman" pitchFamily="18" charset="0"/>
              </a:rPr>
              <a:t> pillar PPs  </a:t>
            </a:r>
            <a:r>
              <a:rPr lang="en-US" altLang="it-IT" sz="2400">
                <a:solidFill>
                  <a:schemeClr val="accent2"/>
                </a:solidFill>
                <a:latin typeface="Arial" charset="0"/>
                <a:cs typeface="Times New Roman" pitchFamily="18" charset="0"/>
              </a:rPr>
              <a:t>- cont’d</a:t>
            </a: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07138"/>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24581" name="Rettangolo 5"/>
          <p:cNvSpPr>
            <a:spLocks noChangeArrowheads="1"/>
          </p:cNvSpPr>
          <p:nvPr/>
        </p:nvSpPr>
        <p:spPr bwMode="auto">
          <a:xfrm>
            <a:off x="285750" y="6330950"/>
            <a:ext cx="857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18</a:t>
            </a:r>
            <a:endParaRPr lang="en-US" altLang="it-IT" sz="1400">
              <a:solidFill>
                <a:schemeClr val="accent2"/>
              </a:solidFill>
              <a:latin typeface="Arial" charset="0"/>
              <a:cs typeface="Times New Roman" pitchFamily="18" charset="0"/>
            </a:endParaRPr>
          </a:p>
        </p:txBody>
      </p:sp>
      <p:pic>
        <p:nvPicPr>
          <p:cNvPr id="24582" name="Immagine 1" descr="cid:image001.png@01CEF4D7.199934E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6405563"/>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CasellaDiTesto 3"/>
          <p:cNvSpPr txBox="1">
            <a:spLocks noChangeArrowheads="1"/>
          </p:cNvSpPr>
          <p:nvPr/>
        </p:nvSpPr>
        <p:spPr bwMode="auto">
          <a:xfrm>
            <a:off x="244475" y="3800475"/>
            <a:ext cx="8643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a:spcBef>
                <a:spcPct val="0"/>
              </a:spcBef>
              <a:spcAft>
                <a:spcPts val="600"/>
              </a:spcAft>
              <a:buFontTx/>
              <a:buNone/>
            </a:pPr>
            <a:r>
              <a:rPr lang="it-IT" altLang="it-IT" sz="2000">
                <a:latin typeface="Arial" charset="0"/>
              </a:rPr>
              <a:t>«Portfolio diversification» principle suggests higher resilience of multipillar systems to shocks of different nature</a:t>
            </a:r>
          </a:p>
        </p:txBody>
      </p:sp>
      <p:sp>
        <p:nvSpPr>
          <p:cNvPr id="24584" name="CasellaDiTesto 15"/>
          <p:cNvSpPr txBox="1">
            <a:spLocks noChangeArrowheads="1"/>
          </p:cNvSpPr>
          <p:nvPr/>
        </p:nvSpPr>
        <p:spPr bwMode="auto">
          <a:xfrm>
            <a:off x="285750" y="3367088"/>
            <a:ext cx="417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300"/>
              </a:spcAft>
              <a:buFontTx/>
              <a:buNone/>
            </a:pPr>
            <a:r>
              <a:rPr lang="it-IT" altLang="it-IT" sz="1200">
                <a:latin typeface="Arial" charset="0"/>
              </a:rPr>
              <a:t>Source: own computations based on DMS Dataset</a:t>
            </a:r>
            <a:endParaRPr lang="it-IT" altLang="it-IT" sz="1200">
              <a:latin typeface="Arial" charset="0"/>
              <a:sym typeface="Wingdings" pitchFamily="2" charset="2"/>
            </a:endParaRPr>
          </a:p>
        </p:txBody>
      </p:sp>
      <p:graphicFrame>
        <p:nvGraphicFramePr>
          <p:cNvPr id="24585" name="Oggetto 1"/>
          <p:cNvGraphicFramePr>
            <a:graphicFrameLocks noChangeAspect="1"/>
          </p:cNvGraphicFramePr>
          <p:nvPr/>
        </p:nvGraphicFramePr>
        <p:xfrm>
          <a:off x="304800" y="549275"/>
          <a:ext cx="8553450" cy="3236913"/>
        </p:xfrm>
        <a:graphic>
          <a:graphicData uri="http://schemas.openxmlformats.org/presentationml/2006/ole">
            <mc:AlternateContent xmlns:mc="http://schemas.openxmlformats.org/markup-compatibility/2006">
              <mc:Choice xmlns:v="urn:schemas-microsoft-com:vml" Requires="v">
                <p:oleObj spid="_x0000_s24596" name="Documento" r:id="rId5" imgW="5735938" imgH="2007537" progId="Word.Document.12">
                  <p:embed/>
                </p:oleObj>
              </mc:Choice>
              <mc:Fallback>
                <p:oleObj name="Documento" r:id="rId5" imgW="5735938" imgH="2007537" progId="Word.Document.12">
                  <p:embed/>
                  <p:pic>
                    <p:nvPicPr>
                      <p:cNvPr id="0" name="Oggetto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549275"/>
                        <a:ext cx="8553450" cy="32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Wrap up</a:t>
            </a:r>
            <a:r>
              <a:rPr lang="en-US" altLang="it-IT" sz="2400">
                <a:solidFill>
                  <a:schemeClr val="accent2"/>
                </a:solidFill>
                <a:latin typeface="Arial" charset="0"/>
                <a:cs typeface="Times New Roman" pitchFamily="18" charset="0"/>
              </a:rPr>
              <a:t> (tentative)</a:t>
            </a:r>
          </a:p>
        </p:txBody>
      </p:sp>
      <p:sp>
        <p:nvSpPr>
          <p:cNvPr id="25603" name="CasellaDiTesto 3"/>
          <p:cNvSpPr txBox="1">
            <a:spLocks noChangeArrowheads="1"/>
          </p:cNvSpPr>
          <p:nvPr/>
        </p:nvSpPr>
        <p:spPr bwMode="auto">
          <a:xfrm>
            <a:off x="107950" y="476250"/>
            <a:ext cx="8786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For the time being, our approach to PPs has not been changed. Why?</a:t>
            </a:r>
            <a:endParaRPr lang="it-IT" altLang="it-IT" sz="2000">
              <a:latin typeface="Arial"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08725"/>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25606" name="Rettangolo 5"/>
          <p:cNvSpPr>
            <a:spLocks noChangeArrowheads="1"/>
          </p:cNvSpPr>
          <p:nvPr/>
        </p:nvSpPr>
        <p:spPr bwMode="auto">
          <a:xfrm>
            <a:off x="285750" y="6330950"/>
            <a:ext cx="857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19</a:t>
            </a:r>
            <a:endParaRPr lang="en-US" altLang="it-IT" sz="1400">
              <a:solidFill>
                <a:schemeClr val="accent2"/>
              </a:solidFill>
              <a:latin typeface="Arial" charset="0"/>
              <a:cs typeface="Times New Roman" pitchFamily="18" charset="0"/>
            </a:endParaRPr>
          </a:p>
        </p:txBody>
      </p:sp>
      <p:pic>
        <p:nvPicPr>
          <p:cNvPr id="25607"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05563"/>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Tabella 7"/>
          <p:cNvGraphicFramePr>
            <a:graphicFrameLocks noGrp="1"/>
          </p:cNvGraphicFramePr>
          <p:nvPr>
            <p:extLst>
              <p:ext uri="{D42A27DB-BD31-4B8C-83A1-F6EECF244321}">
                <p14:modId xmlns:p14="http://schemas.microsoft.com/office/powerpoint/2010/main" val="874576835"/>
              </p:ext>
            </p:extLst>
          </p:nvPr>
        </p:nvGraphicFramePr>
        <p:xfrm>
          <a:off x="209550" y="879475"/>
          <a:ext cx="8648700" cy="5437223"/>
        </p:xfrm>
        <a:graphic>
          <a:graphicData uri="http://schemas.openxmlformats.org/drawingml/2006/table">
            <a:tbl>
              <a:tblPr firstRow="1" bandRow="1">
                <a:tableStyleId>{69012ECD-51FC-41F1-AA8D-1B2483CD663E}</a:tableStyleId>
              </a:tblPr>
              <a:tblGrid>
                <a:gridCol w="1841892"/>
                <a:gridCol w="3509527"/>
                <a:gridCol w="3297281"/>
              </a:tblGrid>
              <a:tr h="365724">
                <a:tc>
                  <a:txBody>
                    <a:bodyPr/>
                    <a:lstStyle/>
                    <a:p>
                      <a:endParaRPr lang="it-IT" sz="1800" dirty="0"/>
                    </a:p>
                  </a:txBody>
                  <a:tcPr marL="91443" marR="91443"/>
                </a:tc>
                <a:tc>
                  <a:txBody>
                    <a:bodyPr/>
                    <a:lstStyle/>
                    <a:p>
                      <a:pPr algn="ctr"/>
                      <a:r>
                        <a:rPr lang="it-IT" sz="1800" dirty="0" smtClean="0"/>
                        <a:t>PROS</a:t>
                      </a:r>
                      <a:endParaRPr lang="it-IT" sz="1800" dirty="0"/>
                    </a:p>
                  </a:txBody>
                  <a:tcPr marL="91443" marR="91443"/>
                </a:tc>
                <a:tc>
                  <a:txBody>
                    <a:bodyPr/>
                    <a:lstStyle/>
                    <a:p>
                      <a:pPr algn="ctr"/>
                      <a:r>
                        <a:rPr lang="it-IT" sz="1800" dirty="0" smtClean="0"/>
                        <a:t>CONS</a:t>
                      </a:r>
                      <a:endParaRPr lang="it-IT" sz="1800" dirty="0"/>
                    </a:p>
                  </a:txBody>
                  <a:tcPr marL="91443" marR="91443"/>
                </a:tc>
              </a:tr>
              <a:tr h="3329709">
                <a:tc>
                  <a:txBody>
                    <a:bodyPr/>
                    <a:lstStyle/>
                    <a:p>
                      <a:r>
                        <a:rPr lang="it-IT" sz="1600" kern="1200" dirty="0" smtClean="0">
                          <a:solidFill>
                            <a:schemeClr val="accent2"/>
                          </a:solidFill>
                          <a:latin typeface="Arial" panose="020B0604020202020204" pitchFamily="34" charset="0"/>
                          <a:ea typeface="+mn-ea"/>
                          <a:cs typeface="Times New Roman" panose="02020603050405020304" pitchFamily="18" charset="0"/>
                        </a:rPr>
                        <a:t>Pure </a:t>
                      </a:r>
                      <a:r>
                        <a:rPr lang="it-IT" sz="1600" kern="1200" dirty="0" err="1" smtClean="0">
                          <a:solidFill>
                            <a:schemeClr val="accent2"/>
                          </a:solidFill>
                          <a:latin typeface="Arial" panose="020B0604020202020204" pitchFamily="34" charset="0"/>
                          <a:ea typeface="+mn-ea"/>
                          <a:cs typeface="Times New Roman" panose="02020603050405020304" pitchFamily="18" charset="0"/>
                        </a:rPr>
                        <a:t>deterministic</a:t>
                      </a:r>
                      <a:r>
                        <a:rPr lang="it-IT" sz="1600" kern="1200" dirty="0" smtClean="0">
                          <a:solidFill>
                            <a:schemeClr val="accent2"/>
                          </a:solidFill>
                          <a:latin typeface="Arial" panose="020B0604020202020204" pitchFamily="34" charset="0"/>
                          <a:ea typeface="+mn-ea"/>
                          <a:cs typeface="Times New Roman" panose="02020603050405020304" pitchFamily="18" charset="0"/>
                        </a:rPr>
                        <a:t> </a:t>
                      </a:r>
                      <a:r>
                        <a:rPr lang="it-IT" sz="1600" kern="1200" dirty="0" err="1" smtClean="0">
                          <a:solidFill>
                            <a:schemeClr val="accent2"/>
                          </a:solidFill>
                          <a:latin typeface="Arial" panose="020B0604020202020204" pitchFamily="34" charset="0"/>
                          <a:ea typeface="+mn-ea"/>
                          <a:cs typeface="Times New Roman" panose="02020603050405020304" pitchFamily="18" charset="0"/>
                        </a:rPr>
                        <a:t>PPs</a:t>
                      </a:r>
                      <a:r>
                        <a:rPr lang="it-IT" sz="1600" kern="1200" baseline="0" dirty="0" smtClean="0">
                          <a:solidFill>
                            <a:schemeClr val="accent2"/>
                          </a:solidFill>
                          <a:latin typeface="Arial" panose="020B0604020202020204" pitchFamily="34" charset="0"/>
                          <a:ea typeface="+mn-ea"/>
                          <a:cs typeface="Times New Roman" panose="02020603050405020304" pitchFamily="18" charset="0"/>
                        </a:rPr>
                        <a:t> </a:t>
                      </a:r>
                      <a:r>
                        <a:rPr lang="it-IT" sz="1600" b="0" baseline="0" dirty="0" smtClean="0">
                          <a:latin typeface="Arial" pitchFamily="34" charset="0"/>
                          <a:cs typeface="Arial" pitchFamily="34" charset="0"/>
                        </a:rPr>
                        <a:t>(</a:t>
                      </a:r>
                      <a:r>
                        <a:rPr lang="it-IT" sz="1600" b="0" kern="1200" baseline="0" dirty="0" smtClean="0">
                          <a:solidFill>
                            <a:schemeClr val="tx1"/>
                          </a:solidFill>
                          <a:latin typeface="Arial" pitchFamily="34" charset="0"/>
                          <a:ea typeface="+mn-ea"/>
                          <a:cs typeface="Arial" pitchFamily="34" charset="0"/>
                        </a:rPr>
                        <a:t>COVIP </a:t>
                      </a:r>
                      <a:r>
                        <a:rPr lang="it-IT" sz="1600" b="0" kern="1200" baseline="0" dirty="0" err="1" smtClean="0">
                          <a:solidFill>
                            <a:schemeClr val="tx1"/>
                          </a:solidFill>
                          <a:latin typeface="Arial" pitchFamily="34" charset="0"/>
                          <a:ea typeface="+mn-ea"/>
                          <a:cs typeface="Arial" pitchFamily="34" charset="0"/>
                        </a:rPr>
                        <a:t>PPs</a:t>
                      </a:r>
                      <a:r>
                        <a:rPr lang="it-IT" sz="1600" b="0" baseline="0" dirty="0" smtClean="0">
                          <a:latin typeface="Arial" pitchFamily="34" charset="0"/>
                          <a:cs typeface="Arial" pitchFamily="34" charset="0"/>
                        </a:rPr>
                        <a:t>)</a:t>
                      </a:r>
                    </a:p>
                    <a:p>
                      <a:endParaRPr lang="it-IT" sz="1600" b="0" baseline="0" dirty="0" smtClean="0">
                        <a:latin typeface="Arial" pitchFamily="34" charset="0"/>
                        <a:cs typeface="Arial" pitchFamily="34" charset="0"/>
                      </a:endParaRPr>
                    </a:p>
                    <a:p>
                      <a:endParaRPr lang="it-IT" sz="1600" b="0" baseline="0" dirty="0" smtClean="0">
                        <a:latin typeface="Arial" pitchFamily="34" charset="0"/>
                        <a:cs typeface="Arial" pitchFamily="34" charset="0"/>
                      </a:endParaRPr>
                    </a:p>
                    <a:p>
                      <a:endParaRPr lang="it-IT" sz="1600" b="0" baseline="0" dirty="0" smtClean="0">
                        <a:latin typeface="Arial" pitchFamily="34" charset="0"/>
                        <a:cs typeface="Arial" pitchFamily="34" charset="0"/>
                      </a:endParaRPr>
                    </a:p>
                    <a:p>
                      <a:endParaRPr lang="it-IT" sz="1600" b="0" baseline="0" dirty="0" smtClean="0">
                        <a:latin typeface="Arial" pitchFamily="34" charset="0"/>
                        <a:cs typeface="Arial" pitchFamily="34" charset="0"/>
                      </a:endParaRPr>
                    </a:p>
                    <a:p>
                      <a:endParaRPr lang="it-IT" sz="1600" b="0" baseline="0" dirty="0" smtClean="0">
                        <a:latin typeface="Arial" pitchFamily="34" charset="0"/>
                        <a:cs typeface="Arial" pitchFamily="34" charset="0"/>
                      </a:endParaRPr>
                    </a:p>
                    <a:p>
                      <a:r>
                        <a:rPr lang="it-IT" sz="1600" kern="1200" dirty="0" err="1" smtClean="0">
                          <a:solidFill>
                            <a:schemeClr val="accent2"/>
                          </a:solidFill>
                          <a:latin typeface="Arial" panose="020B0604020202020204" pitchFamily="34" charset="0"/>
                          <a:ea typeface="+mn-ea"/>
                          <a:cs typeface="Times New Roman" panose="02020603050405020304" pitchFamily="18" charset="0"/>
                        </a:rPr>
                        <a:t>Deterministic</a:t>
                      </a:r>
                      <a:r>
                        <a:rPr lang="it-IT" sz="1600" kern="1200" baseline="0" dirty="0" smtClean="0">
                          <a:solidFill>
                            <a:schemeClr val="accent2"/>
                          </a:solidFill>
                          <a:latin typeface="Arial" panose="020B0604020202020204" pitchFamily="34" charset="0"/>
                          <a:ea typeface="+mn-ea"/>
                          <a:cs typeface="Times New Roman" panose="02020603050405020304" pitchFamily="18" charset="0"/>
                        </a:rPr>
                        <a:t> </a:t>
                      </a:r>
                      <a:r>
                        <a:rPr lang="it-IT" sz="1600" kern="1200" dirty="0" smtClean="0">
                          <a:solidFill>
                            <a:schemeClr val="accent2"/>
                          </a:solidFill>
                          <a:latin typeface="Arial" panose="020B0604020202020204" pitchFamily="34" charset="0"/>
                          <a:ea typeface="+mn-ea"/>
                          <a:cs typeface="Times New Roman" panose="02020603050405020304" pitchFamily="18" charset="0"/>
                        </a:rPr>
                        <a:t>scenario-</a:t>
                      </a:r>
                      <a:r>
                        <a:rPr lang="it-IT" sz="1600" kern="1200" dirty="0" err="1" smtClean="0">
                          <a:solidFill>
                            <a:schemeClr val="accent2"/>
                          </a:solidFill>
                          <a:latin typeface="Arial" panose="020B0604020202020204" pitchFamily="34" charset="0"/>
                          <a:ea typeface="+mn-ea"/>
                          <a:cs typeface="Times New Roman" panose="02020603050405020304" pitchFamily="18" charset="0"/>
                        </a:rPr>
                        <a:t>based</a:t>
                      </a:r>
                      <a:r>
                        <a:rPr lang="it-IT" sz="1600" kern="1200" dirty="0" smtClean="0">
                          <a:solidFill>
                            <a:schemeClr val="accent2"/>
                          </a:solidFill>
                          <a:latin typeface="Arial" panose="020B0604020202020204" pitchFamily="34" charset="0"/>
                          <a:ea typeface="+mn-ea"/>
                          <a:cs typeface="Times New Roman" panose="02020603050405020304" pitchFamily="18" charset="0"/>
                        </a:rPr>
                        <a:t> </a:t>
                      </a:r>
                      <a:r>
                        <a:rPr lang="it-IT" sz="1600" kern="1200" dirty="0" err="1" smtClean="0">
                          <a:solidFill>
                            <a:schemeClr val="accent2"/>
                          </a:solidFill>
                          <a:latin typeface="Arial" panose="020B0604020202020204" pitchFamily="34" charset="0"/>
                          <a:ea typeface="+mn-ea"/>
                          <a:cs typeface="Times New Roman" panose="02020603050405020304" pitchFamily="18" charset="0"/>
                        </a:rPr>
                        <a:t>PPs</a:t>
                      </a:r>
                      <a:endParaRPr lang="it-IT" sz="1600" kern="1200" dirty="0">
                        <a:solidFill>
                          <a:schemeClr val="accent2"/>
                        </a:solidFill>
                        <a:latin typeface="Arial" panose="020B0604020202020204" pitchFamily="34" charset="0"/>
                        <a:ea typeface="+mn-ea"/>
                        <a:cs typeface="Times New Roman" panose="02020603050405020304" pitchFamily="18" charset="0"/>
                      </a:endParaRPr>
                    </a:p>
                  </a:txBody>
                  <a:tcPr marL="91443" marR="91443"/>
                </a:tc>
                <a:tc>
                  <a:txBody>
                    <a:bodyPr/>
                    <a:lstStyle/>
                    <a:p>
                      <a:pPr algn="just"/>
                      <a:r>
                        <a:rPr lang="it-IT" sz="1600" dirty="0" smtClean="0">
                          <a:latin typeface="Arial" pitchFamily="34" charset="0"/>
                          <a:cs typeface="Arial" pitchFamily="34" charset="0"/>
                        </a:rPr>
                        <a:t>1. </a:t>
                      </a:r>
                      <a:r>
                        <a:rPr lang="it-IT" sz="1600" dirty="0" err="1" smtClean="0">
                          <a:latin typeface="Arial" pitchFamily="34" charset="0"/>
                          <a:cs typeface="Arial" pitchFamily="34" charset="0"/>
                        </a:rPr>
                        <a:t>Simplicity</a:t>
                      </a:r>
                      <a:endParaRPr lang="it-IT" sz="1600" dirty="0" smtClean="0">
                        <a:latin typeface="Arial" pitchFamily="34" charset="0"/>
                        <a:cs typeface="Arial" pitchFamily="34" charset="0"/>
                      </a:endParaRPr>
                    </a:p>
                    <a:p>
                      <a:pPr algn="just"/>
                      <a:r>
                        <a:rPr lang="it-IT" sz="1600" dirty="0" smtClean="0">
                          <a:latin typeface="Arial" pitchFamily="34" charset="0"/>
                          <a:cs typeface="Arial" pitchFamily="34" charset="0"/>
                        </a:rPr>
                        <a:t>2. Easy</a:t>
                      </a:r>
                      <a:r>
                        <a:rPr lang="it-IT" sz="1600" baseline="0" dirty="0" smtClean="0">
                          <a:latin typeface="Arial" pitchFamily="34" charset="0"/>
                          <a:cs typeface="Arial" pitchFamily="34" charset="0"/>
                        </a:rPr>
                        <a:t> to </a:t>
                      </a:r>
                      <a:r>
                        <a:rPr lang="it-IT" sz="1600" baseline="0" dirty="0" err="1" smtClean="0">
                          <a:latin typeface="Arial" pitchFamily="34" charset="0"/>
                          <a:cs typeface="Arial" pitchFamily="34" charset="0"/>
                        </a:rPr>
                        <a:t>communicate</a:t>
                      </a:r>
                      <a:r>
                        <a:rPr lang="it-IT" sz="1600" baseline="0" dirty="0" smtClean="0">
                          <a:latin typeface="Arial" pitchFamily="34" charset="0"/>
                          <a:cs typeface="Arial" pitchFamily="34" charset="0"/>
                        </a:rPr>
                        <a:t> (with </a:t>
                      </a:r>
                      <a:r>
                        <a:rPr lang="it-IT" sz="1600" baseline="0" dirty="0" err="1" smtClean="0">
                          <a:latin typeface="Arial" pitchFamily="34" charset="0"/>
                          <a:cs typeface="Arial" pitchFamily="34" charset="0"/>
                        </a:rPr>
                        <a:t>written</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caveat</a:t>
                      </a:r>
                      <a:r>
                        <a:rPr lang="it-IT" sz="1600" baseline="0" dirty="0" smtClean="0">
                          <a:latin typeface="Arial" pitchFamily="34" charset="0"/>
                          <a:cs typeface="Arial" pitchFamily="34" charset="0"/>
                        </a:rPr>
                        <a:t>)</a:t>
                      </a:r>
                    </a:p>
                    <a:p>
                      <a:pPr algn="just"/>
                      <a:r>
                        <a:rPr lang="it-IT" sz="1600" baseline="0" dirty="0" smtClean="0">
                          <a:latin typeface="Arial" pitchFamily="34" charset="0"/>
                          <a:cs typeface="Arial" pitchFamily="34" charset="0"/>
                        </a:rPr>
                        <a:t>3. International </a:t>
                      </a:r>
                      <a:r>
                        <a:rPr lang="it-IT" sz="1600" baseline="0" dirty="0" err="1" smtClean="0">
                          <a:latin typeface="Arial" pitchFamily="34" charset="0"/>
                          <a:cs typeface="Arial" pitchFamily="34" charset="0"/>
                        </a:rPr>
                        <a:t>experience</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most</a:t>
                      </a:r>
                      <a:r>
                        <a:rPr lang="it-IT" sz="1600" baseline="0" dirty="0" smtClean="0">
                          <a:latin typeface="Arial" pitchFamily="34" charset="0"/>
                          <a:cs typeface="Arial" pitchFamily="34" charset="0"/>
                        </a:rPr>
                        <a:t> of the </a:t>
                      </a:r>
                      <a:r>
                        <a:rPr lang="it-IT" sz="1600" baseline="0" dirty="0" err="1" smtClean="0">
                          <a:latin typeface="Arial" pitchFamily="34" charset="0"/>
                          <a:cs typeface="Arial" pitchFamily="34" charset="0"/>
                        </a:rPr>
                        <a:t>countries</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adopt</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them</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Sweden</a:t>
                      </a:r>
                      <a:r>
                        <a:rPr lang="it-IT" sz="1600" baseline="0" dirty="0" smtClean="0">
                          <a:latin typeface="Arial" pitchFamily="34" charset="0"/>
                          <a:cs typeface="Arial" pitchFamily="34" charset="0"/>
                        </a:rPr>
                        <a:t>, UK, </a:t>
                      </a:r>
                      <a:r>
                        <a:rPr lang="it-IT" sz="1600" u="sng" baseline="0" dirty="0" err="1" smtClean="0">
                          <a:latin typeface="Arial" pitchFamily="34" charset="0"/>
                          <a:cs typeface="Arial" pitchFamily="34" charset="0"/>
                        </a:rPr>
                        <a:t>but</a:t>
                      </a:r>
                      <a:r>
                        <a:rPr lang="it-IT" sz="1600" u="sng" baseline="0" dirty="0" smtClean="0">
                          <a:latin typeface="Arial" pitchFamily="34" charset="0"/>
                          <a:cs typeface="Arial" pitchFamily="34" charset="0"/>
                        </a:rPr>
                        <a:t> Chile)</a:t>
                      </a:r>
                    </a:p>
                    <a:p>
                      <a:pPr algn="just"/>
                      <a:endParaRPr lang="it-IT" sz="1600" u="sng" baseline="0" dirty="0" smtClean="0">
                        <a:latin typeface="Arial" pitchFamily="34" charset="0"/>
                        <a:cs typeface="Arial" pitchFamily="34" charset="0"/>
                      </a:endParaRPr>
                    </a:p>
                    <a:p>
                      <a:pPr algn="just"/>
                      <a:r>
                        <a:rPr lang="it-IT" sz="1600" dirty="0" smtClean="0">
                          <a:latin typeface="Arial" pitchFamily="34" charset="0"/>
                          <a:cs typeface="Arial" pitchFamily="34" charset="0"/>
                        </a:rPr>
                        <a:t>1. </a:t>
                      </a:r>
                      <a:r>
                        <a:rPr lang="it-IT" sz="1600" dirty="0" err="1" smtClean="0">
                          <a:latin typeface="Arial" pitchFamily="34" charset="0"/>
                          <a:cs typeface="Arial" pitchFamily="34" charset="0"/>
                        </a:rPr>
                        <a:t>Simplicity</a:t>
                      </a:r>
                      <a:endParaRPr lang="it-IT" sz="1600" dirty="0" smtClean="0">
                        <a:latin typeface="Arial" pitchFamily="34" charset="0"/>
                        <a:cs typeface="Arial" pitchFamily="34" charset="0"/>
                      </a:endParaRPr>
                    </a:p>
                    <a:p>
                      <a:pPr algn="just"/>
                      <a:r>
                        <a:rPr lang="it-IT" sz="1600" dirty="0" smtClean="0">
                          <a:latin typeface="Arial" pitchFamily="34" charset="0"/>
                          <a:cs typeface="Arial" pitchFamily="34" charset="0"/>
                        </a:rPr>
                        <a:t>2. Easy</a:t>
                      </a:r>
                      <a:r>
                        <a:rPr lang="it-IT" sz="1600" baseline="0" dirty="0" smtClean="0">
                          <a:latin typeface="Arial" pitchFamily="34" charset="0"/>
                          <a:cs typeface="Arial" pitchFamily="34" charset="0"/>
                        </a:rPr>
                        <a:t> to </a:t>
                      </a:r>
                      <a:r>
                        <a:rPr lang="it-IT" sz="1600" baseline="0" dirty="0" err="1" smtClean="0">
                          <a:latin typeface="Arial" pitchFamily="34" charset="0"/>
                          <a:cs typeface="Arial" pitchFamily="34" charset="0"/>
                        </a:rPr>
                        <a:t>communicate</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giving</a:t>
                      </a:r>
                      <a:r>
                        <a:rPr lang="it-IT" sz="1600" baseline="0" dirty="0" smtClean="0">
                          <a:latin typeface="Arial" pitchFamily="34" charset="0"/>
                          <a:cs typeface="Arial" pitchFamily="34" charset="0"/>
                        </a:rPr>
                        <a:t> just a </a:t>
                      </a:r>
                      <a:r>
                        <a:rPr lang="it-IT" sz="1600" baseline="0" dirty="0" err="1" smtClean="0">
                          <a:latin typeface="Arial" pitchFamily="34" charset="0"/>
                          <a:cs typeface="Arial" pitchFamily="34" charset="0"/>
                        </a:rPr>
                        <a:t>perception</a:t>
                      </a:r>
                      <a:r>
                        <a:rPr lang="it-IT" sz="1600" baseline="0" dirty="0" smtClean="0">
                          <a:latin typeface="Arial" pitchFamily="34" charset="0"/>
                          <a:cs typeface="Arial" pitchFamily="34" charset="0"/>
                        </a:rPr>
                        <a:t> of the </a:t>
                      </a:r>
                      <a:r>
                        <a:rPr lang="it-IT" sz="1600" baseline="0" dirty="0" err="1" smtClean="0">
                          <a:latin typeface="Arial" pitchFamily="34" charset="0"/>
                          <a:cs typeface="Arial" pitchFamily="34" charset="0"/>
                        </a:rPr>
                        <a:t>volatility</a:t>
                      </a:r>
                      <a:r>
                        <a:rPr lang="it-IT" sz="1600" baseline="0" dirty="0" smtClean="0">
                          <a:latin typeface="Arial" pitchFamily="34" charset="0"/>
                          <a:cs typeface="Arial" pitchFamily="34" charset="0"/>
                        </a:rPr>
                        <a:t> impact  </a:t>
                      </a:r>
                    </a:p>
                    <a:p>
                      <a:pPr algn="just"/>
                      <a:r>
                        <a:rPr lang="it-IT" sz="1600" baseline="0" dirty="0" smtClean="0">
                          <a:latin typeface="Arial" pitchFamily="34" charset="0"/>
                          <a:cs typeface="Arial" pitchFamily="34" charset="0"/>
                        </a:rPr>
                        <a:t>3. International </a:t>
                      </a:r>
                      <a:r>
                        <a:rPr lang="it-IT" sz="1600" baseline="0" dirty="0" err="1" smtClean="0">
                          <a:latin typeface="Arial" pitchFamily="34" charset="0"/>
                          <a:cs typeface="Arial" pitchFamily="34" charset="0"/>
                        </a:rPr>
                        <a:t>experience</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what</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if</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scenarios</a:t>
                      </a:r>
                      <a:r>
                        <a:rPr lang="it-IT" sz="1600" baseline="0" dirty="0" smtClean="0">
                          <a:latin typeface="Arial" pitchFamily="34" charset="0"/>
                          <a:cs typeface="Arial" pitchFamily="34" charset="0"/>
                        </a:rPr>
                        <a:t> in the KIID/KID for UCITS/</a:t>
                      </a:r>
                      <a:r>
                        <a:rPr lang="it-IT" sz="1600" baseline="0" dirty="0" err="1" smtClean="0">
                          <a:latin typeface="Arial" pitchFamily="34" charset="0"/>
                          <a:cs typeface="Arial" pitchFamily="34" charset="0"/>
                        </a:rPr>
                        <a:t>PRIIPs</a:t>
                      </a:r>
                      <a:r>
                        <a:rPr lang="it-IT" sz="1600" baseline="0" dirty="0" smtClean="0">
                          <a:latin typeface="Arial" pitchFamily="34" charset="0"/>
                          <a:cs typeface="Arial" pitchFamily="34" charset="0"/>
                        </a:rPr>
                        <a:t>)</a:t>
                      </a:r>
                      <a:endParaRPr lang="it-IT" sz="1600" u="sng" baseline="0" dirty="0" smtClean="0">
                        <a:latin typeface="Arial" pitchFamily="34" charset="0"/>
                        <a:cs typeface="Arial" pitchFamily="34" charset="0"/>
                      </a:endParaRPr>
                    </a:p>
                  </a:txBody>
                  <a:tcPr marL="91443" marR="91443"/>
                </a:tc>
                <a:tc>
                  <a:txBody>
                    <a:bodyPr/>
                    <a:lstStyle/>
                    <a:p>
                      <a:pPr algn="just"/>
                      <a:r>
                        <a:rPr lang="it-IT" sz="1600" dirty="0" smtClean="0">
                          <a:latin typeface="Arial" pitchFamily="34" charset="0"/>
                          <a:cs typeface="Arial" pitchFamily="34" charset="0"/>
                        </a:rPr>
                        <a:t>1. </a:t>
                      </a:r>
                      <a:r>
                        <a:rPr lang="it-IT" sz="1600" dirty="0" err="1" smtClean="0">
                          <a:latin typeface="Arial" pitchFamily="34" charset="0"/>
                          <a:cs typeface="Arial" pitchFamily="34" charset="0"/>
                        </a:rPr>
                        <a:t>Less</a:t>
                      </a:r>
                      <a:r>
                        <a:rPr lang="it-IT" sz="1600" dirty="0" smtClean="0">
                          <a:latin typeface="Arial" pitchFamily="34" charset="0"/>
                          <a:cs typeface="Arial" pitchFamily="34" charset="0"/>
                        </a:rPr>
                        <a:t> accurate</a:t>
                      </a:r>
                    </a:p>
                    <a:p>
                      <a:pPr algn="just"/>
                      <a:r>
                        <a:rPr lang="it-IT" sz="1600" dirty="0" smtClean="0">
                          <a:latin typeface="Arial" pitchFamily="34" charset="0"/>
                          <a:cs typeface="Arial" pitchFamily="34" charset="0"/>
                        </a:rPr>
                        <a:t>2.</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Risk-unadjusted</a:t>
                      </a:r>
                      <a:endParaRPr lang="it-IT" sz="1600" baseline="0" dirty="0" smtClean="0">
                        <a:latin typeface="Arial" pitchFamily="34" charset="0"/>
                        <a:cs typeface="Arial" pitchFamily="34" charset="0"/>
                      </a:endParaRPr>
                    </a:p>
                    <a:p>
                      <a:pPr algn="just"/>
                      <a:r>
                        <a:rPr lang="it-IT" sz="1600" baseline="0" dirty="0" smtClean="0">
                          <a:latin typeface="Arial" pitchFamily="34" charset="0"/>
                          <a:cs typeface="Arial" pitchFamily="34" charset="0"/>
                        </a:rPr>
                        <a:t>3. </a:t>
                      </a:r>
                      <a:r>
                        <a:rPr lang="it-IT" sz="1600" baseline="0" dirty="0" err="1" smtClean="0">
                          <a:latin typeface="Arial" pitchFamily="34" charset="0"/>
                          <a:cs typeface="Arial" pitchFamily="34" charset="0"/>
                        </a:rPr>
                        <a:t>Based</a:t>
                      </a:r>
                      <a:r>
                        <a:rPr lang="it-IT" sz="1600" baseline="0" dirty="0" smtClean="0">
                          <a:latin typeface="Arial" pitchFamily="34" charset="0"/>
                          <a:cs typeface="Arial" pitchFamily="34" charset="0"/>
                        </a:rPr>
                        <a:t> on </a:t>
                      </a:r>
                      <a:r>
                        <a:rPr lang="it-IT" sz="1600" baseline="0" dirty="0" err="1" smtClean="0">
                          <a:latin typeface="Arial" pitchFamily="34" charset="0"/>
                          <a:cs typeface="Arial" pitchFamily="34" charset="0"/>
                        </a:rPr>
                        <a:t>one</a:t>
                      </a:r>
                      <a:r>
                        <a:rPr lang="it-IT" sz="1600" baseline="0" dirty="0" smtClean="0">
                          <a:latin typeface="Arial" pitchFamily="34" charset="0"/>
                          <a:cs typeface="Arial" pitchFamily="34" charset="0"/>
                        </a:rPr>
                        <a:t>, «sole» </a:t>
                      </a:r>
                      <a:r>
                        <a:rPr lang="it-IT" sz="1600" baseline="0" dirty="0" err="1" smtClean="0">
                          <a:latin typeface="Arial" pitchFamily="34" charset="0"/>
                          <a:cs typeface="Arial" pitchFamily="34" charset="0"/>
                        </a:rPr>
                        <a:t>past</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history</a:t>
                      </a:r>
                      <a:r>
                        <a:rPr lang="it-IT" sz="1600" baseline="0" dirty="0" smtClean="0">
                          <a:latin typeface="Arial" pitchFamily="34" charset="0"/>
                          <a:cs typeface="Arial" pitchFamily="34" charset="0"/>
                        </a:rPr>
                        <a:t> (+ </a:t>
                      </a:r>
                      <a:r>
                        <a:rPr lang="it-IT" sz="1600" baseline="0" dirty="0" err="1" smtClean="0">
                          <a:latin typeface="Arial" pitchFamily="34" charset="0"/>
                          <a:cs typeface="Arial" pitchFamily="34" charset="0"/>
                        </a:rPr>
                        <a:t>favourable</a:t>
                      </a:r>
                      <a:r>
                        <a:rPr lang="it-IT" sz="1600" baseline="0" dirty="0" smtClean="0">
                          <a:latin typeface="Arial" pitchFamily="34" charset="0"/>
                          <a:cs typeface="Arial" pitchFamily="34" charset="0"/>
                        </a:rPr>
                        <a:t> for </a:t>
                      </a:r>
                      <a:r>
                        <a:rPr lang="it-IT" sz="1600" baseline="0" dirty="0" err="1" smtClean="0">
                          <a:latin typeface="Arial" pitchFamily="34" charset="0"/>
                          <a:cs typeface="Arial" pitchFamily="34" charset="0"/>
                        </a:rPr>
                        <a:t>stocks</a:t>
                      </a:r>
                      <a:r>
                        <a:rPr lang="it-IT" sz="1600" baseline="0" dirty="0" smtClean="0">
                          <a:latin typeface="Arial" pitchFamily="34" charset="0"/>
                          <a:cs typeface="Arial" pitchFamily="34" charset="0"/>
                        </a:rPr>
                        <a:t>)</a:t>
                      </a:r>
                    </a:p>
                    <a:p>
                      <a:pPr algn="just"/>
                      <a:r>
                        <a:rPr lang="it-IT" sz="1600" baseline="0" dirty="0" smtClean="0">
                          <a:latin typeface="Arial" pitchFamily="34" charset="0"/>
                          <a:cs typeface="Arial" pitchFamily="34" charset="0"/>
                        </a:rPr>
                        <a:t>4. </a:t>
                      </a:r>
                      <a:r>
                        <a:rPr lang="it-IT" sz="1600" baseline="0" dirty="0" err="1" smtClean="0">
                          <a:latin typeface="Arial" pitchFamily="34" charset="0"/>
                          <a:cs typeface="Arial" pitchFamily="34" charset="0"/>
                        </a:rPr>
                        <a:t>Potentially</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misleading</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as</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they</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give</a:t>
                      </a:r>
                      <a:r>
                        <a:rPr lang="it-IT" sz="1600" baseline="0" dirty="0" smtClean="0">
                          <a:latin typeface="Arial" pitchFamily="34" charset="0"/>
                          <a:cs typeface="Arial" pitchFamily="34" charset="0"/>
                        </a:rPr>
                        <a:t> a false </a:t>
                      </a:r>
                      <a:r>
                        <a:rPr lang="it-IT" sz="1600" baseline="0" dirty="0" err="1" smtClean="0">
                          <a:latin typeface="Arial" pitchFamily="34" charset="0"/>
                          <a:cs typeface="Arial" pitchFamily="34" charset="0"/>
                        </a:rPr>
                        <a:t>sense</a:t>
                      </a:r>
                      <a:r>
                        <a:rPr lang="it-IT" sz="1600" baseline="0" dirty="0" smtClean="0">
                          <a:latin typeface="Arial" pitchFamily="34" charset="0"/>
                          <a:cs typeface="Arial" pitchFamily="34" charset="0"/>
                        </a:rPr>
                        <a:t> of security</a:t>
                      </a:r>
                    </a:p>
                    <a:p>
                      <a:pPr algn="just"/>
                      <a:endParaRPr lang="it-IT" sz="1600" baseline="0" dirty="0" smtClean="0">
                        <a:latin typeface="Arial" pitchFamily="34" charset="0"/>
                        <a:cs typeface="Arial" pitchFamily="34" charset="0"/>
                      </a:endParaRPr>
                    </a:p>
                    <a:p>
                      <a:pPr algn="just"/>
                      <a:r>
                        <a:rPr lang="it-IT" altLang="it-IT" sz="1600" dirty="0" smtClean="0">
                          <a:latin typeface="Arial" charset="0"/>
                          <a:cs typeface="Times New Roman" pitchFamily="18" charset="0"/>
                        </a:rPr>
                        <a:t>1.</a:t>
                      </a:r>
                      <a:r>
                        <a:rPr lang="it-IT" altLang="it-IT" sz="1600" baseline="0" dirty="0" smtClean="0">
                          <a:latin typeface="Arial" charset="0"/>
                          <a:cs typeface="Times New Roman" pitchFamily="18" charset="0"/>
                        </a:rPr>
                        <a:t> N</a:t>
                      </a:r>
                      <a:r>
                        <a:rPr lang="it-IT" altLang="it-IT" sz="1600" dirty="0" smtClean="0">
                          <a:latin typeface="Arial" charset="0"/>
                          <a:cs typeface="Times New Roman" pitchFamily="18" charset="0"/>
                        </a:rPr>
                        <a:t>o </a:t>
                      </a:r>
                      <a:r>
                        <a:rPr lang="it-IT" altLang="it-IT" sz="1600" dirty="0" err="1" smtClean="0">
                          <a:latin typeface="Arial" charset="0"/>
                          <a:cs typeface="Times New Roman" pitchFamily="18" charset="0"/>
                        </a:rPr>
                        <a:t>indication</a:t>
                      </a:r>
                      <a:r>
                        <a:rPr lang="it-IT" altLang="it-IT" sz="1600" dirty="0" smtClean="0">
                          <a:latin typeface="Arial" charset="0"/>
                          <a:cs typeface="Times New Roman" pitchFamily="18" charset="0"/>
                        </a:rPr>
                        <a:t> </a:t>
                      </a:r>
                      <a:r>
                        <a:rPr lang="it-IT" altLang="it-IT" sz="1600" dirty="0" err="1" smtClean="0">
                          <a:latin typeface="Arial" charset="0"/>
                          <a:cs typeface="Times New Roman" pitchFamily="18" charset="0"/>
                        </a:rPr>
                        <a:t>is</a:t>
                      </a:r>
                      <a:r>
                        <a:rPr lang="it-IT" altLang="it-IT" sz="1600" dirty="0" smtClean="0">
                          <a:latin typeface="Arial" charset="0"/>
                          <a:cs typeface="Times New Roman" pitchFamily="18" charset="0"/>
                        </a:rPr>
                        <a:t> </a:t>
                      </a:r>
                      <a:r>
                        <a:rPr lang="it-IT" altLang="it-IT" sz="1600" dirty="0" err="1" smtClean="0">
                          <a:latin typeface="Arial" charset="0"/>
                          <a:cs typeface="Times New Roman" pitchFamily="18" charset="0"/>
                        </a:rPr>
                        <a:t>provided</a:t>
                      </a:r>
                      <a:r>
                        <a:rPr lang="it-IT" altLang="it-IT" sz="1600" dirty="0" smtClean="0">
                          <a:latin typeface="Arial" charset="0"/>
                          <a:cs typeface="Times New Roman" pitchFamily="18" charset="0"/>
                        </a:rPr>
                        <a:t> </a:t>
                      </a:r>
                      <a:r>
                        <a:rPr lang="it-IT" altLang="it-IT" sz="1600" dirty="0" err="1" smtClean="0">
                          <a:latin typeface="Arial" charset="0"/>
                          <a:cs typeface="Times New Roman" pitchFamily="18" charset="0"/>
                        </a:rPr>
                        <a:t>about</a:t>
                      </a:r>
                      <a:r>
                        <a:rPr lang="it-IT" altLang="it-IT" sz="1600" dirty="0" smtClean="0">
                          <a:latin typeface="Arial" charset="0"/>
                          <a:cs typeface="Times New Roman" pitchFamily="18" charset="0"/>
                        </a:rPr>
                        <a:t> the </a:t>
                      </a:r>
                      <a:r>
                        <a:rPr lang="it-IT" altLang="it-IT" sz="1600" dirty="0" err="1" smtClean="0">
                          <a:latin typeface="Arial" charset="0"/>
                          <a:cs typeface="Times New Roman" pitchFamily="18" charset="0"/>
                        </a:rPr>
                        <a:t>likelihood</a:t>
                      </a:r>
                      <a:r>
                        <a:rPr lang="it-IT" altLang="it-IT" sz="1600" dirty="0" smtClean="0">
                          <a:latin typeface="Arial" charset="0"/>
                          <a:cs typeface="Times New Roman" pitchFamily="18" charset="0"/>
                        </a:rPr>
                        <a:t> of </a:t>
                      </a:r>
                      <a:r>
                        <a:rPr lang="it-IT" altLang="it-IT" sz="1600" dirty="0" err="1" smtClean="0">
                          <a:latin typeface="Arial" charset="0"/>
                          <a:cs typeface="Times New Roman" pitchFamily="18" charset="0"/>
                        </a:rPr>
                        <a:t>each</a:t>
                      </a:r>
                      <a:r>
                        <a:rPr lang="it-IT" altLang="it-IT" sz="1600" dirty="0" smtClean="0">
                          <a:latin typeface="Arial" charset="0"/>
                          <a:cs typeface="Times New Roman" pitchFamily="18" charset="0"/>
                        </a:rPr>
                        <a:t> market </a:t>
                      </a:r>
                      <a:r>
                        <a:rPr lang="it-IT" altLang="it-IT" sz="1600" dirty="0" err="1" smtClean="0">
                          <a:latin typeface="Arial" charset="0"/>
                          <a:cs typeface="Times New Roman" pitchFamily="18" charset="0"/>
                        </a:rPr>
                        <a:t>condition</a:t>
                      </a:r>
                      <a:endParaRPr lang="it-IT" altLang="it-IT" sz="1600" dirty="0" smtClean="0">
                        <a:latin typeface="Arial" charset="0"/>
                        <a:cs typeface="Times New Roman" pitchFamily="18" charset="0"/>
                      </a:endParaRPr>
                    </a:p>
                    <a:p>
                      <a:pPr algn="just"/>
                      <a:r>
                        <a:rPr lang="it-IT" altLang="it-IT" sz="1600" dirty="0" smtClean="0">
                          <a:latin typeface="Arial" charset="0"/>
                          <a:cs typeface="Times New Roman" pitchFamily="18" charset="0"/>
                        </a:rPr>
                        <a:t>2.</a:t>
                      </a:r>
                      <a:r>
                        <a:rPr lang="it-IT" altLang="it-IT" sz="1600" baseline="0" dirty="0" smtClean="0">
                          <a:latin typeface="Arial" charset="0"/>
                          <a:cs typeface="Times New Roman" pitchFamily="18" charset="0"/>
                        </a:rPr>
                        <a:t> How wide the </a:t>
                      </a:r>
                      <a:r>
                        <a:rPr lang="it-IT" altLang="it-IT" sz="1600" baseline="0" dirty="0" err="1" smtClean="0">
                          <a:latin typeface="Arial" charset="0"/>
                          <a:cs typeface="Times New Roman" pitchFamily="18" charset="0"/>
                        </a:rPr>
                        <a:t>range</a:t>
                      </a:r>
                      <a:r>
                        <a:rPr lang="it-IT" altLang="it-IT" sz="1600" baseline="0" dirty="0" smtClean="0">
                          <a:latin typeface="Arial" charset="0"/>
                          <a:cs typeface="Times New Roman" pitchFamily="18" charset="0"/>
                        </a:rPr>
                        <a:t> of </a:t>
                      </a:r>
                      <a:r>
                        <a:rPr lang="it-IT" altLang="it-IT" sz="1600" baseline="0" dirty="0" err="1" smtClean="0">
                          <a:latin typeface="Arial" charset="0"/>
                          <a:cs typeface="Times New Roman" pitchFamily="18" charset="0"/>
                        </a:rPr>
                        <a:t>possible</a:t>
                      </a:r>
                      <a:r>
                        <a:rPr lang="it-IT" altLang="it-IT" sz="1600" baseline="0" dirty="0" smtClean="0">
                          <a:latin typeface="Arial" charset="0"/>
                          <a:cs typeface="Times New Roman" pitchFamily="18" charset="0"/>
                        </a:rPr>
                        <a:t> </a:t>
                      </a:r>
                      <a:r>
                        <a:rPr lang="it-IT" altLang="it-IT" sz="1600" baseline="0" dirty="0" err="1" smtClean="0">
                          <a:latin typeface="Arial" charset="0"/>
                          <a:cs typeface="Times New Roman" pitchFamily="18" charset="0"/>
                        </a:rPr>
                        <a:t>outcomes</a:t>
                      </a:r>
                      <a:r>
                        <a:rPr lang="it-IT" altLang="it-IT" sz="1600" baseline="0" dirty="0" smtClean="0">
                          <a:latin typeface="Arial" charset="0"/>
                          <a:cs typeface="Times New Roman" pitchFamily="18" charset="0"/>
                        </a:rPr>
                        <a:t> </a:t>
                      </a:r>
                      <a:r>
                        <a:rPr lang="it-IT" altLang="it-IT" sz="1600" baseline="0" dirty="0" err="1" smtClean="0">
                          <a:latin typeface="Arial" charset="0"/>
                          <a:cs typeface="Times New Roman" pitchFamily="18" charset="0"/>
                        </a:rPr>
                        <a:t>should</a:t>
                      </a:r>
                      <a:r>
                        <a:rPr lang="it-IT" altLang="it-IT" sz="1600" baseline="0" dirty="0" smtClean="0">
                          <a:latin typeface="Arial" charset="0"/>
                          <a:cs typeface="Times New Roman" pitchFamily="18" charset="0"/>
                        </a:rPr>
                        <a:t> be? </a:t>
                      </a:r>
                      <a:r>
                        <a:rPr lang="it-IT" altLang="it-IT" sz="1600" baseline="0" dirty="0" err="1" smtClean="0">
                          <a:latin typeface="Arial" charset="0"/>
                          <a:cs typeface="Times New Roman" pitchFamily="18" charset="0"/>
                        </a:rPr>
                        <a:t>Quartiles</a:t>
                      </a:r>
                      <a:r>
                        <a:rPr lang="it-IT" altLang="it-IT" sz="1600" baseline="0" dirty="0" smtClean="0">
                          <a:latin typeface="Arial" charset="0"/>
                          <a:cs typeface="Times New Roman" pitchFamily="18" charset="0"/>
                        </a:rPr>
                        <a:t>?</a:t>
                      </a:r>
                      <a:endParaRPr lang="it-IT" sz="1600" baseline="0" dirty="0" smtClean="0">
                        <a:latin typeface="Arial" pitchFamily="34" charset="0"/>
                        <a:cs typeface="Arial" pitchFamily="34" charset="0"/>
                      </a:endParaRPr>
                    </a:p>
                    <a:p>
                      <a:pPr algn="just"/>
                      <a:endParaRPr lang="it-IT" sz="1600" baseline="0" dirty="0" smtClean="0">
                        <a:latin typeface="Arial" pitchFamily="34" charset="0"/>
                        <a:cs typeface="Arial" pitchFamily="34" charset="0"/>
                      </a:endParaRPr>
                    </a:p>
                  </a:txBody>
                  <a:tcPr marL="91443" marR="91443"/>
                </a:tc>
              </a:tr>
              <a:tr h="1741754">
                <a:tc>
                  <a:txBody>
                    <a:bodyPr/>
                    <a:lstStyle/>
                    <a:p>
                      <a:pPr marL="0" algn="l" defTabSz="914400" rtl="0" eaLnBrk="1" latinLnBrk="0" hangingPunct="1"/>
                      <a:r>
                        <a:rPr lang="it-IT" sz="1600" kern="1200" dirty="0" err="1" smtClean="0">
                          <a:solidFill>
                            <a:schemeClr val="accent2"/>
                          </a:solidFill>
                          <a:latin typeface="Arial" panose="020B0604020202020204" pitchFamily="34" charset="0"/>
                          <a:ea typeface="+mn-ea"/>
                          <a:cs typeface="Times New Roman" panose="02020603050405020304" pitchFamily="18" charset="0"/>
                        </a:rPr>
                        <a:t>Stochastic</a:t>
                      </a:r>
                      <a:r>
                        <a:rPr lang="it-IT" sz="1600" kern="1200" dirty="0" smtClean="0">
                          <a:solidFill>
                            <a:schemeClr val="accent2"/>
                          </a:solidFill>
                          <a:latin typeface="Arial" panose="020B0604020202020204" pitchFamily="34" charset="0"/>
                          <a:ea typeface="+mn-ea"/>
                          <a:cs typeface="Times New Roman" panose="02020603050405020304" pitchFamily="18" charset="0"/>
                        </a:rPr>
                        <a:t> </a:t>
                      </a:r>
                      <a:r>
                        <a:rPr lang="it-IT" sz="1600" kern="1200" dirty="0" err="1" smtClean="0">
                          <a:solidFill>
                            <a:schemeClr val="accent2"/>
                          </a:solidFill>
                          <a:latin typeface="Arial" panose="020B0604020202020204" pitchFamily="34" charset="0"/>
                          <a:ea typeface="+mn-ea"/>
                          <a:cs typeface="Times New Roman" panose="02020603050405020304" pitchFamily="18" charset="0"/>
                        </a:rPr>
                        <a:t>PPs</a:t>
                      </a:r>
                      <a:endParaRPr lang="it-IT" sz="1600" kern="1200" dirty="0">
                        <a:solidFill>
                          <a:schemeClr val="accent2"/>
                        </a:solidFill>
                        <a:latin typeface="Arial" panose="020B0604020202020204" pitchFamily="34" charset="0"/>
                        <a:ea typeface="+mn-ea"/>
                        <a:cs typeface="Times New Roman" panose="02020603050405020304" pitchFamily="18" charset="0"/>
                      </a:endParaRPr>
                    </a:p>
                  </a:txBody>
                  <a:tcPr marL="91443" marR="91443"/>
                </a:tc>
                <a:tc>
                  <a:txBody>
                    <a:bodyPr/>
                    <a:lstStyle/>
                    <a:p>
                      <a:pPr algn="just"/>
                      <a:r>
                        <a:rPr lang="it-IT" sz="1600" dirty="0" smtClean="0">
                          <a:latin typeface="Arial" pitchFamily="34" charset="0"/>
                          <a:cs typeface="Arial" pitchFamily="34" charset="0"/>
                        </a:rPr>
                        <a:t>1. More accurate</a:t>
                      </a:r>
                    </a:p>
                    <a:p>
                      <a:pPr algn="just"/>
                      <a:r>
                        <a:rPr lang="it-IT" sz="1600" dirty="0" smtClean="0">
                          <a:latin typeface="Arial" pitchFamily="34" charset="0"/>
                          <a:cs typeface="Arial" pitchFamily="34" charset="0"/>
                        </a:rPr>
                        <a:t>2.</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Risk-adjusted</a:t>
                      </a:r>
                      <a:endParaRPr lang="it-IT" sz="1600" baseline="0" dirty="0" smtClean="0">
                        <a:latin typeface="Arial" pitchFamily="34" charset="0"/>
                        <a:cs typeface="Arial" pitchFamily="34" charset="0"/>
                      </a:endParaRPr>
                    </a:p>
                    <a:p>
                      <a:pPr algn="just"/>
                      <a:r>
                        <a:rPr lang="it-IT" sz="1600" baseline="0" dirty="0" smtClean="0">
                          <a:latin typeface="Arial" pitchFamily="34" charset="0"/>
                          <a:cs typeface="Arial" pitchFamily="34" charset="0"/>
                        </a:rPr>
                        <a:t>3. </a:t>
                      </a:r>
                      <a:r>
                        <a:rPr lang="it-IT" sz="1600" baseline="0" dirty="0" err="1" smtClean="0">
                          <a:latin typeface="Arial" pitchFamily="34" charset="0"/>
                          <a:cs typeface="Arial" pitchFamily="34" charset="0"/>
                        </a:rPr>
                        <a:t>Based</a:t>
                      </a:r>
                      <a:r>
                        <a:rPr lang="it-IT" sz="1600" baseline="0" dirty="0" smtClean="0">
                          <a:latin typeface="Arial" pitchFamily="34" charset="0"/>
                          <a:cs typeface="Arial" pitchFamily="34" charset="0"/>
                        </a:rPr>
                        <a:t> on a </a:t>
                      </a:r>
                      <a:r>
                        <a:rPr lang="it-IT" sz="1600" baseline="0" dirty="0" err="1" smtClean="0">
                          <a:latin typeface="Arial" pitchFamily="34" charset="0"/>
                          <a:cs typeface="Arial" pitchFamily="34" charset="0"/>
                        </a:rPr>
                        <a:t>probability</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distribution</a:t>
                      </a:r>
                      <a:r>
                        <a:rPr lang="it-IT" sz="1600" baseline="0" dirty="0" smtClean="0">
                          <a:latin typeface="Arial" pitchFamily="34" charset="0"/>
                          <a:cs typeface="Arial" pitchFamily="34" charset="0"/>
                        </a:rPr>
                        <a:t> of </a:t>
                      </a:r>
                      <a:r>
                        <a:rPr lang="it-IT" sz="1600" baseline="0" dirty="0" err="1" smtClean="0">
                          <a:latin typeface="Arial" pitchFamily="34" charset="0"/>
                          <a:cs typeface="Arial" pitchFamily="34" charset="0"/>
                        </a:rPr>
                        <a:t>returns</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mean-variance</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giving</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as</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much</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as</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possible</a:t>
                      </a:r>
                      <a:r>
                        <a:rPr lang="it-IT" sz="1600" baseline="0" dirty="0" smtClean="0">
                          <a:latin typeface="Arial" pitchFamily="34" charset="0"/>
                          <a:cs typeface="Arial" pitchFamily="34" charset="0"/>
                        </a:rPr>
                        <a:t>, full </a:t>
                      </a:r>
                      <a:r>
                        <a:rPr lang="it-IT" sz="1600" baseline="0" dirty="0" err="1" smtClean="0">
                          <a:latin typeface="Arial" pitchFamily="34" charset="0"/>
                          <a:cs typeface="Arial" pitchFamily="34" charset="0"/>
                        </a:rPr>
                        <a:t>perception</a:t>
                      </a:r>
                      <a:r>
                        <a:rPr lang="it-IT" sz="1600" baseline="0" dirty="0" smtClean="0">
                          <a:latin typeface="Arial" pitchFamily="34" charset="0"/>
                          <a:cs typeface="Arial" pitchFamily="34" charset="0"/>
                        </a:rPr>
                        <a:t> of the </a:t>
                      </a:r>
                      <a:r>
                        <a:rPr lang="it-IT" sz="1600" baseline="0" dirty="0" err="1" smtClean="0">
                          <a:latin typeface="Arial" pitchFamily="34" charset="0"/>
                          <a:cs typeface="Arial" pitchFamily="34" charset="0"/>
                        </a:rPr>
                        <a:t>volatility</a:t>
                      </a:r>
                      <a:r>
                        <a:rPr lang="it-IT" sz="1600" baseline="0" dirty="0" smtClean="0">
                          <a:latin typeface="Arial" pitchFamily="34" charset="0"/>
                          <a:cs typeface="Arial" pitchFamily="34" charset="0"/>
                        </a:rPr>
                        <a:t> impact</a:t>
                      </a:r>
                    </a:p>
                  </a:txBody>
                  <a:tcPr marL="91443" marR="91443"/>
                </a:tc>
                <a:tc>
                  <a:txBody>
                    <a:bodyPr/>
                    <a:lstStyle/>
                    <a:p>
                      <a:pPr algn="just"/>
                      <a:r>
                        <a:rPr lang="it-IT" sz="1600" dirty="0" smtClean="0">
                          <a:latin typeface="Arial" pitchFamily="34" charset="0"/>
                          <a:cs typeface="Arial" pitchFamily="34" charset="0"/>
                        </a:rPr>
                        <a:t>1.</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C</a:t>
                      </a:r>
                      <a:r>
                        <a:rPr lang="it-IT" sz="1600" dirty="0" err="1" smtClean="0">
                          <a:latin typeface="Arial" pitchFamily="34" charset="0"/>
                          <a:cs typeface="Arial" pitchFamily="34" charset="0"/>
                        </a:rPr>
                        <a:t>omplexity</a:t>
                      </a:r>
                      <a:endParaRPr lang="it-IT" sz="1600" dirty="0" smtClean="0">
                        <a:latin typeface="Arial" pitchFamily="34" charset="0"/>
                        <a:cs typeface="Arial" pitchFamily="34" charset="0"/>
                      </a:endParaRPr>
                    </a:p>
                    <a:p>
                      <a:pPr algn="just"/>
                      <a:r>
                        <a:rPr lang="it-IT" sz="1600" dirty="0" smtClean="0">
                          <a:latin typeface="Arial" pitchFamily="34" charset="0"/>
                          <a:cs typeface="Arial" pitchFamily="34" charset="0"/>
                        </a:rPr>
                        <a:t>2.</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Difficult</a:t>
                      </a:r>
                      <a:r>
                        <a:rPr lang="it-IT" sz="1600" baseline="0" dirty="0" smtClean="0">
                          <a:latin typeface="Arial" pitchFamily="34" charset="0"/>
                          <a:cs typeface="Arial" pitchFamily="34" charset="0"/>
                        </a:rPr>
                        <a:t> to </a:t>
                      </a:r>
                      <a:r>
                        <a:rPr lang="it-IT" sz="1600" baseline="0" dirty="0" err="1" smtClean="0">
                          <a:latin typeface="Arial" pitchFamily="34" charset="0"/>
                          <a:cs typeface="Arial" pitchFamily="34" charset="0"/>
                        </a:rPr>
                        <a:t>communicate</a:t>
                      </a:r>
                      <a:endParaRPr lang="it-IT" sz="1600" baseline="0" dirty="0" smtClean="0">
                        <a:latin typeface="Arial" pitchFamily="34" charset="0"/>
                        <a:cs typeface="Arial" pitchFamily="34" charset="0"/>
                      </a:endParaRPr>
                    </a:p>
                    <a:p>
                      <a:pPr algn="just"/>
                      <a:r>
                        <a:rPr lang="it-IT" sz="1600" baseline="0" dirty="0" smtClean="0">
                          <a:latin typeface="Arial" pitchFamily="34" charset="0"/>
                          <a:cs typeface="Arial" pitchFamily="34" charset="0"/>
                        </a:rPr>
                        <a:t>3. </a:t>
                      </a:r>
                      <a:r>
                        <a:rPr lang="it-IT" sz="1600" baseline="0" dirty="0" err="1" smtClean="0">
                          <a:latin typeface="Arial" pitchFamily="34" charset="0"/>
                          <a:cs typeface="Arial" pitchFamily="34" charset="0"/>
                        </a:rPr>
                        <a:t>Most</a:t>
                      </a:r>
                      <a:r>
                        <a:rPr lang="it-IT" sz="1600" baseline="0" dirty="0" smtClean="0">
                          <a:latin typeface="Arial" pitchFamily="34" charset="0"/>
                          <a:cs typeface="Arial" pitchFamily="34" charset="0"/>
                        </a:rPr>
                        <a:t> of the </a:t>
                      </a:r>
                      <a:r>
                        <a:rPr lang="it-IT" sz="1600" baseline="0" dirty="0" err="1" smtClean="0">
                          <a:latin typeface="Arial" pitchFamily="34" charset="0"/>
                          <a:cs typeface="Arial" pitchFamily="34" charset="0"/>
                        </a:rPr>
                        <a:t>international</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experience</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not</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only</a:t>
                      </a:r>
                      <a:r>
                        <a:rPr lang="it-IT" sz="1600" baseline="0" dirty="0" smtClean="0">
                          <a:latin typeface="Arial" pitchFamily="34" charset="0"/>
                          <a:cs typeface="Arial" pitchFamily="34" charset="0"/>
                        </a:rPr>
                        <a:t> in the </a:t>
                      </a:r>
                      <a:r>
                        <a:rPr lang="it-IT" sz="1600" baseline="0" dirty="0" err="1" smtClean="0">
                          <a:latin typeface="Arial" pitchFamily="34" charset="0"/>
                          <a:cs typeface="Arial" pitchFamily="34" charset="0"/>
                        </a:rPr>
                        <a:t>pension</a:t>
                      </a:r>
                      <a:r>
                        <a:rPr lang="it-IT" sz="1600" baseline="0" dirty="0" smtClean="0">
                          <a:latin typeface="Arial" pitchFamily="34" charset="0"/>
                          <a:cs typeface="Arial" pitchFamily="34" charset="0"/>
                        </a:rPr>
                        <a:t> </a:t>
                      </a:r>
                      <a:r>
                        <a:rPr lang="it-IT" sz="1600" baseline="0" dirty="0" err="1" smtClean="0">
                          <a:latin typeface="Arial" pitchFamily="34" charset="0"/>
                          <a:cs typeface="Arial" pitchFamily="34" charset="0"/>
                        </a:rPr>
                        <a:t>sector</a:t>
                      </a:r>
                      <a:r>
                        <a:rPr lang="it-IT" sz="1600" baseline="0" dirty="0" smtClean="0">
                          <a:latin typeface="Arial" pitchFamily="34" charset="0"/>
                          <a:cs typeface="Arial" pitchFamily="34" charset="0"/>
                        </a:rPr>
                        <a:t> (</a:t>
                      </a:r>
                      <a:r>
                        <a:rPr lang="it-IT" sz="1600" u="sng" baseline="0" dirty="0" smtClean="0">
                          <a:latin typeface="Arial" pitchFamily="34" charset="0"/>
                          <a:cs typeface="Arial" pitchFamily="34" charset="0"/>
                        </a:rPr>
                        <a:t>Chile </a:t>
                      </a:r>
                      <a:r>
                        <a:rPr lang="it-IT" sz="1600" u="sng" baseline="0" dirty="0" err="1" smtClean="0">
                          <a:latin typeface="Arial" pitchFamily="34" charset="0"/>
                          <a:cs typeface="Arial" pitchFamily="34" charset="0"/>
                        </a:rPr>
                        <a:t>as</a:t>
                      </a:r>
                      <a:r>
                        <a:rPr lang="it-IT" sz="1600" u="sng" baseline="0" dirty="0" smtClean="0">
                          <a:latin typeface="Arial" pitchFamily="34" charset="0"/>
                          <a:cs typeface="Arial" pitchFamily="34" charset="0"/>
                        </a:rPr>
                        <a:t> a special case)</a:t>
                      </a:r>
                      <a:endParaRPr lang="it-IT" sz="1600" u="sng" dirty="0" smtClean="0">
                        <a:latin typeface="Arial" pitchFamily="34" charset="0"/>
                        <a:cs typeface="Arial" pitchFamily="34" charset="0"/>
                      </a:endParaRPr>
                    </a:p>
                  </a:txBody>
                  <a:tcPr marL="91443" marR="91443"/>
                </a:tc>
              </a:tr>
            </a:tbl>
          </a:graphicData>
        </a:graphic>
      </p:graphicFrame>
      <p:cxnSp>
        <p:nvCxnSpPr>
          <p:cNvPr id="3" name="Connettore 1 2"/>
          <p:cNvCxnSpPr/>
          <p:nvPr/>
        </p:nvCxnSpPr>
        <p:spPr bwMode="auto">
          <a:xfrm>
            <a:off x="209550" y="2852738"/>
            <a:ext cx="8648700" cy="0"/>
          </a:xfrm>
          <a:prstGeom prst="line">
            <a:avLst/>
          </a:prstGeom>
          <a:solidFill>
            <a:schemeClr val="accent1"/>
          </a:solidFill>
          <a:ln w="19050" cap="flat" cmpd="sng" algn="ctr">
            <a:solidFill>
              <a:schemeClr val="accent5"/>
            </a:solidFill>
            <a:prstDash val="solid"/>
            <a:round/>
            <a:headEnd type="none" w="med" len="med"/>
            <a:tailEnd type="none" w="med" len="med"/>
          </a:ln>
          <a:effectLst/>
        </p:spPr>
      </p:cxn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ttangolo 5"/>
          <p:cNvSpPr>
            <a:spLocks noChangeArrowheads="1"/>
          </p:cNvSpPr>
          <p:nvPr/>
        </p:nvSpPr>
        <p:spPr bwMode="auto">
          <a:xfrm>
            <a:off x="214313" y="115888"/>
            <a:ext cx="8439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Agenda</a:t>
            </a:r>
          </a:p>
        </p:txBody>
      </p:sp>
      <p:sp>
        <p:nvSpPr>
          <p:cNvPr id="7171" name="CasellaDiTesto 3"/>
          <p:cNvSpPr txBox="1">
            <a:spLocks noChangeArrowheads="1"/>
          </p:cNvSpPr>
          <p:nvPr/>
        </p:nvSpPr>
        <p:spPr bwMode="auto">
          <a:xfrm>
            <a:off x="214313" y="866775"/>
            <a:ext cx="8643937" cy="4400550"/>
          </a:xfrm>
          <a:prstGeom prst="rect">
            <a:avLst/>
          </a:prstGeom>
          <a:noFill/>
          <a:ln w="9525">
            <a:noFill/>
            <a:miter lim="800000"/>
            <a:headEnd/>
            <a:tailEnd/>
          </a:ln>
        </p:spPr>
        <p:txBody>
          <a:bodyPr>
            <a:spAutoFit/>
          </a:bodyPr>
          <a:lstStyle/>
          <a:p>
            <a:pPr algn="just">
              <a:spcBef>
                <a:spcPts val="300"/>
              </a:spcBef>
              <a:defRPr/>
            </a:pPr>
            <a:endParaRPr lang="it-IT" sz="2000" dirty="0">
              <a:solidFill>
                <a:schemeClr val="tx1"/>
              </a:solidFill>
              <a:latin typeface="Arial" panose="020B0604020202020204" pitchFamily="34" charset="0"/>
            </a:endParaRPr>
          </a:p>
          <a:p>
            <a:pPr marL="342900" indent="-342900" algn="just" eaLnBrk="1" hangingPunct="1">
              <a:buFont typeface="Wingdings" panose="05000000000000000000" pitchFamily="2" charset="2"/>
              <a:buChar char="q"/>
              <a:defRPr/>
            </a:pPr>
            <a:r>
              <a:rPr lang="it-IT" sz="2000" dirty="0">
                <a:solidFill>
                  <a:schemeClr val="tx1"/>
                </a:solidFill>
                <a:latin typeface="Arial" panose="020B0604020202020204" pitchFamily="34" charset="0"/>
              </a:rPr>
              <a:t>An </a:t>
            </a:r>
            <a:r>
              <a:rPr lang="it-IT" sz="2000" dirty="0" err="1">
                <a:solidFill>
                  <a:schemeClr val="tx1"/>
                </a:solidFill>
                <a:latin typeface="Arial" panose="020B0604020202020204" pitchFamily="34" charset="0"/>
              </a:rPr>
              <a:t>overview</a:t>
            </a:r>
            <a:endParaRPr lang="it-IT" sz="2000" dirty="0">
              <a:solidFill>
                <a:schemeClr val="tx1"/>
              </a:solidFill>
              <a:latin typeface="Arial" panose="020B0604020202020204" pitchFamily="34" charset="0"/>
            </a:endParaRPr>
          </a:p>
          <a:p>
            <a:pPr algn="just" eaLnBrk="1" hangingPunct="1">
              <a:defRPr/>
            </a:pPr>
            <a:endParaRPr lang="it-IT" sz="2000" dirty="0">
              <a:solidFill>
                <a:schemeClr val="tx1"/>
              </a:solidFill>
              <a:latin typeface="Arial" panose="020B0604020202020204" pitchFamily="34" charset="0"/>
            </a:endParaRPr>
          </a:p>
          <a:p>
            <a:pPr marL="342900" indent="-342900" algn="just" eaLnBrk="1" hangingPunct="1">
              <a:buFont typeface="Wingdings" panose="05000000000000000000" pitchFamily="2" charset="2"/>
              <a:buChar char="q"/>
              <a:defRPr/>
            </a:pPr>
            <a:r>
              <a:rPr lang="it-IT" sz="2000" dirty="0">
                <a:solidFill>
                  <a:schemeClr val="tx1"/>
                </a:solidFill>
                <a:latin typeface="Arial" panose="020B0604020202020204" pitchFamily="34" charset="0"/>
              </a:rPr>
              <a:t>Major </a:t>
            </a:r>
            <a:r>
              <a:rPr lang="it-IT" sz="2000" dirty="0" err="1">
                <a:solidFill>
                  <a:schemeClr val="tx1"/>
                </a:solidFill>
                <a:latin typeface="Arial" panose="020B0604020202020204" pitchFamily="34" charset="0"/>
              </a:rPr>
              <a:t>issues</a:t>
            </a:r>
            <a:r>
              <a:rPr lang="it-IT" sz="2000" dirty="0">
                <a:solidFill>
                  <a:schemeClr val="tx1"/>
                </a:solidFill>
                <a:latin typeface="Arial" panose="020B0604020202020204" pitchFamily="34" charset="0"/>
              </a:rPr>
              <a:t> and </a:t>
            </a:r>
            <a:r>
              <a:rPr lang="it-IT" sz="2000" dirty="0" err="1">
                <a:solidFill>
                  <a:schemeClr val="tx1"/>
                </a:solidFill>
                <a:latin typeface="Arial" panose="020B0604020202020204" pitchFamily="34" charset="0"/>
              </a:rPr>
              <a:t>challenges</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ahead</a:t>
            </a:r>
            <a:endParaRPr lang="it-IT" sz="2000" dirty="0">
              <a:solidFill>
                <a:schemeClr val="tx1"/>
              </a:solidFill>
              <a:latin typeface="Arial" panose="020B0604020202020204" pitchFamily="34" charset="0"/>
            </a:endParaRPr>
          </a:p>
          <a:p>
            <a:pPr algn="just" eaLnBrk="1" hangingPunct="1">
              <a:defRPr/>
            </a:pPr>
            <a:endParaRPr lang="it-IT" sz="2000" dirty="0">
              <a:solidFill>
                <a:schemeClr val="tx1"/>
              </a:solidFill>
              <a:latin typeface="Arial" panose="020B0604020202020204" pitchFamily="34" charset="0"/>
            </a:endParaRPr>
          </a:p>
          <a:p>
            <a:pPr marL="342900" indent="-342900" algn="just" eaLnBrk="1" hangingPunct="1">
              <a:spcAft>
                <a:spcPts val="2400"/>
              </a:spcAft>
              <a:buFont typeface="Wingdings" panose="05000000000000000000" pitchFamily="2" charset="2"/>
              <a:buChar char="q"/>
              <a:defRPr/>
            </a:pPr>
            <a:r>
              <a:rPr lang="it-IT" sz="2000" dirty="0" err="1">
                <a:solidFill>
                  <a:schemeClr val="tx1"/>
                </a:solidFill>
                <a:latin typeface="Arial" panose="020B0604020202020204" pitchFamily="34" charset="0"/>
              </a:rPr>
              <a:t>Integrating</a:t>
            </a:r>
            <a:r>
              <a:rPr lang="it-IT" sz="2000" dirty="0">
                <a:solidFill>
                  <a:schemeClr val="tx1"/>
                </a:solidFill>
                <a:latin typeface="Arial" panose="020B0604020202020204" pitchFamily="34" charset="0"/>
              </a:rPr>
              <a:t> 1</a:t>
            </a:r>
            <a:r>
              <a:rPr lang="it-IT" sz="2000" baseline="30000" dirty="0">
                <a:solidFill>
                  <a:schemeClr val="tx1"/>
                </a:solidFill>
                <a:latin typeface="Arial" panose="020B0604020202020204" pitchFamily="34" charset="0"/>
              </a:rPr>
              <a:t>st</a:t>
            </a:r>
            <a:r>
              <a:rPr lang="it-IT" sz="2000" dirty="0">
                <a:solidFill>
                  <a:schemeClr val="tx1"/>
                </a:solidFill>
                <a:latin typeface="Arial" panose="020B0604020202020204" pitchFamily="34" charset="0"/>
              </a:rPr>
              <a:t> and 2</a:t>
            </a:r>
            <a:r>
              <a:rPr lang="it-IT" sz="2000" baseline="30000" dirty="0">
                <a:solidFill>
                  <a:schemeClr val="tx1"/>
                </a:solidFill>
                <a:latin typeface="Arial" panose="020B0604020202020204" pitchFamily="34" charset="0"/>
              </a:rPr>
              <a:t>nd</a:t>
            </a:r>
            <a:r>
              <a:rPr lang="it-IT" sz="2000" dirty="0">
                <a:solidFill>
                  <a:schemeClr val="tx1"/>
                </a:solidFill>
                <a:latin typeface="Arial" panose="020B0604020202020204" pitchFamily="34" charset="0"/>
              </a:rPr>
              <a:t> pillar </a:t>
            </a:r>
            <a:r>
              <a:rPr lang="it-IT" sz="2000" dirty="0" err="1">
                <a:solidFill>
                  <a:schemeClr val="tx1"/>
                </a:solidFill>
                <a:latin typeface="Arial" panose="020B0604020202020204" pitchFamily="34" charset="0"/>
              </a:rPr>
              <a:t>pension</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projections</a:t>
            </a:r>
            <a:endParaRPr lang="it-IT" sz="2000" dirty="0">
              <a:solidFill>
                <a:schemeClr val="tx1"/>
              </a:solidFill>
              <a:latin typeface="Arial" panose="020B0604020202020204" pitchFamily="34" charset="0"/>
            </a:endParaRPr>
          </a:p>
          <a:p>
            <a:pPr marL="342900" indent="-342900" algn="just" eaLnBrk="1" hangingPunct="1">
              <a:buFont typeface="Wingdings" panose="05000000000000000000" pitchFamily="2" charset="2"/>
              <a:buChar char="q"/>
              <a:defRPr/>
            </a:pPr>
            <a:r>
              <a:rPr lang="it-IT" sz="2000" dirty="0">
                <a:solidFill>
                  <a:schemeClr val="tx1"/>
                </a:solidFill>
                <a:latin typeface="Arial" panose="020B0604020202020204" pitchFamily="34" charset="0"/>
              </a:rPr>
              <a:t>Wrap-up</a:t>
            </a:r>
          </a:p>
          <a:p>
            <a:pPr algn="just" eaLnBrk="1" hangingPunct="1">
              <a:defRPr/>
            </a:pPr>
            <a:endParaRPr lang="it-IT" sz="2000" dirty="0">
              <a:solidFill>
                <a:schemeClr val="tx1"/>
              </a:solidFill>
              <a:latin typeface="Arial" panose="020B0604020202020204" pitchFamily="34" charset="0"/>
            </a:endParaRPr>
          </a:p>
          <a:p>
            <a:pPr marL="342900" indent="-342900" algn="just" eaLnBrk="1" hangingPunct="1">
              <a:buFontTx/>
              <a:buChar char="-"/>
              <a:defRPr/>
            </a:pPr>
            <a:endParaRPr lang="it-IT" sz="2000" dirty="0">
              <a:latin typeface="Arial" panose="020B0604020202020204" pitchFamily="34" charset="0"/>
            </a:endParaRPr>
          </a:p>
          <a:p>
            <a:pPr marL="342900" indent="-342900" algn="just" eaLnBrk="1" hangingPunct="1">
              <a:buFontTx/>
              <a:buChar char="-"/>
              <a:defRPr/>
            </a:pPr>
            <a:endParaRPr lang="it-IT" sz="2000" dirty="0">
              <a:latin typeface="Arial" panose="020B0604020202020204" pitchFamily="34" charset="0"/>
            </a:endParaRPr>
          </a:p>
          <a:p>
            <a:pPr marL="342900" indent="-342900" algn="just" eaLnBrk="1" hangingPunct="1">
              <a:buFontTx/>
              <a:buChar char="-"/>
              <a:defRPr/>
            </a:pPr>
            <a:endParaRPr lang="it-IT" sz="2000" dirty="0">
              <a:latin typeface="Arial" panose="020B0604020202020204" pitchFamily="34" charset="0"/>
            </a:endParaRPr>
          </a:p>
          <a:p>
            <a:pPr marL="342900" indent="-342900" algn="just" eaLnBrk="1" hangingPunct="1">
              <a:buFontTx/>
              <a:buChar char="-"/>
              <a:defRPr/>
            </a:pPr>
            <a:endParaRPr lang="it-IT" sz="2000" dirty="0">
              <a:latin typeface="Arial" panose="020B0604020202020204" pitchFamily="34" charset="0"/>
            </a:endParaRPr>
          </a:p>
          <a:p>
            <a:pPr algn="just" eaLnBrk="1" hangingPunct="1">
              <a:defRPr/>
            </a:pPr>
            <a:endParaRPr lang="it-IT" sz="2000" dirty="0">
              <a:solidFill>
                <a:schemeClr val="tx1"/>
              </a:solidFill>
              <a:latin typeface="Arial" panose="020B0604020202020204" pitchFamily="34" charset="0"/>
            </a:endParaRPr>
          </a:p>
        </p:txBody>
      </p:sp>
      <p:cxnSp>
        <p:nvCxnSpPr>
          <p:cNvPr id="10" name="Straight Connector 4"/>
          <p:cNvCxnSpPr/>
          <p:nvPr/>
        </p:nvCxnSpPr>
        <p:spPr>
          <a:xfrm>
            <a:off x="249238" y="549275"/>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6149"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2</a:t>
            </a:r>
            <a:r>
              <a:rPr lang="en-US" altLang="it-IT" sz="1400">
                <a:solidFill>
                  <a:schemeClr val="accent2"/>
                </a:solidFill>
                <a:latin typeface="Arial" charset="0"/>
                <a:cs typeface="Times New Roman" pitchFamily="18" charset="0"/>
              </a:rPr>
              <a:t> </a:t>
            </a:r>
          </a:p>
        </p:txBody>
      </p:sp>
      <p:cxnSp>
        <p:nvCxnSpPr>
          <p:cNvPr id="12"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pic>
        <p:nvPicPr>
          <p:cNvPr id="6151" name="Immagine 1" descr="cid:image001.png@01CEF4D7.199934E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Wrap up</a:t>
            </a:r>
            <a:r>
              <a:rPr lang="en-US" altLang="it-IT" sz="2400">
                <a:solidFill>
                  <a:schemeClr val="accent2"/>
                </a:solidFill>
                <a:latin typeface="Arial" charset="0"/>
                <a:cs typeface="Times New Roman" pitchFamily="18" charset="0"/>
              </a:rPr>
              <a:t> (tentative)</a:t>
            </a:r>
          </a:p>
        </p:txBody>
      </p:sp>
      <p:sp>
        <p:nvSpPr>
          <p:cNvPr id="26627" name="CasellaDiTesto 3"/>
          <p:cNvSpPr txBox="1">
            <a:spLocks noChangeArrowheads="1"/>
          </p:cNvSpPr>
          <p:nvPr/>
        </p:nvSpPr>
        <p:spPr bwMode="auto">
          <a:xfrm>
            <a:off x="244475" y="736600"/>
            <a:ext cx="86439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a:t>
            </a:r>
            <a:endParaRPr lang="it-IT" altLang="it-IT" sz="2000">
              <a:latin typeface="Arial"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07138"/>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26630" name="Rettangolo 5"/>
          <p:cNvSpPr>
            <a:spLocks noChangeArrowheads="1"/>
          </p:cNvSpPr>
          <p:nvPr/>
        </p:nvSpPr>
        <p:spPr bwMode="auto">
          <a:xfrm>
            <a:off x="285750" y="6330950"/>
            <a:ext cx="857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20</a:t>
            </a:r>
            <a:r>
              <a:rPr lang="en-US" altLang="it-IT" sz="1400">
                <a:solidFill>
                  <a:schemeClr val="accent2"/>
                </a:solidFill>
                <a:latin typeface="Arial" charset="0"/>
                <a:cs typeface="Times New Roman" pitchFamily="18" charset="0"/>
              </a:rPr>
              <a:t> </a:t>
            </a:r>
          </a:p>
        </p:txBody>
      </p:sp>
      <p:pic>
        <p:nvPicPr>
          <p:cNvPr id="26631"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381750"/>
            <a:ext cx="50323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2" name="CasellaDiTesto 3"/>
          <p:cNvSpPr txBox="1">
            <a:spLocks noChangeArrowheads="1"/>
          </p:cNvSpPr>
          <p:nvPr/>
        </p:nvSpPr>
        <p:spPr bwMode="auto">
          <a:xfrm>
            <a:off x="285750" y="549275"/>
            <a:ext cx="85725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2400"/>
              </a:spcAft>
              <a:buFontTx/>
              <a:buNone/>
            </a:pPr>
            <a:r>
              <a:rPr lang="it-IT" altLang="it-IT" sz="2000">
                <a:latin typeface="Arial" charset="0"/>
              </a:rPr>
              <a:t>Q1. What is the role of PPs? </a:t>
            </a:r>
            <a:r>
              <a:rPr lang="it-IT" altLang="it-IT" sz="2000" b="1">
                <a:latin typeface="Arial" charset="0"/>
              </a:rPr>
              <a:t>a</a:t>
            </a:r>
            <a:r>
              <a:rPr lang="it-IT" altLang="it-IT" sz="2000">
                <a:latin typeface="Arial" charset="0"/>
              </a:rPr>
              <a:t>) Informational (as part of contractual information to be provided to members)?, </a:t>
            </a:r>
            <a:r>
              <a:rPr lang="it-IT" altLang="it-IT" sz="2000" b="1">
                <a:latin typeface="Arial" charset="0"/>
              </a:rPr>
              <a:t>b</a:t>
            </a:r>
            <a:r>
              <a:rPr lang="it-IT" altLang="it-IT" sz="2000">
                <a:latin typeface="Arial" charset="0"/>
              </a:rPr>
              <a:t>) Educational (importance to join a pension plan earlier, to contribute more)? </a:t>
            </a:r>
            <a:r>
              <a:rPr lang="it-IT" altLang="it-IT" sz="2000" b="1">
                <a:latin typeface="Arial" charset="0"/>
              </a:rPr>
              <a:t>c</a:t>
            </a:r>
            <a:r>
              <a:rPr lang="it-IT" altLang="it-IT" sz="2000">
                <a:latin typeface="Arial" charset="0"/>
              </a:rPr>
              <a:t>) Or both?</a:t>
            </a:r>
          </a:p>
          <a:p>
            <a:pPr algn="just" eaLnBrk="1" hangingPunct="1">
              <a:spcBef>
                <a:spcPct val="0"/>
              </a:spcBef>
              <a:spcAft>
                <a:spcPts val="2400"/>
              </a:spcAft>
              <a:buFontTx/>
              <a:buNone/>
            </a:pPr>
            <a:r>
              <a:rPr lang="it-IT" altLang="it-IT" sz="2000">
                <a:latin typeface="Arial" charset="0"/>
              </a:rPr>
              <a:t>Q2. «What if» scenario/s vs. probabilistic approach to PPs?</a:t>
            </a:r>
          </a:p>
          <a:p>
            <a:pPr algn="just" eaLnBrk="1" hangingPunct="1">
              <a:spcBef>
                <a:spcPct val="0"/>
              </a:spcBef>
              <a:spcAft>
                <a:spcPts val="2400"/>
              </a:spcAft>
              <a:buFontTx/>
              <a:buNone/>
            </a:pPr>
            <a:r>
              <a:rPr lang="it-IT" altLang="it-IT" sz="2000">
                <a:latin typeface="Arial" charset="0"/>
              </a:rPr>
              <a:t>Q3. Which is the target population? Everybody? Target groups with tailored communication languages (young/middle aged/those approaching retirement)?</a:t>
            </a:r>
          </a:p>
          <a:p>
            <a:pPr algn="just" eaLnBrk="1" hangingPunct="1">
              <a:spcBef>
                <a:spcPct val="0"/>
              </a:spcBef>
              <a:spcAft>
                <a:spcPts val="2400"/>
              </a:spcAft>
              <a:buFontTx/>
              <a:buNone/>
            </a:pPr>
            <a:r>
              <a:rPr lang="it-IT" altLang="it-IT" sz="2000">
                <a:latin typeface="Arial" charset="0"/>
              </a:rPr>
              <a:t>Q4. What are the communication tools? The annual statement? An online simulator? Different tools for different target groups? Via pension plans or the supervisor?</a:t>
            </a:r>
          </a:p>
          <a:p>
            <a:pPr algn="just" eaLnBrk="1" hangingPunct="1">
              <a:spcBef>
                <a:spcPct val="0"/>
              </a:spcBef>
              <a:spcAft>
                <a:spcPts val="2400"/>
              </a:spcAft>
              <a:buFontTx/>
              <a:buNone/>
            </a:pPr>
            <a:r>
              <a:rPr lang="it-IT" altLang="it-IT" sz="2000">
                <a:latin typeface="Arial" charset="0"/>
              </a:rPr>
              <a:t>Q5. What is the responsibility for the supervisor?</a:t>
            </a:r>
          </a:p>
          <a:p>
            <a:pPr algn="just" eaLnBrk="1" hangingPunct="1">
              <a:spcBef>
                <a:spcPct val="0"/>
              </a:spcBef>
              <a:buFontTx/>
              <a:buNone/>
            </a:pPr>
            <a:r>
              <a:rPr lang="it-IT" altLang="it-IT" sz="2000">
                <a:latin typeface="Arial" charset="0"/>
              </a:rPr>
              <a:t>       </a:t>
            </a:r>
            <a:r>
              <a:rPr lang="it-IT" altLang="it-IT" sz="2000">
                <a:solidFill>
                  <a:schemeClr val="accent2"/>
                </a:solidFill>
                <a:latin typeface="Arial" charset="0"/>
                <a:cs typeface="Times New Roman" pitchFamily="18" charset="0"/>
              </a:rPr>
              <a:t>Consumer testing (focus groups) and layering of information are king!</a:t>
            </a:r>
          </a:p>
          <a:p>
            <a:pPr algn="just" eaLnBrk="1" hangingPunct="1">
              <a:spcBef>
                <a:spcPct val="0"/>
              </a:spcBef>
              <a:buFontTx/>
              <a:buNone/>
            </a:pPr>
            <a:endParaRPr lang="it-IT" altLang="it-IT" sz="2000">
              <a:latin typeface="Arial" charset="0"/>
            </a:endParaRPr>
          </a:p>
        </p:txBody>
      </p:sp>
      <p:sp>
        <p:nvSpPr>
          <p:cNvPr id="26633" name="Freccia a destra 10"/>
          <p:cNvSpPr>
            <a:spLocks noChangeArrowheads="1"/>
          </p:cNvSpPr>
          <p:nvPr/>
        </p:nvSpPr>
        <p:spPr bwMode="auto">
          <a:xfrm>
            <a:off x="250825" y="5516563"/>
            <a:ext cx="503238" cy="215900"/>
          </a:xfrm>
          <a:prstGeom prst="rightArrow">
            <a:avLst>
              <a:gd name="adj1" fmla="val 50000"/>
              <a:gd name="adj2" fmla="val 49952"/>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Wrap up </a:t>
            </a:r>
            <a:r>
              <a:rPr lang="en-US" altLang="it-IT" sz="2400">
                <a:solidFill>
                  <a:schemeClr val="accent2"/>
                </a:solidFill>
                <a:latin typeface="Arial" charset="0"/>
                <a:cs typeface="Times New Roman" pitchFamily="18" charset="0"/>
              </a:rPr>
              <a:t>(tentative) – Examples of possible trade-offs</a:t>
            </a:r>
          </a:p>
        </p:txBody>
      </p:sp>
      <p:sp>
        <p:nvSpPr>
          <p:cNvPr id="27651" name="CasellaDiTesto 3"/>
          <p:cNvSpPr txBox="1">
            <a:spLocks noChangeArrowheads="1"/>
          </p:cNvSpPr>
          <p:nvPr/>
        </p:nvSpPr>
        <p:spPr bwMode="auto">
          <a:xfrm>
            <a:off x="2547938" y="736600"/>
            <a:ext cx="3392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Legal (moral) responsibility</a:t>
            </a:r>
            <a:endParaRPr lang="it-IT" altLang="it-IT" sz="2000">
              <a:latin typeface="Arial"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07138"/>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27654" name="Rettangolo 5"/>
          <p:cNvSpPr>
            <a:spLocks noChangeArrowheads="1"/>
          </p:cNvSpPr>
          <p:nvPr/>
        </p:nvSpPr>
        <p:spPr bwMode="auto">
          <a:xfrm>
            <a:off x="285750" y="6330950"/>
            <a:ext cx="857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21</a:t>
            </a:r>
            <a:endParaRPr lang="en-US" altLang="it-IT" sz="1400">
              <a:solidFill>
                <a:schemeClr val="accent2"/>
              </a:solidFill>
              <a:latin typeface="Arial" charset="0"/>
              <a:cs typeface="Times New Roman" pitchFamily="18" charset="0"/>
            </a:endParaRPr>
          </a:p>
        </p:txBody>
      </p:sp>
      <p:pic>
        <p:nvPicPr>
          <p:cNvPr id="27655"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381750"/>
            <a:ext cx="50323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656" name="Connettore 1 24"/>
          <p:cNvCxnSpPr>
            <a:cxnSpLocks noChangeShapeType="1"/>
          </p:cNvCxnSpPr>
          <p:nvPr/>
        </p:nvCxnSpPr>
        <p:spPr bwMode="auto">
          <a:xfrm flipV="1">
            <a:off x="2627313" y="1612900"/>
            <a:ext cx="1652587" cy="1689100"/>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7657" name="Connettore 1 26"/>
          <p:cNvCxnSpPr>
            <a:cxnSpLocks noChangeShapeType="1"/>
          </p:cNvCxnSpPr>
          <p:nvPr/>
        </p:nvCxnSpPr>
        <p:spPr bwMode="auto">
          <a:xfrm>
            <a:off x="4287838" y="1612900"/>
            <a:ext cx="1652587" cy="169068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7658" name="Connettore 1 30"/>
          <p:cNvCxnSpPr>
            <a:cxnSpLocks noChangeShapeType="1"/>
          </p:cNvCxnSpPr>
          <p:nvPr/>
        </p:nvCxnSpPr>
        <p:spPr bwMode="auto">
          <a:xfrm flipV="1">
            <a:off x="4270375" y="3287713"/>
            <a:ext cx="1652588" cy="1685925"/>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7659" name="Connettore 1 35"/>
          <p:cNvCxnSpPr>
            <a:cxnSpLocks noChangeShapeType="1"/>
          </p:cNvCxnSpPr>
          <p:nvPr/>
        </p:nvCxnSpPr>
        <p:spPr bwMode="auto">
          <a:xfrm flipH="1" flipV="1">
            <a:off x="2655888" y="3289300"/>
            <a:ext cx="1614487" cy="168433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7660" name="Connettore 2 39"/>
          <p:cNvCxnSpPr>
            <a:cxnSpLocks noChangeShapeType="1"/>
          </p:cNvCxnSpPr>
          <p:nvPr/>
        </p:nvCxnSpPr>
        <p:spPr bwMode="auto">
          <a:xfrm flipV="1">
            <a:off x="4284663" y="1125538"/>
            <a:ext cx="0" cy="2159000"/>
          </a:xfrm>
          <a:prstGeom prst="straightConnector1">
            <a:avLst/>
          </a:prstGeom>
          <a:noFill/>
          <a:ln w="25400" algn="ctr">
            <a:solidFill>
              <a:schemeClr val="tx1"/>
            </a:solidFill>
            <a:round/>
            <a:headEnd type="none" w="lg" len="med"/>
            <a:tailEnd type="triangle" w="med" len="med"/>
          </a:ln>
          <a:extLst>
            <a:ext uri="{909E8E84-426E-40DD-AFC4-6F175D3DCCD1}">
              <a14:hiddenFill xmlns:a14="http://schemas.microsoft.com/office/drawing/2010/main">
                <a:noFill/>
              </a14:hiddenFill>
            </a:ext>
          </a:extLst>
        </p:spPr>
      </p:cxnSp>
      <p:cxnSp>
        <p:nvCxnSpPr>
          <p:cNvPr id="27661" name="Connettore 2 41"/>
          <p:cNvCxnSpPr>
            <a:cxnSpLocks noChangeShapeType="1"/>
          </p:cNvCxnSpPr>
          <p:nvPr/>
        </p:nvCxnSpPr>
        <p:spPr bwMode="auto">
          <a:xfrm flipH="1">
            <a:off x="4271963" y="3270250"/>
            <a:ext cx="7937" cy="2160588"/>
          </a:xfrm>
          <a:prstGeom prst="straightConnector1">
            <a:avLst/>
          </a:prstGeom>
          <a:noFill/>
          <a:ln w="254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7662" name="Connettore 2 44"/>
          <p:cNvCxnSpPr>
            <a:cxnSpLocks noChangeShapeType="1"/>
          </p:cNvCxnSpPr>
          <p:nvPr/>
        </p:nvCxnSpPr>
        <p:spPr bwMode="auto">
          <a:xfrm flipV="1">
            <a:off x="4284663" y="3284538"/>
            <a:ext cx="2159000" cy="9525"/>
          </a:xfrm>
          <a:prstGeom prst="straightConnector1">
            <a:avLst/>
          </a:prstGeom>
          <a:noFill/>
          <a:ln w="254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7663" name="Connettore 2 46"/>
          <p:cNvCxnSpPr>
            <a:cxnSpLocks noChangeShapeType="1"/>
          </p:cNvCxnSpPr>
          <p:nvPr/>
        </p:nvCxnSpPr>
        <p:spPr bwMode="auto">
          <a:xfrm flipH="1" flipV="1">
            <a:off x="2124075" y="3284538"/>
            <a:ext cx="2159000" cy="7937"/>
          </a:xfrm>
          <a:prstGeom prst="straightConnector1">
            <a:avLst/>
          </a:prstGeom>
          <a:noFill/>
          <a:ln w="25400"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7664" name="CasellaDiTesto 57"/>
          <p:cNvSpPr txBox="1">
            <a:spLocks noChangeArrowheads="1"/>
          </p:cNvSpPr>
          <p:nvPr/>
        </p:nvSpPr>
        <p:spPr bwMode="auto">
          <a:xfrm>
            <a:off x="6443663" y="3028950"/>
            <a:ext cx="1806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Simplification</a:t>
            </a:r>
            <a:endParaRPr lang="it-IT" altLang="it-IT" sz="2000">
              <a:latin typeface="Arial" charset="0"/>
            </a:endParaRPr>
          </a:p>
        </p:txBody>
      </p:sp>
      <p:sp>
        <p:nvSpPr>
          <p:cNvPr id="27665" name="CasellaDiTesto 58"/>
          <p:cNvSpPr txBox="1">
            <a:spLocks noChangeArrowheads="1"/>
          </p:cNvSpPr>
          <p:nvPr/>
        </p:nvSpPr>
        <p:spPr bwMode="auto">
          <a:xfrm>
            <a:off x="2411413" y="5476875"/>
            <a:ext cx="3960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Technical correctness (accuracy)</a:t>
            </a:r>
            <a:endParaRPr lang="it-IT" altLang="it-IT" sz="2000">
              <a:latin typeface="Arial" charset="0"/>
            </a:endParaRPr>
          </a:p>
        </p:txBody>
      </p:sp>
      <p:sp>
        <p:nvSpPr>
          <p:cNvPr id="27666" name="CasellaDiTesto 59"/>
          <p:cNvSpPr txBox="1">
            <a:spLocks noChangeArrowheads="1"/>
          </p:cNvSpPr>
          <p:nvPr/>
        </p:nvSpPr>
        <p:spPr bwMode="auto">
          <a:xfrm>
            <a:off x="-31750" y="3068638"/>
            <a:ext cx="2300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Comprehensibility</a:t>
            </a:r>
            <a:endParaRPr lang="it-IT" altLang="it-IT" sz="2000">
              <a:latin typeface="Arial" charset="0"/>
            </a:endParaRPr>
          </a:p>
        </p:txBody>
      </p:sp>
      <p:sp>
        <p:nvSpPr>
          <p:cNvPr id="27667" name="CasellaDiTesto 60"/>
          <p:cNvSpPr txBox="1">
            <a:spLocks noChangeArrowheads="1"/>
          </p:cNvSpPr>
          <p:nvPr/>
        </p:nvSpPr>
        <p:spPr bwMode="auto">
          <a:xfrm>
            <a:off x="179388" y="5837238"/>
            <a:ext cx="3960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a:t>
            </a:r>
            <a:r>
              <a:rPr lang="it-IT" altLang="it-IT" sz="1400">
                <a:latin typeface="Arial" charset="0"/>
                <a:sym typeface="Wingdings" pitchFamily="2" charset="2"/>
              </a:rPr>
              <a:t>Source: Adapted from EU (2013)</a:t>
            </a:r>
            <a:endParaRPr lang="it-IT" altLang="it-IT" sz="1400">
              <a:latin typeface="Arial" charset="0"/>
            </a:endParaRPr>
          </a:p>
        </p:txBody>
      </p:sp>
      <p:cxnSp>
        <p:nvCxnSpPr>
          <p:cNvPr id="27668" name="Connettore 1 63"/>
          <p:cNvCxnSpPr>
            <a:cxnSpLocks noChangeShapeType="1"/>
            <a:stCxn id="27675" idx="6"/>
            <a:endCxn id="27672" idx="3"/>
          </p:cNvCxnSpPr>
          <p:nvPr/>
        </p:nvCxnSpPr>
        <p:spPr bwMode="auto">
          <a:xfrm flipV="1">
            <a:off x="2489200" y="1970088"/>
            <a:ext cx="1720850" cy="1331912"/>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cxnSp>
        <p:nvCxnSpPr>
          <p:cNvPr id="27669" name="Connettore 1 65"/>
          <p:cNvCxnSpPr>
            <a:cxnSpLocks noChangeShapeType="1"/>
            <a:stCxn id="27672" idx="5"/>
            <a:endCxn id="27673" idx="2"/>
          </p:cNvCxnSpPr>
          <p:nvPr/>
        </p:nvCxnSpPr>
        <p:spPr bwMode="auto">
          <a:xfrm>
            <a:off x="4365625" y="1970088"/>
            <a:ext cx="1658938" cy="1298575"/>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cxnSp>
        <p:nvCxnSpPr>
          <p:cNvPr id="27670" name="Connettore 1 67"/>
          <p:cNvCxnSpPr>
            <a:cxnSpLocks noChangeShapeType="1"/>
            <a:stCxn id="27673" idx="2"/>
            <a:endCxn id="27674" idx="6"/>
          </p:cNvCxnSpPr>
          <p:nvPr/>
        </p:nvCxnSpPr>
        <p:spPr bwMode="auto">
          <a:xfrm flipH="1">
            <a:off x="4383088" y="3268663"/>
            <a:ext cx="1641475" cy="239712"/>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cxnSp>
        <p:nvCxnSpPr>
          <p:cNvPr id="27671" name="Connettore 1 69"/>
          <p:cNvCxnSpPr>
            <a:cxnSpLocks noChangeShapeType="1"/>
            <a:stCxn id="27675" idx="6"/>
            <a:endCxn id="27674" idx="2"/>
          </p:cNvCxnSpPr>
          <p:nvPr/>
        </p:nvCxnSpPr>
        <p:spPr bwMode="auto">
          <a:xfrm>
            <a:off x="2489200" y="3302000"/>
            <a:ext cx="1670050" cy="206375"/>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sp>
        <p:nvSpPr>
          <p:cNvPr id="27672" name="Ovale 71"/>
          <p:cNvSpPr>
            <a:spLocks noChangeArrowheads="1"/>
          </p:cNvSpPr>
          <p:nvPr/>
        </p:nvSpPr>
        <p:spPr bwMode="auto">
          <a:xfrm>
            <a:off x="4176713" y="1785938"/>
            <a:ext cx="222250" cy="215900"/>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7673" name="Ovale 72"/>
          <p:cNvSpPr>
            <a:spLocks noChangeArrowheads="1"/>
          </p:cNvSpPr>
          <p:nvPr/>
        </p:nvSpPr>
        <p:spPr bwMode="auto">
          <a:xfrm>
            <a:off x="6024563" y="3160713"/>
            <a:ext cx="222250" cy="215900"/>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7674" name="Ovale 73"/>
          <p:cNvSpPr>
            <a:spLocks noChangeArrowheads="1"/>
          </p:cNvSpPr>
          <p:nvPr/>
        </p:nvSpPr>
        <p:spPr bwMode="auto">
          <a:xfrm>
            <a:off x="4159250" y="3398838"/>
            <a:ext cx="223838" cy="219075"/>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7675" name="Ovale 74"/>
          <p:cNvSpPr>
            <a:spLocks noChangeArrowheads="1"/>
          </p:cNvSpPr>
          <p:nvPr/>
        </p:nvSpPr>
        <p:spPr bwMode="auto">
          <a:xfrm>
            <a:off x="2266950" y="3194050"/>
            <a:ext cx="222250" cy="215900"/>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7676" name="CasellaDiTesto 3"/>
          <p:cNvSpPr txBox="1">
            <a:spLocks noChangeArrowheads="1"/>
          </p:cNvSpPr>
          <p:nvPr/>
        </p:nvSpPr>
        <p:spPr bwMode="auto">
          <a:xfrm>
            <a:off x="468313" y="1516063"/>
            <a:ext cx="2743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2400"/>
              </a:spcAft>
              <a:buFontTx/>
              <a:buNone/>
            </a:pPr>
            <a:r>
              <a:rPr lang="it-IT" altLang="it-IT" sz="2000">
                <a:solidFill>
                  <a:schemeClr val="accent2"/>
                </a:solidFill>
                <a:latin typeface="Arial" charset="0"/>
                <a:cs typeface="Times New Roman" pitchFamily="18" charset="0"/>
              </a:rPr>
              <a:t>The pure deterministic PPs «diagram» </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Wrap up </a:t>
            </a:r>
            <a:r>
              <a:rPr lang="en-US" altLang="it-IT" sz="2400">
                <a:solidFill>
                  <a:schemeClr val="accent2"/>
                </a:solidFill>
                <a:latin typeface="Arial" charset="0"/>
                <a:cs typeface="Times New Roman" pitchFamily="18" charset="0"/>
              </a:rPr>
              <a:t>(tentative) – Examples of possible trade-offs</a:t>
            </a:r>
          </a:p>
        </p:txBody>
      </p:sp>
      <p:sp>
        <p:nvSpPr>
          <p:cNvPr id="28675" name="CasellaDiTesto 3"/>
          <p:cNvSpPr txBox="1">
            <a:spLocks noChangeArrowheads="1"/>
          </p:cNvSpPr>
          <p:nvPr/>
        </p:nvSpPr>
        <p:spPr bwMode="auto">
          <a:xfrm>
            <a:off x="2547938" y="736600"/>
            <a:ext cx="3392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Legal (moral) responsibility</a:t>
            </a:r>
            <a:endParaRPr lang="it-IT" altLang="it-IT" sz="2000">
              <a:latin typeface="Arial"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07138"/>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28678" name="Rettangolo 5"/>
          <p:cNvSpPr>
            <a:spLocks noChangeArrowheads="1"/>
          </p:cNvSpPr>
          <p:nvPr/>
        </p:nvSpPr>
        <p:spPr bwMode="auto">
          <a:xfrm>
            <a:off x="285750" y="6330950"/>
            <a:ext cx="857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22</a:t>
            </a:r>
            <a:endParaRPr lang="en-US" altLang="it-IT" sz="1400">
              <a:solidFill>
                <a:schemeClr val="accent2"/>
              </a:solidFill>
              <a:latin typeface="Arial" charset="0"/>
              <a:cs typeface="Times New Roman" pitchFamily="18" charset="0"/>
            </a:endParaRPr>
          </a:p>
        </p:txBody>
      </p:sp>
      <p:pic>
        <p:nvPicPr>
          <p:cNvPr id="28679"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381750"/>
            <a:ext cx="50323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680" name="Connettore 1 24"/>
          <p:cNvCxnSpPr>
            <a:cxnSpLocks noChangeShapeType="1"/>
          </p:cNvCxnSpPr>
          <p:nvPr/>
        </p:nvCxnSpPr>
        <p:spPr bwMode="auto">
          <a:xfrm flipV="1">
            <a:off x="2627313" y="1612900"/>
            <a:ext cx="1652587" cy="1689100"/>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8681" name="Connettore 1 26"/>
          <p:cNvCxnSpPr>
            <a:cxnSpLocks noChangeShapeType="1"/>
          </p:cNvCxnSpPr>
          <p:nvPr/>
        </p:nvCxnSpPr>
        <p:spPr bwMode="auto">
          <a:xfrm>
            <a:off x="4287838" y="1612900"/>
            <a:ext cx="1652587" cy="169068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8682" name="Connettore 1 30"/>
          <p:cNvCxnSpPr>
            <a:cxnSpLocks noChangeShapeType="1"/>
          </p:cNvCxnSpPr>
          <p:nvPr/>
        </p:nvCxnSpPr>
        <p:spPr bwMode="auto">
          <a:xfrm flipV="1">
            <a:off x="4270375" y="3287713"/>
            <a:ext cx="1652588" cy="1685925"/>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8683" name="Connettore 1 35"/>
          <p:cNvCxnSpPr>
            <a:cxnSpLocks noChangeShapeType="1"/>
          </p:cNvCxnSpPr>
          <p:nvPr/>
        </p:nvCxnSpPr>
        <p:spPr bwMode="auto">
          <a:xfrm flipH="1" flipV="1">
            <a:off x="2655888" y="3289300"/>
            <a:ext cx="1614487" cy="168433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8684" name="Connettore 2 39"/>
          <p:cNvCxnSpPr>
            <a:cxnSpLocks noChangeShapeType="1"/>
          </p:cNvCxnSpPr>
          <p:nvPr/>
        </p:nvCxnSpPr>
        <p:spPr bwMode="auto">
          <a:xfrm flipV="1">
            <a:off x="4284663" y="1125538"/>
            <a:ext cx="0" cy="2159000"/>
          </a:xfrm>
          <a:prstGeom prst="straightConnector1">
            <a:avLst/>
          </a:prstGeom>
          <a:noFill/>
          <a:ln w="25400" algn="ctr">
            <a:solidFill>
              <a:schemeClr val="tx1"/>
            </a:solidFill>
            <a:round/>
            <a:headEnd type="none" w="lg" len="med"/>
            <a:tailEnd type="triangle" w="med" len="med"/>
          </a:ln>
          <a:extLst>
            <a:ext uri="{909E8E84-426E-40DD-AFC4-6F175D3DCCD1}">
              <a14:hiddenFill xmlns:a14="http://schemas.microsoft.com/office/drawing/2010/main">
                <a:noFill/>
              </a14:hiddenFill>
            </a:ext>
          </a:extLst>
        </p:spPr>
      </p:cxnSp>
      <p:cxnSp>
        <p:nvCxnSpPr>
          <p:cNvPr id="28685" name="Connettore 2 41"/>
          <p:cNvCxnSpPr>
            <a:cxnSpLocks noChangeShapeType="1"/>
          </p:cNvCxnSpPr>
          <p:nvPr/>
        </p:nvCxnSpPr>
        <p:spPr bwMode="auto">
          <a:xfrm flipH="1">
            <a:off x="4271963" y="3270250"/>
            <a:ext cx="7937" cy="2160588"/>
          </a:xfrm>
          <a:prstGeom prst="straightConnector1">
            <a:avLst/>
          </a:prstGeom>
          <a:noFill/>
          <a:ln w="254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8686" name="Connettore 2 44"/>
          <p:cNvCxnSpPr>
            <a:cxnSpLocks noChangeShapeType="1"/>
          </p:cNvCxnSpPr>
          <p:nvPr/>
        </p:nvCxnSpPr>
        <p:spPr bwMode="auto">
          <a:xfrm flipV="1">
            <a:off x="4284663" y="3284538"/>
            <a:ext cx="2159000" cy="9525"/>
          </a:xfrm>
          <a:prstGeom prst="straightConnector1">
            <a:avLst/>
          </a:prstGeom>
          <a:noFill/>
          <a:ln w="254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8687" name="Connettore 2 46"/>
          <p:cNvCxnSpPr>
            <a:cxnSpLocks noChangeShapeType="1"/>
          </p:cNvCxnSpPr>
          <p:nvPr/>
        </p:nvCxnSpPr>
        <p:spPr bwMode="auto">
          <a:xfrm flipH="1" flipV="1">
            <a:off x="2124075" y="3284538"/>
            <a:ext cx="2159000" cy="7937"/>
          </a:xfrm>
          <a:prstGeom prst="straightConnector1">
            <a:avLst/>
          </a:prstGeom>
          <a:noFill/>
          <a:ln w="25400"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8688" name="CasellaDiTesto 57"/>
          <p:cNvSpPr txBox="1">
            <a:spLocks noChangeArrowheads="1"/>
          </p:cNvSpPr>
          <p:nvPr/>
        </p:nvSpPr>
        <p:spPr bwMode="auto">
          <a:xfrm>
            <a:off x="6443663" y="3028950"/>
            <a:ext cx="1806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Simplification</a:t>
            </a:r>
            <a:endParaRPr lang="it-IT" altLang="it-IT" sz="2000">
              <a:latin typeface="Arial" charset="0"/>
            </a:endParaRPr>
          </a:p>
        </p:txBody>
      </p:sp>
      <p:sp>
        <p:nvSpPr>
          <p:cNvPr id="28689" name="CasellaDiTesto 58"/>
          <p:cNvSpPr txBox="1">
            <a:spLocks noChangeArrowheads="1"/>
          </p:cNvSpPr>
          <p:nvPr/>
        </p:nvSpPr>
        <p:spPr bwMode="auto">
          <a:xfrm>
            <a:off x="2411413" y="5476875"/>
            <a:ext cx="3960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Technical correctness (accuracy)</a:t>
            </a:r>
            <a:endParaRPr lang="it-IT" altLang="it-IT" sz="2000">
              <a:latin typeface="Arial" charset="0"/>
            </a:endParaRPr>
          </a:p>
        </p:txBody>
      </p:sp>
      <p:sp>
        <p:nvSpPr>
          <p:cNvPr id="28690" name="CasellaDiTesto 59"/>
          <p:cNvSpPr txBox="1">
            <a:spLocks noChangeArrowheads="1"/>
          </p:cNvSpPr>
          <p:nvPr/>
        </p:nvSpPr>
        <p:spPr bwMode="auto">
          <a:xfrm>
            <a:off x="-36513" y="3068638"/>
            <a:ext cx="229870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Comprehensibility</a:t>
            </a:r>
            <a:endParaRPr lang="it-IT" altLang="it-IT" sz="2000">
              <a:latin typeface="Arial" charset="0"/>
            </a:endParaRPr>
          </a:p>
        </p:txBody>
      </p:sp>
      <p:sp>
        <p:nvSpPr>
          <p:cNvPr id="28691" name="CasellaDiTesto 60"/>
          <p:cNvSpPr txBox="1">
            <a:spLocks noChangeArrowheads="1"/>
          </p:cNvSpPr>
          <p:nvPr/>
        </p:nvSpPr>
        <p:spPr bwMode="auto">
          <a:xfrm>
            <a:off x="179388" y="5837238"/>
            <a:ext cx="3960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a:t>
            </a:r>
            <a:r>
              <a:rPr lang="it-IT" altLang="it-IT" sz="1400">
                <a:latin typeface="Arial" charset="0"/>
                <a:sym typeface="Wingdings" pitchFamily="2" charset="2"/>
              </a:rPr>
              <a:t>Source: Adapted from EU (2013)</a:t>
            </a:r>
            <a:endParaRPr lang="it-IT" altLang="it-IT" sz="1400">
              <a:latin typeface="Arial" charset="0"/>
            </a:endParaRPr>
          </a:p>
        </p:txBody>
      </p:sp>
      <p:cxnSp>
        <p:nvCxnSpPr>
          <p:cNvPr id="28692" name="Connettore 1 63"/>
          <p:cNvCxnSpPr>
            <a:cxnSpLocks noChangeShapeType="1"/>
            <a:stCxn id="28699" idx="7"/>
            <a:endCxn id="28696" idx="3"/>
          </p:cNvCxnSpPr>
          <p:nvPr/>
        </p:nvCxnSpPr>
        <p:spPr bwMode="auto">
          <a:xfrm flipV="1">
            <a:off x="3714750" y="2820988"/>
            <a:ext cx="450850" cy="403225"/>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cxnSp>
        <p:nvCxnSpPr>
          <p:cNvPr id="28693" name="Connettore 1 65"/>
          <p:cNvCxnSpPr>
            <a:cxnSpLocks noChangeShapeType="1"/>
            <a:stCxn id="28696" idx="5"/>
            <a:endCxn id="28697" idx="1"/>
          </p:cNvCxnSpPr>
          <p:nvPr/>
        </p:nvCxnSpPr>
        <p:spPr bwMode="auto">
          <a:xfrm>
            <a:off x="4322763" y="2820988"/>
            <a:ext cx="271462" cy="344487"/>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cxnSp>
        <p:nvCxnSpPr>
          <p:cNvPr id="28694" name="Connettore 1 67"/>
          <p:cNvCxnSpPr>
            <a:cxnSpLocks noChangeShapeType="1"/>
            <a:stCxn id="28697" idx="4"/>
            <a:endCxn id="28698" idx="7"/>
          </p:cNvCxnSpPr>
          <p:nvPr/>
        </p:nvCxnSpPr>
        <p:spPr bwMode="auto">
          <a:xfrm flipH="1">
            <a:off x="4343400" y="3349625"/>
            <a:ext cx="328613" cy="1701800"/>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cxnSp>
        <p:nvCxnSpPr>
          <p:cNvPr id="28695" name="Connettore 1 69"/>
          <p:cNvCxnSpPr>
            <a:cxnSpLocks noChangeShapeType="1"/>
            <a:stCxn id="28699" idx="5"/>
            <a:endCxn id="28698" idx="1"/>
          </p:cNvCxnSpPr>
          <p:nvPr/>
        </p:nvCxnSpPr>
        <p:spPr bwMode="auto">
          <a:xfrm>
            <a:off x="3714750" y="3378200"/>
            <a:ext cx="469900" cy="1673225"/>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sp>
        <p:nvSpPr>
          <p:cNvPr id="28696" name="Ovale 71"/>
          <p:cNvSpPr>
            <a:spLocks noChangeArrowheads="1"/>
          </p:cNvSpPr>
          <p:nvPr/>
        </p:nvSpPr>
        <p:spPr bwMode="auto">
          <a:xfrm>
            <a:off x="4132263" y="2635250"/>
            <a:ext cx="222250" cy="215900"/>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8697" name="Ovale 72"/>
          <p:cNvSpPr>
            <a:spLocks noChangeArrowheads="1"/>
          </p:cNvSpPr>
          <p:nvPr/>
        </p:nvSpPr>
        <p:spPr bwMode="auto">
          <a:xfrm>
            <a:off x="4560888" y="3133725"/>
            <a:ext cx="222250" cy="215900"/>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8698" name="Ovale 73"/>
          <p:cNvSpPr>
            <a:spLocks noChangeArrowheads="1"/>
          </p:cNvSpPr>
          <p:nvPr/>
        </p:nvSpPr>
        <p:spPr bwMode="auto">
          <a:xfrm>
            <a:off x="4152900" y="5019675"/>
            <a:ext cx="223838" cy="217488"/>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8699" name="Ovale 74"/>
          <p:cNvSpPr>
            <a:spLocks noChangeArrowheads="1"/>
          </p:cNvSpPr>
          <p:nvPr/>
        </p:nvSpPr>
        <p:spPr bwMode="auto">
          <a:xfrm>
            <a:off x="3525838" y="3192463"/>
            <a:ext cx="222250" cy="215900"/>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8700" name="CasellaDiTesto 3"/>
          <p:cNvSpPr txBox="1">
            <a:spLocks noChangeArrowheads="1"/>
          </p:cNvSpPr>
          <p:nvPr/>
        </p:nvSpPr>
        <p:spPr bwMode="auto">
          <a:xfrm>
            <a:off x="468313" y="1516063"/>
            <a:ext cx="2743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2400"/>
              </a:spcAft>
              <a:buFontTx/>
              <a:buNone/>
            </a:pPr>
            <a:r>
              <a:rPr lang="it-IT" altLang="it-IT" sz="2000">
                <a:solidFill>
                  <a:schemeClr val="accent2"/>
                </a:solidFill>
                <a:latin typeface="Arial" charset="0"/>
                <a:cs typeface="Times New Roman" pitchFamily="18" charset="0"/>
              </a:rPr>
              <a:t>The stochastic PPs «diagram» </a:t>
            </a:r>
          </a:p>
        </p:txBody>
      </p:sp>
      <p:cxnSp>
        <p:nvCxnSpPr>
          <p:cNvPr id="28701" name="Connettore 2 57"/>
          <p:cNvCxnSpPr>
            <a:cxnSpLocks noChangeShapeType="1"/>
          </p:cNvCxnSpPr>
          <p:nvPr/>
        </p:nvCxnSpPr>
        <p:spPr bwMode="auto">
          <a:xfrm flipH="1" flipV="1">
            <a:off x="2857500" y="3355975"/>
            <a:ext cx="595313" cy="1588"/>
          </a:xfrm>
          <a:prstGeom prst="straightConnector1">
            <a:avLst/>
          </a:prstGeom>
          <a:noFill/>
          <a:ln w="38100" algn="ctr">
            <a:solidFill>
              <a:srgbClr val="7030A0"/>
            </a:solidFill>
            <a:round/>
            <a:headEnd/>
            <a:tailEnd type="triangle" w="med" len="med"/>
          </a:ln>
        </p:spPr>
      </p:cxnSp>
      <p:cxnSp>
        <p:nvCxnSpPr>
          <p:cNvPr id="28702" name="Connettore 2 60"/>
          <p:cNvCxnSpPr>
            <a:cxnSpLocks noChangeShapeType="1"/>
          </p:cNvCxnSpPr>
          <p:nvPr/>
        </p:nvCxnSpPr>
        <p:spPr bwMode="auto">
          <a:xfrm>
            <a:off x="3846513" y="3357563"/>
            <a:ext cx="293687" cy="0"/>
          </a:xfrm>
          <a:prstGeom prst="straightConnector1">
            <a:avLst/>
          </a:prstGeom>
          <a:noFill/>
          <a:ln w="38100" algn="ctr">
            <a:solidFill>
              <a:srgbClr val="7030A0"/>
            </a:solidFill>
            <a:round/>
            <a:headEnd/>
            <a:tailEnd type="triangle" w="med" len="med"/>
          </a:ln>
        </p:spPr>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Wrap up </a:t>
            </a:r>
            <a:r>
              <a:rPr lang="en-US" altLang="it-IT" sz="2400">
                <a:solidFill>
                  <a:schemeClr val="accent2"/>
                </a:solidFill>
                <a:latin typeface="Arial" charset="0"/>
                <a:cs typeface="Times New Roman" pitchFamily="18" charset="0"/>
              </a:rPr>
              <a:t>(tentative) – Examples of possible trade-offs</a:t>
            </a:r>
          </a:p>
        </p:txBody>
      </p:sp>
      <p:sp>
        <p:nvSpPr>
          <p:cNvPr id="29699" name="CasellaDiTesto 3"/>
          <p:cNvSpPr txBox="1">
            <a:spLocks noChangeArrowheads="1"/>
          </p:cNvSpPr>
          <p:nvPr/>
        </p:nvSpPr>
        <p:spPr bwMode="auto">
          <a:xfrm>
            <a:off x="2547938" y="736600"/>
            <a:ext cx="3392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Legal (moral) responsibility</a:t>
            </a:r>
            <a:endParaRPr lang="it-IT" altLang="it-IT" sz="2000">
              <a:latin typeface="Arial"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07138"/>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pic>
        <p:nvPicPr>
          <p:cNvPr id="29702"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381750"/>
            <a:ext cx="50323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703" name="Connettore 1 24"/>
          <p:cNvCxnSpPr>
            <a:cxnSpLocks noChangeShapeType="1"/>
          </p:cNvCxnSpPr>
          <p:nvPr/>
        </p:nvCxnSpPr>
        <p:spPr bwMode="auto">
          <a:xfrm flipV="1">
            <a:off x="2627313" y="1612900"/>
            <a:ext cx="1652587" cy="1689100"/>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9704" name="Connettore 1 26"/>
          <p:cNvCxnSpPr>
            <a:cxnSpLocks noChangeShapeType="1"/>
          </p:cNvCxnSpPr>
          <p:nvPr/>
        </p:nvCxnSpPr>
        <p:spPr bwMode="auto">
          <a:xfrm>
            <a:off x="4287838" y="1612900"/>
            <a:ext cx="1652587" cy="169068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9705" name="Connettore 1 30"/>
          <p:cNvCxnSpPr>
            <a:cxnSpLocks noChangeShapeType="1"/>
          </p:cNvCxnSpPr>
          <p:nvPr/>
        </p:nvCxnSpPr>
        <p:spPr bwMode="auto">
          <a:xfrm flipV="1">
            <a:off x="4270375" y="3287713"/>
            <a:ext cx="1652588" cy="1685925"/>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9706" name="Connettore 1 35"/>
          <p:cNvCxnSpPr>
            <a:cxnSpLocks noChangeShapeType="1"/>
          </p:cNvCxnSpPr>
          <p:nvPr/>
        </p:nvCxnSpPr>
        <p:spPr bwMode="auto">
          <a:xfrm flipH="1" flipV="1">
            <a:off x="2655888" y="3289300"/>
            <a:ext cx="1614487" cy="1684338"/>
          </a:xfrm>
          <a:prstGeom prst="line">
            <a:avLst/>
          </a:prstGeom>
          <a:noFill/>
          <a:ln w="952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29707" name="Connettore 2 39"/>
          <p:cNvCxnSpPr>
            <a:cxnSpLocks noChangeShapeType="1"/>
          </p:cNvCxnSpPr>
          <p:nvPr/>
        </p:nvCxnSpPr>
        <p:spPr bwMode="auto">
          <a:xfrm flipV="1">
            <a:off x="4284663" y="1125538"/>
            <a:ext cx="0" cy="2159000"/>
          </a:xfrm>
          <a:prstGeom prst="straightConnector1">
            <a:avLst/>
          </a:prstGeom>
          <a:noFill/>
          <a:ln w="25400" algn="ctr">
            <a:solidFill>
              <a:schemeClr val="tx1"/>
            </a:solidFill>
            <a:round/>
            <a:headEnd type="none" w="lg" len="med"/>
            <a:tailEnd type="triangle" w="med" len="med"/>
          </a:ln>
          <a:extLst>
            <a:ext uri="{909E8E84-426E-40DD-AFC4-6F175D3DCCD1}">
              <a14:hiddenFill xmlns:a14="http://schemas.microsoft.com/office/drawing/2010/main">
                <a:noFill/>
              </a14:hiddenFill>
            </a:ext>
          </a:extLst>
        </p:spPr>
      </p:cxnSp>
      <p:cxnSp>
        <p:nvCxnSpPr>
          <p:cNvPr id="29708" name="Connettore 2 41"/>
          <p:cNvCxnSpPr>
            <a:cxnSpLocks noChangeShapeType="1"/>
          </p:cNvCxnSpPr>
          <p:nvPr/>
        </p:nvCxnSpPr>
        <p:spPr bwMode="auto">
          <a:xfrm flipH="1">
            <a:off x="4271963" y="3270250"/>
            <a:ext cx="7937" cy="2160588"/>
          </a:xfrm>
          <a:prstGeom prst="straightConnector1">
            <a:avLst/>
          </a:prstGeom>
          <a:noFill/>
          <a:ln w="254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9709" name="Connettore 2 44"/>
          <p:cNvCxnSpPr>
            <a:cxnSpLocks noChangeShapeType="1"/>
          </p:cNvCxnSpPr>
          <p:nvPr/>
        </p:nvCxnSpPr>
        <p:spPr bwMode="auto">
          <a:xfrm flipV="1">
            <a:off x="4284663" y="3284538"/>
            <a:ext cx="2159000" cy="9525"/>
          </a:xfrm>
          <a:prstGeom prst="straightConnector1">
            <a:avLst/>
          </a:prstGeom>
          <a:noFill/>
          <a:ln w="254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9710" name="Connettore 2 46"/>
          <p:cNvCxnSpPr>
            <a:cxnSpLocks noChangeShapeType="1"/>
          </p:cNvCxnSpPr>
          <p:nvPr/>
        </p:nvCxnSpPr>
        <p:spPr bwMode="auto">
          <a:xfrm flipH="1" flipV="1">
            <a:off x="2124075" y="3284538"/>
            <a:ext cx="2159000" cy="7937"/>
          </a:xfrm>
          <a:prstGeom prst="straightConnector1">
            <a:avLst/>
          </a:prstGeom>
          <a:noFill/>
          <a:ln w="25400"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9711" name="CasellaDiTesto 57"/>
          <p:cNvSpPr txBox="1">
            <a:spLocks noChangeArrowheads="1"/>
          </p:cNvSpPr>
          <p:nvPr/>
        </p:nvSpPr>
        <p:spPr bwMode="auto">
          <a:xfrm>
            <a:off x="6443663" y="3028950"/>
            <a:ext cx="1806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Simplification</a:t>
            </a:r>
            <a:endParaRPr lang="it-IT" altLang="it-IT" sz="2000">
              <a:latin typeface="Arial" charset="0"/>
            </a:endParaRPr>
          </a:p>
        </p:txBody>
      </p:sp>
      <p:sp>
        <p:nvSpPr>
          <p:cNvPr id="29712" name="CasellaDiTesto 58"/>
          <p:cNvSpPr txBox="1">
            <a:spLocks noChangeArrowheads="1"/>
          </p:cNvSpPr>
          <p:nvPr/>
        </p:nvSpPr>
        <p:spPr bwMode="auto">
          <a:xfrm>
            <a:off x="2411413" y="5476875"/>
            <a:ext cx="3960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Technical correctness (accuracy)</a:t>
            </a:r>
            <a:endParaRPr lang="it-IT" altLang="it-IT" sz="2000">
              <a:latin typeface="Arial" charset="0"/>
            </a:endParaRPr>
          </a:p>
        </p:txBody>
      </p:sp>
      <p:sp>
        <p:nvSpPr>
          <p:cNvPr id="29713" name="CasellaDiTesto 59"/>
          <p:cNvSpPr txBox="1">
            <a:spLocks noChangeArrowheads="1"/>
          </p:cNvSpPr>
          <p:nvPr/>
        </p:nvSpPr>
        <p:spPr bwMode="auto">
          <a:xfrm>
            <a:off x="-36513" y="3068638"/>
            <a:ext cx="229870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Comprehensibility</a:t>
            </a:r>
            <a:endParaRPr lang="it-IT" altLang="it-IT" sz="2000">
              <a:latin typeface="Arial" charset="0"/>
            </a:endParaRPr>
          </a:p>
        </p:txBody>
      </p:sp>
      <p:sp>
        <p:nvSpPr>
          <p:cNvPr id="29714" name="CasellaDiTesto 60"/>
          <p:cNvSpPr txBox="1">
            <a:spLocks noChangeArrowheads="1"/>
          </p:cNvSpPr>
          <p:nvPr/>
        </p:nvSpPr>
        <p:spPr bwMode="auto">
          <a:xfrm>
            <a:off x="179388" y="5837238"/>
            <a:ext cx="3960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a:latin typeface="Arial" charset="0"/>
                <a:sym typeface="Wingdings" pitchFamily="2" charset="2"/>
              </a:rPr>
              <a:t> </a:t>
            </a:r>
            <a:r>
              <a:rPr lang="it-IT" altLang="it-IT" sz="1400">
                <a:latin typeface="Arial" charset="0"/>
                <a:sym typeface="Wingdings" pitchFamily="2" charset="2"/>
              </a:rPr>
              <a:t>Source: Adapted from EU (2013)</a:t>
            </a:r>
            <a:endParaRPr lang="it-IT" altLang="it-IT" sz="1400">
              <a:latin typeface="Arial" charset="0"/>
            </a:endParaRPr>
          </a:p>
        </p:txBody>
      </p:sp>
      <p:cxnSp>
        <p:nvCxnSpPr>
          <p:cNvPr id="29715" name="Connettore 1 63"/>
          <p:cNvCxnSpPr>
            <a:cxnSpLocks noChangeShapeType="1"/>
            <a:stCxn id="29722" idx="7"/>
            <a:endCxn id="29719" idx="3"/>
          </p:cNvCxnSpPr>
          <p:nvPr/>
        </p:nvCxnSpPr>
        <p:spPr bwMode="auto">
          <a:xfrm flipV="1">
            <a:off x="3257550" y="2257425"/>
            <a:ext cx="946150" cy="966788"/>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cxnSp>
        <p:nvCxnSpPr>
          <p:cNvPr id="29716" name="Connettore 1 65"/>
          <p:cNvCxnSpPr>
            <a:cxnSpLocks noChangeShapeType="1"/>
            <a:stCxn id="29719" idx="5"/>
            <a:endCxn id="29720" idx="1"/>
          </p:cNvCxnSpPr>
          <p:nvPr/>
        </p:nvCxnSpPr>
        <p:spPr bwMode="auto">
          <a:xfrm>
            <a:off x="4359275" y="2257425"/>
            <a:ext cx="938213" cy="930275"/>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cxnSp>
        <p:nvCxnSpPr>
          <p:cNvPr id="29717" name="Connettore 1 67"/>
          <p:cNvCxnSpPr>
            <a:cxnSpLocks noChangeShapeType="1"/>
            <a:stCxn id="29720" idx="3"/>
            <a:endCxn id="29721" idx="6"/>
          </p:cNvCxnSpPr>
          <p:nvPr/>
        </p:nvCxnSpPr>
        <p:spPr bwMode="auto">
          <a:xfrm flipH="1">
            <a:off x="4400550" y="3341688"/>
            <a:ext cx="896938" cy="700087"/>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cxnSp>
        <p:nvCxnSpPr>
          <p:cNvPr id="29718" name="Connettore 1 69"/>
          <p:cNvCxnSpPr>
            <a:cxnSpLocks noChangeShapeType="1"/>
            <a:stCxn id="29722" idx="5"/>
            <a:endCxn id="29721" idx="2"/>
          </p:cNvCxnSpPr>
          <p:nvPr/>
        </p:nvCxnSpPr>
        <p:spPr bwMode="auto">
          <a:xfrm>
            <a:off x="3257550" y="3378200"/>
            <a:ext cx="919163" cy="663575"/>
          </a:xfrm>
          <a:prstGeom prst="line">
            <a:avLst/>
          </a:prstGeom>
          <a:noFill/>
          <a:ln w="25400" algn="ctr">
            <a:solidFill>
              <a:srgbClr val="FF0000"/>
            </a:solidFill>
            <a:round/>
            <a:headEnd/>
            <a:tailEnd/>
          </a:ln>
          <a:extLst>
            <a:ext uri="{909E8E84-426E-40DD-AFC4-6F175D3DCCD1}">
              <a14:hiddenFill xmlns:a14="http://schemas.microsoft.com/office/drawing/2010/main">
                <a:noFill/>
              </a14:hiddenFill>
            </a:ext>
          </a:extLst>
        </p:spPr>
      </p:cxnSp>
      <p:sp>
        <p:nvSpPr>
          <p:cNvPr id="29719" name="Ovale 71"/>
          <p:cNvSpPr>
            <a:spLocks noChangeArrowheads="1"/>
          </p:cNvSpPr>
          <p:nvPr/>
        </p:nvSpPr>
        <p:spPr bwMode="auto">
          <a:xfrm>
            <a:off x="4170363" y="2073275"/>
            <a:ext cx="222250" cy="215900"/>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9720" name="Ovale 72"/>
          <p:cNvSpPr>
            <a:spLocks noChangeArrowheads="1"/>
          </p:cNvSpPr>
          <p:nvPr/>
        </p:nvSpPr>
        <p:spPr bwMode="auto">
          <a:xfrm>
            <a:off x="5264150" y="3157538"/>
            <a:ext cx="222250" cy="215900"/>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9721" name="Ovale 73"/>
          <p:cNvSpPr>
            <a:spLocks noChangeArrowheads="1"/>
          </p:cNvSpPr>
          <p:nvPr/>
        </p:nvSpPr>
        <p:spPr bwMode="auto">
          <a:xfrm>
            <a:off x="4176713" y="3933825"/>
            <a:ext cx="223837" cy="217488"/>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9722" name="Ovale 74"/>
          <p:cNvSpPr>
            <a:spLocks noChangeArrowheads="1"/>
          </p:cNvSpPr>
          <p:nvPr/>
        </p:nvSpPr>
        <p:spPr bwMode="auto">
          <a:xfrm>
            <a:off x="3068638" y="3192463"/>
            <a:ext cx="222250" cy="215900"/>
          </a:xfrm>
          <a:prstGeom prst="ellipse">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29723" name="CasellaDiTesto 3"/>
          <p:cNvSpPr txBox="1">
            <a:spLocks noChangeArrowheads="1"/>
          </p:cNvSpPr>
          <p:nvPr/>
        </p:nvSpPr>
        <p:spPr bwMode="auto">
          <a:xfrm>
            <a:off x="468313" y="1516063"/>
            <a:ext cx="2743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2400"/>
              </a:spcAft>
              <a:buFontTx/>
              <a:buNone/>
            </a:pPr>
            <a:r>
              <a:rPr lang="it-IT" altLang="it-IT" sz="2000">
                <a:solidFill>
                  <a:schemeClr val="accent2"/>
                </a:solidFill>
                <a:latin typeface="Arial" charset="0"/>
                <a:cs typeface="Times New Roman" pitchFamily="18" charset="0"/>
              </a:rPr>
              <a:t>The scenario-based PPs «diagram» </a:t>
            </a:r>
          </a:p>
        </p:txBody>
      </p:sp>
      <p:sp>
        <p:nvSpPr>
          <p:cNvPr id="29724" name="Rettangolo 5"/>
          <p:cNvSpPr>
            <a:spLocks noChangeArrowheads="1"/>
          </p:cNvSpPr>
          <p:nvPr/>
        </p:nvSpPr>
        <p:spPr bwMode="auto">
          <a:xfrm>
            <a:off x="285750" y="6330950"/>
            <a:ext cx="857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23</a:t>
            </a:r>
            <a:endParaRPr lang="en-US" altLang="it-IT" sz="1400">
              <a:solidFill>
                <a:schemeClr val="accent2"/>
              </a:solidFill>
              <a:latin typeface="Arial"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asellaDiTesto 3"/>
          <p:cNvSpPr txBox="1">
            <a:spLocks noChangeArrowheads="1"/>
          </p:cNvSpPr>
          <p:nvPr/>
        </p:nvSpPr>
        <p:spPr bwMode="auto">
          <a:xfrm>
            <a:off x="244475" y="476250"/>
            <a:ext cx="8643938" cy="554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2400"/>
              </a:spcAft>
              <a:buFontTx/>
              <a:buNone/>
            </a:pPr>
            <a:endParaRPr lang="it-IT" altLang="it-IT" sz="2000">
              <a:latin typeface="Arial" charset="0"/>
              <a:sym typeface="Wingdings" pitchFamily="2" charset="2"/>
            </a:endParaRPr>
          </a:p>
          <a:p>
            <a:pPr algn="just" eaLnBrk="1" hangingPunct="1">
              <a:spcBef>
                <a:spcPct val="0"/>
              </a:spcBef>
              <a:spcAft>
                <a:spcPts val="2400"/>
              </a:spcAft>
              <a:buFontTx/>
              <a:buNone/>
            </a:pPr>
            <a:endParaRPr lang="it-IT" altLang="it-IT" sz="2000">
              <a:latin typeface="Arial" charset="0"/>
              <a:sym typeface="Wingdings" pitchFamily="2" charset="2"/>
            </a:endParaRPr>
          </a:p>
          <a:p>
            <a:pPr algn="ctr" eaLnBrk="1" hangingPunct="1">
              <a:spcBef>
                <a:spcPct val="0"/>
              </a:spcBef>
              <a:spcAft>
                <a:spcPts val="2400"/>
              </a:spcAft>
              <a:buFontTx/>
              <a:buNone/>
            </a:pPr>
            <a:endParaRPr lang="it-IT" altLang="it-IT" sz="2400" b="1">
              <a:solidFill>
                <a:schemeClr val="accent2"/>
              </a:solidFill>
              <a:latin typeface="Arial" charset="0"/>
              <a:cs typeface="Times New Roman" pitchFamily="18" charset="0"/>
              <a:sym typeface="Wingdings" pitchFamily="2" charset="2"/>
            </a:endParaRPr>
          </a:p>
          <a:p>
            <a:pPr algn="ctr" eaLnBrk="1" hangingPunct="1">
              <a:spcBef>
                <a:spcPct val="0"/>
              </a:spcBef>
              <a:spcAft>
                <a:spcPts val="2400"/>
              </a:spcAft>
              <a:buFontTx/>
              <a:buNone/>
            </a:pPr>
            <a:r>
              <a:rPr lang="it-IT" altLang="it-IT" sz="2800" b="1">
                <a:solidFill>
                  <a:schemeClr val="accent2"/>
                </a:solidFill>
                <a:latin typeface="Arial" charset="0"/>
                <a:cs typeface="Times New Roman" pitchFamily="18" charset="0"/>
                <a:sym typeface="Wingdings" pitchFamily="2" charset="2"/>
              </a:rPr>
              <a:t>Thank you!</a:t>
            </a:r>
          </a:p>
          <a:p>
            <a:pPr algn="ctr" eaLnBrk="1" hangingPunct="1">
              <a:spcBef>
                <a:spcPct val="0"/>
              </a:spcBef>
              <a:spcAft>
                <a:spcPts val="2400"/>
              </a:spcAft>
              <a:buFontTx/>
              <a:buNone/>
            </a:pPr>
            <a:endParaRPr lang="it-IT" altLang="it-IT" sz="2400" b="1">
              <a:solidFill>
                <a:schemeClr val="accent2"/>
              </a:solidFill>
              <a:latin typeface="Arial" charset="0"/>
              <a:cs typeface="Times New Roman" pitchFamily="18" charset="0"/>
              <a:sym typeface="Wingdings" pitchFamily="2" charset="2"/>
            </a:endParaRPr>
          </a:p>
          <a:p>
            <a:pPr algn="ctr" eaLnBrk="1" hangingPunct="1">
              <a:spcBef>
                <a:spcPct val="0"/>
              </a:spcBef>
              <a:spcAft>
                <a:spcPts val="2400"/>
              </a:spcAft>
              <a:buFontTx/>
              <a:buNone/>
            </a:pPr>
            <a:endParaRPr lang="it-IT" altLang="it-IT" sz="2400">
              <a:solidFill>
                <a:schemeClr val="accent2"/>
              </a:solidFill>
              <a:latin typeface="Arial" charset="0"/>
              <a:cs typeface="Times New Roman" pitchFamily="18" charset="0"/>
              <a:sym typeface="Wingdings" pitchFamily="2" charset="2"/>
            </a:endParaRPr>
          </a:p>
          <a:p>
            <a:pPr algn="ctr" eaLnBrk="1" hangingPunct="1">
              <a:spcBef>
                <a:spcPct val="0"/>
              </a:spcBef>
              <a:spcAft>
                <a:spcPts val="2400"/>
              </a:spcAft>
              <a:buFontTx/>
              <a:buNone/>
            </a:pPr>
            <a:r>
              <a:rPr lang="it-IT" altLang="it-IT" sz="2400">
                <a:solidFill>
                  <a:schemeClr val="accent2"/>
                </a:solidFill>
                <a:latin typeface="Arial" charset="0"/>
                <a:cs typeface="Times New Roman" pitchFamily="18" charset="0"/>
                <a:sym typeface="Wingdings" pitchFamily="2" charset="2"/>
              </a:rPr>
              <a:t>questions / comments are welcome</a:t>
            </a:r>
          </a:p>
          <a:p>
            <a:pPr algn="ctr" eaLnBrk="1" hangingPunct="1">
              <a:spcBef>
                <a:spcPct val="0"/>
              </a:spcBef>
              <a:spcAft>
                <a:spcPts val="300"/>
              </a:spcAft>
              <a:buFontTx/>
              <a:buNone/>
            </a:pPr>
            <a:r>
              <a:rPr lang="it-IT" altLang="it-IT" sz="2400">
                <a:solidFill>
                  <a:schemeClr val="accent2"/>
                </a:solidFill>
                <a:latin typeface="Arial" charset="0"/>
                <a:cs typeface="Times New Roman" pitchFamily="18" charset="0"/>
                <a:sym typeface="Wingdings" pitchFamily="2" charset="2"/>
              </a:rPr>
              <a:t>rinaldi@covip.it</a:t>
            </a:r>
          </a:p>
          <a:p>
            <a:pPr algn="ctr" eaLnBrk="1" hangingPunct="1">
              <a:spcBef>
                <a:spcPct val="0"/>
              </a:spcBef>
              <a:spcAft>
                <a:spcPts val="2400"/>
              </a:spcAft>
              <a:buFontTx/>
              <a:buNone/>
            </a:pPr>
            <a:r>
              <a:rPr lang="it-IT" altLang="it-IT" sz="2400">
                <a:solidFill>
                  <a:schemeClr val="accent2"/>
                </a:solidFill>
                <a:latin typeface="Arial" charset="0"/>
                <a:cs typeface="Times New Roman" pitchFamily="18" charset="0"/>
                <a:sym typeface="Wingdings" pitchFamily="2" charset="2"/>
              </a:rPr>
              <a:t>ceccarelli@covip.it</a:t>
            </a:r>
          </a:p>
        </p:txBody>
      </p:sp>
      <p:cxnSp>
        <p:nvCxnSpPr>
          <p:cNvPr id="6" name="Straight Connector 4"/>
          <p:cNvCxnSpPr/>
          <p:nvPr/>
        </p:nvCxnSpPr>
        <p:spPr>
          <a:xfrm>
            <a:off x="214313" y="6307138"/>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30724" name="Rettangolo 5"/>
          <p:cNvSpPr>
            <a:spLocks noChangeArrowheads="1"/>
          </p:cNvSpPr>
          <p:nvPr/>
        </p:nvSpPr>
        <p:spPr bwMode="auto">
          <a:xfrm>
            <a:off x="285750" y="6330950"/>
            <a:ext cx="8572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24</a:t>
            </a:r>
            <a:endParaRPr lang="en-US" altLang="it-IT" sz="1400">
              <a:solidFill>
                <a:schemeClr val="accent2"/>
              </a:solidFill>
              <a:latin typeface="Arial" charset="0"/>
              <a:cs typeface="Times New Roman" pitchFamily="18" charset="0"/>
            </a:endParaRPr>
          </a:p>
        </p:txBody>
      </p:sp>
      <p:pic>
        <p:nvPicPr>
          <p:cNvPr id="30725"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05563"/>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An overview</a:t>
            </a:r>
            <a:endParaRPr lang="en-US" altLang="it-IT" sz="2400">
              <a:solidFill>
                <a:schemeClr val="accent2"/>
              </a:solidFill>
              <a:latin typeface="Arial" charset="0"/>
              <a:cs typeface="Times New Roman" pitchFamily="18" charset="0"/>
            </a:endParaRPr>
          </a:p>
        </p:txBody>
      </p:sp>
      <p:sp>
        <p:nvSpPr>
          <p:cNvPr id="4" name="CasellaDiTesto 3"/>
          <p:cNvSpPr txBox="1">
            <a:spLocks noChangeArrowheads="1"/>
          </p:cNvSpPr>
          <p:nvPr/>
        </p:nvSpPr>
        <p:spPr bwMode="auto">
          <a:xfrm>
            <a:off x="244475" y="476250"/>
            <a:ext cx="8643938" cy="6286500"/>
          </a:xfrm>
          <a:prstGeom prst="rect">
            <a:avLst/>
          </a:prstGeom>
          <a:noFill/>
          <a:ln w="9525">
            <a:noFill/>
            <a:miter lim="800000"/>
            <a:headEnd/>
            <a:tailEnd/>
          </a:ln>
        </p:spPr>
        <p:txBody>
          <a:bodyPr>
            <a:spAutoFit/>
          </a:bodyPr>
          <a:lstStyle/>
          <a:p>
            <a:pPr algn="just" eaLnBrk="1" hangingPunct="1">
              <a:spcAft>
                <a:spcPts val="1800"/>
              </a:spcAft>
              <a:defRPr/>
            </a:pPr>
            <a:r>
              <a:rPr lang="it-IT" sz="2000" dirty="0">
                <a:solidFill>
                  <a:schemeClr val="tx1"/>
                </a:solidFill>
                <a:latin typeface="Arial" panose="020B0604020202020204" pitchFamily="34" charset="0"/>
              </a:rPr>
              <a:t>In 2008 COVIP </a:t>
            </a:r>
            <a:r>
              <a:rPr lang="it-IT" sz="2000" dirty="0" err="1">
                <a:solidFill>
                  <a:schemeClr val="tx1"/>
                </a:solidFill>
                <a:latin typeface="Arial" panose="020B0604020202020204" pitchFamily="34" charset="0"/>
              </a:rPr>
              <a:t>issued</a:t>
            </a:r>
            <a:r>
              <a:rPr lang="it-IT" sz="2000" dirty="0">
                <a:solidFill>
                  <a:schemeClr val="tx1"/>
                </a:solidFill>
                <a:latin typeface="Arial" panose="020B0604020202020204" pitchFamily="34" charset="0"/>
              </a:rPr>
              <a:t> a </a:t>
            </a:r>
            <a:r>
              <a:rPr lang="it-IT" sz="2000" dirty="0" err="1">
                <a:solidFill>
                  <a:schemeClr val="tx1"/>
                </a:solidFill>
                <a:latin typeface="Arial" panose="020B0604020202020204" pitchFamily="34" charset="0"/>
              </a:rPr>
              <a:t>specific</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regulation</a:t>
            </a:r>
            <a:r>
              <a:rPr lang="it-IT" sz="2000" dirty="0">
                <a:solidFill>
                  <a:schemeClr val="tx1"/>
                </a:solidFill>
                <a:latin typeface="Arial" panose="020B0604020202020204" pitchFamily="34" charset="0"/>
              </a:rPr>
              <a:t> on </a:t>
            </a:r>
            <a:r>
              <a:rPr lang="it-IT" sz="2000" dirty="0" err="1">
                <a:solidFill>
                  <a:schemeClr val="tx1"/>
                </a:solidFill>
                <a:latin typeface="Arial" panose="020B0604020202020204" pitchFamily="34" charset="0"/>
              </a:rPr>
              <a:t>pension</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projections</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PPs</a:t>
            </a:r>
            <a:r>
              <a:rPr lang="it-IT" sz="2000" dirty="0">
                <a:solidFill>
                  <a:schemeClr val="tx1"/>
                </a:solidFill>
                <a:latin typeface="Arial" panose="020B0604020202020204" pitchFamily="34" charset="0"/>
              </a:rPr>
              <a:t>)</a:t>
            </a:r>
            <a:endPar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endParaRPr>
          </a:p>
          <a:p>
            <a:pPr algn="just" eaLnBrk="1" hangingPunct="1">
              <a:spcAft>
                <a:spcPts val="300"/>
              </a:spcAft>
              <a:defRPr/>
            </a:pPr>
            <a:r>
              <a:rPr lang="it-IT" sz="2000" dirty="0">
                <a:solidFill>
                  <a:schemeClr val="tx1"/>
                </a:solidFill>
                <a:latin typeface="Arial" panose="020B0604020202020204" pitchFamily="34" charset="0"/>
                <a:sym typeface="Wingdings" panose="05000000000000000000" pitchFamily="2" charset="2"/>
              </a:rPr>
              <a:t>3 major </a:t>
            </a:r>
            <a:r>
              <a:rPr lang="it-IT" sz="2000" dirty="0" err="1">
                <a:solidFill>
                  <a:schemeClr val="tx1"/>
                </a:solidFill>
                <a:latin typeface="Arial" panose="020B0604020202020204" pitchFamily="34" charset="0"/>
                <a:sym typeface="Wingdings" panose="05000000000000000000" pitchFamily="2" charset="2"/>
              </a:rPr>
              <a:t>objectives</a:t>
            </a:r>
            <a:r>
              <a:rPr lang="it-IT" sz="2000" dirty="0">
                <a:solidFill>
                  <a:schemeClr val="tx1"/>
                </a:solidFill>
                <a:latin typeface="Arial" panose="020B0604020202020204" pitchFamily="34" charset="0"/>
                <a:sym typeface="Wingdings" panose="05000000000000000000" pitchFamily="2" charset="2"/>
              </a:rPr>
              <a:t>:</a:t>
            </a:r>
          </a:p>
          <a:p>
            <a:pPr marL="342900" indent="-342900" algn="just" eaLnBrk="1" hangingPunct="1">
              <a:spcAft>
                <a:spcPts val="300"/>
              </a:spcAft>
              <a:buFontTx/>
              <a:buChar char="-"/>
              <a:defRPr/>
            </a:pPr>
            <a:r>
              <a:rPr lang="it-IT" sz="2000" dirty="0">
                <a:solidFill>
                  <a:schemeClr val="tx1"/>
                </a:solidFill>
                <a:latin typeface="Arial" panose="020B0604020202020204" pitchFamily="34" charset="0"/>
                <a:sym typeface="Wingdings" panose="05000000000000000000" pitchFamily="2" charset="2"/>
              </a:rPr>
              <a:t>    </a:t>
            </a:r>
            <a:r>
              <a:rPr lang="it-IT" sz="2000" dirty="0" err="1">
                <a:latin typeface="Arial" panose="020B0604020202020204" pitchFamily="34" charset="0"/>
                <a:cs typeface="Times New Roman" panose="02020603050405020304" pitchFamily="18" charset="0"/>
                <a:sym typeface="Wingdings" panose="05000000000000000000" pitchFamily="2" charset="2"/>
              </a:rPr>
              <a:t>awareness</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making</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people</a:t>
            </a:r>
            <a:r>
              <a:rPr lang="it-IT" sz="2000" dirty="0">
                <a:solidFill>
                  <a:schemeClr val="tx1"/>
                </a:solidFill>
                <a:latin typeface="Arial" panose="020B0604020202020204" pitchFamily="34" charset="0"/>
                <a:sym typeface="Wingdings" panose="05000000000000000000" pitchFamily="2" charset="2"/>
              </a:rPr>
              <a:t> more </a:t>
            </a:r>
            <a:r>
              <a:rPr lang="it-IT" sz="2000" dirty="0" err="1">
                <a:solidFill>
                  <a:schemeClr val="tx1"/>
                </a:solidFill>
                <a:latin typeface="Arial" panose="020B0604020202020204" pitchFamily="34" charset="0"/>
                <a:sym typeface="Wingdings" panose="05000000000000000000" pitchFamily="2" charset="2"/>
              </a:rPr>
              <a:t>aware</a:t>
            </a:r>
            <a:r>
              <a:rPr lang="it-IT" sz="2000" dirty="0">
                <a:solidFill>
                  <a:schemeClr val="tx1"/>
                </a:solidFill>
                <a:latin typeface="Arial" panose="020B0604020202020204" pitchFamily="34" charset="0"/>
                <a:sym typeface="Wingdings" panose="05000000000000000000" pitchFamily="2" charset="2"/>
              </a:rPr>
              <a:t> of </a:t>
            </a:r>
            <a:r>
              <a:rPr lang="it-IT" sz="2000" dirty="0" err="1">
                <a:solidFill>
                  <a:schemeClr val="tx1"/>
                </a:solidFill>
                <a:latin typeface="Arial" panose="020B0604020202020204" pitchFamily="34" charset="0"/>
                <a:sym typeface="Wingdings" panose="05000000000000000000" pitchFamily="2" charset="2"/>
              </a:rPr>
              <a:t>how</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much</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they</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might</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reasonably</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expect</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at</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retirement</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particularly</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useful</a:t>
            </a:r>
            <a:r>
              <a:rPr lang="it-IT" sz="2000" dirty="0">
                <a:solidFill>
                  <a:schemeClr val="tx1"/>
                </a:solidFill>
                <a:latin typeface="Arial" panose="020B0604020202020204" pitchFamily="34" charset="0"/>
                <a:sym typeface="Wingdings" panose="05000000000000000000" pitchFamily="2" charset="2"/>
              </a:rPr>
              <a:t> in case </a:t>
            </a:r>
            <a:r>
              <a:rPr lang="it-IT" sz="2000" dirty="0" err="1">
                <a:solidFill>
                  <a:schemeClr val="tx1"/>
                </a:solidFill>
                <a:latin typeface="Arial" panose="020B0604020202020204" pitchFamily="34" charset="0"/>
                <a:sym typeface="Wingdings" panose="05000000000000000000" pitchFamily="2" charset="2"/>
              </a:rPr>
              <a:t>such</a:t>
            </a:r>
            <a:r>
              <a:rPr lang="it-IT" sz="2000" dirty="0">
                <a:solidFill>
                  <a:schemeClr val="tx1"/>
                </a:solidFill>
                <a:latin typeface="Arial" panose="020B0604020202020204" pitchFamily="34" charset="0"/>
                <a:sym typeface="Wingdings" panose="05000000000000000000" pitchFamily="2" charset="2"/>
              </a:rPr>
              <a:t> an estimate </a:t>
            </a:r>
            <a:r>
              <a:rPr lang="it-IT" sz="2000" dirty="0" err="1">
                <a:solidFill>
                  <a:schemeClr val="tx1"/>
                </a:solidFill>
                <a:latin typeface="Arial" panose="020B0604020202020204" pitchFamily="34" charset="0"/>
                <a:sym typeface="Wingdings" panose="05000000000000000000" pitchFamily="2" charset="2"/>
              </a:rPr>
              <a:t>is</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also</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available</a:t>
            </a:r>
            <a:r>
              <a:rPr lang="it-IT" sz="2000" dirty="0">
                <a:solidFill>
                  <a:schemeClr val="tx1"/>
                </a:solidFill>
                <a:latin typeface="Arial" panose="020B0604020202020204" pitchFamily="34" charset="0"/>
                <a:sym typeface="Wingdings" panose="05000000000000000000" pitchFamily="2" charset="2"/>
              </a:rPr>
              <a:t> from the 1</a:t>
            </a:r>
            <a:r>
              <a:rPr lang="it-IT" sz="2000" baseline="30000" dirty="0">
                <a:solidFill>
                  <a:schemeClr val="tx1"/>
                </a:solidFill>
                <a:latin typeface="Arial" panose="020B0604020202020204" pitchFamily="34" charset="0"/>
                <a:sym typeface="Wingdings" panose="05000000000000000000" pitchFamily="2" charset="2"/>
              </a:rPr>
              <a:t>st</a:t>
            </a:r>
            <a:r>
              <a:rPr lang="it-IT" sz="2000" dirty="0">
                <a:solidFill>
                  <a:schemeClr val="tx1"/>
                </a:solidFill>
                <a:latin typeface="Arial" panose="020B0604020202020204" pitchFamily="34" charset="0"/>
                <a:sym typeface="Wingdings" panose="05000000000000000000" pitchFamily="2" charset="2"/>
              </a:rPr>
              <a:t> pillar</a:t>
            </a:r>
          </a:p>
          <a:p>
            <a:pPr marL="342900" indent="-342900" algn="just" eaLnBrk="1" hangingPunct="1">
              <a:spcAft>
                <a:spcPts val="300"/>
              </a:spcAft>
              <a:buFontTx/>
              <a:buChar char="-"/>
              <a:defRPr/>
            </a:pPr>
            <a:r>
              <a:rPr lang="it-IT" sz="2000" dirty="0">
                <a:solidFill>
                  <a:schemeClr val="tx1"/>
                </a:solidFill>
                <a:latin typeface="Arial" panose="020B0604020202020204" pitchFamily="34" charset="0"/>
                <a:sym typeface="Wingdings" panose="05000000000000000000" pitchFamily="2" charset="2"/>
              </a:rPr>
              <a:t>    </a:t>
            </a:r>
            <a:r>
              <a:rPr lang="it-IT" sz="2000" dirty="0">
                <a:latin typeface="Arial" panose="020B0604020202020204" pitchFamily="34" charset="0"/>
                <a:cs typeface="Times New Roman" panose="02020603050405020304" pitchFamily="18" charset="0"/>
                <a:sym typeface="Wingdings" panose="05000000000000000000" pitchFamily="2" charset="2"/>
              </a:rPr>
              <a:t>information</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making</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people</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able</a:t>
            </a:r>
            <a:r>
              <a:rPr lang="it-IT" sz="2000" dirty="0">
                <a:solidFill>
                  <a:schemeClr val="tx1"/>
                </a:solidFill>
                <a:latin typeface="Arial" panose="020B0604020202020204" pitchFamily="34" charset="0"/>
                <a:sym typeface="Wingdings" panose="05000000000000000000" pitchFamily="2" charset="2"/>
              </a:rPr>
              <a:t> to </a:t>
            </a:r>
            <a:r>
              <a:rPr lang="it-IT" sz="2000" dirty="0" err="1">
                <a:solidFill>
                  <a:schemeClr val="tx1"/>
                </a:solidFill>
                <a:latin typeface="Arial" panose="020B0604020202020204" pitchFamily="34" charset="0"/>
                <a:sym typeface="Wingdings" panose="05000000000000000000" pitchFamily="2" charset="2"/>
              </a:rPr>
              <a:t>better</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evaluate</a:t>
            </a:r>
            <a:r>
              <a:rPr lang="it-IT" sz="2000" dirty="0">
                <a:solidFill>
                  <a:schemeClr val="tx1"/>
                </a:solidFill>
                <a:latin typeface="Arial" panose="020B0604020202020204" pitchFamily="34" charset="0"/>
                <a:sym typeface="Wingdings" panose="05000000000000000000" pitchFamily="2" charset="2"/>
              </a:rPr>
              <a:t> the impact of the </a:t>
            </a:r>
            <a:r>
              <a:rPr lang="it-IT" sz="2000" dirty="0" err="1">
                <a:solidFill>
                  <a:schemeClr val="tx1"/>
                </a:solidFill>
                <a:latin typeface="Arial" panose="020B0604020202020204" pitchFamily="34" charset="0"/>
                <a:sym typeface="Wingdings" panose="05000000000000000000" pitchFamily="2" charset="2"/>
              </a:rPr>
              <a:t>different</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choices</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they</a:t>
            </a:r>
            <a:r>
              <a:rPr lang="it-IT" sz="2000" dirty="0">
                <a:solidFill>
                  <a:schemeClr val="tx1"/>
                </a:solidFill>
                <a:latin typeface="Arial" panose="020B0604020202020204" pitchFamily="34" charset="0"/>
                <a:sym typeface="Wingdings" panose="05000000000000000000" pitchFamily="2" charset="2"/>
              </a:rPr>
              <a:t> are </a:t>
            </a:r>
            <a:r>
              <a:rPr lang="it-IT" sz="2000" dirty="0" err="1">
                <a:solidFill>
                  <a:schemeClr val="tx1"/>
                </a:solidFill>
                <a:latin typeface="Arial" panose="020B0604020202020204" pitchFamily="34" charset="0"/>
                <a:sym typeface="Wingdings" panose="05000000000000000000" pitchFamily="2" charset="2"/>
              </a:rPr>
              <a:t>asked</a:t>
            </a:r>
            <a:r>
              <a:rPr lang="it-IT" sz="2000" dirty="0">
                <a:solidFill>
                  <a:schemeClr val="tx1"/>
                </a:solidFill>
                <a:latin typeface="Arial" panose="020B0604020202020204" pitchFamily="34" charset="0"/>
                <a:sym typeface="Wingdings" panose="05000000000000000000" pitchFamily="2" charset="2"/>
              </a:rPr>
              <a:t> to </a:t>
            </a:r>
            <a:r>
              <a:rPr lang="it-IT" sz="2000" dirty="0" err="1">
                <a:solidFill>
                  <a:schemeClr val="tx1"/>
                </a:solidFill>
                <a:latin typeface="Arial" panose="020B0604020202020204" pitchFamily="34" charset="0"/>
                <a:sym typeface="Wingdings" panose="05000000000000000000" pitchFamily="2" charset="2"/>
              </a:rPr>
              <a:t>make</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when</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they</a:t>
            </a:r>
            <a:r>
              <a:rPr lang="it-IT" sz="2000" dirty="0">
                <a:solidFill>
                  <a:schemeClr val="tx1"/>
                </a:solidFill>
                <a:latin typeface="Arial" panose="020B0604020202020204" pitchFamily="34" charset="0"/>
                <a:sym typeface="Wingdings" panose="05000000000000000000" pitchFamily="2" charset="2"/>
              </a:rPr>
              <a:t> join a </a:t>
            </a:r>
            <a:r>
              <a:rPr lang="it-IT" sz="2000" dirty="0" err="1">
                <a:solidFill>
                  <a:schemeClr val="tx1"/>
                </a:solidFill>
                <a:latin typeface="Arial" panose="020B0604020202020204" pitchFamily="34" charset="0"/>
                <a:sym typeface="Wingdings" panose="05000000000000000000" pitchFamily="2" charset="2"/>
              </a:rPr>
              <a:t>plan</a:t>
            </a:r>
            <a:r>
              <a:rPr lang="it-IT" sz="2000" dirty="0">
                <a:solidFill>
                  <a:schemeClr val="tx1"/>
                </a:solidFill>
                <a:latin typeface="Arial" panose="020B0604020202020204" pitchFamily="34" charset="0"/>
                <a:sym typeface="Wingdings" panose="05000000000000000000" pitchFamily="2" charset="2"/>
              </a:rPr>
              <a:t> (i.e. the </a:t>
            </a:r>
            <a:r>
              <a:rPr lang="it-IT" sz="2000" dirty="0" err="1">
                <a:solidFill>
                  <a:schemeClr val="tx1"/>
                </a:solidFill>
                <a:latin typeface="Arial" panose="020B0604020202020204" pitchFamily="34" charset="0"/>
                <a:sym typeface="Wingdings" panose="05000000000000000000" pitchFamily="2" charset="2"/>
              </a:rPr>
              <a:t>pension</a:t>
            </a:r>
            <a:r>
              <a:rPr lang="it-IT" sz="2000" dirty="0">
                <a:solidFill>
                  <a:schemeClr val="tx1"/>
                </a:solidFill>
                <a:latin typeface="Arial" panose="020B0604020202020204" pitchFamily="34" charset="0"/>
                <a:sym typeface="Wingdings" panose="05000000000000000000" pitchFamily="2" charset="2"/>
              </a:rPr>
              <a:t> provider, the </a:t>
            </a:r>
            <a:r>
              <a:rPr lang="it-IT" sz="2000" dirty="0" err="1">
                <a:solidFill>
                  <a:schemeClr val="tx1"/>
                </a:solidFill>
                <a:latin typeface="Arial" panose="020B0604020202020204" pitchFamily="34" charset="0"/>
                <a:sym typeface="Wingdings" panose="05000000000000000000" pitchFamily="2" charset="2"/>
              </a:rPr>
              <a:t>contribution</a:t>
            </a:r>
            <a:r>
              <a:rPr lang="it-IT" sz="2000" dirty="0">
                <a:solidFill>
                  <a:schemeClr val="tx1"/>
                </a:solidFill>
                <a:latin typeface="Arial" panose="020B0604020202020204" pitchFamily="34" charset="0"/>
                <a:sym typeface="Wingdings" panose="05000000000000000000" pitchFamily="2" charset="2"/>
              </a:rPr>
              <a:t> rate, the </a:t>
            </a:r>
            <a:r>
              <a:rPr lang="it-IT" sz="2000" dirty="0" err="1">
                <a:solidFill>
                  <a:schemeClr val="tx1"/>
                </a:solidFill>
                <a:latin typeface="Arial" panose="020B0604020202020204" pitchFamily="34" charset="0"/>
                <a:sym typeface="Wingdings" panose="05000000000000000000" pitchFamily="2" charset="2"/>
              </a:rPr>
              <a:t>investment</a:t>
            </a:r>
            <a:r>
              <a:rPr lang="it-IT" sz="2000" dirty="0">
                <a:solidFill>
                  <a:schemeClr val="tx1"/>
                </a:solidFill>
                <a:latin typeface="Arial" panose="020B0604020202020204" pitchFamily="34" charset="0"/>
                <a:sym typeface="Wingdings" panose="05000000000000000000" pitchFamily="2" charset="2"/>
              </a:rPr>
              <a:t> option, the </a:t>
            </a:r>
            <a:r>
              <a:rPr lang="it-IT" sz="2000" dirty="0" err="1">
                <a:solidFill>
                  <a:schemeClr val="tx1"/>
                </a:solidFill>
                <a:latin typeface="Arial" panose="020B0604020202020204" pitchFamily="34" charset="0"/>
                <a:sym typeface="Wingdings" panose="05000000000000000000" pitchFamily="2" charset="2"/>
              </a:rPr>
              <a:t>kind</a:t>
            </a:r>
            <a:r>
              <a:rPr lang="it-IT" sz="2000" dirty="0">
                <a:solidFill>
                  <a:schemeClr val="tx1"/>
                </a:solidFill>
                <a:latin typeface="Arial" panose="020B0604020202020204" pitchFamily="34" charset="0"/>
                <a:sym typeface="Wingdings" panose="05000000000000000000" pitchFamily="2" charset="2"/>
              </a:rPr>
              <a:t> of </a:t>
            </a:r>
            <a:r>
              <a:rPr lang="it-IT" sz="2000" dirty="0" err="1">
                <a:solidFill>
                  <a:schemeClr val="tx1"/>
                </a:solidFill>
                <a:latin typeface="Arial" panose="020B0604020202020204" pitchFamily="34" charset="0"/>
                <a:sym typeface="Wingdings" panose="05000000000000000000" pitchFamily="2" charset="2"/>
              </a:rPr>
              <a:t>pension</a:t>
            </a:r>
            <a:r>
              <a:rPr lang="it-IT" sz="2000" dirty="0">
                <a:solidFill>
                  <a:schemeClr val="tx1"/>
                </a:solidFill>
                <a:latin typeface="Arial" panose="020B0604020202020204" pitchFamily="34" charset="0"/>
                <a:sym typeface="Wingdings" panose="05000000000000000000" pitchFamily="2" charset="2"/>
              </a:rPr>
              <a:t> benefits, etc.)</a:t>
            </a:r>
          </a:p>
          <a:p>
            <a:pPr marL="342900" indent="-342900" algn="just" eaLnBrk="1" hangingPunct="1">
              <a:spcAft>
                <a:spcPts val="1800"/>
              </a:spcAft>
              <a:buFontTx/>
              <a:buChar char="-"/>
              <a:defRPr/>
            </a:pPr>
            <a:r>
              <a:rPr lang="it-IT" sz="2000" dirty="0">
                <a:solidFill>
                  <a:schemeClr val="tx1"/>
                </a:solidFill>
                <a:latin typeface="Arial" panose="020B0604020202020204" pitchFamily="34" charset="0"/>
                <a:sym typeface="Wingdings" panose="05000000000000000000" pitchFamily="2" charset="2"/>
              </a:rPr>
              <a:t>       </a:t>
            </a:r>
            <a:r>
              <a:rPr lang="it-IT" sz="2000" dirty="0" err="1">
                <a:latin typeface="Arial" panose="020B0604020202020204" pitchFamily="34" charset="0"/>
                <a:cs typeface="Times New Roman" panose="02020603050405020304" pitchFamily="18" charset="0"/>
                <a:sym typeface="Wingdings" panose="05000000000000000000" pitchFamily="2" charset="2"/>
              </a:rPr>
              <a:t>advice</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making</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people</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better</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equipped</a:t>
            </a:r>
            <a:r>
              <a:rPr lang="it-IT" sz="2000" dirty="0">
                <a:solidFill>
                  <a:schemeClr val="tx1"/>
                </a:solidFill>
                <a:latin typeface="Arial" panose="020B0604020202020204" pitchFamily="34" charset="0"/>
                <a:sym typeface="Wingdings" panose="05000000000000000000" pitchFamily="2" charset="2"/>
              </a:rPr>
              <a:t> to </a:t>
            </a:r>
            <a:r>
              <a:rPr lang="it-IT" sz="2000" dirty="0" smtClean="0">
                <a:solidFill>
                  <a:schemeClr val="tx1"/>
                </a:solidFill>
                <a:latin typeface="Arial" panose="020B0604020202020204" pitchFamily="34" charset="0"/>
                <a:sym typeface="Wingdings" panose="05000000000000000000" pitchFamily="2" charset="2"/>
              </a:rPr>
              <a:t>do, </a:t>
            </a:r>
            <a:r>
              <a:rPr lang="it-IT" sz="2000" dirty="0" err="1" smtClean="0">
                <a:solidFill>
                  <a:schemeClr val="tx1"/>
                </a:solidFill>
                <a:latin typeface="Arial" panose="020B0604020202020204" pitchFamily="34" charset="0"/>
                <a:sym typeface="Wingdings" panose="05000000000000000000" pitchFamily="2" charset="2"/>
              </a:rPr>
              <a:t>as</a:t>
            </a:r>
            <a:r>
              <a:rPr lang="it-IT" sz="2000" dirty="0" smtClean="0">
                <a:solidFill>
                  <a:schemeClr val="tx1"/>
                </a:solidFill>
                <a:latin typeface="Arial" panose="020B0604020202020204" pitchFamily="34" charset="0"/>
                <a:sym typeface="Wingdings" panose="05000000000000000000" pitchFamily="2" charset="2"/>
              </a:rPr>
              <a:t> </a:t>
            </a:r>
            <a:r>
              <a:rPr lang="it-IT" sz="2000" dirty="0" err="1" smtClean="0">
                <a:solidFill>
                  <a:schemeClr val="tx1"/>
                </a:solidFill>
                <a:latin typeface="Arial" panose="020B0604020202020204" pitchFamily="34" charset="0"/>
                <a:sym typeface="Wingdings" panose="05000000000000000000" pitchFamily="2" charset="2"/>
              </a:rPr>
              <a:t>much</a:t>
            </a:r>
            <a:r>
              <a:rPr lang="it-IT" sz="2000" dirty="0" smtClean="0">
                <a:solidFill>
                  <a:schemeClr val="tx1"/>
                </a:solidFill>
                <a:latin typeface="Arial" panose="020B0604020202020204" pitchFamily="34" charset="0"/>
                <a:sym typeface="Wingdings" panose="05000000000000000000" pitchFamily="2" charset="2"/>
              </a:rPr>
              <a:t> </a:t>
            </a:r>
            <a:r>
              <a:rPr lang="it-IT" sz="2000" dirty="0" err="1" smtClean="0">
                <a:solidFill>
                  <a:schemeClr val="tx1"/>
                </a:solidFill>
                <a:latin typeface="Arial" panose="020B0604020202020204" pitchFamily="34" charset="0"/>
                <a:sym typeface="Wingdings" panose="05000000000000000000" pitchFamily="2" charset="2"/>
              </a:rPr>
              <a:t>as</a:t>
            </a:r>
            <a:r>
              <a:rPr lang="it-IT" sz="2000" dirty="0" smtClean="0">
                <a:solidFill>
                  <a:schemeClr val="tx1"/>
                </a:solidFill>
                <a:latin typeface="Arial" panose="020B0604020202020204" pitchFamily="34" charset="0"/>
                <a:sym typeface="Wingdings" panose="05000000000000000000" pitchFamily="2" charset="2"/>
              </a:rPr>
              <a:t> </a:t>
            </a:r>
            <a:r>
              <a:rPr lang="it-IT" sz="2000" dirty="0" err="1" smtClean="0">
                <a:solidFill>
                  <a:schemeClr val="tx1"/>
                </a:solidFill>
                <a:latin typeface="Arial" panose="020B0604020202020204" pitchFamily="34" charset="0"/>
                <a:sym typeface="Wingdings" panose="05000000000000000000" pitchFamily="2" charset="2"/>
              </a:rPr>
              <a:t>possible</a:t>
            </a:r>
            <a:r>
              <a:rPr lang="it-IT" sz="2000" dirty="0" smtClean="0">
                <a:solidFill>
                  <a:schemeClr val="tx1"/>
                </a:solidFill>
                <a:latin typeface="Arial" panose="020B0604020202020204" pitchFamily="34" charset="0"/>
                <a:sym typeface="Wingdings" panose="05000000000000000000" pitchFamily="2" charset="2"/>
              </a:rPr>
              <a:t>,  right </a:t>
            </a:r>
            <a:r>
              <a:rPr lang="it-IT" sz="2000" dirty="0" err="1" smtClean="0">
                <a:solidFill>
                  <a:schemeClr val="tx1"/>
                </a:solidFill>
                <a:latin typeface="Arial" panose="020B0604020202020204" pitchFamily="34" charset="0"/>
                <a:sym typeface="Wingdings" panose="05000000000000000000" pitchFamily="2" charset="2"/>
              </a:rPr>
              <a:t>choices</a:t>
            </a:r>
            <a:endParaRPr lang="it-IT" sz="2000" dirty="0">
              <a:solidFill>
                <a:schemeClr val="tx1"/>
              </a:solidFill>
              <a:latin typeface="Arial" panose="020B0604020202020204" pitchFamily="34" charset="0"/>
              <a:sym typeface="Wingdings" panose="05000000000000000000" pitchFamily="2" charset="2"/>
            </a:endParaRPr>
          </a:p>
          <a:p>
            <a:pPr algn="just" eaLnBrk="1" hangingPunct="1">
              <a:spcAft>
                <a:spcPts val="300"/>
              </a:spcAft>
              <a:defRPr/>
            </a:pPr>
            <a:r>
              <a:rPr lang="it-IT" sz="2000" dirty="0" err="1">
                <a:solidFill>
                  <a:schemeClr val="tx1"/>
                </a:solidFill>
                <a:latin typeface="Arial" panose="020B0604020202020204" pitchFamily="34" charset="0"/>
                <a:sym typeface="Wingdings" panose="05000000000000000000" pitchFamily="2" charset="2"/>
              </a:rPr>
              <a:t>Pension</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plans</a:t>
            </a:r>
            <a:r>
              <a:rPr lang="it-IT" sz="2000" dirty="0">
                <a:solidFill>
                  <a:schemeClr val="tx1"/>
                </a:solidFill>
                <a:latin typeface="Arial" panose="020B0604020202020204" pitchFamily="34" charset="0"/>
                <a:sym typeface="Wingdings" panose="05000000000000000000" pitchFamily="2" charset="2"/>
              </a:rPr>
              <a:t> are </a:t>
            </a:r>
            <a:r>
              <a:rPr lang="it-IT" sz="2000" dirty="0" err="1">
                <a:solidFill>
                  <a:schemeClr val="tx1"/>
                </a:solidFill>
                <a:latin typeface="Arial" panose="020B0604020202020204" pitchFamily="34" charset="0"/>
                <a:sym typeface="Wingdings" panose="05000000000000000000" pitchFamily="2" charset="2"/>
              </a:rPr>
              <a:t>required</a:t>
            </a:r>
            <a:r>
              <a:rPr lang="it-IT" sz="2000" dirty="0">
                <a:solidFill>
                  <a:schemeClr val="tx1"/>
                </a:solidFill>
                <a:latin typeface="Arial" panose="020B0604020202020204" pitchFamily="34" charset="0"/>
                <a:sym typeface="Wingdings" panose="05000000000000000000" pitchFamily="2" charset="2"/>
              </a:rPr>
              <a:t> to </a:t>
            </a:r>
            <a:r>
              <a:rPr lang="it-IT" sz="2000" dirty="0" err="1">
                <a:solidFill>
                  <a:schemeClr val="tx1"/>
                </a:solidFill>
                <a:latin typeface="Arial" panose="020B0604020202020204" pitchFamily="34" charset="0"/>
                <a:sym typeface="Wingdings" panose="05000000000000000000" pitchFamily="2" charset="2"/>
              </a:rPr>
              <a:t>provide</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members</a:t>
            </a:r>
            <a:r>
              <a:rPr lang="it-IT" sz="2000" dirty="0">
                <a:solidFill>
                  <a:schemeClr val="tx1"/>
                </a:solidFill>
                <a:latin typeface="Arial" panose="020B0604020202020204" pitchFamily="34" charset="0"/>
                <a:sym typeface="Wingdings" panose="05000000000000000000" pitchFamily="2" charset="2"/>
              </a:rPr>
              <a:t> with </a:t>
            </a:r>
            <a:r>
              <a:rPr lang="it-IT" sz="2000" dirty="0" err="1">
                <a:solidFill>
                  <a:schemeClr val="tx1"/>
                </a:solidFill>
                <a:latin typeface="Arial" panose="020B0604020202020204" pitchFamily="34" charset="0"/>
                <a:sym typeface="Wingdings" panose="05000000000000000000" pitchFamily="2" charset="2"/>
              </a:rPr>
              <a:t>PPs</a:t>
            </a:r>
            <a:r>
              <a:rPr lang="it-IT" sz="2000" dirty="0">
                <a:solidFill>
                  <a:schemeClr val="tx1"/>
                </a:solidFill>
                <a:latin typeface="Arial" panose="020B0604020202020204" pitchFamily="34" charset="0"/>
                <a:sym typeface="Wingdings" panose="05000000000000000000" pitchFamily="2" charset="2"/>
              </a:rPr>
              <a:t>:</a:t>
            </a:r>
          </a:p>
          <a:p>
            <a:pPr marL="342900" indent="-342900" algn="just" eaLnBrk="1" hangingPunct="1">
              <a:buFont typeface="Wingdings" panose="05000000000000000000" pitchFamily="2" charset="2"/>
              <a:buChar char="Ø"/>
              <a:defRPr/>
            </a:pPr>
            <a:r>
              <a:rPr lang="it-IT" sz="2000" dirty="0" err="1">
                <a:solidFill>
                  <a:schemeClr val="tx1"/>
                </a:solidFill>
                <a:latin typeface="Arial" panose="020B0604020202020204" pitchFamily="34" charset="0"/>
                <a:sym typeface="Wingdings" panose="05000000000000000000" pitchFamily="2" charset="2"/>
              </a:rPr>
              <a:t>at</a:t>
            </a:r>
            <a:r>
              <a:rPr lang="it-IT" sz="2000" dirty="0">
                <a:solidFill>
                  <a:schemeClr val="tx1"/>
                </a:solidFill>
                <a:latin typeface="Arial" panose="020B0604020202020204" pitchFamily="34" charset="0"/>
                <a:sym typeface="Wingdings" panose="05000000000000000000" pitchFamily="2" charset="2"/>
              </a:rPr>
              <a:t> first, </a:t>
            </a:r>
            <a:r>
              <a:rPr lang="it-IT" sz="2000" dirty="0" err="1">
                <a:solidFill>
                  <a:schemeClr val="tx1"/>
                </a:solidFill>
                <a:latin typeface="Arial" panose="020B0604020202020204" pitchFamily="34" charset="0"/>
                <a:sym typeface="Wingdings" panose="05000000000000000000" pitchFamily="2" charset="2"/>
              </a:rPr>
              <a:t>when</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they</a:t>
            </a:r>
            <a:r>
              <a:rPr lang="it-IT" sz="2000" dirty="0">
                <a:solidFill>
                  <a:schemeClr val="tx1"/>
                </a:solidFill>
                <a:latin typeface="Arial" panose="020B0604020202020204" pitchFamily="34" charset="0"/>
                <a:sym typeface="Wingdings" panose="05000000000000000000" pitchFamily="2" charset="2"/>
              </a:rPr>
              <a:t> join a </a:t>
            </a:r>
            <a:r>
              <a:rPr lang="it-IT" sz="2000" dirty="0" err="1">
                <a:solidFill>
                  <a:schemeClr val="tx1"/>
                </a:solidFill>
                <a:latin typeface="Arial" panose="020B0604020202020204" pitchFamily="34" charset="0"/>
                <a:sym typeface="Wingdings" panose="05000000000000000000" pitchFamily="2" charset="2"/>
              </a:rPr>
              <a:t>plan</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according</a:t>
            </a:r>
            <a:r>
              <a:rPr lang="it-IT" sz="2000" dirty="0">
                <a:solidFill>
                  <a:schemeClr val="tx1"/>
                </a:solidFill>
                <a:latin typeface="Arial" panose="020B0604020202020204" pitchFamily="34" charset="0"/>
                <a:sym typeface="Wingdings" panose="05000000000000000000" pitchFamily="2" charset="2"/>
              </a:rPr>
              <a:t> to </a:t>
            </a:r>
            <a:r>
              <a:rPr lang="it-IT" sz="2000" dirty="0" err="1">
                <a:solidFill>
                  <a:schemeClr val="tx1"/>
                </a:solidFill>
                <a:latin typeface="Arial" panose="020B0604020202020204" pitchFamily="34" charset="0"/>
                <a:sym typeface="Wingdings" panose="05000000000000000000" pitchFamily="2" charset="2"/>
              </a:rPr>
              <a:t>standardized</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assumptions</a:t>
            </a:r>
            <a:r>
              <a:rPr lang="it-IT" sz="2000" dirty="0">
                <a:solidFill>
                  <a:schemeClr val="tx1"/>
                </a:solidFill>
                <a:latin typeface="Arial" panose="020B0604020202020204" pitchFamily="34" charset="0"/>
                <a:sym typeface="Wingdings" panose="05000000000000000000" pitchFamily="2" charset="2"/>
              </a:rPr>
              <a:t> set by COVIP  </a:t>
            </a:r>
            <a:r>
              <a:rPr lang="it-IT" sz="2000" dirty="0" err="1">
                <a:latin typeface="Arial" panose="020B0604020202020204" pitchFamily="34" charset="0"/>
                <a:cs typeface="Times New Roman" panose="02020603050405020304" pitchFamily="18" charset="0"/>
                <a:sym typeface="Wingdings" panose="05000000000000000000" pitchFamily="2" charset="2"/>
              </a:rPr>
              <a:t>standardized</a:t>
            </a:r>
            <a:r>
              <a:rPr lang="it-IT" sz="2000" dirty="0">
                <a:latin typeface="Arial" panose="020B0604020202020204" pitchFamily="34" charset="0"/>
                <a:cs typeface="Times New Roman" panose="02020603050405020304" pitchFamily="18" charset="0"/>
                <a:sym typeface="Wingdings" panose="05000000000000000000" pitchFamily="2" charset="2"/>
              </a:rPr>
              <a:t> </a:t>
            </a:r>
            <a:r>
              <a:rPr lang="it-IT" sz="2000" dirty="0" err="1">
                <a:latin typeface="Arial" panose="020B0604020202020204" pitchFamily="34" charset="0"/>
                <a:cs typeface="Times New Roman" panose="02020603050405020304" pitchFamily="18" charset="0"/>
                <a:sym typeface="Wingdings" panose="05000000000000000000" pitchFamily="2" charset="2"/>
              </a:rPr>
              <a:t>PPs</a:t>
            </a:r>
            <a:endParaRPr lang="it-IT" sz="2000" dirty="0">
              <a:latin typeface="Arial" panose="020B0604020202020204" pitchFamily="34" charset="0"/>
              <a:cs typeface="Times New Roman" panose="02020603050405020304" pitchFamily="18" charset="0"/>
              <a:sym typeface="Wingdings" panose="05000000000000000000" pitchFamily="2" charset="2"/>
            </a:endParaRPr>
          </a:p>
          <a:p>
            <a:pPr marL="342900" indent="-342900" algn="just" eaLnBrk="1" hangingPunct="1">
              <a:buFont typeface="Wingdings" panose="05000000000000000000" pitchFamily="2" charset="2"/>
              <a:buChar char="Ø"/>
              <a:defRPr/>
            </a:pPr>
            <a:r>
              <a:rPr lang="it-IT" sz="2000" dirty="0" err="1">
                <a:solidFill>
                  <a:schemeClr val="tx1"/>
                </a:solidFill>
                <a:latin typeface="Arial" panose="020B0604020202020204" pitchFamily="34" charset="0"/>
                <a:sym typeface="Wingdings" panose="05000000000000000000" pitchFamily="2" charset="2"/>
              </a:rPr>
              <a:t>then</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every</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year</a:t>
            </a:r>
            <a:r>
              <a:rPr lang="it-IT" sz="2000" dirty="0">
                <a:solidFill>
                  <a:schemeClr val="tx1"/>
                </a:solidFill>
                <a:latin typeface="Arial" panose="020B0604020202020204" pitchFamily="34" charset="0"/>
                <a:sym typeface="Wingdings" panose="05000000000000000000" pitchFamily="2" charset="2"/>
              </a:rPr>
              <a:t> on the </a:t>
            </a:r>
            <a:r>
              <a:rPr lang="it-IT" sz="2000" dirty="0" err="1">
                <a:solidFill>
                  <a:schemeClr val="tx1"/>
                </a:solidFill>
                <a:latin typeface="Arial" panose="020B0604020202020204" pitchFamily="34" charset="0"/>
                <a:sym typeface="Wingdings" panose="05000000000000000000" pitchFamily="2" charset="2"/>
              </a:rPr>
              <a:t>basis</a:t>
            </a:r>
            <a:r>
              <a:rPr lang="it-IT" sz="2000" dirty="0">
                <a:solidFill>
                  <a:schemeClr val="tx1"/>
                </a:solidFill>
                <a:latin typeface="Arial" panose="020B0604020202020204" pitchFamily="34" charset="0"/>
                <a:sym typeface="Wingdings" panose="05000000000000000000" pitchFamily="2" charset="2"/>
              </a:rPr>
              <a:t> of </a:t>
            </a:r>
            <a:r>
              <a:rPr lang="it-IT" sz="2000" dirty="0" err="1">
                <a:solidFill>
                  <a:schemeClr val="tx1"/>
                </a:solidFill>
                <a:latin typeface="Arial" panose="020B0604020202020204" pitchFamily="34" charset="0"/>
                <a:sym typeface="Wingdings" panose="05000000000000000000" pitchFamily="2" charset="2"/>
              </a:rPr>
              <a:t>actual</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members</a:t>
            </a:r>
            <a:r>
              <a:rPr lang="it-IT" sz="2000" dirty="0">
                <a:solidFill>
                  <a:schemeClr val="tx1"/>
                </a:solidFill>
                <a:latin typeface="Arial" panose="020B0604020202020204" pitchFamily="34" charset="0"/>
                <a:sym typeface="Wingdings" panose="05000000000000000000" pitchFamily="2" charset="2"/>
              </a:rPr>
              <a:t>’ personal information (</a:t>
            </a:r>
            <a:r>
              <a:rPr lang="it-IT" sz="2000" dirty="0" err="1">
                <a:solidFill>
                  <a:schemeClr val="tx1"/>
                </a:solidFill>
                <a:latin typeface="Arial" panose="020B0604020202020204" pitchFamily="34" charset="0"/>
                <a:sym typeface="Wingdings" panose="05000000000000000000" pitchFamily="2" charset="2"/>
              </a:rPr>
              <a:t>contribution</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rates</a:t>
            </a:r>
            <a:r>
              <a:rPr lang="it-IT" sz="2000" dirty="0">
                <a:solidFill>
                  <a:schemeClr val="tx1"/>
                </a:solidFill>
                <a:latin typeface="Arial" panose="020B0604020202020204" pitchFamily="34" charset="0"/>
                <a:sym typeface="Wingdings" panose="05000000000000000000" pitchFamily="2" charset="2"/>
              </a:rPr>
              <a:t>, account balances, etc.) </a:t>
            </a:r>
            <a:r>
              <a:rPr lang="it-IT" sz="2000" dirty="0" err="1">
                <a:solidFill>
                  <a:schemeClr val="tx1"/>
                </a:solidFill>
                <a:latin typeface="Arial" panose="020B0604020202020204" pitchFamily="34" charset="0"/>
                <a:sym typeface="Wingdings" panose="05000000000000000000" pitchFamily="2" charset="2"/>
              </a:rPr>
              <a:t>as</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well</a:t>
            </a:r>
            <a:r>
              <a:rPr lang="it-IT" sz="2000" dirty="0">
                <a:solidFill>
                  <a:schemeClr val="tx1"/>
                </a:solidFill>
                <a:latin typeface="Arial" panose="020B0604020202020204" pitchFamily="34" charset="0"/>
                <a:sym typeface="Wingdings" panose="05000000000000000000" pitchFamily="2" charset="2"/>
              </a:rPr>
              <a:t> </a:t>
            </a:r>
            <a:r>
              <a:rPr lang="it-IT" sz="2000" dirty="0" err="1">
                <a:solidFill>
                  <a:schemeClr val="tx1"/>
                </a:solidFill>
                <a:latin typeface="Arial" panose="020B0604020202020204" pitchFamily="34" charset="0"/>
                <a:sym typeface="Wingdings" panose="05000000000000000000" pitchFamily="2" charset="2"/>
              </a:rPr>
              <a:t>as</a:t>
            </a:r>
            <a:r>
              <a:rPr lang="it-IT" sz="2000" dirty="0">
                <a:solidFill>
                  <a:schemeClr val="tx1"/>
                </a:solidFill>
                <a:latin typeface="Arial" panose="020B0604020202020204" pitchFamily="34" charset="0"/>
                <a:sym typeface="Wingdings" panose="05000000000000000000" pitchFamily="2" charset="2"/>
              </a:rPr>
              <a:t> of major COVIP </a:t>
            </a:r>
            <a:r>
              <a:rPr lang="it-IT" sz="2000" dirty="0" err="1">
                <a:solidFill>
                  <a:schemeClr val="tx1"/>
                </a:solidFill>
                <a:latin typeface="Arial" panose="020B0604020202020204" pitchFamily="34" charset="0"/>
                <a:sym typeface="Wingdings" panose="05000000000000000000" pitchFamily="2" charset="2"/>
              </a:rPr>
              <a:t>assumptions</a:t>
            </a:r>
            <a:r>
              <a:rPr lang="it-IT" sz="2000" dirty="0">
                <a:solidFill>
                  <a:schemeClr val="tx1"/>
                </a:solidFill>
                <a:latin typeface="Arial" panose="020B0604020202020204" pitchFamily="34" charset="0"/>
                <a:sym typeface="Wingdings" panose="05000000000000000000" pitchFamily="2" charset="2"/>
              </a:rPr>
              <a:t>  </a:t>
            </a:r>
            <a:r>
              <a:rPr lang="it-IT" sz="2000" dirty="0" err="1">
                <a:latin typeface="Arial" panose="020B0604020202020204" pitchFamily="34" charset="0"/>
                <a:cs typeface="Times New Roman" panose="02020603050405020304" pitchFamily="18" charset="0"/>
                <a:sym typeface="Wingdings" panose="05000000000000000000" pitchFamily="2" charset="2"/>
              </a:rPr>
              <a:t>personalized</a:t>
            </a:r>
            <a:r>
              <a:rPr lang="it-IT" sz="2000" dirty="0">
                <a:latin typeface="Arial" panose="020B0604020202020204" pitchFamily="34" charset="0"/>
                <a:cs typeface="Times New Roman" panose="02020603050405020304" pitchFamily="18" charset="0"/>
                <a:sym typeface="Wingdings" panose="05000000000000000000" pitchFamily="2" charset="2"/>
              </a:rPr>
              <a:t> </a:t>
            </a:r>
            <a:r>
              <a:rPr lang="it-IT" sz="2000" dirty="0" err="1">
                <a:latin typeface="Arial" panose="020B0604020202020204" pitchFamily="34" charset="0"/>
                <a:cs typeface="Times New Roman" panose="02020603050405020304" pitchFamily="18" charset="0"/>
                <a:sym typeface="Wingdings" panose="05000000000000000000" pitchFamily="2" charset="2"/>
              </a:rPr>
              <a:t>PPs</a:t>
            </a:r>
            <a:endParaRPr lang="it-IT" sz="2000" dirty="0">
              <a:latin typeface="Arial" panose="020B0604020202020204" pitchFamily="34" charset="0"/>
              <a:cs typeface="Times New Roman" panose="02020603050405020304" pitchFamily="18" charset="0"/>
              <a:sym typeface="Wingdings" panose="05000000000000000000" pitchFamily="2" charset="2"/>
            </a:endParaRPr>
          </a:p>
          <a:p>
            <a:pPr algn="just" eaLnBrk="1" hangingPunct="1">
              <a:defRPr/>
            </a:pPr>
            <a:endParaRPr lang="it-IT" sz="2000" dirty="0">
              <a:solidFill>
                <a:schemeClr val="tx1"/>
              </a:solidFill>
              <a:latin typeface="Arial" panose="020B0604020202020204" pitchFamily="34" charset="0"/>
              <a:sym typeface="Wingdings" panose="05000000000000000000" pitchFamily="2" charset="2"/>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4"/>
          <p:cNvCxnSpPr/>
          <p:nvPr/>
        </p:nvCxnSpPr>
        <p:spPr>
          <a:xfrm>
            <a:off x="214313" y="63817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8198" name="Freccia a destra 1"/>
          <p:cNvSpPr>
            <a:spLocks noChangeArrowheads="1"/>
          </p:cNvSpPr>
          <p:nvPr/>
        </p:nvSpPr>
        <p:spPr bwMode="auto">
          <a:xfrm rot="-5400000">
            <a:off x="611982" y="1413669"/>
            <a:ext cx="360362" cy="215900"/>
          </a:xfrm>
          <a:prstGeom prst="rightArrow">
            <a:avLst>
              <a:gd name="adj1" fmla="val 50000"/>
              <a:gd name="adj2" fmla="val 50367"/>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8199" name="Freccia a destra 8"/>
          <p:cNvSpPr>
            <a:spLocks noChangeArrowheads="1"/>
          </p:cNvSpPr>
          <p:nvPr/>
        </p:nvSpPr>
        <p:spPr bwMode="auto">
          <a:xfrm rot="-5400000">
            <a:off x="611981" y="2348707"/>
            <a:ext cx="360363" cy="215900"/>
          </a:xfrm>
          <a:prstGeom prst="rightArrow">
            <a:avLst>
              <a:gd name="adj1" fmla="val 50000"/>
              <a:gd name="adj2" fmla="val 50275"/>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8200"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3</a:t>
            </a:r>
            <a:r>
              <a:rPr lang="en-US" altLang="it-IT" sz="1400">
                <a:solidFill>
                  <a:schemeClr val="accent2"/>
                </a:solidFill>
                <a:latin typeface="Arial" charset="0"/>
                <a:cs typeface="Times New Roman" pitchFamily="18" charset="0"/>
              </a:rPr>
              <a:t> </a:t>
            </a:r>
          </a:p>
        </p:txBody>
      </p:sp>
      <p:pic>
        <p:nvPicPr>
          <p:cNvPr id="8201"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Freccia a destra 8"/>
          <p:cNvSpPr>
            <a:spLocks noChangeArrowheads="1"/>
          </p:cNvSpPr>
          <p:nvPr/>
        </p:nvSpPr>
        <p:spPr bwMode="auto">
          <a:xfrm>
            <a:off x="647700" y="3644900"/>
            <a:ext cx="395288" cy="215900"/>
          </a:xfrm>
          <a:prstGeom prst="rightArrow">
            <a:avLst>
              <a:gd name="adj1" fmla="val 50000"/>
              <a:gd name="adj2" fmla="val 50027"/>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An overview  </a:t>
            </a:r>
            <a:r>
              <a:rPr lang="en-US" altLang="it-IT" sz="2400">
                <a:solidFill>
                  <a:schemeClr val="accent2"/>
                </a:solidFill>
                <a:latin typeface="Arial" charset="0"/>
                <a:cs typeface="Times New Roman" pitchFamily="18" charset="0"/>
              </a:rPr>
              <a:t>- Standardized vs. Personalized PPs</a:t>
            </a:r>
          </a:p>
        </p:txBody>
      </p:sp>
      <p:sp>
        <p:nvSpPr>
          <p:cNvPr id="4" name="CasellaDiTesto 3"/>
          <p:cNvSpPr txBox="1">
            <a:spLocks noChangeArrowheads="1"/>
          </p:cNvSpPr>
          <p:nvPr/>
        </p:nvSpPr>
        <p:spPr bwMode="auto">
          <a:xfrm>
            <a:off x="244475" y="476250"/>
            <a:ext cx="8643938" cy="5324475"/>
          </a:xfrm>
          <a:prstGeom prst="rect">
            <a:avLst/>
          </a:prstGeom>
          <a:noFill/>
          <a:ln w="9525">
            <a:noFill/>
            <a:miter lim="800000"/>
            <a:headEnd/>
            <a:tailEnd/>
          </a:ln>
        </p:spPr>
        <p:txBody>
          <a:bodyPr>
            <a:spAutoFit/>
          </a:bodyPr>
          <a:lstStyle/>
          <a:p>
            <a:pPr algn="just" eaLnBrk="1" hangingPunct="1">
              <a:spcAft>
                <a:spcPts val="2400"/>
              </a:spcAft>
              <a:defRPr/>
            </a:pPr>
            <a:r>
              <a:rPr lang="it-IT" sz="2000" dirty="0" err="1">
                <a:solidFill>
                  <a:schemeClr val="tx1"/>
                </a:solidFill>
                <a:latin typeface="Arial" panose="020B0604020202020204" pitchFamily="34" charset="0"/>
              </a:rPr>
              <a:t>Standardized</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PPs</a:t>
            </a:r>
            <a:r>
              <a:rPr lang="it-IT" sz="2000" dirty="0">
                <a:solidFill>
                  <a:schemeClr val="tx1"/>
                </a:solidFill>
                <a:latin typeface="Arial" panose="020B0604020202020204" pitchFamily="34" charset="0"/>
              </a:rPr>
              <a:t> are part of the ‘</a:t>
            </a:r>
            <a:r>
              <a:rPr lang="it-IT" sz="2000" dirty="0" err="1">
                <a:solidFill>
                  <a:schemeClr val="tx1"/>
                </a:solidFill>
                <a:latin typeface="Arial" panose="020B0604020202020204" pitchFamily="34" charset="0"/>
              </a:rPr>
              <a:t>pre-contractual</a:t>
            </a:r>
            <a:r>
              <a:rPr lang="it-IT" sz="2000" dirty="0">
                <a:solidFill>
                  <a:schemeClr val="tx1"/>
                </a:solidFill>
                <a:latin typeface="Arial" panose="020B0604020202020204" pitchFamily="34" charset="0"/>
              </a:rPr>
              <a:t>’ information to be </a:t>
            </a:r>
            <a:r>
              <a:rPr lang="it-IT" sz="2000" dirty="0" err="1">
                <a:solidFill>
                  <a:schemeClr val="tx1"/>
                </a:solidFill>
                <a:latin typeface="Arial" panose="020B0604020202020204" pitchFamily="34" charset="0"/>
              </a:rPr>
              <a:t>given</a:t>
            </a:r>
            <a:r>
              <a:rPr lang="it-IT" sz="2000" dirty="0">
                <a:solidFill>
                  <a:schemeClr val="tx1"/>
                </a:solidFill>
                <a:latin typeface="Arial" panose="020B0604020202020204" pitchFamily="34" charset="0"/>
              </a:rPr>
              <a:t> to </a:t>
            </a:r>
            <a:r>
              <a:rPr lang="it-IT" sz="2000" dirty="0" err="1">
                <a:solidFill>
                  <a:schemeClr val="tx1"/>
                </a:solidFill>
                <a:latin typeface="Arial" panose="020B0604020202020204" pitchFamily="34" charset="0"/>
              </a:rPr>
              <a:t>potential</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members</a:t>
            </a:r>
            <a:r>
              <a:rPr lang="it-IT" sz="2000" dirty="0">
                <a:solidFill>
                  <a:schemeClr val="tx1"/>
                </a:solidFill>
                <a:latin typeface="Arial" panose="020B0604020202020204" pitchFamily="34" charset="0"/>
              </a:rPr>
              <a:t> </a:t>
            </a:r>
          </a:p>
          <a:p>
            <a:pPr algn="just" eaLnBrk="1" hangingPunct="1">
              <a:spcAft>
                <a:spcPts val="300"/>
              </a:spcAft>
              <a:defRPr/>
            </a:pPr>
            <a:r>
              <a:rPr lang="it-IT" sz="2000" dirty="0" err="1">
                <a:solidFill>
                  <a:schemeClr val="tx1"/>
                </a:solidFill>
                <a:latin typeface="Arial" panose="020B0604020202020204" pitchFamily="34" charset="0"/>
              </a:rPr>
              <a:t>Standardized</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PPs</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wrt</a:t>
            </a:r>
            <a:r>
              <a:rPr lang="it-IT" sz="2000" dirty="0">
                <a:solidFill>
                  <a:schemeClr val="tx1"/>
                </a:solidFill>
                <a:latin typeface="Arial" panose="020B0604020202020204" pitchFamily="34" charset="0"/>
              </a:rPr>
              <a:t> a ‘</a:t>
            </a:r>
            <a:r>
              <a:rPr lang="it-IT" sz="2000" dirty="0" err="1">
                <a:solidFill>
                  <a:schemeClr val="tx1"/>
                </a:solidFill>
                <a:latin typeface="Arial" panose="020B0604020202020204" pitchFamily="34" charset="0"/>
              </a:rPr>
              <a:t>representative</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individual</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who</a:t>
            </a:r>
            <a:r>
              <a:rPr lang="it-IT" sz="2000" dirty="0">
                <a:solidFill>
                  <a:schemeClr val="tx1"/>
                </a:solidFill>
                <a:latin typeface="Arial" panose="020B0604020202020204" pitchFamily="34" charset="0"/>
              </a:rPr>
              <a:t>:</a:t>
            </a:r>
          </a:p>
          <a:p>
            <a:pPr marL="342900" indent="-342900" algn="just" eaLnBrk="1" hangingPunct="1">
              <a:spcAft>
                <a:spcPts val="300"/>
              </a:spcAft>
              <a:buFontTx/>
              <a:buChar char="-"/>
              <a:defRPr/>
            </a:pP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is</a:t>
            </a:r>
            <a:r>
              <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rPr>
              <a:t> 30, 40 or 50 </a:t>
            </a:r>
            <a:r>
              <a:rPr lang="it-IT" sz="2000" dirty="0" err="1">
                <a:solidFill>
                  <a:schemeClr val="tx1"/>
                </a:solidFill>
                <a:latin typeface="Arial" panose="020B0604020202020204" pitchFamily="34" charset="0"/>
                <a:sym typeface="Wingdings" panose="05000000000000000000" pitchFamily="2" charset="2"/>
              </a:rPr>
              <a:t>years</a:t>
            </a:r>
            <a:r>
              <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rPr>
              <a:t> </a:t>
            </a: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old</a:t>
            </a:r>
            <a:endPar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endParaRPr>
          </a:p>
          <a:p>
            <a:pPr marL="342900" indent="-342900" algn="just" eaLnBrk="1" hangingPunct="1">
              <a:spcAft>
                <a:spcPts val="300"/>
              </a:spcAft>
              <a:buFontTx/>
              <a:buChar char="-"/>
              <a:defRPr/>
            </a:pP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pays</a:t>
            </a:r>
            <a:r>
              <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rPr>
              <a:t> 1,500, 2,500 or 5,000 € </a:t>
            </a: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into</a:t>
            </a:r>
            <a:r>
              <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rPr>
              <a:t> a </a:t>
            </a: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pension</a:t>
            </a:r>
            <a:r>
              <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rPr>
              <a:t> </a:t>
            </a: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plan</a:t>
            </a:r>
            <a:endPar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endParaRPr>
          </a:p>
          <a:p>
            <a:pPr marL="342900" indent="-342900" algn="just" eaLnBrk="1" hangingPunct="1">
              <a:spcAft>
                <a:spcPts val="300"/>
              </a:spcAft>
              <a:buFontTx/>
              <a:buChar char="-"/>
              <a:defRPr/>
            </a:pP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is</a:t>
            </a:r>
            <a:r>
              <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rPr>
              <a:t> </a:t>
            </a: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expected</a:t>
            </a:r>
            <a:r>
              <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rPr>
              <a:t> to </a:t>
            </a: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retire</a:t>
            </a:r>
            <a:r>
              <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rPr>
              <a:t> </a:t>
            </a:r>
            <a:r>
              <a:rPr lang="it-IT" sz="2000"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at</a:t>
            </a:r>
            <a:r>
              <a:rPr lang="it-IT" sz="2000" dirty="0">
                <a:solidFill>
                  <a:schemeClr val="tx1"/>
                </a:solidFill>
                <a:latin typeface="Arial" panose="020B0604020202020204" pitchFamily="34" charset="0"/>
                <a:cs typeface="Times New Roman" panose="02020603050405020304" pitchFamily="18" charset="0"/>
                <a:sym typeface="Wingdings" panose="05000000000000000000" pitchFamily="2" charset="2"/>
              </a:rPr>
              <a:t> 67 </a:t>
            </a:r>
          </a:p>
          <a:p>
            <a:pPr marL="342900" indent="-342900" algn="just" eaLnBrk="1" hangingPunct="1">
              <a:spcAft>
                <a:spcPts val="2400"/>
              </a:spcAft>
              <a:buFont typeface="Wingdings" panose="05000000000000000000" pitchFamily="2" charset="2"/>
              <a:buChar char="Ø"/>
              <a:defRPr/>
            </a:pPr>
            <a:r>
              <a:rPr lang="it-IT" sz="2000" u="sng"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This</a:t>
            </a:r>
            <a:r>
              <a:rPr lang="it-IT" sz="2000" u="sng" dirty="0">
                <a:solidFill>
                  <a:schemeClr val="tx1"/>
                </a:solidFill>
                <a:latin typeface="Arial" panose="020B0604020202020204" pitchFamily="34" charset="0"/>
                <a:cs typeface="Times New Roman" panose="02020603050405020304" pitchFamily="18" charset="0"/>
                <a:sym typeface="Wingdings" panose="05000000000000000000" pitchFamily="2" charset="2"/>
              </a:rPr>
              <a:t> for </a:t>
            </a:r>
            <a:r>
              <a:rPr lang="it-IT" sz="2000" u="sng"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every</a:t>
            </a:r>
            <a:r>
              <a:rPr lang="it-IT" sz="2000" u="sng" dirty="0">
                <a:solidFill>
                  <a:schemeClr val="tx1"/>
                </a:solidFill>
                <a:latin typeface="Arial" panose="020B0604020202020204" pitchFamily="34" charset="0"/>
                <a:cs typeface="Times New Roman" panose="02020603050405020304" pitchFamily="18" charset="0"/>
                <a:sym typeface="Wingdings" panose="05000000000000000000" pitchFamily="2" charset="2"/>
              </a:rPr>
              <a:t> </a:t>
            </a:r>
            <a:r>
              <a:rPr lang="it-IT" sz="2000" u="sng"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investment</a:t>
            </a:r>
            <a:r>
              <a:rPr lang="it-IT" sz="2000" u="sng" dirty="0">
                <a:solidFill>
                  <a:schemeClr val="tx1"/>
                </a:solidFill>
                <a:latin typeface="Arial" panose="020B0604020202020204" pitchFamily="34" charset="0"/>
                <a:cs typeface="Times New Roman" panose="02020603050405020304" pitchFamily="18" charset="0"/>
                <a:sym typeface="Wingdings" panose="05000000000000000000" pitchFamily="2" charset="2"/>
              </a:rPr>
              <a:t> </a:t>
            </a:r>
            <a:r>
              <a:rPr lang="it-IT" sz="2000" u="sng"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options</a:t>
            </a:r>
            <a:r>
              <a:rPr lang="it-IT" sz="2000" u="sng" dirty="0">
                <a:solidFill>
                  <a:schemeClr val="tx1"/>
                </a:solidFill>
                <a:latin typeface="Arial" panose="020B0604020202020204" pitchFamily="34" charset="0"/>
                <a:cs typeface="Times New Roman" panose="02020603050405020304" pitchFamily="18" charset="0"/>
                <a:sym typeface="Wingdings" panose="05000000000000000000" pitchFamily="2" charset="2"/>
              </a:rPr>
              <a:t> </a:t>
            </a:r>
            <a:r>
              <a:rPr lang="it-IT" sz="2000" u="sng"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offered</a:t>
            </a:r>
            <a:r>
              <a:rPr lang="it-IT" sz="2000" u="sng" dirty="0">
                <a:solidFill>
                  <a:schemeClr val="tx1"/>
                </a:solidFill>
                <a:latin typeface="Arial" panose="020B0604020202020204" pitchFamily="34" charset="0"/>
                <a:cs typeface="Times New Roman" panose="02020603050405020304" pitchFamily="18" charset="0"/>
                <a:sym typeface="Wingdings" panose="05000000000000000000" pitchFamily="2" charset="2"/>
              </a:rPr>
              <a:t> by the </a:t>
            </a:r>
            <a:r>
              <a:rPr lang="it-IT" sz="2000" u="sng" dirty="0" err="1">
                <a:solidFill>
                  <a:schemeClr val="tx1"/>
                </a:solidFill>
                <a:latin typeface="Arial" panose="020B0604020202020204" pitchFamily="34" charset="0"/>
                <a:cs typeface="Times New Roman" panose="02020603050405020304" pitchFamily="18" charset="0"/>
                <a:sym typeface="Wingdings" panose="05000000000000000000" pitchFamily="2" charset="2"/>
              </a:rPr>
              <a:t>plan</a:t>
            </a:r>
            <a:endParaRPr lang="it-IT" sz="2000" u="sng" dirty="0">
              <a:solidFill>
                <a:schemeClr val="tx1"/>
              </a:solidFill>
              <a:latin typeface="Arial" panose="020B0604020202020204" pitchFamily="34" charset="0"/>
              <a:cs typeface="Times New Roman" panose="02020603050405020304" pitchFamily="18" charset="0"/>
              <a:sym typeface="Wingdings" panose="05000000000000000000" pitchFamily="2" charset="2"/>
            </a:endParaRPr>
          </a:p>
          <a:p>
            <a:pPr algn="just" eaLnBrk="1" hangingPunct="1">
              <a:spcAft>
                <a:spcPts val="300"/>
              </a:spcAft>
              <a:defRPr/>
            </a:pPr>
            <a:r>
              <a:rPr lang="it-IT" sz="2000" dirty="0" err="1">
                <a:solidFill>
                  <a:schemeClr val="tx1"/>
                </a:solidFill>
                <a:latin typeface="Arial" panose="020B0604020202020204" pitchFamily="34" charset="0"/>
              </a:rPr>
              <a:t>Personalized</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PPs</a:t>
            </a:r>
            <a:r>
              <a:rPr lang="it-IT" sz="2000" dirty="0">
                <a:solidFill>
                  <a:schemeClr val="tx1"/>
                </a:solidFill>
                <a:latin typeface="Arial" panose="020B0604020202020204" pitchFamily="34" charset="0"/>
              </a:rPr>
              <a:t> are part of the </a:t>
            </a:r>
            <a:r>
              <a:rPr lang="it-IT" sz="2000" dirty="0" err="1">
                <a:solidFill>
                  <a:schemeClr val="tx1"/>
                </a:solidFill>
                <a:latin typeface="Arial" panose="020B0604020202020204" pitchFamily="34" charset="0"/>
              </a:rPr>
              <a:t>ongoing</a:t>
            </a:r>
            <a:r>
              <a:rPr lang="it-IT" sz="2000" dirty="0">
                <a:solidFill>
                  <a:schemeClr val="tx1"/>
                </a:solidFill>
                <a:latin typeface="Arial" panose="020B0604020202020204" pitchFamily="34" charset="0"/>
              </a:rPr>
              <a:t> information to be </a:t>
            </a:r>
            <a:r>
              <a:rPr lang="it-IT" sz="2000" dirty="0" err="1">
                <a:solidFill>
                  <a:schemeClr val="tx1"/>
                </a:solidFill>
                <a:latin typeface="Arial" panose="020B0604020202020204" pitchFamily="34" charset="0"/>
              </a:rPr>
              <a:t>given</a:t>
            </a:r>
            <a:r>
              <a:rPr lang="it-IT" sz="2000" dirty="0">
                <a:solidFill>
                  <a:schemeClr val="tx1"/>
                </a:solidFill>
                <a:latin typeface="Arial" panose="020B0604020202020204" pitchFamily="34" charset="0"/>
              </a:rPr>
              <a:t> to </a:t>
            </a:r>
            <a:r>
              <a:rPr lang="it-IT" sz="2000" dirty="0" err="1" smtClean="0">
                <a:solidFill>
                  <a:schemeClr val="tx1"/>
                </a:solidFill>
                <a:latin typeface="Arial" panose="020B0604020202020204" pitchFamily="34" charset="0"/>
              </a:rPr>
              <a:t>pension</a:t>
            </a:r>
            <a:r>
              <a:rPr lang="it-IT" sz="2000" dirty="0" smtClean="0">
                <a:solidFill>
                  <a:schemeClr val="tx1"/>
                </a:solidFill>
                <a:latin typeface="Arial" panose="020B0604020202020204" pitchFamily="34" charset="0"/>
              </a:rPr>
              <a:t> </a:t>
            </a:r>
            <a:r>
              <a:rPr lang="it-IT" sz="2000" dirty="0" err="1" smtClean="0">
                <a:solidFill>
                  <a:schemeClr val="tx1"/>
                </a:solidFill>
                <a:latin typeface="Arial" panose="020B0604020202020204" pitchFamily="34" charset="0"/>
              </a:rPr>
              <a:t>plan</a:t>
            </a:r>
            <a:r>
              <a:rPr lang="it-IT" sz="2000" dirty="0" smtClean="0">
                <a:solidFill>
                  <a:schemeClr val="tx1"/>
                </a:solidFill>
                <a:latin typeface="Arial" panose="020B0604020202020204" pitchFamily="34" charset="0"/>
              </a:rPr>
              <a:t> </a:t>
            </a:r>
            <a:r>
              <a:rPr lang="it-IT" sz="2000" dirty="0" err="1" smtClean="0">
                <a:solidFill>
                  <a:schemeClr val="tx1"/>
                </a:solidFill>
                <a:latin typeface="Arial" panose="020B0604020202020204" pitchFamily="34" charset="0"/>
              </a:rPr>
              <a:t>members</a:t>
            </a:r>
            <a:r>
              <a:rPr lang="it-IT" sz="2000" dirty="0" smtClean="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during</a:t>
            </a:r>
            <a:r>
              <a:rPr lang="it-IT" sz="2000" dirty="0">
                <a:solidFill>
                  <a:schemeClr val="tx1"/>
                </a:solidFill>
                <a:latin typeface="Arial" panose="020B0604020202020204" pitchFamily="34" charset="0"/>
              </a:rPr>
              <a:t> the </a:t>
            </a:r>
            <a:r>
              <a:rPr lang="it-IT" sz="2000" dirty="0" err="1">
                <a:solidFill>
                  <a:schemeClr val="tx1"/>
                </a:solidFill>
                <a:latin typeface="Arial" panose="020B0604020202020204" pitchFamily="34" charset="0"/>
              </a:rPr>
              <a:t>accumulation</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phase</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taking</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into</a:t>
            </a:r>
            <a:r>
              <a:rPr lang="it-IT" sz="2000" dirty="0">
                <a:solidFill>
                  <a:schemeClr val="tx1"/>
                </a:solidFill>
                <a:latin typeface="Arial" panose="020B0604020202020204" pitchFamily="34" charset="0"/>
              </a:rPr>
              <a:t> account </a:t>
            </a:r>
            <a:r>
              <a:rPr lang="it-IT" sz="2000" dirty="0" err="1">
                <a:solidFill>
                  <a:schemeClr val="tx1"/>
                </a:solidFill>
                <a:latin typeface="Arial" panose="020B0604020202020204" pitchFamily="34" charset="0"/>
              </a:rPr>
              <a:t>her</a:t>
            </a:r>
            <a:r>
              <a:rPr lang="it-IT" sz="2000" dirty="0">
                <a:solidFill>
                  <a:schemeClr val="tx1"/>
                </a:solidFill>
                <a:latin typeface="Arial" panose="020B0604020202020204" pitchFamily="34" charset="0"/>
              </a:rPr>
              <a:t>/</a:t>
            </a:r>
            <a:r>
              <a:rPr lang="it-IT" sz="2000" dirty="0" err="1">
                <a:solidFill>
                  <a:schemeClr val="tx1"/>
                </a:solidFill>
                <a:latin typeface="Arial" panose="020B0604020202020204" pitchFamily="34" charset="0"/>
              </a:rPr>
              <a:t>his</a:t>
            </a:r>
            <a:r>
              <a:rPr lang="it-IT" sz="2000" dirty="0">
                <a:solidFill>
                  <a:schemeClr val="tx1"/>
                </a:solidFill>
                <a:latin typeface="Arial" panose="020B0604020202020204" pitchFamily="34" charset="0"/>
              </a:rPr>
              <a:t>:</a:t>
            </a:r>
          </a:p>
          <a:p>
            <a:pPr marL="342900" indent="-342900" algn="just" eaLnBrk="1" hangingPunct="1">
              <a:spcAft>
                <a:spcPts val="300"/>
              </a:spcAft>
              <a:buFontTx/>
              <a:buChar char="-"/>
              <a:defRPr/>
            </a:pPr>
            <a:r>
              <a:rPr lang="it-IT" sz="2000" dirty="0" err="1">
                <a:solidFill>
                  <a:schemeClr val="tx1"/>
                </a:solidFill>
                <a:latin typeface="Arial" panose="020B0604020202020204" pitchFamily="34" charset="0"/>
              </a:rPr>
              <a:t>age</a:t>
            </a:r>
            <a:endParaRPr lang="it-IT" sz="2000" dirty="0">
              <a:solidFill>
                <a:schemeClr val="tx1"/>
              </a:solidFill>
              <a:latin typeface="Arial" panose="020B0604020202020204" pitchFamily="34" charset="0"/>
            </a:endParaRPr>
          </a:p>
          <a:p>
            <a:pPr marL="342900" indent="-342900" algn="just" eaLnBrk="1" hangingPunct="1">
              <a:spcAft>
                <a:spcPts val="300"/>
              </a:spcAft>
              <a:buFontTx/>
              <a:buChar char="-"/>
              <a:defRPr/>
            </a:pPr>
            <a:r>
              <a:rPr lang="it-IT" sz="2000" dirty="0" err="1">
                <a:solidFill>
                  <a:schemeClr val="tx1"/>
                </a:solidFill>
                <a:latin typeface="Arial" panose="020B0604020202020204" pitchFamily="34" charset="0"/>
              </a:rPr>
              <a:t>selected</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investment</a:t>
            </a:r>
            <a:r>
              <a:rPr lang="it-IT" sz="2000" dirty="0">
                <a:solidFill>
                  <a:schemeClr val="tx1"/>
                </a:solidFill>
                <a:latin typeface="Arial" panose="020B0604020202020204" pitchFamily="34" charset="0"/>
              </a:rPr>
              <a:t> option</a:t>
            </a:r>
          </a:p>
          <a:p>
            <a:pPr marL="342900" indent="-342900" algn="just" eaLnBrk="1" hangingPunct="1">
              <a:spcAft>
                <a:spcPts val="300"/>
              </a:spcAft>
              <a:buFontTx/>
              <a:buChar char="-"/>
              <a:defRPr/>
            </a:pPr>
            <a:r>
              <a:rPr lang="it-IT" sz="2000" dirty="0">
                <a:solidFill>
                  <a:schemeClr val="tx1"/>
                </a:solidFill>
                <a:latin typeface="Arial" panose="020B0604020202020204" pitchFamily="34" charset="0"/>
              </a:rPr>
              <a:t>account balance </a:t>
            </a:r>
            <a:r>
              <a:rPr lang="it-IT" sz="2000" dirty="0" err="1">
                <a:solidFill>
                  <a:schemeClr val="tx1"/>
                </a:solidFill>
                <a:latin typeface="Arial" panose="020B0604020202020204" pitchFamily="34" charset="0"/>
              </a:rPr>
              <a:t>at</a:t>
            </a:r>
            <a:r>
              <a:rPr lang="it-IT" sz="2000" dirty="0">
                <a:solidFill>
                  <a:schemeClr val="tx1"/>
                </a:solidFill>
                <a:latin typeface="Arial" panose="020B0604020202020204" pitchFamily="34" charset="0"/>
              </a:rPr>
              <a:t> the end of the </a:t>
            </a:r>
            <a:r>
              <a:rPr lang="it-IT" sz="2000" dirty="0" err="1">
                <a:solidFill>
                  <a:schemeClr val="tx1"/>
                </a:solidFill>
                <a:latin typeface="Arial" panose="020B0604020202020204" pitchFamily="34" charset="0"/>
              </a:rPr>
              <a:t>previous</a:t>
            </a:r>
            <a:r>
              <a:rPr lang="it-IT" sz="2000" dirty="0">
                <a:solidFill>
                  <a:schemeClr val="tx1"/>
                </a:solidFill>
                <a:latin typeface="Arial" panose="020B0604020202020204" pitchFamily="34" charset="0"/>
              </a:rPr>
              <a:t> </a:t>
            </a:r>
            <a:r>
              <a:rPr lang="it-IT" sz="2000" dirty="0" err="1">
                <a:solidFill>
                  <a:schemeClr val="tx1"/>
                </a:solidFill>
                <a:latin typeface="Arial" panose="020B0604020202020204" pitchFamily="34" charset="0"/>
              </a:rPr>
              <a:t>year</a:t>
            </a:r>
            <a:endParaRPr lang="it-IT" sz="2000" dirty="0">
              <a:solidFill>
                <a:schemeClr val="tx1"/>
              </a:solidFill>
              <a:latin typeface="Arial" panose="020B0604020202020204" pitchFamily="34" charset="0"/>
            </a:endParaRPr>
          </a:p>
          <a:p>
            <a:pPr marL="342900" indent="-342900" algn="just" eaLnBrk="1" hangingPunct="1">
              <a:spcAft>
                <a:spcPts val="2400"/>
              </a:spcAft>
              <a:buFontTx/>
              <a:buChar char="-"/>
              <a:defRPr/>
            </a:pPr>
            <a:r>
              <a:rPr lang="it-IT" sz="2000" dirty="0" err="1">
                <a:solidFill>
                  <a:schemeClr val="tx1"/>
                </a:solidFill>
                <a:latin typeface="Arial" panose="020B0604020202020204" pitchFamily="34" charset="0"/>
              </a:rPr>
              <a:t>contribution</a:t>
            </a:r>
            <a:r>
              <a:rPr lang="it-IT" sz="2000" dirty="0">
                <a:solidFill>
                  <a:schemeClr val="tx1"/>
                </a:solidFill>
                <a:latin typeface="Arial" panose="020B0604020202020204" pitchFamily="34" charset="0"/>
              </a:rPr>
              <a:t> rate</a:t>
            </a: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9222"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4</a:t>
            </a:r>
            <a:r>
              <a:rPr lang="en-US" altLang="it-IT" sz="1400">
                <a:solidFill>
                  <a:schemeClr val="accent2"/>
                </a:solidFill>
                <a:latin typeface="Arial" charset="0"/>
                <a:cs typeface="Times New Roman" pitchFamily="18" charset="0"/>
              </a:rPr>
              <a:t> </a:t>
            </a:r>
          </a:p>
        </p:txBody>
      </p:sp>
      <p:pic>
        <p:nvPicPr>
          <p:cNvPr id="9223"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An overview  </a:t>
            </a:r>
            <a:r>
              <a:rPr lang="en-US" altLang="it-IT" sz="2400">
                <a:solidFill>
                  <a:schemeClr val="accent2"/>
                </a:solidFill>
                <a:latin typeface="Arial" charset="0"/>
                <a:cs typeface="Times New Roman" pitchFamily="18" charset="0"/>
              </a:rPr>
              <a:t>- Methodology: Selected variables</a:t>
            </a:r>
          </a:p>
        </p:txBody>
      </p:sp>
      <p:sp>
        <p:nvSpPr>
          <p:cNvPr id="10243" name="CasellaDiTesto 3"/>
          <p:cNvSpPr txBox="1">
            <a:spLocks noChangeArrowheads="1"/>
          </p:cNvSpPr>
          <p:nvPr/>
        </p:nvSpPr>
        <p:spPr bwMode="auto">
          <a:xfrm>
            <a:off x="244475" y="692150"/>
            <a:ext cx="8643938"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600"/>
              </a:spcAft>
              <a:buFontTx/>
              <a:buNone/>
            </a:pPr>
            <a:endParaRPr lang="it-IT" altLang="it-IT" sz="2000">
              <a:latin typeface="Arial" charset="0"/>
              <a:sym typeface="Wingdings" pitchFamily="2" charset="2"/>
            </a:endParaRPr>
          </a:p>
          <a:p>
            <a:pPr algn="just" eaLnBrk="1" hangingPunct="1">
              <a:spcBef>
                <a:spcPct val="0"/>
              </a:spcBef>
              <a:spcAft>
                <a:spcPts val="600"/>
              </a:spcAft>
              <a:buFontTx/>
              <a:buNone/>
            </a:pPr>
            <a:endParaRPr lang="it-IT" altLang="it-IT" sz="2000">
              <a:latin typeface="Arial" charset="0"/>
              <a:sym typeface="Wingdings" pitchFamily="2" charset="2"/>
            </a:endParaRPr>
          </a:p>
          <a:p>
            <a:pPr algn="just" eaLnBrk="1" hangingPunct="1">
              <a:spcBef>
                <a:spcPct val="0"/>
              </a:spcBef>
              <a:spcAft>
                <a:spcPts val="600"/>
              </a:spcAft>
              <a:buFontTx/>
              <a:buNone/>
            </a:pPr>
            <a:endParaRPr lang="it-IT" altLang="it-IT" sz="2000">
              <a:latin typeface="Arial" charset="0"/>
              <a:sym typeface="Wingdings" pitchFamily="2" charset="2"/>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0246"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5</a:t>
            </a:r>
            <a:r>
              <a:rPr lang="en-US" altLang="it-IT" sz="1400">
                <a:solidFill>
                  <a:schemeClr val="accent2"/>
                </a:solidFill>
                <a:latin typeface="Arial" charset="0"/>
                <a:cs typeface="Times New Roman" pitchFamily="18" charset="0"/>
              </a:rPr>
              <a:t> </a:t>
            </a:r>
          </a:p>
        </p:txBody>
      </p:sp>
      <p:pic>
        <p:nvPicPr>
          <p:cNvPr id="10247" name="Immagine 1" descr="cid:image001.png@01CEF4D7.199934E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48" name="Oggetto 8"/>
          <p:cNvGraphicFramePr>
            <a:graphicFrameLocks noChangeAspect="1"/>
          </p:cNvGraphicFramePr>
          <p:nvPr/>
        </p:nvGraphicFramePr>
        <p:xfrm>
          <a:off x="542925" y="2146300"/>
          <a:ext cx="7354888" cy="4595813"/>
        </p:xfrm>
        <a:graphic>
          <a:graphicData uri="http://schemas.openxmlformats.org/presentationml/2006/ole">
            <mc:AlternateContent xmlns:mc="http://schemas.openxmlformats.org/markup-compatibility/2006">
              <mc:Choice xmlns:v="urn:schemas-microsoft-com:vml" Requires="v">
                <p:oleObj spid="_x0000_s10261" name="Documento" r:id="rId5" imgW="6105053" imgH="4096844" progId="Word.Document.12">
                  <p:embed/>
                </p:oleObj>
              </mc:Choice>
              <mc:Fallback>
                <p:oleObj name="Documento" r:id="rId5" imgW="6105053" imgH="4096844" progId="Word.Document.12">
                  <p:embed/>
                  <p:pic>
                    <p:nvPicPr>
                      <p:cNvPr id="0" name="Oggetto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925" y="2146300"/>
                        <a:ext cx="7354888"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177" name="CasellaDiTesto 9"/>
          <p:cNvSpPr txBox="1">
            <a:spLocks noChangeArrowheads="1"/>
          </p:cNvSpPr>
          <p:nvPr/>
        </p:nvSpPr>
        <p:spPr bwMode="auto">
          <a:xfrm>
            <a:off x="244475" y="463550"/>
            <a:ext cx="8643938"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spcBef>
                <a:spcPct val="0"/>
              </a:spcBef>
              <a:spcAft>
                <a:spcPts val="300"/>
              </a:spcAft>
              <a:buFontTx/>
              <a:buNone/>
              <a:defRPr/>
            </a:pPr>
            <a:r>
              <a:rPr lang="it-IT" altLang="it-IT" sz="2000" dirty="0" err="1" smtClean="0">
                <a:latin typeface="Arial" panose="020B0604020202020204" pitchFamily="34" charset="0"/>
                <a:sym typeface="Wingdings" panose="05000000000000000000" pitchFamily="2" charset="2"/>
              </a:rPr>
              <a:t>PPs</a:t>
            </a:r>
            <a:r>
              <a:rPr lang="it-IT" altLang="it-IT" sz="2000" dirty="0" smtClean="0">
                <a:latin typeface="Arial" panose="020B0604020202020204" pitchFamily="34" charset="0"/>
                <a:sym typeface="Wingdings" panose="05000000000000000000" pitchFamily="2" charset="2"/>
              </a:rPr>
              <a:t> are </a:t>
            </a:r>
            <a:r>
              <a:rPr lang="it-IT" altLang="it-IT" sz="2000" dirty="0" err="1" smtClean="0">
                <a:latin typeface="Arial" panose="020B0604020202020204" pitchFamily="34" charset="0"/>
                <a:sym typeface="Wingdings" panose="05000000000000000000" pitchFamily="2" charset="2"/>
              </a:rPr>
              <a:t>deterministic</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Inputs</a:t>
            </a:r>
            <a:r>
              <a:rPr lang="it-IT" altLang="it-IT" sz="2000" dirty="0" smtClean="0">
                <a:latin typeface="Arial" panose="020B0604020202020204" pitchFamily="34" charset="0"/>
                <a:sym typeface="Wingdings" panose="05000000000000000000" pitchFamily="2" charset="2"/>
              </a:rPr>
              <a:t> are the </a:t>
            </a:r>
            <a:r>
              <a:rPr lang="it-IT" altLang="it-IT" sz="2000" dirty="0" err="1" smtClean="0">
                <a:latin typeface="Arial" panose="020B0604020202020204" pitchFamily="34" charset="0"/>
                <a:sym typeface="Wingdings" panose="05000000000000000000" pitchFamily="2" charset="2"/>
              </a:rPr>
              <a:t>following</a:t>
            </a:r>
            <a:r>
              <a:rPr lang="it-IT" altLang="it-IT" sz="2000" dirty="0" smtClean="0">
                <a:latin typeface="Arial" panose="020B0604020202020204" pitchFamily="34" charset="0"/>
                <a:sym typeface="Wingdings" panose="05000000000000000000" pitchFamily="2" charset="2"/>
              </a:rPr>
              <a:t>:</a:t>
            </a:r>
          </a:p>
          <a:p>
            <a:pPr marL="342900" indent="-342900" algn="just" eaLnBrk="1" hangingPunct="1">
              <a:spcBef>
                <a:spcPct val="0"/>
              </a:spcBef>
              <a:spcAft>
                <a:spcPts val="0"/>
              </a:spcAft>
              <a:buFontTx/>
              <a:buChar char="-"/>
              <a:defRPr/>
            </a:pPr>
            <a:r>
              <a:rPr lang="it-IT" altLang="it-IT" sz="2000" dirty="0" err="1" smtClean="0">
                <a:latin typeface="Arial" panose="020B0604020202020204" pitchFamily="34" charset="0"/>
                <a:sym typeface="Wingdings" panose="05000000000000000000" pitchFamily="2" charset="2"/>
              </a:rPr>
              <a:t>standardized</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macroeconomic</a:t>
            </a:r>
            <a:r>
              <a:rPr lang="it-IT" altLang="it-IT" sz="2000" dirty="0" smtClean="0">
                <a:latin typeface="Arial" panose="020B0604020202020204" pitchFamily="34" charset="0"/>
                <a:sym typeface="Wingdings" panose="05000000000000000000" pitchFamily="2" charset="2"/>
              </a:rPr>
              <a:t> and </a:t>
            </a:r>
            <a:r>
              <a:rPr lang="it-IT" altLang="it-IT" sz="2000" dirty="0" err="1" smtClean="0">
                <a:latin typeface="Arial" panose="020B0604020202020204" pitchFamily="34" charset="0"/>
                <a:sym typeface="Wingdings" panose="05000000000000000000" pitchFamily="2" charset="2"/>
              </a:rPr>
              <a:t>demographic</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assumptions</a:t>
            </a:r>
            <a:r>
              <a:rPr lang="it-IT" altLang="it-IT" sz="2000" dirty="0" smtClean="0">
                <a:latin typeface="Arial" panose="020B0604020202020204" pitchFamily="34" charset="0"/>
                <a:sym typeface="Wingdings" panose="05000000000000000000" pitchFamily="2" charset="2"/>
              </a:rPr>
              <a:t> set by the supervisor (</a:t>
            </a:r>
            <a:r>
              <a:rPr lang="it-IT" altLang="it-IT" sz="2000" dirty="0" err="1" smtClean="0">
                <a:latin typeface="Arial" panose="020B0604020202020204" pitchFamily="34" charset="0"/>
                <a:sym typeface="Wingdings" panose="05000000000000000000" pitchFamily="2" charset="2"/>
              </a:rPr>
              <a:t>level</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playing</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field</a:t>
            </a:r>
            <a:r>
              <a:rPr lang="it-IT" altLang="it-IT" sz="2000" dirty="0" smtClean="0">
                <a:latin typeface="Arial" panose="020B0604020202020204" pitchFamily="34" charset="0"/>
                <a:sym typeface="Wingdings" panose="05000000000000000000" pitchFamily="2" charset="2"/>
              </a:rPr>
              <a:t>, no </a:t>
            </a:r>
            <a:r>
              <a:rPr lang="it-IT" altLang="it-IT" sz="2000" dirty="0" err="1" smtClean="0">
                <a:latin typeface="Arial" panose="020B0604020202020204" pitchFamily="34" charset="0"/>
                <a:sym typeface="Wingdings" panose="05000000000000000000" pitchFamily="2" charset="2"/>
              </a:rPr>
              <a:t>distortions</a:t>
            </a:r>
            <a:r>
              <a:rPr lang="it-IT" altLang="it-IT" sz="2000" dirty="0" smtClean="0">
                <a:latin typeface="Arial" panose="020B0604020202020204" pitchFamily="34" charset="0"/>
                <a:sym typeface="Wingdings" panose="05000000000000000000" pitchFamily="2" charset="2"/>
              </a:rPr>
              <a:t> in the market)</a:t>
            </a:r>
          </a:p>
          <a:p>
            <a:pPr marL="342900" indent="-342900" algn="just" eaLnBrk="1" hangingPunct="1">
              <a:spcBef>
                <a:spcPct val="0"/>
              </a:spcBef>
              <a:spcAft>
                <a:spcPts val="2400"/>
              </a:spcAft>
              <a:buFontTx/>
              <a:buChar char="-"/>
              <a:defRPr/>
            </a:pPr>
            <a:r>
              <a:rPr lang="it-IT" altLang="it-IT" sz="2000" dirty="0" smtClean="0">
                <a:latin typeface="Arial" panose="020B0604020202020204" pitchFamily="34" charset="0"/>
                <a:sym typeface="Wingdings" panose="05000000000000000000" pitchFamily="2" charset="2"/>
              </a:rPr>
              <a:t>the </a:t>
            </a:r>
            <a:r>
              <a:rPr lang="it-IT" altLang="it-IT" sz="2000" dirty="0" err="1" smtClean="0">
                <a:latin typeface="Arial" panose="020B0604020202020204" pitchFamily="34" charset="0"/>
                <a:sym typeface="Wingdings" panose="05000000000000000000" pitchFamily="2" charset="2"/>
              </a:rPr>
              <a:t>relevant</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pension</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plan</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characteristics</a:t>
            </a:r>
            <a:r>
              <a:rPr lang="it-IT" altLang="it-IT" sz="2000" dirty="0" smtClean="0">
                <a:latin typeface="Arial" panose="020B0604020202020204" pitchFamily="34" charset="0"/>
                <a:sym typeface="Wingdings" panose="05000000000000000000" pitchFamily="2" charset="2"/>
              </a:rPr>
              <a:t> (for </a:t>
            </a:r>
            <a:r>
              <a:rPr lang="it-IT" altLang="it-IT" sz="2000" dirty="0" err="1" smtClean="0">
                <a:latin typeface="Arial" panose="020B0604020202020204" pitchFamily="34" charset="0"/>
                <a:sym typeface="Wingdings" panose="05000000000000000000" pitchFamily="2" charset="2"/>
              </a:rPr>
              <a:t>instance</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plan</a:t>
            </a:r>
            <a:r>
              <a:rPr lang="it-IT" altLang="it-IT" sz="2000" dirty="0" smtClean="0">
                <a:latin typeface="Arial" panose="020B0604020202020204" pitchFamily="34" charset="0"/>
                <a:sym typeface="Wingdings" panose="05000000000000000000" pitchFamily="2" charset="2"/>
              </a:rPr>
              <a:t> </a:t>
            </a:r>
            <a:r>
              <a:rPr lang="it-IT" altLang="it-IT" sz="2000" dirty="0" err="1" smtClean="0">
                <a:latin typeface="Arial" panose="020B0604020202020204" pitchFamily="34" charset="0"/>
                <a:sym typeface="Wingdings" panose="05000000000000000000" pitchFamily="2" charset="2"/>
              </a:rPr>
              <a:t>costs</a:t>
            </a:r>
            <a:r>
              <a:rPr lang="it-IT" altLang="it-IT" sz="2000" dirty="0" smtClean="0">
                <a:latin typeface="Arial" panose="020B0604020202020204" pitchFamily="34" charset="0"/>
                <a:sym typeface="Wingdings" panose="05000000000000000000" pitchFamily="2" charset="2"/>
              </a:rPr>
              <a:t>) and </a:t>
            </a:r>
            <a:r>
              <a:rPr lang="it-IT" altLang="it-IT" sz="2000" dirty="0" err="1" smtClean="0">
                <a:latin typeface="Arial" panose="020B0604020202020204" pitchFamily="34" charset="0"/>
                <a:sym typeface="Wingdings" panose="05000000000000000000" pitchFamily="2" charset="2"/>
              </a:rPr>
              <a:t>members</a:t>
            </a:r>
            <a:r>
              <a:rPr lang="it-IT" altLang="it-IT" sz="2000" dirty="0" smtClean="0">
                <a:latin typeface="Arial" panose="020B0604020202020204" pitchFamily="34" charset="0"/>
                <a:sym typeface="Wingdings" panose="05000000000000000000" pitchFamily="2" charset="2"/>
              </a:rPr>
              <a:t>’ personal information</a:t>
            </a:r>
            <a:endParaRPr lang="it-IT" altLang="it-IT" sz="2000" dirty="0" smtClean="0">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An overview  </a:t>
            </a:r>
            <a:r>
              <a:rPr lang="en-US" altLang="it-IT" sz="2400">
                <a:solidFill>
                  <a:schemeClr val="accent2"/>
                </a:solidFill>
                <a:latin typeface="Arial" charset="0"/>
                <a:cs typeface="Times New Roman" pitchFamily="18" charset="0"/>
              </a:rPr>
              <a:t>- Methodology: Basic assumptions</a:t>
            </a:r>
          </a:p>
        </p:txBody>
      </p:sp>
      <p:sp>
        <p:nvSpPr>
          <p:cNvPr id="11267" name="CasellaDiTesto 3"/>
          <p:cNvSpPr txBox="1">
            <a:spLocks noChangeArrowheads="1"/>
          </p:cNvSpPr>
          <p:nvPr/>
        </p:nvSpPr>
        <p:spPr bwMode="auto">
          <a:xfrm>
            <a:off x="244475" y="620713"/>
            <a:ext cx="864393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600"/>
              </a:spcAft>
              <a:buFontTx/>
              <a:buNone/>
            </a:pPr>
            <a:endParaRPr lang="it-IT" altLang="it-IT" sz="2000">
              <a:latin typeface="Arial" charset="0"/>
              <a:sym typeface="Wingdings" pitchFamily="2" charset="2"/>
            </a:endParaRPr>
          </a:p>
          <a:p>
            <a:pPr algn="just" eaLnBrk="1" hangingPunct="1">
              <a:spcBef>
                <a:spcPct val="0"/>
              </a:spcBef>
              <a:spcAft>
                <a:spcPts val="600"/>
              </a:spcAft>
              <a:buFontTx/>
              <a:buNone/>
            </a:pPr>
            <a:endParaRPr lang="it-IT" altLang="it-IT" sz="2000">
              <a:latin typeface="Arial" charset="0"/>
              <a:sym typeface="Wingdings" pitchFamily="2" charset="2"/>
            </a:endParaRPr>
          </a:p>
          <a:p>
            <a:pPr algn="just" eaLnBrk="1" hangingPunct="1">
              <a:spcBef>
                <a:spcPct val="0"/>
              </a:spcBef>
              <a:spcAft>
                <a:spcPts val="600"/>
              </a:spcAft>
              <a:buFontTx/>
              <a:buNone/>
            </a:pPr>
            <a:endParaRPr lang="it-IT" altLang="it-IT" sz="2000">
              <a:latin typeface="Arial" charset="0"/>
              <a:sym typeface="Wingdings" pitchFamily="2" charset="2"/>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1270"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6</a:t>
            </a:r>
            <a:r>
              <a:rPr lang="en-US" altLang="it-IT" sz="1400">
                <a:solidFill>
                  <a:schemeClr val="accent2"/>
                </a:solidFill>
                <a:latin typeface="Arial" charset="0"/>
                <a:cs typeface="Times New Roman" pitchFamily="18" charset="0"/>
              </a:rPr>
              <a:t> </a:t>
            </a:r>
          </a:p>
        </p:txBody>
      </p:sp>
      <p:pic>
        <p:nvPicPr>
          <p:cNvPr id="11271" name="Immagine 1" descr="cid:image001.png@01CEF4D7.199934E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272" name="Oggetto 1"/>
          <p:cNvGraphicFramePr>
            <a:graphicFrameLocks noChangeAspect="1"/>
          </p:cNvGraphicFramePr>
          <p:nvPr/>
        </p:nvGraphicFramePr>
        <p:xfrm>
          <a:off x="468313" y="620713"/>
          <a:ext cx="7488237" cy="3140075"/>
        </p:xfrm>
        <a:graphic>
          <a:graphicData uri="http://schemas.openxmlformats.org/presentationml/2006/ole">
            <mc:AlternateContent xmlns:mc="http://schemas.openxmlformats.org/markup-compatibility/2006">
              <mc:Choice xmlns:v="urn:schemas-microsoft-com:vml" Requires="v">
                <p:oleObj spid="_x0000_s11284" name="Documento" r:id="rId5" imgW="6105053" imgH="2558274" progId="Word.Document.12">
                  <p:embed/>
                </p:oleObj>
              </mc:Choice>
              <mc:Fallback>
                <p:oleObj name="Documento" r:id="rId5" imgW="6105053" imgH="2558274" progId="Word.Document.12">
                  <p:embed/>
                  <p:pic>
                    <p:nvPicPr>
                      <p:cNvPr id="0" name="Oggetto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313" y="620713"/>
                        <a:ext cx="7488237"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273" name="Rettangolo 1"/>
          <p:cNvSpPr>
            <a:spLocks noChangeArrowheads="1"/>
          </p:cNvSpPr>
          <p:nvPr/>
        </p:nvSpPr>
        <p:spPr bwMode="auto">
          <a:xfrm>
            <a:off x="323850" y="3584575"/>
            <a:ext cx="8250238"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2400"/>
              </a:spcAft>
              <a:buFontTx/>
              <a:buNone/>
            </a:pPr>
            <a:r>
              <a:rPr lang="it-IT" altLang="it-IT" sz="2000">
                <a:latin typeface="Arial" charset="0"/>
              </a:rPr>
              <a:t>PPs are expressed in terms of real values at retirement and not in terms of replacement rate</a:t>
            </a:r>
          </a:p>
          <a:p>
            <a:pPr algn="just" eaLnBrk="1" hangingPunct="1">
              <a:spcBef>
                <a:spcPct val="0"/>
              </a:spcBef>
              <a:spcAft>
                <a:spcPts val="300"/>
              </a:spcAft>
              <a:buFontTx/>
              <a:buNone/>
            </a:pPr>
            <a:r>
              <a:rPr lang="it-IT" altLang="it-IT" sz="2000">
                <a:latin typeface="Arial" charset="0"/>
              </a:rPr>
              <a:t>PPs are expressed in terms of the first annuity at retirement and do not take into account how this annuity changes its value next</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An overview  </a:t>
            </a:r>
            <a:r>
              <a:rPr lang="en-US" altLang="it-IT" sz="2400">
                <a:solidFill>
                  <a:schemeClr val="accent2"/>
                </a:solidFill>
                <a:latin typeface="Arial" charset="0"/>
                <a:cs typeface="Times New Roman" pitchFamily="18" charset="0"/>
              </a:rPr>
              <a:t>- The standardized PPs format</a:t>
            </a:r>
          </a:p>
        </p:txBody>
      </p:sp>
      <p:sp>
        <p:nvSpPr>
          <p:cNvPr id="12291" name="CasellaDiTesto 3"/>
          <p:cNvSpPr txBox="1">
            <a:spLocks noChangeArrowheads="1"/>
          </p:cNvSpPr>
          <p:nvPr/>
        </p:nvSpPr>
        <p:spPr bwMode="auto">
          <a:xfrm>
            <a:off x="244475" y="620713"/>
            <a:ext cx="864393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600"/>
              </a:spcAft>
              <a:buFontTx/>
              <a:buNone/>
            </a:pPr>
            <a:endParaRPr lang="it-IT" altLang="it-IT" sz="2000">
              <a:latin typeface="Arial" charset="0"/>
              <a:sym typeface="Wingdings" pitchFamily="2" charset="2"/>
            </a:endParaRPr>
          </a:p>
          <a:p>
            <a:pPr algn="just" eaLnBrk="1" hangingPunct="1">
              <a:spcBef>
                <a:spcPct val="0"/>
              </a:spcBef>
              <a:spcAft>
                <a:spcPts val="600"/>
              </a:spcAft>
              <a:buFontTx/>
              <a:buNone/>
            </a:pPr>
            <a:endParaRPr lang="it-IT" altLang="it-IT" sz="2000">
              <a:latin typeface="Arial" charset="0"/>
              <a:sym typeface="Wingdings" pitchFamily="2" charset="2"/>
            </a:endParaRPr>
          </a:p>
          <a:p>
            <a:pPr algn="just" eaLnBrk="1" hangingPunct="1">
              <a:spcBef>
                <a:spcPct val="0"/>
              </a:spcBef>
              <a:spcAft>
                <a:spcPts val="600"/>
              </a:spcAft>
              <a:buFontTx/>
              <a:buNone/>
            </a:pPr>
            <a:endParaRPr lang="it-IT" altLang="it-IT" sz="2000">
              <a:latin typeface="Arial" charset="0"/>
              <a:sym typeface="Wingdings" pitchFamily="2" charset="2"/>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2294"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7</a:t>
            </a:r>
            <a:r>
              <a:rPr lang="en-US" altLang="it-IT" sz="1400">
                <a:solidFill>
                  <a:schemeClr val="accent2"/>
                </a:solidFill>
                <a:latin typeface="Arial" charset="0"/>
                <a:cs typeface="Times New Roman" pitchFamily="18" charset="0"/>
              </a:rPr>
              <a:t> </a:t>
            </a:r>
          </a:p>
        </p:txBody>
      </p:sp>
      <p:pic>
        <p:nvPicPr>
          <p:cNvPr id="12295" name="Immagine 1" descr="cid:image001.png@01CEF4D7.199934E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CasellaDiTesto 9"/>
          <p:cNvSpPr txBox="1">
            <a:spLocks noChangeArrowheads="1"/>
          </p:cNvSpPr>
          <p:nvPr/>
        </p:nvSpPr>
        <p:spPr bwMode="auto">
          <a:xfrm>
            <a:off x="244475" y="549275"/>
            <a:ext cx="86439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2400"/>
              </a:spcAft>
              <a:buFontTx/>
              <a:buNone/>
            </a:pPr>
            <a:r>
              <a:rPr lang="it-IT" altLang="it-IT" sz="2000">
                <a:latin typeface="Arial" charset="0"/>
              </a:rPr>
              <a:t>a) Male, annual contribution: € 2,500</a:t>
            </a:r>
          </a:p>
        </p:txBody>
      </p:sp>
      <p:graphicFrame>
        <p:nvGraphicFramePr>
          <p:cNvPr id="12297" name="Oggetto 7"/>
          <p:cNvGraphicFramePr>
            <a:graphicFrameLocks noChangeAspect="1"/>
          </p:cNvGraphicFramePr>
          <p:nvPr/>
        </p:nvGraphicFramePr>
        <p:xfrm>
          <a:off x="392113" y="1052513"/>
          <a:ext cx="6842125" cy="3246437"/>
        </p:xfrm>
        <a:graphic>
          <a:graphicData uri="http://schemas.openxmlformats.org/presentationml/2006/ole">
            <mc:AlternateContent xmlns:mc="http://schemas.openxmlformats.org/markup-compatibility/2006">
              <mc:Choice xmlns:v="urn:schemas-microsoft-com:vml" Requires="v">
                <p:oleObj spid="_x0000_s12308" name="Documento" r:id="rId6" imgW="6105053" imgH="2909112" progId="Word.Document.12">
                  <p:embed/>
                </p:oleObj>
              </mc:Choice>
              <mc:Fallback>
                <p:oleObj name="Documento" r:id="rId6" imgW="6105053" imgH="2909112" progId="Word.Document.12">
                  <p:embed/>
                  <p:pic>
                    <p:nvPicPr>
                      <p:cNvPr id="0" name="Oggetto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113" y="1052513"/>
                        <a:ext cx="6842125" cy="324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An overview  </a:t>
            </a:r>
            <a:r>
              <a:rPr lang="en-US" altLang="it-IT" sz="2400">
                <a:solidFill>
                  <a:schemeClr val="accent2"/>
                </a:solidFill>
                <a:latin typeface="Arial" charset="0"/>
                <a:cs typeface="Times New Roman" pitchFamily="18" charset="0"/>
              </a:rPr>
              <a:t>- Methodology: Expected rates of return</a:t>
            </a:r>
          </a:p>
        </p:txBody>
      </p:sp>
      <p:sp>
        <p:nvSpPr>
          <p:cNvPr id="4" name="CasellaDiTesto 3"/>
          <p:cNvSpPr txBox="1">
            <a:spLocks noChangeArrowheads="1"/>
          </p:cNvSpPr>
          <p:nvPr/>
        </p:nvSpPr>
        <p:spPr bwMode="auto">
          <a:xfrm>
            <a:off x="244475" y="549275"/>
            <a:ext cx="8643938"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accent2"/>
                </a:solidFill>
                <a:latin typeface="Arial" panose="020B0604020202020204" pitchFamily="34" charset="0"/>
              </a:defRPr>
            </a:lvl1pPr>
            <a:lvl2pPr marL="742950" indent="-285750">
              <a:defRPr sz="2400">
                <a:solidFill>
                  <a:schemeClr val="accent2"/>
                </a:solidFill>
                <a:latin typeface="Arial" panose="020B0604020202020204" pitchFamily="34" charset="0"/>
              </a:defRPr>
            </a:lvl2pPr>
            <a:lvl3pPr marL="1143000" indent="-228600">
              <a:defRPr sz="2400">
                <a:solidFill>
                  <a:schemeClr val="accent2"/>
                </a:solidFill>
                <a:latin typeface="Arial" panose="020B0604020202020204" pitchFamily="34" charset="0"/>
              </a:defRPr>
            </a:lvl3pPr>
            <a:lvl4pPr marL="1600200" indent="-228600">
              <a:defRPr sz="2400">
                <a:solidFill>
                  <a:schemeClr val="accent2"/>
                </a:solidFill>
                <a:latin typeface="Arial" panose="020B0604020202020204" pitchFamily="34" charset="0"/>
              </a:defRPr>
            </a:lvl4pPr>
            <a:lvl5pPr marL="2057400" indent="-228600">
              <a:defRPr sz="2400">
                <a:solidFill>
                  <a:schemeClr val="accent2"/>
                </a:solidFill>
                <a:latin typeface="Arial" panose="020B0604020202020204" pitchFamily="34" charset="0"/>
              </a:defRPr>
            </a:lvl5pPr>
            <a:lvl6pPr marL="2514600" indent="-228600" eaLnBrk="0" fontAlgn="base" hangingPunct="0">
              <a:spcBef>
                <a:spcPct val="0"/>
              </a:spcBef>
              <a:spcAft>
                <a:spcPct val="0"/>
              </a:spcAft>
              <a:defRPr sz="2400">
                <a:solidFill>
                  <a:schemeClr val="accent2"/>
                </a:solidFill>
                <a:latin typeface="Arial" panose="020B0604020202020204" pitchFamily="34" charset="0"/>
              </a:defRPr>
            </a:lvl6pPr>
            <a:lvl7pPr marL="2971800" indent="-228600" eaLnBrk="0" fontAlgn="base" hangingPunct="0">
              <a:spcBef>
                <a:spcPct val="0"/>
              </a:spcBef>
              <a:spcAft>
                <a:spcPct val="0"/>
              </a:spcAft>
              <a:defRPr sz="2400">
                <a:solidFill>
                  <a:schemeClr val="accent2"/>
                </a:solidFill>
                <a:latin typeface="Arial" panose="020B0604020202020204" pitchFamily="34" charset="0"/>
              </a:defRPr>
            </a:lvl7pPr>
            <a:lvl8pPr marL="3429000" indent="-228600" eaLnBrk="0" fontAlgn="base" hangingPunct="0">
              <a:spcBef>
                <a:spcPct val="0"/>
              </a:spcBef>
              <a:spcAft>
                <a:spcPct val="0"/>
              </a:spcAft>
              <a:defRPr sz="2400">
                <a:solidFill>
                  <a:schemeClr val="accent2"/>
                </a:solidFill>
                <a:latin typeface="Arial" panose="020B0604020202020204" pitchFamily="34" charset="0"/>
              </a:defRPr>
            </a:lvl8pPr>
            <a:lvl9pPr marL="3886200" indent="-228600" eaLnBrk="0" fontAlgn="base" hangingPunct="0">
              <a:spcBef>
                <a:spcPct val="0"/>
              </a:spcBef>
              <a:spcAft>
                <a:spcPct val="0"/>
              </a:spcAft>
              <a:defRPr sz="2400">
                <a:solidFill>
                  <a:schemeClr val="accent2"/>
                </a:solidFill>
                <a:latin typeface="Arial" panose="020B0604020202020204" pitchFamily="34" charset="0"/>
              </a:defRPr>
            </a:lvl9pPr>
          </a:lstStyle>
          <a:p>
            <a:pPr algn="just" eaLnBrk="1" hangingPunct="1">
              <a:spcAft>
                <a:spcPts val="300"/>
              </a:spcAft>
              <a:defRPr/>
            </a:pPr>
            <a:r>
              <a:rPr lang="it-IT" altLang="it-IT" sz="2000" dirty="0" err="1" smtClean="0">
                <a:solidFill>
                  <a:schemeClr val="tx1"/>
                </a:solidFill>
              </a:rPr>
              <a:t>Expected</a:t>
            </a:r>
            <a:r>
              <a:rPr lang="it-IT" altLang="it-IT" sz="2000" dirty="0" smtClean="0">
                <a:solidFill>
                  <a:schemeClr val="tx1"/>
                </a:solidFill>
              </a:rPr>
              <a:t> </a:t>
            </a:r>
            <a:r>
              <a:rPr lang="it-IT" altLang="it-IT" sz="2000" dirty="0" err="1" smtClean="0">
                <a:solidFill>
                  <a:schemeClr val="tx1"/>
                </a:solidFill>
              </a:rPr>
              <a:t>real</a:t>
            </a:r>
            <a:r>
              <a:rPr lang="it-IT" altLang="it-IT" sz="2000" dirty="0" smtClean="0">
                <a:solidFill>
                  <a:schemeClr val="tx1"/>
                </a:solidFill>
              </a:rPr>
              <a:t> rate of </a:t>
            </a:r>
            <a:r>
              <a:rPr lang="it-IT" altLang="it-IT" sz="2000" dirty="0" err="1" smtClean="0">
                <a:solidFill>
                  <a:schemeClr val="tx1"/>
                </a:solidFill>
              </a:rPr>
              <a:t>returns</a:t>
            </a:r>
            <a:r>
              <a:rPr lang="it-IT" altLang="it-IT" sz="2000" dirty="0" smtClean="0">
                <a:solidFill>
                  <a:schemeClr val="tx1"/>
                </a:solidFill>
              </a:rPr>
              <a:t> (</a:t>
            </a:r>
            <a:r>
              <a:rPr lang="it-IT" altLang="it-IT" sz="2000" dirty="0" err="1" smtClean="0">
                <a:solidFill>
                  <a:schemeClr val="tx1"/>
                </a:solidFill>
              </a:rPr>
              <a:t>annual</a:t>
            </a:r>
            <a:r>
              <a:rPr lang="it-IT" altLang="it-IT" sz="2000" dirty="0" smtClean="0">
                <a:solidFill>
                  <a:schemeClr val="tx1"/>
                </a:solidFill>
              </a:rPr>
              <a:t>):</a:t>
            </a:r>
          </a:p>
          <a:p>
            <a:pPr marL="342900" indent="-342900" algn="just" eaLnBrk="1" hangingPunct="1">
              <a:spcAft>
                <a:spcPts val="300"/>
              </a:spcAft>
              <a:buFontTx/>
              <a:buChar char="-"/>
              <a:defRPr/>
            </a:pPr>
            <a:r>
              <a:rPr lang="it-IT" altLang="it-IT" sz="2000" dirty="0" smtClean="0">
                <a:solidFill>
                  <a:schemeClr val="tx1"/>
                </a:solidFill>
              </a:rPr>
              <a:t>2% bonds</a:t>
            </a:r>
          </a:p>
          <a:p>
            <a:pPr marL="342900" indent="-342900" algn="just" eaLnBrk="1" hangingPunct="1">
              <a:spcAft>
                <a:spcPts val="300"/>
              </a:spcAft>
              <a:buFontTx/>
              <a:buChar char="-"/>
              <a:defRPr/>
            </a:pPr>
            <a:r>
              <a:rPr lang="it-IT" altLang="it-IT" sz="2000" dirty="0" smtClean="0">
                <a:solidFill>
                  <a:schemeClr val="tx1"/>
                </a:solidFill>
              </a:rPr>
              <a:t>4% </a:t>
            </a:r>
            <a:r>
              <a:rPr lang="it-IT" altLang="it-IT" sz="2000" dirty="0" err="1" smtClean="0">
                <a:solidFill>
                  <a:schemeClr val="tx1"/>
                </a:solidFill>
              </a:rPr>
              <a:t>equities</a:t>
            </a:r>
            <a:endParaRPr lang="it-IT" altLang="it-IT" sz="2000" dirty="0" smtClean="0">
              <a:solidFill>
                <a:schemeClr val="tx1"/>
              </a:solidFill>
            </a:endParaRPr>
          </a:p>
          <a:p>
            <a:pPr marL="342900" indent="-342900" algn="just" eaLnBrk="1" hangingPunct="1">
              <a:spcAft>
                <a:spcPts val="2400"/>
              </a:spcAft>
              <a:buFontTx/>
              <a:buChar char="-"/>
              <a:defRPr/>
            </a:pPr>
            <a:r>
              <a:rPr lang="it-IT" altLang="it-IT" sz="2000" dirty="0" smtClean="0">
                <a:solidFill>
                  <a:schemeClr val="tx1"/>
                </a:solidFill>
              </a:rPr>
              <a:t>       2% </a:t>
            </a:r>
            <a:r>
              <a:rPr lang="it-IT" altLang="it-IT" sz="2000" dirty="0" err="1" smtClean="0">
                <a:solidFill>
                  <a:schemeClr val="tx1"/>
                </a:solidFill>
              </a:rPr>
              <a:t>equity</a:t>
            </a:r>
            <a:r>
              <a:rPr lang="it-IT" altLang="it-IT" sz="2000" dirty="0" smtClean="0">
                <a:solidFill>
                  <a:schemeClr val="tx1"/>
                </a:solidFill>
              </a:rPr>
              <a:t> </a:t>
            </a:r>
            <a:r>
              <a:rPr lang="it-IT" altLang="it-IT" sz="2000" dirty="0" err="1" smtClean="0">
                <a:solidFill>
                  <a:schemeClr val="tx1"/>
                </a:solidFill>
              </a:rPr>
              <a:t>risk</a:t>
            </a:r>
            <a:r>
              <a:rPr lang="it-IT" altLang="it-IT" sz="2000" dirty="0" smtClean="0">
                <a:solidFill>
                  <a:schemeClr val="tx1"/>
                </a:solidFill>
              </a:rPr>
              <a:t> premium (ERP) </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lower</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than</a:t>
            </a:r>
            <a:r>
              <a:rPr lang="it-IT" altLang="it-IT" sz="2000" dirty="0" smtClean="0">
                <a:solidFill>
                  <a:schemeClr val="tx1"/>
                </a:solidFill>
                <a:sym typeface="Wingdings" panose="05000000000000000000" pitchFamily="2" charset="2"/>
              </a:rPr>
              <a:t> long </a:t>
            </a:r>
            <a:r>
              <a:rPr lang="it-IT" altLang="it-IT" sz="2000" dirty="0" err="1" smtClean="0">
                <a:solidFill>
                  <a:schemeClr val="tx1"/>
                </a:solidFill>
                <a:sym typeface="Wingdings" panose="05000000000000000000" pitchFamily="2" charset="2"/>
              </a:rPr>
              <a:t>run</a:t>
            </a:r>
            <a:r>
              <a:rPr lang="it-IT" altLang="it-IT" sz="2000" dirty="0" smtClean="0">
                <a:solidFill>
                  <a:schemeClr val="tx1"/>
                </a:solidFill>
                <a:sym typeface="Wingdings" panose="05000000000000000000" pitchFamily="2" charset="2"/>
              </a:rPr>
              <a:t> TS (3%)</a:t>
            </a:r>
            <a:endParaRPr lang="it-IT" altLang="it-IT" sz="2000" dirty="0" smtClean="0">
              <a:solidFill>
                <a:schemeClr val="tx1"/>
              </a:solidFill>
            </a:endParaRPr>
          </a:p>
          <a:p>
            <a:pPr algn="just" eaLnBrk="1" hangingPunct="1">
              <a:defRPr/>
            </a:pPr>
            <a:r>
              <a:rPr lang="it-IT" altLang="it-IT" sz="2000" dirty="0" err="1" smtClean="0">
                <a:solidFill>
                  <a:schemeClr val="tx1"/>
                </a:solidFill>
                <a:sym typeface="Wingdings" panose="05000000000000000000" pitchFamily="2" charset="2"/>
              </a:rPr>
              <a:t>These</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rates</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were</a:t>
            </a:r>
            <a:r>
              <a:rPr lang="it-IT" altLang="it-IT" sz="2000" dirty="0" smtClean="0">
                <a:solidFill>
                  <a:schemeClr val="tx1"/>
                </a:solidFill>
                <a:sym typeface="Wingdings" panose="05000000000000000000" pitchFamily="2" charset="2"/>
              </a:rPr>
              <a:t> set in 2008 and </a:t>
            </a:r>
            <a:r>
              <a:rPr lang="it-IT" altLang="it-IT" sz="2000" dirty="0" err="1" smtClean="0">
                <a:solidFill>
                  <a:schemeClr val="tx1"/>
                </a:solidFill>
                <a:sym typeface="Wingdings" panose="05000000000000000000" pitchFamily="2" charset="2"/>
              </a:rPr>
              <a:t>they</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have</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not</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been</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changed</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since</a:t>
            </a:r>
            <a:r>
              <a:rPr lang="it-IT" altLang="it-IT" sz="2000" dirty="0" smtClean="0">
                <a:solidFill>
                  <a:schemeClr val="tx1"/>
                </a:solidFill>
                <a:sym typeface="Wingdings" panose="05000000000000000000" pitchFamily="2" charset="2"/>
              </a:rPr>
              <a:t> </a:t>
            </a:r>
            <a:r>
              <a:rPr lang="it-IT" altLang="it-IT" sz="2000" dirty="0" err="1" smtClean="0">
                <a:solidFill>
                  <a:schemeClr val="tx1"/>
                </a:solidFill>
                <a:sym typeface="Wingdings" panose="05000000000000000000" pitchFamily="2" charset="2"/>
              </a:rPr>
              <a:t>then</a:t>
            </a:r>
            <a:endParaRPr lang="it-IT" altLang="it-IT" sz="2000" dirty="0" smtClean="0">
              <a:solidFill>
                <a:schemeClr val="tx1"/>
              </a:solidFill>
              <a:sym typeface="Wingdings" panose="05000000000000000000" pitchFamily="2" charset="2"/>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4342"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8</a:t>
            </a:r>
            <a:r>
              <a:rPr lang="en-US" altLang="it-IT" sz="1400">
                <a:solidFill>
                  <a:schemeClr val="accent2"/>
                </a:solidFill>
                <a:latin typeface="Arial" charset="0"/>
                <a:cs typeface="Times New Roman" pitchFamily="18" charset="0"/>
              </a:rPr>
              <a:t> </a:t>
            </a:r>
          </a:p>
        </p:txBody>
      </p:sp>
      <p:pic>
        <p:nvPicPr>
          <p:cNvPr id="14343"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CasellaDiTesto 15"/>
          <p:cNvSpPr txBox="1">
            <a:spLocks noChangeArrowheads="1"/>
          </p:cNvSpPr>
          <p:nvPr/>
        </p:nvSpPr>
        <p:spPr bwMode="auto">
          <a:xfrm>
            <a:off x="5810250" y="2855913"/>
            <a:ext cx="3076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spcAft>
                <a:spcPts val="300"/>
              </a:spcAft>
              <a:buFontTx/>
              <a:buNone/>
            </a:pPr>
            <a:r>
              <a:rPr lang="it-IT" altLang="it-IT" sz="1400">
                <a:latin typeface="Arial" charset="0"/>
              </a:rPr>
              <a:t>Source: DMS Dataset. Annualised real returns in USD.</a:t>
            </a:r>
            <a:endParaRPr lang="it-IT" altLang="it-IT" sz="1400">
              <a:latin typeface="Arial" charset="0"/>
              <a:sym typeface="Wingdings" pitchFamily="2" charset="2"/>
            </a:endParaRPr>
          </a:p>
        </p:txBody>
      </p:sp>
      <p:sp>
        <p:nvSpPr>
          <p:cNvPr id="14345" name="Freccia a destra 1"/>
          <p:cNvSpPr>
            <a:spLocks noChangeArrowheads="1"/>
          </p:cNvSpPr>
          <p:nvPr/>
        </p:nvSpPr>
        <p:spPr bwMode="auto">
          <a:xfrm>
            <a:off x="611188" y="1700213"/>
            <a:ext cx="431800" cy="215900"/>
          </a:xfrm>
          <a:prstGeom prst="rightArrow">
            <a:avLst>
              <a:gd name="adj1" fmla="val 50000"/>
              <a:gd name="adj2" fmla="val 50000"/>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pic>
        <p:nvPicPr>
          <p:cNvPr id="14346"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674938"/>
            <a:ext cx="5486400" cy="3705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347" name="Ovale 1"/>
          <p:cNvSpPr>
            <a:spLocks noChangeArrowheads="1"/>
          </p:cNvSpPr>
          <p:nvPr/>
        </p:nvSpPr>
        <p:spPr bwMode="auto">
          <a:xfrm>
            <a:off x="5062538" y="5661025"/>
            <a:ext cx="661987" cy="431800"/>
          </a:xfrm>
          <a:prstGeom prst="ellipse">
            <a:avLst/>
          </a:prstGeom>
          <a:noFill/>
          <a:ln w="254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
        <p:nvSpPr>
          <p:cNvPr id="14348" name="Ovale 17"/>
          <p:cNvSpPr>
            <a:spLocks noChangeArrowheads="1"/>
          </p:cNvSpPr>
          <p:nvPr/>
        </p:nvSpPr>
        <p:spPr bwMode="auto">
          <a:xfrm>
            <a:off x="885825" y="5661025"/>
            <a:ext cx="661988" cy="431800"/>
          </a:xfrm>
          <a:prstGeom prst="ellipse">
            <a:avLst/>
          </a:prstGeom>
          <a:noFill/>
          <a:ln w="254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cxnSp>
        <p:nvCxnSpPr>
          <p:cNvPr id="14349" name="Connettore 2 6"/>
          <p:cNvCxnSpPr>
            <a:cxnSpLocks noChangeShapeType="1"/>
          </p:cNvCxnSpPr>
          <p:nvPr/>
        </p:nvCxnSpPr>
        <p:spPr bwMode="auto">
          <a:xfrm flipH="1">
            <a:off x="1360488" y="3860800"/>
            <a:ext cx="187325" cy="431800"/>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ttangolo 5"/>
          <p:cNvSpPr>
            <a:spLocks noChangeArrowheads="1"/>
          </p:cNvSpPr>
          <p:nvPr/>
        </p:nvSpPr>
        <p:spPr bwMode="auto">
          <a:xfrm>
            <a:off x="214313" y="44450"/>
            <a:ext cx="843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2400" b="1">
                <a:solidFill>
                  <a:schemeClr val="accent2"/>
                </a:solidFill>
                <a:latin typeface="Arial" charset="0"/>
                <a:cs typeface="Times New Roman" pitchFamily="18" charset="0"/>
              </a:rPr>
              <a:t>An overview  </a:t>
            </a:r>
            <a:r>
              <a:rPr lang="en-US" altLang="it-IT" sz="2400">
                <a:solidFill>
                  <a:schemeClr val="accent2"/>
                </a:solidFill>
                <a:latin typeface="Arial" charset="0"/>
                <a:cs typeface="Times New Roman" pitchFamily="18" charset="0"/>
              </a:rPr>
              <a:t>- Methodology: Expected rates of return</a:t>
            </a:r>
          </a:p>
        </p:txBody>
      </p:sp>
      <p:sp>
        <p:nvSpPr>
          <p:cNvPr id="15363" name="CasellaDiTesto 3"/>
          <p:cNvSpPr txBox="1">
            <a:spLocks noChangeArrowheads="1"/>
          </p:cNvSpPr>
          <p:nvPr/>
        </p:nvSpPr>
        <p:spPr bwMode="auto">
          <a:xfrm>
            <a:off x="244475" y="549275"/>
            <a:ext cx="8643938" cy="594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it-IT" altLang="it-IT" sz="2000" dirty="0">
                <a:latin typeface="Arial" charset="0"/>
                <a:sym typeface="Wingdings" pitchFamily="2" charset="2"/>
              </a:rPr>
              <a:t>Real rate of </a:t>
            </a:r>
            <a:r>
              <a:rPr lang="it-IT" altLang="it-IT" sz="2000" dirty="0" err="1">
                <a:latin typeface="Arial" charset="0"/>
                <a:sym typeface="Wingdings" pitchFamily="2" charset="2"/>
              </a:rPr>
              <a:t>returns</a:t>
            </a:r>
            <a:r>
              <a:rPr lang="it-IT" altLang="it-IT" sz="2000" dirty="0">
                <a:latin typeface="Arial" charset="0"/>
                <a:sym typeface="Wingdings" pitchFamily="2" charset="2"/>
              </a:rPr>
              <a:t> are </a:t>
            </a:r>
            <a:r>
              <a:rPr lang="it-IT" altLang="it-IT" sz="2000" dirty="0" err="1">
                <a:latin typeface="Arial" charset="0"/>
                <a:sym typeface="Wingdings" pitchFamily="2" charset="2"/>
              </a:rPr>
              <a:t>weighted</a:t>
            </a:r>
            <a:r>
              <a:rPr lang="it-IT" altLang="it-IT" sz="2000" dirty="0">
                <a:latin typeface="Arial" charset="0"/>
                <a:sym typeface="Wingdings" pitchFamily="2" charset="2"/>
              </a:rPr>
              <a:t> by the </a:t>
            </a:r>
            <a:r>
              <a:rPr lang="it-IT" altLang="it-IT" sz="2000" dirty="0" err="1">
                <a:latin typeface="Arial" charset="0"/>
                <a:sym typeface="Wingdings" pitchFamily="2" charset="2"/>
              </a:rPr>
              <a:t>equity</a:t>
            </a:r>
            <a:r>
              <a:rPr lang="it-IT" altLang="it-IT" sz="2000" dirty="0">
                <a:latin typeface="Arial" charset="0"/>
                <a:sym typeface="Wingdings" pitchFamily="2" charset="2"/>
              </a:rPr>
              <a:t> (</a:t>
            </a:r>
            <a:r>
              <a:rPr lang="el-GR" altLang="it-IT" sz="2000" dirty="0">
                <a:latin typeface="Arial" charset="0"/>
                <a:sym typeface="Wingdings" pitchFamily="2" charset="2"/>
              </a:rPr>
              <a:t>α</a:t>
            </a:r>
            <a:r>
              <a:rPr lang="fr-FR" altLang="it-IT" sz="2000" dirty="0">
                <a:latin typeface="Arial" charset="0"/>
                <a:sym typeface="Wingdings" pitchFamily="2" charset="2"/>
              </a:rPr>
              <a:t>) and bond (</a:t>
            </a:r>
            <a:r>
              <a:rPr lang="el-GR" altLang="it-IT" sz="2000" dirty="0">
                <a:latin typeface="Arial" charset="0"/>
                <a:sym typeface="Wingdings" pitchFamily="2" charset="2"/>
              </a:rPr>
              <a:t>β</a:t>
            </a:r>
            <a:r>
              <a:rPr lang="fr-FR" altLang="it-IT" sz="2000" dirty="0">
                <a:latin typeface="Arial" charset="0"/>
                <a:sym typeface="Wingdings" pitchFamily="2" charset="2"/>
              </a:rPr>
              <a:t>) </a:t>
            </a:r>
            <a:r>
              <a:rPr lang="it-IT" altLang="it-IT" sz="2000" dirty="0" err="1">
                <a:latin typeface="Arial" charset="0"/>
                <a:sym typeface="Wingdings" pitchFamily="2" charset="2"/>
              </a:rPr>
              <a:t>asset</a:t>
            </a:r>
            <a:r>
              <a:rPr lang="it-IT" altLang="it-IT" sz="2000" dirty="0">
                <a:latin typeface="Arial" charset="0"/>
                <a:sym typeface="Wingdings" pitchFamily="2" charset="2"/>
              </a:rPr>
              <a:t> </a:t>
            </a:r>
            <a:r>
              <a:rPr lang="it-IT" altLang="it-IT" sz="2000" dirty="0" err="1">
                <a:latin typeface="Arial" charset="0"/>
                <a:sym typeface="Wingdings" pitchFamily="2" charset="2"/>
              </a:rPr>
              <a:t>allocation</a:t>
            </a:r>
            <a:r>
              <a:rPr lang="it-IT" altLang="it-IT" sz="2000" dirty="0">
                <a:latin typeface="Arial" charset="0"/>
                <a:sym typeface="Wingdings" pitchFamily="2" charset="2"/>
              </a:rPr>
              <a:t> of </a:t>
            </a:r>
            <a:r>
              <a:rPr lang="it-IT" altLang="it-IT" sz="2000" dirty="0" err="1">
                <a:latin typeface="Arial" charset="0"/>
                <a:sym typeface="Wingdings" pitchFamily="2" charset="2"/>
              </a:rPr>
              <a:t>each</a:t>
            </a:r>
            <a:r>
              <a:rPr lang="it-IT" altLang="it-IT" sz="2000" dirty="0">
                <a:latin typeface="Arial" charset="0"/>
                <a:sym typeface="Wingdings" pitchFamily="2" charset="2"/>
              </a:rPr>
              <a:t> </a:t>
            </a:r>
            <a:r>
              <a:rPr lang="it-IT" altLang="it-IT" sz="2000" dirty="0" err="1">
                <a:latin typeface="Arial" charset="0"/>
                <a:sym typeface="Wingdings" pitchFamily="2" charset="2"/>
              </a:rPr>
              <a:t>pension</a:t>
            </a:r>
            <a:r>
              <a:rPr lang="it-IT" altLang="it-IT" sz="2000" dirty="0">
                <a:latin typeface="Arial" charset="0"/>
                <a:sym typeface="Wingdings" pitchFamily="2" charset="2"/>
              </a:rPr>
              <a:t> fund (benchmark)</a:t>
            </a:r>
          </a:p>
          <a:p>
            <a:pPr algn="just" eaLnBrk="1" hangingPunct="1">
              <a:spcBef>
                <a:spcPct val="0"/>
              </a:spcBef>
              <a:buFontTx/>
              <a:buNone/>
            </a:pPr>
            <a:endParaRPr lang="it-IT" altLang="it-IT" sz="2000" dirty="0">
              <a:latin typeface="Arial" charset="0"/>
              <a:sym typeface="Wingdings" pitchFamily="2" charset="2"/>
            </a:endParaRPr>
          </a:p>
          <a:p>
            <a:pPr algn="just" eaLnBrk="1" hangingPunct="1">
              <a:spcBef>
                <a:spcPct val="0"/>
              </a:spcBef>
              <a:buFontTx/>
              <a:buNone/>
            </a:pPr>
            <a:endParaRPr lang="it-IT" altLang="it-IT" sz="2000" dirty="0">
              <a:latin typeface="Arial" charset="0"/>
              <a:sym typeface="Wingdings" pitchFamily="2" charset="2"/>
            </a:endParaRPr>
          </a:p>
          <a:p>
            <a:pPr algn="just" eaLnBrk="1" hangingPunct="1">
              <a:spcBef>
                <a:spcPct val="0"/>
              </a:spcBef>
              <a:buFontTx/>
              <a:buNone/>
            </a:pPr>
            <a:endParaRPr lang="it-IT" altLang="it-IT" sz="2000" dirty="0">
              <a:latin typeface="Arial" charset="0"/>
              <a:sym typeface="Wingdings" pitchFamily="2" charset="2"/>
            </a:endParaRPr>
          </a:p>
          <a:p>
            <a:pPr algn="just" eaLnBrk="1" hangingPunct="1">
              <a:spcBef>
                <a:spcPct val="0"/>
              </a:spcBef>
              <a:spcAft>
                <a:spcPts val="2400"/>
              </a:spcAft>
              <a:buFontTx/>
              <a:buNone/>
            </a:pPr>
            <a:r>
              <a:rPr lang="it-IT" altLang="it-IT" sz="2000" dirty="0" err="1">
                <a:latin typeface="Arial" charset="0"/>
                <a:sym typeface="Wingdings" pitchFamily="2" charset="2"/>
              </a:rPr>
              <a:t>PPs</a:t>
            </a:r>
            <a:r>
              <a:rPr lang="it-IT" altLang="it-IT" sz="2000" dirty="0">
                <a:latin typeface="Arial" charset="0"/>
                <a:sym typeface="Wingdings" pitchFamily="2" charset="2"/>
              </a:rPr>
              <a:t> take </a:t>
            </a:r>
            <a:r>
              <a:rPr lang="it-IT" altLang="it-IT" sz="2000" dirty="0" err="1">
                <a:latin typeface="Arial" charset="0"/>
                <a:sym typeface="Wingdings" pitchFamily="2" charset="2"/>
              </a:rPr>
              <a:t>into</a:t>
            </a:r>
            <a:r>
              <a:rPr lang="it-IT" altLang="it-IT" sz="2000" dirty="0">
                <a:latin typeface="Arial" charset="0"/>
                <a:sym typeface="Wingdings" pitchFamily="2" charset="2"/>
              </a:rPr>
              <a:t> account the impact of </a:t>
            </a:r>
            <a:r>
              <a:rPr lang="it-IT" altLang="it-IT" sz="2000" dirty="0" err="1">
                <a:latin typeface="Arial" charset="0"/>
                <a:sym typeface="Wingdings" pitchFamily="2" charset="2"/>
              </a:rPr>
              <a:t>costs</a:t>
            </a:r>
            <a:r>
              <a:rPr lang="it-IT" altLang="it-IT" sz="2000" dirty="0">
                <a:latin typeface="Arial" charset="0"/>
                <a:sym typeface="Wingdings" pitchFamily="2" charset="2"/>
              </a:rPr>
              <a:t> </a:t>
            </a:r>
            <a:r>
              <a:rPr lang="it-IT" altLang="it-IT" sz="2000" dirty="0" err="1">
                <a:latin typeface="Arial" charset="0"/>
                <a:sym typeface="Wingdings" pitchFamily="2" charset="2"/>
              </a:rPr>
              <a:t>charged</a:t>
            </a:r>
            <a:r>
              <a:rPr lang="it-IT" altLang="it-IT" sz="2000" dirty="0">
                <a:latin typeface="Arial" charset="0"/>
                <a:sym typeface="Wingdings" pitchFamily="2" charset="2"/>
              </a:rPr>
              <a:t> by </a:t>
            </a:r>
            <a:r>
              <a:rPr lang="it-IT" altLang="it-IT" sz="2000" dirty="0" err="1">
                <a:latin typeface="Arial" charset="0"/>
                <a:sym typeface="Wingdings" pitchFamily="2" charset="2"/>
              </a:rPr>
              <a:t>each</a:t>
            </a:r>
            <a:r>
              <a:rPr lang="it-IT" altLang="it-IT" sz="2000" dirty="0">
                <a:latin typeface="Arial" charset="0"/>
                <a:sym typeface="Wingdings" pitchFamily="2" charset="2"/>
              </a:rPr>
              <a:t> </a:t>
            </a:r>
            <a:r>
              <a:rPr lang="it-IT" altLang="it-IT" sz="2000" dirty="0" err="1">
                <a:latin typeface="Arial" charset="0"/>
                <a:sym typeface="Wingdings" pitchFamily="2" charset="2"/>
              </a:rPr>
              <a:t>pension</a:t>
            </a:r>
            <a:r>
              <a:rPr lang="it-IT" altLang="it-IT" sz="2000" dirty="0">
                <a:latin typeface="Arial" charset="0"/>
                <a:sym typeface="Wingdings" pitchFamily="2" charset="2"/>
              </a:rPr>
              <a:t> </a:t>
            </a:r>
            <a:r>
              <a:rPr lang="it-IT" altLang="it-IT" sz="2000" dirty="0" err="1">
                <a:latin typeface="Arial" charset="0"/>
                <a:sym typeface="Wingdings" pitchFamily="2" charset="2"/>
              </a:rPr>
              <a:t>plan</a:t>
            </a:r>
            <a:endParaRPr lang="it-IT" altLang="it-IT" sz="2000" dirty="0">
              <a:latin typeface="Arial" charset="0"/>
              <a:sym typeface="Wingdings" pitchFamily="2" charset="2"/>
            </a:endParaRPr>
          </a:p>
          <a:p>
            <a:pPr algn="just" eaLnBrk="1" hangingPunct="1">
              <a:spcBef>
                <a:spcPct val="0"/>
              </a:spcBef>
              <a:buFontTx/>
              <a:buNone/>
            </a:pPr>
            <a:r>
              <a:rPr lang="it-IT" altLang="it-IT" sz="2000" u="sng" dirty="0">
                <a:latin typeface="Arial" charset="0"/>
              </a:rPr>
              <a:t>The </a:t>
            </a:r>
            <a:r>
              <a:rPr lang="it-IT" altLang="it-IT" sz="2000" u="sng" dirty="0" err="1">
                <a:latin typeface="Arial" charset="0"/>
              </a:rPr>
              <a:t>uncertainty</a:t>
            </a:r>
            <a:r>
              <a:rPr lang="it-IT" altLang="it-IT" sz="2000" u="sng" dirty="0">
                <a:latin typeface="Arial" charset="0"/>
              </a:rPr>
              <a:t> </a:t>
            </a:r>
            <a:r>
              <a:rPr lang="it-IT" altLang="it-IT" sz="2000" u="sng" dirty="0" err="1">
                <a:latin typeface="Arial" charset="0"/>
              </a:rPr>
              <a:t>surrounding</a:t>
            </a:r>
            <a:r>
              <a:rPr lang="it-IT" altLang="it-IT" sz="2000" u="sng" dirty="0">
                <a:latin typeface="Arial" charset="0"/>
              </a:rPr>
              <a:t> </a:t>
            </a:r>
            <a:r>
              <a:rPr lang="it-IT" altLang="it-IT" sz="2000" u="sng" dirty="0" err="1">
                <a:latin typeface="Arial" charset="0"/>
              </a:rPr>
              <a:t>PPs</a:t>
            </a:r>
            <a:r>
              <a:rPr lang="it-IT" altLang="it-IT" sz="2000" u="sng" dirty="0">
                <a:latin typeface="Arial" charset="0"/>
              </a:rPr>
              <a:t> </a:t>
            </a:r>
            <a:r>
              <a:rPr lang="it-IT" altLang="it-IT" sz="2000" u="sng" dirty="0" err="1">
                <a:latin typeface="Arial" charset="0"/>
              </a:rPr>
              <a:t>is</a:t>
            </a:r>
            <a:r>
              <a:rPr lang="it-IT" altLang="it-IT" sz="2000" u="sng" dirty="0">
                <a:latin typeface="Arial" charset="0"/>
              </a:rPr>
              <a:t> </a:t>
            </a:r>
            <a:r>
              <a:rPr lang="it-IT" altLang="it-IT" sz="2000" u="sng" dirty="0" err="1">
                <a:latin typeface="Arial" charset="0"/>
              </a:rPr>
              <a:t>communicated</a:t>
            </a:r>
            <a:r>
              <a:rPr lang="it-IT" altLang="it-IT" sz="2000" u="sng" dirty="0">
                <a:latin typeface="Arial" charset="0"/>
              </a:rPr>
              <a:t> with a </a:t>
            </a:r>
            <a:r>
              <a:rPr lang="it-IT" altLang="it-IT" sz="2000" u="sng" dirty="0" err="1">
                <a:latin typeface="Arial" charset="0"/>
              </a:rPr>
              <a:t>written</a:t>
            </a:r>
            <a:r>
              <a:rPr lang="it-IT" altLang="it-IT" sz="2000" u="sng" dirty="0">
                <a:latin typeface="Arial" charset="0"/>
              </a:rPr>
              <a:t> </a:t>
            </a:r>
            <a:r>
              <a:rPr lang="it-IT" altLang="it-IT" sz="2000" u="sng" dirty="0" err="1">
                <a:latin typeface="Arial" charset="0"/>
              </a:rPr>
              <a:t>caveat</a:t>
            </a:r>
            <a:r>
              <a:rPr lang="it-IT" altLang="it-IT" sz="2000" u="sng" dirty="0">
                <a:latin typeface="Arial" charset="0"/>
              </a:rPr>
              <a:t> </a:t>
            </a:r>
          </a:p>
          <a:p>
            <a:pPr algn="just" eaLnBrk="1" hangingPunct="1">
              <a:spcBef>
                <a:spcPct val="0"/>
              </a:spcBef>
              <a:buFontTx/>
              <a:buNone/>
            </a:pPr>
            <a:r>
              <a:rPr lang="it-IT" altLang="it-IT" sz="2000" u="sng" dirty="0">
                <a:latin typeface="Arial" charset="0"/>
                <a:sym typeface="Wingdings" pitchFamily="2" charset="2"/>
              </a:rPr>
              <a:t>         The </a:t>
            </a:r>
            <a:r>
              <a:rPr lang="it-IT" altLang="it-IT" sz="2000" u="sng" dirty="0" err="1">
                <a:latin typeface="Arial" charset="0"/>
                <a:sym typeface="Wingdings" pitchFamily="2" charset="2"/>
              </a:rPr>
              <a:t>higher</a:t>
            </a:r>
            <a:r>
              <a:rPr lang="it-IT" altLang="it-IT" sz="2000" u="sng" dirty="0">
                <a:latin typeface="Arial" charset="0"/>
                <a:sym typeface="Wingdings" pitchFamily="2" charset="2"/>
              </a:rPr>
              <a:t> the </a:t>
            </a:r>
            <a:r>
              <a:rPr lang="it-IT" altLang="it-IT" sz="2000" u="sng" dirty="0" err="1">
                <a:latin typeface="Arial" charset="0"/>
                <a:sym typeface="Wingdings" pitchFamily="2" charset="2"/>
              </a:rPr>
              <a:t>equity</a:t>
            </a:r>
            <a:r>
              <a:rPr lang="it-IT" altLang="it-IT" sz="2000" u="sng" dirty="0">
                <a:latin typeface="Arial" charset="0"/>
                <a:sym typeface="Wingdings" pitchFamily="2" charset="2"/>
              </a:rPr>
              <a:t> </a:t>
            </a:r>
            <a:r>
              <a:rPr lang="it-IT" altLang="it-IT" sz="2000" u="sng" dirty="0" err="1" smtClean="0">
                <a:latin typeface="Arial" charset="0"/>
                <a:sym typeface="Wingdings" pitchFamily="2" charset="2"/>
              </a:rPr>
              <a:t>allocation</a:t>
            </a:r>
            <a:r>
              <a:rPr lang="it-IT" altLang="it-IT" sz="2000" u="sng" dirty="0" smtClean="0">
                <a:latin typeface="Arial" charset="0"/>
                <a:sym typeface="Wingdings" pitchFamily="2" charset="2"/>
              </a:rPr>
              <a:t>, </a:t>
            </a:r>
            <a:r>
              <a:rPr lang="it-IT" altLang="it-IT" sz="2000" u="sng" dirty="0">
                <a:latin typeface="Arial" charset="0"/>
                <a:sym typeface="Wingdings" pitchFamily="2" charset="2"/>
              </a:rPr>
              <a:t>the </a:t>
            </a:r>
            <a:r>
              <a:rPr lang="it-IT" altLang="it-IT" sz="2000" u="sng" dirty="0" err="1">
                <a:latin typeface="Arial" charset="0"/>
                <a:sym typeface="Wingdings" pitchFamily="2" charset="2"/>
              </a:rPr>
              <a:t>higher</a:t>
            </a:r>
            <a:r>
              <a:rPr lang="it-IT" altLang="it-IT" sz="2000" u="sng" dirty="0">
                <a:latin typeface="Arial" charset="0"/>
                <a:sym typeface="Wingdings" pitchFamily="2" charset="2"/>
              </a:rPr>
              <a:t> the </a:t>
            </a:r>
            <a:r>
              <a:rPr lang="it-IT" altLang="it-IT" sz="2000" u="sng" dirty="0" err="1">
                <a:latin typeface="Arial" charset="0"/>
                <a:sym typeface="Wingdings" pitchFamily="2" charset="2"/>
              </a:rPr>
              <a:t>variability</a:t>
            </a:r>
            <a:r>
              <a:rPr lang="it-IT" altLang="it-IT" sz="2000" u="sng" dirty="0">
                <a:latin typeface="Arial" charset="0"/>
                <a:sym typeface="Wingdings" pitchFamily="2" charset="2"/>
              </a:rPr>
              <a:t> of </a:t>
            </a:r>
            <a:r>
              <a:rPr lang="it-IT" altLang="it-IT" sz="2000" u="sng" dirty="0" err="1" smtClean="0">
                <a:latin typeface="Arial" charset="0"/>
                <a:sym typeface="Wingdings" pitchFamily="2" charset="2"/>
              </a:rPr>
              <a:t>returns</a:t>
            </a:r>
            <a:endParaRPr lang="it-IT" altLang="it-IT" sz="2000" u="sng" dirty="0">
              <a:latin typeface="Arial" charset="0"/>
              <a:sym typeface="Wingdings" pitchFamily="2" charset="2"/>
            </a:endParaRPr>
          </a:p>
          <a:p>
            <a:pPr algn="just" eaLnBrk="1" hangingPunct="1">
              <a:spcBef>
                <a:spcPct val="0"/>
              </a:spcBef>
              <a:buFontTx/>
              <a:buNone/>
            </a:pPr>
            <a:endParaRPr lang="it-IT" altLang="it-IT" sz="2000" dirty="0">
              <a:latin typeface="Arial" charset="0"/>
              <a:sym typeface="Wingdings" pitchFamily="2" charset="2"/>
            </a:endParaRPr>
          </a:p>
          <a:p>
            <a:pPr algn="just" eaLnBrk="1" hangingPunct="1">
              <a:spcBef>
                <a:spcPct val="0"/>
              </a:spcBef>
              <a:buFontTx/>
              <a:buNone/>
            </a:pPr>
            <a:r>
              <a:rPr lang="it-IT" altLang="it-IT" sz="2000" dirty="0">
                <a:latin typeface="Arial" charset="0"/>
              </a:rPr>
              <a:t>ERP </a:t>
            </a:r>
            <a:r>
              <a:rPr lang="it-IT" altLang="it-IT" sz="2000" dirty="0" err="1">
                <a:latin typeface="Arial" charset="0"/>
              </a:rPr>
              <a:t>lower</a:t>
            </a:r>
            <a:r>
              <a:rPr lang="it-IT" altLang="it-IT" sz="2000" dirty="0">
                <a:latin typeface="Arial" charset="0"/>
              </a:rPr>
              <a:t> </a:t>
            </a:r>
            <a:r>
              <a:rPr lang="it-IT" altLang="it-IT" sz="2000" dirty="0" err="1">
                <a:latin typeface="Arial" charset="0"/>
              </a:rPr>
              <a:t>than</a:t>
            </a:r>
            <a:r>
              <a:rPr lang="it-IT" altLang="it-IT" sz="2000" dirty="0">
                <a:latin typeface="Arial" charset="0"/>
              </a:rPr>
              <a:t> the </a:t>
            </a:r>
            <a:r>
              <a:rPr lang="it-IT" altLang="it-IT" sz="2000" dirty="0" err="1">
                <a:latin typeface="Arial" charset="0"/>
              </a:rPr>
              <a:t>historical</a:t>
            </a:r>
            <a:r>
              <a:rPr lang="it-IT" altLang="it-IT" sz="2000" dirty="0">
                <a:latin typeface="Arial" charset="0"/>
              </a:rPr>
              <a:t> long-</a:t>
            </a:r>
            <a:r>
              <a:rPr lang="it-IT" altLang="it-IT" sz="2000" dirty="0" err="1">
                <a:latin typeface="Arial" charset="0"/>
              </a:rPr>
              <a:t>term</a:t>
            </a:r>
            <a:r>
              <a:rPr lang="it-IT" altLang="it-IT" sz="2000" dirty="0">
                <a:latin typeface="Arial" charset="0"/>
              </a:rPr>
              <a:t> </a:t>
            </a:r>
            <a:r>
              <a:rPr lang="it-IT" altLang="it-IT" sz="2000" dirty="0" err="1">
                <a:latin typeface="Arial" charset="0"/>
              </a:rPr>
              <a:t>avg</a:t>
            </a:r>
            <a:r>
              <a:rPr lang="it-IT" altLang="it-IT" sz="2000" dirty="0">
                <a:latin typeface="Arial" charset="0"/>
              </a:rPr>
              <a:t>. </a:t>
            </a:r>
            <a:r>
              <a:rPr lang="it-IT" altLang="it-IT" sz="2000" dirty="0" err="1">
                <a:latin typeface="Arial" charset="0"/>
              </a:rPr>
              <a:t>as</a:t>
            </a:r>
            <a:r>
              <a:rPr lang="it-IT" altLang="it-IT" sz="2000" dirty="0">
                <a:latin typeface="Arial" charset="0"/>
              </a:rPr>
              <a:t> a way to «</a:t>
            </a:r>
            <a:r>
              <a:rPr lang="it-IT" altLang="it-IT" sz="2000" dirty="0" err="1">
                <a:latin typeface="Arial" charset="0"/>
              </a:rPr>
              <a:t>penalize</a:t>
            </a:r>
            <a:r>
              <a:rPr lang="it-IT" altLang="it-IT" sz="2000" dirty="0">
                <a:latin typeface="Arial" charset="0"/>
              </a:rPr>
              <a:t>» </a:t>
            </a:r>
            <a:r>
              <a:rPr lang="it-IT" altLang="it-IT" sz="2000" dirty="0" err="1">
                <a:latin typeface="Arial" charset="0"/>
              </a:rPr>
              <a:t>stocks</a:t>
            </a:r>
            <a:endParaRPr lang="it-IT" altLang="it-IT" sz="2000" dirty="0">
              <a:latin typeface="Arial" charset="0"/>
            </a:endParaRPr>
          </a:p>
          <a:p>
            <a:pPr algn="just" eaLnBrk="1" hangingPunct="1">
              <a:spcBef>
                <a:spcPct val="0"/>
              </a:spcBef>
              <a:buFontTx/>
              <a:buNone/>
            </a:pPr>
            <a:endParaRPr lang="it-IT" altLang="it-IT" sz="2000" dirty="0">
              <a:latin typeface="Arial" charset="0"/>
            </a:endParaRPr>
          </a:p>
          <a:p>
            <a:pPr algn="just" eaLnBrk="1" hangingPunct="1">
              <a:spcBef>
                <a:spcPct val="0"/>
              </a:spcBef>
              <a:buFontTx/>
              <a:buNone/>
            </a:pPr>
            <a:r>
              <a:rPr lang="it-IT" altLang="it-IT" sz="2000" dirty="0" err="1">
                <a:latin typeface="Arial" charset="0"/>
              </a:rPr>
              <a:t>Pension</a:t>
            </a:r>
            <a:r>
              <a:rPr lang="it-IT" altLang="it-IT" sz="2000" dirty="0">
                <a:latin typeface="Arial" charset="0"/>
              </a:rPr>
              <a:t> funds can </a:t>
            </a:r>
            <a:r>
              <a:rPr lang="it-IT" altLang="it-IT" sz="2000" dirty="0" err="1">
                <a:latin typeface="Arial" charset="0"/>
              </a:rPr>
              <a:t>also</a:t>
            </a:r>
            <a:r>
              <a:rPr lang="it-IT" altLang="it-IT" sz="2000" dirty="0">
                <a:latin typeface="Arial" charset="0"/>
              </a:rPr>
              <a:t> </a:t>
            </a:r>
            <a:r>
              <a:rPr lang="it-IT" altLang="it-IT" sz="2000" dirty="0" err="1">
                <a:latin typeface="Arial" charset="0"/>
              </a:rPr>
              <a:t>provide</a:t>
            </a:r>
            <a:r>
              <a:rPr lang="it-IT" altLang="it-IT" sz="2000" dirty="0">
                <a:latin typeface="Arial" charset="0"/>
              </a:rPr>
              <a:t> </a:t>
            </a:r>
            <a:r>
              <a:rPr lang="it-IT" altLang="it-IT" sz="2000" dirty="0" err="1">
                <a:latin typeface="Arial" charset="0"/>
              </a:rPr>
              <a:t>members</a:t>
            </a:r>
            <a:r>
              <a:rPr lang="it-IT" altLang="it-IT" sz="2000" dirty="0">
                <a:latin typeface="Arial" charset="0"/>
              </a:rPr>
              <a:t> with </a:t>
            </a:r>
            <a:r>
              <a:rPr lang="it-IT" altLang="it-IT" sz="2000" dirty="0" err="1">
                <a:latin typeface="Arial" charset="0"/>
              </a:rPr>
              <a:t>personalized</a:t>
            </a:r>
            <a:r>
              <a:rPr lang="it-IT" altLang="it-IT" sz="2000" dirty="0">
                <a:latin typeface="Arial" charset="0"/>
              </a:rPr>
              <a:t> </a:t>
            </a:r>
            <a:r>
              <a:rPr lang="it-IT" altLang="it-IT" sz="2000" dirty="0" err="1">
                <a:latin typeface="Arial" charset="0"/>
              </a:rPr>
              <a:t>PPs</a:t>
            </a:r>
            <a:r>
              <a:rPr lang="it-IT" altLang="it-IT" sz="2000" dirty="0">
                <a:latin typeface="Arial" charset="0"/>
              </a:rPr>
              <a:t> via </a:t>
            </a:r>
            <a:r>
              <a:rPr lang="it-IT" altLang="it-IT" sz="2000" dirty="0" err="1">
                <a:latin typeface="Arial" charset="0"/>
              </a:rPr>
              <a:t>their</a:t>
            </a:r>
            <a:r>
              <a:rPr lang="it-IT" altLang="it-IT" sz="2000" dirty="0">
                <a:latin typeface="Arial" charset="0"/>
              </a:rPr>
              <a:t> </a:t>
            </a:r>
            <a:r>
              <a:rPr lang="it-IT" altLang="it-IT" sz="2000" dirty="0" err="1">
                <a:latin typeface="Arial" charset="0"/>
              </a:rPr>
              <a:t>websites</a:t>
            </a:r>
            <a:r>
              <a:rPr lang="it-IT" altLang="it-IT" sz="2000" dirty="0">
                <a:latin typeface="Arial" charset="0"/>
              </a:rPr>
              <a:t>. In </a:t>
            </a:r>
            <a:r>
              <a:rPr lang="it-IT" altLang="it-IT" sz="2000" dirty="0" err="1">
                <a:latin typeface="Arial" charset="0"/>
              </a:rPr>
              <a:t>this</a:t>
            </a:r>
            <a:r>
              <a:rPr lang="it-IT" altLang="it-IT" sz="2000" dirty="0">
                <a:latin typeface="Arial" charset="0"/>
              </a:rPr>
              <a:t> case, </a:t>
            </a:r>
            <a:r>
              <a:rPr lang="it-IT" altLang="it-IT" sz="2000" dirty="0" err="1">
                <a:latin typeface="Arial" charset="0"/>
              </a:rPr>
              <a:t>they</a:t>
            </a:r>
            <a:r>
              <a:rPr lang="it-IT" altLang="it-IT" sz="2000" dirty="0">
                <a:latin typeface="Arial" charset="0"/>
              </a:rPr>
              <a:t> are </a:t>
            </a:r>
            <a:r>
              <a:rPr lang="it-IT" altLang="it-IT" sz="2000" dirty="0" err="1">
                <a:latin typeface="Arial" charset="0"/>
              </a:rPr>
              <a:t>allowed</a:t>
            </a:r>
            <a:r>
              <a:rPr lang="it-IT" altLang="it-IT" sz="2000" dirty="0">
                <a:latin typeface="Arial" charset="0"/>
              </a:rPr>
              <a:t> to incorporate the </a:t>
            </a:r>
            <a:r>
              <a:rPr lang="it-IT" altLang="it-IT" sz="2000" dirty="0" err="1">
                <a:latin typeface="Arial" charset="0"/>
              </a:rPr>
              <a:t>uncertainty</a:t>
            </a:r>
            <a:r>
              <a:rPr lang="it-IT" altLang="it-IT" sz="2000" dirty="0">
                <a:latin typeface="Arial" charset="0"/>
              </a:rPr>
              <a:t> in </a:t>
            </a:r>
            <a:r>
              <a:rPr lang="it-IT" altLang="it-IT" sz="2000" dirty="0" err="1">
                <a:latin typeface="Arial" charset="0"/>
              </a:rPr>
              <a:t>PPs</a:t>
            </a:r>
            <a:r>
              <a:rPr lang="it-IT" altLang="it-IT" sz="2000" dirty="0">
                <a:latin typeface="Arial" charset="0"/>
              </a:rPr>
              <a:t> by </a:t>
            </a:r>
            <a:r>
              <a:rPr lang="it-IT" altLang="it-IT" sz="2000" dirty="0" err="1">
                <a:latin typeface="Arial" charset="0"/>
              </a:rPr>
              <a:t>setting</a:t>
            </a:r>
            <a:r>
              <a:rPr lang="it-IT" altLang="it-IT" sz="2000" dirty="0">
                <a:latin typeface="Arial" charset="0"/>
              </a:rPr>
              <a:t> </a:t>
            </a:r>
            <a:r>
              <a:rPr lang="it-IT" altLang="it-IT" sz="2000" dirty="0" err="1">
                <a:latin typeface="Arial" charset="0"/>
              </a:rPr>
              <a:t>symmetric</a:t>
            </a:r>
            <a:r>
              <a:rPr lang="it-IT" altLang="it-IT" sz="2000" dirty="0">
                <a:latin typeface="Arial" charset="0"/>
              </a:rPr>
              <a:t> </a:t>
            </a:r>
            <a:r>
              <a:rPr lang="it-IT" altLang="it-IT" sz="2000" dirty="0" err="1">
                <a:latin typeface="Arial" charset="0"/>
              </a:rPr>
              <a:t>scenarios</a:t>
            </a:r>
            <a:r>
              <a:rPr lang="it-IT" altLang="it-IT" sz="2000" dirty="0">
                <a:latin typeface="Arial" charset="0"/>
              </a:rPr>
              <a:t> </a:t>
            </a:r>
            <a:r>
              <a:rPr lang="it-IT" altLang="it-IT" sz="2000" dirty="0" err="1">
                <a:latin typeface="Arial" charset="0"/>
              </a:rPr>
              <a:t>wrt</a:t>
            </a:r>
            <a:r>
              <a:rPr lang="it-IT" altLang="it-IT" sz="2000" dirty="0">
                <a:latin typeface="Arial" charset="0"/>
              </a:rPr>
              <a:t> the COVIP </a:t>
            </a:r>
            <a:r>
              <a:rPr lang="it-IT" altLang="it-IT" sz="2000" dirty="0" err="1">
                <a:latin typeface="Arial" charset="0"/>
              </a:rPr>
              <a:t>central</a:t>
            </a:r>
            <a:r>
              <a:rPr lang="it-IT" altLang="it-IT" sz="2000" dirty="0">
                <a:latin typeface="Arial" charset="0"/>
              </a:rPr>
              <a:t> scenario (2-4% </a:t>
            </a:r>
            <a:r>
              <a:rPr lang="it-IT" altLang="it-IT" sz="2000" dirty="0" err="1">
                <a:latin typeface="Arial" charset="0"/>
              </a:rPr>
              <a:t>expected</a:t>
            </a:r>
            <a:r>
              <a:rPr lang="it-IT" altLang="it-IT" sz="2000" dirty="0">
                <a:latin typeface="Arial" charset="0"/>
              </a:rPr>
              <a:t> </a:t>
            </a:r>
            <a:r>
              <a:rPr lang="it-IT" altLang="it-IT" sz="2000" dirty="0" err="1">
                <a:latin typeface="Arial" charset="0"/>
              </a:rPr>
              <a:t>rates</a:t>
            </a:r>
            <a:r>
              <a:rPr lang="it-IT" altLang="it-IT" sz="2000" dirty="0">
                <a:latin typeface="Arial" charset="0"/>
              </a:rPr>
              <a:t> of </a:t>
            </a:r>
            <a:r>
              <a:rPr lang="it-IT" altLang="it-IT" sz="2000" dirty="0" err="1">
                <a:latin typeface="Arial" charset="0"/>
              </a:rPr>
              <a:t>return</a:t>
            </a:r>
            <a:r>
              <a:rPr lang="it-IT" altLang="it-IT" sz="2000" dirty="0">
                <a:latin typeface="Arial" charset="0"/>
              </a:rPr>
              <a:t>)</a:t>
            </a:r>
          </a:p>
          <a:p>
            <a:pPr algn="just" eaLnBrk="1" hangingPunct="1">
              <a:spcBef>
                <a:spcPct val="0"/>
              </a:spcBef>
              <a:buFontTx/>
              <a:buNone/>
            </a:pPr>
            <a:endParaRPr lang="it-IT" altLang="it-IT" sz="2000" dirty="0">
              <a:latin typeface="Arial" charset="0"/>
            </a:endParaRPr>
          </a:p>
          <a:p>
            <a:pPr algn="just" eaLnBrk="1" hangingPunct="1">
              <a:spcBef>
                <a:spcPct val="0"/>
              </a:spcBef>
              <a:buFontTx/>
              <a:buNone/>
            </a:pPr>
            <a:endParaRPr lang="it-IT" altLang="it-IT" sz="2000" dirty="0">
              <a:latin typeface="Arial" charset="0"/>
              <a:sym typeface="Wingdings" pitchFamily="2" charset="2"/>
            </a:endParaRPr>
          </a:p>
          <a:p>
            <a:pPr algn="just" eaLnBrk="1" hangingPunct="1">
              <a:spcBef>
                <a:spcPct val="0"/>
              </a:spcBef>
              <a:buFontTx/>
              <a:buNone/>
            </a:pPr>
            <a:endParaRPr lang="it-IT" altLang="it-IT" sz="2000" dirty="0">
              <a:latin typeface="Arial" charset="0"/>
            </a:endParaRPr>
          </a:p>
        </p:txBody>
      </p:sp>
      <p:cxnSp>
        <p:nvCxnSpPr>
          <p:cNvPr id="5" name="Straight Connector 4"/>
          <p:cNvCxnSpPr/>
          <p:nvPr/>
        </p:nvCxnSpPr>
        <p:spPr>
          <a:xfrm>
            <a:off x="249238" y="476250"/>
            <a:ext cx="8645525" cy="1588"/>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4"/>
          <p:cNvCxnSpPr/>
          <p:nvPr/>
        </p:nvCxnSpPr>
        <p:spPr>
          <a:xfrm>
            <a:off x="214313" y="6380163"/>
            <a:ext cx="8645525" cy="1587"/>
          </a:xfrm>
          <a:prstGeom prst="line">
            <a:avLst/>
          </a:prstGeom>
          <a:ln>
            <a:solidFill>
              <a:schemeClr val="accent2">
                <a:lumMod val="40000"/>
                <a:lumOff val="60000"/>
              </a:schemeClr>
            </a:solidFill>
          </a:ln>
        </p:spPr>
        <p:style>
          <a:lnRef idx="2">
            <a:schemeClr val="accent1"/>
          </a:lnRef>
          <a:fillRef idx="0">
            <a:schemeClr val="accent1"/>
          </a:fillRef>
          <a:effectRef idx="1">
            <a:schemeClr val="accent1"/>
          </a:effectRef>
          <a:fontRef idx="minor">
            <a:schemeClr val="tx1"/>
          </a:fontRef>
        </p:style>
      </p:cxnSp>
      <p:sp>
        <p:nvSpPr>
          <p:cNvPr id="15366" name="Rettangolo 5"/>
          <p:cNvSpPr>
            <a:spLocks noChangeArrowheads="1"/>
          </p:cNvSpPr>
          <p:nvPr/>
        </p:nvSpPr>
        <p:spPr bwMode="auto">
          <a:xfrm>
            <a:off x="285750" y="6434138"/>
            <a:ext cx="8572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 typeface="Wingdings" pitchFamily="2" charset="2"/>
              <a:buNone/>
            </a:pPr>
            <a:r>
              <a:rPr lang="en-US" altLang="it-IT" sz="1400" b="1">
                <a:solidFill>
                  <a:schemeClr val="accent2"/>
                </a:solidFill>
                <a:latin typeface="Arial" charset="0"/>
                <a:cs typeface="Times New Roman" pitchFamily="18" charset="0"/>
              </a:rPr>
              <a:t>Rome, 26 February 2016</a:t>
            </a:r>
            <a:r>
              <a:rPr lang="en-US" altLang="it-IT" sz="1400">
                <a:solidFill>
                  <a:schemeClr val="accent2"/>
                </a:solidFill>
                <a:latin typeface="Arial" charset="0"/>
                <a:cs typeface="Times New Roman" pitchFamily="18" charset="0"/>
              </a:rPr>
              <a:t>                                       	                                                                           </a:t>
            </a:r>
            <a:r>
              <a:rPr lang="en-US" altLang="it-IT" sz="1600" b="1">
                <a:solidFill>
                  <a:schemeClr val="accent2"/>
                </a:solidFill>
                <a:latin typeface="Arial" charset="0"/>
                <a:cs typeface="Times New Roman" pitchFamily="18" charset="0"/>
              </a:rPr>
              <a:t>9</a:t>
            </a:r>
            <a:r>
              <a:rPr lang="en-US" altLang="it-IT" sz="1400">
                <a:solidFill>
                  <a:schemeClr val="accent2"/>
                </a:solidFill>
                <a:latin typeface="Arial" charset="0"/>
                <a:cs typeface="Times New Roman" pitchFamily="18" charset="0"/>
              </a:rPr>
              <a:t> </a:t>
            </a:r>
          </a:p>
        </p:txBody>
      </p:sp>
      <p:pic>
        <p:nvPicPr>
          <p:cNvPr id="15367" name="Immagine 1" descr="cid:image001.png@01CEF4D7.199934E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6453188"/>
            <a:ext cx="50323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175" y="1574800"/>
            <a:ext cx="6596063"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Freccia a destra 9"/>
          <p:cNvSpPr>
            <a:spLocks noChangeArrowheads="1"/>
          </p:cNvSpPr>
          <p:nvPr/>
        </p:nvSpPr>
        <p:spPr bwMode="auto">
          <a:xfrm>
            <a:off x="319088" y="3141663"/>
            <a:ext cx="508000" cy="234950"/>
          </a:xfrm>
          <a:prstGeom prst="rightArrow">
            <a:avLst>
              <a:gd name="adj1" fmla="val 50000"/>
              <a:gd name="adj2" fmla="val 50040"/>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it-IT" altLang="it-IT" sz="2400">
              <a:solidFill>
                <a:schemeClr val="accent2"/>
              </a:solidFill>
              <a:latin typeface="Arial"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2400" b="0" i="0" u="none" strike="noStrike" cap="none" normalizeH="0" baseline="0" smtClean="0">
            <a:ln>
              <a:noFill/>
            </a:ln>
            <a:solidFill>
              <a:schemeClr val="accent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2400" b="0" i="0" u="none" strike="noStrike" cap="none" normalizeH="0" baseline="0" smtClean="0">
            <a:ln>
              <a:noFill/>
            </a:ln>
            <a:solidFill>
              <a:schemeClr val="accent2"/>
            </a:solidFill>
            <a:effectLst/>
            <a:latin typeface="Arial" charset="0"/>
          </a:defRPr>
        </a:defPPr>
      </a:lstStyle>
    </a:lnDef>
  </a:objectDefaults>
  <a:extraClrSchemeLst>
    <a:extraClrScheme>
      <a:clrScheme name="Struttura predefinit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8536</TotalTime>
  <Words>2272</Words>
  <Application>Microsoft Office PowerPoint</Application>
  <PresentationFormat>On-screen Show (4:3)</PresentationFormat>
  <Paragraphs>278</Paragraphs>
  <Slides>24</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Struttura predefinita</vt:lpstr>
      <vt:lpstr>Documento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COVIP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Marzilli</dc:creator>
  <cp:lastModifiedBy>DAY-HANOTIAUX Sally</cp:lastModifiedBy>
  <cp:revision>763</cp:revision>
  <cp:lastPrinted>2016-02-26T08:47:40Z</cp:lastPrinted>
  <dcterms:created xsi:type="dcterms:W3CDTF">2006-03-27T07:03:52Z</dcterms:created>
  <dcterms:modified xsi:type="dcterms:W3CDTF">2016-02-29T09:07:57Z</dcterms:modified>
</cp:coreProperties>
</file>