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583" r:id="rId2"/>
    <p:sldId id="527" r:id="rId3"/>
    <p:sldId id="571" r:id="rId4"/>
    <p:sldId id="568" r:id="rId5"/>
    <p:sldId id="529" r:id="rId6"/>
    <p:sldId id="565" r:id="rId7"/>
    <p:sldId id="538" r:id="rId8"/>
    <p:sldId id="539" r:id="rId9"/>
    <p:sldId id="572" r:id="rId10"/>
    <p:sldId id="573" r:id="rId11"/>
    <p:sldId id="574" r:id="rId12"/>
    <p:sldId id="575" r:id="rId13"/>
    <p:sldId id="534" r:id="rId14"/>
    <p:sldId id="582" r:id="rId15"/>
    <p:sldId id="576" r:id="rId16"/>
    <p:sldId id="577" r:id="rId17"/>
    <p:sldId id="578" r:id="rId18"/>
    <p:sldId id="564" r:id="rId19"/>
    <p:sldId id="584" r:id="rId20"/>
    <p:sldId id="516" r:id="rId21"/>
    <p:sldId id="517" r:id="rId22"/>
    <p:sldId id="518" r:id="rId23"/>
    <p:sldId id="519" r:id="rId24"/>
    <p:sldId id="520" r:id="rId25"/>
    <p:sldId id="522" r:id="rId26"/>
    <p:sldId id="523" r:id="rId27"/>
    <p:sldId id="524" r:id="rId28"/>
    <p:sldId id="525" r:id="rId29"/>
    <p:sldId id="569" r:id="rId3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4578B5"/>
    <a:srgbClr val="004B70"/>
    <a:srgbClr val="660066"/>
    <a:srgbClr val="EDDBC9"/>
    <a:srgbClr val="ECE7F1"/>
    <a:srgbClr val="E8E2EE"/>
    <a:srgbClr val="FFEDB3"/>
    <a:srgbClr val="FFE9A3"/>
    <a:srgbClr val="E4C9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25E5076-3810-47DD-B79F-674D7AD40C01}" styleName="Estilo oscuro 1 - Énfasis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94692" autoAdjust="0"/>
  </p:normalViewPr>
  <p:slideViewPr>
    <p:cSldViewPr>
      <p:cViewPr varScale="1">
        <p:scale>
          <a:sx n="70" d="100"/>
          <a:sy n="70" d="100"/>
        </p:scale>
        <p:origin x="-1476" y="-90"/>
      </p:cViewPr>
      <p:guideLst>
        <p:guide orient="horz" pos="2160"/>
        <p:guide pos="2880"/>
      </p:guideLst>
    </p:cSldViewPr>
  </p:slideViewPr>
  <p:outlineViewPr>
    <p:cViewPr>
      <p:scale>
        <a:sx n="33" d="100"/>
        <a:sy n="33" d="100"/>
      </p:scale>
      <p:origin x="0" y="336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932445-2B5E-49E1-B66B-C283F4CE373C}" type="datetimeFigureOut">
              <a:rPr lang="es-CL" smtClean="0"/>
              <a:pPr/>
              <a:t>03-03-2016</a:t>
            </a:fld>
            <a:endParaRPr lang="es-CL"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173C44-9ABF-49A6-969F-D76847494FE6}" type="slidenum">
              <a:rPr lang="es-CL" smtClean="0"/>
              <a:pPr/>
              <a:t>‹#›</a:t>
            </a:fld>
            <a:endParaRPr lang="es-CL" dirty="0"/>
          </a:p>
        </p:txBody>
      </p:sp>
    </p:spTree>
    <p:extLst>
      <p:ext uri="{BB962C8B-B14F-4D97-AF65-F5344CB8AC3E}">
        <p14:creationId xmlns:p14="http://schemas.microsoft.com/office/powerpoint/2010/main" val="579652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15B39F68-90D9-4AD4-8377-EAE241D010E2}" type="slidenum">
              <a:rPr lang="es-CL" altLang="es-CL" smtClean="0"/>
              <a:pPr/>
              <a:t>9</a:t>
            </a:fld>
            <a:endParaRPr lang="es-CL" altLang="es-CL" smtClean="0"/>
          </a:p>
        </p:txBody>
      </p:sp>
      <p:sp>
        <p:nvSpPr>
          <p:cNvPr id="43011" name="Rectangle 2"/>
          <p:cNvSpPr>
            <a:spLocks noGrp="1" noRot="1" noChangeAspect="1" noTextEdit="1"/>
          </p:cNvSpPr>
          <p:nvPr>
            <p:ph type="sldImg"/>
          </p:nvPr>
        </p:nvSpPr>
        <p:spPr>
          <a:xfrm>
            <a:off x="1143000" y="687388"/>
            <a:ext cx="4572000" cy="3429000"/>
          </a:xfrm>
          <a:ln/>
        </p:spPr>
      </p:sp>
      <p:sp>
        <p:nvSpPr>
          <p:cNvPr id="43012" name="Rectangle 3"/>
          <p:cNvSpPr>
            <a:spLocks noGrp="1"/>
          </p:cNvSpPr>
          <p:nvPr>
            <p:ph type="body" sz="quarter" idx="1"/>
          </p:nvPr>
        </p:nvSpPr>
        <p:spPr>
          <a:noFill/>
        </p:spPr>
        <p:txBody>
          <a:bodyPr lIns="95006" tIns="47503" rIns="95006" bIns="47503"/>
          <a:lstStyle/>
          <a:p>
            <a:pPr eaLnBrk="1" hangingPunct="1"/>
            <a:endParaRPr lang="es-CL" altLang="es-CL" smtClean="0"/>
          </a:p>
        </p:txBody>
      </p:sp>
    </p:spTree>
    <p:extLst>
      <p:ext uri="{BB962C8B-B14F-4D97-AF65-F5344CB8AC3E}">
        <p14:creationId xmlns:p14="http://schemas.microsoft.com/office/powerpoint/2010/main" val="3140035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CL" dirty="0" smtClean="0">
                <a:solidFill>
                  <a:srgbClr val="FF0000"/>
                </a:solidFill>
              </a:rPr>
              <a:t>Todas las afirmaciones</a:t>
            </a:r>
            <a:r>
              <a:rPr lang="es-CL" baseline="0" dirty="0" smtClean="0">
                <a:solidFill>
                  <a:srgbClr val="FF0000"/>
                </a:solidFill>
              </a:rPr>
              <a:t> se mantienen de la misma manera en el simulador público.</a:t>
            </a:r>
            <a:endParaRPr lang="es-CL" dirty="0">
              <a:solidFill>
                <a:srgbClr val="FF0000"/>
              </a:solidFill>
            </a:endParaRPr>
          </a:p>
        </p:txBody>
      </p:sp>
      <p:sp>
        <p:nvSpPr>
          <p:cNvPr id="4" name="3 Marcador de número de diapositiva"/>
          <p:cNvSpPr>
            <a:spLocks noGrp="1"/>
          </p:cNvSpPr>
          <p:nvPr>
            <p:ph type="sldNum" sz="quarter" idx="10"/>
          </p:nvPr>
        </p:nvSpPr>
        <p:spPr/>
        <p:txBody>
          <a:bodyPr/>
          <a:lstStyle/>
          <a:p>
            <a:fld id="{52173C44-9ABF-49A6-969F-D76847494FE6}" type="slidenum">
              <a:rPr lang="es-CL" smtClean="0"/>
              <a:pPr/>
              <a:t>16</a:t>
            </a:fld>
            <a:endParaRPr lang="es-CL" dirty="0"/>
          </a:p>
        </p:txBody>
      </p:sp>
    </p:spTree>
    <p:extLst>
      <p:ext uri="{BB962C8B-B14F-4D97-AF65-F5344CB8AC3E}">
        <p14:creationId xmlns:p14="http://schemas.microsoft.com/office/powerpoint/2010/main" val="2264934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CL" dirty="0" smtClean="0">
                <a:solidFill>
                  <a:srgbClr val="FF0000"/>
                </a:solidFill>
              </a:rPr>
              <a:t>Todas las afirmaciones</a:t>
            </a:r>
            <a:r>
              <a:rPr lang="es-CL" baseline="0" dirty="0" smtClean="0">
                <a:solidFill>
                  <a:srgbClr val="FF0000"/>
                </a:solidFill>
              </a:rPr>
              <a:t> se mantienen de la misma manera en el simulador público.</a:t>
            </a:r>
            <a:endParaRPr lang="es-CL" dirty="0">
              <a:solidFill>
                <a:srgbClr val="FF0000"/>
              </a:solidFill>
            </a:endParaRPr>
          </a:p>
        </p:txBody>
      </p:sp>
      <p:sp>
        <p:nvSpPr>
          <p:cNvPr id="4" name="3 Marcador de número de diapositiva"/>
          <p:cNvSpPr>
            <a:spLocks noGrp="1"/>
          </p:cNvSpPr>
          <p:nvPr>
            <p:ph type="sldNum" sz="quarter" idx="10"/>
          </p:nvPr>
        </p:nvSpPr>
        <p:spPr/>
        <p:txBody>
          <a:bodyPr/>
          <a:lstStyle/>
          <a:p>
            <a:fld id="{52173C44-9ABF-49A6-969F-D76847494FE6}" type="slidenum">
              <a:rPr lang="es-CL" smtClean="0"/>
              <a:pPr/>
              <a:t>17</a:t>
            </a:fld>
            <a:endParaRPr lang="es-CL" dirty="0"/>
          </a:p>
        </p:txBody>
      </p:sp>
    </p:spTree>
    <p:extLst>
      <p:ext uri="{BB962C8B-B14F-4D97-AF65-F5344CB8AC3E}">
        <p14:creationId xmlns:p14="http://schemas.microsoft.com/office/powerpoint/2010/main" val="22649346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9" name="8 Rectángulo"/>
          <p:cNvSpPr/>
          <p:nvPr userDrawn="1"/>
        </p:nvSpPr>
        <p:spPr>
          <a:xfrm>
            <a:off x="0" y="0"/>
            <a:ext cx="9144000" cy="142873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1 Título"/>
          <p:cNvSpPr>
            <a:spLocks noGrp="1"/>
          </p:cNvSpPr>
          <p:nvPr>
            <p:ph type="ctrTitle"/>
          </p:nvPr>
        </p:nvSpPr>
        <p:spPr>
          <a:xfrm>
            <a:off x="685800" y="2130425"/>
            <a:ext cx="7772400" cy="1470025"/>
          </a:xfrm>
        </p:spPr>
        <p:txBody>
          <a:bodyPr>
            <a:normAutofit/>
          </a:bodyPr>
          <a:lstStyle>
            <a:lvl1pPr marL="0" marR="0" indent="0" algn="l" defTabSz="914400" rtl="0" eaLnBrk="1" latinLnBrk="0" hangingPunct="1">
              <a:spcBef>
                <a:spcPct val="20000"/>
              </a:spcBef>
              <a:buFontTx/>
              <a:buNone/>
              <a:defRPr kumimoji="0" lang="es-ES" sz="2800" b="1" kern="1200" cap="small" baseline="0" dirty="0">
                <a:solidFill>
                  <a:schemeClr val="tx1"/>
                </a:solidFill>
                <a:latin typeface="+mn-lt"/>
                <a:ea typeface="+mn-ea"/>
                <a:cs typeface="+mn-cs"/>
              </a:defRPr>
            </a:lvl1pPr>
          </a:lstStyle>
          <a:p>
            <a:r>
              <a:rPr lang="es-ES" dirty="0" smtClean="0"/>
              <a:t>Haga clic para modificar el estilo de título del patrón</a:t>
            </a:r>
            <a:endParaRPr lang="es-ES" dirty="0"/>
          </a:p>
        </p:txBody>
      </p:sp>
      <p:sp>
        <p:nvSpPr>
          <p:cNvPr id="3" name="2 Subtítulo"/>
          <p:cNvSpPr>
            <a:spLocks noGrp="1"/>
          </p:cNvSpPr>
          <p:nvPr>
            <p:ph type="subTitle" idx="1"/>
          </p:nvPr>
        </p:nvSpPr>
        <p:spPr>
          <a:xfrm>
            <a:off x="1371600" y="3886200"/>
            <a:ext cx="6400800" cy="1752600"/>
          </a:xfrm>
        </p:spPr>
        <p:txBody>
          <a:bodyPr>
            <a:normAutofit/>
          </a:bodyPr>
          <a:lstStyle>
            <a:lvl1pPr marL="0" marR="0" indent="0" algn="l" defTabSz="914400" rtl="0" eaLnBrk="1" latinLnBrk="0" hangingPunct="1">
              <a:spcBef>
                <a:spcPct val="20000"/>
              </a:spcBef>
              <a:buFontTx/>
              <a:buNone/>
              <a:defRPr kumimoji="0" lang="es-ES" sz="2800" b="1" kern="1200" cap="small" baseline="0" dirty="0">
                <a:solidFill>
                  <a:schemeClr val="tx1">
                    <a:lumMod val="50000"/>
                    <a:lumOff val="50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s-ES" dirty="0"/>
          </a:p>
        </p:txBody>
      </p:sp>
      <p:sp>
        <p:nvSpPr>
          <p:cNvPr id="5" name="4 Marcador de pie de página"/>
          <p:cNvSpPr>
            <a:spLocks noGrp="1"/>
          </p:cNvSpPr>
          <p:nvPr>
            <p:ph type="ftr" sz="quarter" idx="11"/>
          </p:nvPr>
        </p:nvSpPr>
        <p:spPr/>
        <p:txBody>
          <a:bodyPr/>
          <a:lstStyle/>
          <a:p>
            <a:r>
              <a:rPr lang="es-ES" dirty="0" smtClean="0"/>
              <a:t>www.spensiones.cl</a:t>
            </a:r>
            <a:endParaRPr lang="es-ES" dirty="0"/>
          </a:p>
        </p:txBody>
      </p:sp>
      <p:pic>
        <p:nvPicPr>
          <p:cNvPr id="7" name="Picture 3"/>
          <p:cNvPicPr>
            <a:picLocks noChangeAspect="1" noChangeArrowheads="1"/>
          </p:cNvPicPr>
          <p:nvPr userDrawn="1"/>
        </p:nvPicPr>
        <p:blipFill>
          <a:blip r:embed="rId2" cstate="print">
            <a:clrChange>
              <a:clrFrom>
                <a:srgbClr val="004C93"/>
              </a:clrFrom>
              <a:clrTo>
                <a:srgbClr val="004C93">
                  <a:alpha val="0"/>
                </a:srgbClr>
              </a:clrTo>
            </a:clrChange>
          </a:blip>
          <a:srcRect/>
          <a:stretch>
            <a:fillRect/>
          </a:stretch>
        </p:blipFill>
        <p:spPr bwMode="auto">
          <a:xfrm>
            <a:off x="6786578" y="-24"/>
            <a:ext cx="2135192" cy="1170562"/>
          </a:xfrm>
          <a:prstGeom prst="rect">
            <a:avLst/>
          </a:prstGeom>
          <a:noFill/>
          <a:ln w="9525">
            <a:noFill/>
            <a:miter lim="800000"/>
            <a:headEnd/>
            <a:tailEnd/>
          </a:ln>
        </p:spPr>
      </p:pic>
      <p:pic>
        <p:nvPicPr>
          <p:cNvPr id="34818" name="Picture 2" descr="http://www.elbagual.cl/wp-content/uploads/2011/02/logo_gobierno_chile.jpg"/>
          <p:cNvPicPr>
            <a:picLocks noChangeAspect="1" noChangeArrowheads="1"/>
          </p:cNvPicPr>
          <p:nvPr userDrawn="1"/>
        </p:nvPicPr>
        <p:blipFill>
          <a:blip r:embed="rId3" cstate="print"/>
          <a:srcRect/>
          <a:stretch>
            <a:fillRect/>
          </a:stretch>
        </p:blipFill>
        <p:spPr bwMode="auto">
          <a:xfrm>
            <a:off x="-1" y="0"/>
            <a:ext cx="1431121" cy="1428736"/>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Comparación">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54032"/>
          </a:xfrm>
        </p:spPr>
        <p:txBody>
          <a:bodyPr vert="horz" lIns="91440" tIns="45720" rIns="91440" bIns="45720" rtlCol="0" anchor="ctr">
            <a:noAutofit/>
          </a:bodyPr>
          <a:lstStyle>
            <a:lvl1pPr marL="0" marR="0" indent="0" algn="l" defTabSz="914400" rtl="0" eaLnBrk="1" latinLnBrk="0" hangingPunct="1">
              <a:spcBef>
                <a:spcPct val="20000"/>
              </a:spcBef>
              <a:buFontTx/>
              <a:buNone/>
              <a:defRPr kumimoji="0" lang="es-ES" sz="2800" b="1" kern="1200" cap="small" baseline="0">
                <a:solidFill>
                  <a:schemeClr val="tx1"/>
                </a:solidFill>
                <a:latin typeface="+mn-lt"/>
                <a:ea typeface="+mn-ea"/>
                <a:cs typeface="+mn-cs"/>
              </a:defRPr>
            </a:lvl1pPr>
          </a:lstStyle>
          <a:p>
            <a:r>
              <a:rPr lang="es-ES" dirty="0" smtClean="0"/>
              <a:t>Haga clic para modificar el estilo de título del patrón</a:t>
            </a:r>
            <a:endParaRPr lang="es-ES" dirty="0"/>
          </a:p>
        </p:txBody>
      </p:sp>
      <p:sp>
        <p:nvSpPr>
          <p:cNvPr id="3" name="2 Marcador de texto"/>
          <p:cNvSpPr>
            <a:spLocks noGrp="1"/>
          </p:cNvSpPr>
          <p:nvPr>
            <p:ph type="body" idx="1"/>
          </p:nvPr>
        </p:nvSpPr>
        <p:spPr>
          <a:xfrm>
            <a:off x="457200" y="954388"/>
            <a:ext cx="4040188" cy="639762"/>
          </a:xfrm>
          <a:solidFill>
            <a:schemeClr val="tx1">
              <a:lumMod val="65000"/>
              <a:lumOff val="35000"/>
            </a:schemeClr>
          </a:solidFill>
        </p:spPr>
        <p:txBody>
          <a:bodyPr vert="horz" lIns="91440" tIns="45720" rIns="91440" bIns="45720" rtlCol="0">
            <a:noAutofit/>
          </a:bodyPr>
          <a:lstStyle>
            <a:lvl1pPr marL="0" indent="0">
              <a:buNone/>
              <a:defRPr kumimoji="0" lang="es-ES" sz="2400" b="1" kern="1200" cap="small" baseline="0" dirty="0" smtClean="0">
                <a:solidFill>
                  <a:schemeClr val="bg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latinLnBrk="0" hangingPunct="1">
              <a:spcBef>
                <a:spcPct val="20000"/>
              </a:spcBef>
              <a:buFontTx/>
              <a:buNone/>
            </a:pPr>
            <a:r>
              <a:rPr lang="es-ES" dirty="0"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normAutofit/>
          </a:bodyPr>
          <a:lstStyle>
            <a:lvl1pPr marR="0" algn="l" defTabSz="914400" rtl="0" eaLnBrk="1" fontAlgn="auto" latinLnBrk="0" hangingPunct="1">
              <a:lnSpc>
                <a:spcPct val="100000"/>
              </a:lnSpc>
              <a:spcBef>
                <a:spcPct val="20000"/>
              </a:spcBef>
              <a:spcAft>
                <a:spcPts val="0"/>
              </a:spcAft>
              <a:buClr>
                <a:srgbClr val="FF0000"/>
              </a:buClr>
              <a:buFont typeface="Arial" pitchFamily="34" charset="0"/>
              <a:tabLst/>
              <a:defRPr kumimoji="0" lang="es-ES" sz="2400" b="0" i="0" u="none" strike="noStrike" kern="1200" cap="none" spc="0" normalizeH="0" baseline="0" noProof="0" dirty="0" smtClean="0">
                <a:ln>
                  <a:noFill/>
                </a:ln>
                <a:solidFill>
                  <a:schemeClr val="tx1"/>
                </a:solidFill>
                <a:effectLst/>
                <a:uLnTx/>
                <a:uFillTx/>
                <a:latin typeface="+mn-lt"/>
                <a:ea typeface="+mn-ea"/>
                <a:cs typeface="+mn-cs"/>
              </a:defRPr>
            </a:lvl1pPr>
            <a:lvl2pPr marR="0" algn="l" defTabSz="914400" rtl="0" eaLnBrk="1" fontAlgn="auto" latinLnBrk="0" hangingPunct="1">
              <a:lnSpc>
                <a:spcPct val="100000"/>
              </a:lnSpc>
              <a:spcBef>
                <a:spcPct val="20000"/>
              </a:spcBef>
              <a:spcAft>
                <a:spcPts val="0"/>
              </a:spcAft>
              <a:buClr>
                <a:srgbClr val="FF0000"/>
              </a:buClr>
              <a:buFont typeface="Arial" pitchFamily="34" charset="0"/>
              <a:tabLst/>
              <a:defRPr kumimoji="0" lang="es-ES" sz="2000" b="0" i="0" u="none" strike="noStrike" kern="1200" cap="none" spc="0" normalizeH="0" baseline="0" noProof="0" dirty="0" smtClean="0">
                <a:ln>
                  <a:noFill/>
                </a:ln>
                <a:solidFill>
                  <a:schemeClr val="tx1"/>
                </a:solidFill>
                <a:effectLst/>
                <a:uLnTx/>
                <a:uFillTx/>
                <a:latin typeface="+mn-lt"/>
                <a:ea typeface="+mn-ea"/>
                <a:cs typeface="+mn-cs"/>
              </a:defRPr>
            </a:lvl2pPr>
            <a:lvl3pPr marR="0" algn="l" defTabSz="914400" rtl="0" eaLnBrk="1" fontAlgn="auto" latinLnBrk="0" hangingPunct="1">
              <a:lnSpc>
                <a:spcPct val="100000"/>
              </a:lnSpc>
              <a:spcBef>
                <a:spcPct val="20000"/>
              </a:spcBef>
              <a:spcAft>
                <a:spcPts val="0"/>
              </a:spcAft>
              <a:buClr>
                <a:srgbClr val="FF0000"/>
              </a:buClr>
              <a:buFont typeface="Arial" pitchFamily="34" charset="0"/>
              <a:tabLst/>
              <a:defRPr kumimoji="0" lang="es-ES" sz="1600" b="0" i="0" u="none" strike="noStrike" kern="1200" cap="none" spc="0" normalizeH="0" baseline="0" noProof="0" dirty="0" smtClean="0">
                <a:ln>
                  <a:noFill/>
                </a:ln>
                <a:solidFill>
                  <a:schemeClr val="tx1"/>
                </a:solidFill>
                <a:effectLst/>
                <a:uLnTx/>
                <a:uFillTx/>
                <a:latin typeface="+mn-lt"/>
                <a:ea typeface="+mn-ea"/>
                <a:cs typeface="+mn-cs"/>
              </a:defRPr>
            </a:lvl3pPr>
            <a:lvl4pPr marR="0" algn="l" defTabSz="914400" rtl="0" eaLnBrk="1" fontAlgn="auto" latinLnBrk="0" hangingPunct="1">
              <a:lnSpc>
                <a:spcPct val="100000"/>
              </a:lnSpc>
              <a:spcBef>
                <a:spcPct val="20000"/>
              </a:spcBef>
              <a:spcAft>
                <a:spcPts val="0"/>
              </a:spcAft>
              <a:buClr>
                <a:srgbClr val="FF0000"/>
              </a:buClr>
              <a:buFont typeface="Arial" pitchFamily="34" charset="0"/>
              <a:tabLst/>
              <a:defRPr kumimoji="0" lang="es-ES" sz="1600" b="0" i="0" u="none" strike="noStrike" kern="1200" cap="none" spc="0" normalizeH="0" baseline="0" noProof="0" dirty="0" smtClean="0">
                <a:ln>
                  <a:noFill/>
                </a:ln>
                <a:solidFill>
                  <a:schemeClr val="tx1"/>
                </a:solidFill>
                <a:effectLst/>
                <a:uLnTx/>
                <a:uFillTx/>
                <a:latin typeface="+mn-lt"/>
                <a:ea typeface="+mn-ea"/>
                <a:cs typeface="+mn-cs"/>
              </a:defRPr>
            </a:lvl4pPr>
            <a:lvl5pPr marR="0" algn="l" defTabSz="914400" rtl="0" eaLnBrk="1" fontAlgn="auto" latinLnBrk="0" hangingPunct="1">
              <a:lnSpc>
                <a:spcPct val="100000"/>
              </a:lnSpc>
              <a:spcBef>
                <a:spcPct val="20000"/>
              </a:spcBef>
              <a:spcAft>
                <a:spcPts val="0"/>
              </a:spcAft>
              <a:buClr>
                <a:srgbClr val="FF0000"/>
              </a:buClr>
              <a:buFont typeface="Arial" pitchFamily="34" charset="0"/>
              <a:tabLst/>
              <a:defRPr kumimoji="0" lang="es-ES" sz="2400" b="0" i="0" u="none" strike="noStrike" kern="1200" cap="none" spc="0" normalizeH="0" baseline="0" noProof="0" dirty="0">
                <a:ln>
                  <a:noFill/>
                </a:ln>
                <a:solidFill>
                  <a:schemeClr val="tx1"/>
                </a:solidFill>
                <a:effectLst/>
                <a:uLnTx/>
                <a:uFillTx/>
                <a:latin typeface="+mn-lt"/>
                <a:ea typeface="+mn-ea"/>
                <a:cs typeface="+mn-cs"/>
              </a:defRPr>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
                <a:srgbClr val="C00000"/>
              </a:buClr>
              <a:buFont typeface="Wingdings" pitchFamily="2" charset="2"/>
              <a:buChar char="v"/>
              <a:tabLst/>
            </a:pPr>
            <a:r>
              <a:rPr lang="es-ES" dirty="0" smtClean="0"/>
              <a:t>Haga clic para modificar el estilo de texto del patrón</a:t>
            </a:r>
          </a:p>
          <a:p>
            <a:pPr marL="742950" marR="0" lvl="1" indent="-285750" algn="l" defTabSz="914400" rtl="0" eaLnBrk="1" fontAlgn="auto" latinLnBrk="0" hangingPunct="1">
              <a:lnSpc>
                <a:spcPct val="100000"/>
              </a:lnSpc>
              <a:spcBef>
                <a:spcPct val="20000"/>
              </a:spcBef>
              <a:spcAft>
                <a:spcPts val="0"/>
              </a:spcAft>
              <a:buClr>
                <a:srgbClr val="C00000"/>
              </a:buClr>
              <a:buFont typeface="Wingdings" pitchFamily="2" charset="2"/>
              <a:buChar char="§"/>
              <a:tabLst/>
            </a:pPr>
            <a:r>
              <a:rPr lang="es-ES" dirty="0" smtClean="0"/>
              <a:t>Segundo nivel</a:t>
            </a:r>
          </a:p>
          <a:p>
            <a:pPr marL="1143000" marR="0" lvl="2" indent="-228600" algn="l" defTabSz="914400" rtl="0" eaLnBrk="1" fontAlgn="auto" latinLnBrk="0" hangingPunct="1">
              <a:lnSpc>
                <a:spcPct val="100000"/>
              </a:lnSpc>
              <a:spcBef>
                <a:spcPct val="20000"/>
              </a:spcBef>
              <a:spcAft>
                <a:spcPts val="0"/>
              </a:spcAft>
              <a:buClr>
                <a:srgbClr val="C00000"/>
              </a:buClr>
              <a:buFont typeface="Arial" pitchFamily="34" charset="0"/>
              <a:buChar char="•"/>
              <a:tabLst/>
            </a:pPr>
            <a:r>
              <a:rPr lang="es-ES" dirty="0" smtClean="0"/>
              <a:t>Tercer nivel</a:t>
            </a:r>
          </a:p>
          <a:p>
            <a:pPr marL="1600200" marR="0" lvl="3" indent="-228600" algn="l" defTabSz="914400" rtl="0" eaLnBrk="1" fontAlgn="auto" latinLnBrk="0" hangingPunct="1">
              <a:lnSpc>
                <a:spcPct val="100000"/>
              </a:lnSpc>
              <a:spcBef>
                <a:spcPct val="20000"/>
              </a:spcBef>
              <a:spcAft>
                <a:spcPts val="0"/>
              </a:spcAft>
              <a:buClr>
                <a:srgbClr val="C00000"/>
              </a:buClr>
              <a:buFont typeface="Calibri" pitchFamily="34" charset="0"/>
              <a:buChar char="‐"/>
              <a:tabLst/>
            </a:pPr>
            <a:r>
              <a:rPr lang="es-ES" dirty="0" smtClean="0"/>
              <a:t>Cuarto nivel</a:t>
            </a:r>
          </a:p>
        </p:txBody>
      </p:sp>
      <p:sp>
        <p:nvSpPr>
          <p:cNvPr id="5" name="4 Marcador de texto"/>
          <p:cNvSpPr>
            <a:spLocks noGrp="1"/>
          </p:cNvSpPr>
          <p:nvPr>
            <p:ph type="body" sz="quarter" idx="3"/>
          </p:nvPr>
        </p:nvSpPr>
        <p:spPr>
          <a:xfrm>
            <a:off x="4645025" y="954388"/>
            <a:ext cx="4041775" cy="639762"/>
          </a:xfrm>
          <a:solidFill>
            <a:schemeClr val="tx1">
              <a:lumMod val="65000"/>
              <a:lumOff val="35000"/>
            </a:schemeClr>
          </a:solidFill>
        </p:spPr>
        <p:txBody>
          <a:bodyPr vert="horz" lIns="91440" tIns="45720" rIns="91440" bIns="45720" rtlCol="0">
            <a:noAutofit/>
          </a:bodyPr>
          <a:lstStyle>
            <a:lvl1pPr marL="0" indent="0">
              <a:buNone/>
              <a:defRPr kumimoji="0" lang="es-ES" sz="2400" b="1" kern="1200" cap="small" baseline="0" smtClean="0">
                <a:solidFill>
                  <a:schemeClr val="bg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latinLnBrk="0" hangingPunct="1">
              <a:spcBef>
                <a:spcPct val="20000"/>
              </a:spcBef>
              <a:buFontTx/>
              <a:buNone/>
            </a:pPr>
            <a:r>
              <a:rPr lang="es-ES" dirty="0"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kumimoji="0" lang="es-ES" sz="2400" b="0" i="0" u="none" strike="noStrike" kern="1200" cap="none" spc="0" normalizeH="0" baseline="0" noProof="0" dirty="0" smtClean="0">
                <a:ln>
                  <a:noFill/>
                </a:ln>
                <a:solidFill>
                  <a:schemeClr val="tx1"/>
                </a:solidFill>
                <a:effectLst/>
                <a:uLnTx/>
                <a:uFillTx/>
                <a:latin typeface="+mn-lt"/>
                <a:ea typeface="+mn-ea"/>
                <a:cs typeface="+mn-cs"/>
              </a:defRPr>
            </a:lvl1pPr>
            <a:lvl2pPr>
              <a:defRPr kumimoji="0" lang="es-ES" sz="2000" b="0" i="0" u="none" strike="noStrike" kern="1200" cap="none" spc="0" normalizeH="0" baseline="0" noProof="0" dirty="0" smtClean="0">
                <a:ln>
                  <a:noFill/>
                </a:ln>
                <a:solidFill>
                  <a:schemeClr val="tx1"/>
                </a:solidFill>
                <a:effectLst/>
                <a:uLnTx/>
                <a:uFillTx/>
                <a:latin typeface="+mn-lt"/>
                <a:ea typeface="+mn-ea"/>
                <a:cs typeface="+mn-cs"/>
              </a:defRPr>
            </a:lvl2pPr>
            <a:lvl3pPr>
              <a:defRPr kumimoji="0" lang="es-ES" sz="1600" b="0" i="0" u="none" strike="noStrike" kern="1200" cap="none" spc="0" normalizeH="0" baseline="0" noProof="0" dirty="0" smtClean="0">
                <a:ln>
                  <a:noFill/>
                </a:ln>
                <a:solidFill>
                  <a:schemeClr val="tx1"/>
                </a:solidFill>
                <a:effectLst/>
                <a:uLnTx/>
                <a:uFillTx/>
                <a:latin typeface="+mn-lt"/>
                <a:ea typeface="+mn-ea"/>
                <a:cs typeface="+mn-cs"/>
              </a:defRPr>
            </a:lvl3pPr>
            <a:lvl4pPr>
              <a:defRPr kumimoji="0" lang="es-ES" sz="1600" b="0" i="0" u="none" strike="noStrike" kern="1200" cap="none" spc="0" normalizeH="0" baseline="0" noProof="0" dirty="0" smtClean="0">
                <a:ln>
                  <a:noFill/>
                </a:ln>
                <a:solidFill>
                  <a:schemeClr val="tx1"/>
                </a:solidFill>
                <a:effectLst/>
                <a:uLnTx/>
                <a:uFillTx/>
                <a:latin typeface="+mn-lt"/>
                <a:ea typeface="+mn-ea"/>
                <a:cs typeface="+mn-cs"/>
              </a:defRPr>
            </a:lvl4pPr>
            <a:lvl5pPr>
              <a:defRPr sz="1600"/>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
                <a:srgbClr val="C00000"/>
              </a:buClr>
              <a:buFont typeface="Wingdings" pitchFamily="2" charset="2"/>
              <a:buChar char="v"/>
              <a:tabLst/>
            </a:pPr>
            <a:r>
              <a:rPr lang="es-ES" dirty="0" smtClean="0"/>
              <a:t>Haga clic para modificar el estilo de texto del patrón</a:t>
            </a:r>
          </a:p>
          <a:p>
            <a:pPr marL="742950" marR="0" lvl="1" indent="-285750" algn="l" defTabSz="914400" rtl="0" eaLnBrk="1" fontAlgn="auto" latinLnBrk="0" hangingPunct="1">
              <a:lnSpc>
                <a:spcPct val="100000"/>
              </a:lnSpc>
              <a:spcBef>
                <a:spcPct val="20000"/>
              </a:spcBef>
              <a:spcAft>
                <a:spcPts val="0"/>
              </a:spcAft>
              <a:buClr>
                <a:srgbClr val="C00000"/>
              </a:buClr>
              <a:buFont typeface="Wingdings" pitchFamily="2" charset="2"/>
              <a:buChar char="§"/>
              <a:tabLst/>
            </a:pPr>
            <a:r>
              <a:rPr lang="es-ES" dirty="0" smtClean="0"/>
              <a:t>Segundo nivel</a:t>
            </a:r>
          </a:p>
          <a:p>
            <a:pPr marL="1143000" marR="0" lvl="2" indent="-228600" algn="l" defTabSz="914400" rtl="0" eaLnBrk="1" fontAlgn="auto" latinLnBrk="0" hangingPunct="1">
              <a:lnSpc>
                <a:spcPct val="100000"/>
              </a:lnSpc>
              <a:spcBef>
                <a:spcPct val="20000"/>
              </a:spcBef>
              <a:spcAft>
                <a:spcPts val="0"/>
              </a:spcAft>
              <a:buClr>
                <a:srgbClr val="C00000"/>
              </a:buClr>
              <a:buFont typeface="Arial" pitchFamily="34" charset="0"/>
              <a:buChar char="•"/>
              <a:tabLst/>
            </a:pPr>
            <a:r>
              <a:rPr lang="es-ES" dirty="0" smtClean="0"/>
              <a:t>Tercer nivel</a:t>
            </a:r>
          </a:p>
          <a:p>
            <a:pPr marL="1600200" marR="0" lvl="3" indent="-228600" algn="l" defTabSz="914400" rtl="0" eaLnBrk="1" fontAlgn="auto" latinLnBrk="0" hangingPunct="1">
              <a:lnSpc>
                <a:spcPct val="100000"/>
              </a:lnSpc>
              <a:spcBef>
                <a:spcPct val="20000"/>
              </a:spcBef>
              <a:spcAft>
                <a:spcPts val="0"/>
              </a:spcAft>
              <a:buClr>
                <a:srgbClr val="C00000"/>
              </a:buClr>
              <a:buFont typeface="Calibri" pitchFamily="34" charset="0"/>
              <a:buChar char="‐"/>
              <a:tabLst/>
            </a:pPr>
            <a:r>
              <a:rPr lang="es-ES" dirty="0" smtClean="0"/>
              <a:t>Cuarto nivel</a:t>
            </a:r>
          </a:p>
        </p:txBody>
      </p:sp>
      <p:sp>
        <p:nvSpPr>
          <p:cNvPr id="7" name="6 Marcador de fecha"/>
          <p:cNvSpPr>
            <a:spLocks noGrp="1"/>
          </p:cNvSpPr>
          <p:nvPr>
            <p:ph type="dt" sz="half" idx="10"/>
          </p:nvPr>
        </p:nvSpPr>
        <p:spPr/>
        <p:txBody>
          <a:bodyPr/>
          <a:lstStyle/>
          <a:p>
            <a:fld id="{7A847CFC-816F-41D0-AAC0-9BF4FEBC753E}" type="datetimeFigureOut">
              <a:rPr lang="es-ES" smtClean="0"/>
              <a:pPr/>
              <a:t>03/03/2016</a:t>
            </a:fld>
            <a:endParaRPr lang="es-ES" dirty="0"/>
          </a:p>
        </p:txBody>
      </p:sp>
      <p:sp>
        <p:nvSpPr>
          <p:cNvPr id="8" name="7 Marcador de pie de página"/>
          <p:cNvSpPr>
            <a:spLocks noGrp="1"/>
          </p:cNvSpPr>
          <p:nvPr>
            <p:ph type="ftr" sz="quarter" idx="11"/>
          </p:nvPr>
        </p:nvSpPr>
        <p:spPr/>
        <p:txBody>
          <a:bodyPr/>
          <a:lstStyle/>
          <a:p>
            <a:endParaRPr lang="es-ES" dirty="0"/>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a:t>
            </a:fld>
            <a:endParaRPr lang="es-ES" dirty="0"/>
          </a:p>
        </p:txBody>
      </p:sp>
      <p:pic>
        <p:nvPicPr>
          <p:cNvPr id="10"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54702" y="151239"/>
            <a:ext cx="792163" cy="8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Título y objetos">
    <p:bg>
      <p:bgRef idx="1001">
        <a:schemeClr val="bg1"/>
      </p:bgRef>
    </p:bg>
    <p:spTree>
      <p:nvGrpSpPr>
        <p:cNvPr id="1" name=""/>
        <p:cNvGrpSpPr/>
        <p:nvPr/>
      </p:nvGrpSpPr>
      <p:grpSpPr>
        <a:xfrm>
          <a:off x="0" y="0"/>
          <a:ext cx="0" cy="0"/>
          <a:chOff x="0" y="0"/>
          <a:chExt cx="0" cy="0"/>
        </a:xfrm>
      </p:grpSpPr>
      <p:sp>
        <p:nvSpPr>
          <p:cNvPr id="9" name="8 Marcador de texto"/>
          <p:cNvSpPr>
            <a:spLocks noGrp="1"/>
          </p:cNvSpPr>
          <p:nvPr>
            <p:ph type="body" sz="quarter" idx="14"/>
          </p:nvPr>
        </p:nvSpPr>
        <p:spPr>
          <a:xfrm>
            <a:off x="472875" y="928670"/>
            <a:ext cx="8215370" cy="500050"/>
          </a:xfrm>
          <a:solidFill>
            <a:schemeClr val="tx1">
              <a:lumMod val="65000"/>
              <a:lumOff val="35000"/>
            </a:schemeClr>
          </a:solidFill>
        </p:spPr>
        <p:txBody>
          <a:bodyPr vert="horz" lIns="91440" tIns="45720" rIns="91440" bIns="45720" rtlCol="0">
            <a:noAutofit/>
          </a:bodyPr>
          <a:lstStyle>
            <a:lvl1pPr>
              <a:buNone/>
              <a:defRPr kumimoji="0" lang="es-ES" sz="2400" b="0" cap="small" baseline="0" dirty="0">
                <a:solidFill>
                  <a:schemeClr val="bg1"/>
                </a:solidFill>
              </a:defRPr>
            </a:lvl1pPr>
          </a:lstStyle>
          <a:p>
            <a:pPr marL="0" marR="0" lvl="0" indent="0"/>
            <a:r>
              <a:rPr lang="es-ES" dirty="0" smtClean="0"/>
              <a:t>Haga clic para modificar el estilo de texto del patrón</a:t>
            </a:r>
            <a:endParaRPr lang="es-ES" dirty="0"/>
          </a:p>
        </p:txBody>
      </p:sp>
      <p:sp>
        <p:nvSpPr>
          <p:cNvPr id="2" name="1 Título"/>
          <p:cNvSpPr>
            <a:spLocks noGrp="1"/>
          </p:cNvSpPr>
          <p:nvPr>
            <p:ph type="title"/>
          </p:nvPr>
        </p:nvSpPr>
        <p:spPr>
          <a:xfrm>
            <a:off x="417738" y="274638"/>
            <a:ext cx="8143932" cy="654032"/>
          </a:xfrm>
        </p:spPr>
        <p:txBody>
          <a:bodyPr vert="horz">
            <a:noAutofit/>
          </a:bodyPr>
          <a:lstStyle>
            <a:lvl1pPr marL="0" marR="0" indent="0" algn="l" rtl="0" eaLnBrk="1" latinLnBrk="0" hangingPunct="1">
              <a:spcBef>
                <a:spcPct val="20000"/>
              </a:spcBef>
              <a:buFontTx/>
              <a:buNone/>
              <a:defRPr kumimoji="0" lang="es-ES" sz="2400" b="1" cap="small" baseline="0" dirty="0" smtClean="0">
                <a:solidFill>
                  <a:schemeClr val="tx1"/>
                </a:solidFill>
                <a:latin typeface="+mn-lt"/>
                <a:ea typeface="+mn-ea"/>
                <a:cs typeface="+mn-cs"/>
              </a:defRPr>
            </a:lvl1pPr>
          </a:lstStyle>
          <a:p>
            <a:r>
              <a:rPr lang="es-ES" dirty="0" smtClean="0"/>
              <a:t>Haga clic para modificar el estilo de título del patrón</a:t>
            </a:r>
            <a:endParaRPr lang="es-ES" dirty="0"/>
          </a:p>
        </p:txBody>
      </p:sp>
      <p:sp>
        <p:nvSpPr>
          <p:cNvPr id="4" name="3 Marcador de fecha"/>
          <p:cNvSpPr>
            <a:spLocks noGrp="1"/>
          </p:cNvSpPr>
          <p:nvPr>
            <p:ph type="dt" sz="half" idx="10"/>
          </p:nvPr>
        </p:nvSpPr>
        <p:spPr/>
        <p:txBody>
          <a:bodyPr/>
          <a:lstStyle/>
          <a:p>
            <a:fld id="{2FAC98A2-C28D-430E-A938-E3D8BE3735E3}" type="datetimeFigureOut">
              <a:rPr lang="es-ES" smtClean="0"/>
              <a:pPr/>
              <a:t>03/03/2016</a:t>
            </a:fld>
            <a:endParaRPr lang="es-ES" dirty="0"/>
          </a:p>
        </p:txBody>
      </p:sp>
      <p:sp>
        <p:nvSpPr>
          <p:cNvPr id="5" name="4 Marcador de pie de página"/>
          <p:cNvSpPr>
            <a:spLocks noGrp="1"/>
          </p:cNvSpPr>
          <p:nvPr>
            <p:ph type="ftr" sz="quarter" idx="11"/>
          </p:nvPr>
        </p:nvSpPr>
        <p:spPr/>
        <p:txBody>
          <a:bodyPr/>
          <a:lstStyle/>
          <a:p>
            <a:endParaRPr lang="es-ES" dirty="0"/>
          </a:p>
        </p:txBody>
      </p:sp>
      <p:sp>
        <p:nvSpPr>
          <p:cNvPr id="6" name="5 Marcador de número de diapositiva"/>
          <p:cNvSpPr>
            <a:spLocks noGrp="1"/>
          </p:cNvSpPr>
          <p:nvPr>
            <p:ph type="sldNum" sz="quarter" idx="12"/>
          </p:nvPr>
        </p:nvSpPr>
        <p:spPr/>
        <p:txBody>
          <a:bodyPr/>
          <a:lstStyle/>
          <a:p>
            <a:fld id="{657C9678-D59D-4CE6-B93D-349A4C489B8C}" type="slidenum">
              <a:rPr lang="es-ES" smtClean="0"/>
              <a:pPr/>
              <a:t>‹#›</a:t>
            </a:fld>
            <a:endParaRPr lang="es-ES" dirty="0"/>
          </a:p>
        </p:txBody>
      </p:sp>
      <p:sp>
        <p:nvSpPr>
          <p:cNvPr id="11" name="10 Marcador de texto"/>
          <p:cNvSpPr>
            <a:spLocks noGrp="1"/>
          </p:cNvSpPr>
          <p:nvPr>
            <p:ph type="body" sz="quarter" idx="15"/>
          </p:nvPr>
        </p:nvSpPr>
        <p:spPr>
          <a:xfrm>
            <a:off x="500062" y="1643062"/>
            <a:ext cx="8215341" cy="4572019"/>
          </a:xfrm>
        </p:spPr>
        <p:txBody>
          <a:bodyPr>
            <a:noAutofit/>
          </a:bodyPr>
          <a:lstStyle>
            <a:lvl1pPr marR="0" algn="just" defTabSz="914400" rtl="0" eaLnBrk="1" fontAlgn="auto" latinLnBrk="0" hangingPunct="1">
              <a:lnSpc>
                <a:spcPct val="100000"/>
              </a:lnSpc>
              <a:spcBef>
                <a:spcPct val="20000"/>
              </a:spcBef>
              <a:spcAft>
                <a:spcPts val="0"/>
              </a:spcAft>
              <a:buClr>
                <a:srgbClr val="C00000"/>
              </a:buClr>
              <a:buFont typeface="Wingdings" pitchFamily="2" charset="2"/>
              <a:buChar char="v"/>
              <a:tabLst/>
              <a:defRPr kumimoji="0" lang="es-ES" sz="2000" b="0" i="0" u="none" strike="noStrike" kern="1200" cap="none" spc="0" normalizeH="0" baseline="0" noProof="0" smtClean="0">
                <a:ln>
                  <a:noFill/>
                </a:ln>
                <a:solidFill>
                  <a:schemeClr val="tx1"/>
                </a:solidFill>
                <a:effectLst/>
                <a:uLnTx/>
                <a:uFillTx/>
                <a:latin typeface="+mn-lt"/>
                <a:ea typeface="+mn-ea"/>
                <a:cs typeface="+mn-cs"/>
              </a:defRPr>
            </a:lvl1pPr>
            <a:lvl2pPr marR="0" algn="just" defTabSz="914400" rtl="0" eaLnBrk="1" fontAlgn="auto" latinLnBrk="0" hangingPunct="1">
              <a:lnSpc>
                <a:spcPct val="100000"/>
              </a:lnSpc>
              <a:spcBef>
                <a:spcPct val="20000"/>
              </a:spcBef>
              <a:spcAft>
                <a:spcPts val="0"/>
              </a:spcAft>
              <a:buClr>
                <a:srgbClr val="C00000"/>
              </a:buClr>
              <a:buFont typeface="Wingdings" pitchFamily="2" charset="2"/>
              <a:buChar char="§"/>
              <a:tabLst/>
              <a:defRPr kumimoji="0" lang="es-ES" sz="1800" b="0" i="0" u="none" strike="noStrike" kern="1200" cap="none" spc="0" normalizeH="0" baseline="0" noProof="0" smtClean="0">
                <a:ln>
                  <a:noFill/>
                </a:ln>
                <a:solidFill>
                  <a:schemeClr val="tx1"/>
                </a:solidFill>
                <a:effectLst/>
                <a:uLnTx/>
                <a:uFillTx/>
                <a:latin typeface="+mn-lt"/>
                <a:ea typeface="+mn-ea"/>
                <a:cs typeface="+mn-cs"/>
              </a:defRPr>
            </a:lvl2pPr>
            <a:lvl3pPr marR="0" algn="just" defTabSz="914400" rtl="0" eaLnBrk="1" fontAlgn="auto" latinLnBrk="0" hangingPunct="1">
              <a:lnSpc>
                <a:spcPct val="100000"/>
              </a:lnSpc>
              <a:spcBef>
                <a:spcPct val="20000"/>
              </a:spcBef>
              <a:spcAft>
                <a:spcPts val="0"/>
              </a:spcAft>
              <a:buClr>
                <a:srgbClr val="C00000"/>
              </a:buClr>
              <a:buFont typeface="Arial" pitchFamily="34" charset="0"/>
              <a:buChar char="•"/>
              <a:tabLst/>
              <a:defRPr kumimoji="0" lang="es-ES" sz="1400" b="0" i="0" u="none" strike="noStrike" kern="1200" cap="none" spc="0" normalizeH="0" baseline="0" noProof="0" smtClean="0">
                <a:ln>
                  <a:noFill/>
                </a:ln>
                <a:solidFill>
                  <a:schemeClr val="tx1"/>
                </a:solidFill>
                <a:effectLst/>
                <a:uLnTx/>
                <a:uFillTx/>
                <a:latin typeface="+mn-lt"/>
                <a:ea typeface="+mn-ea"/>
                <a:cs typeface="+mn-cs"/>
              </a:defRPr>
            </a:lvl3pPr>
            <a:lvl4pPr marR="0" algn="just" defTabSz="914400" rtl="0" eaLnBrk="1" fontAlgn="auto" latinLnBrk="0" hangingPunct="1">
              <a:lnSpc>
                <a:spcPct val="100000"/>
              </a:lnSpc>
              <a:spcBef>
                <a:spcPct val="20000"/>
              </a:spcBef>
              <a:spcAft>
                <a:spcPts val="0"/>
              </a:spcAft>
              <a:buClr>
                <a:srgbClr val="C00000"/>
              </a:buClr>
              <a:buFont typeface="Calibri" pitchFamily="34" charset="0"/>
              <a:buChar char="‐"/>
              <a:tabLst/>
              <a:defRPr kumimoji="0" lang="es-ES" sz="1400" b="0" i="0" u="none" strike="noStrike" kern="1200" cap="none" spc="0" normalizeH="0" baseline="0" noProof="0" smtClean="0">
                <a:ln>
                  <a:noFill/>
                </a:ln>
                <a:solidFill>
                  <a:schemeClr val="tx1"/>
                </a:solidFill>
                <a:effectLst/>
                <a:uLnTx/>
                <a:uFillTx/>
                <a:latin typeface="+mn-lt"/>
                <a:ea typeface="+mn-ea"/>
                <a:cs typeface="+mn-cs"/>
              </a:defRPr>
            </a:lvl4pPr>
            <a:lvl5pPr marR="0" algn="l" defTabSz="914400" rtl="0" eaLnBrk="1" fontAlgn="auto" latinLnBrk="0" hangingPunct="1">
              <a:lnSpc>
                <a:spcPct val="100000"/>
              </a:lnSpc>
              <a:spcBef>
                <a:spcPct val="20000"/>
              </a:spcBef>
              <a:spcAft>
                <a:spcPts val="0"/>
              </a:spcAft>
              <a:buClr>
                <a:srgbClr val="C00000"/>
              </a:buClr>
              <a:buFont typeface="Arial" pitchFamily="34" charset="0"/>
              <a:buChar char="•"/>
              <a:tabLst/>
              <a:defRPr kumimoji="0" lang="es-ES" sz="2000" b="0" i="0" u="none" strike="noStrike" kern="1200" cap="none" spc="0" normalizeH="0" baseline="0" noProof="0" dirty="0" smtClean="0">
                <a:ln>
                  <a:noFill/>
                </a:ln>
                <a:solidFill>
                  <a:schemeClr val="tx1"/>
                </a:solidFill>
                <a:effectLst/>
                <a:uLnTx/>
                <a:uFillTx/>
                <a:latin typeface="+mn-lt"/>
                <a:ea typeface="+mn-ea"/>
                <a:cs typeface="+mn-cs"/>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p:txBody>
      </p:sp>
      <p:pic>
        <p:nvPicPr>
          <p:cNvPr id="12"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54702" y="151239"/>
            <a:ext cx="792163" cy="8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83592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dirty="0"/>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dirty="0"/>
          </a:p>
        </p:txBody>
      </p:sp>
      <p:sp>
        <p:nvSpPr>
          <p:cNvPr id="5" name="Rectangle 6"/>
          <p:cNvSpPr>
            <a:spLocks noGrp="1" noChangeArrowheads="1"/>
          </p:cNvSpPr>
          <p:nvPr>
            <p:ph type="sldNum" sz="quarter" idx="12"/>
          </p:nvPr>
        </p:nvSpPr>
        <p:spPr>
          <a:ln/>
        </p:spPr>
        <p:txBody>
          <a:bodyPr/>
          <a:lstStyle>
            <a:lvl1pPr>
              <a:defRPr/>
            </a:lvl1pPr>
          </a:lstStyle>
          <a:p>
            <a:pPr>
              <a:defRPr/>
            </a:pPr>
            <a:fld id="{776D336F-1C26-4783-B87A-970E9B3D6C96}" type="slidenum">
              <a:rPr lang="es-ES"/>
              <a:pPr>
                <a:defRPr/>
              </a:pPr>
              <a:t>‹#›</a:t>
            </a:fld>
            <a:endParaRPr lang="es-ES" dirty="0"/>
          </a:p>
        </p:txBody>
      </p:sp>
    </p:spTree>
    <p:extLst>
      <p:ext uri="{BB962C8B-B14F-4D97-AF65-F5344CB8AC3E}">
        <p14:creationId xmlns:p14="http://schemas.microsoft.com/office/powerpoint/2010/main" val="1671725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extLst>
      <p:ext uri="{BB962C8B-B14F-4D97-AF65-F5344CB8AC3E}">
        <p14:creationId xmlns:p14="http://schemas.microsoft.com/office/powerpoint/2010/main" val="3132984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Rectangle 5"/>
          <p:cNvSpPr>
            <a:spLocks noGrp="1" noChangeArrowheads="1"/>
          </p:cNvSpPr>
          <p:nvPr>
            <p:ph type="sldNum" sz="quarter" idx="10"/>
          </p:nvPr>
        </p:nvSpPr>
        <p:spPr>
          <a:ln/>
        </p:spPr>
        <p:txBody>
          <a:bodyPr/>
          <a:lstStyle>
            <a:lvl1pPr>
              <a:defRPr/>
            </a:lvl1pPr>
          </a:lstStyle>
          <a:p>
            <a:pPr>
              <a:defRPr/>
            </a:pPr>
            <a:fld id="{682EBCEB-967D-4F7F-A8E6-70749B6ED8DF}" type="slidenum">
              <a:rPr lang="es-CL"/>
              <a:pPr>
                <a:defRPr/>
              </a:pPr>
              <a:t>‹#›</a:t>
            </a:fld>
            <a:endParaRPr lang="es-CL"/>
          </a:p>
        </p:txBody>
      </p:sp>
    </p:spTree>
    <p:extLst>
      <p:ext uri="{BB962C8B-B14F-4D97-AF65-F5344CB8AC3E}">
        <p14:creationId xmlns:p14="http://schemas.microsoft.com/office/powerpoint/2010/main" val="120568297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Rectangle 5"/>
          <p:cNvSpPr>
            <a:spLocks noGrp="1" noChangeArrowheads="1"/>
          </p:cNvSpPr>
          <p:nvPr>
            <p:ph type="sldNum" sz="quarter" idx="10"/>
          </p:nvPr>
        </p:nvSpPr>
        <p:spPr>
          <a:ln/>
        </p:spPr>
        <p:txBody>
          <a:bodyPr/>
          <a:lstStyle>
            <a:lvl1pPr>
              <a:defRPr/>
            </a:lvl1pPr>
          </a:lstStyle>
          <a:p>
            <a:pPr>
              <a:defRPr/>
            </a:pPr>
            <a:fld id="{3B1BF44C-197C-459D-9ABE-72F1CF2BCCD2}" type="slidenum">
              <a:rPr lang="es-CL"/>
              <a:pPr>
                <a:defRPr/>
              </a:pPr>
              <a:t>‹#›</a:t>
            </a:fld>
            <a:endParaRPr lang="es-CL"/>
          </a:p>
        </p:txBody>
      </p:sp>
    </p:spTree>
    <p:extLst>
      <p:ext uri="{BB962C8B-B14F-4D97-AF65-F5344CB8AC3E}">
        <p14:creationId xmlns:p14="http://schemas.microsoft.com/office/powerpoint/2010/main" val="253096733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D43CC76-0EF8-4569-8988-8320F1C5B796}" type="datetimeFigureOut">
              <a:rPr lang="es-CL" smtClean="0"/>
              <a:t>03-03-2016</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p:txBody>
          <a:bodyPr/>
          <a:lstStyle/>
          <a:p>
            <a:fld id="{64B799D3-8B71-451E-82CE-5D0F1087ADFB}" type="slidenum">
              <a:rPr lang="es-CL" smtClean="0"/>
              <a:t>‹#›</a:t>
            </a:fld>
            <a:endParaRPr lang="es-CL"/>
          </a:p>
        </p:txBody>
      </p:sp>
    </p:spTree>
    <p:extLst>
      <p:ext uri="{BB962C8B-B14F-4D97-AF65-F5344CB8AC3E}">
        <p14:creationId xmlns:p14="http://schemas.microsoft.com/office/powerpoint/2010/main" val="2546571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250825" y="0"/>
            <a:ext cx="7345511" cy="1052513"/>
          </a:xfrm>
        </p:spPr>
        <p:txBody>
          <a:bodyPr/>
          <a:lstStyle/>
          <a:p>
            <a:r>
              <a:rPr lang="es-ES" dirty="0" smtClean="0"/>
              <a:t>Haga clic para modificar el estilo de título del patrón</a:t>
            </a:r>
            <a:endParaRPr lang="es-CL" dirty="0"/>
          </a:p>
        </p:txBody>
      </p:sp>
      <p:sp>
        <p:nvSpPr>
          <p:cNvPr id="3" name="2 Marcador de texto"/>
          <p:cNvSpPr>
            <a:spLocks noGrp="1"/>
          </p:cNvSpPr>
          <p:nvPr>
            <p:ph type="body" sz="half" idx="1"/>
          </p:nvPr>
        </p:nvSpPr>
        <p:spPr>
          <a:xfrm>
            <a:off x="468313" y="1700213"/>
            <a:ext cx="4038600" cy="45259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59313" y="1700213"/>
            <a:ext cx="4038600" cy="45259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Rectangle 5"/>
          <p:cNvSpPr>
            <a:spLocks noGrp="1" noChangeArrowheads="1"/>
          </p:cNvSpPr>
          <p:nvPr>
            <p:ph type="sldNum" sz="quarter" idx="10"/>
          </p:nvPr>
        </p:nvSpPr>
        <p:spPr/>
        <p:txBody>
          <a:bodyPr/>
          <a:lstStyle>
            <a:lvl1pPr>
              <a:defRPr/>
            </a:lvl1pPr>
          </a:lstStyle>
          <a:p>
            <a:pPr>
              <a:defRPr/>
            </a:pPr>
            <a:fld id="{C38B074B-F133-4DE4-B617-98BF58BE663E}" type="slidenum">
              <a:rPr lang="es-CL"/>
              <a:pPr>
                <a:defRPr/>
              </a:pPr>
              <a:t>‹#›</a:t>
            </a:fld>
            <a:endParaRPr lang="es-CL"/>
          </a:p>
        </p:txBody>
      </p:sp>
    </p:spTree>
    <p:extLst>
      <p:ext uri="{BB962C8B-B14F-4D97-AF65-F5344CB8AC3E}">
        <p14:creationId xmlns:p14="http://schemas.microsoft.com/office/powerpoint/2010/main" val="1278156533"/>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03/03/2016</a:t>
            </a:fld>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a:t>
            </a:fld>
            <a:endParaRPr lang="es-ES" dirty="0"/>
          </a:p>
        </p:txBody>
      </p:sp>
      <p:pic>
        <p:nvPicPr>
          <p:cNvPr id="7"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7954702" y="151239"/>
            <a:ext cx="792163" cy="8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3" r:id="rId2"/>
    <p:sldLayoutId id="2147483661" r:id="rId3"/>
    <p:sldLayoutId id="2147483664" r:id="rId4"/>
    <p:sldLayoutId id="2147483666" r:id="rId5"/>
    <p:sldLayoutId id="2147483670" r:id="rId6"/>
    <p:sldLayoutId id="2147483671" r:id="rId7"/>
    <p:sldLayoutId id="2147483672" r:id="rId8"/>
    <p:sldLayoutId id="2147483673"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hyperlink" Target="http://www.spensiones.cl/"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n-GB" sz="3200" dirty="0">
                <a:solidFill>
                  <a:srgbClr val="000099"/>
                </a:solidFill>
              </a:rPr>
              <a:t>Pension projections for pension plan members: major issues and experiences from different jurisdictions</a:t>
            </a:r>
            <a:endParaRPr lang="es-CL" sz="3200" dirty="0">
              <a:solidFill>
                <a:srgbClr val="000099"/>
              </a:solidFill>
            </a:endParaRPr>
          </a:p>
        </p:txBody>
      </p:sp>
      <p:sp>
        <p:nvSpPr>
          <p:cNvPr id="4" name="Text Box 10"/>
          <p:cNvSpPr txBox="1">
            <a:spLocks noChangeArrowheads="1"/>
          </p:cNvSpPr>
          <p:nvPr/>
        </p:nvSpPr>
        <p:spPr bwMode="auto">
          <a:xfrm>
            <a:off x="683568" y="3710062"/>
            <a:ext cx="76327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b="1" i="1" dirty="0"/>
              <a:t>Issues in individual DC pension funds – international experience</a:t>
            </a:r>
            <a:endParaRPr lang="es-CL" dirty="0"/>
          </a:p>
          <a:p>
            <a:pPr eaLnBrk="1" hangingPunct="1"/>
            <a:r>
              <a:rPr lang="en-US" sz="1600" dirty="0" smtClean="0"/>
              <a:t>IOPS-COVIP Seminar</a:t>
            </a:r>
          </a:p>
          <a:p>
            <a:pPr eaLnBrk="1" hangingPunct="1"/>
            <a:r>
              <a:rPr lang="en-US" sz="1600" dirty="0" smtClean="0"/>
              <a:t>February 26, 2016. Rome </a:t>
            </a:r>
            <a:r>
              <a:rPr lang="en-US" sz="1600" dirty="0"/>
              <a:t>- </a:t>
            </a:r>
            <a:r>
              <a:rPr lang="en-US" sz="1600" dirty="0" smtClean="0"/>
              <a:t>Italy</a:t>
            </a:r>
            <a:endParaRPr lang="en-US" sz="1600" dirty="0"/>
          </a:p>
        </p:txBody>
      </p:sp>
      <p:sp>
        <p:nvSpPr>
          <p:cNvPr id="5" name="Rectangle 9"/>
          <p:cNvSpPr>
            <a:spLocks noChangeArrowheads="1"/>
          </p:cNvSpPr>
          <p:nvPr/>
        </p:nvSpPr>
        <p:spPr bwMode="auto">
          <a:xfrm>
            <a:off x="683568" y="5229225"/>
            <a:ext cx="6911975"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Olga Fuentes</a:t>
            </a:r>
          </a:p>
          <a:p>
            <a:r>
              <a:rPr lang="en-US" sz="1400" dirty="0" smtClean="0"/>
              <a:t>Deputy Chair of Regulation</a:t>
            </a:r>
            <a:endParaRPr lang="en-US" sz="1400" dirty="0"/>
          </a:p>
          <a:p>
            <a:r>
              <a:rPr lang="en-US" sz="1400" dirty="0"/>
              <a:t>Superintendence of Pensions, Chile</a:t>
            </a:r>
          </a:p>
        </p:txBody>
      </p:sp>
    </p:spTree>
    <p:extLst>
      <p:ext uri="{BB962C8B-B14F-4D97-AF65-F5344CB8AC3E}">
        <p14:creationId xmlns:p14="http://schemas.microsoft.com/office/powerpoint/2010/main" val="8880495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sz="half" idx="1"/>
          </p:nvPr>
        </p:nvSpPr>
        <p:spPr>
          <a:xfrm>
            <a:off x="179388" y="979488"/>
            <a:ext cx="8820150" cy="5689600"/>
          </a:xfrm>
        </p:spPr>
        <p:txBody>
          <a:bodyPr>
            <a:normAutofit fontScale="92500" lnSpcReduction="10000"/>
          </a:bodyPr>
          <a:lstStyle/>
          <a:p>
            <a:pPr marL="0" lvl="1" indent="15875" algn="just">
              <a:lnSpc>
                <a:spcPct val="90000"/>
              </a:lnSpc>
              <a:buClr>
                <a:schemeClr val="tx1"/>
              </a:buClr>
              <a:buSzPct val="120000"/>
              <a:buBlip>
                <a:blip r:embed="rId2"/>
              </a:buBlip>
              <a:defRPr/>
            </a:pPr>
            <a:r>
              <a:rPr lang="en-US" sz="2000" dirty="0" smtClean="0"/>
              <a:t>Mapping of multi-fund scheme on eight asset categories. </a:t>
            </a:r>
          </a:p>
          <a:p>
            <a:pPr lvl="1" eaLnBrk="1" hangingPunct="1">
              <a:lnSpc>
                <a:spcPct val="90000"/>
              </a:lnSpc>
              <a:defRPr/>
            </a:pPr>
            <a:endParaRPr lang="en-US" sz="1800" dirty="0" smtClean="0"/>
          </a:p>
          <a:p>
            <a:pPr lvl="1" eaLnBrk="1" hangingPunct="1">
              <a:lnSpc>
                <a:spcPct val="90000"/>
              </a:lnSpc>
              <a:defRPr/>
            </a:pPr>
            <a:endParaRPr lang="en-US" sz="1800" dirty="0" smtClean="0"/>
          </a:p>
          <a:p>
            <a:pPr lvl="1" eaLnBrk="1" hangingPunct="1">
              <a:lnSpc>
                <a:spcPct val="90000"/>
              </a:lnSpc>
              <a:defRPr/>
            </a:pPr>
            <a:endParaRPr lang="en-US" sz="1800" dirty="0" smtClean="0"/>
          </a:p>
          <a:p>
            <a:pPr lvl="1" eaLnBrk="1" hangingPunct="1">
              <a:lnSpc>
                <a:spcPct val="90000"/>
              </a:lnSpc>
              <a:defRPr/>
            </a:pPr>
            <a:endParaRPr lang="en-US" sz="1800" dirty="0" smtClean="0">
              <a:solidFill>
                <a:srgbClr val="C00000"/>
              </a:solidFill>
            </a:endParaRPr>
          </a:p>
          <a:p>
            <a:pPr lvl="1" eaLnBrk="1" hangingPunct="1">
              <a:lnSpc>
                <a:spcPct val="90000"/>
              </a:lnSpc>
              <a:defRPr/>
            </a:pPr>
            <a:endParaRPr lang="en-US" sz="1800" dirty="0" smtClean="0">
              <a:solidFill>
                <a:srgbClr val="C00000"/>
              </a:solidFill>
            </a:endParaRPr>
          </a:p>
          <a:p>
            <a:pPr lvl="1" eaLnBrk="1" hangingPunct="1">
              <a:lnSpc>
                <a:spcPct val="90000"/>
              </a:lnSpc>
              <a:defRPr/>
            </a:pPr>
            <a:endParaRPr lang="en-US" sz="1800" dirty="0" smtClean="0">
              <a:solidFill>
                <a:srgbClr val="C00000"/>
              </a:solidFill>
            </a:endParaRPr>
          </a:p>
          <a:p>
            <a:pPr lvl="1" eaLnBrk="1" hangingPunct="1">
              <a:lnSpc>
                <a:spcPct val="90000"/>
              </a:lnSpc>
              <a:defRPr/>
            </a:pPr>
            <a:endParaRPr lang="en-US" sz="1800" dirty="0" smtClean="0"/>
          </a:p>
          <a:p>
            <a:pPr lvl="1" eaLnBrk="1" hangingPunct="1">
              <a:lnSpc>
                <a:spcPct val="90000"/>
              </a:lnSpc>
              <a:defRPr/>
            </a:pPr>
            <a:endParaRPr lang="en-US" sz="1800" dirty="0" smtClean="0"/>
          </a:p>
          <a:p>
            <a:pPr lvl="1" eaLnBrk="1" hangingPunct="1">
              <a:lnSpc>
                <a:spcPct val="90000"/>
              </a:lnSpc>
              <a:defRPr/>
            </a:pPr>
            <a:endParaRPr lang="en-US" sz="1800" dirty="0" smtClean="0"/>
          </a:p>
          <a:p>
            <a:pPr lvl="1" eaLnBrk="1" hangingPunct="1">
              <a:lnSpc>
                <a:spcPct val="90000"/>
              </a:lnSpc>
              <a:defRPr/>
            </a:pPr>
            <a:endParaRPr lang="en-US" sz="1800" dirty="0" smtClean="0"/>
          </a:p>
          <a:p>
            <a:pPr lvl="1" eaLnBrk="1" hangingPunct="1">
              <a:lnSpc>
                <a:spcPct val="90000"/>
              </a:lnSpc>
              <a:spcBef>
                <a:spcPts val="1200"/>
              </a:spcBef>
              <a:buClr>
                <a:srgbClr val="C00000"/>
              </a:buClr>
              <a:buSzPct val="120000"/>
              <a:buFont typeface="Wingdings" pitchFamily="2" charset="2"/>
              <a:buChar char="§"/>
              <a:defRPr/>
            </a:pPr>
            <a:r>
              <a:rPr lang="en-US" sz="2000" dirty="0" smtClean="0"/>
              <a:t>To simulate returns series a random walk process with jump diffusion is assumed subject to shocks and correlation among assets classes. </a:t>
            </a:r>
          </a:p>
          <a:p>
            <a:pPr lvl="1" eaLnBrk="1" hangingPunct="1">
              <a:lnSpc>
                <a:spcPct val="90000"/>
              </a:lnSpc>
              <a:spcBef>
                <a:spcPts val="1200"/>
              </a:spcBef>
              <a:buClr>
                <a:srgbClr val="C00000"/>
              </a:buClr>
              <a:buSzPct val="120000"/>
              <a:buFont typeface="Wingdings" pitchFamily="2" charset="2"/>
              <a:buChar char="§"/>
              <a:defRPr/>
            </a:pPr>
            <a:r>
              <a:rPr lang="en-US" sz="2000" dirty="0" smtClean="0"/>
              <a:t>Correlation matrix of asset classes is estimated for normal and crisis periods.</a:t>
            </a:r>
          </a:p>
          <a:p>
            <a:pPr lvl="1" eaLnBrk="1" hangingPunct="1">
              <a:lnSpc>
                <a:spcPct val="90000"/>
              </a:lnSpc>
              <a:spcBef>
                <a:spcPts val="1200"/>
              </a:spcBef>
              <a:buClr>
                <a:srgbClr val="C00000"/>
              </a:buClr>
              <a:buSzPct val="120000"/>
              <a:buFont typeface="Wingdings" pitchFamily="2" charset="2"/>
              <a:buChar char="§"/>
              <a:defRPr/>
            </a:pPr>
            <a:r>
              <a:rPr lang="en-US" sz="2000" dirty="0" smtClean="0"/>
              <a:t>This stochastic process of asset classes returns simulations includes annuities</a:t>
            </a:r>
          </a:p>
          <a:p>
            <a:pPr lvl="1" eaLnBrk="1" hangingPunct="1">
              <a:lnSpc>
                <a:spcPct val="90000"/>
              </a:lnSpc>
              <a:spcBef>
                <a:spcPts val="1200"/>
              </a:spcBef>
              <a:buClr>
                <a:srgbClr val="C00000"/>
              </a:buClr>
              <a:buSzPct val="120000"/>
              <a:buFont typeface="Wingdings" pitchFamily="2" charset="2"/>
              <a:buChar char="§"/>
              <a:defRPr/>
            </a:pPr>
            <a:r>
              <a:rPr lang="en-US" sz="2000" dirty="0" smtClean="0"/>
              <a:t>Jump diffusion allows for the incorporation of financial crisis and the crisis parameter can be calibrated.</a:t>
            </a:r>
          </a:p>
          <a:p>
            <a:pPr lvl="1" eaLnBrk="1" hangingPunct="1">
              <a:lnSpc>
                <a:spcPct val="90000"/>
              </a:lnSpc>
              <a:spcBef>
                <a:spcPts val="1200"/>
              </a:spcBef>
              <a:buClr>
                <a:srgbClr val="C00000"/>
              </a:buClr>
              <a:buSzPct val="120000"/>
              <a:buFont typeface="Wingdings" pitchFamily="2" charset="2"/>
              <a:buChar char="§"/>
              <a:defRPr/>
            </a:pPr>
            <a:r>
              <a:rPr lang="en-US" sz="2000" dirty="0" smtClean="0"/>
              <a:t>Robust analysis was made: the results were compared with alternative methodologies </a:t>
            </a:r>
            <a:r>
              <a:rPr lang="en-US" sz="1500" dirty="0" smtClean="0"/>
              <a:t>(Black-</a:t>
            </a:r>
            <a:r>
              <a:rPr lang="en-US" sz="1500" dirty="0" err="1" smtClean="0"/>
              <a:t>Litterman</a:t>
            </a:r>
            <a:r>
              <a:rPr lang="en-US" sz="1500" dirty="0" smtClean="0"/>
              <a:t> and Campbell &amp; </a:t>
            </a:r>
            <a:r>
              <a:rPr lang="en-US" sz="1500" dirty="0" err="1" smtClean="0"/>
              <a:t>Viceira</a:t>
            </a:r>
            <a:r>
              <a:rPr lang="en-US" sz="1500" dirty="0" smtClean="0"/>
              <a:t> (2005))</a:t>
            </a:r>
            <a:endParaRPr lang="en-US" sz="1500" dirty="0"/>
          </a:p>
        </p:txBody>
      </p:sp>
      <p:sp>
        <p:nvSpPr>
          <p:cNvPr id="6" name="Rectangle 5"/>
          <p:cNvSpPr txBox="1">
            <a:spLocks/>
          </p:cNvSpPr>
          <p:nvPr/>
        </p:nvSpPr>
        <p:spPr bwMode="auto">
          <a:xfrm>
            <a:off x="34924" y="333375"/>
            <a:ext cx="9001571" cy="504825"/>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342900" indent="-342900" algn="l" fontAlgn="auto">
              <a:spcBef>
                <a:spcPct val="20000"/>
              </a:spcBef>
              <a:spcAft>
                <a:spcPts val="0"/>
              </a:spcAft>
              <a:buFont typeface="Arial" pitchFamily="34" charset="0"/>
              <a:buNone/>
              <a:defRPr/>
            </a:pPr>
            <a:r>
              <a:rPr lang="en-US" sz="2400" cap="small" dirty="0" smtClean="0">
                <a:solidFill>
                  <a:schemeClr val="bg1"/>
                </a:solidFill>
              </a:rPr>
              <a:t>“Zoom in” to the methodology</a:t>
            </a:r>
            <a:endParaRPr lang="en-US" sz="2400" cap="small" dirty="0">
              <a:solidFill>
                <a:schemeClr val="bg1"/>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340768"/>
            <a:ext cx="8033375" cy="2437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331172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9063" y="1557338"/>
            <a:ext cx="6429375"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txBox="1">
            <a:spLocks/>
          </p:cNvSpPr>
          <p:nvPr/>
        </p:nvSpPr>
        <p:spPr bwMode="auto">
          <a:xfrm>
            <a:off x="34924" y="404813"/>
            <a:ext cx="9001571" cy="504825"/>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342900" indent="-342900" algn="l" fontAlgn="auto">
              <a:spcBef>
                <a:spcPct val="20000"/>
              </a:spcBef>
              <a:spcAft>
                <a:spcPts val="0"/>
              </a:spcAft>
              <a:buFont typeface="Arial" pitchFamily="34" charset="0"/>
              <a:buNone/>
              <a:defRPr/>
            </a:pPr>
            <a:r>
              <a:rPr lang="en-US" sz="2400" cap="small" dirty="0" smtClean="0">
                <a:solidFill>
                  <a:schemeClr val="bg1"/>
                </a:solidFill>
              </a:rPr>
              <a:t>“Zoom in” to the methodology</a:t>
            </a:r>
            <a:endParaRPr lang="en-US" sz="2400" cap="small" dirty="0">
              <a:solidFill>
                <a:schemeClr val="bg1"/>
              </a:solidFill>
            </a:endParaRPr>
          </a:p>
        </p:txBody>
      </p:sp>
    </p:spTree>
    <p:extLst>
      <p:ext uri="{BB962C8B-B14F-4D97-AF65-F5344CB8AC3E}">
        <p14:creationId xmlns:p14="http://schemas.microsoft.com/office/powerpoint/2010/main" val="123698765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7 Marcador de contenido"/>
          <p:cNvSpPr>
            <a:spLocks noGrp="1"/>
          </p:cNvSpPr>
          <p:nvPr>
            <p:ph idx="4294967295"/>
          </p:nvPr>
        </p:nvSpPr>
        <p:spPr>
          <a:xfrm>
            <a:off x="0" y="1052736"/>
            <a:ext cx="9128125" cy="5229225"/>
          </a:xfrm>
        </p:spPr>
        <p:txBody>
          <a:bodyPr/>
          <a:lstStyle/>
          <a:p>
            <a:pPr marL="0" lvl="1" indent="15875" algn="just" eaLnBrk="1" hangingPunct="1">
              <a:lnSpc>
                <a:spcPct val="90000"/>
              </a:lnSpc>
              <a:buClr>
                <a:schemeClr val="tx1"/>
              </a:buClr>
              <a:buSzPct val="120000"/>
              <a:buFont typeface="Arial" charset="0"/>
              <a:buBlip>
                <a:blip r:embed="rId2"/>
              </a:buBlip>
              <a:defRPr/>
            </a:pPr>
            <a:r>
              <a:rPr lang="en-US" sz="2000" dirty="0" smtClean="0"/>
              <a:t>The methodology allows to consider and evaluate different investment strategies</a:t>
            </a:r>
          </a:p>
          <a:p>
            <a:pPr lvl="1" algn="just" eaLnBrk="1" hangingPunct="1">
              <a:spcBef>
                <a:spcPts val="1200"/>
              </a:spcBef>
              <a:buClr>
                <a:srgbClr val="C00000"/>
              </a:buClr>
              <a:buSzPct val="120000"/>
              <a:buFont typeface="Wingdings" pitchFamily="2" charset="2"/>
              <a:buChar char="§"/>
              <a:defRPr/>
            </a:pPr>
            <a:r>
              <a:rPr lang="en-US" sz="1900" dirty="0" smtClean="0"/>
              <a:t>Static strategies (A, B, C, D y E)</a:t>
            </a:r>
          </a:p>
          <a:p>
            <a:pPr lvl="1" algn="just" eaLnBrk="1" hangingPunct="1">
              <a:spcBef>
                <a:spcPts val="1200"/>
              </a:spcBef>
              <a:buClr>
                <a:srgbClr val="C00000"/>
              </a:buClr>
              <a:buSzPct val="120000"/>
              <a:buFont typeface="Wingdings" pitchFamily="2" charset="2"/>
              <a:buChar char="§"/>
              <a:defRPr/>
            </a:pPr>
            <a:r>
              <a:rPr lang="en-US" sz="1900" dirty="0" smtClean="0"/>
              <a:t>Different life cycle strategies</a:t>
            </a:r>
          </a:p>
          <a:p>
            <a:pPr lvl="1" algn="just" eaLnBrk="1" hangingPunct="1">
              <a:spcBef>
                <a:spcPts val="1200"/>
              </a:spcBef>
              <a:buClr>
                <a:srgbClr val="C00000"/>
              </a:buClr>
              <a:buSzPct val="120000"/>
              <a:buFont typeface="Wingdings" pitchFamily="2" charset="2"/>
              <a:buChar char="§"/>
              <a:defRPr/>
            </a:pPr>
            <a:endParaRPr lang="en-US" sz="1900" dirty="0" smtClean="0"/>
          </a:p>
          <a:p>
            <a:pPr marL="0" lvl="1" indent="15875">
              <a:lnSpc>
                <a:spcPct val="90000"/>
              </a:lnSpc>
              <a:buClr>
                <a:schemeClr val="tx1"/>
              </a:buClr>
              <a:buSzPct val="120000"/>
              <a:buBlip>
                <a:blip r:embed="rId2"/>
              </a:buBlip>
            </a:pPr>
            <a:r>
              <a:rPr lang="en-US" altLang="es-CL" sz="2000" dirty="0" smtClean="0"/>
              <a:t>Results show in general a frontier, no dominant strategies in the trade off return/risk</a:t>
            </a:r>
          </a:p>
          <a:p>
            <a:pPr marL="0" lvl="1" indent="15875">
              <a:lnSpc>
                <a:spcPct val="90000"/>
              </a:lnSpc>
              <a:buClr>
                <a:schemeClr val="tx1"/>
              </a:buClr>
              <a:buSzPct val="120000"/>
              <a:buBlip>
                <a:blip r:embed="rId2"/>
              </a:buBlip>
            </a:pPr>
            <a:r>
              <a:rPr lang="en-US" altLang="es-CL" sz="2000" dirty="0" smtClean="0"/>
              <a:t>Multifund schemes allows affiliates to follow investment strategies well suited to their risk aversion</a:t>
            </a:r>
          </a:p>
          <a:p>
            <a:pPr algn="just">
              <a:spcBef>
                <a:spcPts val="1200"/>
              </a:spcBef>
              <a:buClr>
                <a:srgbClr val="C00000"/>
              </a:buClr>
              <a:buSzPct val="120000"/>
              <a:buFont typeface="Wingdings" pitchFamily="2" charset="2"/>
              <a:buChar char="§"/>
              <a:defRPr/>
            </a:pPr>
            <a:endParaRPr lang="en-US" sz="2300" dirty="0" smtClean="0"/>
          </a:p>
          <a:p>
            <a:pPr lvl="1" algn="just" eaLnBrk="1" hangingPunct="1">
              <a:spcBef>
                <a:spcPts val="1200"/>
              </a:spcBef>
              <a:buClr>
                <a:srgbClr val="C00000"/>
              </a:buClr>
              <a:buSzPct val="120000"/>
              <a:buFont typeface="Wingdings" pitchFamily="2" charset="2"/>
              <a:buChar char="§"/>
              <a:defRPr/>
            </a:pPr>
            <a:endParaRPr lang="en-US" sz="2000" dirty="0" smtClean="0"/>
          </a:p>
          <a:p>
            <a:pPr eaLnBrk="1" hangingPunct="1">
              <a:buClr>
                <a:srgbClr val="595959"/>
              </a:buClr>
              <a:buSzPct val="120000"/>
              <a:buFont typeface="Calibri" pitchFamily="34" charset="0"/>
              <a:buChar char="»"/>
              <a:defRPr/>
            </a:pPr>
            <a:endParaRPr lang="en-US" sz="2000" dirty="0" smtClean="0"/>
          </a:p>
        </p:txBody>
      </p:sp>
      <p:sp>
        <p:nvSpPr>
          <p:cNvPr id="4" name="Rectangle 5"/>
          <p:cNvSpPr txBox="1">
            <a:spLocks/>
          </p:cNvSpPr>
          <p:nvPr/>
        </p:nvSpPr>
        <p:spPr bwMode="auto">
          <a:xfrm>
            <a:off x="34924" y="404813"/>
            <a:ext cx="8929563" cy="504825"/>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342900" indent="-342900" algn="l" fontAlgn="auto">
              <a:spcBef>
                <a:spcPct val="20000"/>
              </a:spcBef>
              <a:spcAft>
                <a:spcPts val="0"/>
              </a:spcAft>
              <a:buFont typeface="Arial" pitchFamily="34" charset="0"/>
              <a:buNone/>
              <a:defRPr/>
            </a:pPr>
            <a:r>
              <a:rPr lang="en-US" sz="2400" cap="small" dirty="0" smtClean="0">
                <a:solidFill>
                  <a:schemeClr val="bg1"/>
                </a:solidFill>
              </a:rPr>
              <a:t>“Zoom in” to the methodology</a:t>
            </a:r>
            <a:endParaRPr lang="en-US" sz="2400" cap="small" dirty="0">
              <a:solidFill>
                <a:schemeClr val="bg1"/>
              </a:solidFill>
            </a:endParaRPr>
          </a:p>
        </p:txBody>
      </p:sp>
      <p:pic>
        <p:nvPicPr>
          <p:cNvPr id="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717032"/>
            <a:ext cx="4537075"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3179" y="3717031"/>
            <a:ext cx="4505325"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1398823" y="6391272"/>
            <a:ext cx="6408712" cy="369332"/>
          </a:xfrm>
          <a:prstGeom prst="rect">
            <a:avLst/>
          </a:prstGeom>
          <a:noFill/>
        </p:spPr>
        <p:txBody>
          <a:bodyPr wrap="square" rtlCol="0">
            <a:spAutoFit/>
          </a:bodyPr>
          <a:lstStyle/>
          <a:p>
            <a:r>
              <a:rPr lang="en-US" dirty="0" smtClean="0"/>
              <a:t>Note: Results based on hypothetical individuals</a:t>
            </a:r>
            <a:endParaRPr lang="en-US" dirty="0"/>
          </a:p>
        </p:txBody>
      </p:sp>
    </p:spTree>
    <p:extLst>
      <p:ext uri="{BB962C8B-B14F-4D97-AF65-F5344CB8AC3E}">
        <p14:creationId xmlns:p14="http://schemas.microsoft.com/office/powerpoint/2010/main" val="2919788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179512" y="332656"/>
            <a:ext cx="8215370" cy="500050"/>
          </a:xfrm>
        </p:spPr>
        <p:txBody>
          <a:bodyPr/>
          <a:lstStyle/>
          <a:p>
            <a:r>
              <a:rPr lang="en-US" dirty="0" smtClean="0"/>
              <a:t>Challenges from the point of view of the information provided</a:t>
            </a:r>
            <a:endParaRPr lang="es-CL" dirty="0"/>
          </a:p>
        </p:txBody>
      </p:sp>
      <p:sp>
        <p:nvSpPr>
          <p:cNvPr id="4" name="3 Marcador de texto"/>
          <p:cNvSpPr>
            <a:spLocks noGrp="1"/>
          </p:cNvSpPr>
          <p:nvPr>
            <p:ph type="body" sz="quarter" idx="15"/>
          </p:nvPr>
        </p:nvSpPr>
        <p:spPr>
          <a:xfrm>
            <a:off x="179512" y="980728"/>
            <a:ext cx="8712968" cy="5148083"/>
          </a:xfrm>
        </p:spPr>
        <p:txBody>
          <a:bodyPr/>
          <a:lstStyle/>
          <a:p>
            <a:pPr fontAlgn="base">
              <a:spcBef>
                <a:spcPts val="1200"/>
              </a:spcBef>
              <a:spcAft>
                <a:spcPct val="0"/>
              </a:spcAft>
              <a:defRPr/>
            </a:pPr>
            <a:r>
              <a:rPr lang="en-US" dirty="0" smtClean="0"/>
              <a:t>Low </a:t>
            </a:r>
            <a:r>
              <a:rPr lang="en-US" dirty="0"/>
              <a:t>degree of knowledge of pension concepts (differences according to educational level).</a:t>
            </a:r>
          </a:p>
          <a:p>
            <a:pPr fontAlgn="base">
              <a:spcBef>
                <a:spcPts val="1200"/>
              </a:spcBef>
              <a:spcAft>
                <a:spcPct val="0"/>
              </a:spcAft>
              <a:defRPr/>
            </a:pPr>
            <a:r>
              <a:rPr lang="en-US" dirty="0" smtClean="0"/>
              <a:t>Knowledge </a:t>
            </a:r>
            <a:r>
              <a:rPr lang="en-US" dirty="0"/>
              <a:t>of some concepts without association to the relevant technical language.</a:t>
            </a:r>
          </a:p>
          <a:p>
            <a:pPr fontAlgn="base">
              <a:spcBef>
                <a:spcPts val="1200"/>
              </a:spcBef>
              <a:spcAft>
                <a:spcPct val="0"/>
              </a:spcAft>
              <a:defRPr/>
            </a:pPr>
            <a:r>
              <a:rPr lang="en-US" dirty="0" smtClean="0"/>
              <a:t>Difficulties </a:t>
            </a:r>
            <a:r>
              <a:rPr lang="en-US" dirty="0"/>
              <a:t>to understand information about risk (e.g. confidence intervals).</a:t>
            </a:r>
          </a:p>
          <a:p>
            <a:pPr lvl="1" fontAlgn="base">
              <a:spcBef>
                <a:spcPts val="1200"/>
              </a:spcBef>
              <a:spcAft>
                <a:spcPct val="0"/>
              </a:spcAft>
              <a:buFont typeface="Calibri" pitchFamily="34" charset="0"/>
              <a:buChar char="–"/>
              <a:defRPr/>
            </a:pPr>
            <a:r>
              <a:rPr lang="en-US" sz="2000" dirty="0"/>
              <a:t>Tend to be associated with negative outcomes (ignoring right tail)</a:t>
            </a:r>
          </a:p>
          <a:p>
            <a:pPr fontAlgn="base">
              <a:spcBef>
                <a:spcPts val="1200"/>
              </a:spcBef>
              <a:spcAft>
                <a:spcPct val="0"/>
              </a:spcAft>
              <a:defRPr/>
            </a:pPr>
            <a:r>
              <a:rPr lang="en-US" dirty="0" smtClean="0"/>
              <a:t>High </a:t>
            </a:r>
            <a:r>
              <a:rPr lang="en-US" dirty="0"/>
              <a:t>interest in the existence of accessible (i.e. without much technical terms) help.</a:t>
            </a:r>
          </a:p>
          <a:p>
            <a:pPr fontAlgn="base">
              <a:spcBef>
                <a:spcPts val="1200"/>
              </a:spcBef>
              <a:spcAft>
                <a:spcPct val="0"/>
              </a:spcAft>
              <a:defRPr/>
            </a:pPr>
            <a:r>
              <a:rPr lang="en-US" dirty="0" smtClean="0"/>
              <a:t>High </a:t>
            </a:r>
            <a:r>
              <a:rPr lang="en-US" dirty="0"/>
              <a:t>interest in the possibility of obtaining information related to pension benefits.</a:t>
            </a:r>
          </a:p>
          <a:p>
            <a:pPr fontAlgn="base">
              <a:spcBef>
                <a:spcPts val="1200"/>
              </a:spcBef>
              <a:spcAft>
                <a:spcPct val="0"/>
              </a:spcAft>
              <a:defRPr/>
            </a:pPr>
            <a:r>
              <a:rPr lang="en-US" dirty="0"/>
              <a:t>Low degree of knowledge of measures that affiliates can take to have an effect on their pensions. </a:t>
            </a:r>
            <a:r>
              <a:rPr lang="en-US" u="sng" dirty="0"/>
              <a:t>Static posture toward </a:t>
            </a:r>
            <a:r>
              <a:rPr lang="en-US" u="sng" dirty="0" smtClean="0"/>
              <a:t>risk</a:t>
            </a:r>
          </a:p>
          <a:p>
            <a:pPr fontAlgn="base">
              <a:spcBef>
                <a:spcPts val="1200"/>
              </a:spcBef>
              <a:spcAft>
                <a:spcPct val="0"/>
              </a:spcAft>
              <a:defRPr/>
            </a:pPr>
            <a:r>
              <a:rPr lang="en-US" dirty="0" smtClean="0"/>
              <a:t>Key issue for the regulator: How to deliver a simple but informative solution to user?</a:t>
            </a:r>
          </a:p>
          <a:p>
            <a:pPr lvl="1" fontAlgn="base">
              <a:spcBef>
                <a:spcPts val="1200"/>
              </a:spcBef>
              <a:spcAft>
                <a:spcPct val="0"/>
              </a:spcAft>
              <a:defRPr/>
            </a:pPr>
            <a:r>
              <a:rPr lang="en-US" sz="2000" dirty="0" smtClean="0"/>
              <a:t>Focus groups, Usability tests, introduction of help icons right at hand</a:t>
            </a:r>
            <a:endParaRPr lang="en-US" sz="2000" dirty="0"/>
          </a:p>
        </p:txBody>
      </p:sp>
    </p:spTree>
    <p:extLst>
      <p:ext uri="{BB962C8B-B14F-4D97-AF65-F5344CB8AC3E}">
        <p14:creationId xmlns:p14="http://schemas.microsoft.com/office/powerpoint/2010/main" val="38580583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179512" y="332656"/>
            <a:ext cx="8215370" cy="500050"/>
          </a:xfrm>
        </p:spPr>
        <p:txBody>
          <a:bodyPr/>
          <a:lstStyle/>
          <a:p>
            <a:r>
              <a:rPr lang="en-US" dirty="0" smtClean="0"/>
              <a:t>Challenges from the point of view of the methodology</a:t>
            </a:r>
            <a:endParaRPr lang="es-CL" dirty="0"/>
          </a:p>
        </p:txBody>
      </p:sp>
      <p:sp>
        <p:nvSpPr>
          <p:cNvPr id="4" name="3 Marcador de texto"/>
          <p:cNvSpPr>
            <a:spLocks noGrp="1"/>
          </p:cNvSpPr>
          <p:nvPr>
            <p:ph type="body" sz="quarter" idx="15"/>
          </p:nvPr>
        </p:nvSpPr>
        <p:spPr>
          <a:xfrm>
            <a:off x="179512" y="980728"/>
            <a:ext cx="8712968" cy="5148083"/>
          </a:xfrm>
        </p:spPr>
        <p:txBody>
          <a:bodyPr/>
          <a:lstStyle/>
          <a:p>
            <a:pPr marL="342900" lvl="3" indent="-342900" fontAlgn="base">
              <a:spcBef>
                <a:spcPts val="1200"/>
              </a:spcBef>
              <a:spcAft>
                <a:spcPct val="0"/>
              </a:spcAft>
              <a:buFont typeface="Wingdings" pitchFamily="2" charset="2"/>
              <a:buChar char="v"/>
              <a:defRPr/>
            </a:pPr>
            <a:r>
              <a:rPr lang="en-US" sz="2000" dirty="0"/>
              <a:t>Model risk</a:t>
            </a:r>
          </a:p>
          <a:p>
            <a:pPr marL="342900" lvl="3" indent="-342900" fontAlgn="base">
              <a:spcBef>
                <a:spcPts val="1200"/>
              </a:spcBef>
              <a:spcAft>
                <a:spcPct val="0"/>
              </a:spcAft>
              <a:buFont typeface="Wingdings" pitchFamily="2" charset="2"/>
              <a:buChar char="v"/>
              <a:defRPr/>
            </a:pPr>
            <a:r>
              <a:rPr lang="en-US" sz="2000" dirty="0" smtClean="0"/>
              <a:t>Past </a:t>
            </a:r>
            <a:r>
              <a:rPr lang="en-US" sz="2000" dirty="0"/>
              <a:t>returns are not necessarily a good predictor of future returns and longer-term prediction increases uncertainty and thus increases the margin of error. This issue is key in the development of an adequate model.</a:t>
            </a:r>
          </a:p>
          <a:p>
            <a:pPr marL="342900" lvl="3" indent="-342900" fontAlgn="base">
              <a:spcBef>
                <a:spcPts val="1200"/>
              </a:spcBef>
              <a:spcAft>
                <a:spcPct val="0"/>
              </a:spcAft>
              <a:buFont typeface="Wingdings" pitchFamily="2" charset="2"/>
              <a:buChar char="v"/>
              <a:defRPr/>
            </a:pPr>
            <a:r>
              <a:rPr lang="en-US" sz="2000" dirty="0"/>
              <a:t>The </a:t>
            </a:r>
            <a:r>
              <a:rPr lang="en-US" sz="2000" dirty="0" smtClean="0"/>
              <a:t>probability of achieving </a:t>
            </a:r>
            <a:r>
              <a:rPr lang="en-US" sz="2000" dirty="0"/>
              <a:t>a specific long term </a:t>
            </a:r>
            <a:r>
              <a:rPr lang="en-US" sz="2000" dirty="0" smtClean="0"/>
              <a:t>target </a:t>
            </a:r>
            <a:r>
              <a:rPr lang="en-US" sz="2000" dirty="0"/>
              <a:t>depends directly on how the returns are modeled and it is likely that the "long term target" is not achieved if the returns are </a:t>
            </a:r>
            <a:r>
              <a:rPr lang="en-US" sz="2000" dirty="0" smtClean="0"/>
              <a:t>miss-specified </a:t>
            </a:r>
            <a:r>
              <a:rPr lang="en-US" sz="2000" dirty="0"/>
              <a:t>or were poorly predicted. </a:t>
            </a:r>
          </a:p>
          <a:p>
            <a:pPr marL="342900" lvl="3" indent="-342900" fontAlgn="base">
              <a:spcBef>
                <a:spcPts val="1200"/>
              </a:spcBef>
              <a:spcAft>
                <a:spcPct val="0"/>
              </a:spcAft>
              <a:buFont typeface="Wingdings" pitchFamily="2" charset="2"/>
              <a:buChar char="v"/>
              <a:defRPr/>
            </a:pPr>
            <a:r>
              <a:rPr lang="en-US" sz="2000" dirty="0"/>
              <a:t>Depending on how the asset classes are defined there can be endless combinations to achieve the same </a:t>
            </a:r>
            <a:r>
              <a:rPr lang="en-US" sz="2000" dirty="0" smtClean="0"/>
              <a:t>outcome.</a:t>
            </a:r>
            <a:endParaRPr lang="en-US" sz="2000" dirty="0"/>
          </a:p>
          <a:p>
            <a:pPr marL="342900" lvl="3" indent="-342900" fontAlgn="base">
              <a:spcBef>
                <a:spcPts val="1200"/>
              </a:spcBef>
              <a:spcAft>
                <a:spcPct val="0"/>
              </a:spcAft>
              <a:buFont typeface="Wingdings" pitchFamily="2" charset="2"/>
              <a:buChar char="v"/>
              <a:defRPr/>
            </a:pPr>
            <a:r>
              <a:rPr lang="en-US" sz="2000" dirty="0" smtClean="0"/>
              <a:t>Predicted </a:t>
            </a:r>
            <a:r>
              <a:rPr lang="en-US" sz="2000" dirty="0"/>
              <a:t>wage profiles and the number and timing of the contributions are another key element of the model. </a:t>
            </a:r>
          </a:p>
          <a:p>
            <a:pPr marL="342900" lvl="3" indent="-342900" fontAlgn="base">
              <a:spcBef>
                <a:spcPts val="1200"/>
              </a:spcBef>
              <a:spcAft>
                <a:spcPct val="0"/>
              </a:spcAft>
              <a:buFont typeface="Wingdings" pitchFamily="2" charset="2"/>
              <a:buChar char="v"/>
              <a:defRPr/>
            </a:pPr>
            <a:r>
              <a:rPr lang="en-US" sz="2000" dirty="0"/>
              <a:t>Labor market conditions have a significant impact in pension savings outcomes. These generate several types of individuals with different </a:t>
            </a:r>
            <a:r>
              <a:rPr lang="en-US" sz="2000" dirty="0" smtClean="0"/>
              <a:t>outcomes.</a:t>
            </a:r>
          </a:p>
          <a:p>
            <a:pPr marL="342900" lvl="3" indent="-342900" fontAlgn="base">
              <a:spcBef>
                <a:spcPts val="1200"/>
              </a:spcBef>
              <a:spcAft>
                <a:spcPct val="0"/>
              </a:spcAft>
              <a:buFont typeface="Wingdings" pitchFamily="2" charset="2"/>
              <a:buChar char="v"/>
              <a:defRPr/>
            </a:pPr>
            <a:r>
              <a:rPr lang="en-US" sz="2000" dirty="0"/>
              <a:t>Large heterogeneity is a relevant issue for policy implications.</a:t>
            </a:r>
          </a:p>
          <a:p>
            <a:pPr marL="285750" lvl="3" indent="-285750">
              <a:spcBef>
                <a:spcPts val="600"/>
              </a:spcBef>
              <a:spcAft>
                <a:spcPts val="600"/>
              </a:spcAft>
              <a:buFont typeface="Arial" panose="020B0604020202020204" pitchFamily="34" charset="0"/>
              <a:buChar char="•"/>
            </a:pPr>
            <a:endParaRPr lang="en-US" sz="2000" dirty="0"/>
          </a:p>
          <a:p>
            <a:pPr marL="285750" lvl="3" indent="-285750">
              <a:spcBef>
                <a:spcPts val="600"/>
              </a:spcBef>
              <a:spcAft>
                <a:spcPts val="600"/>
              </a:spcAft>
              <a:buFont typeface="Arial" panose="020B0604020202020204" pitchFamily="34" charset="0"/>
              <a:buChar char="•"/>
            </a:pPr>
            <a:endParaRPr lang="en-US" sz="2000" dirty="0"/>
          </a:p>
          <a:p>
            <a:pPr fontAlgn="base">
              <a:spcBef>
                <a:spcPts val="1200"/>
              </a:spcBef>
              <a:spcAft>
                <a:spcPct val="0"/>
              </a:spcAft>
              <a:defRPr/>
            </a:pPr>
            <a:endParaRPr lang="en-US" sz="2000" dirty="0"/>
          </a:p>
        </p:txBody>
      </p:sp>
    </p:spTree>
    <p:extLst>
      <p:ext uri="{BB962C8B-B14F-4D97-AF65-F5344CB8AC3E}">
        <p14:creationId xmlns:p14="http://schemas.microsoft.com/office/powerpoint/2010/main" val="35424253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467544" y="404664"/>
            <a:ext cx="8208912" cy="504056"/>
          </a:xfrm>
        </p:spPr>
        <p:txBody>
          <a:bodyPr/>
          <a:lstStyle/>
          <a:p>
            <a:r>
              <a:rPr lang="en-US" sz="2000" dirty="0" smtClean="0"/>
              <a:t>Experimental evaluation: some preliminary findings</a:t>
            </a:r>
            <a:endParaRPr lang="en-US" sz="2000" dirty="0"/>
          </a:p>
        </p:txBody>
      </p:sp>
      <p:sp>
        <p:nvSpPr>
          <p:cNvPr id="4" name="3 Marcador de texto"/>
          <p:cNvSpPr>
            <a:spLocks noGrp="1"/>
          </p:cNvSpPr>
          <p:nvPr>
            <p:ph type="body" sz="quarter" idx="15"/>
          </p:nvPr>
        </p:nvSpPr>
        <p:spPr/>
        <p:txBody>
          <a:bodyPr/>
          <a:lstStyle/>
          <a:p>
            <a:pPr>
              <a:spcBef>
                <a:spcPts val="600"/>
              </a:spcBef>
              <a:spcAft>
                <a:spcPts val="600"/>
              </a:spcAft>
            </a:pPr>
            <a:r>
              <a:rPr lang="en-US" dirty="0" smtClean="0"/>
              <a:t>The experimental evaluation indicates that the simulator seems to provide new valuable information to the participants.</a:t>
            </a:r>
          </a:p>
          <a:p>
            <a:pPr>
              <a:spcBef>
                <a:spcPts val="600"/>
              </a:spcBef>
              <a:spcAft>
                <a:spcPts val="600"/>
              </a:spcAft>
            </a:pPr>
            <a:r>
              <a:rPr lang="en-US" dirty="0" smtClean="0"/>
              <a:t>While the average estimated pension is not far from the expected value individuals expect, </a:t>
            </a:r>
            <a:r>
              <a:rPr lang="en-US" u="sng" dirty="0" smtClean="0"/>
              <a:t>many strongly overestimate or underestimate their pension prospects</a:t>
            </a:r>
          </a:p>
          <a:p>
            <a:pPr>
              <a:spcBef>
                <a:spcPts val="600"/>
              </a:spcBef>
              <a:spcAft>
                <a:spcPts val="600"/>
              </a:spcAft>
            </a:pPr>
            <a:r>
              <a:rPr lang="en-US" dirty="0" smtClean="0"/>
              <a:t>Suggests the need to interact our treatment effect by what type of “news” is provided to the participants.</a:t>
            </a:r>
          </a:p>
          <a:p>
            <a:pPr>
              <a:spcBef>
                <a:spcPts val="600"/>
              </a:spcBef>
              <a:spcAft>
                <a:spcPts val="600"/>
              </a:spcAft>
            </a:pPr>
            <a:r>
              <a:rPr lang="en-US" dirty="0" smtClean="0"/>
              <a:t>The experiment </a:t>
            </a:r>
            <a:r>
              <a:rPr lang="en-US" dirty="0"/>
              <a:t>was performed through the implementation of self-service kiosks located in consumer services </a:t>
            </a:r>
            <a:r>
              <a:rPr lang="en-US" dirty="0" smtClean="0"/>
              <a:t>offices</a:t>
            </a:r>
            <a:endParaRPr lang="en-US" dirty="0"/>
          </a:p>
          <a:p>
            <a:pPr>
              <a:spcBef>
                <a:spcPts val="600"/>
              </a:spcBef>
              <a:spcAft>
                <a:spcPts val="600"/>
              </a:spcAft>
            </a:pPr>
            <a:r>
              <a:rPr lang="en-US" dirty="0" smtClean="0"/>
              <a:t>Scaling-up this project would face some challenges as take-up is low without a human helper, which is a result by itself</a:t>
            </a:r>
            <a:endParaRPr lang="en-US" dirty="0"/>
          </a:p>
        </p:txBody>
      </p:sp>
    </p:spTree>
    <p:extLst>
      <p:ext uri="{BB962C8B-B14F-4D97-AF65-F5344CB8AC3E}">
        <p14:creationId xmlns:p14="http://schemas.microsoft.com/office/powerpoint/2010/main" val="316506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5"/>
          </p:nvPr>
        </p:nvSpPr>
        <p:spPr>
          <a:xfrm>
            <a:off x="381301" y="1501489"/>
            <a:ext cx="8295155" cy="5328592"/>
          </a:xfrm>
        </p:spPr>
        <p:txBody>
          <a:bodyPr/>
          <a:lstStyle/>
          <a:p>
            <a:pPr>
              <a:spcBef>
                <a:spcPts val="1200"/>
              </a:spcBef>
              <a:spcAft>
                <a:spcPts val="1200"/>
              </a:spcAft>
              <a:defRPr/>
            </a:pPr>
            <a:r>
              <a:rPr lang="en-US" dirty="0" smtClean="0"/>
              <a:t>Pension expectations:</a:t>
            </a:r>
          </a:p>
          <a:p>
            <a:pPr lvl="1">
              <a:spcBef>
                <a:spcPts val="1200"/>
              </a:spcBef>
              <a:spcAft>
                <a:spcPts val="1200"/>
              </a:spcAft>
              <a:defRPr/>
            </a:pPr>
            <a:r>
              <a:rPr lang="en-US" sz="2000" dirty="0" smtClean="0"/>
              <a:t>20% of users has pension expectations closer to the one simulated by the simulator.</a:t>
            </a:r>
          </a:p>
          <a:p>
            <a:pPr lvl="1">
              <a:spcBef>
                <a:spcPts val="1200"/>
              </a:spcBef>
              <a:spcAft>
                <a:spcPts val="1200"/>
              </a:spcAft>
              <a:defRPr/>
            </a:pPr>
            <a:r>
              <a:rPr lang="en-US" sz="2000" dirty="0" smtClean="0"/>
              <a:t>45% expect a higher pension (77% higher on average).</a:t>
            </a:r>
          </a:p>
          <a:p>
            <a:pPr lvl="1">
              <a:spcBef>
                <a:spcPts val="1200"/>
              </a:spcBef>
              <a:spcAft>
                <a:spcPts val="1200"/>
              </a:spcAft>
              <a:defRPr/>
            </a:pPr>
            <a:r>
              <a:rPr lang="en-US" sz="2000" dirty="0" smtClean="0"/>
              <a:t>35% expect a lower pension (52% lower on average).</a:t>
            </a:r>
          </a:p>
          <a:p>
            <a:pPr>
              <a:spcBef>
                <a:spcPts val="1200"/>
              </a:spcBef>
              <a:spcAft>
                <a:spcPts val="1200"/>
              </a:spcAft>
              <a:defRPr/>
            </a:pPr>
            <a:r>
              <a:rPr lang="en-US" dirty="0" smtClean="0"/>
              <a:t>The group with the larger difference between expected and projected replacement rates is the one under 35 years of age, precisely the individuals with more “room” to improve their pension through current decisions.</a:t>
            </a:r>
            <a:endParaRPr lang="es-CL" sz="2000" dirty="0"/>
          </a:p>
          <a:p>
            <a:pPr>
              <a:spcBef>
                <a:spcPts val="1200"/>
              </a:spcBef>
              <a:spcAft>
                <a:spcPts val="1200"/>
              </a:spcAft>
              <a:defRPr/>
            </a:pPr>
            <a:endParaRPr lang="en-US" dirty="0"/>
          </a:p>
        </p:txBody>
      </p:sp>
      <p:sp>
        <p:nvSpPr>
          <p:cNvPr id="5" name="1 Marcador de texto"/>
          <p:cNvSpPr>
            <a:spLocks noGrp="1"/>
          </p:cNvSpPr>
          <p:nvPr>
            <p:ph type="body" sz="quarter" idx="14"/>
          </p:nvPr>
        </p:nvSpPr>
        <p:spPr>
          <a:xfrm>
            <a:off x="467544" y="404664"/>
            <a:ext cx="8208912" cy="504056"/>
          </a:xfrm>
        </p:spPr>
        <p:txBody>
          <a:bodyPr/>
          <a:lstStyle/>
          <a:p>
            <a:r>
              <a:rPr lang="en-US" sz="2000" dirty="0" smtClean="0"/>
              <a:t>Experiment evaluation: some preliminary findings</a:t>
            </a:r>
            <a:endParaRPr lang="en-US" sz="2000" dirty="0"/>
          </a:p>
        </p:txBody>
      </p:sp>
    </p:spTree>
    <p:extLst>
      <p:ext uri="{BB962C8B-B14F-4D97-AF65-F5344CB8AC3E}">
        <p14:creationId xmlns:p14="http://schemas.microsoft.com/office/powerpoint/2010/main" val="9756736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5"/>
          </p:nvPr>
        </p:nvSpPr>
        <p:spPr>
          <a:xfrm>
            <a:off x="251520" y="1340768"/>
            <a:ext cx="8640960" cy="5328592"/>
          </a:xfrm>
        </p:spPr>
        <p:txBody>
          <a:bodyPr/>
          <a:lstStyle/>
          <a:p>
            <a:pPr>
              <a:spcBef>
                <a:spcPts val="600"/>
              </a:spcBef>
              <a:spcAft>
                <a:spcPts val="600"/>
              </a:spcAft>
            </a:pPr>
            <a:r>
              <a:rPr lang="en-US" dirty="0" smtClean="0"/>
              <a:t>Very preliminary results:</a:t>
            </a:r>
          </a:p>
          <a:p>
            <a:pPr lvl="1">
              <a:spcBef>
                <a:spcPts val="1200"/>
              </a:spcBef>
              <a:spcAft>
                <a:spcPts val="1200"/>
              </a:spcAft>
            </a:pPr>
            <a:r>
              <a:rPr lang="en-US" sz="2000" dirty="0" smtClean="0"/>
              <a:t>In the aggregate</a:t>
            </a:r>
            <a:r>
              <a:rPr lang="en-US" sz="2000" dirty="0"/>
              <a:t>, voluntary contributions </a:t>
            </a:r>
            <a:r>
              <a:rPr lang="en-US" sz="2000" dirty="0" smtClean="0"/>
              <a:t>increase. Average </a:t>
            </a:r>
            <a:r>
              <a:rPr lang="en-US" sz="2000" dirty="0"/>
              <a:t>effect in a small sample for a short period of time suggests that there is increased savings into the pension </a:t>
            </a:r>
            <a:r>
              <a:rPr lang="en-US" sz="2000" dirty="0" smtClean="0"/>
              <a:t>funds.</a:t>
            </a:r>
            <a:endParaRPr lang="en-US" sz="2000" dirty="0"/>
          </a:p>
          <a:p>
            <a:pPr lvl="1">
              <a:spcBef>
                <a:spcPts val="1200"/>
              </a:spcBef>
              <a:spcAft>
                <a:spcPts val="1200"/>
              </a:spcAft>
            </a:pPr>
            <a:r>
              <a:rPr lang="en-US" sz="2000" dirty="0" smtClean="0"/>
              <a:t>The </a:t>
            </a:r>
            <a:r>
              <a:rPr lang="en-US" sz="2000" dirty="0"/>
              <a:t>negative impact on </a:t>
            </a:r>
            <a:r>
              <a:rPr lang="en-US" sz="2000" dirty="0" smtClean="0"/>
              <a:t>contributions </a:t>
            </a:r>
            <a:r>
              <a:rPr lang="en-US" sz="2000" dirty="0"/>
              <a:t>occurs only for those who expected a smaller pension </a:t>
            </a:r>
            <a:r>
              <a:rPr lang="en-US" sz="2000" dirty="0" smtClean="0"/>
              <a:t>than </a:t>
            </a:r>
            <a:r>
              <a:rPr lang="en-US" sz="2000" dirty="0"/>
              <a:t>the </a:t>
            </a:r>
            <a:r>
              <a:rPr lang="en-US" sz="2000" dirty="0" smtClean="0"/>
              <a:t>simulated.</a:t>
            </a:r>
            <a:endParaRPr lang="es-CL" sz="2000" dirty="0"/>
          </a:p>
          <a:p>
            <a:pPr lvl="1">
              <a:spcBef>
                <a:spcPts val="1200"/>
              </a:spcBef>
              <a:spcAft>
                <a:spcPts val="1200"/>
              </a:spcAft>
            </a:pPr>
            <a:r>
              <a:rPr lang="en-US" sz="2000" dirty="0"/>
              <a:t>The positive impact on voluntary contributions occurs only for those who expected a higher pension </a:t>
            </a:r>
            <a:r>
              <a:rPr lang="en-US" sz="2000" dirty="0" smtClean="0"/>
              <a:t>than </a:t>
            </a:r>
            <a:r>
              <a:rPr lang="en-US" sz="2000" dirty="0"/>
              <a:t>the </a:t>
            </a:r>
            <a:r>
              <a:rPr lang="en-US" sz="2000" dirty="0" smtClean="0"/>
              <a:t>simulated.</a:t>
            </a:r>
            <a:endParaRPr lang="es-CL" sz="2000" dirty="0"/>
          </a:p>
          <a:p>
            <a:pPr>
              <a:spcBef>
                <a:spcPts val="600"/>
              </a:spcBef>
              <a:spcAft>
                <a:spcPts val="600"/>
              </a:spcAft>
              <a:defRPr/>
            </a:pPr>
            <a:endParaRPr lang="en-US" dirty="0"/>
          </a:p>
        </p:txBody>
      </p:sp>
      <p:sp>
        <p:nvSpPr>
          <p:cNvPr id="6" name="1 Marcador de texto"/>
          <p:cNvSpPr>
            <a:spLocks noGrp="1"/>
          </p:cNvSpPr>
          <p:nvPr>
            <p:ph type="body" sz="quarter" idx="14"/>
          </p:nvPr>
        </p:nvSpPr>
        <p:spPr>
          <a:xfrm>
            <a:off x="467544" y="404664"/>
            <a:ext cx="8208912" cy="504056"/>
          </a:xfrm>
        </p:spPr>
        <p:txBody>
          <a:bodyPr/>
          <a:lstStyle/>
          <a:p>
            <a:r>
              <a:rPr lang="en-US" sz="2000" dirty="0" smtClean="0"/>
              <a:t>Experiment evaluation: some preliminary findings</a:t>
            </a:r>
            <a:endParaRPr lang="en-US" sz="2000" dirty="0"/>
          </a:p>
        </p:txBody>
      </p:sp>
    </p:spTree>
    <p:extLst>
      <p:ext uri="{BB962C8B-B14F-4D97-AF65-F5344CB8AC3E}">
        <p14:creationId xmlns:p14="http://schemas.microsoft.com/office/powerpoint/2010/main" val="13181494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395536" y="476672"/>
            <a:ext cx="8215370" cy="500050"/>
          </a:xfrm>
        </p:spPr>
        <p:txBody>
          <a:bodyPr/>
          <a:lstStyle/>
          <a:p>
            <a:r>
              <a:rPr lang="en-US" dirty="0" smtClean="0"/>
              <a:t>Final remarks</a:t>
            </a:r>
            <a:endParaRPr lang="en-US" dirty="0"/>
          </a:p>
        </p:txBody>
      </p:sp>
      <p:sp>
        <p:nvSpPr>
          <p:cNvPr id="4" name="3 Marcador de texto"/>
          <p:cNvSpPr>
            <a:spLocks noGrp="1"/>
          </p:cNvSpPr>
          <p:nvPr>
            <p:ph type="body" sz="quarter" idx="15"/>
          </p:nvPr>
        </p:nvSpPr>
        <p:spPr>
          <a:xfrm>
            <a:off x="500062" y="1268760"/>
            <a:ext cx="8215341" cy="4946321"/>
          </a:xfrm>
        </p:spPr>
        <p:txBody>
          <a:bodyPr/>
          <a:lstStyle/>
          <a:p>
            <a:pPr marL="0" indent="0">
              <a:buClr>
                <a:schemeClr val="tx1"/>
              </a:buClr>
              <a:buSzPct val="120000"/>
              <a:buBlip>
                <a:blip r:embed="rId2"/>
              </a:buBlip>
              <a:defRPr/>
            </a:pPr>
            <a:r>
              <a:rPr lang="en-US" b="1" dirty="0" smtClean="0"/>
              <a:t> Education </a:t>
            </a:r>
          </a:p>
          <a:p>
            <a:pPr marL="342900" lvl="1" indent="-342900" fontAlgn="base">
              <a:spcBef>
                <a:spcPts val="1200"/>
              </a:spcBef>
              <a:spcAft>
                <a:spcPct val="0"/>
              </a:spcAft>
              <a:buSzPct val="120000"/>
              <a:defRPr/>
            </a:pPr>
            <a:r>
              <a:rPr lang="en-GB" sz="2000" dirty="0"/>
              <a:t>The regulator in the case of Chile is actively involved in providing more and better information to members, including initiatives in financial education.</a:t>
            </a:r>
            <a:r>
              <a:rPr lang="en-US" sz="2000" dirty="0"/>
              <a:t> </a:t>
            </a:r>
          </a:p>
          <a:p>
            <a:pPr fontAlgn="base">
              <a:spcBef>
                <a:spcPts val="1200"/>
              </a:spcBef>
              <a:spcAft>
                <a:spcPct val="0"/>
              </a:spcAft>
              <a:buSzPct val="120000"/>
              <a:buFont typeface="Wingdings" pitchFamily="2" charset="2"/>
              <a:buChar char="§"/>
              <a:defRPr/>
            </a:pPr>
            <a:r>
              <a:rPr lang="en-US" dirty="0" smtClean="0"/>
              <a:t>Continue the efforts to increase financial education and awareness</a:t>
            </a:r>
          </a:p>
          <a:p>
            <a:pPr fontAlgn="base">
              <a:spcBef>
                <a:spcPts val="1200"/>
              </a:spcBef>
              <a:spcAft>
                <a:spcPct val="0"/>
              </a:spcAft>
              <a:buSzPct val="120000"/>
              <a:buFont typeface="Wingdings" pitchFamily="2" charset="2"/>
              <a:buChar char="§"/>
              <a:defRPr/>
            </a:pPr>
            <a:r>
              <a:rPr lang="en-US" dirty="0" smtClean="0"/>
              <a:t>Communicate the long term perspective of pension savings </a:t>
            </a:r>
          </a:p>
          <a:p>
            <a:pPr fontAlgn="base">
              <a:spcBef>
                <a:spcPts val="1200"/>
              </a:spcBef>
              <a:spcAft>
                <a:spcPct val="0"/>
              </a:spcAft>
              <a:buSzPct val="120000"/>
              <a:buFont typeface="Wingdings" pitchFamily="2" charset="2"/>
              <a:buChar char="§"/>
              <a:defRPr/>
            </a:pPr>
            <a:r>
              <a:rPr lang="en-US" dirty="0" smtClean="0"/>
              <a:t>Improve the necessary information and tools available in order to promote active participation and affiliates wellbeing during retirement</a:t>
            </a:r>
          </a:p>
          <a:p>
            <a:pPr marL="0" indent="0">
              <a:buClr>
                <a:schemeClr val="tx1"/>
              </a:buClr>
              <a:buSzPct val="120000"/>
              <a:buNone/>
              <a:defRPr/>
            </a:pPr>
            <a:endParaRPr lang="en-US" dirty="0" smtClean="0"/>
          </a:p>
          <a:p>
            <a:pPr marL="0" indent="0">
              <a:buClr>
                <a:schemeClr val="tx1"/>
              </a:buClr>
              <a:buSzPct val="120000"/>
              <a:buBlip>
                <a:blip r:embed="rId2"/>
              </a:buBlip>
              <a:defRPr/>
            </a:pPr>
            <a:r>
              <a:rPr lang="en-US" b="1" dirty="0" smtClean="0"/>
              <a:t>Research &amp; Evaluation </a:t>
            </a:r>
          </a:p>
          <a:p>
            <a:pPr fontAlgn="base">
              <a:spcBef>
                <a:spcPts val="1200"/>
              </a:spcBef>
              <a:spcAft>
                <a:spcPct val="0"/>
              </a:spcAft>
              <a:buSzPct val="120000"/>
              <a:buFont typeface="Wingdings" pitchFamily="2" charset="2"/>
              <a:buChar char="§"/>
              <a:defRPr/>
            </a:pPr>
            <a:r>
              <a:rPr lang="en-US" dirty="0" smtClean="0"/>
              <a:t>Future improvements and calibration update of the pension risk model.</a:t>
            </a:r>
          </a:p>
          <a:p>
            <a:pPr marL="342900" lvl="2" indent="-342900" fontAlgn="base">
              <a:spcBef>
                <a:spcPts val="1200"/>
              </a:spcBef>
              <a:spcAft>
                <a:spcPct val="0"/>
              </a:spcAft>
              <a:buSzPct val="120000"/>
              <a:buFont typeface="Wingdings" pitchFamily="2" charset="2"/>
              <a:buChar char="§"/>
              <a:defRPr/>
            </a:pPr>
            <a:r>
              <a:rPr lang="en-US" sz="2000" dirty="0"/>
              <a:t>Improve the regulation of the entities in order to deliver adequate information with reasonable assumptions.</a:t>
            </a:r>
          </a:p>
          <a:p>
            <a:pPr fontAlgn="base">
              <a:spcBef>
                <a:spcPts val="1200"/>
              </a:spcBef>
              <a:spcAft>
                <a:spcPct val="0"/>
              </a:spcAft>
              <a:buSzPct val="120000"/>
              <a:buFont typeface="Wingdings" pitchFamily="2" charset="2"/>
              <a:buChar char="§"/>
              <a:defRPr/>
            </a:pPr>
            <a:endParaRPr lang="en-US" sz="1800" dirty="0" smtClean="0"/>
          </a:p>
          <a:p>
            <a:pPr marL="0" indent="0">
              <a:buClr>
                <a:schemeClr val="tx1"/>
              </a:buClr>
              <a:buSzPct val="120000"/>
              <a:buNone/>
              <a:defRPr/>
            </a:pPr>
            <a:endParaRPr lang="en-US" dirty="0" smtClean="0"/>
          </a:p>
        </p:txBody>
      </p:sp>
    </p:spTree>
    <p:extLst>
      <p:ext uri="{BB962C8B-B14F-4D97-AF65-F5344CB8AC3E}">
        <p14:creationId xmlns:p14="http://schemas.microsoft.com/office/powerpoint/2010/main" val="41088544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n-GB" sz="3200" dirty="0">
                <a:solidFill>
                  <a:srgbClr val="000099"/>
                </a:solidFill>
              </a:rPr>
              <a:t>Pension projections for pension plan members: major issues and experiences from different jurisdictions</a:t>
            </a:r>
            <a:endParaRPr lang="es-CL" sz="3200" dirty="0">
              <a:solidFill>
                <a:srgbClr val="000099"/>
              </a:solidFill>
            </a:endParaRPr>
          </a:p>
        </p:txBody>
      </p:sp>
      <p:sp>
        <p:nvSpPr>
          <p:cNvPr id="4" name="Text Box 10"/>
          <p:cNvSpPr txBox="1">
            <a:spLocks noChangeArrowheads="1"/>
          </p:cNvSpPr>
          <p:nvPr/>
        </p:nvSpPr>
        <p:spPr bwMode="auto">
          <a:xfrm>
            <a:off x="683568" y="3710062"/>
            <a:ext cx="76327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b="1" i="1" dirty="0"/>
              <a:t>Issues in individual DC pension funds – international experience</a:t>
            </a:r>
            <a:endParaRPr lang="es-CL" dirty="0"/>
          </a:p>
          <a:p>
            <a:pPr eaLnBrk="1" hangingPunct="1"/>
            <a:r>
              <a:rPr lang="en-US" sz="1600" dirty="0" smtClean="0"/>
              <a:t>IOPS-COVIP Seminar</a:t>
            </a:r>
          </a:p>
          <a:p>
            <a:pPr eaLnBrk="1" hangingPunct="1"/>
            <a:r>
              <a:rPr lang="en-US" sz="1600" dirty="0" smtClean="0"/>
              <a:t>February 26, 2016. Rome </a:t>
            </a:r>
            <a:r>
              <a:rPr lang="en-US" sz="1600" dirty="0"/>
              <a:t>- </a:t>
            </a:r>
            <a:r>
              <a:rPr lang="en-US" sz="1600" dirty="0" smtClean="0"/>
              <a:t>Italy</a:t>
            </a:r>
            <a:endParaRPr lang="en-US" sz="1600" dirty="0"/>
          </a:p>
        </p:txBody>
      </p:sp>
      <p:sp>
        <p:nvSpPr>
          <p:cNvPr id="5" name="Rectangle 9"/>
          <p:cNvSpPr>
            <a:spLocks noChangeArrowheads="1"/>
          </p:cNvSpPr>
          <p:nvPr/>
        </p:nvSpPr>
        <p:spPr bwMode="auto">
          <a:xfrm>
            <a:off x="683568" y="5229225"/>
            <a:ext cx="6911975"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Olga Fuentes</a:t>
            </a:r>
          </a:p>
          <a:p>
            <a:r>
              <a:rPr lang="en-US" sz="1400" dirty="0" smtClean="0"/>
              <a:t>Deputy Chair of Regulation</a:t>
            </a:r>
            <a:endParaRPr lang="en-US" sz="1400" dirty="0"/>
          </a:p>
          <a:p>
            <a:r>
              <a:rPr lang="en-US" sz="1400" dirty="0"/>
              <a:t>Superintendence of Pensions, Chile</a:t>
            </a:r>
          </a:p>
        </p:txBody>
      </p:sp>
    </p:spTree>
    <p:extLst>
      <p:ext uri="{BB962C8B-B14F-4D97-AF65-F5344CB8AC3E}">
        <p14:creationId xmlns:p14="http://schemas.microsoft.com/office/powerpoint/2010/main" val="2136912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p:txBody>
          <a:bodyPr/>
          <a:lstStyle/>
          <a:p>
            <a:r>
              <a:rPr lang="es-CL" dirty="0"/>
              <a:t>Agenda</a:t>
            </a:r>
          </a:p>
        </p:txBody>
      </p:sp>
      <p:sp>
        <p:nvSpPr>
          <p:cNvPr id="4" name="3 Marcador de texto"/>
          <p:cNvSpPr>
            <a:spLocks noGrp="1"/>
          </p:cNvSpPr>
          <p:nvPr>
            <p:ph type="body" sz="quarter" idx="15"/>
          </p:nvPr>
        </p:nvSpPr>
        <p:spPr>
          <a:xfrm>
            <a:off x="500062" y="1556792"/>
            <a:ext cx="8215341" cy="5040560"/>
          </a:xfrm>
        </p:spPr>
        <p:txBody>
          <a:bodyPr/>
          <a:lstStyle/>
          <a:p>
            <a:pPr marL="609600" indent="-609600">
              <a:spcBef>
                <a:spcPts val="600"/>
              </a:spcBef>
              <a:spcAft>
                <a:spcPts val="600"/>
              </a:spcAft>
              <a:buFont typeface="Wingdings" pitchFamily="2" charset="2"/>
              <a:buAutoNum type="arabicPeriod"/>
            </a:pPr>
            <a:r>
              <a:rPr lang="en-US" sz="2400" dirty="0" smtClean="0"/>
              <a:t>Overview</a:t>
            </a:r>
            <a:endParaRPr lang="en-US" sz="2400" dirty="0"/>
          </a:p>
          <a:p>
            <a:pPr marL="609600" indent="-609600">
              <a:spcBef>
                <a:spcPts val="600"/>
              </a:spcBef>
              <a:spcAft>
                <a:spcPts val="600"/>
              </a:spcAft>
              <a:buFont typeface="Wingdings" pitchFamily="2" charset="2"/>
              <a:buAutoNum type="arabicPeriod"/>
            </a:pPr>
            <a:r>
              <a:rPr lang="en-US" sz="2400" dirty="0" smtClean="0"/>
              <a:t>Motivation</a:t>
            </a:r>
            <a:endParaRPr lang="en-US" sz="2400" dirty="0"/>
          </a:p>
          <a:p>
            <a:pPr marL="609600" indent="-609600">
              <a:spcBef>
                <a:spcPts val="600"/>
              </a:spcBef>
              <a:spcAft>
                <a:spcPts val="600"/>
              </a:spcAft>
              <a:buFont typeface="Wingdings" pitchFamily="2" charset="2"/>
              <a:buAutoNum type="arabicPeriod"/>
            </a:pPr>
            <a:r>
              <a:rPr lang="en-US" sz="2400" dirty="0" smtClean="0"/>
              <a:t>The Pension Simulator</a:t>
            </a:r>
          </a:p>
          <a:p>
            <a:pPr marL="1009650" lvl="1" indent="-609600">
              <a:spcBef>
                <a:spcPts val="600"/>
              </a:spcBef>
              <a:spcAft>
                <a:spcPts val="600"/>
              </a:spcAft>
            </a:pPr>
            <a:r>
              <a:rPr lang="en-US" sz="2200" dirty="0" smtClean="0"/>
              <a:t>Stages of the project</a:t>
            </a:r>
          </a:p>
          <a:p>
            <a:pPr marL="1009650" lvl="1" indent="-609600">
              <a:spcBef>
                <a:spcPts val="600"/>
              </a:spcBef>
              <a:spcAft>
                <a:spcPts val="600"/>
              </a:spcAft>
            </a:pPr>
            <a:r>
              <a:rPr lang="en-US" sz="2200" dirty="0" smtClean="0"/>
              <a:t>How to use the interactive tool</a:t>
            </a:r>
          </a:p>
          <a:p>
            <a:pPr marL="1009650" lvl="1" indent="-609600">
              <a:spcBef>
                <a:spcPts val="600"/>
              </a:spcBef>
              <a:spcAft>
                <a:spcPts val="600"/>
              </a:spcAft>
            </a:pPr>
            <a:r>
              <a:rPr lang="en-US" sz="2200" dirty="0" smtClean="0"/>
              <a:t>Methodology</a:t>
            </a:r>
          </a:p>
          <a:p>
            <a:pPr marL="609600" indent="-609600">
              <a:spcBef>
                <a:spcPts val="600"/>
              </a:spcBef>
              <a:spcAft>
                <a:spcPts val="600"/>
              </a:spcAft>
              <a:buFont typeface="Wingdings" pitchFamily="2" charset="2"/>
              <a:buAutoNum type="arabicPeriod"/>
            </a:pPr>
            <a:r>
              <a:rPr lang="en-US" sz="2400" dirty="0" smtClean="0"/>
              <a:t>Issues and Challenges</a:t>
            </a:r>
          </a:p>
          <a:p>
            <a:pPr marL="609600" indent="-609600">
              <a:spcBef>
                <a:spcPts val="600"/>
              </a:spcBef>
              <a:spcAft>
                <a:spcPts val="600"/>
              </a:spcAft>
              <a:buFont typeface="Wingdings" pitchFamily="2" charset="2"/>
              <a:buAutoNum type="arabicPeriod"/>
            </a:pPr>
            <a:r>
              <a:rPr lang="en-US" sz="2400" dirty="0" smtClean="0"/>
              <a:t>Experimental evaluation</a:t>
            </a:r>
          </a:p>
          <a:p>
            <a:pPr marL="609600" indent="-609600">
              <a:spcBef>
                <a:spcPts val="600"/>
              </a:spcBef>
              <a:spcAft>
                <a:spcPts val="600"/>
              </a:spcAft>
              <a:buFont typeface="+mj-lt"/>
              <a:buAutoNum type="arabicPeriod"/>
            </a:pPr>
            <a:r>
              <a:rPr lang="en-US" sz="2400" dirty="0" smtClean="0"/>
              <a:t>Final remarks</a:t>
            </a:r>
          </a:p>
        </p:txBody>
      </p:sp>
    </p:spTree>
    <p:extLst>
      <p:ext uri="{BB962C8B-B14F-4D97-AF65-F5344CB8AC3E}">
        <p14:creationId xmlns:p14="http://schemas.microsoft.com/office/powerpoint/2010/main" val="34387513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80 Rectángulo"/>
          <p:cNvSpPr/>
          <p:nvPr/>
        </p:nvSpPr>
        <p:spPr>
          <a:xfrm>
            <a:off x="8783638" y="1"/>
            <a:ext cx="36036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None/>
              <a:defRPr/>
            </a:pPr>
            <a:endParaRPr lang="es-MX"/>
          </a:p>
        </p:txBody>
      </p:sp>
      <p:sp>
        <p:nvSpPr>
          <p:cNvPr id="5" name="4 Marcador de texto"/>
          <p:cNvSpPr>
            <a:spLocks noGrp="1"/>
          </p:cNvSpPr>
          <p:nvPr>
            <p:ph type="body" sz="quarter" idx="14"/>
          </p:nvPr>
        </p:nvSpPr>
        <p:spPr/>
        <p:txBody>
          <a:bodyPr/>
          <a:lstStyle/>
          <a:p>
            <a:r>
              <a:rPr lang="en-US" dirty="0"/>
              <a:t>Initial</a:t>
            </a:r>
            <a:r>
              <a:rPr lang="es-CL" dirty="0"/>
              <a:t> </a:t>
            </a:r>
            <a:r>
              <a:rPr lang="en-US" dirty="0"/>
              <a:t>Greeting</a:t>
            </a:r>
            <a:endParaRPr lang="es-CL" dirty="0"/>
          </a:p>
        </p:txBody>
      </p:sp>
      <p:sp>
        <p:nvSpPr>
          <p:cNvPr id="6" name="5 Flecha izquierda">
            <a:hlinkClick r:id="rId2" action="ppaction://hlinksldjump"/>
          </p:cNvPr>
          <p:cNvSpPr/>
          <p:nvPr/>
        </p:nvSpPr>
        <p:spPr bwMode="auto">
          <a:xfrm>
            <a:off x="8244408" y="6309320"/>
            <a:ext cx="539230" cy="432048"/>
          </a:xfrm>
          <a:prstGeom prst="lef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1" fontAlgn="base" latinLnBrk="0" hangingPunct="1">
              <a:lnSpc>
                <a:spcPct val="100000"/>
              </a:lnSpc>
              <a:spcBef>
                <a:spcPct val="20000"/>
              </a:spcBef>
              <a:spcAft>
                <a:spcPct val="0"/>
              </a:spcAft>
              <a:buClr>
                <a:srgbClr val="00B0F0"/>
              </a:buClr>
              <a:buSzTx/>
              <a:buFont typeface="Wingdings" pitchFamily="2" charset="2"/>
              <a:buChar char="•"/>
              <a:tabLst/>
            </a:pPr>
            <a:endParaRPr kumimoji="0" lang="en-US" sz="1800" b="0" i="0" u="none" strike="noStrike" cap="none" normalizeH="0" baseline="0" smtClean="0">
              <a:ln>
                <a:noFill/>
              </a:ln>
              <a:solidFill>
                <a:srgbClr val="17375E"/>
              </a:solidFill>
              <a:effectLst/>
              <a:latin typeface="Verdana" pitchFamily="34" charset="0"/>
            </a:endParaRPr>
          </a:p>
        </p:txBody>
      </p:sp>
      <p:sp>
        <p:nvSpPr>
          <p:cNvPr id="7" name="6 CuadroTexto"/>
          <p:cNvSpPr txBox="1"/>
          <p:nvPr/>
        </p:nvSpPr>
        <p:spPr>
          <a:xfrm>
            <a:off x="971600" y="1589891"/>
            <a:ext cx="7200799" cy="830997"/>
          </a:xfrm>
          <a:prstGeom prst="rect">
            <a:avLst/>
          </a:prstGeom>
          <a:noFill/>
          <a:ln>
            <a:solidFill>
              <a:schemeClr val="tx1"/>
            </a:solidFill>
          </a:ln>
        </p:spPr>
        <p:txBody>
          <a:bodyPr wrap="square" rtlCol="0">
            <a:spAutoFit/>
          </a:bodyPr>
          <a:lstStyle/>
          <a:p>
            <a:pPr>
              <a:buNone/>
            </a:pPr>
            <a:r>
              <a:rPr lang="en-US" sz="1600" dirty="0" smtClean="0"/>
              <a:t>Upon entering the simulator, users are invited to forecast their future pension. They are also encouraged to learn about the risks and the actions they can take in order to manage those risks</a:t>
            </a:r>
            <a:endParaRPr lang="en-US" sz="1600" dirty="0"/>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0162" t="15548" r="21803" b="26745"/>
          <a:stretch/>
        </p:blipFill>
        <p:spPr bwMode="auto">
          <a:xfrm>
            <a:off x="1259632" y="2459939"/>
            <a:ext cx="6624736" cy="3705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31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39940" t="41872" r="40985" b="31541"/>
          <a:stretch>
            <a:fillRect/>
          </a:stretch>
        </p:blipFill>
        <p:spPr bwMode="auto">
          <a:xfrm>
            <a:off x="2116867" y="2556075"/>
            <a:ext cx="4471357" cy="2889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Marcador de texto"/>
          <p:cNvSpPr>
            <a:spLocks noGrp="1"/>
          </p:cNvSpPr>
          <p:nvPr>
            <p:ph type="body" sz="quarter" idx="14"/>
          </p:nvPr>
        </p:nvSpPr>
        <p:spPr/>
        <p:txBody>
          <a:bodyPr/>
          <a:lstStyle/>
          <a:p>
            <a:r>
              <a:rPr lang="en-US" dirty="0"/>
              <a:t>Informative Message</a:t>
            </a:r>
            <a:endParaRPr lang="es-CL" dirty="0"/>
          </a:p>
        </p:txBody>
      </p:sp>
      <p:sp>
        <p:nvSpPr>
          <p:cNvPr id="4" name="3 CuadroTexto"/>
          <p:cNvSpPr txBox="1"/>
          <p:nvPr/>
        </p:nvSpPr>
        <p:spPr>
          <a:xfrm>
            <a:off x="971600" y="5805264"/>
            <a:ext cx="7200799" cy="830997"/>
          </a:xfrm>
          <a:prstGeom prst="rect">
            <a:avLst/>
          </a:prstGeom>
          <a:noFill/>
          <a:ln>
            <a:solidFill>
              <a:schemeClr val="tx1"/>
            </a:solidFill>
          </a:ln>
        </p:spPr>
        <p:txBody>
          <a:bodyPr wrap="square" rtlCol="0">
            <a:spAutoFit/>
          </a:bodyPr>
          <a:lstStyle/>
          <a:p>
            <a:pPr>
              <a:buNone/>
            </a:pPr>
            <a:r>
              <a:rPr lang="en-US" sz="1600" dirty="0" smtClean="0"/>
              <a:t>Older users had problems browsing the tool and finding the help icons. Once these icons were well identified they were considered very useful (they prefer </a:t>
            </a:r>
            <a:r>
              <a:rPr lang="en-US" sz="1600" dirty="0"/>
              <a:t>t</a:t>
            </a:r>
            <a:r>
              <a:rPr lang="en-US" sz="1600" dirty="0" smtClean="0"/>
              <a:t>o have on the fly help)</a:t>
            </a:r>
            <a:endParaRPr lang="en-US" sz="1600" dirty="0"/>
          </a:p>
        </p:txBody>
      </p:sp>
      <p:sp>
        <p:nvSpPr>
          <p:cNvPr id="5" name="4 CuadroTexto"/>
          <p:cNvSpPr txBox="1"/>
          <p:nvPr/>
        </p:nvSpPr>
        <p:spPr>
          <a:xfrm>
            <a:off x="1115616" y="1620089"/>
            <a:ext cx="7200799" cy="584775"/>
          </a:xfrm>
          <a:prstGeom prst="rect">
            <a:avLst/>
          </a:prstGeom>
          <a:noFill/>
          <a:ln>
            <a:solidFill>
              <a:schemeClr val="tx1"/>
            </a:solidFill>
          </a:ln>
        </p:spPr>
        <p:txBody>
          <a:bodyPr wrap="square" rtlCol="0">
            <a:spAutoFit/>
          </a:bodyPr>
          <a:lstStyle/>
          <a:p>
            <a:pPr>
              <a:buNone/>
            </a:pPr>
            <a:r>
              <a:rPr lang="en-US" sz="1600" dirty="0" smtClean="0"/>
              <a:t>Pop up box appears upon entering the simulator showing members the format of help icons &amp; directions to use the scroll bar</a:t>
            </a:r>
            <a:endParaRPr lang="en-US" sz="1600" dirty="0"/>
          </a:p>
        </p:txBody>
      </p:sp>
    </p:spTree>
    <p:extLst>
      <p:ext uri="{BB962C8B-B14F-4D97-AF65-F5344CB8AC3E}">
        <p14:creationId xmlns:p14="http://schemas.microsoft.com/office/powerpoint/2010/main" val="190541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4"/>
          </p:nvPr>
        </p:nvSpPr>
        <p:spPr>
          <a:xfrm>
            <a:off x="461086" y="548680"/>
            <a:ext cx="8215370" cy="484106"/>
          </a:xfrm>
        </p:spPr>
        <p:txBody>
          <a:bodyPr/>
          <a:lstStyle/>
          <a:p>
            <a:r>
              <a:rPr lang="es-CL" dirty="0"/>
              <a:t>Inputs: Personal Data</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920" t="14735" r="24977" b="17036"/>
          <a:stretch/>
        </p:blipFill>
        <p:spPr bwMode="auto">
          <a:xfrm>
            <a:off x="1115616" y="1052736"/>
            <a:ext cx="6840760" cy="5137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107504" y="6093296"/>
            <a:ext cx="8964488" cy="584775"/>
          </a:xfrm>
          <a:prstGeom prst="rect">
            <a:avLst/>
          </a:prstGeom>
          <a:noFill/>
          <a:ln w="3175">
            <a:solidFill>
              <a:schemeClr val="tx1"/>
            </a:solidFill>
          </a:ln>
        </p:spPr>
        <p:txBody>
          <a:bodyPr wrap="square" rtlCol="0">
            <a:spAutoFit/>
          </a:bodyPr>
          <a:lstStyle/>
          <a:p>
            <a:r>
              <a:rPr lang="en-GB" sz="1600" dirty="0" smtClean="0"/>
              <a:t>Disclaimer: the </a:t>
            </a:r>
            <a:r>
              <a:rPr lang="en-GB" sz="1600" dirty="0"/>
              <a:t>web tool clearly states that </a:t>
            </a:r>
            <a:r>
              <a:rPr lang="en-GB" sz="1600" dirty="0" smtClean="0"/>
              <a:t>the </a:t>
            </a:r>
            <a:r>
              <a:rPr lang="en-GB" sz="1600" dirty="0"/>
              <a:t>projections are to guide, </a:t>
            </a:r>
            <a:r>
              <a:rPr lang="en-GB" sz="1600" dirty="0" smtClean="0"/>
              <a:t>and to take active decisions about savings but not a promise from the SP.</a:t>
            </a:r>
            <a:endParaRPr lang="en-US" sz="1600" dirty="0"/>
          </a:p>
        </p:txBody>
      </p:sp>
    </p:spTree>
    <p:extLst>
      <p:ext uri="{BB962C8B-B14F-4D97-AF65-F5344CB8AC3E}">
        <p14:creationId xmlns:p14="http://schemas.microsoft.com/office/powerpoint/2010/main" val="329045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sz="quarter" idx="14"/>
          </p:nvPr>
        </p:nvSpPr>
        <p:spPr/>
        <p:txBody>
          <a:bodyPr/>
          <a:lstStyle/>
          <a:p>
            <a:r>
              <a:rPr lang="es-CL" dirty="0"/>
              <a:t>Inputs: </a:t>
            </a:r>
            <a:r>
              <a:rPr lang="en-US" dirty="0"/>
              <a:t>Desired Pension and Additional Pension Savings</a:t>
            </a:r>
            <a:endParaRPr lang="es-CL"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780" t="31234" r="24806" b="38789"/>
          <a:stretch/>
        </p:blipFill>
        <p:spPr bwMode="auto">
          <a:xfrm>
            <a:off x="405257" y="2420888"/>
            <a:ext cx="834320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0053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sz="quarter" idx="14"/>
          </p:nvPr>
        </p:nvSpPr>
        <p:spPr/>
        <p:txBody>
          <a:bodyPr/>
          <a:lstStyle/>
          <a:p>
            <a:r>
              <a:rPr lang="es-CL" dirty="0"/>
              <a:t>Inputs: </a:t>
            </a:r>
            <a:r>
              <a:rPr lang="en-US" dirty="0"/>
              <a:t>Desired Age of Retirement</a:t>
            </a:r>
            <a:endParaRPr lang="es-CL"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125" t="22445" r="24625" b="37111"/>
          <a:stretch/>
        </p:blipFill>
        <p:spPr bwMode="auto">
          <a:xfrm>
            <a:off x="403449" y="1996919"/>
            <a:ext cx="8417023" cy="373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349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250" t="14445" r="24750" b="22000"/>
          <a:stretch/>
        </p:blipFill>
        <p:spPr bwMode="auto">
          <a:xfrm>
            <a:off x="827584" y="1484784"/>
            <a:ext cx="7632848" cy="5350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Marcador de texto"/>
          <p:cNvSpPr>
            <a:spLocks noGrp="1"/>
          </p:cNvSpPr>
          <p:nvPr>
            <p:ph type="body" sz="quarter" idx="14"/>
          </p:nvPr>
        </p:nvSpPr>
        <p:spPr/>
        <p:txBody>
          <a:bodyPr/>
          <a:lstStyle/>
          <a:p>
            <a:r>
              <a:rPr lang="es-CL" dirty="0"/>
              <a:t>Inputs: </a:t>
            </a:r>
            <a:r>
              <a:rPr lang="en-US" dirty="0"/>
              <a:t>Investment Strategy</a:t>
            </a:r>
            <a:endParaRPr lang="es-CL" dirty="0"/>
          </a:p>
        </p:txBody>
      </p:sp>
      <p:sp>
        <p:nvSpPr>
          <p:cNvPr id="3" name="2 CuadroTexto"/>
          <p:cNvSpPr txBox="1"/>
          <p:nvPr/>
        </p:nvSpPr>
        <p:spPr>
          <a:xfrm>
            <a:off x="7020272" y="3429000"/>
            <a:ext cx="1800200" cy="1600438"/>
          </a:xfrm>
          <a:prstGeom prst="rect">
            <a:avLst/>
          </a:prstGeom>
          <a:solidFill>
            <a:schemeClr val="bg1"/>
          </a:solidFill>
          <a:ln>
            <a:solidFill>
              <a:schemeClr val="tx1"/>
            </a:solidFill>
          </a:ln>
        </p:spPr>
        <p:txBody>
          <a:bodyPr wrap="square" rtlCol="0">
            <a:spAutoFit/>
          </a:bodyPr>
          <a:lstStyle/>
          <a:p>
            <a:pPr>
              <a:buNone/>
            </a:pPr>
            <a:r>
              <a:rPr lang="en-US" sz="1400" smtClean="0"/>
              <a:t>The simulator allows users to design their own investment strategy or select a pre-defined strategy</a:t>
            </a:r>
            <a:endParaRPr lang="en-US" sz="1400"/>
          </a:p>
        </p:txBody>
      </p:sp>
    </p:spTree>
    <p:extLst>
      <p:ext uri="{BB962C8B-B14F-4D97-AF65-F5344CB8AC3E}">
        <p14:creationId xmlns:p14="http://schemas.microsoft.com/office/powerpoint/2010/main" val="1481473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sz="quarter" idx="14"/>
          </p:nvPr>
        </p:nvSpPr>
        <p:spPr/>
        <p:txBody>
          <a:bodyPr/>
          <a:lstStyle/>
          <a:p>
            <a:r>
              <a:rPr lang="es-CL" dirty="0"/>
              <a:t>Inputs: </a:t>
            </a:r>
            <a:r>
              <a:rPr lang="en-US" dirty="0"/>
              <a:t>Future Wages, Voluntary Savings and Contributions</a:t>
            </a:r>
            <a:endParaRPr lang="es-CL" dirty="0"/>
          </a:p>
        </p:txBody>
      </p:sp>
      <p:sp>
        <p:nvSpPr>
          <p:cNvPr id="4" name="3 CuadroTexto"/>
          <p:cNvSpPr txBox="1"/>
          <p:nvPr/>
        </p:nvSpPr>
        <p:spPr>
          <a:xfrm>
            <a:off x="971600" y="5982379"/>
            <a:ext cx="7200799" cy="338554"/>
          </a:xfrm>
          <a:prstGeom prst="rect">
            <a:avLst/>
          </a:prstGeom>
          <a:noFill/>
          <a:ln>
            <a:solidFill>
              <a:schemeClr val="tx1"/>
            </a:solidFill>
          </a:ln>
        </p:spPr>
        <p:txBody>
          <a:bodyPr wrap="square" rtlCol="0">
            <a:spAutoFit/>
          </a:bodyPr>
          <a:lstStyle/>
          <a:p>
            <a:pPr>
              <a:buNone/>
            </a:pPr>
            <a:r>
              <a:rPr lang="en-US" sz="1600" dirty="0" smtClean="0"/>
              <a:t>The simulator includes the option to keep historic wages and contributions densities.</a:t>
            </a:r>
            <a:endParaRPr lang="en-US" sz="1600" dirty="0"/>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155" t="28606" r="25155" b="31118"/>
          <a:stretch/>
        </p:blipFill>
        <p:spPr bwMode="auto">
          <a:xfrm>
            <a:off x="251520" y="1848560"/>
            <a:ext cx="8530674" cy="381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684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sz="quarter" idx="14"/>
          </p:nvPr>
        </p:nvSpPr>
        <p:spPr/>
        <p:txBody>
          <a:bodyPr/>
          <a:lstStyle/>
          <a:p>
            <a:r>
              <a:rPr lang="es-CL" dirty="0"/>
              <a:t>Inputs: </a:t>
            </a:r>
            <a:r>
              <a:rPr lang="en-US" dirty="0"/>
              <a:t>Expected Beneficiaries</a:t>
            </a:r>
            <a:endParaRPr lang="es-CL" dirty="0"/>
          </a:p>
        </p:txBody>
      </p:sp>
      <p:sp>
        <p:nvSpPr>
          <p:cNvPr id="4" name="3 Flecha izquierda">
            <a:hlinkClick r:id="rId2" action="ppaction://hlinksldjump"/>
          </p:cNvPr>
          <p:cNvSpPr/>
          <p:nvPr/>
        </p:nvSpPr>
        <p:spPr bwMode="auto">
          <a:xfrm>
            <a:off x="8244408" y="6309320"/>
            <a:ext cx="539230" cy="432048"/>
          </a:xfrm>
          <a:prstGeom prst="lef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1" fontAlgn="base" latinLnBrk="0" hangingPunct="1">
              <a:lnSpc>
                <a:spcPct val="100000"/>
              </a:lnSpc>
              <a:spcBef>
                <a:spcPct val="20000"/>
              </a:spcBef>
              <a:spcAft>
                <a:spcPct val="0"/>
              </a:spcAft>
              <a:buClr>
                <a:srgbClr val="00B0F0"/>
              </a:buClr>
              <a:buSzTx/>
              <a:buFont typeface="Wingdings" pitchFamily="2" charset="2"/>
              <a:buChar char="•"/>
              <a:tabLst/>
            </a:pPr>
            <a:endParaRPr kumimoji="0" lang="es-CL" sz="1800" b="0" i="0" u="none" strike="noStrike" cap="none" normalizeH="0" baseline="0" smtClean="0">
              <a:ln>
                <a:noFill/>
              </a:ln>
              <a:solidFill>
                <a:srgbClr val="17375E"/>
              </a:solidFill>
              <a:effectLst/>
              <a:latin typeface="Verdana" pitchFamily="34" charset="0"/>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991" t="52385" r="25113" b="14724"/>
          <a:stretch/>
        </p:blipFill>
        <p:spPr bwMode="auto">
          <a:xfrm>
            <a:off x="402368" y="2110485"/>
            <a:ext cx="8381270" cy="304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808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80 Rectángulo"/>
          <p:cNvSpPr/>
          <p:nvPr/>
        </p:nvSpPr>
        <p:spPr>
          <a:xfrm>
            <a:off x="8783638" y="1"/>
            <a:ext cx="36036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None/>
              <a:defRPr/>
            </a:pPr>
            <a:endParaRPr lang="es-MX"/>
          </a:p>
        </p:txBody>
      </p:sp>
      <p:sp>
        <p:nvSpPr>
          <p:cNvPr id="5" name="4 Flecha izquierda">
            <a:hlinkClick r:id="rId2" action="ppaction://hlinksldjump"/>
          </p:cNvPr>
          <p:cNvSpPr/>
          <p:nvPr/>
        </p:nvSpPr>
        <p:spPr bwMode="auto">
          <a:xfrm>
            <a:off x="8244408" y="6309320"/>
            <a:ext cx="539230" cy="432048"/>
          </a:xfrm>
          <a:prstGeom prst="lef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1" fontAlgn="base" latinLnBrk="0" hangingPunct="1">
              <a:lnSpc>
                <a:spcPct val="100000"/>
              </a:lnSpc>
              <a:spcBef>
                <a:spcPct val="20000"/>
              </a:spcBef>
              <a:spcAft>
                <a:spcPct val="0"/>
              </a:spcAft>
              <a:buClr>
                <a:srgbClr val="00B0F0"/>
              </a:buClr>
              <a:buSzTx/>
              <a:buFont typeface="Wingdings" pitchFamily="2" charset="2"/>
              <a:buChar char="•"/>
              <a:tabLst/>
            </a:pPr>
            <a:endParaRPr kumimoji="0" lang="es-CL" sz="1800" b="0" i="0" u="none" strike="noStrike" cap="none" normalizeH="0" baseline="0" smtClean="0">
              <a:ln>
                <a:noFill/>
              </a:ln>
              <a:solidFill>
                <a:srgbClr val="17375E"/>
              </a:solidFill>
              <a:effectLst/>
              <a:latin typeface="Verdana" pitchFamily="34" charset="0"/>
            </a:endParaRPr>
          </a:p>
        </p:txBody>
      </p:sp>
      <p:sp>
        <p:nvSpPr>
          <p:cNvPr id="3" name="2 Marcador de texto"/>
          <p:cNvSpPr>
            <a:spLocks noGrp="1"/>
          </p:cNvSpPr>
          <p:nvPr>
            <p:ph type="body" sz="quarter" idx="14"/>
          </p:nvPr>
        </p:nvSpPr>
        <p:spPr/>
        <p:txBody>
          <a:bodyPr/>
          <a:lstStyle/>
          <a:p>
            <a:r>
              <a:rPr lang="es-CL" dirty="0"/>
              <a:t>Simulator Outputs</a:t>
            </a: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446" t="26037" r="26002" b="3527"/>
          <a:stretch/>
        </p:blipFill>
        <p:spPr bwMode="auto">
          <a:xfrm>
            <a:off x="1187624" y="1484784"/>
            <a:ext cx="6571577" cy="5254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4917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1" name="Text Box 2"/>
          <p:cNvSpPr txBox="1">
            <a:spLocks noChangeArrowheads="1"/>
          </p:cNvSpPr>
          <p:nvPr/>
        </p:nvSpPr>
        <p:spPr bwMode="auto">
          <a:xfrm>
            <a:off x="1455738" y="3524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1"/>
                </a:solidFill>
                <a:latin typeface="Trebuchet MS" pitchFamily="34" charset="0"/>
              </a:defRPr>
            </a:lvl1pPr>
            <a:lvl2pPr marL="742950" indent="-285750" eaLnBrk="0" hangingPunct="0">
              <a:defRPr sz="1400">
                <a:solidFill>
                  <a:schemeClr val="bg1"/>
                </a:solidFill>
                <a:latin typeface="Trebuchet MS" pitchFamily="34" charset="0"/>
              </a:defRPr>
            </a:lvl2pPr>
            <a:lvl3pPr marL="1143000" indent="-228600" eaLnBrk="0" hangingPunct="0">
              <a:defRPr sz="1400">
                <a:solidFill>
                  <a:schemeClr val="bg1"/>
                </a:solidFill>
                <a:latin typeface="Trebuchet MS" pitchFamily="34" charset="0"/>
              </a:defRPr>
            </a:lvl3pPr>
            <a:lvl4pPr marL="1600200" indent="-228600" eaLnBrk="0" hangingPunct="0">
              <a:defRPr sz="1400">
                <a:solidFill>
                  <a:schemeClr val="bg1"/>
                </a:solidFill>
                <a:latin typeface="Trebuchet MS" pitchFamily="34" charset="0"/>
              </a:defRPr>
            </a:lvl4pPr>
            <a:lvl5pPr marL="2057400" indent="-228600" eaLnBrk="0" hangingPunct="0">
              <a:defRPr sz="1400">
                <a:solidFill>
                  <a:schemeClr val="bg1"/>
                </a:solidFill>
                <a:latin typeface="Trebuchet MS" pitchFamily="34" charset="0"/>
              </a:defRPr>
            </a:lvl5pPr>
            <a:lvl6pPr marL="2514600" indent="-228600" eaLnBrk="0" fontAlgn="base" hangingPunct="0">
              <a:spcBef>
                <a:spcPct val="0"/>
              </a:spcBef>
              <a:spcAft>
                <a:spcPct val="0"/>
              </a:spcAft>
              <a:defRPr sz="1400">
                <a:solidFill>
                  <a:schemeClr val="bg1"/>
                </a:solidFill>
                <a:latin typeface="Trebuchet MS" pitchFamily="34" charset="0"/>
              </a:defRPr>
            </a:lvl6pPr>
            <a:lvl7pPr marL="2971800" indent="-228600" eaLnBrk="0" fontAlgn="base" hangingPunct="0">
              <a:spcBef>
                <a:spcPct val="0"/>
              </a:spcBef>
              <a:spcAft>
                <a:spcPct val="0"/>
              </a:spcAft>
              <a:defRPr sz="1400">
                <a:solidFill>
                  <a:schemeClr val="bg1"/>
                </a:solidFill>
                <a:latin typeface="Trebuchet MS" pitchFamily="34" charset="0"/>
              </a:defRPr>
            </a:lvl7pPr>
            <a:lvl8pPr marL="3429000" indent="-228600" eaLnBrk="0" fontAlgn="base" hangingPunct="0">
              <a:spcBef>
                <a:spcPct val="0"/>
              </a:spcBef>
              <a:spcAft>
                <a:spcPct val="0"/>
              </a:spcAft>
              <a:defRPr sz="1400">
                <a:solidFill>
                  <a:schemeClr val="bg1"/>
                </a:solidFill>
                <a:latin typeface="Trebuchet MS" pitchFamily="34" charset="0"/>
              </a:defRPr>
            </a:lvl8pPr>
            <a:lvl9pPr marL="3886200" indent="-228600" eaLnBrk="0" fontAlgn="base" hangingPunct="0">
              <a:spcBef>
                <a:spcPct val="0"/>
              </a:spcBef>
              <a:spcAft>
                <a:spcPct val="0"/>
              </a:spcAft>
              <a:defRPr sz="1400">
                <a:solidFill>
                  <a:schemeClr val="bg1"/>
                </a:solidFill>
                <a:latin typeface="Trebuchet MS" pitchFamily="34" charset="0"/>
              </a:defRPr>
            </a:lvl9pPr>
          </a:lstStyle>
          <a:p>
            <a:pPr eaLnBrk="1" hangingPunct="1"/>
            <a:endParaRPr lang="es-ES">
              <a:solidFill>
                <a:schemeClr val="tx1"/>
              </a:solidFill>
              <a:latin typeface="Arial" pitchFamily="34" charset="0"/>
            </a:endParaRPr>
          </a:p>
        </p:txBody>
      </p:sp>
      <p:graphicFrame>
        <p:nvGraphicFramePr>
          <p:cNvPr id="2050" name="Object 2"/>
          <p:cNvGraphicFramePr>
            <a:graphicFrameLocks noChangeAspect="1"/>
          </p:cNvGraphicFramePr>
          <p:nvPr/>
        </p:nvGraphicFramePr>
        <p:xfrm>
          <a:off x="611188" y="2386013"/>
          <a:ext cx="7902575" cy="3419475"/>
        </p:xfrm>
        <a:graphic>
          <a:graphicData uri="http://schemas.openxmlformats.org/presentationml/2006/ole">
            <mc:AlternateContent xmlns:mc="http://schemas.openxmlformats.org/markup-compatibility/2006">
              <mc:Choice xmlns:v="urn:schemas-microsoft-com:vml" Requires="v">
                <p:oleObj spid="_x0000_s5133" name="Fotografía de Photo Editor" r:id="rId3" imgW="6582694" imgH="2847619" progId="MSPhotoEd.3">
                  <p:embed/>
                </p:oleObj>
              </mc:Choice>
              <mc:Fallback>
                <p:oleObj name="Fotografía de Photo Editor" r:id="rId3" imgW="6582694" imgH="2847619"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2386013"/>
                        <a:ext cx="7902575" cy="341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2 Marcador de texto"/>
          <p:cNvSpPr txBox="1">
            <a:spLocks/>
          </p:cNvSpPr>
          <p:nvPr/>
        </p:nvSpPr>
        <p:spPr>
          <a:xfrm>
            <a:off x="472875" y="928670"/>
            <a:ext cx="8215370" cy="500050"/>
          </a:xfrm>
          <a:prstGeom prst="rect">
            <a:avLst/>
          </a:prstGeom>
          <a:solidFill>
            <a:schemeClr val="tx1">
              <a:lumMod val="65000"/>
              <a:lumOff val="35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None/>
              <a:defRPr kumimoji="0" lang="es-ES" sz="2400" b="0" kern="1200" cap="small" baseline="0" dirty="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Motivation</a:t>
            </a:r>
            <a:endParaRPr lang="es-CL" dirty="0"/>
          </a:p>
        </p:txBody>
      </p:sp>
      <p:sp>
        <p:nvSpPr>
          <p:cNvPr id="7" name="6 CuadroTexto"/>
          <p:cNvSpPr txBox="1"/>
          <p:nvPr/>
        </p:nvSpPr>
        <p:spPr>
          <a:xfrm>
            <a:off x="496451" y="1604001"/>
            <a:ext cx="7312002" cy="732508"/>
          </a:xfrm>
          <a:prstGeom prst="rect">
            <a:avLst/>
          </a:prstGeom>
          <a:noFill/>
        </p:spPr>
        <p:txBody>
          <a:bodyPr wrap="none" rtlCol="0">
            <a:spAutoFit/>
          </a:bodyPr>
          <a:lstStyle/>
          <a:p>
            <a:pPr indent="15875" fontAlgn="base">
              <a:spcBef>
                <a:spcPct val="20000"/>
              </a:spcBef>
              <a:spcAft>
                <a:spcPct val="0"/>
              </a:spcAft>
              <a:buClr>
                <a:schemeClr val="tx1"/>
              </a:buClr>
              <a:buBlip>
                <a:blip r:embed="rId5"/>
              </a:buBlip>
              <a:defRPr/>
            </a:pPr>
            <a:r>
              <a:rPr lang="en-US" sz="2000" b="1" dirty="0"/>
              <a:t>PPP </a:t>
            </a:r>
            <a:r>
              <a:rPr lang="en-US" sz="2000" b="1" dirty="0" smtClean="0"/>
              <a:t>example</a:t>
            </a:r>
          </a:p>
          <a:p>
            <a:pPr marL="742950" lvl="1" indent="-285750" fontAlgn="base">
              <a:spcBef>
                <a:spcPct val="20000"/>
              </a:spcBef>
              <a:spcAft>
                <a:spcPct val="0"/>
              </a:spcAft>
              <a:buClr>
                <a:srgbClr val="C00000"/>
              </a:buClr>
              <a:buFont typeface="Wingdings" pitchFamily="2" charset="2"/>
              <a:buChar char="§"/>
              <a:defRPr/>
            </a:pPr>
            <a:r>
              <a:rPr lang="en-US" dirty="0" smtClean="0"/>
              <a:t>Message </a:t>
            </a:r>
            <a:r>
              <a:rPr lang="en-US" dirty="0"/>
              <a:t>sent to workers over 35 years with the quarterly statement</a:t>
            </a:r>
          </a:p>
        </p:txBody>
      </p:sp>
    </p:spTree>
    <p:extLst>
      <p:ext uri="{BB962C8B-B14F-4D97-AF65-F5344CB8AC3E}">
        <p14:creationId xmlns:p14="http://schemas.microsoft.com/office/powerpoint/2010/main" val="211542295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5"/>
          </p:nvPr>
        </p:nvSpPr>
        <p:spPr>
          <a:xfrm>
            <a:off x="179512" y="1052736"/>
            <a:ext cx="8712968" cy="5256584"/>
          </a:xfrm>
        </p:spPr>
        <p:txBody>
          <a:bodyPr/>
          <a:lstStyle/>
          <a:p>
            <a:pPr algn="l" fontAlgn="base">
              <a:spcBef>
                <a:spcPts val="600"/>
              </a:spcBef>
              <a:spcAft>
                <a:spcPts val="600"/>
              </a:spcAft>
              <a:defRPr/>
            </a:pPr>
            <a:r>
              <a:rPr lang="en-US" dirty="0" smtClean="0"/>
              <a:t>One </a:t>
            </a:r>
            <a:r>
              <a:rPr lang="en-US" dirty="0"/>
              <a:t>of the specific initiatives taken by the Superintendence in order to increase pension knowledge and awareness is the Pension Simulator.</a:t>
            </a:r>
          </a:p>
          <a:p>
            <a:pPr algn="l" fontAlgn="base">
              <a:spcBef>
                <a:spcPts val="600"/>
              </a:spcBef>
              <a:spcAft>
                <a:spcPts val="600"/>
              </a:spcAft>
            </a:pPr>
            <a:r>
              <a:rPr lang="en-US" dirty="0" smtClean="0"/>
              <a:t>It is publicly available at </a:t>
            </a:r>
            <a:r>
              <a:rPr lang="en-US" dirty="0" smtClean="0">
                <a:hlinkClick r:id="rId2"/>
              </a:rPr>
              <a:t>www.spensiones.cl</a:t>
            </a:r>
            <a:endParaRPr lang="en-US" dirty="0" smtClean="0"/>
          </a:p>
          <a:p>
            <a:pPr fontAlgn="base">
              <a:spcBef>
                <a:spcPts val="600"/>
              </a:spcBef>
              <a:spcAft>
                <a:spcPts val="600"/>
              </a:spcAft>
              <a:defRPr/>
            </a:pPr>
            <a:r>
              <a:rPr lang="en-US" dirty="0" smtClean="0"/>
              <a:t>It is a user friendly web tool that gives individuals a pension projection based on personal characteristics and administrative data. </a:t>
            </a:r>
          </a:p>
          <a:p>
            <a:pPr fontAlgn="base">
              <a:spcBef>
                <a:spcPts val="600"/>
              </a:spcBef>
              <a:spcAft>
                <a:spcPts val="600"/>
              </a:spcAft>
              <a:defRPr/>
            </a:pPr>
            <a:r>
              <a:rPr lang="en-US" dirty="0" smtClean="0"/>
              <a:t>It is distinguished by:</a:t>
            </a:r>
          </a:p>
          <a:p>
            <a:pPr lvl="1">
              <a:spcBef>
                <a:spcPts val="600"/>
              </a:spcBef>
              <a:spcAft>
                <a:spcPts val="600"/>
              </a:spcAft>
            </a:pPr>
            <a:r>
              <a:rPr lang="en-US" sz="2000" dirty="0" smtClean="0"/>
              <a:t>Bringing expectations of future pension, often unclear, to real numbers.</a:t>
            </a:r>
          </a:p>
          <a:p>
            <a:pPr lvl="1">
              <a:spcBef>
                <a:spcPts val="600"/>
              </a:spcBef>
              <a:spcAft>
                <a:spcPts val="600"/>
              </a:spcAft>
            </a:pPr>
            <a:r>
              <a:rPr lang="en-US" sz="2000" dirty="0" smtClean="0"/>
              <a:t>Including the dimension of risk in the final result.</a:t>
            </a:r>
          </a:p>
          <a:p>
            <a:pPr lvl="1">
              <a:spcBef>
                <a:spcPts val="600"/>
              </a:spcBef>
              <a:spcAft>
                <a:spcPts val="600"/>
              </a:spcAft>
            </a:pPr>
            <a:r>
              <a:rPr lang="en-US" sz="2000" dirty="0" smtClean="0"/>
              <a:t>Evaluating the effect of changing different parameters such as investment strategy, voluntary savings, retirement age.</a:t>
            </a:r>
          </a:p>
          <a:p>
            <a:pPr>
              <a:spcBef>
                <a:spcPts val="600"/>
              </a:spcBef>
              <a:spcAft>
                <a:spcPts val="600"/>
              </a:spcAft>
            </a:pPr>
            <a:r>
              <a:rPr lang="en-US" dirty="0" err="1" smtClean="0"/>
              <a:t>Antolin</a:t>
            </a:r>
            <a:r>
              <a:rPr lang="en-US" dirty="0" smtClean="0"/>
              <a:t> &amp; Fuentes (2012) OECD </a:t>
            </a:r>
            <a:r>
              <a:rPr lang="en-US" dirty="0" err="1" smtClean="0"/>
              <a:t>wp</a:t>
            </a:r>
            <a:r>
              <a:rPr lang="en-US" dirty="0" smtClean="0"/>
              <a:t> gives </a:t>
            </a:r>
            <a:r>
              <a:rPr lang="en-US" dirty="0"/>
              <a:t>details on the construction and implementation of the Chilean pension simulator. </a:t>
            </a:r>
            <a:endParaRPr lang="en-US" dirty="0" smtClean="0"/>
          </a:p>
          <a:p>
            <a:pPr>
              <a:spcBef>
                <a:spcPts val="600"/>
              </a:spcBef>
              <a:spcAft>
                <a:spcPts val="600"/>
              </a:spcAft>
            </a:pPr>
            <a:r>
              <a:rPr lang="en-US" dirty="0" smtClean="0"/>
              <a:t>High interest among users. More than 600,000 visits since it was launched in September of 2012.  It has more than 15,000 average monthly visits.</a:t>
            </a:r>
          </a:p>
          <a:p>
            <a:pPr>
              <a:spcBef>
                <a:spcPts val="600"/>
              </a:spcBef>
              <a:spcAft>
                <a:spcPts val="600"/>
              </a:spcAft>
            </a:pPr>
            <a:endParaRPr lang="en-US" sz="1800" dirty="0" smtClean="0"/>
          </a:p>
          <a:p>
            <a:endParaRPr lang="en-US" dirty="0" smtClean="0"/>
          </a:p>
        </p:txBody>
      </p:sp>
      <p:sp>
        <p:nvSpPr>
          <p:cNvPr id="5" name="2 Marcador de texto"/>
          <p:cNvSpPr txBox="1">
            <a:spLocks noGrp="1"/>
          </p:cNvSpPr>
          <p:nvPr>
            <p:ph type="body" sz="quarter" idx="14"/>
          </p:nvPr>
        </p:nvSpPr>
        <p:spPr>
          <a:xfrm>
            <a:off x="288032" y="332656"/>
            <a:ext cx="7452320" cy="500050"/>
          </a:xfrm>
          <a:prstGeom prst="rect">
            <a:avLst/>
          </a:prstGeom>
          <a:solidFill>
            <a:schemeClr val="tx1">
              <a:lumMod val="65000"/>
              <a:lumOff val="35000"/>
            </a:schemeClr>
          </a:solidFill>
        </p:spPr>
        <p:txBody>
          <a:bodyPr vert="horz" lIns="91440" tIns="45720" rIns="91440" bIns="45720" rtlCol="0">
            <a:noAutofit/>
          </a:bodyPr>
          <a:lstStyle>
            <a:lvl1pPr marL="342900" indent="-342900">
              <a:spcBef>
                <a:spcPct val="20000"/>
              </a:spcBef>
              <a:buFont typeface="Arial" pitchFamily="34" charset="0"/>
              <a:buNone/>
              <a:defRPr kumimoji="0" lang="es-ES" sz="2400" b="0" cap="small" baseline="0" dirty="0">
                <a:solidFill>
                  <a:schemeClr val="bg1"/>
                </a:solidFill>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smtClean="0"/>
              <a:t>Overview: Pension simulator</a:t>
            </a:r>
            <a:endParaRPr lang="en-US" dirty="0"/>
          </a:p>
        </p:txBody>
      </p:sp>
    </p:spTree>
    <p:extLst>
      <p:ext uri="{BB962C8B-B14F-4D97-AF65-F5344CB8AC3E}">
        <p14:creationId xmlns:p14="http://schemas.microsoft.com/office/powerpoint/2010/main" val="2027336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5"/>
          </p:nvPr>
        </p:nvSpPr>
        <p:spPr>
          <a:xfrm>
            <a:off x="179512" y="1412776"/>
            <a:ext cx="8712968" cy="5445224"/>
          </a:xfrm>
        </p:spPr>
        <p:txBody>
          <a:bodyPr/>
          <a:lstStyle/>
          <a:p>
            <a:pPr lvl="1" algn="l" fontAlgn="base">
              <a:spcBef>
                <a:spcPts val="1200"/>
              </a:spcBef>
              <a:spcAft>
                <a:spcPct val="0"/>
              </a:spcAft>
            </a:pPr>
            <a:r>
              <a:rPr lang="en-US" sz="2000" b="1" dirty="0" smtClean="0"/>
              <a:t>Pension projections</a:t>
            </a:r>
          </a:p>
          <a:p>
            <a:pPr lvl="1" algn="l" fontAlgn="base">
              <a:spcBef>
                <a:spcPts val="1200"/>
              </a:spcBef>
              <a:spcAft>
                <a:spcPct val="0"/>
              </a:spcAft>
            </a:pPr>
            <a:r>
              <a:rPr lang="en-US" sz="2000" dirty="0" smtClean="0"/>
              <a:t>Since 2005 pension projections are included in the personal pension statements sent to affiliates. </a:t>
            </a:r>
          </a:p>
          <a:p>
            <a:pPr lvl="1">
              <a:spcBef>
                <a:spcPts val="1200"/>
              </a:spcBef>
            </a:pPr>
            <a:r>
              <a:rPr lang="en-US" sz="2000" dirty="0" smtClean="0"/>
              <a:t>The Personalized Pension Projection (PPP) contains a forecast of the affiliates’ pension under various assumptions.</a:t>
            </a:r>
          </a:p>
          <a:p>
            <a:pPr lvl="1">
              <a:spcBef>
                <a:spcPts val="1200"/>
              </a:spcBef>
            </a:pPr>
            <a:r>
              <a:rPr lang="en-US" sz="2000" dirty="0" smtClean="0"/>
              <a:t>Goal: To inform expected pension under various scenarios (depending on affiliate age) to motivate more contributions, postponing retirement and/or increase voluntary savings.</a:t>
            </a:r>
          </a:p>
          <a:p>
            <a:pPr lvl="1">
              <a:spcBef>
                <a:spcPts val="1200"/>
              </a:spcBef>
            </a:pPr>
            <a:r>
              <a:rPr lang="en-US" sz="2000" dirty="0" smtClean="0"/>
              <a:t>Focus groups have suggested that members appreciate the information provided in the PPP. </a:t>
            </a:r>
          </a:p>
          <a:p>
            <a:pPr lvl="1">
              <a:spcBef>
                <a:spcPts val="1200"/>
              </a:spcBef>
            </a:pPr>
            <a:r>
              <a:rPr lang="en-US" sz="2000" dirty="0" smtClean="0"/>
              <a:t>Available evidence shows that the PPP has increased the probability of making voluntary contributions and of postponing retirement (See </a:t>
            </a:r>
            <a:r>
              <a:rPr lang="en-US" sz="2000" dirty="0" err="1" smtClean="0"/>
              <a:t>Fajnzylber</a:t>
            </a:r>
            <a:r>
              <a:rPr lang="en-US" sz="2000" dirty="0" smtClean="0"/>
              <a:t> et al, 2009; Miranda, 2012).</a:t>
            </a:r>
          </a:p>
          <a:p>
            <a:pPr lvl="1">
              <a:spcBef>
                <a:spcPts val="1200"/>
              </a:spcBef>
            </a:pPr>
            <a:r>
              <a:rPr lang="en-US" sz="2000" dirty="0" smtClean="0"/>
              <a:t>But this is a deterministic exercise without any information on risks.</a:t>
            </a:r>
            <a:endParaRPr lang="en-US" sz="2000" dirty="0"/>
          </a:p>
        </p:txBody>
      </p:sp>
      <p:sp>
        <p:nvSpPr>
          <p:cNvPr id="5" name="2 Marcador de texto"/>
          <p:cNvSpPr txBox="1">
            <a:spLocks noGrp="1"/>
          </p:cNvSpPr>
          <p:nvPr>
            <p:ph type="body" sz="quarter" idx="14"/>
          </p:nvPr>
        </p:nvSpPr>
        <p:spPr>
          <a:xfrm>
            <a:off x="323528" y="836712"/>
            <a:ext cx="8496944" cy="500050"/>
          </a:xfrm>
          <a:prstGeom prst="rect">
            <a:avLst/>
          </a:prstGeom>
          <a:solidFill>
            <a:schemeClr val="tx1">
              <a:lumMod val="65000"/>
              <a:lumOff val="35000"/>
            </a:schemeClr>
          </a:solidFill>
        </p:spPr>
        <p:txBody>
          <a:bodyPr vert="horz" lIns="91440" tIns="45720" rIns="91440" bIns="45720" rtlCol="0">
            <a:noAutofit/>
          </a:bodyPr>
          <a:lstStyle>
            <a:lvl1pPr marL="342900" indent="-342900">
              <a:spcBef>
                <a:spcPct val="20000"/>
              </a:spcBef>
              <a:buFont typeface="Arial" pitchFamily="34" charset="0"/>
              <a:buNone/>
              <a:defRPr kumimoji="0" lang="es-ES" sz="2400" b="0" cap="small" baseline="0" dirty="0">
                <a:solidFill>
                  <a:schemeClr val="bg1"/>
                </a:solidFill>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smtClean="0"/>
              <a:t>Motivation</a:t>
            </a:r>
            <a:endParaRPr lang="en-US" dirty="0"/>
          </a:p>
        </p:txBody>
      </p:sp>
    </p:spTree>
    <p:extLst>
      <p:ext uri="{BB962C8B-B14F-4D97-AF65-F5344CB8AC3E}">
        <p14:creationId xmlns:p14="http://schemas.microsoft.com/office/powerpoint/2010/main" val="16043388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p:txBody>
          <a:bodyPr/>
          <a:lstStyle/>
          <a:p>
            <a:r>
              <a:rPr lang="en-US" dirty="0" smtClean="0"/>
              <a:t>Motivation</a:t>
            </a:r>
            <a:endParaRPr lang="es-CL" dirty="0"/>
          </a:p>
        </p:txBody>
      </p:sp>
      <p:sp>
        <p:nvSpPr>
          <p:cNvPr id="4" name="3 Marcador de texto"/>
          <p:cNvSpPr>
            <a:spLocks noGrp="1"/>
          </p:cNvSpPr>
          <p:nvPr>
            <p:ph type="body" sz="quarter" idx="15"/>
          </p:nvPr>
        </p:nvSpPr>
        <p:spPr>
          <a:xfrm>
            <a:off x="395536" y="1484784"/>
            <a:ext cx="8352928" cy="4730297"/>
          </a:xfrm>
        </p:spPr>
        <p:txBody>
          <a:bodyPr/>
          <a:lstStyle/>
          <a:p>
            <a:pPr marL="0" indent="15875" algn="l" fontAlgn="base">
              <a:spcAft>
                <a:spcPct val="0"/>
              </a:spcAft>
              <a:buClr>
                <a:schemeClr val="tx1"/>
              </a:buClr>
              <a:buBlip>
                <a:blip r:embed="rId2"/>
              </a:buBlip>
              <a:defRPr/>
            </a:pPr>
            <a:r>
              <a:rPr lang="en-US" b="1" dirty="0" smtClean="0"/>
              <a:t> Developing adequate tools to generate risk-related information </a:t>
            </a:r>
          </a:p>
          <a:p>
            <a:pPr lvl="1" fontAlgn="base">
              <a:spcAft>
                <a:spcPct val="0"/>
              </a:spcAft>
              <a:defRPr/>
            </a:pPr>
            <a:endParaRPr lang="en-US" dirty="0" smtClean="0"/>
          </a:p>
          <a:p>
            <a:pPr lvl="1" fontAlgn="base">
              <a:spcBef>
                <a:spcPts val="600"/>
              </a:spcBef>
              <a:spcAft>
                <a:spcPts val="600"/>
              </a:spcAft>
              <a:defRPr/>
            </a:pPr>
            <a:r>
              <a:rPr lang="en-US" sz="2000" dirty="0" smtClean="0"/>
              <a:t>In </a:t>
            </a:r>
            <a:r>
              <a:rPr lang="en-US" sz="2000" dirty="0"/>
              <a:t>light of the importance of providing better risk-related information to     members, it becomes necessary to develop adequate tools to generate such information</a:t>
            </a:r>
            <a:r>
              <a:rPr lang="en-US" sz="2000" dirty="0" smtClean="0"/>
              <a:t>.</a:t>
            </a:r>
            <a:endParaRPr lang="en-US" b="1" dirty="0"/>
          </a:p>
          <a:p>
            <a:pPr lvl="1" fontAlgn="base">
              <a:spcBef>
                <a:spcPts val="600"/>
              </a:spcBef>
              <a:spcAft>
                <a:spcPts val="600"/>
              </a:spcAft>
              <a:defRPr/>
            </a:pPr>
            <a:r>
              <a:rPr lang="en-US" sz="2000" dirty="0" smtClean="0"/>
              <a:t>Traditional </a:t>
            </a:r>
            <a:r>
              <a:rPr lang="en-US" sz="2000" dirty="0"/>
              <a:t>measures of risk, such as standard deviation of returns, or value-at-risk, seem inadequate for long-horizon investors and may lead individuals to wrong choices, which is the case for members of a pension </a:t>
            </a:r>
            <a:r>
              <a:rPr lang="en-US" sz="2000" dirty="0" smtClean="0"/>
              <a:t>system.</a:t>
            </a:r>
          </a:p>
          <a:p>
            <a:pPr lvl="1" fontAlgn="base">
              <a:spcBef>
                <a:spcPts val="600"/>
              </a:spcBef>
              <a:spcAft>
                <a:spcPts val="600"/>
              </a:spcAft>
              <a:defRPr/>
            </a:pPr>
            <a:r>
              <a:rPr lang="en-US" sz="2000" dirty="0" smtClean="0"/>
              <a:t>Given </a:t>
            </a:r>
            <a:r>
              <a:rPr lang="en-US" sz="2000" dirty="0"/>
              <a:t>the favorable experience with the PPP, the SP decided to advanced in the development of a pension </a:t>
            </a:r>
            <a:r>
              <a:rPr lang="en-US" sz="2000" dirty="0" smtClean="0"/>
              <a:t>simulator not only able to provide information on expected returns but also on pension risk. </a:t>
            </a:r>
          </a:p>
          <a:p>
            <a:pPr lvl="1" fontAlgn="base">
              <a:spcBef>
                <a:spcPts val="600"/>
              </a:spcBef>
              <a:spcAft>
                <a:spcPts val="600"/>
              </a:spcAft>
              <a:defRPr/>
            </a:pPr>
            <a:r>
              <a:rPr lang="en-US" sz="2000" dirty="0" smtClean="0"/>
              <a:t>This was a project initiated in 2011 as a collaboration with the OECD . </a:t>
            </a:r>
            <a:endParaRPr lang="en-US" sz="2000" dirty="0"/>
          </a:p>
          <a:p>
            <a:pPr lvl="1" fontAlgn="base">
              <a:spcAft>
                <a:spcPct val="0"/>
              </a:spcAft>
              <a:defRPr/>
            </a:pPr>
            <a:endParaRPr lang="es-CL" dirty="0"/>
          </a:p>
        </p:txBody>
      </p:sp>
    </p:spTree>
    <p:extLst>
      <p:ext uri="{BB962C8B-B14F-4D97-AF65-F5344CB8AC3E}">
        <p14:creationId xmlns:p14="http://schemas.microsoft.com/office/powerpoint/2010/main" val="4938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472875" y="836712"/>
            <a:ext cx="8215370" cy="500050"/>
          </a:xfrm>
        </p:spPr>
        <p:txBody>
          <a:bodyPr/>
          <a:lstStyle/>
          <a:p>
            <a:r>
              <a:rPr lang="en-US" dirty="0" smtClean="0"/>
              <a:t>Pension Simulator</a:t>
            </a:r>
          </a:p>
          <a:p>
            <a:endParaRPr lang="en-US" dirty="0"/>
          </a:p>
        </p:txBody>
      </p:sp>
      <p:sp>
        <p:nvSpPr>
          <p:cNvPr id="4" name="3 Marcador de texto"/>
          <p:cNvSpPr>
            <a:spLocks noGrp="1"/>
          </p:cNvSpPr>
          <p:nvPr>
            <p:ph type="body" sz="quarter" idx="15"/>
          </p:nvPr>
        </p:nvSpPr>
        <p:spPr>
          <a:xfrm>
            <a:off x="453748" y="1405639"/>
            <a:ext cx="8032378" cy="367177"/>
          </a:xfrm>
        </p:spPr>
        <p:txBody>
          <a:bodyPr/>
          <a:lstStyle/>
          <a:p>
            <a:pPr marL="0" indent="15875" algn="l" fontAlgn="base">
              <a:spcAft>
                <a:spcPct val="0"/>
              </a:spcAft>
              <a:buClr>
                <a:schemeClr val="tx1"/>
              </a:buClr>
              <a:buBlip>
                <a:blip r:embed="rId2"/>
              </a:buBlip>
              <a:defRPr/>
            </a:pPr>
            <a:r>
              <a:rPr lang="en-US" b="1" dirty="0" smtClean="0"/>
              <a:t> Project stages</a:t>
            </a:r>
          </a:p>
          <a:p>
            <a:pPr marL="0" indent="0" algn="l" fontAlgn="base">
              <a:spcAft>
                <a:spcPct val="0"/>
              </a:spcAft>
              <a:buClr>
                <a:schemeClr val="tx1"/>
              </a:buClr>
              <a:buNone/>
              <a:defRPr/>
            </a:pPr>
            <a:endParaRPr lang="en-US" b="1" dirty="0" smtClean="0"/>
          </a:p>
          <a:p>
            <a:pPr marL="0" indent="15875" algn="l" fontAlgn="base">
              <a:spcAft>
                <a:spcPct val="0"/>
              </a:spcAft>
              <a:buClr>
                <a:schemeClr val="tx1"/>
              </a:buClr>
              <a:buBlip>
                <a:blip r:embed="rId2"/>
              </a:buBlip>
              <a:defRPr/>
            </a:pPr>
            <a:endParaRPr lang="en-US" b="1" dirty="0" smtClean="0"/>
          </a:p>
          <a:p>
            <a:pPr marL="0" indent="15875" algn="l" fontAlgn="base">
              <a:spcAft>
                <a:spcPct val="0"/>
              </a:spcAft>
              <a:buClr>
                <a:schemeClr val="tx1"/>
              </a:buClr>
              <a:buBlip>
                <a:blip r:embed="rId2"/>
              </a:buBlip>
              <a:defRPr/>
            </a:pPr>
            <a:endParaRPr lang="en-US" b="1" dirty="0" smtClean="0"/>
          </a:p>
          <a:p>
            <a:pPr marL="0" indent="15875" algn="l" fontAlgn="base">
              <a:spcAft>
                <a:spcPct val="0"/>
              </a:spcAft>
              <a:buClr>
                <a:schemeClr val="tx1"/>
              </a:buClr>
              <a:buBlip>
                <a:blip r:embed="rId2"/>
              </a:buBlip>
              <a:defRPr/>
            </a:pPr>
            <a:endParaRPr lang="en-US" b="1" dirty="0" smtClean="0"/>
          </a:p>
          <a:p>
            <a:pPr marL="0" indent="15875" algn="l" fontAlgn="base">
              <a:spcAft>
                <a:spcPct val="0"/>
              </a:spcAft>
              <a:buClr>
                <a:schemeClr val="tx1"/>
              </a:buClr>
              <a:buBlip>
                <a:blip r:embed="rId2"/>
              </a:buBlip>
              <a:defRPr/>
            </a:pPr>
            <a:endParaRPr lang="en-US" b="1" dirty="0" smtClean="0"/>
          </a:p>
          <a:p>
            <a:pPr marL="0" indent="15875" algn="l" fontAlgn="base">
              <a:spcAft>
                <a:spcPct val="0"/>
              </a:spcAft>
              <a:buClr>
                <a:schemeClr val="tx1"/>
              </a:buClr>
              <a:buBlip>
                <a:blip r:embed="rId2"/>
              </a:buBlip>
              <a:defRPr/>
            </a:pPr>
            <a:endParaRPr lang="en-US" b="1" dirty="0" smtClean="0"/>
          </a:p>
          <a:p>
            <a:pPr marL="0" indent="0" algn="l" fontAlgn="base">
              <a:spcAft>
                <a:spcPct val="0"/>
              </a:spcAft>
              <a:buClr>
                <a:schemeClr val="tx1"/>
              </a:buClr>
              <a:buNone/>
              <a:defRPr/>
            </a:pPr>
            <a:endParaRPr lang="en-US" b="1" dirty="0" smtClean="0"/>
          </a:p>
          <a:p>
            <a:pPr marL="0" indent="0" algn="l" fontAlgn="base">
              <a:spcAft>
                <a:spcPct val="0"/>
              </a:spcAft>
              <a:buClr>
                <a:schemeClr val="tx1"/>
              </a:buClr>
              <a:buNone/>
              <a:defRPr/>
            </a:pPr>
            <a:endParaRPr lang="en-US" b="1" dirty="0" smtClean="0"/>
          </a:p>
        </p:txBody>
      </p:sp>
      <p:sp>
        <p:nvSpPr>
          <p:cNvPr id="5" name="4 Rectángulo"/>
          <p:cNvSpPr/>
          <p:nvPr/>
        </p:nvSpPr>
        <p:spPr>
          <a:xfrm>
            <a:off x="72008" y="1922782"/>
            <a:ext cx="1547664" cy="10021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1) Pre-evaluation (1</a:t>
            </a:r>
            <a:r>
              <a:rPr lang="en-US" sz="1400" baseline="30000" dirty="0" smtClean="0"/>
              <a:t>st</a:t>
            </a:r>
            <a:r>
              <a:rPr lang="en-US" sz="1400" dirty="0" smtClean="0"/>
              <a:t>  quarter 2011)</a:t>
            </a:r>
            <a:endParaRPr lang="en-US" sz="1400" dirty="0"/>
          </a:p>
        </p:txBody>
      </p:sp>
      <p:sp>
        <p:nvSpPr>
          <p:cNvPr id="6" name="5 Flecha derecha"/>
          <p:cNvSpPr/>
          <p:nvPr/>
        </p:nvSpPr>
        <p:spPr>
          <a:xfrm>
            <a:off x="1691680" y="2204864"/>
            <a:ext cx="576064"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6 Rectángulo"/>
          <p:cNvSpPr/>
          <p:nvPr/>
        </p:nvSpPr>
        <p:spPr>
          <a:xfrm>
            <a:off x="2267744" y="1916832"/>
            <a:ext cx="1368152"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2) Design and evaluation (2</a:t>
            </a:r>
            <a:r>
              <a:rPr lang="en-US" sz="1400" baseline="30000" dirty="0" smtClean="0"/>
              <a:t>nd</a:t>
            </a:r>
            <a:r>
              <a:rPr lang="en-US" sz="1400" dirty="0" smtClean="0"/>
              <a:t>   quarter 2011)</a:t>
            </a:r>
            <a:endParaRPr lang="en-US" sz="1400" dirty="0"/>
          </a:p>
        </p:txBody>
      </p:sp>
      <p:sp>
        <p:nvSpPr>
          <p:cNvPr id="8" name="7 Flecha derecha"/>
          <p:cNvSpPr/>
          <p:nvPr/>
        </p:nvSpPr>
        <p:spPr>
          <a:xfrm>
            <a:off x="3743908" y="2204864"/>
            <a:ext cx="576064"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8 Rectángulo"/>
          <p:cNvSpPr/>
          <p:nvPr/>
        </p:nvSpPr>
        <p:spPr>
          <a:xfrm>
            <a:off x="4427984" y="1916832"/>
            <a:ext cx="1656184"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3) Advanced programming (2</a:t>
            </a:r>
            <a:r>
              <a:rPr lang="en-US" sz="1400" baseline="30000" dirty="0" smtClean="0"/>
              <a:t>nd</a:t>
            </a:r>
            <a:r>
              <a:rPr lang="en-US" sz="1400" dirty="0" smtClean="0"/>
              <a:t>   semester 2011-1</a:t>
            </a:r>
            <a:r>
              <a:rPr lang="en-US" sz="1400" baseline="30000" dirty="0" smtClean="0"/>
              <a:t>st</a:t>
            </a:r>
            <a:r>
              <a:rPr lang="en-US" sz="1400" dirty="0" smtClean="0"/>
              <a:t> semester 2012)</a:t>
            </a:r>
            <a:endParaRPr lang="en-US" sz="1400" dirty="0"/>
          </a:p>
        </p:txBody>
      </p:sp>
      <p:sp>
        <p:nvSpPr>
          <p:cNvPr id="10" name="9 Flecha derecha"/>
          <p:cNvSpPr/>
          <p:nvPr/>
        </p:nvSpPr>
        <p:spPr>
          <a:xfrm>
            <a:off x="6228184" y="2204864"/>
            <a:ext cx="576064"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10 Rectángulo"/>
          <p:cNvSpPr/>
          <p:nvPr/>
        </p:nvSpPr>
        <p:spPr>
          <a:xfrm>
            <a:off x="6876256" y="1916832"/>
            <a:ext cx="160987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4) Implementation (2</a:t>
            </a:r>
            <a:r>
              <a:rPr lang="en-US" sz="1400" baseline="30000" dirty="0" smtClean="0"/>
              <a:t>st</a:t>
            </a:r>
            <a:r>
              <a:rPr lang="en-US" sz="1400" dirty="0" smtClean="0"/>
              <a:t> semester 2012-3</a:t>
            </a:r>
            <a:r>
              <a:rPr lang="en-US" sz="1400" baseline="30000" dirty="0" smtClean="0"/>
              <a:t>rd</a:t>
            </a:r>
            <a:r>
              <a:rPr lang="en-US" sz="1400" dirty="0" smtClean="0"/>
              <a:t> semester 2012)</a:t>
            </a:r>
            <a:endParaRPr lang="en-US" sz="1400" dirty="0"/>
          </a:p>
        </p:txBody>
      </p:sp>
      <p:sp>
        <p:nvSpPr>
          <p:cNvPr id="14" name="13 CuadroTexto"/>
          <p:cNvSpPr txBox="1"/>
          <p:nvPr/>
        </p:nvSpPr>
        <p:spPr>
          <a:xfrm>
            <a:off x="35496" y="3092767"/>
            <a:ext cx="1836204" cy="1200329"/>
          </a:xfrm>
          <a:prstGeom prst="rect">
            <a:avLst/>
          </a:prstGeom>
          <a:noFill/>
        </p:spPr>
        <p:txBody>
          <a:bodyPr wrap="square" rtlCol="0">
            <a:spAutoFit/>
          </a:bodyPr>
          <a:lstStyle/>
          <a:p>
            <a:r>
              <a:rPr lang="en-US" sz="1200" dirty="0" smtClean="0"/>
              <a:t>Focus groups</a:t>
            </a:r>
          </a:p>
          <a:p>
            <a:r>
              <a:rPr lang="en-US" sz="1200" dirty="0" smtClean="0"/>
              <a:t>To assess the knowledge on pension and risk terms</a:t>
            </a:r>
          </a:p>
          <a:p>
            <a:r>
              <a:rPr lang="en-US" sz="1200" dirty="0" smtClean="0"/>
              <a:t>Evaluation of different alternatives to give info about risks</a:t>
            </a:r>
            <a:endParaRPr lang="en-US" sz="1200" dirty="0"/>
          </a:p>
        </p:txBody>
      </p:sp>
      <p:sp>
        <p:nvSpPr>
          <p:cNvPr id="15" name="14 CuadroTexto"/>
          <p:cNvSpPr txBox="1"/>
          <p:nvPr/>
        </p:nvSpPr>
        <p:spPr>
          <a:xfrm>
            <a:off x="2123728" y="3102059"/>
            <a:ext cx="1836204" cy="830997"/>
          </a:xfrm>
          <a:prstGeom prst="rect">
            <a:avLst/>
          </a:prstGeom>
          <a:noFill/>
        </p:spPr>
        <p:txBody>
          <a:bodyPr wrap="square" rtlCol="0">
            <a:spAutoFit/>
          </a:bodyPr>
          <a:lstStyle/>
          <a:p>
            <a:r>
              <a:rPr lang="en-US" sz="1200" dirty="0" smtClean="0"/>
              <a:t>Visual Design and basic programming</a:t>
            </a:r>
          </a:p>
          <a:p>
            <a:r>
              <a:rPr lang="en-US" sz="1200" dirty="0" smtClean="0"/>
              <a:t>Evaluation through Usability tests</a:t>
            </a:r>
            <a:endParaRPr lang="en-US" sz="1200" dirty="0"/>
          </a:p>
        </p:txBody>
      </p:sp>
      <p:sp>
        <p:nvSpPr>
          <p:cNvPr id="16" name="15 CuadroTexto"/>
          <p:cNvSpPr txBox="1"/>
          <p:nvPr/>
        </p:nvSpPr>
        <p:spPr>
          <a:xfrm>
            <a:off x="4427984" y="3102059"/>
            <a:ext cx="1836204" cy="830997"/>
          </a:xfrm>
          <a:prstGeom prst="rect">
            <a:avLst/>
          </a:prstGeom>
          <a:noFill/>
        </p:spPr>
        <p:txBody>
          <a:bodyPr wrap="square" rtlCol="0">
            <a:spAutoFit/>
          </a:bodyPr>
          <a:lstStyle/>
          <a:p>
            <a:r>
              <a:rPr lang="en-US" sz="1200" dirty="0" smtClean="0"/>
              <a:t>Linking visual design with the pension risk model</a:t>
            </a:r>
          </a:p>
          <a:p>
            <a:r>
              <a:rPr lang="en-US" sz="1200" dirty="0" smtClean="0"/>
              <a:t>Final </a:t>
            </a:r>
            <a:r>
              <a:rPr lang="en-US" sz="1200" dirty="0"/>
              <a:t>calibration of the parameters </a:t>
            </a:r>
            <a:r>
              <a:rPr lang="en-US" sz="1200" dirty="0" smtClean="0"/>
              <a:t>used</a:t>
            </a:r>
            <a:endParaRPr lang="en-US" sz="1200" dirty="0"/>
          </a:p>
        </p:txBody>
      </p:sp>
      <p:sp>
        <p:nvSpPr>
          <p:cNvPr id="17" name="16 CuadroTexto"/>
          <p:cNvSpPr txBox="1"/>
          <p:nvPr/>
        </p:nvSpPr>
        <p:spPr>
          <a:xfrm>
            <a:off x="6732240" y="3068960"/>
            <a:ext cx="2016224" cy="1384995"/>
          </a:xfrm>
          <a:prstGeom prst="rect">
            <a:avLst/>
          </a:prstGeom>
          <a:noFill/>
        </p:spPr>
        <p:txBody>
          <a:bodyPr wrap="square" rtlCol="0">
            <a:spAutoFit/>
          </a:bodyPr>
          <a:lstStyle/>
          <a:p>
            <a:r>
              <a:rPr lang="en-US" sz="1200" dirty="0" smtClean="0"/>
              <a:t>Implementation of the pension simulator as a web tool in the SP web page</a:t>
            </a:r>
          </a:p>
          <a:p>
            <a:r>
              <a:rPr lang="en-US" sz="1200" dirty="0" smtClean="0"/>
              <a:t>Unification of assumptions  used by PFMs simulators</a:t>
            </a:r>
          </a:p>
          <a:p>
            <a:r>
              <a:rPr lang="en-US" sz="1200" dirty="0" smtClean="0"/>
              <a:t>Improved PPP to make it consistent with the simulator</a:t>
            </a:r>
            <a:endParaRPr lang="en-US" sz="1200" dirty="0"/>
          </a:p>
        </p:txBody>
      </p:sp>
      <p:sp>
        <p:nvSpPr>
          <p:cNvPr id="18" name="17 Rectángulo"/>
          <p:cNvSpPr/>
          <p:nvPr/>
        </p:nvSpPr>
        <p:spPr>
          <a:xfrm>
            <a:off x="72008" y="4365104"/>
            <a:ext cx="1547664" cy="10021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5</a:t>
            </a:r>
            <a:r>
              <a:rPr lang="en-US" sz="1400" dirty="0" smtClean="0"/>
              <a:t>) Improvements to the tool (2014-2015)</a:t>
            </a:r>
            <a:endParaRPr lang="en-US" sz="1400" dirty="0"/>
          </a:p>
        </p:txBody>
      </p:sp>
      <p:sp>
        <p:nvSpPr>
          <p:cNvPr id="19" name="18 Flecha derecha"/>
          <p:cNvSpPr/>
          <p:nvPr/>
        </p:nvSpPr>
        <p:spPr>
          <a:xfrm>
            <a:off x="1691680" y="4653136"/>
            <a:ext cx="576064"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19 Rectángulo"/>
          <p:cNvSpPr/>
          <p:nvPr/>
        </p:nvSpPr>
        <p:spPr>
          <a:xfrm>
            <a:off x="2339752" y="4365104"/>
            <a:ext cx="1547664" cy="10021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6) Experimental evaluation-IPA grant (2014-2016)</a:t>
            </a:r>
            <a:endParaRPr lang="en-US" sz="1400" dirty="0"/>
          </a:p>
        </p:txBody>
      </p:sp>
      <p:sp>
        <p:nvSpPr>
          <p:cNvPr id="3" name="2 Rectángulo"/>
          <p:cNvSpPr/>
          <p:nvPr/>
        </p:nvSpPr>
        <p:spPr>
          <a:xfrm>
            <a:off x="35496" y="5445224"/>
            <a:ext cx="2052228" cy="1384995"/>
          </a:xfrm>
          <a:prstGeom prst="rect">
            <a:avLst/>
          </a:prstGeom>
        </p:spPr>
        <p:txBody>
          <a:bodyPr wrap="square">
            <a:spAutoFit/>
          </a:bodyPr>
          <a:lstStyle/>
          <a:p>
            <a:pPr fontAlgn="base">
              <a:spcAft>
                <a:spcPct val="0"/>
              </a:spcAft>
              <a:defRPr/>
            </a:pPr>
            <a:r>
              <a:rPr lang="en-GB" sz="1200" dirty="0"/>
              <a:t>A</a:t>
            </a:r>
            <a:r>
              <a:rPr lang="en-GB" sz="1200" dirty="0" smtClean="0"/>
              <a:t>dministrative </a:t>
            </a:r>
            <a:r>
              <a:rPr lang="en-GB" sz="1200" dirty="0"/>
              <a:t>records </a:t>
            </a:r>
            <a:r>
              <a:rPr lang="en-GB" sz="1200" dirty="0" smtClean="0"/>
              <a:t>were considered to </a:t>
            </a:r>
            <a:r>
              <a:rPr lang="en-GB" sz="1200" dirty="0"/>
              <a:t>simplify the input-entry process for </a:t>
            </a:r>
            <a:r>
              <a:rPr lang="en-GB" sz="1200" dirty="0" smtClean="0"/>
              <a:t>users</a:t>
            </a:r>
            <a:r>
              <a:rPr lang="en-GB" sz="1200" dirty="0"/>
              <a:t> </a:t>
            </a:r>
            <a:r>
              <a:rPr lang="en-GB" sz="1200" dirty="0" smtClean="0"/>
              <a:t>(since 2014)</a:t>
            </a:r>
          </a:p>
          <a:p>
            <a:pPr fontAlgn="base">
              <a:spcAft>
                <a:spcPct val="0"/>
              </a:spcAft>
              <a:defRPr/>
            </a:pPr>
            <a:r>
              <a:rPr lang="en-GB" sz="1200" dirty="0" smtClean="0"/>
              <a:t>Data and projection model assumptions were updated (2015) </a:t>
            </a:r>
            <a:endParaRPr lang="en-GB" sz="1200" dirty="0"/>
          </a:p>
        </p:txBody>
      </p:sp>
      <p:sp>
        <p:nvSpPr>
          <p:cNvPr id="12" name="11 Rectángulo"/>
          <p:cNvSpPr/>
          <p:nvPr/>
        </p:nvSpPr>
        <p:spPr>
          <a:xfrm>
            <a:off x="2293706" y="5473005"/>
            <a:ext cx="3790461" cy="1692771"/>
          </a:xfrm>
          <a:prstGeom prst="rect">
            <a:avLst/>
          </a:prstGeom>
        </p:spPr>
        <p:txBody>
          <a:bodyPr wrap="square">
            <a:spAutoFit/>
          </a:bodyPr>
          <a:lstStyle/>
          <a:p>
            <a:pPr>
              <a:spcBef>
                <a:spcPts val="600"/>
              </a:spcBef>
              <a:spcAft>
                <a:spcPts val="600"/>
              </a:spcAft>
            </a:pPr>
            <a:r>
              <a:rPr lang="en-US" sz="1200" dirty="0"/>
              <a:t>The SP and J-Pal were awarded a product test grant by the </a:t>
            </a:r>
            <a:r>
              <a:rPr lang="en-US" sz="1200" dirty="0" smtClean="0"/>
              <a:t>GFII-IPA </a:t>
            </a:r>
            <a:r>
              <a:rPr lang="en-US" sz="1200" dirty="0"/>
              <a:t>to make an experimental evaluation of the Pension Simulator</a:t>
            </a:r>
            <a:r>
              <a:rPr lang="es-CL" sz="1200" dirty="0" smtClean="0"/>
              <a:t>.</a:t>
            </a:r>
          </a:p>
          <a:p>
            <a:pPr lvl="0">
              <a:spcBef>
                <a:spcPts val="600"/>
              </a:spcBef>
              <a:spcAft>
                <a:spcPts val="600"/>
              </a:spcAft>
            </a:pPr>
            <a:r>
              <a:rPr lang="en-US" sz="1200" dirty="0"/>
              <a:t>The aim of the experiment is to measure the impact of offering personalized information about pensions on long-term savings and employment decisions.</a:t>
            </a:r>
            <a:endParaRPr lang="es-CL" sz="1200" dirty="0"/>
          </a:p>
          <a:p>
            <a:pPr>
              <a:spcBef>
                <a:spcPts val="600"/>
              </a:spcBef>
              <a:spcAft>
                <a:spcPts val="600"/>
              </a:spcAft>
            </a:pPr>
            <a:endParaRPr lang="es-CL" sz="1200" dirty="0"/>
          </a:p>
        </p:txBody>
      </p:sp>
    </p:spTree>
    <p:extLst>
      <p:ext uri="{BB962C8B-B14F-4D97-AF65-F5344CB8AC3E}">
        <p14:creationId xmlns:p14="http://schemas.microsoft.com/office/powerpoint/2010/main" val="24432584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p:txBody>
          <a:bodyPr/>
          <a:lstStyle/>
          <a:p>
            <a:r>
              <a:rPr lang="en-US" dirty="0" smtClean="0"/>
              <a:t>Pension Simulator</a:t>
            </a:r>
            <a:endParaRPr lang="en-US" dirty="0"/>
          </a:p>
        </p:txBody>
      </p:sp>
      <p:sp>
        <p:nvSpPr>
          <p:cNvPr id="4" name="3 Marcador de texto"/>
          <p:cNvSpPr>
            <a:spLocks noGrp="1"/>
          </p:cNvSpPr>
          <p:nvPr>
            <p:ph type="body" sz="quarter" idx="15"/>
          </p:nvPr>
        </p:nvSpPr>
        <p:spPr/>
        <p:txBody>
          <a:bodyPr/>
          <a:lstStyle/>
          <a:p>
            <a:pPr marL="0" lvl="1" indent="15875" algn="l" fontAlgn="base">
              <a:spcAft>
                <a:spcPct val="0"/>
              </a:spcAft>
              <a:buClr>
                <a:schemeClr val="tx1"/>
              </a:buClr>
              <a:buBlip>
                <a:blip r:embed="rId2"/>
              </a:buBlip>
              <a:defRPr/>
            </a:pPr>
            <a:r>
              <a:rPr lang="en-US" sz="2000" b="1" dirty="0" smtClean="0"/>
              <a:t> How the pension simulator works</a:t>
            </a:r>
          </a:p>
          <a:p>
            <a:pPr fontAlgn="base">
              <a:spcBef>
                <a:spcPts val="1200"/>
              </a:spcBef>
              <a:spcAft>
                <a:spcPct val="0"/>
              </a:spcAft>
              <a:buFont typeface="Wingdings" pitchFamily="2" charset="2"/>
              <a:buChar char="§"/>
              <a:defRPr/>
            </a:pPr>
            <a:r>
              <a:rPr lang="en-US" dirty="0" smtClean="0"/>
              <a:t>Users enter the </a:t>
            </a:r>
            <a:r>
              <a:rPr lang="en-US" dirty="0" smtClean="0">
                <a:hlinkClick r:id="rId3" action="ppaction://hlinksldjump"/>
              </a:rPr>
              <a:t>web tool </a:t>
            </a:r>
            <a:r>
              <a:rPr lang="en-US" dirty="0" smtClean="0"/>
              <a:t> through a main page that welcome them to use the simulator. </a:t>
            </a:r>
          </a:p>
          <a:p>
            <a:pPr marL="342900" lvl="1" indent="-342900" fontAlgn="base">
              <a:spcBef>
                <a:spcPts val="1200"/>
              </a:spcBef>
              <a:spcAft>
                <a:spcPct val="0"/>
              </a:spcAft>
              <a:defRPr/>
            </a:pPr>
            <a:r>
              <a:rPr lang="en-US" sz="2000" dirty="0" smtClean="0"/>
              <a:t>The pension risk simulator uses affiliates’ characteristics as </a:t>
            </a:r>
            <a:r>
              <a:rPr lang="en-US" sz="2000" dirty="0" smtClean="0">
                <a:hlinkClick r:id="rId4" action="ppaction://hlinksldjump"/>
              </a:rPr>
              <a:t>inputs</a:t>
            </a:r>
            <a:r>
              <a:rPr lang="en-US" sz="2000" dirty="0" smtClean="0"/>
              <a:t>:</a:t>
            </a:r>
          </a:p>
          <a:p>
            <a:pPr marL="742950" lvl="2" indent="-342900" fontAlgn="base">
              <a:spcBef>
                <a:spcPts val="1200"/>
              </a:spcBef>
              <a:spcAft>
                <a:spcPct val="0"/>
              </a:spcAft>
              <a:defRPr/>
            </a:pPr>
            <a:r>
              <a:rPr lang="en-US" sz="1800" dirty="0" smtClean="0"/>
              <a:t>Gender and Age</a:t>
            </a:r>
          </a:p>
          <a:p>
            <a:pPr marL="742950" lvl="2" indent="-342900" fontAlgn="base">
              <a:spcBef>
                <a:spcPts val="1200"/>
              </a:spcBef>
              <a:spcAft>
                <a:spcPct val="0"/>
              </a:spcAft>
              <a:defRPr/>
            </a:pPr>
            <a:r>
              <a:rPr lang="en-US" sz="1800" dirty="0" smtClean="0"/>
              <a:t>Salary</a:t>
            </a:r>
          </a:p>
          <a:p>
            <a:pPr marL="742950" lvl="2" indent="-342900" fontAlgn="base">
              <a:spcBef>
                <a:spcPts val="1200"/>
              </a:spcBef>
              <a:spcAft>
                <a:spcPct val="0"/>
              </a:spcAft>
              <a:defRPr/>
            </a:pPr>
            <a:r>
              <a:rPr lang="en-US" sz="1800" dirty="0" smtClean="0"/>
              <a:t>Current pension savings balance (mandatory and voluntary)</a:t>
            </a:r>
          </a:p>
          <a:p>
            <a:pPr marL="742950" lvl="2" indent="-342900" fontAlgn="base">
              <a:spcBef>
                <a:spcPts val="1200"/>
              </a:spcBef>
              <a:spcAft>
                <a:spcPct val="0"/>
              </a:spcAft>
              <a:defRPr/>
            </a:pPr>
            <a:r>
              <a:rPr lang="en-US" sz="1800" dirty="0" smtClean="0"/>
              <a:t>Investment strategy</a:t>
            </a:r>
          </a:p>
          <a:p>
            <a:pPr marL="742950" lvl="2" indent="-342900" fontAlgn="base">
              <a:spcBef>
                <a:spcPts val="1200"/>
              </a:spcBef>
              <a:spcAft>
                <a:spcPct val="0"/>
              </a:spcAft>
              <a:defRPr/>
            </a:pPr>
            <a:r>
              <a:rPr lang="en-US" sz="1800" dirty="0" smtClean="0"/>
              <a:t>Expected salary and beneficiaries</a:t>
            </a:r>
            <a:endParaRPr lang="en-US" sz="1800" dirty="0"/>
          </a:p>
        </p:txBody>
      </p:sp>
    </p:spTree>
    <p:extLst>
      <p:ext uri="{BB962C8B-B14F-4D97-AF65-F5344CB8AC3E}">
        <p14:creationId xmlns:p14="http://schemas.microsoft.com/office/powerpoint/2010/main" val="4558281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4"/>
          </p:nvPr>
        </p:nvSpPr>
        <p:spPr>
          <a:xfrm>
            <a:off x="323528" y="928670"/>
            <a:ext cx="8568951" cy="500050"/>
          </a:xfrm>
        </p:spPr>
        <p:txBody>
          <a:bodyPr/>
          <a:lstStyle/>
          <a:p>
            <a:r>
              <a:rPr lang="en-US" dirty="0" smtClean="0"/>
              <a:t>Pension </a:t>
            </a:r>
            <a:r>
              <a:rPr lang="en-US" dirty="0"/>
              <a:t>Simulator</a:t>
            </a:r>
            <a:endParaRPr lang="es-CL" dirty="0"/>
          </a:p>
        </p:txBody>
      </p:sp>
      <p:sp>
        <p:nvSpPr>
          <p:cNvPr id="4" name="3 Marcador de texto"/>
          <p:cNvSpPr>
            <a:spLocks noGrp="1"/>
          </p:cNvSpPr>
          <p:nvPr>
            <p:ph type="body" sz="quarter" idx="15"/>
          </p:nvPr>
        </p:nvSpPr>
        <p:spPr>
          <a:xfrm>
            <a:off x="395536" y="1643062"/>
            <a:ext cx="8496944" cy="4882282"/>
          </a:xfrm>
        </p:spPr>
        <p:txBody>
          <a:bodyPr/>
          <a:lstStyle/>
          <a:p>
            <a:pPr marL="0" lvl="1" indent="15875" algn="l" fontAlgn="base">
              <a:spcBef>
                <a:spcPts val="1200"/>
              </a:spcBef>
              <a:spcAft>
                <a:spcPct val="0"/>
              </a:spcAft>
              <a:buClr>
                <a:schemeClr val="tx1"/>
              </a:buClr>
              <a:buBlip>
                <a:blip r:embed="rId2"/>
              </a:buBlip>
              <a:defRPr/>
            </a:pPr>
            <a:r>
              <a:rPr lang="en-US" sz="2000" b="1" dirty="0" smtClean="0"/>
              <a:t> The </a:t>
            </a:r>
            <a:r>
              <a:rPr lang="en-US" sz="2000" b="1" dirty="0"/>
              <a:t>model simulates the evolution of pension funds’ </a:t>
            </a:r>
            <a:r>
              <a:rPr lang="en-US" sz="2000" b="1" dirty="0" smtClean="0"/>
              <a:t>returns</a:t>
            </a:r>
            <a:endParaRPr lang="en-US" sz="2000" b="1" dirty="0"/>
          </a:p>
          <a:p>
            <a:pPr lvl="1">
              <a:lnSpc>
                <a:spcPct val="90000"/>
              </a:lnSpc>
              <a:spcBef>
                <a:spcPts val="1200"/>
              </a:spcBef>
            </a:pPr>
            <a:r>
              <a:rPr lang="en-US" dirty="0" smtClean="0"/>
              <a:t>Mapping </a:t>
            </a:r>
            <a:r>
              <a:rPr lang="en-US" dirty="0"/>
              <a:t>of multi-fund scheme on eight asset categories. </a:t>
            </a:r>
          </a:p>
          <a:p>
            <a:pPr lvl="1">
              <a:lnSpc>
                <a:spcPct val="90000"/>
              </a:lnSpc>
              <a:spcBef>
                <a:spcPts val="1200"/>
              </a:spcBef>
            </a:pPr>
            <a:r>
              <a:rPr lang="en-US" dirty="0"/>
              <a:t>The returns vary by type of fund and evolves stochastically over time: Random walk + a jump diffusion process to introduce the occurrence of crisis.</a:t>
            </a:r>
          </a:p>
          <a:p>
            <a:pPr lvl="1">
              <a:lnSpc>
                <a:spcPct val="90000"/>
              </a:lnSpc>
              <a:spcBef>
                <a:spcPts val="1200"/>
              </a:spcBef>
            </a:pPr>
            <a:r>
              <a:rPr lang="en-US" dirty="0"/>
              <a:t>The length of the simulation is determined by the investment horizon of the user.</a:t>
            </a:r>
          </a:p>
          <a:p>
            <a:pPr lvl="1">
              <a:lnSpc>
                <a:spcPct val="90000"/>
              </a:lnSpc>
              <a:spcBef>
                <a:spcPts val="1200"/>
              </a:spcBef>
            </a:pPr>
            <a:r>
              <a:rPr lang="en-US" dirty="0"/>
              <a:t>Probability density function for the final pension is obtained.</a:t>
            </a:r>
          </a:p>
          <a:p>
            <a:pPr marL="0" lvl="1" indent="15875" algn="l" fontAlgn="base">
              <a:spcBef>
                <a:spcPts val="1200"/>
              </a:spcBef>
              <a:spcAft>
                <a:spcPct val="0"/>
              </a:spcAft>
              <a:buClr>
                <a:schemeClr val="tx1"/>
              </a:buClr>
              <a:buBlip>
                <a:blip r:embed="rId2"/>
              </a:buBlip>
              <a:defRPr/>
            </a:pPr>
            <a:r>
              <a:rPr lang="en-US" sz="2000" b="1" dirty="0" smtClean="0"/>
              <a:t> Main outcomes</a:t>
            </a:r>
          </a:p>
          <a:p>
            <a:pPr lvl="1">
              <a:lnSpc>
                <a:spcPct val="90000"/>
              </a:lnSpc>
              <a:spcBef>
                <a:spcPts val="1200"/>
              </a:spcBef>
              <a:defRPr/>
            </a:pPr>
            <a:r>
              <a:rPr lang="en-US" dirty="0"/>
              <a:t>The user is informed about the expected pension at retirement and the risk associated to this </a:t>
            </a:r>
            <a:r>
              <a:rPr lang="en-US" dirty="0">
                <a:hlinkClick r:id="rId3" action="ppaction://hlinksldjump"/>
              </a:rPr>
              <a:t>forecast</a:t>
            </a:r>
            <a:r>
              <a:rPr lang="en-US" dirty="0"/>
              <a:t> (Optimistic scenario, pessimist scenario, probability of reaching a desired pension)</a:t>
            </a:r>
          </a:p>
          <a:p>
            <a:pPr marL="0" lvl="1" indent="15875" algn="l" fontAlgn="base">
              <a:spcBef>
                <a:spcPts val="1200"/>
              </a:spcBef>
              <a:spcAft>
                <a:spcPct val="0"/>
              </a:spcAft>
              <a:buClr>
                <a:schemeClr val="tx1"/>
              </a:buClr>
              <a:buBlip>
                <a:blip r:embed="rId2"/>
              </a:buBlip>
              <a:defRPr/>
            </a:pPr>
            <a:r>
              <a:rPr lang="en-US" sz="2000" b="1" dirty="0" smtClean="0"/>
              <a:t> How </a:t>
            </a:r>
            <a:r>
              <a:rPr lang="en-US" sz="2000" b="1" dirty="0"/>
              <a:t>to improve the expected pension</a:t>
            </a:r>
          </a:p>
          <a:p>
            <a:pPr lvl="1">
              <a:lnSpc>
                <a:spcPct val="90000"/>
              </a:lnSpc>
              <a:spcBef>
                <a:spcPts val="1200"/>
              </a:spcBef>
            </a:pPr>
            <a:r>
              <a:rPr lang="en-US" dirty="0" smtClean="0"/>
              <a:t>The </a:t>
            </a:r>
            <a:r>
              <a:rPr lang="en-US" dirty="0"/>
              <a:t>users receives information regarding </a:t>
            </a:r>
            <a:r>
              <a:rPr lang="en-US" u="sng" dirty="0"/>
              <a:t>measures they can take to improve the forecast</a:t>
            </a:r>
            <a:r>
              <a:rPr lang="en-US" dirty="0"/>
              <a:t>: </a:t>
            </a:r>
            <a:r>
              <a:rPr lang="en-US" u="sng" dirty="0"/>
              <a:t>postponing retirement, increasing voluntary savings, </a:t>
            </a:r>
            <a:r>
              <a:rPr lang="en-US" u="sng" dirty="0" smtClean="0"/>
              <a:t>increasing consistency of contributions.</a:t>
            </a:r>
            <a:endParaRPr lang="en-US" u="sng" dirty="0"/>
          </a:p>
          <a:p>
            <a:endParaRPr lang="es-CL" dirty="0"/>
          </a:p>
        </p:txBody>
      </p:sp>
    </p:spTree>
    <p:extLst>
      <p:ext uri="{BB962C8B-B14F-4D97-AF65-F5344CB8AC3E}">
        <p14:creationId xmlns:p14="http://schemas.microsoft.com/office/powerpoint/2010/main" val="37809189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4 Marcador de contenido"/>
          <p:cNvSpPr>
            <a:spLocks noGrp="1"/>
          </p:cNvSpPr>
          <p:nvPr>
            <p:ph idx="4294967295"/>
          </p:nvPr>
        </p:nvSpPr>
        <p:spPr>
          <a:xfrm>
            <a:off x="0" y="937529"/>
            <a:ext cx="9144000" cy="5857875"/>
          </a:xfrm>
        </p:spPr>
        <p:txBody>
          <a:bodyPr>
            <a:normAutofit/>
          </a:bodyPr>
          <a:lstStyle/>
          <a:p>
            <a:pPr marL="0" lvl="1" indent="15875" algn="just" eaLnBrk="1" hangingPunct="1">
              <a:lnSpc>
                <a:spcPct val="90000"/>
              </a:lnSpc>
              <a:buClr>
                <a:schemeClr val="tx1"/>
              </a:buClr>
              <a:buSzPct val="120000"/>
              <a:buFont typeface="Arial" charset="0"/>
              <a:buBlip>
                <a:blip r:embed="rId3"/>
              </a:buBlip>
              <a:defRPr/>
            </a:pPr>
            <a:r>
              <a:rPr lang="en-US" sz="2000" dirty="0" smtClean="0"/>
              <a:t>The model estimate income and probability of contributions profiles</a:t>
            </a:r>
          </a:p>
          <a:p>
            <a:pPr lvl="1" eaLnBrk="1" hangingPunct="1">
              <a:lnSpc>
                <a:spcPct val="90000"/>
              </a:lnSpc>
              <a:spcBef>
                <a:spcPts val="1200"/>
              </a:spcBef>
              <a:buClr>
                <a:srgbClr val="C00000"/>
              </a:buClr>
              <a:buSzPct val="120000"/>
              <a:buFont typeface="Wingdings" pitchFamily="2" charset="2"/>
              <a:buChar char="§"/>
              <a:defRPr/>
            </a:pPr>
            <a:r>
              <a:rPr lang="en-US" sz="2000" dirty="0" smtClean="0"/>
              <a:t>Data: HPA+EPS, panel 1981-2009</a:t>
            </a:r>
          </a:p>
          <a:p>
            <a:pPr lvl="1" eaLnBrk="1" hangingPunct="1">
              <a:lnSpc>
                <a:spcPct val="90000"/>
              </a:lnSpc>
              <a:spcBef>
                <a:spcPts val="1200"/>
              </a:spcBef>
              <a:buClr>
                <a:srgbClr val="C00000"/>
              </a:buClr>
              <a:buSzPct val="120000"/>
              <a:buFont typeface="Wingdings" pitchFamily="2" charset="2"/>
              <a:buChar char="§"/>
              <a:defRPr/>
            </a:pPr>
            <a:r>
              <a:rPr lang="en-US" sz="2000" dirty="0" smtClean="0"/>
              <a:t>LFH variables: age, education, number of children, gender, marital status, unemployment rate, interactions (women*children, women*age, women*status) </a:t>
            </a:r>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lvl="1" eaLnBrk="1" hangingPunct="1">
              <a:lnSpc>
                <a:spcPct val="90000"/>
              </a:lnSpc>
              <a:spcBef>
                <a:spcPts val="1200"/>
              </a:spcBef>
              <a:buClr>
                <a:srgbClr val="C00000"/>
              </a:buClr>
              <a:buSzPct val="120000"/>
              <a:buFont typeface="Wingdings" pitchFamily="2" charset="2"/>
              <a:buChar char="§"/>
              <a:defRPr/>
            </a:pPr>
            <a:endParaRPr lang="en-US" sz="2000" dirty="0" smtClean="0"/>
          </a:p>
          <a:p>
            <a:pPr marL="0" lvl="1" indent="15875" algn="just" eaLnBrk="1" hangingPunct="1">
              <a:lnSpc>
                <a:spcPct val="90000"/>
              </a:lnSpc>
              <a:buClr>
                <a:schemeClr val="tx1"/>
              </a:buClr>
              <a:buSzPct val="120000"/>
              <a:buFont typeface="Arial" charset="0"/>
              <a:buBlip>
                <a:blip r:embed="rId3"/>
              </a:buBlip>
              <a:defRPr/>
            </a:pPr>
            <a:r>
              <a:rPr lang="en-US" sz="2000" dirty="0" smtClean="0"/>
              <a:t>The simulator takes as a base the information provided by the user and the one provided by administrative records.</a:t>
            </a:r>
          </a:p>
          <a:p>
            <a:pPr eaLnBrk="1" hangingPunct="1">
              <a:buClr>
                <a:srgbClr val="595959"/>
              </a:buClr>
              <a:buSzPct val="120000"/>
              <a:buFont typeface="Calibri" pitchFamily="34" charset="0"/>
              <a:buChar char="»"/>
              <a:defRPr/>
            </a:pPr>
            <a:endParaRPr lang="en-US" dirty="0" smtClean="0"/>
          </a:p>
          <a:p>
            <a:pPr eaLnBrk="1" hangingPunct="1">
              <a:buClr>
                <a:srgbClr val="595959"/>
              </a:buClr>
              <a:buSzPct val="120000"/>
              <a:buFont typeface="Calibri" pitchFamily="34" charset="0"/>
              <a:buChar char="»"/>
              <a:defRPr/>
            </a:pPr>
            <a:endParaRPr lang="en-US" dirty="0" smtClean="0"/>
          </a:p>
          <a:p>
            <a:pPr eaLnBrk="1" hangingPunct="1">
              <a:buClr>
                <a:srgbClr val="595959"/>
              </a:buClr>
              <a:buSzPct val="120000"/>
              <a:buFont typeface="Calibri" pitchFamily="34" charset="0"/>
              <a:buChar char="»"/>
              <a:defRPr/>
            </a:pPr>
            <a:endParaRPr lang="en-US" dirty="0" smtClean="0"/>
          </a:p>
          <a:p>
            <a:pPr eaLnBrk="1" hangingPunct="1">
              <a:buClr>
                <a:srgbClr val="595959"/>
              </a:buClr>
              <a:buSzPct val="120000"/>
              <a:buFont typeface="Calibri" pitchFamily="34" charset="0"/>
              <a:buChar char="»"/>
              <a:defRPr/>
            </a:pPr>
            <a:endParaRPr lang="en-US" dirty="0" smtClean="0"/>
          </a:p>
          <a:p>
            <a:pPr eaLnBrk="1" hangingPunct="1">
              <a:buClr>
                <a:srgbClr val="595959"/>
              </a:buClr>
              <a:buSzPct val="120000"/>
              <a:buFont typeface="Calibri" pitchFamily="34" charset="0"/>
              <a:buChar char="»"/>
              <a:defRPr/>
            </a:pPr>
            <a:endParaRPr lang="en-US" dirty="0" smtClean="0"/>
          </a:p>
          <a:p>
            <a:pPr lvl="1" eaLnBrk="1" hangingPunct="1">
              <a:spcBef>
                <a:spcPts val="300"/>
              </a:spcBef>
              <a:buFont typeface="Wingdings" pitchFamily="2" charset="2"/>
              <a:buNone/>
              <a:defRPr/>
            </a:pPr>
            <a:endParaRPr lang="en-US" sz="1000" dirty="0" smtClean="0"/>
          </a:p>
        </p:txBody>
      </p:sp>
      <p:pic>
        <p:nvPicPr>
          <p:cNvPr id="16387" name="Picture 9" descr="I:\proyectos_investigacion\proyectos_en_desarrollo\modelo_riesgo_pension\05_documentos\latex\contribution_all_07_201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4388" y="2636838"/>
            <a:ext cx="4519612" cy="32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10" descr="I:\proyectos_investigacion\proyectos_en_desarrollo\modelo_riesgo_pension\05_documentos\latex\income_all_07_20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36838"/>
            <a:ext cx="4572000" cy="3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txBox="1">
            <a:spLocks/>
          </p:cNvSpPr>
          <p:nvPr/>
        </p:nvSpPr>
        <p:spPr bwMode="auto">
          <a:xfrm>
            <a:off x="0" y="403225"/>
            <a:ext cx="8964488" cy="504825"/>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342900" indent="-342900" algn="l" fontAlgn="auto">
              <a:spcBef>
                <a:spcPct val="20000"/>
              </a:spcBef>
              <a:spcAft>
                <a:spcPts val="0"/>
              </a:spcAft>
              <a:buFont typeface="Arial" pitchFamily="34" charset="0"/>
              <a:buNone/>
              <a:defRPr/>
            </a:pPr>
            <a:r>
              <a:rPr lang="es-AR" sz="2400" cap="small" dirty="0" smtClean="0">
                <a:solidFill>
                  <a:schemeClr val="bg1"/>
                </a:solidFill>
                <a:latin typeface="+mn-lt"/>
                <a:ea typeface="+mn-ea"/>
                <a:cs typeface="+mn-cs"/>
              </a:rPr>
              <a:t>“Zoom in” to </a:t>
            </a:r>
            <a:r>
              <a:rPr lang="en-US" sz="2400" cap="small" dirty="0" smtClean="0">
                <a:solidFill>
                  <a:schemeClr val="bg1"/>
                </a:solidFill>
                <a:latin typeface="+mn-lt"/>
                <a:ea typeface="+mn-ea"/>
                <a:cs typeface="+mn-cs"/>
              </a:rPr>
              <a:t>the</a:t>
            </a:r>
            <a:r>
              <a:rPr lang="es-AR" sz="2400" cap="small" dirty="0" smtClean="0">
                <a:solidFill>
                  <a:schemeClr val="bg1"/>
                </a:solidFill>
                <a:latin typeface="+mn-lt"/>
                <a:ea typeface="+mn-ea"/>
                <a:cs typeface="+mn-cs"/>
              </a:rPr>
              <a:t> </a:t>
            </a:r>
            <a:r>
              <a:rPr lang="en-US" sz="2400" cap="small" dirty="0" smtClean="0">
                <a:solidFill>
                  <a:schemeClr val="bg1"/>
                </a:solidFill>
                <a:latin typeface="+mn-lt"/>
                <a:ea typeface="+mn-ea"/>
                <a:cs typeface="+mn-cs"/>
              </a:rPr>
              <a:t>methodology</a:t>
            </a:r>
            <a:endParaRPr lang="en-US" sz="2400" cap="small" dirty="0">
              <a:solidFill>
                <a:schemeClr val="bg1"/>
              </a:solidFill>
              <a:latin typeface="+mn-lt"/>
              <a:ea typeface="+mn-ea"/>
              <a:cs typeface="+mn-cs"/>
            </a:endParaRPr>
          </a:p>
        </p:txBody>
      </p:sp>
    </p:spTree>
    <p:extLst>
      <p:ext uri="{BB962C8B-B14F-4D97-AF65-F5344CB8AC3E}">
        <p14:creationId xmlns:p14="http://schemas.microsoft.com/office/powerpoint/2010/main" val="1742926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7140</TotalTime>
  <Words>2045</Words>
  <Application>Microsoft Office PowerPoint</Application>
  <PresentationFormat>On-screen Show (4:3)</PresentationFormat>
  <Paragraphs>209</Paragraphs>
  <Slides>29</Slides>
  <Notes>3</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Tema de Office</vt:lpstr>
      <vt:lpstr>Fotografía de Photo Editor</vt:lpstr>
      <vt:lpstr>Pension projections for pension plan members: major issues and experiences from different jurisdictions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Pension projections for pension plan members: major issues and experiences from different jurisdictions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Londoner</dc:creator>
  <cp:lastModifiedBy>DAY-HANOTIAUX Sally</cp:lastModifiedBy>
  <cp:revision>673</cp:revision>
  <cp:lastPrinted>2012-05-16T18:04:56Z</cp:lastPrinted>
  <dcterms:modified xsi:type="dcterms:W3CDTF">2016-03-03T15:11:34Z</dcterms:modified>
</cp:coreProperties>
</file>