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4" r:id="rId2"/>
  </p:sldMasterIdLst>
  <p:notesMasterIdLst>
    <p:notesMasterId r:id="rId12"/>
  </p:notesMasterIdLst>
  <p:handoutMasterIdLst>
    <p:handoutMasterId r:id="rId13"/>
  </p:handoutMasterIdLst>
  <p:sldIdLst>
    <p:sldId id="256" r:id="rId3"/>
    <p:sldId id="264" r:id="rId4"/>
    <p:sldId id="263" r:id="rId5"/>
    <p:sldId id="257" r:id="rId6"/>
    <p:sldId id="258" r:id="rId7"/>
    <p:sldId id="261" r:id="rId8"/>
    <p:sldId id="259" r:id="rId9"/>
    <p:sldId id="262" r:id="rId10"/>
    <p:sldId id="265" r:id="rId11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3446" autoAdjust="0"/>
  </p:normalViewPr>
  <p:slideViewPr>
    <p:cSldViewPr>
      <p:cViewPr varScale="1">
        <p:scale>
          <a:sx n="85" d="100"/>
          <a:sy n="85" d="100"/>
        </p:scale>
        <p:origin x="-23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5C40A-F311-4219-8E33-66FCFEDAE03F}" type="datetimeFigureOut">
              <a:rPr lang="en-AU" smtClean="0"/>
              <a:t>13/11/2013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3D0EE3-3260-4A74-B83F-CBF16183E727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0184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035D47-6AC5-4B8E-B5B3-F6C44D34FAC8}" type="datetimeFigureOut">
              <a:rPr lang="en-AU" smtClean="0"/>
              <a:t>13/11/2013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8CB8C3-FE5A-443C-ADFB-99B983911C42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22315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CB8C3-FE5A-443C-ADFB-99B983911C42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25052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CB8C3-FE5A-443C-ADFB-99B983911C42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22644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CB8C3-FE5A-443C-ADFB-99B983911C42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853977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CB8C3-FE5A-443C-ADFB-99B983911C42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964562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CB8C3-FE5A-443C-ADFB-99B983911C42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02706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CB8C3-FE5A-443C-ADFB-99B983911C42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202434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AU" b="0" u="none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CB8C3-FE5A-443C-ADFB-99B983911C42}" type="slidenum">
              <a:rPr lang="en-AU" smtClean="0"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66242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CB8C3-FE5A-443C-ADFB-99B983911C42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344767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CB8C3-FE5A-443C-ADFB-99B983911C42}" type="slidenum">
              <a:rPr lang="en-AU" smtClean="0"/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41967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EDEC69-AA83-4F06-ABE7-6047524E0D18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1835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EDEC69-AA83-4F06-ABE7-6047524E0D18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30849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31523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EDEC69-AA83-4F06-ABE7-6047524E0D18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169953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44462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338" y="1600201"/>
            <a:ext cx="4044462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EDEC69-AA83-4F06-ABE7-6047524E0D18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675054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noProof="0" dirty="0" smtClean="0"/>
              <a:t>Click icon to add table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EDEC69-AA83-4F06-ABE7-6047524E0D18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15648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2FA9E-79F2-4B62-ACCA-1A59BBAE23A2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01881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BF9577-1135-4E28-B570-6D62DE547A9F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340441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435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8A56D-1288-40BE-B50C-5322E6FDC737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732216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2" y="1600205"/>
            <a:ext cx="404446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338" y="1600205"/>
            <a:ext cx="404446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D4CAA-C4F3-4E94-BB9E-7BB2B72A4918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033188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72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72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D55C13-968C-4167-AEC8-773CC773B324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690407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D420AD-2A12-41DD-89EC-323EE9E7B28A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95099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EDEC69-AA83-4F06-ABE7-6047524E0D18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190751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A58DD-0846-4820-B00F-E1B987DC0468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96235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4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538" y="273055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8E23C-B2BF-4CC1-855E-D52D14F1470D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72444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8AFDD-EE9C-4080-A377-ABF45CB78000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857482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07BD6B-6710-4E68-9F73-D35F003770A9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424094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2" y="274643"/>
            <a:ext cx="603152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B88CD-B05F-4C7C-B9A6-F7C0BA46E819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62156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435" y="4406901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EDEC69-AA83-4F06-ABE7-6047524E0D18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19117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44462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338" y="1600201"/>
            <a:ext cx="4044462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EDEC69-AA83-4F06-ABE7-6047524E0D18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60491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70" y="1535113"/>
            <a:ext cx="4041531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70" y="2174875"/>
            <a:ext cx="4041531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EDEC69-AA83-4F06-ABE7-6047524E0D18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61411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EDEC69-AA83-4F06-ABE7-6047524E0D18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27706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EDEC69-AA83-4F06-ABE7-6047524E0D18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77581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538" y="273051"/>
            <a:ext cx="5111262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435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EDEC69-AA83-4F06-ABE7-6047524E0D18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74282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EDEC69-AA83-4F06-ABE7-6047524E0D18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55756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powerpoint copy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5" descr="APRA_logo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862" y="171451"/>
            <a:ext cx="2790092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99031" y="6453188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54EDEC69-AA83-4F06-ABE7-6047524E0D18}" type="slidenum">
              <a:rPr lang="en-AU" smtClean="0"/>
              <a:t>‹#›</a:t>
            </a:fld>
            <a:endParaRPr lang="en-A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Trebuchet MS" pitchFamily="-65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Trebuchet MS" pitchFamily="-65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Trebuchet MS" pitchFamily="-65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Trebuchet MS" pitchFamily="-65" charset="0"/>
          <a:ea typeface="ＭＳ Ｐゴシック" charset="-128"/>
          <a:cs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accent2"/>
          </a:solidFill>
          <a:latin typeface="Trebuchet MS" pitchFamily="-65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accent2"/>
          </a:solidFill>
          <a:latin typeface="Trebuchet MS" pitchFamily="-65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accent2"/>
          </a:solidFill>
          <a:latin typeface="Trebuchet MS" pitchFamily="-65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b="1">
          <a:solidFill>
            <a:schemeClr val="accent2"/>
          </a:solidFill>
          <a:latin typeface="Trebuchet MS" pitchFamily="-65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-65" charset="0"/>
          <a:ea typeface="ＭＳ Ｐゴシック" pitchFamily="-65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-65" charset="0"/>
          <a:ea typeface="ＭＳ Ｐゴシック" pitchFamily="-65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-65" charset="0"/>
          <a:ea typeface="ＭＳ Ｐゴシック" pitchFamily="-65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-65" charset="0"/>
          <a:ea typeface="ＭＳ Ｐゴシック" pitchFamily="-6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AU" alt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AU" altLang="en-US" smtClean="0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dirty="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dirty="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13473B7-E20B-4720-9630-621D126F30CD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charset="-128"/>
          <a:cs typeface="ＭＳ Ｐゴシック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charset="-128"/>
          <a:cs typeface="ＭＳ Ｐゴシック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charset="-128"/>
          <a:cs typeface="ＭＳ Ｐゴシック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charset="-128"/>
          <a:cs typeface="ＭＳ Ｐゴシック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65" charset="-128"/>
          <a:cs typeface="ＭＳ Ｐゴシック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65" charset="-128"/>
          <a:cs typeface="ＭＳ Ｐゴシック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65" charset="-128"/>
          <a:cs typeface="ＭＳ Ｐゴシック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  <a:cs typeface="ＭＳ Ｐゴシック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9592" y="1268760"/>
            <a:ext cx="7556376" cy="1470025"/>
          </a:xfrm>
        </p:spPr>
        <p:txBody>
          <a:bodyPr/>
          <a:lstStyle/>
          <a:p>
            <a:r>
              <a:rPr lang="en-AU" dirty="0" smtClean="0"/>
              <a:t>OECD / IOPS Global Forum on Private Pensions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39552" y="2852936"/>
            <a:ext cx="6872808" cy="1080120"/>
          </a:xfrm>
        </p:spPr>
        <p:txBody>
          <a:bodyPr/>
          <a:lstStyle/>
          <a:p>
            <a:pPr algn="l"/>
            <a:r>
              <a:rPr lang="en-AU" dirty="0" smtClean="0">
                <a:solidFill>
                  <a:schemeClr val="bg2"/>
                </a:solidFill>
              </a:rPr>
              <a:t>Institutional investors and long-term investment</a:t>
            </a:r>
          </a:p>
          <a:p>
            <a:pPr algn="l"/>
            <a:r>
              <a:rPr lang="en-AU" dirty="0" smtClean="0">
                <a:solidFill>
                  <a:schemeClr val="bg2"/>
                </a:solidFill>
              </a:rPr>
              <a:t>An Australian Pensions Perspective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4734603"/>
            <a:ext cx="68407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 smtClean="0"/>
              <a:t>Stephen Glenfield</a:t>
            </a:r>
          </a:p>
          <a:p>
            <a:r>
              <a:rPr lang="en-AU" dirty="0" smtClean="0"/>
              <a:t>General Manager, Australian Prudential Regulation Authority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2038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 smtClean="0"/>
              <a:t>Industry Overview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215097"/>
              </p:ext>
            </p:extLst>
          </p:nvPr>
        </p:nvGraphicFramePr>
        <p:xfrm>
          <a:off x="611562" y="1340762"/>
          <a:ext cx="8064893" cy="46805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32733"/>
                <a:gridCol w="1066432"/>
                <a:gridCol w="1066432"/>
                <a:gridCol w="1066432"/>
                <a:gridCol w="1066432"/>
                <a:gridCol w="1066432"/>
              </a:tblGrid>
              <a:tr h="312927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effectLst/>
                        </a:rPr>
                        <a:t> 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AU" sz="1400" b="1" u="none" strike="noStrike" dirty="0">
                          <a:effectLst/>
                        </a:rPr>
                        <a:t>Assets ($ billion)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ctr"/>
                </a:tc>
                <a:tc rowSpan="2"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AU" sz="1400" b="1" u="none" strike="noStrike" dirty="0">
                          <a:effectLst/>
                        </a:rPr>
                        <a:t>Number of entities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ctr"/>
                </a:tc>
                <a:tc rowSpan="2"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312927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effectLst/>
                        </a:rPr>
                        <a:t> 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 gridSpan="2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 gridSpan="2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312927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effectLst/>
                        </a:rPr>
                        <a:t> </a:t>
                      </a:r>
                      <a:r>
                        <a:rPr lang="en-AU" sz="1400" b="1" u="none" strike="noStrike" dirty="0" smtClean="0">
                          <a:effectLst/>
                        </a:rPr>
                        <a:t>Fund Type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400" b="1" u="none" strike="noStrike" dirty="0">
                          <a:effectLst/>
                        </a:rPr>
                        <a:t>2012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400" b="1" u="none" strike="noStrike" dirty="0">
                          <a:effectLst/>
                        </a:rPr>
                        <a:t>2013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400" b="1" u="none" strike="noStrike" dirty="0">
                          <a:effectLst/>
                        </a:rPr>
                        <a:t>2012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400" b="1" u="none" strike="noStrike" dirty="0">
                          <a:effectLst/>
                        </a:rPr>
                        <a:t>2013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ctr"/>
                </a:tc>
              </a:tr>
              <a:tr h="312927">
                <a:tc>
                  <a:txBody>
                    <a:bodyPr/>
                    <a:lstStyle/>
                    <a:p>
                      <a:pPr algn="l" fontAlgn="b"/>
                      <a:endParaRPr lang="en-AU" sz="1400" b="0" i="1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</a:tr>
              <a:tr h="312927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effectLst/>
                        </a:rPr>
                        <a:t>Corporate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56.1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61.7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 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122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108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</a:tr>
              <a:tr h="312927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effectLst/>
                        </a:rPr>
                        <a:t>Industry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267.3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323.2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56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52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</a:tr>
              <a:tr h="312927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effectLst/>
                        </a:rPr>
                        <a:t>Public sector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222.7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256.8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39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38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</a:tr>
              <a:tr h="312927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effectLst/>
                        </a:rPr>
                        <a:t>Retail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371.4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422.4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135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127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</a:tr>
              <a:tr h="312927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effectLst/>
                        </a:rPr>
                        <a:t>Sub total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917.4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1,064.1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352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325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</a:tr>
              <a:tr h="612479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effectLst/>
                        </a:rPr>
                        <a:t>Pooled superannuation trusts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87.6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99.3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67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61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</a:tr>
              <a:tr h="312927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effectLst/>
                        </a:rPr>
                        <a:t>Small APRA funds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1.8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1.7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3,201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2,950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</a:tr>
              <a:tr h="312927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effectLst/>
                        </a:rPr>
                        <a:t>Self-managed super funds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438.1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505.5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475,816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509,362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</a:tr>
              <a:tr h="312927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effectLst/>
                        </a:rPr>
                        <a:t> 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 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 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 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u="none" strike="noStrike" dirty="0">
                          <a:effectLst/>
                        </a:rPr>
                        <a:t> 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</a:tr>
              <a:tr h="312927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b="1" u="none" strike="noStrike" dirty="0">
                          <a:effectLst/>
                        </a:rPr>
                        <a:t>Total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b="1" u="none" strike="noStrike" dirty="0">
                          <a:effectLst/>
                        </a:rPr>
                        <a:t>1,399.3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b="1" u="none" strike="noStrike" dirty="0">
                          <a:effectLst/>
                        </a:rPr>
                        <a:t>1,616.5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b="1" u="none" strike="noStrike" dirty="0">
                          <a:effectLst/>
                        </a:rPr>
                        <a:t>479,510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400" b="1" u="none" strike="noStrike" dirty="0">
                          <a:effectLst/>
                        </a:rPr>
                        <a:t>512,761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DEC69-AA83-4F06-ABE7-6047524E0D18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7625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 smtClean="0"/>
              <a:t>The case for investing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Favourable investment environment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AU" sz="2800" dirty="0" smtClean="0">
                <a:latin typeface="+mn-lt"/>
              </a:rPr>
              <a:t>G20 / OECD Principles</a:t>
            </a:r>
          </a:p>
          <a:p>
            <a:pPr lvl="2">
              <a:buFont typeface="Courier New" panose="02070309020205020404" pitchFamily="49" charset="0"/>
              <a:buChar char="o"/>
            </a:pPr>
            <a:endParaRPr lang="en-AU" dirty="0" smtClean="0"/>
          </a:p>
          <a:p>
            <a:r>
              <a:rPr lang="en-AU" dirty="0" smtClean="0"/>
              <a:t>Increasing pension fund assets</a:t>
            </a:r>
          </a:p>
          <a:p>
            <a:r>
              <a:rPr lang="en-AU" dirty="0" smtClean="0"/>
              <a:t>Increasing allocation to long-term assets</a:t>
            </a:r>
          </a:p>
          <a:p>
            <a:r>
              <a:rPr lang="en-AU" dirty="0"/>
              <a:t>Sources investment revenues</a:t>
            </a:r>
          </a:p>
          <a:p>
            <a:r>
              <a:rPr lang="en-AU" dirty="0" smtClean="0"/>
              <a:t>Asset / liability matching</a:t>
            </a:r>
          </a:p>
          <a:p>
            <a:r>
              <a:rPr lang="en-AU" dirty="0" smtClean="0"/>
              <a:t>Liquidity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DEC69-AA83-4F06-ABE7-6047524E0D18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8702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 smtClean="0"/>
              <a:t>Willing investors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Larger pension funds investing</a:t>
            </a:r>
          </a:p>
          <a:p>
            <a:endParaRPr lang="en-AU" dirty="0" smtClean="0"/>
          </a:p>
          <a:p>
            <a:r>
              <a:rPr lang="en-AU" dirty="0" smtClean="0"/>
              <a:t>5% – </a:t>
            </a:r>
            <a:r>
              <a:rPr lang="en-AU" dirty="0"/>
              <a:t>7</a:t>
            </a:r>
            <a:r>
              <a:rPr lang="en-AU" dirty="0" smtClean="0"/>
              <a:t>% of FUM allocated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DEC69-AA83-4F06-ABE7-6047524E0D18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7511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 smtClean="0"/>
              <a:t>Investments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392488"/>
          </a:xfrm>
        </p:spPr>
        <p:txBody>
          <a:bodyPr/>
          <a:lstStyle/>
          <a:p>
            <a:r>
              <a:rPr lang="en-AU" dirty="0" smtClean="0"/>
              <a:t>Investing in various sectors / classes</a:t>
            </a:r>
          </a:p>
          <a:p>
            <a:pPr lvl="2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AU" sz="2800" dirty="0" smtClean="0">
                <a:latin typeface="+mn-lt"/>
              </a:rPr>
              <a:t>Airports</a:t>
            </a:r>
          </a:p>
          <a:p>
            <a:pPr lvl="2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AU" sz="2800" dirty="0" smtClean="0">
                <a:latin typeface="+mn-lt"/>
              </a:rPr>
              <a:t>Ports</a:t>
            </a:r>
          </a:p>
          <a:p>
            <a:pPr lvl="2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AU" sz="2800" dirty="0" smtClean="0">
                <a:latin typeface="+mn-lt"/>
              </a:rPr>
              <a:t>Toll roads</a:t>
            </a:r>
          </a:p>
          <a:p>
            <a:pPr lvl="2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AU" sz="2800" dirty="0" smtClean="0">
                <a:latin typeface="+mn-lt"/>
              </a:rPr>
              <a:t>Wind farms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dirty="0" smtClean="0"/>
              <a:t>Investing via various means / vehicles</a:t>
            </a:r>
            <a:endParaRPr lang="en-AU" b="1" dirty="0"/>
          </a:p>
          <a:p>
            <a:pPr lvl="2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AU" sz="2800" dirty="0" smtClean="0">
                <a:latin typeface="+mn-lt"/>
              </a:rPr>
              <a:t>Direct / Indirect</a:t>
            </a:r>
          </a:p>
          <a:p>
            <a:pPr lvl="2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AU" sz="2800" dirty="0" smtClean="0">
                <a:latin typeface="+mn-lt"/>
              </a:rPr>
              <a:t>Pooled </a:t>
            </a:r>
            <a:r>
              <a:rPr lang="en-AU" sz="2800" dirty="0">
                <a:latin typeface="+mn-lt"/>
              </a:rPr>
              <a:t>trusts</a:t>
            </a:r>
          </a:p>
          <a:p>
            <a:pPr lvl="2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AU" sz="2800" dirty="0">
                <a:latin typeface="+mn-lt"/>
              </a:rPr>
              <a:t>Joint Ventures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dirty="0" smtClean="0"/>
              <a:t>Preference for mature assets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DEC69-AA83-4F06-ABE7-6047524E0D18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5369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 smtClean="0"/>
              <a:t>Legislative obligations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No legislative restrictions / obligations </a:t>
            </a:r>
          </a:p>
          <a:p>
            <a:endParaRPr lang="en-AU" dirty="0" smtClean="0"/>
          </a:p>
          <a:p>
            <a:r>
              <a:rPr lang="en-AU" dirty="0" smtClean="0"/>
              <a:t>Legislative covenants – must consider: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AU" dirty="0" smtClean="0">
                <a:latin typeface="+mn-lt"/>
              </a:rPr>
              <a:t>Sole purpose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AU" dirty="0" smtClean="0">
                <a:latin typeface="+mn-lt"/>
              </a:rPr>
              <a:t>Risk / Return objectives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AU" dirty="0" smtClean="0">
                <a:latin typeface="+mn-lt"/>
              </a:rPr>
              <a:t>Diversification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AU" dirty="0" smtClean="0">
                <a:latin typeface="+mn-lt"/>
              </a:rPr>
              <a:t>Liquidity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AU" dirty="0" smtClean="0">
                <a:latin typeface="+mn-lt"/>
              </a:rPr>
              <a:t>Reliable valuation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AU" dirty="0" smtClean="0">
                <a:latin typeface="+mn-lt"/>
              </a:rPr>
              <a:t>Costs and tax consequences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DEC69-AA83-4F06-ABE7-6047524E0D18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8475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 smtClean="0"/>
              <a:t>Considerations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Within Risk Appetite</a:t>
            </a:r>
          </a:p>
          <a:p>
            <a:r>
              <a:rPr lang="en-AU" dirty="0" smtClean="0"/>
              <a:t>Within Risk Management Framework</a:t>
            </a:r>
          </a:p>
          <a:p>
            <a:r>
              <a:rPr lang="en-AU" dirty="0" smtClean="0"/>
              <a:t>Risk / return</a:t>
            </a:r>
          </a:p>
          <a:p>
            <a:r>
              <a:rPr lang="en-AU" dirty="0" smtClean="0"/>
              <a:t>Due diligence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DEC69-AA83-4F06-ABE7-6047524E0D18}" type="slidenum">
              <a:rPr lang="en-AU" smtClean="0"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2397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 smtClean="0"/>
              <a:t>Supervision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Satisfying operational requirements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AU" dirty="0" smtClean="0">
                <a:latin typeface="+mn-lt"/>
              </a:rPr>
              <a:t>Pension Payments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AU" dirty="0" smtClean="0">
                <a:latin typeface="+mn-lt"/>
              </a:rPr>
              <a:t>Rollover requests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dirty="0" smtClean="0"/>
              <a:t>Disclosure 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AU" dirty="0" smtClean="0">
                <a:latin typeface="+mn-lt"/>
              </a:rPr>
              <a:t>Risk / Return objectives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AU" dirty="0" smtClean="0">
                <a:latin typeface="+mn-lt"/>
              </a:rPr>
              <a:t>Key relationships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AU" dirty="0" smtClean="0">
                <a:latin typeface="+mn-lt"/>
              </a:rPr>
              <a:t>Valuation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AU" dirty="0" smtClean="0">
                <a:latin typeface="+mn-lt"/>
              </a:rPr>
              <a:t>Related party transactions</a:t>
            </a:r>
          </a:p>
          <a:p>
            <a:pPr lvl="2">
              <a:buFont typeface="Courier New" panose="02070309020205020404" pitchFamily="49" charset="0"/>
              <a:buChar char="o"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DEC69-AA83-4F06-ABE7-6047524E0D18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0699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Conclusion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DEC69-AA83-4F06-ABE7-6047524E0D18}" type="slidenum">
              <a:rPr lang="en-AU" smtClean="0"/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92281785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APR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PRA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APR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PR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PR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PR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PR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PR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PR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PR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PR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PR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PR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PR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ASFA Compliance Discussion Group - APRA Update - 3 Sep 2013</Template>
  <TotalTime>579</TotalTime>
  <Words>241</Words>
  <Application>Microsoft Office PowerPoint</Application>
  <PresentationFormat>On-screen Show (4:3)</PresentationFormat>
  <Paragraphs>143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Theme1</vt:lpstr>
      <vt:lpstr>Custom Design</vt:lpstr>
      <vt:lpstr>OECD / IOPS Global Forum on Private Pensions</vt:lpstr>
      <vt:lpstr>Industry Overview</vt:lpstr>
      <vt:lpstr>The case for investing</vt:lpstr>
      <vt:lpstr>Willing investors</vt:lpstr>
      <vt:lpstr>Investments</vt:lpstr>
      <vt:lpstr>Legislative obligations</vt:lpstr>
      <vt:lpstr>Considerations</vt:lpstr>
      <vt:lpstr>Supervision</vt:lpstr>
      <vt:lpstr>Conclusion</vt:lpstr>
    </vt:vector>
  </TitlesOfParts>
  <Company>APRA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OECD / IOPS Global Forum on Private Pensions</dc:title>
  <dc:creator>Bradley Johnstone</dc:creator>
  <cp:lastModifiedBy>DAY-HANOTIAUX Sally</cp:lastModifiedBy>
  <cp:revision>44</cp:revision>
  <cp:lastPrinted>2013-11-01T00:15:28Z</cp:lastPrinted>
  <dcterms:created xsi:type="dcterms:W3CDTF">2013-10-24T22:43:09Z</dcterms:created>
  <dcterms:modified xsi:type="dcterms:W3CDTF">2013-11-13T09:45:22Z</dcterms:modified>
</cp:coreProperties>
</file>