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notesMasterIdLst>
    <p:notesMasterId r:id="rId14"/>
  </p:notesMasterIdLst>
  <p:handoutMasterIdLst>
    <p:handoutMasterId r:id="rId15"/>
  </p:handoutMasterIdLst>
  <p:sldIdLst>
    <p:sldId id="307" r:id="rId3"/>
    <p:sldId id="847" r:id="rId4"/>
    <p:sldId id="722" r:id="rId5"/>
    <p:sldId id="841" r:id="rId6"/>
    <p:sldId id="839" r:id="rId7"/>
    <p:sldId id="840" r:id="rId8"/>
    <p:sldId id="845" r:id="rId9"/>
    <p:sldId id="849" r:id="rId10"/>
    <p:sldId id="846" r:id="rId11"/>
    <p:sldId id="850" r:id="rId12"/>
    <p:sldId id="844" r:id="rId13"/>
  </p:sldIdLst>
  <p:sldSz cx="9144000" cy="6858000" type="screen4x3"/>
  <p:notesSz cx="6805613" cy="99441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b2984" initials="nb2984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00"/>
    <a:srgbClr val="669900"/>
    <a:srgbClr val="4F70B1"/>
    <a:srgbClr val="FFFFFF"/>
    <a:srgbClr val="FF00FF"/>
    <a:srgbClr val="28326E"/>
    <a:srgbClr val="28316C"/>
    <a:srgbClr val="2C31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ijl, gemiddeld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Stijl, gemiddeld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19" autoAdjust="0"/>
    <p:restoredTop sz="92749" autoAdjust="0"/>
  </p:normalViewPr>
  <p:slideViewPr>
    <p:cSldViewPr snapToGrid="0">
      <p:cViewPr>
        <p:scale>
          <a:sx n="100" d="100"/>
          <a:sy n="100" d="100"/>
        </p:scale>
        <p:origin x="-1932" y="-276"/>
      </p:cViewPr>
      <p:guideLst>
        <p:guide orient="horz" pos="2160"/>
        <p:guide orient="horz" pos="914"/>
        <p:guide pos="2882"/>
        <p:guide pos="463"/>
        <p:guide pos="5522"/>
        <p:guide pos="882"/>
        <p:guide pos="2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8DD2A4-60B3-46F3-AF40-83E4C69FF42E}" type="doc">
      <dgm:prSet loTypeId="urn:microsoft.com/office/officeart/2005/8/layout/cycle1" loCatId="cycle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nl-NL"/>
        </a:p>
      </dgm:t>
    </dgm:pt>
    <dgm:pt modelId="{B46E0FF7-B49D-4185-911B-90AD5D5DB13F}">
      <dgm:prSet phldrT="[Tekst]" custT="1"/>
      <dgm:spPr/>
      <dgm:t>
        <a:bodyPr/>
        <a:lstStyle/>
        <a:p>
          <a:r>
            <a:rPr lang="en-US" sz="1400" noProof="0" dirty="0" smtClean="0"/>
            <a:t>Funding </a:t>
          </a:r>
        </a:p>
        <a:p>
          <a:r>
            <a:rPr lang="en-US" sz="1400" noProof="0" dirty="0" smtClean="0"/>
            <a:t>ratios</a:t>
          </a:r>
          <a:endParaRPr lang="en-US" sz="1400" noProof="0" dirty="0"/>
        </a:p>
      </dgm:t>
    </dgm:pt>
    <dgm:pt modelId="{F1005DD2-B84D-4A32-9C87-7A9F2A20B4A4}" type="parTrans" cxnId="{9DB864C0-4C26-4CD8-BFCE-FC9FAF581272}">
      <dgm:prSet/>
      <dgm:spPr/>
      <dgm:t>
        <a:bodyPr/>
        <a:lstStyle/>
        <a:p>
          <a:endParaRPr lang="en-US" sz="1800" noProof="0" dirty="0"/>
        </a:p>
      </dgm:t>
    </dgm:pt>
    <dgm:pt modelId="{BAB07885-E70A-4A3C-8913-7EFBA949AFCF}" type="sibTrans" cxnId="{9DB864C0-4C26-4CD8-BFCE-FC9FAF581272}">
      <dgm:prSet/>
      <dgm:spPr/>
      <dgm:t>
        <a:bodyPr/>
        <a:lstStyle/>
        <a:p>
          <a:endParaRPr lang="en-US" sz="1800" noProof="0" dirty="0"/>
        </a:p>
      </dgm:t>
    </dgm:pt>
    <dgm:pt modelId="{E3603B64-19AD-4DEC-91F8-E2CB78E45F3A}">
      <dgm:prSet phldrT="[Tekst]" custT="1"/>
      <dgm:spPr/>
      <dgm:t>
        <a:bodyPr/>
        <a:lstStyle/>
        <a:p>
          <a:r>
            <a:rPr lang="en-US" sz="1400" noProof="0" dirty="0" smtClean="0"/>
            <a:t>Pension regulation</a:t>
          </a:r>
          <a:endParaRPr lang="en-US" sz="1400" noProof="0" dirty="0"/>
        </a:p>
      </dgm:t>
    </dgm:pt>
    <dgm:pt modelId="{A6B53EED-D737-4FFF-89D8-D1C40C1C915F}" type="parTrans" cxnId="{5B457062-8106-45C6-918B-AAE5C5C12FD2}">
      <dgm:prSet/>
      <dgm:spPr/>
      <dgm:t>
        <a:bodyPr/>
        <a:lstStyle/>
        <a:p>
          <a:endParaRPr lang="en-US" sz="1800" noProof="0" dirty="0"/>
        </a:p>
      </dgm:t>
    </dgm:pt>
    <dgm:pt modelId="{865C0BD6-D9CE-409D-A42B-2AC09794F467}" type="sibTrans" cxnId="{5B457062-8106-45C6-918B-AAE5C5C12FD2}">
      <dgm:prSet/>
      <dgm:spPr/>
      <dgm:t>
        <a:bodyPr/>
        <a:lstStyle/>
        <a:p>
          <a:endParaRPr lang="en-US" sz="1800" noProof="0" dirty="0"/>
        </a:p>
      </dgm:t>
    </dgm:pt>
    <dgm:pt modelId="{8579C82B-C86A-4794-9A33-1E4334421C28}">
      <dgm:prSet phldrT="[Tekst]" custT="1"/>
      <dgm:spPr/>
      <dgm:t>
        <a:bodyPr/>
        <a:lstStyle/>
        <a:p>
          <a:r>
            <a:rPr lang="en-US" sz="1400" noProof="0" dirty="0" smtClean="0"/>
            <a:t>Policy reactions</a:t>
          </a:r>
          <a:endParaRPr lang="en-US" sz="1400" noProof="0" dirty="0"/>
        </a:p>
      </dgm:t>
    </dgm:pt>
    <dgm:pt modelId="{D2BA5B56-3B4B-4E46-A85E-0EEA37D8886A}" type="parTrans" cxnId="{3FD227D3-9B6B-4044-98F1-A28AD5A876C6}">
      <dgm:prSet/>
      <dgm:spPr/>
      <dgm:t>
        <a:bodyPr/>
        <a:lstStyle/>
        <a:p>
          <a:endParaRPr lang="en-US" sz="1800" noProof="0" dirty="0"/>
        </a:p>
      </dgm:t>
    </dgm:pt>
    <dgm:pt modelId="{C23F9D79-F99C-44DE-8CF4-912323701F20}" type="sibTrans" cxnId="{3FD227D3-9B6B-4044-98F1-A28AD5A876C6}">
      <dgm:prSet/>
      <dgm:spPr/>
      <dgm:t>
        <a:bodyPr/>
        <a:lstStyle/>
        <a:p>
          <a:endParaRPr lang="en-US" sz="1800" noProof="0" dirty="0"/>
        </a:p>
      </dgm:t>
    </dgm:pt>
    <dgm:pt modelId="{E94C12E6-D946-42CC-8B4B-38A5BA3C95F5}">
      <dgm:prSet phldrT="[Tekst]" custT="1"/>
      <dgm:spPr/>
      <dgm:t>
        <a:bodyPr/>
        <a:lstStyle/>
        <a:p>
          <a:r>
            <a:rPr lang="en-US" sz="1400" noProof="0" dirty="0" smtClean="0"/>
            <a:t>Economic developments</a:t>
          </a:r>
          <a:endParaRPr lang="en-US" sz="1400" noProof="0" dirty="0"/>
        </a:p>
      </dgm:t>
    </dgm:pt>
    <dgm:pt modelId="{E4CF810F-C812-48B3-9FC9-A7D91B39887B}" type="parTrans" cxnId="{39298403-ECE8-4F15-8594-909FBD4C72E8}">
      <dgm:prSet/>
      <dgm:spPr/>
      <dgm:t>
        <a:bodyPr/>
        <a:lstStyle/>
        <a:p>
          <a:endParaRPr lang="en-US" sz="1800" noProof="0" dirty="0"/>
        </a:p>
      </dgm:t>
    </dgm:pt>
    <dgm:pt modelId="{B28ED8DB-5368-4AF5-B9DD-0793605BD95D}" type="sibTrans" cxnId="{39298403-ECE8-4F15-8594-909FBD4C72E8}">
      <dgm:prSet/>
      <dgm:spPr/>
      <dgm:t>
        <a:bodyPr/>
        <a:lstStyle/>
        <a:p>
          <a:endParaRPr lang="en-US" sz="1800" noProof="0" dirty="0"/>
        </a:p>
      </dgm:t>
    </dgm:pt>
    <dgm:pt modelId="{150F8A24-0C79-4766-84E5-999A698D72DA}">
      <dgm:prSet phldrT="[Tekst]" custT="1"/>
      <dgm:spPr/>
      <dgm:t>
        <a:bodyPr/>
        <a:lstStyle/>
        <a:p>
          <a:r>
            <a:rPr lang="en-US" sz="1400" noProof="0" dirty="0" smtClean="0"/>
            <a:t>Stability</a:t>
          </a:r>
          <a:endParaRPr lang="en-US" sz="1400" noProof="0" dirty="0"/>
        </a:p>
      </dgm:t>
    </dgm:pt>
    <dgm:pt modelId="{C1A82C86-6906-4B2A-A83C-E34146C19991}" type="parTrans" cxnId="{9063021A-79BF-4B2F-AA3F-CBCA32CADF1C}">
      <dgm:prSet/>
      <dgm:spPr/>
      <dgm:t>
        <a:bodyPr/>
        <a:lstStyle/>
        <a:p>
          <a:endParaRPr lang="en-US" sz="1800" noProof="0" dirty="0"/>
        </a:p>
      </dgm:t>
    </dgm:pt>
    <dgm:pt modelId="{3C0213B5-37B1-408B-BF7F-450F446E3FAC}" type="sibTrans" cxnId="{9063021A-79BF-4B2F-AA3F-CBCA32CADF1C}">
      <dgm:prSet/>
      <dgm:spPr/>
      <dgm:t>
        <a:bodyPr/>
        <a:lstStyle/>
        <a:p>
          <a:endParaRPr lang="en-US" sz="1800" noProof="0" dirty="0"/>
        </a:p>
      </dgm:t>
    </dgm:pt>
    <dgm:pt modelId="{73881FC2-D4C3-44A5-BDA9-D627F205198F}" type="pres">
      <dgm:prSet presAssocID="{2C8DD2A4-60B3-46F3-AF40-83E4C69FF42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05664DDD-8A2A-4CAD-86D9-D1814C926779}" type="pres">
      <dgm:prSet presAssocID="{B46E0FF7-B49D-4185-911B-90AD5D5DB13F}" presName="dummy" presStyleCnt="0"/>
      <dgm:spPr/>
    </dgm:pt>
    <dgm:pt modelId="{0C738EDA-94D3-4D85-9FC0-6B63932673CC}" type="pres">
      <dgm:prSet presAssocID="{B46E0FF7-B49D-4185-911B-90AD5D5DB13F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5620A98-60C1-4107-9A04-F851BDEC21EC}" type="pres">
      <dgm:prSet presAssocID="{BAB07885-E70A-4A3C-8913-7EFBA949AFCF}" presName="sibTrans" presStyleLbl="node1" presStyleIdx="0" presStyleCnt="5"/>
      <dgm:spPr/>
      <dgm:t>
        <a:bodyPr/>
        <a:lstStyle/>
        <a:p>
          <a:endParaRPr lang="nl-NL"/>
        </a:p>
      </dgm:t>
    </dgm:pt>
    <dgm:pt modelId="{6DC77CC3-2B9A-40F5-BD8C-C37918243554}" type="pres">
      <dgm:prSet presAssocID="{E3603B64-19AD-4DEC-91F8-E2CB78E45F3A}" presName="dummy" presStyleCnt="0"/>
      <dgm:spPr/>
    </dgm:pt>
    <dgm:pt modelId="{0C63A893-A154-4324-9147-14A31D93BA17}" type="pres">
      <dgm:prSet presAssocID="{E3603B64-19AD-4DEC-91F8-E2CB78E45F3A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308D515-DD15-448B-B225-13D7FA9F6043}" type="pres">
      <dgm:prSet presAssocID="{865C0BD6-D9CE-409D-A42B-2AC09794F467}" presName="sibTrans" presStyleLbl="node1" presStyleIdx="1" presStyleCnt="5"/>
      <dgm:spPr/>
      <dgm:t>
        <a:bodyPr/>
        <a:lstStyle/>
        <a:p>
          <a:endParaRPr lang="nl-NL"/>
        </a:p>
      </dgm:t>
    </dgm:pt>
    <dgm:pt modelId="{A99B360C-1249-4B94-811C-9033DE20BE3C}" type="pres">
      <dgm:prSet presAssocID="{8579C82B-C86A-4794-9A33-1E4334421C28}" presName="dummy" presStyleCnt="0"/>
      <dgm:spPr/>
    </dgm:pt>
    <dgm:pt modelId="{71D4307C-18C9-49B9-9ADC-98B84D75426F}" type="pres">
      <dgm:prSet presAssocID="{8579C82B-C86A-4794-9A33-1E4334421C28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F67F0B9-3FDD-43A1-B44F-AE606150A8A7}" type="pres">
      <dgm:prSet presAssocID="{C23F9D79-F99C-44DE-8CF4-912323701F20}" presName="sibTrans" presStyleLbl="node1" presStyleIdx="2" presStyleCnt="5"/>
      <dgm:spPr/>
      <dgm:t>
        <a:bodyPr/>
        <a:lstStyle/>
        <a:p>
          <a:endParaRPr lang="nl-NL"/>
        </a:p>
      </dgm:t>
    </dgm:pt>
    <dgm:pt modelId="{86E368C7-AFFC-4D00-9F98-F715342397C5}" type="pres">
      <dgm:prSet presAssocID="{E94C12E6-D946-42CC-8B4B-38A5BA3C95F5}" presName="dummy" presStyleCnt="0"/>
      <dgm:spPr/>
    </dgm:pt>
    <dgm:pt modelId="{AFF458BE-BAF1-449B-8A24-B0C24BD7C353}" type="pres">
      <dgm:prSet presAssocID="{E94C12E6-D946-42CC-8B4B-38A5BA3C95F5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8FFF429D-7A94-4E2C-BA5D-4453DC6C46D2}" type="pres">
      <dgm:prSet presAssocID="{B28ED8DB-5368-4AF5-B9DD-0793605BD95D}" presName="sibTrans" presStyleLbl="node1" presStyleIdx="3" presStyleCnt="5"/>
      <dgm:spPr/>
      <dgm:t>
        <a:bodyPr/>
        <a:lstStyle/>
        <a:p>
          <a:endParaRPr lang="nl-NL"/>
        </a:p>
      </dgm:t>
    </dgm:pt>
    <dgm:pt modelId="{F7A3C92E-70A6-49E1-A2E2-B3862587C390}" type="pres">
      <dgm:prSet presAssocID="{150F8A24-0C79-4766-84E5-999A698D72DA}" presName="dummy" presStyleCnt="0"/>
      <dgm:spPr/>
    </dgm:pt>
    <dgm:pt modelId="{B2CD6231-6543-43AD-9D69-2AF4B6CF8E55}" type="pres">
      <dgm:prSet presAssocID="{150F8A24-0C79-4766-84E5-999A698D72DA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9323FA4-19F3-487F-AA08-2D1EB8A10323}" type="pres">
      <dgm:prSet presAssocID="{3C0213B5-37B1-408B-BF7F-450F446E3FAC}" presName="sibTrans" presStyleLbl="node1" presStyleIdx="4" presStyleCnt="5"/>
      <dgm:spPr/>
      <dgm:t>
        <a:bodyPr/>
        <a:lstStyle/>
        <a:p>
          <a:endParaRPr lang="nl-NL"/>
        </a:p>
      </dgm:t>
    </dgm:pt>
  </dgm:ptLst>
  <dgm:cxnLst>
    <dgm:cxn modelId="{4FC70846-3657-4AB3-85C8-19D3C40FDEAD}" type="presOf" srcId="{150F8A24-0C79-4766-84E5-999A698D72DA}" destId="{B2CD6231-6543-43AD-9D69-2AF4B6CF8E55}" srcOrd="0" destOrd="0" presId="urn:microsoft.com/office/officeart/2005/8/layout/cycle1"/>
    <dgm:cxn modelId="{3927C891-0566-4DBB-BE23-6E5853864539}" type="presOf" srcId="{3C0213B5-37B1-408B-BF7F-450F446E3FAC}" destId="{19323FA4-19F3-487F-AA08-2D1EB8A10323}" srcOrd="0" destOrd="0" presId="urn:microsoft.com/office/officeart/2005/8/layout/cycle1"/>
    <dgm:cxn modelId="{39298403-ECE8-4F15-8594-909FBD4C72E8}" srcId="{2C8DD2A4-60B3-46F3-AF40-83E4C69FF42E}" destId="{E94C12E6-D946-42CC-8B4B-38A5BA3C95F5}" srcOrd="3" destOrd="0" parTransId="{E4CF810F-C812-48B3-9FC9-A7D91B39887B}" sibTransId="{B28ED8DB-5368-4AF5-B9DD-0793605BD95D}"/>
    <dgm:cxn modelId="{BACD1982-C9B9-45C4-A02F-21BEDEB4D143}" type="presOf" srcId="{B46E0FF7-B49D-4185-911B-90AD5D5DB13F}" destId="{0C738EDA-94D3-4D85-9FC0-6B63932673CC}" srcOrd="0" destOrd="0" presId="urn:microsoft.com/office/officeart/2005/8/layout/cycle1"/>
    <dgm:cxn modelId="{FC858A12-C257-47F1-80C6-EAEDF3AE0131}" type="presOf" srcId="{E3603B64-19AD-4DEC-91F8-E2CB78E45F3A}" destId="{0C63A893-A154-4324-9147-14A31D93BA17}" srcOrd="0" destOrd="0" presId="urn:microsoft.com/office/officeart/2005/8/layout/cycle1"/>
    <dgm:cxn modelId="{DBA3DBE3-45AE-448E-BE43-2EE89AA37D36}" type="presOf" srcId="{B28ED8DB-5368-4AF5-B9DD-0793605BD95D}" destId="{8FFF429D-7A94-4E2C-BA5D-4453DC6C46D2}" srcOrd="0" destOrd="0" presId="urn:microsoft.com/office/officeart/2005/8/layout/cycle1"/>
    <dgm:cxn modelId="{5B457062-8106-45C6-918B-AAE5C5C12FD2}" srcId="{2C8DD2A4-60B3-46F3-AF40-83E4C69FF42E}" destId="{E3603B64-19AD-4DEC-91F8-E2CB78E45F3A}" srcOrd="1" destOrd="0" parTransId="{A6B53EED-D737-4FFF-89D8-D1C40C1C915F}" sibTransId="{865C0BD6-D9CE-409D-A42B-2AC09794F467}"/>
    <dgm:cxn modelId="{E74895CD-DF05-4A6F-8DD8-F32FC8CDB9C7}" type="presOf" srcId="{2C8DD2A4-60B3-46F3-AF40-83E4C69FF42E}" destId="{73881FC2-D4C3-44A5-BDA9-D627F205198F}" srcOrd="0" destOrd="0" presId="urn:microsoft.com/office/officeart/2005/8/layout/cycle1"/>
    <dgm:cxn modelId="{36648498-BB14-4D97-8C9A-9C56F55673BA}" type="presOf" srcId="{865C0BD6-D9CE-409D-A42B-2AC09794F467}" destId="{3308D515-DD15-448B-B225-13D7FA9F6043}" srcOrd="0" destOrd="0" presId="urn:microsoft.com/office/officeart/2005/8/layout/cycle1"/>
    <dgm:cxn modelId="{D1CA0CE6-A41D-431D-85C9-613BF37D7C7B}" type="presOf" srcId="{C23F9D79-F99C-44DE-8CF4-912323701F20}" destId="{9F67F0B9-3FDD-43A1-B44F-AE606150A8A7}" srcOrd="0" destOrd="0" presId="urn:microsoft.com/office/officeart/2005/8/layout/cycle1"/>
    <dgm:cxn modelId="{9DB864C0-4C26-4CD8-BFCE-FC9FAF581272}" srcId="{2C8DD2A4-60B3-46F3-AF40-83E4C69FF42E}" destId="{B46E0FF7-B49D-4185-911B-90AD5D5DB13F}" srcOrd="0" destOrd="0" parTransId="{F1005DD2-B84D-4A32-9C87-7A9F2A20B4A4}" sibTransId="{BAB07885-E70A-4A3C-8913-7EFBA949AFCF}"/>
    <dgm:cxn modelId="{CC8239E1-659F-4721-A678-22BD6B6CA8DE}" type="presOf" srcId="{E94C12E6-D946-42CC-8B4B-38A5BA3C95F5}" destId="{AFF458BE-BAF1-449B-8A24-B0C24BD7C353}" srcOrd="0" destOrd="0" presId="urn:microsoft.com/office/officeart/2005/8/layout/cycle1"/>
    <dgm:cxn modelId="{C1971BD1-B13C-477F-A921-0A69F3A56067}" type="presOf" srcId="{BAB07885-E70A-4A3C-8913-7EFBA949AFCF}" destId="{35620A98-60C1-4107-9A04-F851BDEC21EC}" srcOrd="0" destOrd="0" presId="urn:microsoft.com/office/officeart/2005/8/layout/cycle1"/>
    <dgm:cxn modelId="{373CF983-119B-4EA5-B71E-949ABDCBEB93}" type="presOf" srcId="{8579C82B-C86A-4794-9A33-1E4334421C28}" destId="{71D4307C-18C9-49B9-9ADC-98B84D75426F}" srcOrd="0" destOrd="0" presId="urn:microsoft.com/office/officeart/2005/8/layout/cycle1"/>
    <dgm:cxn modelId="{3FD227D3-9B6B-4044-98F1-A28AD5A876C6}" srcId="{2C8DD2A4-60B3-46F3-AF40-83E4C69FF42E}" destId="{8579C82B-C86A-4794-9A33-1E4334421C28}" srcOrd="2" destOrd="0" parTransId="{D2BA5B56-3B4B-4E46-A85E-0EEA37D8886A}" sibTransId="{C23F9D79-F99C-44DE-8CF4-912323701F20}"/>
    <dgm:cxn modelId="{9063021A-79BF-4B2F-AA3F-CBCA32CADF1C}" srcId="{2C8DD2A4-60B3-46F3-AF40-83E4C69FF42E}" destId="{150F8A24-0C79-4766-84E5-999A698D72DA}" srcOrd="4" destOrd="0" parTransId="{C1A82C86-6906-4B2A-A83C-E34146C19991}" sibTransId="{3C0213B5-37B1-408B-BF7F-450F446E3FAC}"/>
    <dgm:cxn modelId="{7E1A88AD-83C1-4A0C-B3CC-5AC66595B536}" type="presParOf" srcId="{73881FC2-D4C3-44A5-BDA9-D627F205198F}" destId="{05664DDD-8A2A-4CAD-86D9-D1814C926779}" srcOrd="0" destOrd="0" presId="urn:microsoft.com/office/officeart/2005/8/layout/cycle1"/>
    <dgm:cxn modelId="{86328EC7-23FB-406E-89CE-B00C9A91EC09}" type="presParOf" srcId="{73881FC2-D4C3-44A5-BDA9-D627F205198F}" destId="{0C738EDA-94D3-4D85-9FC0-6B63932673CC}" srcOrd="1" destOrd="0" presId="urn:microsoft.com/office/officeart/2005/8/layout/cycle1"/>
    <dgm:cxn modelId="{F54F66A0-71C1-43C0-954C-661662476C1F}" type="presParOf" srcId="{73881FC2-D4C3-44A5-BDA9-D627F205198F}" destId="{35620A98-60C1-4107-9A04-F851BDEC21EC}" srcOrd="2" destOrd="0" presId="urn:microsoft.com/office/officeart/2005/8/layout/cycle1"/>
    <dgm:cxn modelId="{2C381F62-B1CA-4D35-8DCF-12C21E4B12D5}" type="presParOf" srcId="{73881FC2-D4C3-44A5-BDA9-D627F205198F}" destId="{6DC77CC3-2B9A-40F5-BD8C-C37918243554}" srcOrd="3" destOrd="0" presId="urn:microsoft.com/office/officeart/2005/8/layout/cycle1"/>
    <dgm:cxn modelId="{E482DF3F-1B57-4566-9A1A-FD9D1C61BE6D}" type="presParOf" srcId="{73881FC2-D4C3-44A5-BDA9-D627F205198F}" destId="{0C63A893-A154-4324-9147-14A31D93BA17}" srcOrd="4" destOrd="0" presId="urn:microsoft.com/office/officeart/2005/8/layout/cycle1"/>
    <dgm:cxn modelId="{98221486-912D-41CA-BD70-A46AE57FD4BB}" type="presParOf" srcId="{73881FC2-D4C3-44A5-BDA9-D627F205198F}" destId="{3308D515-DD15-448B-B225-13D7FA9F6043}" srcOrd="5" destOrd="0" presId="urn:microsoft.com/office/officeart/2005/8/layout/cycle1"/>
    <dgm:cxn modelId="{B31B27E7-3CDF-4074-A10B-27B786F4195C}" type="presParOf" srcId="{73881FC2-D4C3-44A5-BDA9-D627F205198F}" destId="{A99B360C-1249-4B94-811C-9033DE20BE3C}" srcOrd="6" destOrd="0" presId="urn:microsoft.com/office/officeart/2005/8/layout/cycle1"/>
    <dgm:cxn modelId="{C007ED85-1485-4A3C-B02D-3EE8C663E45B}" type="presParOf" srcId="{73881FC2-D4C3-44A5-BDA9-D627F205198F}" destId="{71D4307C-18C9-49B9-9ADC-98B84D75426F}" srcOrd="7" destOrd="0" presId="urn:microsoft.com/office/officeart/2005/8/layout/cycle1"/>
    <dgm:cxn modelId="{D2BE595E-A909-4144-9A2F-5D0C852E5340}" type="presParOf" srcId="{73881FC2-D4C3-44A5-BDA9-D627F205198F}" destId="{9F67F0B9-3FDD-43A1-B44F-AE606150A8A7}" srcOrd="8" destOrd="0" presId="urn:microsoft.com/office/officeart/2005/8/layout/cycle1"/>
    <dgm:cxn modelId="{9DA79B69-AEE6-404C-B4BD-8B5B57E198E9}" type="presParOf" srcId="{73881FC2-D4C3-44A5-BDA9-D627F205198F}" destId="{86E368C7-AFFC-4D00-9F98-F715342397C5}" srcOrd="9" destOrd="0" presId="urn:microsoft.com/office/officeart/2005/8/layout/cycle1"/>
    <dgm:cxn modelId="{8B34F267-BE73-412F-BEFD-B2FAA2448245}" type="presParOf" srcId="{73881FC2-D4C3-44A5-BDA9-D627F205198F}" destId="{AFF458BE-BAF1-449B-8A24-B0C24BD7C353}" srcOrd="10" destOrd="0" presId="urn:microsoft.com/office/officeart/2005/8/layout/cycle1"/>
    <dgm:cxn modelId="{CA7D5722-1896-4830-A046-8D0D52E30463}" type="presParOf" srcId="{73881FC2-D4C3-44A5-BDA9-D627F205198F}" destId="{8FFF429D-7A94-4E2C-BA5D-4453DC6C46D2}" srcOrd="11" destOrd="0" presId="urn:microsoft.com/office/officeart/2005/8/layout/cycle1"/>
    <dgm:cxn modelId="{E97D775B-2E0F-47C3-988F-6B78F7FC2905}" type="presParOf" srcId="{73881FC2-D4C3-44A5-BDA9-D627F205198F}" destId="{F7A3C92E-70A6-49E1-A2E2-B3862587C390}" srcOrd="12" destOrd="0" presId="urn:microsoft.com/office/officeart/2005/8/layout/cycle1"/>
    <dgm:cxn modelId="{CFDA15D1-40B7-4789-83EF-9E85A9DB53EF}" type="presParOf" srcId="{73881FC2-D4C3-44A5-BDA9-D627F205198F}" destId="{B2CD6231-6543-43AD-9D69-2AF4B6CF8E55}" srcOrd="13" destOrd="0" presId="urn:microsoft.com/office/officeart/2005/8/layout/cycle1"/>
    <dgm:cxn modelId="{F5FF905B-DD2F-45D2-B448-68ADD7C8DF0B}" type="presParOf" srcId="{73881FC2-D4C3-44A5-BDA9-D627F205198F}" destId="{19323FA4-19F3-487F-AA08-2D1EB8A10323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738EDA-94D3-4D85-9FC0-6B63932673CC}">
      <dsp:nvSpPr>
        <dsp:cNvPr id="0" name=""/>
        <dsp:cNvSpPr/>
      </dsp:nvSpPr>
      <dsp:spPr>
        <a:xfrm>
          <a:off x="4767683" y="35331"/>
          <a:ext cx="1173134" cy="1173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Funding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ratios</a:t>
          </a:r>
          <a:endParaRPr lang="en-US" sz="1400" kern="1200" noProof="0" dirty="0"/>
        </a:p>
      </dsp:txBody>
      <dsp:txXfrm>
        <a:off x="4767683" y="35331"/>
        <a:ext cx="1173134" cy="1173134"/>
      </dsp:txXfrm>
    </dsp:sp>
    <dsp:sp modelId="{35620A98-60C1-4107-9A04-F851BDEC21EC}">
      <dsp:nvSpPr>
        <dsp:cNvPr id="0" name=""/>
        <dsp:cNvSpPr/>
      </dsp:nvSpPr>
      <dsp:spPr>
        <a:xfrm>
          <a:off x="2009162" y="1526"/>
          <a:ext cx="4397012" cy="4397012"/>
        </a:xfrm>
        <a:prstGeom prst="circularArrow">
          <a:avLst>
            <a:gd name="adj1" fmla="val 5203"/>
            <a:gd name="adj2" fmla="val 336095"/>
            <a:gd name="adj3" fmla="val 21292502"/>
            <a:gd name="adj4" fmla="val 19766887"/>
            <a:gd name="adj5" fmla="val 60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63A893-A154-4324-9147-14A31D93BA17}">
      <dsp:nvSpPr>
        <dsp:cNvPr id="0" name=""/>
        <dsp:cNvSpPr/>
      </dsp:nvSpPr>
      <dsp:spPr>
        <a:xfrm>
          <a:off x="5476309" y="2216259"/>
          <a:ext cx="1173134" cy="1173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Pension regulation</a:t>
          </a:r>
          <a:endParaRPr lang="en-US" sz="1400" kern="1200" noProof="0" dirty="0"/>
        </a:p>
      </dsp:txBody>
      <dsp:txXfrm>
        <a:off x="5476309" y="2216259"/>
        <a:ext cx="1173134" cy="1173134"/>
      </dsp:txXfrm>
    </dsp:sp>
    <dsp:sp modelId="{3308D515-DD15-448B-B225-13D7FA9F6043}">
      <dsp:nvSpPr>
        <dsp:cNvPr id="0" name=""/>
        <dsp:cNvSpPr/>
      </dsp:nvSpPr>
      <dsp:spPr>
        <a:xfrm>
          <a:off x="2009162" y="1526"/>
          <a:ext cx="4397012" cy="4397012"/>
        </a:xfrm>
        <a:prstGeom prst="circularArrow">
          <a:avLst>
            <a:gd name="adj1" fmla="val 5203"/>
            <a:gd name="adj2" fmla="val 336095"/>
            <a:gd name="adj3" fmla="val 4013932"/>
            <a:gd name="adj4" fmla="val 2254136"/>
            <a:gd name="adj5" fmla="val 6070"/>
          </a:avLst>
        </a:prstGeom>
        <a:gradFill rotWithShape="0">
          <a:gsLst>
            <a:gs pos="0">
              <a:schemeClr val="accent2">
                <a:hueOff val="-3296946"/>
                <a:satOff val="-9646"/>
                <a:lumOff val="12451"/>
                <a:alphaOff val="0"/>
                <a:shade val="51000"/>
                <a:satMod val="130000"/>
              </a:schemeClr>
            </a:gs>
            <a:gs pos="80000">
              <a:schemeClr val="accent2">
                <a:hueOff val="-3296946"/>
                <a:satOff val="-9646"/>
                <a:lumOff val="12451"/>
                <a:alphaOff val="0"/>
                <a:shade val="93000"/>
                <a:satMod val="130000"/>
              </a:schemeClr>
            </a:gs>
            <a:gs pos="100000">
              <a:schemeClr val="accent2">
                <a:hueOff val="-3296946"/>
                <a:satOff val="-9646"/>
                <a:lumOff val="12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D4307C-18C9-49B9-9ADC-98B84D75426F}">
      <dsp:nvSpPr>
        <dsp:cNvPr id="0" name=""/>
        <dsp:cNvSpPr/>
      </dsp:nvSpPr>
      <dsp:spPr>
        <a:xfrm>
          <a:off x="3621101" y="3564147"/>
          <a:ext cx="1173134" cy="1173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Policy reactions</a:t>
          </a:r>
          <a:endParaRPr lang="en-US" sz="1400" kern="1200" noProof="0" dirty="0"/>
        </a:p>
      </dsp:txBody>
      <dsp:txXfrm>
        <a:off x="3621101" y="3564147"/>
        <a:ext cx="1173134" cy="1173134"/>
      </dsp:txXfrm>
    </dsp:sp>
    <dsp:sp modelId="{9F67F0B9-3FDD-43A1-B44F-AE606150A8A7}">
      <dsp:nvSpPr>
        <dsp:cNvPr id="0" name=""/>
        <dsp:cNvSpPr/>
      </dsp:nvSpPr>
      <dsp:spPr>
        <a:xfrm>
          <a:off x="2009162" y="1526"/>
          <a:ext cx="4397012" cy="4397012"/>
        </a:xfrm>
        <a:prstGeom prst="circularArrow">
          <a:avLst>
            <a:gd name="adj1" fmla="val 5203"/>
            <a:gd name="adj2" fmla="val 336095"/>
            <a:gd name="adj3" fmla="val 8209769"/>
            <a:gd name="adj4" fmla="val 6449974"/>
            <a:gd name="adj5" fmla="val 6070"/>
          </a:avLst>
        </a:prstGeom>
        <a:gradFill rotWithShape="0">
          <a:gsLst>
            <a:gs pos="0">
              <a:schemeClr val="accent2">
                <a:hueOff val="-6593893"/>
                <a:satOff val="-19291"/>
                <a:lumOff val="24902"/>
                <a:alphaOff val="0"/>
                <a:shade val="51000"/>
                <a:satMod val="130000"/>
              </a:schemeClr>
            </a:gs>
            <a:gs pos="80000">
              <a:schemeClr val="accent2">
                <a:hueOff val="-6593893"/>
                <a:satOff val="-19291"/>
                <a:lumOff val="24902"/>
                <a:alphaOff val="0"/>
                <a:shade val="93000"/>
                <a:satMod val="130000"/>
              </a:schemeClr>
            </a:gs>
            <a:gs pos="100000">
              <a:schemeClr val="accent2">
                <a:hueOff val="-6593893"/>
                <a:satOff val="-19291"/>
                <a:lumOff val="24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F458BE-BAF1-449B-8A24-B0C24BD7C353}">
      <dsp:nvSpPr>
        <dsp:cNvPr id="0" name=""/>
        <dsp:cNvSpPr/>
      </dsp:nvSpPr>
      <dsp:spPr>
        <a:xfrm>
          <a:off x="1765893" y="2216259"/>
          <a:ext cx="1173134" cy="1173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Economic developments</a:t>
          </a:r>
          <a:endParaRPr lang="en-US" sz="1400" kern="1200" noProof="0" dirty="0"/>
        </a:p>
      </dsp:txBody>
      <dsp:txXfrm>
        <a:off x="1765893" y="2216259"/>
        <a:ext cx="1173134" cy="1173134"/>
      </dsp:txXfrm>
    </dsp:sp>
    <dsp:sp modelId="{8FFF429D-7A94-4E2C-BA5D-4453DC6C46D2}">
      <dsp:nvSpPr>
        <dsp:cNvPr id="0" name=""/>
        <dsp:cNvSpPr/>
      </dsp:nvSpPr>
      <dsp:spPr>
        <a:xfrm>
          <a:off x="2009162" y="1526"/>
          <a:ext cx="4397012" cy="4397012"/>
        </a:xfrm>
        <a:prstGeom prst="circularArrow">
          <a:avLst>
            <a:gd name="adj1" fmla="val 5203"/>
            <a:gd name="adj2" fmla="val 336095"/>
            <a:gd name="adj3" fmla="val 12297019"/>
            <a:gd name="adj4" fmla="val 10771403"/>
            <a:gd name="adj5" fmla="val 6070"/>
          </a:avLst>
        </a:prstGeom>
        <a:gradFill rotWithShape="0">
          <a:gsLst>
            <a:gs pos="0">
              <a:schemeClr val="accent2">
                <a:hueOff val="-9890839"/>
                <a:satOff val="-28937"/>
                <a:lumOff val="37353"/>
                <a:alphaOff val="0"/>
                <a:shade val="51000"/>
                <a:satMod val="130000"/>
              </a:schemeClr>
            </a:gs>
            <a:gs pos="80000">
              <a:schemeClr val="accent2">
                <a:hueOff val="-9890839"/>
                <a:satOff val="-28937"/>
                <a:lumOff val="37353"/>
                <a:alphaOff val="0"/>
                <a:shade val="93000"/>
                <a:satMod val="130000"/>
              </a:schemeClr>
            </a:gs>
            <a:gs pos="100000">
              <a:schemeClr val="accent2">
                <a:hueOff val="-9890839"/>
                <a:satOff val="-28937"/>
                <a:lumOff val="373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D6231-6543-43AD-9D69-2AF4B6CF8E55}">
      <dsp:nvSpPr>
        <dsp:cNvPr id="0" name=""/>
        <dsp:cNvSpPr/>
      </dsp:nvSpPr>
      <dsp:spPr>
        <a:xfrm>
          <a:off x="2474519" y="35331"/>
          <a:ext cx="1173134" cy="1173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noProof="0" dirty="0" smtClean="0"/>
            <a:t>Stability</a:t>
          </a:r>
          <a:endParaRPr lang="en-US" sz="1400" kern="1200" noProof="0" dirty="0"/>
        </a:p>
      </dsp:txBody>
      <dsp:txXfrm>
        <a:off x="2474519" y="35331"/>
        <a:ext cx="1173134" cy="1173134"/>
      </dsp:txXfrm>
    </dsp:sp>
    <dsp:sp modelId="{19323FA4-19F3-487F-AA08-2D1EB8A10323}">
      <dsp:nvSpPr>
        <dsp:cNvPr id="0" name=""/>
        <dsp:cNvSpPr/>
      </dsp:nvSpPr>
      <dsp:spPr>
        <a:xfrm>
          <a:off x="2009162" y="1526"/>
          <a:ext cx="4397012" cy="4397012"/>
        </a:xfrm>
        <a:prstGeom prst="circularArrow">
          <a:avLst>
            <a:gd name="adj1" fmla="val 5203"/>
            <a:gd name="adj2" fmla="val 336095"/>
            <a:gd name="adj3" fmla="val 16864923"/>
            <a:gd name="adj4" fmla="val 15198983"/>
            <a:gd name="adj5" fmla="val 6070"/>
          </a:avLst>
        </a:prstGeom>
        <a:gradFill rotWithShape="0">
          <a:gsLst>
            <a:gs pos="0">
              <a:schemeClr val="accent2">
                <a:hueOff val="-13187786"/>
                <a:satOff val="-38583"/>
                <a:lumOff val="49804"/>
                <a:alphaOff val="0"/>
                <a:shade val="51000"/>
                <a:satMod val="130000"/>
              </a:schemeClr>
            </a:gs>
            <a:gs pos="80000">
              <a:schemeClr val="accent2">
                <a:hueOff val="-13187786"/>
                <a:satOff val="-38583"/>
                <a:lumOff val="49804"/>
                <a:alphaOff val="0"/>
                <a:shade val="93000"/>
                <a:satMod val="130000"/>
              </a:schemeClr>
            </a:gs>
            <a:gs pos="100000">
              <a:schemeClr val="accent2">
                <a:hueOff val="-13187786"/>
                <a:satOff val="-38583"/>
                <a:lumOff val="498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9099" cy="49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t" anchorCtr="0" compatLnSpc="1">
            <a:prstTxWarp prst="textNoShape">
              <a:avLst/>
            </a:prstTxWarp>
          </a:bodyPr>
          <a:lstStyle>
            <a:lvl1pPr defTabSz="915988">
              <a:defRPr/>
            </a:lvl1pPr>
          </a:lstStyle>
          <a:p>
            <a:endParaRPr lang="en-US"/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928" y="0"/>
            <a:ext cx="2949099" cy="49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t" anchorCtr="0" compatLnSpc="1">
            <a:prstTxWarp prst="textNoShape">
              <a:avLst/>
            </a:prstTxWarp>
          </a:bodyPr>
          <a:lstStyle>
            <a:lvl1pPr algn="r" defTabSz="915988">
              <a:defRPr/>
            </a:lvl1pPr>
          </a:lstStyle>
          <a:p>
            <a:fld id="{159E95A7-3338-445D-B43F-609942C1C27B}" type="datetimeFigureOut">
              <a:rPr lang="en-US"/>
              <a:pPr/>
              <a:t>25-Oct-2013</a:t>
            </a:fld>
            <a:endParaRPr lang="en-US"/>
          </a:p>
        </p:txBody>
      </p:sp>
      <p:sp>
        <p:nvSpPr>
          <p:cNvPr id="2345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5546"/>
            <a:ext cx="2949099" cy="49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b" anchorCtr="0" compatLnSpc="1">
            <a:prstTxWarp prst="textNoShape">
              <a:avLst/>
            </a:prstTxWarp>
          </a:bodyPr>
          <a:lstStyle>
            <a:lvl1pPr defTabSz="915988">
              <a:defRPr/>
            </a:lvl1pPr>
          </a:lstStyle>
          <a:p>
            <a:endParaRPr lang="en-US"/>
          </a:p>
        </p:txBody>
      </p:sp>
      <p:sp>
        <p:nvSpPr>
          <p:cNvPr id="2345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928" y="9445546"/>
            <a:ext cx="2949099" cy="49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b" anchorCtr="0" compatLnSpc="1">
            <a:prstTxWarp prst="textNoShape">
              <a:avLst/>
            </a:prstTxWarp>
          </a:bodyPr>
          <a:lstStyle>
            <a:lvl1pPr algn="r" defTabSz="915988">
              <a:defRPr/>
            </a:lvl1pPr>
          </a:lstStyle>
          <a:p>
            <a:fld id="{AE513B6D-3B1B-48E3-8A40-174D5ED17749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775796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9099" cy="49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t" anchorCtr="0" compatLnSpc="1">
            <a:prstTxWarp prst="textNoShape">
              <a:avLst/>
            </a:prstTxWarp>
          </a:bodyPr>
          <a:lstStyle>
            <a:lvl1pPr defTabSz="915988">
              <a:defRPr/>
            </a:lvl1pPr>
          </a:lstStyle>
          <a:p>
            <a:endParaRPr lang="en-US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928" y="0"/>
            <a:ext cx="2949099" cy="49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t" anchorCtr="0" compatLnSpc="1">
            <a:prstTxWarp prst="textNoShape">
              <a:avLst/>
            </a:prstTxWarp>
          </a:bodyPr>
          <a:lstStyle>
            <a:lvl1pPr algn="r" defTabSz="915988">
              <a:defRPr/>
            </a:lvl1pPr>
          </a:lstStyle>
          <a:p>
            <a:fld id="{5810E8FD-965E-43DE-B248-69761B06B750}" type="datetimeFigureOut">
              <a:rPr lang="en-US"/>
              <a:pPr/>
              <a:t>25-Oct-2013</a:t>
            </a:fld>
            <a:endParaRPr lang="en-US"/>
          </a:p>
        </p:txBody>
      </p:sp>
      <p:sp>
        <p:nvSpPr>
          <p:cNvPr id="155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7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3567"/>
            <a:ext cx="5444490" cy="447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157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5546"/>
            <a:ext cx="2949099" cy="49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b" anchorCtr="0" compatLnSpc="1">
            <a:prstTxWarp prst="textNoShape">
              <a:avLst/>
            </a:prstTxWarp>
          </a:bodyPr>
          <a:lstStyle>
            <a:lvl1pPr defTabSz="915988">
              <a:defRPr/>
            </a:lvl1pPr>
          </a:lstStyle>
          <a:p>
            <a:endParaRPr lang="en-US"/>
          </a:p>
        </p:txBody>
      </p:sp>
      <p:sp>
        <p:nvSpPr>
          <p:cNvPr id="157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928" y="9445546"/>
            <a:ext cx="2949099" cy="49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86" tIns="45793" rIns="91586" bIns="45793" numCol="1" anchor="b" anchorCtr="0" compatLnSpc="1">
            <a:prstTxWarp prst="textNoShape">
              <a:avLst/>
            </a:prstTxWarp>
          </a:bodyPr>
          <a:lstStyle>
            <a:lvl1pPr algn="r" defTabSz="915988">
              <a:defRPr/>
            </a:lvl1pPr>
          </a:lstStyle>
          <a:p>
            <a:fld id="{A0FB1A0F-E09A-489F-B32B-B747347C27C0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443284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7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810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0" y="3257550"/>
            <a:ext cx="9144000" cy="3668712"/>
          </a:xfrm>
          <a:prstGeom prst="rect">
            <a:avLst/>
          </a:prstGeom>
          <a:solidFill>
            <a:srgbClr val="9198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en-US"/>
          </a:p>
        </p:txBody>
      </p:sp>
      <p:pic>
        <p:nvPicPr>
          <p:cNvPr id="5" name="Picture 16" descr="Logo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88" y="366713"/>
            <a:ext cx="2157412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7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1350"/>
            <a:ext cx="9144000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28650" y="1966913"/>
            <a:ext cx="8137525" cy="1143000"/>
          </a:xfrm>
        </p:spPr>
        <p:txBody>
          <a:bodyPr anchor="t"/>
          <a:lstStyle>
            <a:lvl1pPr>
              <a:defRPr sz="3200">
                <a:solidFill>
                  <a:schemeClr val="hlink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28650" y="5322888"/>
            <a:ext cx="8137525" cy="838200"/>
          </a:xfrm>
        </p:spPr>
        <p:txBody>
          <a:bodyPr/>
          <a:lstStyle>
            <a:lvl1pPr marL="0" indent="0">
              <a:spcBef>
                <a:spcPct val="10000"/>
              </a:spcBef>
              <a:spcAft>
                <a:spcPct val="0"/>
              </a:spcAft>
              <a:buFont typeface="Symbol" pitchFamily="18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ondertitelstijl van het model te bewerken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87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0941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02413" y="136525"/>
            <a:ext cx="2103437" cy="592137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290513" y="136525"/>
            <a:ext cx="6159500" cy="592137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4095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9433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5708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98449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90513" y="1317625"/>
            <a:ext cx="4130675" cy="4740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3588" y="1317625"/>
            <a:ext cx="4132262" cy="4740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2710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7524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4129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527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172095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0513" y="558801"/>
            <a:ext cx="8388350" cy="406399"/>
          </a:xfrm>
        </p:spPr>
        <p:txBody>
          <a:bodyPr/>
          <a:lstStyle>
            <a:lvl1pPr>
              <a:defRPr sz="20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90513" y="1317625"/>
            <a:ext cx="8415337" cy="4740275"/>
          </a:xfr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tel 1"/>
          <p:cNvSpPr txBox="1">
            <a:spLocks/>
          </p:cNvSpPr>
          <p:nvPr userDrawn="1"/>
        </p:nvSpPr>
        <p:spPr bwMode="gray">
          <a:xfrm>
            <a:off x="290513" y="92075"/>
            <a:ext cx="8388350" cy="40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8" tIns="45710" rIns="91418" bIns="4571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487536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860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36078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02413" y="136525"/>
            <a:ext cx="2103437" cy="592137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290513" y="136525"/>
            <a:ext cx="6159500" cy="592137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290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062077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90513" y="1317625"/>
            <a:ext cx="4130675" cy="4740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3588" y="1317625"/>
            <a:ext cx="4132262" cy="4740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8780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2456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8312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56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299129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696087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10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1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0" y="0"/>
            <a:ext cx="9144000" cy="1065213"/>
          </a:xfrm>
          <a:prstGeom prst="rect">
            <a:avLst/>
          </a:prstGeom>
          <a:solidFill>
            <a:srgbClr val="9198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gray">
          <a:xfrm>
            <a:off x="290513" y="136525"/>
            <a:ext cx="838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8" tIns="45710" rIns="91418" bIns="4571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 om het opmaakprofiel te bewerken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gray">
          <a:xfrm>
            <a:off x="290513" y="1317625"/>
            <a:ext cx="8415337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8" tIns="45710" rIns="91418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 om de opmaakprofielen van de modeltekst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</a:p>
        </p:txBody>
      </p:sp>
      <p:sp>
        <p:nvSpPr>
          <p:cNvPr id="1029" name="Rectangle 4"/>
          <p:cNvSpPr>
            <a:spLocks noChangeArrowheads="1"/>
          </p:cNvSpPr>
          <p:nvPr>
            <p:custDataLst>
              <p:tags r:id="rId16"/>
            </p:custDataLst>
          </p:nvPr>
        </p:nvSpPr>
        <p:spPr bwMode="gray">
          <a:xfrm>
            <a:off x="8543925" y="6334125"/>
            <a:ext cx="2222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 algn="r" eaLnBrk="0" hangingPunct="0"/>
            <a:r>
              <a:rPr lang="en-US" sz="1000">
                <a:solidFill>
                  <a:schemeClr val="hlink"/>
                </a:solidFill>
              </a:rPr>
              <a:t>       </a:t>
            </a:r>
            <a:fld id="{E74E9ABA-0734-4291-8DDA-005E1D66F300}" type="slidenum">
              <a:rPr lang="en-US" sz="1000">
                <a:solidFill>
                  <a:schemeClr val="hlink"/>
                </a:solidFill>
              </a:rPr>
              <a:pPr algn="r" eaLnBrk="0" hangingPunct="0"/>
              <a:t>‹#›</a:t>
            </a:fld>
            <a:endParaRPr lang="en-US" sz="1000">
              <a:solidFill>
                <a:schemeClr val="hlink"/>
              </a:solidFill>
            </a:endParaRPr>
          </a:p>
        </p:txBody>
      </p:sp>
      <p:sp>
        <p:nvSpPr>
          <p:cNvPr id="1031" name="Line 19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377825" y="6261100"/>
            <a:ext cx="83883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032" name="Text Box 22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00050" y="6375400"/>
            <a:ext cx="4603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000" smtClean="0">
                <a:solidFill>
                  <a:schemeClr val="hlink"/>
                </a:solidFill>
              </a:rPr>
              <a:t>DNB</a:t>
            </a:r>
            <a:endParaRPr lang="nl-NL" sz="1000" smtClean="0">
              <a:solidFill>
                <a:schemeClr val="hlin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sldNum="0" hd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284163" indent="-284163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Symbol" pitchFamily="18" charset="2"/>
        <a:buChar char="·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33400" indent="-247650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Arial" charset="0"/>
        <a:buChar char="−"/>
        <a:defRPr sz="1600">
          <a:solidFill>
            <a:schemeClr val="tx1"/>
          </a:solidFill>
          <a:latin typeface="+mn-lt"/>
        </a:defRPr>
      </a:lvl2pPr>
      <a:lvl3pPr marL="812800" indent="-277813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092200" indent="-277813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4pPr>
      <a:lvl5pPr marL="1384300" indent="-290513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5pPr>
      <a:lvl6pPr marL="1841500" indent="-290513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6pPr>
      <a:lvl7pPr marL="2298700" indent="-290513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7pPr>
      <a:lvl8pPr marL="2755900" indent="-290513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8pPr>
      <a:lvl9pPr marL="3213100" indent="-290513" algn="l" rtl="0" eaLnBrk="1" fontAlgn="base" hangingPunct="1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9198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gray">
          <a:xfrm>
            <a:off x="290513" y="136525"/>
            <a:ext cx="838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8" tIns="45710" rIns="91418" bIns="4571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 om het opmaakprofiel te bewerken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gray">
          <a:xfrm>
            <a:off x="290513" y="1317625"/>
            <a:ext cx="8415337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8" tIns="45710" rIns="91418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Klik om de opmaakprofielen van de modeltekst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</a:p>
        </p:txBody>
      </p:sp>
      <p:pic>
        <p:nvPicPr>
          <p:cNvPr id="2052" name="Picture 9" descr="watermerk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21763" cy="67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logo_wit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68"/>
          <a:stretch>
            <a:fillRect/>
          </a:stretch>
        </p:blipFill>
        <p:spPr bwMode="auto">
          <a:xfrm>
            <a:off x="6388100" y="5457825"/>
            <a:ext cx="221932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Symbol" pitchFamily="18" charset="2"/>
        <a:buChar char="·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33400" indent="-24765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Arial" charset="0"/>
        <a:buChar char="−"/>
        <a:defRPr sz="1600">
          <a:solidFill>
            <a:schemeClr val="tx1"/>
          </a:solidFill>
          <a:latin typeface="+mn-lt"/>
        </a:defRPr>
      </a:lvl2pPr>
      <a:lvl3pPr marL="812800" indent="-277813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092200" indent="-277813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4pPr>
      <a:lvl5pPr marL="1384300" indent="-290513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5pPr>
      <a:lvl6pPr marL="1841500" indent="-290513" algn="l" rtl="0" fontAlgn="base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6pPr>
      <a:lvl7pPr marL="2298700" indent="-290513" algn="l" rtl="0" fontAlgn="base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7pPr>
      <a:lvl8pPr marL="2755900" indent="-290513" algn="l" rtl="0" fontAlgn="base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8pPr>
      <a:lvl9pPr marL="3213100" indent="-290513" algn="l" rtl="0" fontAlgn="base">
        <a:lnSpc>
          <a:spcPct val="110000"/>
        </a:lnSpc>
        <a:spcBef>
          <a:spcPct val="0"/>
        </a:spcBef>
        <a:spcAft>
          <a:spcPct val="20000"/>
        </a:spcAft>
        <a:buClr>
          <a:schemeClr val="hlink"/>
        </a:buClr>
        <a:buFont typeface="Times" pitchFamily="18" charset="0"/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4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628650" y="2036763"/>
            <a:ext cx="8137525" cy="838200"/>
          </a:xfrm>
        </p:spPr>
        <p:txBody>
          <a:bodyPr/>
          <a:lstStyle/>
          <a:p>
            <a:r>
              <a:rPr lang="en-US" sz="1800" dirty="0" smtClean="0"/>
              <a:t>GOVERNANCE </a:t>
            </a:r>
            <a:r>
              <a:rPr lang="en-US" sz="1800" dirty="0"/>
              <a:t>OF </a:t>
            </a:r>
            <a:r>
              <a:rPr lang="en-US" sz="1800" dirty="0" smtClean="0"/>
              <a:t>THE DUTCH PENSION </a:t>
            </a:r>
            <a:r>
              <a:rPr lang="en-US" sz="1800" dirty="0"/>
              <a:t>SUPERVISORY </a:t>
            </a:r>
            <a:r>
              <a:rPr lang="en-US" sz="1800" dirty="0" smtClean="0"/>
              <a:t>AUTHORITY</a:t>
            </a:r>
            <a:br>
              <a:rPr lang="en-US" sz="1800" dirty="0" smtClean="0"/>
            </a:br>
            <a:r>
              <a:rPr lang="en-US" sz="2000" b="0" dirty="0" smtClean="0"/>
              <a:t>Integration </a:t>
            </a:r>
            <a:r>
              <a:rPr lang="en-US" sz="2000" b="0" dirty="0"/>
              <a:t>of pension supervision and financial </a:t>
            </a:r>
            <a:r>
              <a:rPr lang="en-US" sz="2000" b="0" dirty="0" smtClean="0"/>
              <a:t>stability</a:t>
            </a:r>
            <a:endParaRPr lang="en-US" sz="1400" b="0" dirty="0" smtClean="0"/>
          </a:p>
        </p:txBody>
      </p:sp>
      <p:sp>
        <p:nvSpPr>
          <p:cNvPr id="6147" name="Rectangle 25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28650" y="5565775"/>
            <a:ext cx="8137525" cy="838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nl-NL" b="1" dirty="0" smtClean="0"/>
              <a:t>Dr. Dirk Broeders  –  Senior </a:t>
            </a:r>
            <a:r>
              <a:rPr lang="nl-NL" b="1" dirty="0" err="1" smtClean="0"/>
              <a:t>Strategy</a:t>
            </a:r>
            <a:r>
              <a:rPr lang="nl-NL" b="1" dirty="0" smtClean="0"/>
              <a:t> Advisor/IOPS </a:t>
            </a:r>
            <a:r>
              <a:rPr lang="nl-NL" b="1" dirty="0" err="1" smtClean="0"/>
              <a:t>Treasurer</a:t>
            </a:r>
            <a:endParaRPr lang="nl-NL" b="1" dirty="0" smtClean="0"/>
          </a:p>
          <a:p>
            <a:pPr>
              <a:lnSpc>
                <a:spcPct val="100000"/>
              </a:lnSpc>
            </a:pPr>
            <a:r>
              <a:rPr lang="en-US" b="1" dirty="0"/>
              <a:t>OECD-IOPS Global Forum on Private Pensions </a:t>
            </a:r>
            <a:endParaRPr lang="en-US" b="1" dirty="0" smtClean="0"/>
          </a:p>
          <a:p>
            <a:pPr>
              <a:lnSpc>
                <a:spcPct val="100000"/>
              </a:lnSpc>
            </a:pPr>
            <a:r>
              <a:rPr lang="en-US" b="1" dirty="0" smtClean="0"/>
              <a:t>November </a:t>
            </a:r>
            <a:r>
              <a:rPr lang="en-US" b="1" dirty="0"/>
              <a:t>5-6, 2013 in </a:t>
            </a:r>
            <a:r>
              <a:rPr lang="en-US" b="1" dirty="0" smtClean="0"/>
              <a:t>Seoul</a:t>
            </a:r>
            <a:endParaRPr lang="nl-NL" b="1" dirty="0"/>
          </a:p>
        </p:txBody>
      </p:sp>
      <p:pic>
        <p:nvPicPr>
          <p:cNvPr id="6148" name="Picture 6" descr="Logo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88" y="366713"/>
            <a:ext cx="2157412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multiple objectives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DNB wants to maximize two objectives</a:t>
            </a:r>
          </a:p>
          <a:p>
            <a:pPr lvl="1"/>
            <a:r>
              <a:rPr lang="en-US" dirty="0" smtClean="0"/>
              <a:t>Financial sound pension funds through risk-based pension supervision</a:t>
            </a:r>
          </a:p>
          <a:p>
            <a:pPr lvl="1"/>
            <a:r>
              <a:rPr lang="en-US" dirty="0" smtClean="0"/>
              <a:t>Financial stability through macro-prudential policy</a:t>
            </a:r>
          </a:p>
          <a:p>
            <a:endParaRPr lang="en-US" dirty="0" smtClean="0"/>
          </a:p>
          <a:p>
            <a:r>
              <a:rPr lang="en-US" dirty="0" smtClean="0"/>
              <a:t>To jointly maximize the overall objective function</a:t>
            </a:r>
          </a:p>
          <a:p>
            <a:pPr lvl="1"/>
            <a:r>
              <a:rPr lang="en-US" dirty="0" smtClean="0"/>
              <a:t>GB and SC accept each other’s objectives</a:t>
            </a:r>
          </a:p>
          <a:p>
            <a:pPr lvl="1"/>
            <a:r>
              <a:rPr lang="en-US" dirty="0" smtClean="0"/>
              <a:t>GB and SC agree on the weight assigned to each objective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4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different policy options in pension regulation</a:t>
            </a:r>
            <a:endParaRPr lang="en-US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545404"/>
              </p:ext>
            </p:extLst>
          </p:nvPr>
        </p:nvGraphicFramePr>
        <p:xfrm>
          <a:off x="290511" y="2203450"/>
          <a:ext cx="8491538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5244"/>
                <a:gridCol w="2383590"/>
                <a:gridCol w="265270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Policy variable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Micro supervision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Macro</a:t>
                      </a:r>
                      <a:r>
                        <a:rPr lang="en-US" baseline="0" noProof="0" dirty="0" smtClean="0"/>
                        <a:t> stability</a:t>
                      </a:r>
                      <a:endParaRPr lang="en-US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Pension contributions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Adequate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en-US" sz="1400" noProof="0" dirty="0" smtClean="0">
                          <a:solidFill>
                            <a:srgbClr val="0066FF"/>
                          </a:solidFill>
                        </a:rPr>
                        <a:t>Cost effective at current</a:t>
                      </a:r>
                      <a:r>
                        <a:rPr lang="en-US" sz="1400" baseline="0" noProof="0" dirty="0" smtClean="0">
                          <a:solidFill>
                            <a:srgbClr val="0066FF"/>
                          </a:solidFill>
                        </a:rPr>
                        <a:t> market interest rates</a:t>
                      </a:r>
                      <a:endParaRPr lang="en-US" sz="1400" noProof="0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Stable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q"/>
                      </a:pPr>
                      <a:r>
                        <a:rPr lang="en-US" sz="1400" noProof="0" dirty="0" smtClean="0">
                          <a:solidFill>
                            <a:srgbClr val="0066FF"/>
                          </a:solidFill>
                        </a:rPr>
                        <a:t>Based on 10 year</a:t>
                      </a:r>
                      <a:r>
                        <a:rPr lang="en-US" sz="1400" baseline="0" noProof="0" dirty="0" smtClean="0">
                          <a:solidFill>
                            <a:srgbClr val="0066FF"/>
                          </a:solidFill>
                        </a:rPr>
                        <a:t> moving average interest rate</a:t>
                      </a:r>
                      <a:endParaRPr lang="en-US" sz="1400" noProof="0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Assessment financial position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Actual prices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en-US" sz="1400" noProof="0" dirty="0" smtClean="0">
                          <a:solidFill>
                            <a:srgbClr val="0066FF"/>
                          </a:solidFill>
                        </a:rPr>
                        <a:t>Based on marked-to-market</a:t>
                      </a:r>
                      <a:r>
                        <a:rPr lang="en-US" sz="1400" baseline="0" noProof="0" dirty="0" smtClean="0">
                          <a:solidFill>
                            <a:srgbClr val="0066FF"/>
                          </a:solidFill>
                        </a:rPr>
                        <a:t> funding ratio</a:t>
                      </a:r>
                      <a:endParaRPr lang="en-US" sz="1400" noProof="0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Smoothed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en-US" sz="1400" baseline="0" noProof="0" dirty="0" smtClean="0">
                          <a:solidFill>
                            <a:srgbClr val="0066FF"/>
                          </a:solidFill>
                        </a:rPr>
                        <a:t>Based on 12 month moving average of funding ratio</a:t>
                      </a:r>
                      <a:endParaRPr lang="en-US" sz="1400" noProof="0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Absorbing</a:t>
                      </a:r>
                      <a:r>
                        <a:rPr lang="en-US" baseline="0" noProof="0" dirty="0" smtClean="0"/>
                        <a:t> financial shocks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Ample</a:t>
                      </a:r>
                      <a:r>
                        <a:rPr lang="en-US" baseline="0" noProof="0" dirty="0" smtClean="0"/>
                        <a:t> buffers</a:t>
                      </a:r>
                      <a:endParaRPr lang="en-US" noProof="0" dirty="0" smtClean="0"/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en-US" sz="1400" noProof="0" dirty="0" smtClean="0">
                          <a:solidFill>
                            <a:srgbClr val="0066FF"/>
                          </a:solidFill>
                        </a:rPr>
                        <a:t>Risk-based </a:t>
                      </a:r>
                      <a:r>
                        <a:rPr lang="en-US" sz="1400" baseline="0" noProof="0" dirty="0" smtClean="0">
                          <a:solidFill>
                            <a:srgbClr val="0066FF"/>
                          </a:solidFill>
                        </a:rPr>
                        <a:t> solvency requirements</a:t>
                      </a:r>
                      <a:endParaRPr 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Salvage</a:t>
                      </a:r>
                      <a:r>
                        <a:rPr lang="en-US" baseline="0" noProof="0" dirty="0" smtClean="0"/>
                        <a:t> periods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en-US" sz="1400" noProof="0" dirty="0" smtClean="0">
                          <a:solidFill>
                            <a:srgbClr val="0066FF"/>
                          </a:solidFill>
                        </a:rPr>
                        <a:t>Smoothing of financial</a:t>
                      </a:r>
                      <a:r>
                        <a:rPr lang="en-US" sz="1400" baseline="0" noProof="0" dirty="0" smtClean="0">
                          <a:solidFill>
                            <a:srgbClr val="0066FF"/>
                          </a:solidFill>
                        </a:rPr>
                        <a:t> shocks over time</a:t>
                      </a:r>
                      <a:endParaRPr lang="en-US" sz="1400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56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messages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Macro </a:t>
            </a:r>
            <a:r>
              <a:rPr lang="en-US" dirty="0"/>
              <a:t>prudential policy </a:t>
            </a:r>
            <a:r>
              <a:rPr lang="en-US" dirty="0" smtClean="0"/>
              <a:t>and pension </a:t>
            </a:r>
            <a:r>
              <a:rPr lang="en-US" dirty="0"/>
              <a:t>supervision </a:t>
            </a:r>
            <a:r>
              <a:rPr lang="en-US" dirty="0" smtClean="0"/>
              <a:t>are integrated within the Dutch Central Bank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 smtClean="0"/>
              <a:t>Governing Board </a:t>
            </a:r>
            <a:r>
              <a:rPr lang="en-US" dirty="0"/>
              <a:t>has mandated decisions on micro prudential issues to </a:t>
            </a:r>
            <a:r>
              <a:rPr lang="en-US" dirty="0" smtClean="0"/>
              <a:t>the Supervision Council</a:t>
            </a:r>
          </a:p>
          <a:p>
            <a:endParaRPr lang="en-US" dirty="0"/>
          </a:p>
          <a:p>
            <a:r>
              <a:rPr lang="en-US" dirty="0" smtClean="0"/>
              <a:t>DNB’s regulatory pension policy recommendations are jointly maximized with respect to prudential supervision </a:t>
            </a:r>
            <a:r>
              <a:rPr lang="en-US" dirty="0"/>
              <a:t>and financial </a:t>
            </a:r>
            <a:r>
              <a:rPr lang="en-US" dirty="0" smtClean="0"/>
              <a:t>stability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1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088" y="1317625"/>
            <a:ext cx="8415337" cy="4740275"/>
          </a:xfrm>
        </p:spPr>
        <p:txBody>
          <a:bodyPr/>
          <a:lstStyle/>
          <a:p>
            <a:r>
              <a:rPr lang="en-US" dirty="0" smtClean="0"/>
              <a:t>Pension supervision in the Netherlands</a:t>
            </a:r>
          </a:p>
          <a:p>
            <a:r>
              <a:rPr lang="en-US" dirty="0" smtClean="0"/>
              <a:t>Governance structure DNB</a:t>
            </a:r>
          </a:p>
          <a:p>
            <a:r>
              <a:rPr lang="en-US" dirty="0" smtClean="0"/>
              <a:t>Case study : Integration of pension supervision and macro-prudential </a:t>
            </a:r>
            <a:r>
              <a:rPr lang="en-US" dirty="0"/>
              <a:t>policy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374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z="2000" dirty="0" smtClean="0"/>
              <a:t>Supervision in the Netherlands → Twin Peaks-model</a:t>
            </a:r>
          </a:p>
        </p:txBody>
      </p:sp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grpSp>
        <p:nvGrpSpPr>
          <p:cNvPr id="3" name="Papier 42"/>
          <p:cNvGrpSpPr>
            <a:grpSpLocks/>
          </p:cNvGrpSpPr>
          <p:nvPr/>
        </p:nvGrpSpPr>
        <p:grpSpPr bwMode="auto">
          <a:xfrm>
            <a:off x="600075" y="1466850"/>
            <a:ext cx="7915275" cy="4362450"/>
            <a:chOff x="0" y="0"/>
            <a:chExt cx="57150" cy="22860"/>
          </a:xfrm>
        </p:grpSpPr>
        <p:sp>
          <p:nvSpPr>
            <p:cNvPr id="4" name="AutoShape 22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7150" cy="2286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5" name="Rectangle 28"/>
            <p:cNvSpPr>
              <a:spLocks noChangeArrowheads="1"/>
            </p:cNvSpPr>
            <p:nvPr/>
          </p:nvSpPr>
          <p:spPr bwMode="auto">
            <a:xfrm>
              <a:off x="1143" y="1143"/>
              <a:ext cx="14859" cy="3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Monetary policy</a:t>
              </a:r>
              <a:endParaRPr kumimoji="0" lang="en-US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1143" y="6858"/>
              <a:ext cx="14859" cy="3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nl-NL" sz="1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Macroprudential</a:t>
              </a:r>
              <a:r>
                <a:rPr kumimoji="0" lang="en-US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 policy</a:t>
              </a:r>
              <a:endParaRPr kumimoji="0" lang="en-US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8" name="Rectangle 30"/>
            <p:cNvSpPr>
              <a:spLocks noChangeArrowheads="1"/>
            </p:cNvSpPr>
            <p:nvPr/>
          </p:nvSpPr>
          <p:spPr bwMode="auto">
            <a:xfrm>
              <a:off x="1143" y="18374"/>
              <a:ext cx="12831" cy="250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Conduct of business</a:t>
              </a:r>
              <a:endParaRPr kumimoji="0" lang="en-US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1143" y="12573"/>
              <a:ext cx="14859" cy="3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nl-NL" sz="1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Microprudential</a:t>
              </a:r>
              <a:r>
                <a:rPr kumimoji="0" lang="en-US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 policy</a:t>
              </a:r>
              <a:endParaRPr kumimoji="0" lang="en-US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20573" y="18029"/>
              <a:ext cx="24888" cy="42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Orderly markets and fair treatment of customers </a:t>
              </a:r>
              <a:endParaRPr kumimoji="0" lang="en-US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20573" y="12573"/>
              <a:ext cx="21378" cy="3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Soundness of banks, insurers and pension</a:t>
              </a:r>
              <a:r>
                <a:rPr kumimoji="0" lang="en-US" altLang="nl-NL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 funds</a:t>
              </a:r>
              <a:endParaRPr kumimoji="0" lang="en-US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12" name="Rectangle 34"/>
            <p:cNvSpPr>
              <a:spLocks noChangeArrowheads="1"/>
            </p:cNvSpPr>
            <p:nvPr/>
          </p:nvSpPr>
          <p:spPr bwMode="auto">
            <a:xfrm>
              <a:off x="20574" y="6858"/>
              <a:ext cx="14859" cy="3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Financial stability</a:t>
              </a:r>
              <a:endParaRPr kumimoji="0" lang="en-US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13" name="Rectangle 35"/>
            <p:cNvSpPr>
              <a:spLocks noChangeArrowheads="1"/>
            </p:cNvSpPr>
            <p:nvPr/>
          </p:nvSpPr>
          <p:spPr bwMode="auto">
            <a:xfrm>
              <a:off x="20574" y="1143"/>
              <a:ext cx="14859" cy="3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Times New Roman" pitchFamily="18" charset="0"/>
                </a:rPr>
                <a:t>Price stability</a:t>
              </a:r>
              <a:endParaRPr kumimoji="0" lang="en-US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>
              <a:off x="16002" y="2286"/>
              <a:ext cx="457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15" name="Line 37"/>
            <p:cNvSpPr>
              <a:spLocks noChangeShapeType="1"/>
            </p:cNvSpPr>
            <p:nvPr/>
          </p:nvSpPr>
          <p:spPr bwMode="auto">
            <a:xfrm>
              <a:off x="16002" y="8001"/>
              <a:ext cx="4572" cy="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16" name="Line 38"/>
            <p:cNvSpPr>
              <a:spLocks noChangeShapeType="1"/>
            </p:cNvSpPr>
            <p:nvPr/>
          </p:nvSpPr>
          <p:spPr bwMode="auto">
            <a:xfrm>
              <a:off x="16002" y="13716"/>
              <a:ext cx="4572" cy="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>
              <a:off x="16002" y="19431"/>
              <a:ext cx="4572" cy="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18" name="Line 40"/>
            <p:cNvSpPr>
              <a:spLocks noChangeShapeType="1"/>
            </p:cNvSpPr>
            <p:nvPr/>
          </p:nvSpPr>
          <p:spPr bwMode="auto">
            <a:xfrm flipV="1">
              <a:off x="16002" y="3429"/>
              <a:ext cx="4572" cy="3429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19" name="Line 41"/>
            <p:cNvSpPr>
              <a:spLocks noChangeShapeType="1"/>
            </p:cNvSpPr>
            <p:nvPr/>
          </p:nvSpPr>
          <p:spPr bwMode="auto">
            <a:xfrm>
              <a:off x="16002" y="3429"/>
              <a:ext cx="4572" cy="3429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16002" y="9144"/>
              <a:ext cx="4572" cy="3429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21" name="Line 43"/>
            <p:cNvSpPr>
              <a:spLocks noChangeShapeType="1"/>
            </p:cNvSpPr>
            <p:nvPr/>
          </p:nvSpPr>
          <p:spPr bwMode="auto">
            <a:xfrm>
              <a:off x="16002" y="9144"/>
              <a:ext cx="4572" cy="3429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22" name="Line 44"/>
            <p:cNvSpPr>
              <a:spLocks noChangeShapeType="1"/>
            </p:cNvSpPr>
            <p:nvPr/>
          </p:nvSpPr>
          <p:spPr bwMode="auto">
            <a:xfrm flipV="1">
              <a:off x="16002" y="14859"/>
              <a:ext cx="4572" cy="3429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>
              <a:off x="16002" y="14859"/>
              <a:ext cx="4572" cy="3429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2800">
                <a:latin typeface="+mn-lt"/>
              </a:endParaRPr>
            </a:p>
          </p:txBody>
        </p:sp>
        <p:sp>
          <p:nvSpPr>
            <p:cNvPr id="24" name="Ovaal 76"/>
            <p:cNvSpPr>
              <a:spLocks noChangeArrowheads="1"/>
            </p:cNvSpPr>
            <p:nvPr/>
          </p:nvSpPr>
          <p:spPr bwMode="auto">
            <a:xfrm>
              <a:off x="45461" y="1143"/>
              <a:ext cx="9144" cy="1550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243F6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altLang="nl-N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Arial" pitchFamily="34" charset="0"/>
                </a:rPr>
                <a:t>DNB</a:t>
              </a:r>
              <a:endParaRPr kumimoji="0" lang="nl-NL" altLang="nl-NL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  <p:sp>
          <p:nvSpPr>
            <p:cNvPr id="25" name="Ovaal 82"/>
            <p:cNvSpPr>
              <a:spLocks noChangeArrowheads="1"/>
            </p:cNvSpPr>
            <p:nvPr/>
          </p:nvSpPr>
          <p:spPr bwMode="auto">
            <a:xfrm>
              <a:off x="45288" y="18029"/>
              <a:ext cx="9144" cy="4280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altLang="nl-N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Times New Roman" pitchFamily="18" charset="0"/>
                  <a:cs typeface="Arial" pitchFamily="34" charset="0"/>
                </a:rPr>
                <a:t>AFM</a:t>
              </a:r>
              <a:endParaRPr kumimoji="0" lang="nl-NL" altLang="nl-NL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120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Governance structure DNB → </a:t>
            </a:r>
            <a:r>
              <a:rPr lang="en-US" dirty="0"/>
              <a:t>Two-tier board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513" y="1317625"/>
            <a:ext cx="8520112" cy="4740275"/>
          </a:xfrm>
        </p:spPr>
        <p:txBody>
          <a:bodyPr/>
          <a:lstStyle/>
          <a:p>
            <a:r>
              <a:rPr lang="en-US" dirty="0" smtClean="0"/>
              <a:t>Non-Executive Board </a:t>
            </a:r>
          </a:p>
          <a:p>
            <a:pPr lvl="1"/>
            <a:r>
              <a:rPr lang="en-US" dirty="0"/>
              <a:t>Oversees Governing Board, supervisory policy and general operations</a:t>
            </a:r>
          </a:p>
          <a:p>
            <a:pPr lvl="1"/>
            <a:r>
              <a:rPr lang="en-US" dirty="0" smtClean="0"/>
              <a:t>One of the eight non-executive </a:t>
            </a:r>
            <a:r>
              <a:rPr lang="en-US" dirty="0"/>
              <a:t>board member </a:t>
            </a:r>
            <a:r>
              <a:rPr lang="en-US" dirty="0" smtClean="0"/>
              <a:t>is </a:t>
            </a:r>
            <a:r>
              <a:rPr lang="en-US" dirty="0"/>
              <a:t>appointed by the </a:t>
            </a:r>
            <a:r>
              <a:rPr lang="en-US" dirty="0" smtClean="0"/>
              <a:t>Government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Governing Board (=Executive Board)</a:t>
            </a:r>
          </a:p>
          <a:p>
            <a:pPr lvl="1"/>
            <a:r>
              <a:rPr lang="en-US" dirty="0" smtClean="0"/>
              <a:t>Formed by the President and four Executive Directors</a:t>
            </a:r>
          </a:p>
          <a:p>
            <a:pPr lvl="1"/>
            <a:r>
              <a:rPr lang="en-US" dirty="0" smtClean="0"/>
              <a:t>Each appointed for a period of seven years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Decision-making body → Executive Board Meeting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9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the global financial crisis governance chances are made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2012 </a:t>
            </a:r>
            <a:r>
              <a:rPr lang="en-US" dirty="0"/>
              <a:t>the Act strengthening governance of </a:t>
            </a:r>
            <a:r>
              <a:rPr lang="en-US" dirty="0" smtClean="0"/>
              <a:t>DNB </a:t>
            </a:r>
            <a:r>
              <a:rPr lang="en-US" dirty="0"/>
              <a:t>and AFM came into </a:t>
            </a:r>
            <a:r>
              <a:rPr lang="en-US" dirty="0" smtClean="0"/>
              <a:t>effect</a:t>
            </a:r>
          </a:p>
          <a:p>
            <a:endParaRPr lang="en-US" dirty="0"/>
          </a:p>
          <a:p>
            <a:r>
              <a:rPr lang="en-US" dirty="0" smtClean="0"/>
              <a:t>Two Executive Board members are </a:t>
            </a:r>
            <a:r>
              <a:rPr lang="en-US" dirty="0"/>
              <a:t>entrusted with </a:t>
            </a:r>
            <a:r>
              <a:rPr lang="en-US" dirty="0" smtClean="0"/>
              <a:t>prudential supervision</a:t>
            </a:r>
          </a:p>
          <a:p>
            <a:pPr lvl="1"/>
            <a:r>
              <a:rPr lang="en-US" dirty="0" smtClean="0"/>
              <a:t>Executive </a:t>
            </a:r>
            <a:r>
              <a:rPr lang="en-US" dirty="0"/>
              <a:t>Director of Banking </a:t>
            </a:r>
            <a:r>
              <a:rPr lang="en-US" dirty="0" smtClean="0"/>
              <a:t>Supervision (chair)</a:t>
            </a:r>
          </a:p>
          <a:p>
            <a:pPr lvl="1"/>
            <a:r>
              <a:rPr lang="en-US" dirty="0" smtClean="0"/>
              <a:t>Executive </a:t>
            </a:r>
            <a:r>
              <a:rPr lang="en-US" dirty="0"/>
              <a:t>Director of Insurance and Pension Funds </a:t>
            </a:r>
            <a:r>
              <a:rPr lang="en-US" dirty="0" smtClean="0"/>
              <a:t>Supervision</a:t>
            </a:r>
          </a:p>
          <a:p>
            <a:endParaRPr lang="en-US" dirty="0"/>
          </a:p>
          <a:p>
            <a:r>
              <a:rPr lang="en-US" dirty="0" smtClean="0"/>
              <a:t>The Governing Board has </a:t>
            </a:r>
            <a:r>
              <a:rPr lang="en-US" u="sng" dirty="0" smtClean="0"/>
              <a:t>mandated</a:t>
            </a:r>
            <a:r>
              <a:rPr lang="en-US" dirty="0" smtClean="0"/>
              <a:t> decisions on micro prudential (pension) issues to the Supervision Council</a:t>
            </a:r>
          </a:p>
        </p:txBody>
      </p:sp>
    </p:spTree>
    <p:extLst>
      <p:ext uri="{BB962C8B-B14F-4D97-AF65-F5344CB8AC3E}">
        <p14:creationId xmlns:p14="http://schemas.microsoft.com/office/powerpoint/2010/main" val="190398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Division of responsibilities</a:t>
            </a:r>
            <a:endParaRPr lang="en-US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7513808"/>
              </p:ext>
            </p:extLst>
          </p:nvPr>
        </p:nvGraphicFramePr>
        <p:xfrm>
          <a:off x="328613" y="2555875"/>
          <a:ext cx="841533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7669"/>
                <a:gridCol w="420766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Governing</a:t>
                      </a:r>
                      <a:r>
                        <a:rPr lang="en-US" baseline="0" noProof="0" dirty="0" smtClean="0"/>
                        <a:t> </a:t>
                      </a:r>
                      <a:r>
                        <a:rPr lang="en-US" noProof="0" dirty="0" smtClean="0"/>
                        <a:t>Board (GB)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Supervision Council (SC)</a:t>
                      </a:r>
                      <a:endParaRPr lang="en-US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Financial</a:t>
                      </a:r>
                      <a:r>
                        <a:rPr lang="en-US" baseline="0" noProof="0" dirty="0" smtClean="0"/>
                        <a:t> stability</a:t>
                      </a:r>
                      <a:endParaRPr lang="en-US" noProof="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noProof="0" dirty="0" smtClean="0"/>
                        <a:t>Micro</a:t>
                      </a:r>
                      <a:r>
                        <a:rPr lang="en-US" baseline="0" noProof="0" dirty="0" smtClean="0"/>
                        <a:t> prudential supervision</a:t>
                      </a:r>
                      <a:endParaRPr lang="en-US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Macro-prudential policy</a:t>
                      </a:r>
                      <a:endParaRPr lang="en-US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Supervisory</a:t>
                      </a:r>
                      <a:r>
                        <a:rPr lang="en-US" baseline="0" noProof="0" dirty="0" smtClean="0"/>
                        <a:t> </a:t>
                      </a:r>
                      <a:r>
                        <a:rPr lang="en-US" noProof="0" dirty="0" smtClean="0"/>
                        <a:t>matters with substantial financial consequences</a:t>
                      </a:r>
                      <a:endParaRPr lang="en-US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109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study: </a:t>
            </a:r>
            <a:br>
              <a:rPr lang="en-US" dirty="0"/>
            </a:br>
            <a:r>
              <a:rPr lang="en-US" dirty="0"/>
              <a:t>Integration of pension supervision and </a:t>
            </a:r>
            <a:r>
              <a:rPr lang="en-US" dirty="0" smtClean="0"/>
              <a:t>macro-prudential </a:t>
            </a:r>
            <a:r>
              <a:rPr lang="en-US" dirty="0"/>
              <a:t>policy </a:t>
            </a:r>
            <a:endParaRPr lang="nl-NL" dirty="0"/>
          </a:p>
        </p:txBody>
      </p:sp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7516298"/>
              </p:ext>
            </p:extLst>
          </p:nvPr>
        </p:nvGraphicFramePr>
        <p:xfrm>
          <a:off x="290513" y="1317625"/>
          <a:ext cx="8415337" cy="4740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379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Setting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Long term trends threaten </a:t>
            </a:r>
            <a:r>
              <a:rPr lang="en-US" dirty="0" smtClean="0"/>
              <a:t>the sustainability </a:t>
            </a:r>
            <a:r>
              <a:rPr lang="en-US" dirty="0"/>
              <a:t>of </a:t>
            </a:r>
            <a:r>
              <a:rPr lang="en-US" dirty="0" smtClean="0"/>
              <a:t>the Dutch </a:t>
            </a:r>
            <a:r>
              <a:rPr lang="en-US" dirty="0"/>
              <a:t>pension system</a:t>
            </a:r>
          </a:p>
          <a:p>
            <a:pPr lvl="1"/>
            <a:r>
              <a:rPr lang="en-US" dirty="0" smtClean="0"/>
              <a:t>Increasing life expectancy</a:t>
            </a:r>
          </a:p>
          <a:p>
            <a:pPr lvl="1"/>
            <a:r>
              <a:rPr lang="en-US" dirty="0" smtClean="0"/>
              <a:t>Low interest rates</a:t>
            </a:r>
          </a:p>
          <a:p>
            <a:pPr lvl="1"/>
            <a:r>
              <a:rPr lang="en-US" dirty="0" smtClean="0"/>
              <a:t>Volatile investment returns</a:t>
            </a:r>
          </a:p>
          <a:p>
            <a:endParaRPr lang="en-US" dirty="0" smtClean="0"/>
          </a:p>
          <a:p>
            <a:r>
              <a:rPr lang="en-US" dirty="0" smtClean="0"/>
              <a:t>Ministry of Social Affairs reforms the pension system</a:t>
            </a:r>
          </a:p>
          <a:p>
            <a:pPr lvl="1"/>
            <a:r>
              <a:rPr lang="en-US" dirty="0" smtClean="0"/>
              <a:t>Pension contract design (together with social partners)</a:t>
            </a:r>
          </a:p>
          <a:p>
            <a:pPr lvl="1"/>
            <a:r>
              <a:rPr lang="en-US" dirty="0" smtClean="0"/>
              <a:t>Fiscal treatment of pension accrual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lvl="1"/>
            <a:r>
              <a:rPr lang="en-US" dirty="0" smtClean="0"/>
              <a:t>Regulation</a:t>
            </a:r>
          </a:p>
          <a:p>
            <a:endParaRPr lang="en-US" dirty="0" smtClean="0"/>
          </a:p>
          <a:p>
            <a:r>
              <a:rPr lang="en-US" dirty="0" smtClean="0"/>
              <a:t>DNB advises the Government on pension regulation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7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y6niU9RtdZAkBDRfi05z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dMtlrsoRa9mkcMEUsq4J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Azyn37tK9Y7JVz0kjEYn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qxiHTKU8JbByCcVXnlV7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AgcDz9L6mEM905meIP1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dDqZuCHydOujmgbXFYiQH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sW6eyJRvTFdCKXcqPNAr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2xMFXnS4WCr7K5i66blI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MPMCXRWlqe5UzrSLuCP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9ozz0BBlWVPUsuIBIg5eU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m7gKYSHt7jThvK2UGJOs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464Om2j9oJSXJf1aaZMJ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rj76dojmLI6r2aG9wEaYV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RhdRu0t7zTlhUz5qvNNV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oeuVsgOe9ScfHIz02ymy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soQ8aoq1f28vTZnyycjlJ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kFdhue6TwBOUyFxhRheq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LLS3iSSRCHrS9mlYM2lj"/>
</p:tagLst>
</file>

<file path=ppt/theme/theme1.xml><?xml version="1.0" encoding="utf-8"?>
<a:theme xmlns:a="http://schemas.openxmlformats.org/drawingml/2006/main" name="FTK voor TPB">
  <a:themeElements>
    <a:clrScheme name="DNB Powerpoint Prompt 1">
      <a:dk1>
        <a:srgbClr val="000000"/>
      </a:dk1>
      <a:lt1>
        <a:srgbClr val="FFFFFF"/>
      </a:lt1>
      <a:dk2>
        <a:srgbClr val="000000"/>
      </a:dk2>
      <a:lt2>
        <a:srgbClr val="A79E99"/>
      </a:lt2>
      <a:accent1>
        <a:srgbClr val="9198B4"/>
      </a:accent1>
      <a:accent2>
        <a:srgbClr val="4F70B1"/>
      </a:accent2>
      <a:accent3>
        <a:srgbClr val="FFFFFF"/>
      </a:accent3>
      <a:accent4>
        <a:srgbClr val="000000"/>
      </a:accent4>
      <a:accent5>
        <a:srgbClr val="C7CAD6"/>
      </a:accent5>
      <a:accent6>
        <a:srgbClr val="4765A0"/>
      </a:accent6>
      <a:hlink>
        <a:srgbClr val="28316C"/>
      </a:hlink>
      <a:folHlink>
        <a:srgbClr val="3F598D"/>
      </a:folHlink>
    </a:clrScheme>
    <a:fontScheme name="DNB Powerpoint Prom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NB Powerpoint Prompt 1">
        <a:dk1>
          <a:srgbClr val="000000"/>
        </a:dk1>
        <a:lt1>
          <a:srgbClr val="FFFFFF"/>
        </a:lt1>
        <a:dk2>
          <a:srgbClr val="000000"/>
        </a:dk2>
        <a:lt2>
          <a:srgbClr val="A79E99"/>
        </a:lt2>
        <a:accent1>
          <a:srgbClr val="9198B4"/>
        </a:accent1>
        <a:accent2>
          <a:srgbClr val="4F70B1"/>
        </a:accent2>
        <a:accent3>
          <a:srgbClr val="FFFFFF"/>
        </a:accent3>
        <a:accent4>
          <a:srgbClr val="000000"/>
        </a:accent4>
        <a:accent5>
          <a:srgbClr val="C7CAD6"/>
        </a:accent5>
        <a:accent6>
          <a:srgbClr val="4765A0"/>
        </a:accent6>
        <a:hlink>
          <a:srgbClr val="28316C"/>
        </a:hlink>
        <a:folHlink>
          <a:srgbClr val="3F598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NB Powerpoint Prompt">
  <a:themeElements>
    <a:clrScheme name="1_DNB Powerpoint Prompt 1">
      <a:dk1>
        <a:srgbClr val="000000"/>
      </a:dk1>
      <a:lt1>
        <a:srgbClr val="FFFFFF"/>
      </a:lt1>
      <a:dk2>
        <a:srgbClr val="000000"/>
      </a:dk2>
      <a:lt2>
        <a:srgbClr val="A79E99"/>
      </a:lt2>
      <a:accent1>
        <a:srgbClr val="9198B4"/>
      </a:accent1>
      <a:accent2>
        <a:srgbClr val="4F70B1"/>
      </a:accent2>
      <a:accent3>
        <a:srgbClr val="FFFFFF"/>
      </a:accent3>
      <a:accent4>
        <a:srgbClr val="000000"/>
      </a:accent4>
      <a:accent5>
        <a:srgbClr val="C7CAD6"/>
      </a:accent5>
      <a:accent6>
        <a:srgbClr val="4765A0"/>
      </a:accent6>
      <a:hlink>
        <a:srgbClr val="28316C"/>
      </a:hlink>
      <a:folHlink>
        <a:srgbClr val="3F598D"/>
      </a:folHlink>
    </a:clrScheme>
    <a:fontScheme name="1_DNB Powerpoint Prom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NB Powerpoint Prompt 1">
        <a:dk1>
          <a:srgbClr val="000000"/>
        </a:dk1>
        <a:lt1>
          <a:srgbClr val="FFFFFF"/>
        </a:lt1>
        <a:dk2>
          <a:srgbClr val="000000"/>
        </a:dk2>
        <a:lt2>
          <a:srgbClr val="A79E99"/>
        </a:lt2>
        <a:accent1>
          <a:srgbClr val="9198B4"/>
        </a:accent1>
        <a:accent2>
          <a:srgbClr val="4F70B1"/>
        </a:accent2>
        <a:accent3>
          <a:srgbClr val="FFFFFF"/>
        </a:accent3>
        <a:accent4>
          <a:srgbClr val="000000"/>
        </a:accent4>
        <a:accent5>
          <a:srgbClr val="C7CAD6"/>
        </a:accent5>
        <a:accent6>
          <a:srgbClr val="4765A0"/>
        </a:accent6>
        <a:hlink>
          <a:srgbClr val="28316C"/>
        </a:hlink>
        <a:folHlink>
          <a:srgbClr val="3F598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FTK voor TPB</Template>
  <TotalTime>6956</TotalTime>
  <Words>455</Words>
  <Application>Microsoft Office PowerPoint</Application>
  <PresentationFormat>On-screen Show (4:3)</PresentationFormat>
  <Paragraphs>96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FTK voor TPB</vt:lpstr>
      <vt:lpstr>1_DNB Powerpoint Prompt</vt:lpstr>
      <vt:lpstr>GOVERNANCE OF THE DUTCH PENSION SUPERVISORY AUTHORITY Integration of pension supervision and financial stability</vt:lpstr>
      <vt:lpstr>Key messages</vt:lpstr>
      <vt:lpstr>Outline</vt:lpstr>
      <vt:lpstr>Supervision in the Netherlands → Twin Peaks-model</vt:lpstr>
      <vt:lpstr>Governance structure DNB → Two-tier board </vt:lpstr>
      <vt:lpstr>Following the global financial crisis governance chances are made</vt:lpstr>
      <vt:lpstr>Division of responsibilities</vt:lpstr>
      <vt:lpstr>Case study:  Integration of pension supervision and macro-prudential policy </vt:lpstr>
      <vt:lpstr>Setting</vt:lpstr>
      <vt:lpstr>Matching multiple objectives</vt:lpstr>
      <vt:lpstr>Examples of different policy options in pension regulation</vt:lpstr>
    </vt:vector>
  </TitlesOfParts>
  <Company>De Nederlandsche Bank N.V.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Contouren FTK</dc:title>
  <dc:creator>nb2984</dc:creator>
  <cp:lastModifiedBy>DAY-HANOTIAUX Sally</cp:lastModifiedBy>
  <cp:revision>668</cp:revision>
  <cp:lastPrinted>2013-09-24T10:54:00Z</cp:lastPrinted>
  <dcterms:created xsi:type="dcterms:W3CDTF">2012-11-20T14:18:00Z</dcterms:created>
  <dcterms:modified xsi:type="dcterms:W3CDTF">2013-10-25T14:09:15Z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1uNBojFhANh56X2pXg4kKGnW_ilWwyuaJzVDHbgC9eo4</vt:lpwstr>
  </property>
  <property fmtid="{D5CDD505-2E9C-101B-9397-08002B2CF9AE}" pid="4" name="Google.Documents.RevisionId">
    <vt:lpwstr>04222372461428012837</vt:lpwstr>
  </property>
  <property fmtid="{D5CDD505-2E9C-101B-9397-08002B2CF9AE}" pid="5" name="Google.Documents.PreviousRevisionId">
    <vt:lpwstr>09487099366282644339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