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  <Override PartName="/ppt/charts/chart5.xml" ContentType="application/vnd.openxmlformats-officedocument.drawingml.chart+xml"/>
  <Override PartName="/ppt/theme/themeOverride1.xml" ContentType="application/vnd.openxmlformats-officedocument.themeOverr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888" r:id="rId1"/>
  </p:sldMasterIdLst>
  <p:notesMasterIdLst>
    <p:notesMasterId r:id="rId15"/>
  </p:notesMasterIdLst>
  <p:sldIdLst>
    <p:sldId id="256" r:id="rId2"/>
    <p:sldId id="257" r:id="rId3"/>
    <p:sldId id="258" r:id="rId4"/>
    <p:sldId id="282" r:id="rId5"/>
    <p:sldId id="276" r:id="rId6"/>
    <p:sldId id="278" r:id="rId7"/>
    <p:sldId id="260" r:id="rId8"/>
    <p:sldId id="271" r:id="rId9"/>
    <p:sldId id="283" r:id="rId10"/>
    <p:sldId id="284" r:id="rId11"/>
    <p:sldId id="285" r:id="rId12"/>
    <p:sldId id="261" r:id="rId13"/>
    <p:sldId id="274" r:id="rId14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Malgun Gothic" panose="020B0503020000020004" pitchFamily="34" charset="-127"/>
      <p:regular r:id="rId20"/>
      <p:bold r:id="rId21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6912" autoAdjust="0"/>
    <p:restoredTop sz="88455" autoAdjust="0"/>
  </p:normalViewPr>
  <p:slideViewPr>
    <p:cSldViewPr>
      <p:cViewPr>
        <p:scale>
          <a:sx n="70" d="100"/>
          <a:sy n="70" d="100"/>
        </p:scale>
        <p:origin x="-2814" y="-81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42" d="100"/>
          <a:sy n="142" d="100"/>
        </p:scale>
        <p:origin x="-894" y="93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dirty="0"/>
              <a:t>Number of </a:t>
            </a:r>
            <a:r>
              <a:rPr lang="en-US" dirty="0" smtClean="0"/>
              <a:t>Institutions – Dec 2012</a:t>
            </a:r>
            <a:endParaRPr lang="en-US" dirty="0"/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15347550306211724"/>
          <c:y val="0.12884848484848485"/>
          <c:w val="0.83391732283464559"/>
          <c:h val="0.5557893104271057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Number of Institutions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Sheet1!$A$2:$A$9</c:f>
              <c:strCache>
                <c:ptCount val="8"/>
                <c:pt idx="0">
                  <c:v>Commercial Banks</c:v>
                </c:pt>
                <c:pt idx="1">
                  <c:v>Rural Banks</c:v>
                </c:pt>
                <c:pt idx="2">
                  <c:v>Insurance Companies</c:v>
                </c:pt>
                <c:pt idx="3">
                  <c:v>Pension Funds</c:v>
                </c:pt>
                <c:pt idx="4">
                  <c:v>Finance Companies</c:v>
                </c:pt>
                <c:pt idx="5">
                  <c:v>Guarantee Companies</c:v>
                </c:pt>
                <c:pt idx="6">
                  <c:v>Mutual Funds</c:v>
                </c:pt>
                <c:pt idx="7">
                  <c:v>Pawnshop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120</c:v>
                </c:pt>
                <c:pt idx="1">
                  <c:v>1653</c:v>
                </c:pt>
                <c:pt idx="2">
                  <c:v>137</c:v>
                </c:pt>
                <c:pt idx="3">
                  <c:v>269</c:v>
                </c:pt>
                <c:pt idx="4">
                  <c:v>289</c:v>
                </c:pt>
                <c:pt idx="5">
                  <c:v>6</c:v>
                </c:pt>
                <c:pt idx="6">
                  <c:v>754</c:v>
                </c:pt>
                <c:pt idx="7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83719808"/>
        <c:axId val="183721344"/>
      </c:barChart>
      <c:catAx>
        <c:axId val="1837198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83721344"/>
        <c:crosses val="autoZero"/>
        <c:auto val="1"/>
        <c:lblAlgn val="ctr"/>
        <c:lblOffset val="100"/>
        <c:noMultiLvlLbl val="0"/>
      </c:catAx>
      <c:valAx>
        <c:axId val="18372134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83719808"/>
        <c:crosses val="autoZero"/>
        <c:crossBetween val="between"/>
      </c:valAx>
    </c:plotArea>
    <c:plotVisOnly val="1"/>
    <c:dispBlanksAs val="gap"/>
    <c:showDLblsOverMax val="0"/>
  </c:chart>
  <c:spPr>
    <a:solidFill>
      <a:schemeClr val="lt1"/>
    </a:solidFill>
    <a:ln w="25400" cap="flat" cmpd="sng" algn="ctr">
      <a:solidFill>
        <a:schemeClr val="accent1"/>
      </a:solidFill>
      <a:prstDash val="solid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dirty="0" smtClean="0"/>
              <a:t>Asset Composition- Dec 2012</a:t>
            </a:r>
            <a:endParaRPr lang="en-US" dirty="0"/>
          </a:p>
        </c:rich>
      </c:tx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Persentase</c:v>
                </c:pt>
              </c:strCache>
            </c:strRef>
          </c:tx>
          <c:dLbls>
            <c:dLbl>
              <c:idx val="0"/>
              <c:layout>
                <c:manualLayout>
                  <c:x val="-0.1244607188931892"/>
                  <c:y val="-0.2158871391076115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Sheet1!$A$2:$A$9</c:f>
              <c:strCache>
                <c:ptCount val="8"/>
                <c:pt idx="0">
                  <c:v>Bank</c:v>
                </c:pt>
                <c:pt idx="1">
                  <c:v>Rural bank</c:v>
                </c:pt>
                <c:pt idx="2">
                  <c:v>Insurance</c:v>
                </c:pt>
                <c:pt idx="3">
                  <c:v>Finance Companies</c:v>
                </c:pt>
                <c:pt idx="4">
                  <c:v>Pension Funds</c:v>
                </c:pt>
                <c:pt idx="5">
                  <c:v>Guarantee Companies</c:v>
                </c:pt>
                <c:pt idx="6">
                  <c:v>Fund Managers</c:v>
                </c:pt>
                <c:pt idx="7">
                  <c:v>Pawn Shop</c:v>
                </c:pt>
              </c:strCache>
            </c:strRef>
          </c:cat>
          <c:val>
            <c:numRef>
              <c:f>Sheet1!$B$2:$B$9</c:f>
              <c:numCache>
                <c:formatCode>0.00%</c:formatCode>
                <c:ptCount val="8"/>
                <c:pt idx="0">
                  <c:v>0.75800000000000001</c:v>
                </c:pt>
                <c:pt idx="1">
                  <c:v>1.2E-2</c:v>
                </c:pt>
                <c:pt idx="2">
                  <c:v>0.10100000000000001</c:v>
                </c:pt>
                <c:pt idx="3">
                  <c:v>6.2E-2</c:v>
                </c:pt>
                <c:pt idx="4">
                  <c:v>2.8000000000000001E-2</c:v>
                </c:pt>
                <c:pt idx="5">
                  <c:v>1E-3</c:v>
                </c:pt>
                <c:pt idx="6">
                  <c:v>3.3000000000000002E-2</c:v>
                </c:pt>
                <c:pt idx="7">
                  <c:v>5.0000000000000001E-3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256924240402153"/>
          <c:y val="0.18229038415652585"/>
          <c:w val="0.35735842341741181"/>
          <c:h val="0.58382820329277019"/>
        </c:manualLayout>
      </c:layout>
      <c:overlay val="0"/>
      <c:txPr>
        <a:bodyPr/>
        <a:lstStyle/>
        <a:p>
          <a:pPr>
            <a:defRPr sz="1100"/>
          </a:pPr>
          <a:endParaRPr lang="en-US"/>
        </a:p>
      </c:txPr>
    </c:legend>
    <c:plotVisOnly val="1"/>
    <c:dispBlanksAs val="gap"/>
    <c:showDLblsOverMax val="0"/>
  </c:chart>
  <c:spPr>
    <a:solidFill>
      <a:schemeClr val="lt1"/>
    </a:solidFill>
    <a:ln w="25400" cap="flat" cmpd="sng" algn="ctr">
      <a:solidFill>
        <a:schemeClr val="accent1"/>
      </a:solidFill>
      <a:prstDash val="solid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5726136206658378"/>
          <c:y val="0.10810810810810811"/>
          <c:w val="0.7573147764424184"/>
          <c:h val="0.6970163864652053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Employer's Pension Funds</c:v>
                </c:pt>
              </c:strCache>
            </c:strRef>
          </c:tx>
          <c:invertIfNegative val="0"/>
          <c:dLbls>
            <c:numFmt formatCode="#,##0" sourceLinked="0"/>
            <c:txPr>
              <a:bodyPr/>
              <a:lstStyle/>
              <a:p>
                <a:pPr>
                  <a:defRPr sz="1400"/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Sheet1!$B$1:$G$1</c:f>
              <c:strCache>
                <c:ptCount val="6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</c:strCache>
            </c:strRef>
          </c:cat>
          <c:val>
            <c:numRef>
              <c:f>Sheet1!$B$2:$G$2</c:f>
              <c:numCache>
                <c:formatCode>0</c:formatCode>
                <c:ptCount val="6"/>
                <c:pt idx="0">
                  <c:v>1350.9670000000001</c:v>
                </c:pt>
                <c:pt idx="1">
                  <c:v>1380.1130000000001</c:v>
                </c:pt>
                <c:pt idx="2">
                  <c:v>1378.981</c:v>
                </c:pt>
                <c:pt idx="3">
                  <c:v>1382.741</c:v>
                </c:pt>
                <c:pt idx="4">
                  <c:v>1412.827</c:v>
                </c:pt>
                <c:pt idx="5">
                  <c:v>1433.86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Financial Institution Pension Funds</c:v>
                </c:pt>
              </c:strCache>
            </c:strRef>
          </c:tx>
          <c:invertIfNegative val="0"/>
          <c:dLbls>
            <c:numFmt formatCode="#,##0" sourceLinked="0"/>
            <c:txPr>
              <a:bodyPr/>
              <a:lstStyle/>
              <a:p>
                <a:pPr>
                  <a:defRPr sz="1400"/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Sheet1!$B$1:$G$1</c:f>
              <c:strCache>
                <c:ptCount val="6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</c:strCache>
            </c:strRef>
          </c:cat>
          <c:val>
            <c:numRef>
              <c:f>Sheet1!$B$3:$G$3</c:f>
              <c:numCache>
                <c:formatCode>0</c:formatCode>
                <c:ptCount val="6"/>
                <c:pt idx="0">
                  <c:v>1081.4739999999999</c:v>
                </c:pt>
                <c:pt idx="1">
                  <c:v>1178.999</c:v>
                </c:pt>
                <c:pt idx="2">
                  <c:v>1207.5830000000001</c:v>
                </c:pt>
                <c:pt idx="3">
                  <c:v>1435.2560000000001</c:v>
                </c:pt>
                <c:pt idx="4">
                  <c:v>1669.8810000000001</c:v>
                </c:pt>
                <c:pt idx="5">
                  <c:v>1911.9380000000001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9321728"/>
        <c:axId val="139323264"/>
      </c:barChart>
      <c:catAx>
        <c:axId val="13932172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en-US"/>
          </a:p>
        </c:txPr>
        <c:crossAx val="139323264"/>
        <c:crosses val="autoZero"/>
        <c:auto val="1"/>
        <c:lblAlgn val="ctr"/>
        <c:lblOffset val="100"/>
        <c:noMultiLvlLbl val="0"/>
      </c:catAx>
      <c:valAx>
        <c:axId val="139323264"/>
        <c:scaling>
          <c:orientation val="minMax"/>
          <c:max val="2000"/>
        </c:scaling>
        <c:delete val="0"/>
        <c:axPos val="b"/>
        <c:majorGridlines>
          <c:spPr>
            <a:ln>
              <a:noFill/>
            </a:ln>
          </c:spPr>
        </c:majorGridlines>
        <c:numFmt formatCode="#,##0" sourceLinked="0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en-US"/>
          </a:p>
        </c:txPr>
        <c:crossAx val="139321728"/>
        <c:crosses val="autoZero"/>
        <c:crossBetween val="between"/>
        <c:majorUnit val="1000"/>
      </c:valAx>
    </c:plotArea>
    <c:legend>
      <c:legendPos val="b"/>
      <c:layout/>
      <c:overlay val="0"/>
      <c:txPr>
        <a:bodyPr/>
        <a:lstStyle/>
        <a:p>
          <a:pPr>
            <a:defRPr sz="1400"/>
          </a:pPr>
          <a:endParaRPr lang="en-US"/>
        </a:p>
      </c:txPr>
    </c:legend>
    <c:plotVisOnly val="1"/>
    <c:dispBlanksAs val="gap"/>
    <c:showDLblsOverMax val="0"/>
  </c:chart>
  <c:spPr>
    <a:ln>
      <a:gradFill>
        <a:gsLst>
          <a:gs pos="0">
            <a:schemeClr val="accent1">
              <a:tint val="66000"/>
              <a:satMod val="160000"/>
            </a:schemeClr>
          </a:gs>
          <a:gs pos="50000">
            <a:schemeClr val="accent1">
              <a:tint val="44500"/>
              <a:satMod val="160000"/>
            </a:schemeClr>
          </a:gs>
          <a:gs pos="100000">
            <a:schemeClr val="accent1">
              <a:tint val="23500"/>
              <a:satMod val="160000"/>
            </a:schemeClr>
          </a:gs>
        </a:gsLst>
        <a:lin ang="5400000" scaled="0"/>
      </a:gradFill>
    </a:ln>
  </c:spPr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Aset Bersih</c:v>
                </c:pt>
              </c:strCache>
            </c:strRef>
          </c:tx>
          <c:invertIfNegative val="0"/>
          <c:dPt>
            <c:idx val="13"/>
            <c:invertIfNegative val="0"/>
            <c:bubble3D val="0"/>
          </c:dPt>
          <c:dLbls>
            <c:dLbl>
              <c:idx val="17"/>
              <c:layout/>
              <c:tx>
                <c:rich>
                  <a:bodyPr/>
                  <a:lstStyle/>
                  <a:p>
                    <a:r>
                      <a:rPr lang="en-US" sz="1100" dirty="0" smtClean="0"/>
                      <a:t>1</a:t>
                    </a:r>
                    <a:r>
                      <a:rPr lang="id-ID" sz="1100" dirty="0" smtClean="0"/>
                      <a:t>5</a:t>
                    </a:r>
                    <a:r>
                      <a:rPr lang="en-US" sz="1100" dirty="0" smtClean="0"/>
                      <a:t>8.1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1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Sheet1!$B$1:$S$1</c:f>
              <c:strCache>
                <c:ptCount val="18"/>
                <c:pt idx="0">
                  <c:v>1995</c:v>
                </c:pt>
                <c:pt idx="1">
                  <c:v>1996</c:v>
                </c:pt>
                <c:pt idx="2">
                  <c:v>1997</c:v>
                </c:pt>
                <c:pt idx="3">
                  <c:v>1998</c:v>
                </c:pt>
                <c:pt idx="4">
                  <c:v>1999</c:v>
                </c:pt>
                <c:pt idx="5">
                  <c:v>2000</c:v>
                </c:pt>
                <c:pt idx="6">
                  <c:v>2001</c:v>
                </c:pt>
                <c:pt idx="7">
                  <c:v>2002</c:v>
                </c:pt>
                <c:pt idx="8">
                  <c:v>2003</c:v>
                </c:pt>
                <c:pt idx="9">
                  <c:v>2004</c:v>
                </c:pt>
                <c:pt idx="10">
                  <c:v>2005</c:v>
                </c:pt>
                <c:pt idx="11">
                  <c:v>2006</c:v>
                </c:pt>
                <c:pt idx="12">
                  <c:v>2007</c:v>
                </c:pt>
                <c:pt idx="13">
                  <c:v>2008</c:v>
                </c:pt>
                <c:pt idx="14">
                  <c:v>2009</c:v>
                </c:pt>
                <c:pt idx="15">
                  <c:v>2010</c:v>
                </c:pt>
                <c:pt idx="16">
                  <c:v>2011</c:v>
                </c:pt>
                <c:pt idx="17">
                  <c:v>2012</c:v>
                </c:pt>
              </c:strCache>
            </c:strRef>
          </c:cat>
          <c:val>
            <c:numRef>
              <c:f>Sheet1!$B$2:$S$2</c:f>
              <c:numCache>
                <c:formatCode>General</c:formatCode>
                <c:ptCount val="18"/>
                <c:pt idx="0">
                  <c:v>10.739999999999998</c:v>
                </c:pt>
                <c:pt idx="1">
                  <c:v>13.27</c:v>
                </c:pt>
                <c:pt idx="2">
                  <c:v>16.21</c:v>
                </c:pt>
                <c:pt idx="3">
                  <c:v>20.87</c:v>
                </c:pt>
                <c:pt idx="4">
                  <c:v>26.35</c:v>
                </c:pt>
                <c:pt idx="5">
                  <c:v>30.810000000000009</c:v>
                </c:pt>
                <c:pt idx="6">
                  <c:v>35.39</c:v>
                </c:pt>
                <c:pt idx="7">
                  <c:v>41.71</c:v>
                </c:pt>
                <c:pt idx="8">
                  <c:v>49.64</c:v>
                </c:pt>
                <c:pt idx="9">
                  <c:v>57.790000000000013</c:v>
                </c:pt>
                <c:pt idx="10">
                  <c:v>63.97</c:v>
                </c:pt>
                <c:pt idx="11">
                  <c:v>77.7</c:v>
                </c:pt>
                <c:pt idx="12">
                  <c:v>91.169999999999987</c:v>
                </c:pt>
                <c:pt idx="13">
                  <c:v>90.35</c:v>
                </c:pt>
                <c:pt idx="14">
                  <c:v>112.51</c:v>
                </c:pt>
                <c:pt idx="15">
                  <c:v>130.34</c:v>
                </c:pt>
                <c:pt idx="16">
                  <c:v>141.58000000000001</c:v>
                </c:pt>
                <c:pt idx="17">
                  <c:v>158.1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9519872"/>
        <c:axId val="139521408"/>
      </c:barChart>
      <c:catAx>
        <c:axId val="1395198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en-US"/>
          </a:p>
        </c:txPr>
        <c:crossAx val="139521408"/>
        <c:crosses val="autoZero"/>
        <c:auto val="1"/>
        <c:lblAlgn val="ctr"/>
        <c:lblOffset val="100"/>
        <c:noMultiLvlLbl val="0"/>
      </c:catAx>
      <c:valAx>
        <c:axId val="139521408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en-US"/>
          </a:p>
        </c:txPr>
        <c:crossAx val="139519872"/>
        <c:crosses val="autoZero"/>
        <c:crossBetween val="between"/>
      </c:valAx>
    </c:plotArea>
    <c:plotVisOnly val="1"/>
    <c:dispBlanksAs val="gap"/>
    <c:showDLblsOverMax val="0"/>
  </c:chart>
  <c:spPr>
    <a:ln>
      <a:gradFill>
        <a:gsLst>
          <a:gs pos="0">
            <a:schemeClr val="accent1">
              <a:tint val="66000"/>
              <a:satMod val="160000"/>
            </a:schemeClr>
          </a:gs>
          <a:gs pos="50000">
            <a:schemeClr val="accent1">
              <a:tint val="44500"/>
              <a:satMod val="160000"/>
            </a:schemeClr>
          </a:gs>
          <a:gs pos="100000">
            <a:schemeClr val="accent1">
              <a:tint val="23500"/>
              <a:satMod val="160000"/>
            </a:schemeClr>
          </a:gs>
        </a:gsLst>
        <a:lin ang="5400000" scaled="0"/>
      </a:gradFill>
    </a:ln>
  </c:spPr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/>
      <c:areaChart>
        <c:grouping val="percent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Term Deposit</c:v>
                </c:pt>
              </c:strCache>
            </c:strRef>
          </c:tx>
          <c:cat>
            <c:strRef>
              <c:f>Sheet1!$B$1:$O$1</c:f>
              <c:strCache>
                <c:ptCount val="14"/>
                <c:pt idx="0">
                  <c:v>2012</c:v>
                </c:pt>
                <c:pt idx="1">
                  <c:v>2011</c:v>
                </c:pt>
                <c:pt idx="2">
                  <c:v>2010</c:v>
                </c:pt>
                <c:pt idx="3">
                  <c:v>2009</c:v>
                </c:pt>
                <c:pt idx="4">
                  <c:v>2008</c:v>
                </c:pt>
                <c:pt idx="5">
                  <c:v>2007</c:v>
                </c:pt>
                <c:pt idx="6">
                  <c:v>2006</c:v>
                </c:pt>
                <c:pt idx="7">
                  <c:v>2005</c:v>
                </c:pt>
                <c:pt idx="8">
                  <c:v>2004</c:v>
                </c:pt>
                <c:pt idx="9">
                  <c:v>2003</c:v>
                </c:pt>
                <c:pt idx="10">
                  <c:v>2002</c:v>
                </c:pt>
                <c:pt idx="11">
                  <c:v>2001</c:v>
                </c:pt>
                <c:pt idx="12">
                  <c:v>2000</c:v>
                </c:pt>
                <c:pt idx="13">
                  <c:v>1999</c:v>
                </c:pt>
              </c:strCache>
            </c:strRef>
          </c:cat>
          <c:val>
            <c:numRef>
              <c:f>Sheet1!$B$2:$O$2</c:f>
              <c:numCache>
                <c:formatCode>0.00%</c:formatCode>
                <c:ptCount val="14"/>
                <c:pt idx="0">
                  <c:v>0.26100000000000001</c:v>
                </c:pt>
                <c:pt idx="1">
                  <c:v>0.246</c:v>
                </c:pt>
                <c:pt idx="2">
                  <c:v>0.22259999999999999</c:v>
                </c:pt>
                <c:pt idx="3">
                  <c:v>0.21920000000000001</c:v>
                </c:pt>
                <c:pt idx="4">
                  <c:v>0.24179999999999999</c:v>
                </c:pt>
                <c:pt idx="5">
                  <c:v>0.2389</c:v>
                </c:pt>
                <c:pt idx="6">
                  <c:v>0.29770000000000002</c:v>
                </c:pt>
                <c:pt idx="7">
                  <c:v>0.28589999999999999</c:v>
                </c:pt>
                <c:pt idx="8">
                  <c:v>0.34939999999999999</c:v>
                </c:pt>
                <c:pt idx="9">
                  <c:v>0.58320000000000005</c:v>
                </c:pt>
                <c:pt idx="10">
                  <c:v>0.70069999999999999</c:v>
                </c:pt>
                <c:pt idx="11">
                  <c:v>0.69779999999999998</c:v>
                </c:pt>
                <c:pt idx="12">
                  <c:v>0.67949999999999999</c:v>
                </c:pt>
                <c:pt idx="13">
                  <c:v>0.70009999999999994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Gov. Bond</c:v>
                </c:pt>
              </c:strCache>
            </c:strRef>
          </c:tx>
          <c:cat>
            <c:strRef>
              <c:f>Sheet1!$B$1:$O$1</c:f>
              <c:strCache>
                <c:ptCount val="14"/>
                <c:pt idx="0">
                  <c:v>2012</c:v>
                </c:pt>
                <c:pt idx="1">
                  <c:v>2011</c:v>
                </c:pt>
                <c:pt idx="2">
                  <c:v>2010</c:v>
                </c:pt>
                <c:pt idx="3">
                  <c:v>2009</c:v>
                </c:pt>
                <c:pt idx="4">
                  <c:v>2008</c:v>
                </c:pt>
                <c:pt idx="5">
                  <c:v>2007</c:v>
                </c:pt>
                <c:pt idx="6">
                  <c:v>2006</c:v>
                </c:pt>
                <c:pt idx="7">
                  <c:v>2005</c:v>
                </c:pt>
                <c:pt idx="8">
                  <c:v>2004</c:v>
                </c:pt>
                <c:pt idx="9">
                  <c:v>2003</c:v>
                </c:pt>
                <c:pt idx="10">
                  <c:v>2002</c:v>
                </c:pt>
                <c:pt idx="11">
                  <c:v>2001</c:v>
                </c:pt>
                <c:pt idx="12">
                  <c:v>2000</c:v>
                </c:pt>
                <c:pt idx="13">
                  <c:v>1999</c:v>
                </c:pt>
              </c:strCache>
            </c:strRef>
          </c:cat>
          <c:val>
            <c:numRef>
              <c:f>Sheet1!$B$3:$O$3</c:f>
              <c:numCache>
                <c:formatCode>0.00%</c:formatCode>
                <c:ptCount val="14"/>
                <c:pt idx="0">
                  <c:v>0.20369999999999999</c:v>
                </c:pt>
                <c:pt idx="1">
                  <c:v>0.22600000000000001</c:v>
                </c:pt>
                <c:pt idx="2">
                  <c:v>0.2465</c:v>
                </c:pt>
                <c:pt idx="3">
                  <c:v>0.2752</c:v>
                </c:pt>
                <c:pt idx="4">
                  <c:v>0.29060000000000002</c:v>
                </c:pt>
                <c:pt idx="5">
                  <c:v>0.21840000000000001</c:v>
                </c:pt>
                <c:pt idx="6">
                  <c:v>0.23100000000000001</c:v>
                </c:pt>
                <c:pt idx="7">
                  <c:v>0.26290000000000002</c:v>
                </c:pt>
                <c:pt idx="8">
                  <c:v>0.21240000000000001</c:v>
                </c:pt>
                <c:pt idx="9">
                  <c:v>4.1300000000000003E-2</c:v>
                </c:pt>
                <c:pt idx="10">
                  <c:v>1.2999999999999999E-3</c:v>
                </c:pt>
                <c:pt idx="11">
                  <c:v>1E-3</c:v>
                </c:pt>
                <c:pt idx="12">
                  <c:v>0</c:v>
                </c:pt>
                <c:pt idx="13">
                  <c:v>0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Stock</c:v>
                </c:pt>
              </c:strCache>
            </c:strRef>
          </c:tx>
          <c:cat>
            <c:strRef>
              <c:f>Sheet1!$B$1:$O$1</c:f>
              <c:strCache>
                <c:ptCount val="14"/>
                <c:pt idx="0">
                  <c:v>2012</c:v>
                </c:pt>
                <c:pt idx="1">
                  <c:v>2011</c:v>
                </c:pt>
                <c:pt idx="2">
                  <c:v>2010</c:v>
                </c:pt>
                <c:pt idx="3">
                  <c:v>2009</c:v>
                </c:pt>
                <c:pt idx="4">
                  <c:v>2008</c:v>
                </c:pt>
                <c:pt idx="5">
                  <c:v>2007</c:v>
                </c:pt>
                <c:pt idx="6">
                  <c:v>2006</c:v>
                </c:pt>
                <c:pt idx="7">
                  <c:v>2005</c:v>
                </c:pt>
                <c:pt idx="8">
                  <c:v>2004</c:v>
                </c:pt>
                <c:pt idx="9">
                  <c:v>2003</c:v>
                </c:pt>
                <c:pt idx="10">
                  <c:v>2002</c:v>
                </c:pt>
                <c:pt idx="11">
                  <c:v>2001</c:v>
                </c:pt>
                <c:pt idx="12">
                  <c:v>2000</c:v>
                </c:pt>
                <c:pt idx="13">
                  <c:v>1999</c:v>
                </c:pt>
              </c:strCache>
            </c:strRef>
          </c:cat>
          <c:val>
            <c:numRef>
              <c:f>Sheet1!$B$4:$O$4</c:f>
              <c:numCache>
                <c:formatCode>0.00%</c:formatCode>
                <c:ptCount val="14"/>
                <c:pt idx="0">
                  <c:v>0.1646</c:v>
                </c:pt>
                <c:pt idx="1">
                  <c:v>0.16200000000000001</c:v>
                </c:pt>
                <c:pt idx="2">
                  <c:v>0.17380000000000001</c:v>
                </c:pt>
                <c:pt idx="3">
                  <c:v>0.14810000000000001</c:v>
                </c:pt>
                <c:pt idx="4">
                  <c:v>9.7900000000000001E-2</c:v>
                </c:pt>
                <c:pt idx="5">
                  <c:v>0.15909999999999999</c:v>
                </c:pt>
                <c:pt idx="6">
                  <c:v>9.9099999999999994E-2</c:v>
                </c:pt>
                <c:pt idx="7">
                  <c:v>6.8699999999999997E-2</c:v>
                </c:pt>
                <c:pt idx="8">
                  <c:v>5.8999999999999997E-2</c:v>
                </c:pt>
                <c:pt idx="9">
                  <c:v>3.9899999999999998E-2</c:v>
                </c:pt>
                <c:pt idx="10">
                  <c:v>4.0599999999999997E-2</c:v>
                </c:pt>
                <c:pt idx="11">
                  <c:v>4.6600000000000003E-2</c:v>
                </c:pt>
                <c:pt idx="12">
                  <c:v>4.87E-2</c:v>
                </c:pt>
                <c:pt idx="13">
                  <c:v>6.1600000000000002E-2</c:v>
                </c:pt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Bond</c:v>
                </c:pt>
              </c:strCache>
            </c:strRef>
          </c:tx>
          <c:cat>
            <c:strRef>
              <c:f>Sheet1!$B$1:$O$1</c:f>
              <c:strCache>
                <c:ptCount val="14"/>
                <c:pt idx="0">
                  <c:v>2012</c:v>
                </c:pt>
                <c:pt idx="1">
                  <c:v>2011</c:v>
                </c:pt>
                <c:pt idx="2">
                  <c:v>2010</c:v>
                </c:pt>
                <c:pt idx="3">
                  <c:v>2009</c:v>
                </c:pt>
                <c:pt idx="4">
                  <c:v>2008</c:v>
                </c:pt>
                <c:pt idx="5">
                  <c:v>2007</c:v>
                </c:pt>
                <c:pt idx="6">
                  <c:v>2006</c:v>
                </c:pt>
                <c:pt idx="7">
                  <c:v>2005</c:v>
                </c:pt>
                <c:pt idx="8">
                  <c:v>2004</c:v>
                </c:pt>
                <c:pt idx="9">
                  <c:v>2003</c:v>
                </c:pt>
                <c:pt idx="10">
                  <c:v>2002</c:v>
                </c:pt>
                <c:pt idx="11">
                  <c:v>2001</c:v>
                </c:pt>
                <c:pt idx="12">
                  <c:v>2000</c:v>
                </c:pt>
                <c:pt idx="13">
                  <c:v>1999</c:v>
                </c:pt>
              </c:strCache>
            </c:strRef>
          </c:cat>
          <c:val>
            <c:numRef>
              <c:f>Sheet1!$B$5:$O$5</c:f>
              <c:numCache>
                <c:formatCode>0.00%</c:formatCode>
                <c:ptCount val="14"/>
                <c:pt idx="0">
                  <c:v>0.2429</c:v>
                </c:pt>
                <c:pt idx="1">
                  <c:v>0.23799999999999999</c:v>
                </c:pt>
                <c:pt idx="2">
                  <c:v>0.23569999999999999</c:v>
                </c:pt>
                <c:pt idx="3">
                  <c:v>0.24049999999999999</c:v>
                </c:pt>
                <c:pt idx="4">
                  <c:v>0.25309999999999999</c:v>
                </c:pt>
                <c:pt idx="5">
                  <c:v>0.2576</c:v>
                </c:pt>
                <c:pt idx="6">
                  <c:v>0.26</c:v>
                </c:pt>
                <c:pt idx="7">
                  <c:v>0.25580000000000003</c:v>
                </c:pt>
                <c:pt idx="8">
                  <c:v>0.218</c:v>
                </c:pt>
                <c:pt idx="9">
                  <c:v>0.1925</c:v>
                </c:pt>
                <c:pt idx="10">
                  <c:v>0.1188</c:v>
                </c:pt>
                <c:pt idx="11">
                  <c:v>9.4899999999999998E-2</c:v>
                </c:pt>
                <c:pt idx="12">
                  <c:v>9.6500000000000002E-2</c:v>
                </c:pt>
                <c:pt idx="13">
                  <c:v>5.8799999999999998E-2</c:v>
                </c:pt>
              </c:numCache>
            </c:numRef>
          </c:val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Direct Investment</c:v>
                </c:pt>
              </c:strCache>
            </c:strRef>
          </c:tx>
          <c:spPr>
            <a:solidFill>
              <a:srgbClr val="FFC000"/>
            </a:solidFill>
          </c:spPr>
          <c:cat>
            <c:strRef>
              <c:f>Sheet1!$B$1:$O$1</c:f>
              <c:strCache>
                <c:ptCount val="14"/>
                <c:pt idx="0">
                  <c:v>2012</c:v>
                </c:pt>
                <c:pt idx="1">
                  <c:v>2011</c:v>
                </c:pt>
                <c:pt idx="2">
                  <c:v>2010</c:v>
                </c:pt>
                <c:pt idx="3">
                  <c:v>2009</c:v>
                </c:pt>
                <c:pt idx="4">
                  <c:v>2008</c:v>
                </c:pt>
                <c:pt idx="5">
                  <c:v>2007</c:v>
                </c:pt>
                <c:pt idx="6">
                  <c:v>2006</c:v>
                </c:pt>
                <c:pt idx="7">
                  <c:v>2005</c:v>
                </c:pt>
                <c:pt idx="8">
                  <c:v>2004</c:v>
                </c:pt>
                <c:pt idx="9">
                  <c:v>2003</c:v>
                </c:pt>
                <c:pt idx="10">
                  <c:v>2002</c:v>
                </c:pt>
                <c:pt idx="11">
                  <c:v>2001</c:v>
                </c:pt>
                <c:pt idx="12">
                  <c:v>2000</c:v>
                </c:pt>
                <c:pt idx="13">
                  <c:v>1999</c:v>
                </c:pt>
              </c:strCache>
            </c:strRef>
          </c:cat>
          <c:val>
            <c:numRef>
              <c:f>Sheet1!$B$6:$O$6</c:f>
              <c:numCache>
                <c:formatCode>0.00%</c:formatCode>
                <c:ptCount val="14"/>
                <c:pt idx="0">
                  <c:v>2.8999999999999998E-2</c:v>
                </c:pt>
                <c:pt idx="1">
                  <c:v>0.03</c:v>
                </c:pt>
                <c:pt idx="2">
                  <c:v>3.1199999999999999E-2</c:v>
                </c:pt>
                <c:pt idx="3">
                  <c:v>3.4799999999999998E-2</c:v>
                </c:pt>
                <c:pt idx="4">
                  <c:v>4.1399999999999999E-2</c:v>
                </c:pt>
                <c:pt idx="5">
                  <c:v>3.5299999999999998E-2</c:v>
                </c:pt>
                <c:pt idx="6">
                  <c:v>4.3099999999999999E-2</c:v>
                </c:pt>
                <c:pt idx="7">
                  <c:v>5.4100000000000002E-2</c:v>
                </c:pt>
                <c:pt idx="8">
                  <c:v>6.1499999999999999E-2</c:v>
                </c:pt>
                <c:pt idx="9">
                  <c:v>5.4800000000000001E-2</c:v>
                </c:pt>
                <c:pt idx="10">
                  <c:v>6.7299999999999999E-2</c:v>
                </c:pt>
                <c:pt idx="11">
                  <c:v>7.9500000000000001E-2</c:v>
                </c:pt>
                <c:pt idx="12">
                  <c:v>8.0100000000000005E-2</c:v>
                </c:pt>
                <c:pt idx="13">
                  <c:v>8.7099999999999997E-2</c:v>
                </c:pt>
              </c:numCache>
            </c:numRef>
          </c:val>
        </c:ser>
        <c:ser>
          <c:idx val="5"/>
          <c:order val="5"/>
          <c:tx>
            <c:strRef>
              <c:f>Sheet1!$A$7</c:f>
              <c:strCache>
                <c:ptCount val="1"/>
                <c:pt idx="0">
                  <c:v>Mutual Funds</c:v>
                </c:pt>
              </c:strCache>
            </c:strRef>
          </c:tx>
          <c:cat>
            <c:strRef>
              <c:f>Sheet1!$B$1:$O$1</c:f>
              <c:strCache>
                <c:ptCount val="14"/>
                <c:pt idx="0">
                  <c:v>2012</c:v>
                </c:pt>
                <c:pt idx="1">
                  <c:v>2011</c:v>
                </c:pt>
                <c:pt idx="2">
                  <c:v>2010</c:v>
                </c:pt>
                <c:pt idx="3">
                  <c:v>2009</c:v>
                </c:pt>
                <c:pt idx="4">
                  <c:v>2008</c:v>
                </c:pt>
                <c:pt idx="5">
                  <c:v>2007</c:v>
                </c:pt>
                <c:pt idx="6">
                  <c:v>2006</c:v>
                </c:pt>
                <c:pt idx="7">
                  <c:v>2005</c:v>
                </c:pt>
                <c:pt idx="8">
                  <c:v>2004</c:v>
                </c:pt>
                <c:pt idx="9">
                  <c:v>2003</c:v>
                </c:pt>
                <c:pt idx="10">
                  <c:v>2002</c:v>
                </c:pt>
                <c:pt idx="11">
                  <c:v>2001</c:v>
                </c:pt>
                <c:pt idx="12">
                  <c:v>2000</c:v>
                </c:pt>
                <c:pt idx="13">
                  <c:v>1999</c:v>
                </c:pt>
              </c:strCache>
            </c:strRef>
          </c:cat>
          <c:val>
            <c:numRef>
              <c:f>Sheet1!$B$7:$O$7</c:f>
              <c:numCache>
                <c:formatCode>0.00%</c:formatCode>
                <c:ptCount val="14"/>
                <c:pt idx="0">
                  <c:v>6.5799999999999997E-2</c:v>
                </c:pt>
                <c:pt idx="1">
                  <c:v>6.8000000000000005E-2</c:v>
                </c:pt>
                <c:pt idx="2">
                  <c:v>5.8900000000000001E-2</c:v>
                </c:pt>
                <c:pt idx="3">
                  <c:v>0.05</c:v>
                </c:pt>
                <c:pt idx="4">
                  <c:v>3.8800000000000001E-2</c:v>
                </c:pt>
                <c:pt idx="5">
                  <c:v>5.6500000000000002E-2</c:v>
                </c:pt>
                <c:pt idx="6">
                  <c:v>3.15E-2</c:v>
                </c:pt>
                <c:pt idx="7">
                  <c:v>2.7199999999999998E-2</c:v>
                </c:pt>
                <c:pt idx="8">
                  <c:v>5.1200000000000002E-2</c:v>
                </c:pt>
                <c:pt idx="9">
                  <c:v>3.5900000000000001E-2</c:v>
                </c:pt>
                <c:pt idx="10">
                  <c:v>1.2500000000000001E-2</c:v>
                </c:pt>
                <c:pt idx="11">
                  <c:v>1.0500000000000001E-2</c:v>
                </c:pt>
                <c:pt idx="12">
                  <c:v>1.4800000000000001E-2</c:v>
                </c:pt>
                <c:pt idx="13">
                  <c:v>1.0699999999999999E-2</c:v>
                </c:pt>
              </c:numCache>
            </c:numRef>
          </c:val>
        </c:ser>
        <c:ser>
          <c:idx val="6"/>
          <c:order val="6"/>
          <c:tx>
            <c:strRef>
              <c:f>Sheet1!$A$8</c:f>
              <c:strCache>
                <c:ptCount val="1"/>
                <c:pt idx="0">
                  <c:v>Property</c:v>
                </c:pt>
              </c:strCache>
            </c:strRef>
          </c:tx>
          <c:cat>
            <c:strRef>
              <c:f>Sheet1!$B$1:$O$1</c:f>
              <c:strCache>
                <c:ptCount val="14"/>
                <c:pt idx="0">
                  <c:v>2012</c:v>
                </c:pt>
                <c:pt idx="1">
                  <c:v>2011</c:v>
                </c:pt>
                <c:pt idx="2">
                  <c:v>2010</c:v>
                </c:pt>
                <c:pt idx="3">
                  <c:v>2009</c:v>
                </c:pt>
                <c:pt idx="4">
                  <c:v>2008</c:v>
                </c:pt>
                <c:pt idx="5">
                  <c:v>2007</c:v>
                </c:pt>
                <c:pt idx="6">
                  <c:v>2006</c:v>
                </c:pt>
                <c:pt idx="7">
                  <c:v>2005</c:v>
                </c:pt>
                <c:pt idx="8">
                  <c:v>2004</c:v>
                </c:pt>
                <c:pt idx="9">
                  <c:v>2003</c:v>
                </c:pt>
                <c:pt idx="10">
                  <c:v>2002</c:v>
                </c:pt>
                <c:pt idx="11">
                  <c:v>2001</c:v>
                </c:pt>
                <c:pt idx="12">
                  <c:v>2000</c:v>
                </c:pt>
                <c:pt idx="13">
                  <c:v>1999</c:v>
                </c:pt>
              </c:strCache>
            </c:strRef>
          </c:cat>
          <c:val>
            <c:numRef>
              <c:f>Sheet1!$B$8:$O$8</c:f>
              <c:numCache>
                <c:formatCode>0.00%</c:formatCode>
                <c:ptCount val="14"/>
                <c:pt idx="0">
                  <c:v>3.0899999999999997E-2</c:v>
                </c:pt>
                <c:pt idx="1">
                  <c:v>0.03</c:v>
                </c:pt>
                <c:pt idx="2">
                  <c:v>3.1300000000000001E-2</c:v>
                </c:pt>
                <c:pt idx="3">
                  <c:v>3.2199999999999999E-2</c:v>
                </c:pt>
                <c:pt idx="4">
                  <c:v>3.6499999999999998E-2</c:v>
                </c:pt>
                <c:pt idx="5">
                  <c:v>3.4200000000000001E-2</c:v>
                </c:pt>
                <c:pt idx="6">
                  <c:v>3.7499999999999999E-2</c:v>
                </c:pt>
                <c:pt idx="7">
                  <c:v>4.5400000000000003E-2</c:v>
                </c:pt>
                <c:pt idx="8">
                  <c:v>4.8500000000000001E-2</c:v>
                </c:pt>
                <c:pt idx="9">
                  <c:v>5.2400000000000002E-2</c:v>
                </c:pt>
                <c:pt idx="10">
                  <c:v>5.8799999999999998E-2</c:v>
                </c:pt>
                <c:pt idx="11">
                  <c:v>6.9699999999999998E-2</c:v>
                </c:pt>
                <c:pt idx="12">
                  <c:v>8.0399999999999999E-2</c:v>
                </c:pt>
                <c:pt idx="13">
                  <c:v>8.1699999999999995E-2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43825152"/>
        <c:axId val="143826944"/>
      </c:areaChart>
      <c:dateAx>
        <c:axId val="143825152"/>
        <c:scaling>
          <c:orientation val="maxMin"/>
        </c:scaling>
        <c:delete val="0"/>
        <c:axPos val="b"/>
        <c:numFmt formatCode="[$-409]mmm\-yy;@" sourceLinked="0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en-US"/>
          </a:p>
        </c:txPr>
        <c:crossAx val="143826944"/>
        <c:crosses val="autoZero"/>
        <c:auto val="0"/>
        <c:lblOffset val="100"/>
        <c:baseTimeUnit val="days"/>
      </c:dateAx>
      <c:valAx>
        <c:axId val="143826944"/>
        <c:scaling>
          <c:orientation val="minMax"/>
        </c:scaling>
        <c:delete val="0"/>
        <c:axPos val="r"/>
        <c:majorGridlines/>
        <c:numFmt formatCode="0%" sourceLinked="1"/>
        <c:majorTickMark val="out"/>
        <c:minorTickMark val="none"/>
        <c:tickLblPos val="high"/>
        <c:txPr>
          <a:bodyPr/>
          <a:lstStyle/>
          <a:p>
            <a:pPr>
              <a:defRPr sz="1200"/>
            </a:pPr>
            <a:endParaRPr lang="en-US"/>
          </a:p>
        </c:txPr>
        <c:crossAx val="143825152"/>
        <c:crosses val="autoZero"/>
        <c:crossBetween val="midCat"/>
      </c:valAx>
    </c:plotArea>
    <c:legend>
      <c:legendPos val="b"/>
      <c:layout>
        <c:manualLayout>
          <c:xMode val="edge"/>
          <c:yMode val="edge"/>
          <c:x val="7.8180227471566217E-4"/>
          <c:y val="0.92932564679415075"/>
          <c:w val="0.99921819772528431"/>
          <c:h val="4.8452005999250099E-2"/>
        </c:manualLayout>
      </c:layout>
      <c:overlay val="0"/>
      <c:txPr>
        <a:bodyPr/>
        <a:lstStyle/>
        <a:p>
          <a:pPr>
            <a:defRPr sz="1200"/>
          </a:pPr>
          <a:endParaRPr lang="en-US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DCAF81D-237A-449B-9E3A-C4B1936E7064}" type="doc">
      <dgm:prSet loTypeId="urn:microsoft.com/office/officeart/2005/8/layout/cycle6" loCatId="cycle" qsTypeId="urn:microsoft.com/office/officeart/2005/8/quickstyle/3d3" qsCatId="3D" csTypeId="urn:microsoft.com/office/officeart/2005/8/colors/accent2_2" csCatId="accent2" phldr="1"/>
      <dgm:spPr/>
      <dgm:t>
        <a:bodyPr/>
        <a:lstStyle/>
        <a:p>
          <a:endParaRPr lang="id-ID"/>
        </a:p>
      </dgm:t>
    </dgm:pt>
    <dgm:pt modelId="{FC82DF78-C1B9-4C03-9D07-24813D00B2BB}">
      <dgm:prSet phldrT="[Text]" custT="1"/>
      <dgm:spPr/>
      <dgm:t>
        <a:bodyPr/>
        <a:lstStyle/>
        <a:p>
          <a:r>
            <a:rPr lang="en-US" sz="1200" b="1" dirty="0" smtClean="0"/>
            <a:t>Chairman</a:t>
          </a:r>
          <a:endParaRPr lang="id-ID" sz="1200" b="1" dirty="0"/>
        </a:p>
      </dgm:t>
    </dgm:pt>
    <dgm:pt modelId="{764FB75F-A4B6-44E3-A7E4-B9EFBEA4FE23}" type="parTrans" cxnId="{57C644C5-7B40-45FC-9486-622B6484C99C}">
      <dgm:prSet/>
      <dgm:spPr/>
      <dgm:t>
        <a:bodyPr/>
        <a:lstStyle/>
        <a:p>
          <a:endParaRPr lang="id-ID" sz="1200"/>
        </a:p>
      </dgm:t>
    </dgm:pt>
    <dgm:pt modelId="{B27937DE-BD88-4975-B2F0-1095BEEEABFD}" type="sibTrans" cxnId="{57C644C5-7B40-45FC-9486-622B6484C99C}">
      <dgm:prSet/>
      <dgm:spPr/>
      <dgm:t>
        <a:bodyPr/>
        <a:lstStyle/>
        <a:p>
          <a:endParaRPr lang="id-ID" sz="1200"/>
        </a:p>
      </dgm:t>
    </dgm:pt>
    <dgm:pt modelId="{AC46D5A4-C4B0-495A-B1CD-ADB66DBD2DC5}">
      <dgm:prSet phldrT="[Text]" custT="1"/>
      <dgm:spPr/>
      <dgm:t>
        <a:bodyPr/>
        <a:lstStyle/>
        <a:p>
          <a:r>
            <a:rPr lang="en-US" sz="1200" b="1" dirty="0" smtClean="0"/>
            <a:t>Member</a:t>
          </a:r>
          <a:r>
            <a:rPr lang="id-ID" sz="1200" b="1" dirty="0" smtClean="0"/>
            <a:t>(Ex Officio BI)</a:t>
          </a:r>
          <a:endParaRPr lang="id-ID" sz="1200" b="1" dirty="0"/>
        </a:p>
      </dgm:t>
    </dgm:pt>
    <dgm:pt modelId="{C2E8CA12-ACC9-41A7-8763-4956345F4D22}" type="parTrans" cxnId="{A7D61C58-3CD5-461B-8528-67A9DF405E99}">
      <dgm:prSet/>
      <dgm:spPr/>
      <dgm:t>
        <a:bodyPr/>
        <a:lstStyle/>
        <a:p>
          <a:endParaRPr lang="id-ID" sz="1200"/>
        </a:p>
      </dgm:t>
    </dgm:pt>
    <dgm:pt modelId="{52586C2F-7F81-493C-928A-5BC67CFD623B}" type="sibTrans" cxnId="{A7D61C58-3CD5-461B-8528-67A9DF405E99}">
      <dgm:prSet/>
      <dgm:spPr/>
      <dgm:t>
        <a:bodyPr/>
        <a:lstStyle/>
        <a:p>
          <a:endParaRPr lang="id-ID" sz="1200"/>
        </a:p>
      </dgm:t>
    </dgm:pt>
    <dgm:pt modelId="{6560C569-5BE4-4521-9B11-A63CA0C969D2}">
      <dgm:prSet phldrT="[Text]" custT="1"/>
      <dgm:spPr/>
      <dgm:t>
        <a:bodyPr/>
        <a:lstStyle/>
        <a:p>
          <a:r>
            <a:rPr lang="en-US" sz="1200" b="1" dirty="0" smtClean="0"/>
            <a:t>Member</a:t>
          </a:r>
          <a:r>
            <a:rPr lang="id-ID" sz="1200" b="1" dirty="0" smtClean="0"/>
            <a:t>(</a:t>
          </a:r>
          <a:r>
            <a:rPr lang="en-US" sz="1200" b="1" dirty="0" smtClean="0"/>
            <a:t>Ex Officio Ministry of Finance</a:t>
          </a:r>
          <a:r>
            <a:rPr lang="id-ID" sz="1200" b="1" dirty="0" smtClean="0"/>
            <a:t>)</a:t>
          </a:r>
          <a:r>
            <a:rPr lang="en-US" sz="1200" b="1" dirty="0" smtClean="0"/>
            <a:t> </a:t>
          </a:r>
          <a:endParaRPr lang="id-ID" sz="1200" b="1" dirty="0"/>
        </a:p>
      </dgm:t>
    </dgm:pt>
    <dgm:pt modelId="{CC345D3A-815B-4463-BA91-97B09E5632A1}" type="parTrans" cxnId="{014EBDBE-6341-41F6-B2FC-17990B9122B8}">
      <dgm:prSet/>
      <dgm:spPr/>
      <dgm:t>
        <a:bodyPr/>
        <a:lstStyle/>
        <a:p>
          <a:endParaRPr lang="id-ID" sz="1200"/>
        </a:p>
      </dgm:t>
    </dgm:pt>
    <dgm:pt modelId="{C537363C-A87D-48FB-841E-9809BAD76D66}" type="sibTrans" cxnId="{014EBDBE-6341-41F6-B2FC-17990B9122B8}">
      <dgm:prSet/>
      <dgm:spPr/>
      <dgm:t>
        <a:bodyPr/>
        <a:lstStyle/>
        <a:p>
          <a:endParaRPr lang="id-ID" sz="1200"/>
        </a:p>
      </dgm:t>
    </dgm:pt>
    <dgm:pt modelId="{CBA22708-A3F1-44C5-820F-31F2CB06CDAE}">
      <dgm:prSet phldrT="[Text]" custT="1"/>
      <dgm:spPr/>
      <dgm:t>
        <a:bodyPr/>
        <a:lstStyle/>
        <a:p>
          <a:r>
            <a:rPr lang="en-US" sz="1200" b="1" dirty="0" smtClean="0"/>
            <a:t>Vice Chairman</a:t>
          </a:r>
          <a:r>
            <a:rPr lang="id-ID" sz="1200" b="1" dirty="0" smtClean="0"/>
            <a:t>(</a:t>
          </a:r>
          <a:r>
            <a:rPr lang="en-US" sz="1200" b="1" dirty="0" smtClean="0"/>
            <a:t>Chairman of Ethics Committee</a:t>
          </a:r>
          <a:r>
            <a:rPr lang="id-ID" sz="1200" b="1" dirty="0" smtClean="0"/>
            <a:t>)</a:t>
          </a:r>
          <a:endParaRPr lang="id-ID" sz="1200" b="1" dirty="0"/>
        </a:p>
      </dgm:t>
    </dgm:pt>
    <dgm:pt modelId="{425A9B35-9A82-49BE-BCC9-07C4FE95E4EA}" type="parTrans" cxnId="{1FCE3451-FD10-4BBF-B343-840E9ACB43F7}">
      <dgm:prSet/>
      <dgm:spPr/>
      <dgm:t>
        <a:bodyPr/>
        <a:lstStyle/>
        <a:p>
          <a:endParaRPr lang="id-ID" sz="1200"/>
        </a:p>
      </dgm:t>
    </dgm:pt>
    <dgm:pt modelId="{D04A52B9-4D8A-47AC-8D69-1069B8BD4D18}" type="sibTrans" cxnId="{1FCE3451-FD10-4BBF-B343-840E9ACB43F7}">
      <dgm:prSet/>
      <dgm:spPr/>
      <dgm:t>
        <a:bodyPr/>
        <a:lstStyle/>
        <a:p>
          <a:endParaRPr lang="id-ID" sz="1200"/>
        </a:p>
      </dgm:t>
    </dgm:pt>
    <dgm:pt modelId="{DA0C2B2E-2158-48F3-9641-433A8DE17CBB}">
      <dgm:prSet phldrT="[Text]" custT="1"/>
      <dgm:spPr/>
      <dgm:t>
        <a:bodyPr/>
        <a:lstStyle/>
        <a:p>
          <a:r>
            <a:rPr lang="en-US" sz="1200" b="1" dirty="0" smtClean="0"/>
            <a:t>Member</a:t>
          </a:r>
          <a:r>
            <a:rPr lang="id-ID" sz="1200" b="1" dirty="0" smtClean="0"/>
            <a:t>(</a:t>
          </a:r>
          <a:r>
            <a:rPr lang="en-US" sz="1200" b="1" dirty="0" smtClean="0"/>
            <a:t>Chairman of Audit Committee</a:t>
          </a:r>
          <a:r>
            <a:rPr lang="id-ID" sz="1200" b="1" dirty="0" smtClean="0"/>
            <a:t>)</a:t>
          </a:r>
          <a:endParaRPr lang="id-ID" sz="1200" b="1" dirty="0"/>
        </a:p>
      </dgm:t>
    </dgm:pt>
    <dgm:pt modelId="{D2BDF5C1-63DE-4EDD-9293-143E54272DFC}" type="parTrans" cxnId="{E7AE1F3B-AE2E-499E-A718-FC84F2B7DD79}">
      <dgm:prSet/>
      <dgm:spPr/>
      <dgm:t>
        <a:bodyPr/>
        <a:lstStyle/>
        <a:p>
          <a:endParaRPr lang="id-ID" sz="1200"/>
        </a:p>
      </dgm:t>
    </dgm:pt>
    <dgm:pt modelId="{56D30C4A-5D5B-4E34-8FE7-A2558B136858}" type="sibTrans" cxnId="{E7AE1F3B-AE2E-499E-A718-FC84F2B7DD79}">
      <dgm:prSet/>
      <dgm:spPr/>
      <dgm:t>
        <a:bodyPr/>
        <a:lstStyle/>
        <a:p>
          <a:endParaRPr lang="id-ID" sz="1200"/>
        </a:p>
      </dgm:t>
    </dgm:pt>
    <dgm:pt modelId="{5EA9810A-4A12-40C4-BFC6-4929DB148C26}">
      <dgm:prSet phldrT="[Text]" custT="1"/>
      <dgm:spPr/>
      <dgm:t>
        <a:bodyPr/>
        <a:lstStyle/>
        <a:p>
          <a:r>
            <a:rPr lang="en-US" sz="1100" b="1" dirty="0" smtClean="0"/>
            <a:t>Member</a:t>
          </a:r>
          <a:r>
            <a:rPr lang="id-ID" sz="1100" b="1" dirty="0" smtClean="0"/>
            <a:t>(</a:t>
          </a:r>
          <a:r>
            <a:rPr lang="en-US" sz="1100" b="1" dirty="0" smtClean="0"/>
            <a:t>Chief Executive of Capital Market Supervision</a:t>
          </a:r>
          <a:r>
            <a:rPr lang="id-ID" sz="1100" b="1" dirty="0" smtClean="0"/>
            <a:t>)</a:t>
          </a:r>
          <a:endParaRPr lang="id-ID" sz="1100" b="1" dirty="0"/>
        </a:p>
      </dgm:t>
    </dgm:pt>
    <dgm:pt modelId="{7DA8D623-431C-48C9-9A28-CF9B39487FD0}" type="parTrans" cxnId="{41E619D9-20B4-4E4A-B094-B8F3D002B3C5}">
      <dgm:prSet/>
      <dgm:spPr/>
      <dgm:t>
        <a:bodyPr/>
        <a:lstStyle/>
        <a:p>
          <a:endParaRPr lang="id-ID" sz="1200"/>
        </a:p>
      </dgm:t>
    </dgm:pt>
    <dgm:pt modelId="{664D02CB-59E9-4EF8-BBAB-6A1B35AD6080}" type="sibTrans" cxnId="{41E619D9-20B4-4E4A-B094-B8F3D002B3C5}">
      <dgm:prSet/>
      <dgm:spPr/>
      <dgm:t>
        <a:bodyPr/>
        <a:lstStyle/>
        <a:p>
          <a:endParaRPr lang="id-ID" sz="1200"/>
        </a:p>
      </dgm:t>
    </dgm:pt>
    <dgm:pt modelId="{AB412E01-22DE-420C-B690-7299F418C687}">
      <dgm:prSet phldrT="[Text]" custT="1"/>
      <dgm:spPr/>
      <dgm:t>
        <a:bodyPr/>
        <a:lstStyle/>
        <a:p>
          <a:r>
            <a:rPr lang="en-US" sz="1200" b="1" dirty="0" smtClean="0"/>
            <a:t>Member</a:t>
          </a:r>
          <a:r>
            <a:rPr lang="id-ID" sz="1200" b="1" dirty="0" smtClean="0"/>
            <a:t>(</a:t>
          </a:r>
          <a:r>
            <a:rPr lang="en-US" sz="1200" b="1" dirty="0" smtClean="0"/>
            <a:t>Education</a:t>
          </a:r>
          <a:r>
            <a:rPr lang="id-ID" sz="1200" b="1" dirty="0" smtClean="0"/>
            <a:t>&amp; </a:t>
          </a:r>
          <a:r>
            <a:rPr lang="en-US" sz="1200" b="1" dirty="0" smtClean="0"/>
            <a:t>Consumer Protection</a:t>
          </a:r>
          <a:r>
            <a:rPr lang="id-ID" sz="1200" b="1" dirty="0" smtClean="0"/>
            <a:t>)</a:t>
          </a:r>
          <a:endParaRPr lang="id-ID" sz="1200" b="1" dirty="0"/>
        </a:p>
      </dgm:t>
    </dgm:pt>
    <dgm:pt modelId="{31964378-869E-49CF-91D5-DCBD05B61625}" type="parTrans" cxnId="{9BA8B4FB-8527-4DA2-B094-74770359C7E2}">
      <dgm:prSet/>
      <dgm:spPr/>
      <dgm:t>
        <a:bodyPr/>
        <a:lstStyle/>
        <a:p>
          <a:endParaRPr lang="id-ID" sz="1200"/>
        </a:p>
      </dgm:t>
    </dgm:pt>
    <dgm:pt modelId="{EB13B651-10BF-4E5D-8106-A6D860324DEE}" type="sibTrans" cxnId="{9BA8B4FB-8527-4DA2-B094-74770359C7E2}">
      <dgm:prSet/>
      <dgm:spPr/>
      <dgm:t>
        <a:bodyPr/>
        <a:lstStyle/>
        <a:p>
          <a:endParaRPr lang="id-ID" sz="1200"/>
        </a:p>
      </dgm:t>
    </dgm:pt>
    <dgm:pt modelId="{13338D9D-CDBD-4681-9AD9-8242A9129B75}">
      <dgm:prSet phldrT="[Text]" custT="1"/>
      <dgm:spPr/>
      <dgm:t>
        <a:bodyPr/>
        <a:lstStyle/>
        <a:p>
          <a:r>
            <a:rPr lang="en-US" sz="1100" b="1" dirty="0" smtClean="0"/>
            <a:t>Member</a:t>
          </a:r>
          <a:r>
            <a:rPr lang="id-ID" sz="1100" b="1" dirty="0" smtClean="0"/>
            <a:t>(</a:t>
          </a:r>
          <a:r>
            <a:rPr lang="en-US" sz="1100" b="1" dirty="0" smtClean="0"/>
            <a:t>Chief Executive of Non Bank Supervision</a:t>
          </a:r>
          <a:r>
            <a:rPr lang="id-ID" sz="1100" b="1" dirty="0" smtClean="0"/>
            <a:t>)</a:t>
          </a:r>
          <a:r>
            <a:rPr lang="en-US" sz="1100" b="1" dirty="0" smtClean="0"/>
            <a:t> </a:t>
          </a:r>
          <a:endParaRPr lang="id-ID" sz="1100" b="1" dirty="0"/>
        </a:p>
      </dgm:t>
    </dgm:pt>
    <dgm:pt modelId="{1C8A948D-79B8-47DD-97A3-7B5195653E19}" type="parTrans" cxnId="{296A6A53-56EF-458C-8392-C45B500A7AB4}">
      <dgm:prSet/>
      <dgm:spPr/>
      <dgm:t>
        <a:bodyPr/>
        <a:lstStyle/>
        <a:p>
          <a:endParaRPr lang="id-ID" sz="1200"/>
        </a:p>
      </dgm:t>
    </dgm:pt>
    <dgm:pt modelId="{A3825C3C-373C-4F45-9B12-26377F798854}" type="sibTrans" cxnId="{296A6A53-56EF-458C-8392-C45B500A7AB4}">
      <dgm:prSet/>
      <dgm:spPr/>
      <dgm:t>
        <a:bodyPr/>
        <a:lstStyle/>
        <a:p>
          <a:endParaRPr lang="id-ID" sz="1200"/>
        </a:p>
      </dgm:t>
    </dgm:pt>
    <dgm:pt modelId="{50643BDB-D99E-46F0-B3A8-FF66B474BFF1}">
      <dgm:prSet phldrT="[Text]" custT="1"/>
      <dgm:spPr/>
      <dgm:t>
        <a:bodyPr/>
        <a:lstStyle/>
        <a:p>
          <a:r>
            <a:rPr lang="en-US" sz="1100" b="1" dirty="0" smtClean="0"/>
            <a:t>Member</a:t>
          </a:r>
          <a:r>
            <a:rPr lang="id-ID" sz="1100" b="1" dirty="0" smtClean="0"/>
            <a:t>(</a:t>
          </a:r>
          <a:r>
            <a:rPr lang="en-US" sz="1100" b="1" dirty="0" smtClean="0"/>
            <a:t>Chief Executive of Bank Supervision</a:t>
          </a:r>
          <a:r>
            <a:rPr lang="id-ID" sz="1100" b="1" dirty="0" smtClean="0"/>
            <a:t>)</a:t>
          </a:r>
          <a:endParaRPr lang="id-ID" sz="1100" b="1" dirty="0"/>
        </a:p>
      </dgm:t>
    </dgm:pt>
    <dgm:pt modelId="{B4C1CC1C-E2BE-4A90-888E-20632AA91EFB}" type="parTrans" cxnId="{E1F546A3-296B-47DB-B9AD-602ED30DA7A8}">
      <dgm:prSet/>
      <dgm:spPr/>
      <dgm:t>
        <a:bodyPr/>
        <a:lstStyle/>
        <a:p>
          <a:endParaRPr lang="id-ID" sz="1200"/>
        </a:p>
      </dgm:t>
    </dgm:pt>
    <dgm:pt modelId="{942559D8-A3D1-4BF3-959F-8E813755B919}" type="sibTrans" cxnId="{E1F546A3-296B-47DB-B9AD-602ED30DA7A8}">
      <dgm:prSet/>
      <dgm:spPr/>
      <dgm:t>
        <a:bodyPr/>
        <a:lstStyle/>
        <a:p>
          <a:endParaRPr lang="id-ID" sz="1200"/>
        </a:p>
      </dgm:t>
    </dgm:pt>
    <dgm:pt modelId="{FE061FE7-259B-42D7-B0BD-4A0056C122F9}" type="pres">
      <dgm:prSet presAssocID="{CDCAF81D-237A-449B-9E3A-C4B1936E7064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03A6354D-D6BA-4BDB-ABF2-C06610319887}" type="pres">
      <dgm:prSet presAssocID="{FC82DF78-C1B9-4C03-9D07-24813D00B2BB}" presName="node" presStyleLbl="node1" presStyleIdx="0" presStyleCnt="9" custScaleX="14443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5A085E98-BC04-44E9-BAA3-AFB93A26333D}" type="pres">
      <dgm:prSet presAssocID="{FC82DF78-C1B9-4C03-9D07-24813D00B2BB}" presName="spNode" presStyleCnt="0"/>
      <dgm:spPr/>
      <dgm:t>
        <a:bodyPr/>
        <a:lstStyle/>
        <a:p>
          <a:endParaRPr lang="id-ID"/>
        </a:p>
      </dgm:t>
    </dgm:pt>
    <dgm:pt modelId="{718E1916-8EC1-4AFF-9C23-7EFDFFE7AF39}" type="pres">
      <dgm:prSet presAssocID="{B27937DE-BD88-4975-B2F0-1095BEEEABFD}" presName="sibTrans" presStyleLbl="sibTrans1D1" presStyleIdx="0" presStyleCnt="9"/>
      <dgm:spPr/>
      <dgm:t>
        <a:bodyPr/>
        <a:lstStyle/>
        <a:p>
          <a:endParaRPr lang="id-ID"/>
        </a:p>
      </dgm:t>
    </dgm:pt>
    <dgm:pt modelId="{AF150CFA-15F2-4858-93B2-A14B8B50A79F}" type="pres">
      <dgm:prSet presAssocID="{CBA22708-A3F1-44C5-820F-31F2CB06CDAE}" presName="node" presStyleLbl="node1" presStyleIdx="1" presStyleCnt="9" custScaleX="175346" custScaleY="106820" custRadScaleRad="101750" custRadScaleInc="51857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063CFC0A-7742-4E9A-95B6-17753E1DCD6B}" type="pres">
      <dgm:prSet presAssocID="{CBA22708-A3F1-44C5-820F-31F2CB06CDAE}" presName="spNode" presStyleCnt="0"/>
      <dgm:spPr/>
      <dgm:t>
        <a:bodyPr/>
        <a:lstStyle/>
        <a:p>
          <a:endParaRPr lang="id-ID"/>
        </a:p>
      </dgm:t>
    </dgm:pt>
    <dgm:pt modelId="{00B98309-47A0-4664-9740-A1AD2A09349A}" type="pres">
      <dgm:prSet presAssocID="{D04A52B9-4D8A-47AC-8D69-1069B8BD4D18}" presName="sibTrans" presStyleLbl="sibTrans1D1" presStyleIdx="1" presStyleCnt="9"/>
      <dgm:spPr/>
      <dgm:t>
        <a:bodyPr/>
        <a:lstStyle/>
        <a:p>
          <a:endParaRPr lang="id-ID"/>
        </a:p>
      </dgm:t>
    </dgm:pt>
    <dgm:pt modelId="{0477F3F9-54DD-403E-9746-100E233EB342}" type="pres">
      <dgm:prSet presAssocID="{AC46D5A4-C4B0-495A-B1CD-ADB66DBD2DC5}" presName="node" presStyleLbl="node1" presStyleIdx="2" presStyleCnt="9" custScaleX="165041" custScaleY="118751" custRadScaleRad="100041" custRadScaleInc="1798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B70FE224-1799-4245-A2F0-D18280DA1F14}" type="pres">
      <dgm:prSet presAssocID="{AC46D5A4-C4B0-495A-B1CD-ADB66DBD2DC5}" presName="spNode" presStyleCnt="0"/>
      <dgm:spPr/>
      <dgm:t>
        <a:bodyPr/>
        <a:lstStyle/>
        <a:p>
          <a:endParaRPr lang="id-ID"/>
        </a:p>
      </dgm:t>
    </dgm:pt>
    <dgm:pt modelId="{4880F14C-D5B1-4C48-860E-205ED6D3598F}" type="pres">
      <dgm:prSet presAssocID="{52586C2F-7F81-493C-928A-5BC67CFD623B}" presName="sibTrans" presStyleLbl="sibTrans1D1" presStyleIdx="2" presStyleCnt="9"/>
      <dgm:spPr/>
      <dgm:t>
        <a:bodyPr/>
        <a:lstStyle/>
        <a:p>
          <a:endParaRPr lang="id-ID"/>
        </a:p>
      </dgm:t>
    </dgm:pt>
    <dgm:pt modelId="{F69C6094-6AA2-4CE7-91A0-EE33EE84C882}" type="pres">
      <dgm:prSet presAssocID="{6560C569-5BE4-4521-9B11-A63CA0C969D2}" presName="node" presStyleLbl="node1" presStyleIdx="3" presStyleCnt="9" custScaleX="175346" custScaleY="122832" custRadScaleRad="99221" custRadScaleInc="-47031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A1AC4F2F-D1B2-4828-8939-BAD7C826A474}" type="pres">
      <dgm:prSet presAssocID="{6560C569-5BE4-4521-9B11-A63CA0C969D2}" presName="spNode" presStyleCnt="0"/>
      <dgm:spPr/>
      <dgm:t>
        <a:bodyPr/>
        <a:lstStyle/>
        <a:p>
          <a:endParaRPr lang="id-ID"/>
        </a:p>
      </dgm:t>
    </dgm:pt>
    <dgm:pt modelId="{FF8C8532-8A1E-40D5-9324-71C76791932F}" type="pres">
      <dgm:prSet presAssocID="{C537363C-A87D-48FB-841E-9809BAD76D66}" presName="sibTrans" presStyleLbl="sibTrans1D1" presStyleIdx="3" presStyleCnt="9"/>
      <dgm:spPr/>
      <dgm:t>
        <a:bodyPr/>
        <a:lstStyle/>
        <a:p>
          <a:endParaRPr lang="id-ID"/>
        </a:p>
      </dgm:t>
    </dgm:pt>
    <dgm:pt modelId="{ABD390C6-4A8E-4F1F-BF01-E37DED36B02F}" type="pres">
      <dgm:prSet presAssocID="{DA0C2B2E-2158-48F3-9641-433A8DE17CBB}" presName="node" presStyleLbl="node1" presStyleIdx="4" presStyleCnt="9" custScaleX="165039" custScaleY="122482" custRadScaleRad="98592" custRadScaleInc="-5563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CC20C7B6-F923-4A83-AACC-D86EA6D690D1}" type="pres">
      <dgm:prSet presAssocID="{DA0C2B2E-2158-48F3-9641-433A8DE17CBB}" presName="spNode" presStyleCnt="0"/>
      <dgm:spPr/>
      <dgm:t>
        <a:bodyPr/>
        <a:lstStyle/>
        <a:p>
          <a:endParaRPr lang="id-ID"/>
        </a:p>
      </dgm:t>
    </dgm:pt>
    <dgm:pt modelId="{C8CB06B6-1A13-487D-8E3B-20EC36A5175E}" type="pres">
      <dgm:prSet presAssocID="{56D30C4A-5D5B-4E34-8FE7-A2558B136858}" presName="sibTrans" presStyleLbl="sibTrans1D1" presStyleIdx="4" presStyleCnt="9"/>
      <dgm:spPr/>
      <dgm:t>
        <a:bodyPr/>
        <a:lstStyle/>
        <a:p>
          <a:endParaRPr lang="id-ID"/>
        </a:p>
      </dgm:t>
    </dgm:pt>
    <dgm:pt modelId="{3EEE4872-4268-4751-8BBE-4B3889C23672}" type="pres">
      <dgm:prSet presAssocID="{AB412E01-22DE-420C-B690-7299F418C687}" presName="node" presStyleLbl="node1" presStyleIdx="5" presStyleCnt="9" custScaleX="165965" custScaleY="135296" custRadScaleRad="98570" custRadScaleInc="41380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E375DA90-0466-47D1-BED0-2ABE847968EB}" type="pres">
      <dgm:prSet presAssocID="{AB412E01-22DE-420C-B690-7299F418C687}" presName="spNode" presStyleCnt="0"/>
      <dgm:spPr/>
      <dgm:t>
        <a:bodyPr/>
        <a:lstStyle/>
        <a:p>
          <a:endParaRPr lang="id-ID"/>
        </a:p>
      </dgm:t>
    </dgm:pt>
    <dgm:pt modelId="{4263C250-6764-44B1-9DA9-0C4E4DF6C5C6}" type="pres">
      <dgm:prSet presAssocID="{EB13B651-10BF-4E5D-8106-A6D860324DEE}" presName="sibTrans" presStyleLbl="sibTrans1D1" presStyleIdx="5" presStyleCnt="9"/>
      <dgm:spPr/>
      <dgm:t>
        <a:bodyPr/>
        <a:lstStyle/>
        <a:p>
          <a:endParaRPr lang="id-ID"/>
        </a:p>
      </dgm:t>
    </dgm:pt>
    <dgm:pt modelId="{C08B9F05-FCEC-4F05-A666-A0791B337A3B}" type="pres">
      <dgm:prSet presAssocID="{13338D9D-CDBD-4681-9AD9-8242A9129B75}" presName="node" presStyleLbl="node1" presStyleIdx="6" presStyleCnt="9" custScaleX="161247" custScaleY="112748" custRadScaleRad="99757" custRadScaleInc="41851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5CCA5B7E-83E6-4285-8F50-CF38BD43A07A}" type="pres">
      <dgm:prSet presAssocID="{13338D9D-CDBD-4681-9AD9-8242A9129B75}" presName="spNode" presStyleCnt="0"/>
      <dgm:spPr/>
      <dgm:t>
        <a:bodyPr/>
        <a:lstStyle/>
        <a:p>
          <a:endParaRPr lang="id-ID"/>
        </a:p>
      </dgm:t>
    </dgm:pt>
    <dgm:pt modelId="{D390109B-D235-4AF5-99B8-90C47A5D1721}" type="pres">
      <dgm:prSet presAssocID="{A3825C3C-373C-4F45-9B12-26377F798854}" presName="sibTrans" presStyleLbl="sibTrans1D1" presStyleIdx="6" presStyleCnt="9"/>
      <dgm:spPr/>
      <dgm:t>
        <a:bodyPr/>
        <a:lstStyle/>
        <a:p>
          <a:endParaRPr lang="id-ID"/>
        </a:p>
      </dgm:t>
    </dgm:pt>
    <dgm:pt modelId="{87A3AC70-DBFB-4A45-BD29-6D8E9D01F9B6}" type="pres">
      <dgm:prSet presAssocID="{5EA9810A-4A12-40C4-BFC6-4929DB148C26}" presName="node" presStyleLbl="node1" presStyleIdx="7" presStyleCnt="9" custScaleX="178799" custScaleY="103190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B107500C-DC46-41B8-B39E-E74BC98F0FCC}" type="pres">
      <dgm:prSet presAssocID="{5EA9810A-4A12-40C4-BFC6-4929DB148C26}" presName="spNode" presStyleCnt="0"/>
      <dgm:spPr/>
      <dgm:t>
        <a:bodyPr/>
        <a:lstStyle/>
        <a:p>
          <a:endParaRPr lang="id-ID"/>
        </a:p>
      </dgm:t>
    </dgm:pt>
    <dgm:pt modelId="{14FAA4C9-AD6E-4B7B-9693-380CE6F40E22}" type="pres">
      <dgm:prSet presAssocID="{664D02CB-59E9-4EF8-BBAB-6A1B35AD6080}" presName="sibTrans" presStyleLbl="sibTrans1D1" presStyleIdx="7" presStyleCnt="9"/>
      <dgm:spPr/>
      <dgm:t>
        <a:bodyPr/>
        <a:lstStyle/>
        <a:p>
          <a:endParaRPr lang="id-ID"/>
        </a:p>
      </dgm:t>
    </dgm:pt>
    <dgm:pt modelId="{7E5D4A32-BC19-4171-93C7-3353875CDDF5}" type="pres">
      <dgm:prSet presAssocID="{50643BDB-D99E-46F0-B3A8-FF66B474BFF1}" presName="node" presStyleLbl="node1" presStyleIdx="8" presStyleCnt="9" custScaleX="175344" custScaleY="124883" custRadScaleRad="100886" custRadScaleInc="-5581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0166D6EC-0206-4DE8-8CBD-9D47527ECA2D}" type="pres">
      <dgm:prSet presAssocID="{50643BDB-D99E-46F0-B3A8-FF66B474BFF1}" presName="spNode" presStyleCnt="0"/>
      <dgm:spPr/>
      <dgm:t>
        <a:bodyPr/>
        <a:lstStyle/>
        <a:p>
          <a:endParaRPr lang="id-ID"/>
        </a:p>
      </dgm:t>
    </dgm:pt>
    <dgm:pt modelId="{0C69D537-D9FF-4684-8145-9FFB6239D0C9}" type="pres">
      <dgm:prSet presAssocID="{942559D8-A3D1-4BF3-959F-8E813755B919}" presName="sibTrans" presStyleLbl="sibTrans1D1" presStyleIdx="8" presStyleCnt="9"/>
      <dgm:spPr/>
      <dgm:t>
        <a:bodyPr/>
        <a:lstStyle/>
        <a:p>
          <a:endParaRPr lang="id-ID"/>
        </a:p>
      </dgm:t>
    </dgm:pt>
  </dgm:ptLst>
  <dgm:cxnLst>
    <dgm:cxn modelId="{41E619D9-20B4-4E4A-B094-B8F3D002B3C5}" srcId="{CDCAF81D-237A-449B-9E3A-C4B1936E7064}" destId="{5EA9810A-4A12-40C4-BFC6-4929DB148C26}" srcOrd="7" destOrd="0" parTransId="{7DA8D623-431C-48C9-9A28-CF9B39487FD0}" sibTransId="{664D02CB-59E9-4EF8-BBAB-6A1B35AD6080}"/>
    <dgm:cxn modelId="{D13486D6-DB4A-4B21-A7CD-F7EC4B09B6A9}" type="presOf" srcId="{EB13B651-10BF-4E5D-8106-A6D860324DEE}" destId="{4263C250-6764-44B1-9DA9-0C4E4DF6C5C6}" srcOrd="0" destOrd="0" presId="urn:microsoft.com/office/officeart/2005/8/layout/cycle6"/>
    <dgm:cxn modelId="{0CB2F0F6-10AC-4A2D-BE68-0E5D5169A91B}" type="presOf" srcId="{56D30C4A-5D5B-4E34-8FE7-A2558B136858}" destId="{C8CB06B6-1A13-487D-8E3B-20EC36A5175E}" srcOrd="0" destOrd="0" presId="urn:microsoft.com/office/officeart/2005/8/layout/cycle6"/>
    <dgm:cxn modelId="{4F2E16A6-CDF4-478F-82AC-09AD22248F1F}" type="presOf" srcId="{B27937DE-BD88-4975-B2F0-1095BEEEABFD}" destId="{718E1916-8EC1-4AFF-9C23-7EFDFFE7AF39}" srcOrd="0" destOrd="0" presId="urn:microsoft.com/office/officeart/2005/8/layout/cycle6"/>
    <dgm:cxn modelId="{5DBC4F64-45E8-46E4-8033-8D91ECAE5888}" type="presOf" srcId="{50643BDB-D99E-46F0-B3A8-FF66B474BFF1}" destId="{7E5D4A32-BC19-4171-93C7-3353875CDDF5}" srcOrd="0" destOrd="0" presId="urn:microsoft.com/office/officeart/2005/8/layout/cycle6"/>
    <dgm:cxn modelId="{614111D1-7EE1-4F4B-93E5-EAE006014DE9}" type="presOf" srcId="{CBA22708-A3F1-44C5-820F-31F2CB06CDAE}" destId="{AF150CFA-15F2-4858-93B2-A14B8B50A79F}" srcOrd="0" destOrd="0" presId="urn:microsoft.com/office/officeart/2005/8/layout/cycle6"/>
    <dgm:cxn modelId="{59C410B6-2B6B-4233-BE19-4F34074AD26F}" type="presOf" srcId="{942559D8-A3D1-4BF3-959F-8E813755B919}" destId="{0C69D537-D9FF-4684-8145-9FFB6239D0C9}" srcOrd="0" destOrd="0" presId="urn:microsoft.com/office/officeart/2005/8/layout/cycle6"/>
    <dgm:cxn modelId="{014EBDBE-6341-41F6-B2FC-17990B9122B8}" srcId="{CDCAF81D-237A-449B-9E3A-C4B1936E7064}" destId="{6560C569-5BE4-4521-9B11-A63CA0C969D2}" srcOrd="3" destOrd="0" parTransId="{CC345D3A-815B-4463-BA91-97B09E5632A1}" sibTransId="{C537363C-A87D-48FB-841E-9809BAD76D66}"/>
    <dgm:cxn modelId="{44C51A75-272F-422D-9A84-3A43A9798D91}" type="presOf" srcId="{664D02CB-59E9-4EF8-BBAB-6A1B35AD6080}" destId="{14FAA4C9-AD6E-4B7B-9693-380CE6F40E22}" srcOrd="0" destOrd="0" presId="urn:microsoft.com/office/officeart/2005/8/layout/cycle6"/>
    <dgm:cxn modelId="{9BA8B4FB-8527-4DA2-B094-74770359C7E2}" srcId="{CDCAF81D-237A-449B-9E3A-C4B1936E7064}" destId="{AB412E01-22DE-420C-B690-7299F418C687}" srcOrd="5" destOrd="0" parTransId="{31964378-869E-49CF-91D5-DCBD05B61625}" sibTransId="{EB13B651-10BF-4E5D-8106-A6D860324DEE}"/>
    <dgm:cxn modelId="{9103EFD2-CC5E-4468-93A7-E6BE120E09E6}" type="presOf" srcId="{52586C2F-7F81-493C-928A-5BC67CFD623B}" destId="{4880F14C-D5B1-4C48-860E-205ED6D3598F}" srcOrd="0" destOrd="0" presId="urn:microsoft.com/office/officeart/2005/8/layout/cycle6"/>
    <dgm:cxn modelId="{C1FB214C-45C2-43E7-86E9-0F3278C5B5C4}" type="presOf" srcId="{AC46D5A4-C4B0-495A-B1CD-ADB66DBD2DC5}" destId="{0477F3F9-54DD-403E-9746-100E233EB342}" srcOrd="0" destOrd="0" presId="urn:microsoft.com/office/officeart/2005/8/layout/cycle6"/>
    <dgm:cxn modelId="{296A6A53-56EF-458C-8392-C45B500A7AB4}" srcId="{CDCAF81D-237A-449B-9E3A-C4B1936E7064}" destId="{13338D9D-CDBD-4681-9AD9-8242A9129B75}" srcOrd="6" destOrd="0" parTransId="{1C8A948D-79B8-47DD-97A3-7B5195653E19}" sibTransId="{A3825C3C-373C-4F45-9B12-26377F798854}"/>
    <dgm:cxn modelId="{57C644C5-7B40-45FC-9486-622B6484C99C}" srcId="{CDCAF81D-237A-449B-9E3A-C4B1936E7064}" destId="{FC82DF78-C1B9-4C03-9D07-24813D00B2BB}" srcOrd="0" destOrd="0" parTransId="{764FB75F-A4B6-44E3-A7E4-B9EFBEA4FE23}" sibTransId="{B27937DE-BD88-4975-B2F0-1095BEEEABFD}"/>
    <dgm:cxn modelId="{15B09FF9-C8F8-4A3A-921E-43308663C081}" type="presOf" srcId="{FC82DF78-C1B9-4C03-9D07-24813D00B2BB}" destId="{03A6354D-D6BA-4BDB-ABF2-C06610319887}" srcOrd="0" destOrd="0" presId="urn:microsoft.com/office/officeart/2005/8/layout/cycle6"/>
    <dgm:cxn modelId="{FD45D7BA-DD6A-48F4-8AA2-80A8D3E7E88C}" type="presOf" srcId="{AB412E01-22DE-420C-B690-7299F418C687}" destId="{3EEE4872-4268-4751-8BBE-4B3889C23672}" srcOrd="0" destOrd="0" presId="urn:microsoft.com/office/officeart/2005/8/layout/cycle6"/>
    <dgm:cxn modelId="{93D8BA72-25DA-4EBF-A147-99861BE70E03}" type="presOf" srcId="{CDCAF81D-237A-449B-9E3A-C4B1936E7064}" destId="{FE061FE7-259B-42D7-B0BD-4A0056C122F9}" srcOrd="0" destOrd="0" presId="urn:microsoft.com/office/officeart/2005/8/layout/cycle6"/>
    <dgm:cxn modelId="{1C5339FD-A1AE-4C17-84EC-FDD6262F6A2F}" type="presOf" srcId="{DA0C2B2E-2158-48F3-9641-433A8DE17CBB}" destId="{ABD390C6-4A8E-4F1F-BF01-E37DED36B02F}" srcOrd="0" destOrd="0" presId="urn:microsoft.com/office/officeart/2005/8/layout/cycle6"/>
    <dgm:cxn modelId="{74FCAF0A-3C46-434B-A07C-3FF8DDEEB529}" type="presOf" srcId="{A3825C3C-373C-4F45-9B12-26377F798854}" destId="{D390109B-D235-4AF5-99B8-90C47A5D1721}" srcOrd="0" destOrd="0" presId="urn:microsoft.com/office/officeart/2005/8/layout/cycle6"/>
    <dgm:cxn modelId="{E4768B09-8FD9-4EA7-B0E2-BCF924936D1C}" type="presOf" srcId="{5EA9810A-4A12-40C4-BFC6-4929DB148C26}" destId="{87A3AC70-DBFB-4A45-BD29-6D8E9D01F9B6}" srcOrd="0" destOrd="0" presId="urn:microsoft.com/office/officeart/2005/8/layout/cycle6"/>
    <dgm:cxn modelId="{E4B3383B-35DF-4EA6-8B06-8636BFFC1BB2}" type="presOf" srcId="{C537363C-A87D-48FB-841E-9809BAD76D66}" destId="{FF8C8532-8A1E-40D5-9324-71C76791932F}" srcOrd="0" destOrd="0" presId="urn:microsoft.com/office/officeart/2005/8/layout/cycle6"/>
    <dgm:cxn modelId="{E7AE1F3B-AE2E-499E-A718-FC84F2B7DD79}" srcId="{CDCAF81D-237A-449B-9E3A-C4B1936E7064}" destId="{DA0C2B2E-2158-48F3-9641-433A8DE17CBB}" srcOrd="4" destOrd="0" parTransId="{D2BDF5C1-63DE-4EDD-9293-143E54272DFC}" sibTransId="{56D30C4A-5D5B-4E34-8FE7-A2558B136858}"/>
    <dgm:cxn modelId="{1FCE3451-FD10-4BBF-B343-840E9ACB43F7}" srcId="{CDCAF81D-237A-449B-9E3A-C4B1936E7064}" destId="{CBA22708-A3F1-44C5-820F-31F2CB06CDAE}" srcOrd="1" destOrd="0" parTransId="{425A9B35-9A82-49BE-BCC9-07C4FE95E4EA}" sibTransId="{D04A52B9-4D8A-47AC-8D69-1069B8BD4D18}"/>
    <dgm:cxn modelId="{A7D61C58-3CD5-461B-8528-67A9DF405E99}" srcId="{CDCAF81D-237A-449B-9E3A-C4B1936E7064}" destId="{AC46D5A4-C4B0-495A-B1CD-ADB66DBD2DC5}" srcOrd="2" destOrd="0" parTransId="{C2E8CA12-ACC9-41A7-8763-4956345F4D22}" sibTransId="{52586C2F-7F81-493C-928A-5BC67CFD623B}"/>
    <dgm:cxn modelId="{93101AE3-7444-44BF-A643-C7259994028D}" type="presOf" srcId="{6560C569-5BE4-4521-9B11-A63CA0C969D2}" destId="{F69C6094-6AA2-4CE7-91A0-EE33EE84C882}" srcOrd="0" destOrd="0" presId="urn:microsoft.com/office/officeart/2005/8/layout/cycle6"/>
    <dgm:cxn modelId="{E7ABF023-F58A-4B1F-8059-D97B4942178C}" type="presOf" srcId="{D04A52B9-4D8A-47AC-8D69-1069B8BD4D18}" destId="{00B98309-47A0-4664-9740-A1AD2A09349A}" srcOrd="0" destOrd="0" presId="urn:microsoft.com/office/officeart/2005/8/layout/cycle6"/>
    <dgm:cxn modelId="{E1F546A3-296B-47DB-B9AD-602ED30DA7A8}" srcId="{CDCAF81D-237A-449B-9E3A-C4B1936E7064}" destId="{50643BDB-D99E-46F0-B3A8-FF66B474BFF1}" srcOrd="8" destOrd="0" parTransId="{B4C1CC1C-E2BE-4A90-888E-20632AA91EFB}" sibTransId="{942559D8-A3D1-4BF3-959F-8E813755B919}"/>
    <dgm:cxn modelId="{9A8416E6-3586-40DC-A23E-31CD43218269}" type="presOf" srcId="{13338D9D-CDBD-4681-9AD9-8242A9129B75}" destId="{C08B9F05-FCEC-4F05-A666-A0791B337A3B}" srcOrd="0" destOrd="0" presId="urn:microsoft.com/office/officeart/2005/8/layout/cycle6"/>
    <dgm:cxn modelId="{DE63A605-C3D9-4632-8418-9DFAF29E7E74}" type="presParOf" srcId="{FE061FE7-259B-42D7-B0BD-4A0056C122F9}" destId="{03A6354D-D6BA-4BDB-ABF2-C06610319887}" srcOrd="0" destOrd="0" presId="urn:microsoft.com/office/officeart/2005/8/layout/cycle6"/>
    <dgm:cxn modelId="{6BBBC3B9-946D-420A-97F0-A3DD5331FDC8}" type="presParOf" srcId="{FE061FE7-259B-42D7-B0BD-4A0056C122F9}" destId="{5A085E98-BC04-44E9-BAA3-AFB93A26333D}" srcOrd="1" destOrd="0" presId="urn:microsoft.com/office/officeart/2005/8/layout/cycle6"/>
    <dgm:cxn modelId="{33281E3A-A1AF-4585-A00C-750BCC821653}" type="presParOf" srcId="{FE061FE7-259B-42D7-B0BD-4A0056C122F9}" destId="{718E1916-8EC1-4AFF-9C23-7EFDFFE7AF39}" srcOrd="2" destOrd="0" presId="urn:microsoft.com/office/officeart/2005/8/layout/cycle6"/>
    <dgm:cxn modelId="{7BAF005E-61E4-4E60-AB2F-21CE3293BBEA}" type="presParOf" srcId="{FE061FE7-259B-42D7-B0BD-4A0056C122F9}" destId="{AF150CFA-15F2-4858-93B2-A14B8B50A79F}" srcOrd="3" destOrd="0" presId="urn:microsoft.com/office/officeart/2005/8/layout/cycle6"/>
    <dgm:cxn modelId="{2E8DE90D-67FA-42C0-8D8A-C9ED8D3787C0}" type="presParOf" srcId="{FE061FE7-259B-42D7-B0BD-4A0056C122F9}" destId="{063CFC0A-7742-4E9A-95B6-17753E1DCD6B}" srcOrd="4" destOrd="0" presId="urn:microsoft.com/office/officeart/2005/8/layout/cycle6"/>
    <dgm:cxn modelId="{7110A602-AC7A-412C-B1EF-3089C11B916E}" type="presParOf" srcId="{FE061FE7-259B-42D7-B0BD-4A0056C122F9}" destId="{00B98309-47A0-4664-9740-A1AD2A09349A}" srcOrd="5" destOrd="0" presId="urn:microsoft.com/office/officeart/2005/8/layout/cycle6"/>
    <dgm:cxn modelId="{E784C40B-2DCA-4995-8057-397D5C7456AC}" type="presParOf" srcId="{FE061FE7-259B-42D7-B0BD-4A0056C122F9}" destId="{0477F3F9-54DD-403E-9746-100E233EB342}" srcOrd="6" destOrd="0" presId="urn:microsoft.com/office/officeart/2005/8/layout/cycle6"/>
    <dgm:cxn modelId="{CA905E52-190F-4DD9-96D3-91554795CCE2}" type="presParOf" srcId="{FE061FE7-259B-42D7-B0BD-4A0056C122F9}" destId="{B70FE224-1799-4245-A2F0-D18280DA1F14}" srcOrd="7" destOrd="0" presId="urn:microsoft.com/office/officeart/2005/8/layout/cycle6"/>
    <dgm:cxn modelId="{8776D119-AB5F-4ECE-885F-8B400F55D604}" type="presParOf" srcId="{FE061FE7-259B-42D7-B0BD-4A0056C122F9}" destId="{4880F14C-D5B1-4C48-860E-205ED6D3598F}" srcOrd="8" destOrd="0" presId="urn:microsoft.com/office/officeart/2005/8/layout/cycle6"/>
    <dgm:cxn modelId="{80507B22-22AF-4845-9D5B-6F2DFA7CC7F2}" type="presParOf" srcId="{FE061FE7-259B-42D7-B0BD-4A0056C122F9}" destId="{F69C6094-6AA2-4CE7-91A0-EE33EE84C882}" srcOrd="9" destOrd="0" presId="urn:microsoft.com/office/officeart/2005/8/layout/cycle6"/>
    <dgm:cxn modelId="{02B3359B-5D6F-4BB5-BAB8-55386B7E6DAE}" type="presParOf" srcId="{FE061FE7-259B-42D7-B0BD-4A0056C122F9}" destId="{A1AC4F2F-D1B2-4828-8939-BAD7C826A474}" srcOrd="10" destOrd="0" presId="urn:microsoft.com/office/officeart/2005/8/layout/cycle6"/>
    <dgm:cxn modelId="{04CB962A-FF67-4E99-A33B-655956EFC8C9}" type="presParOf" srcId="{FE061FE7-259B-42D7-B0BD-4A0056C122F9}" destId="{FF8C8532-8A1E-40D5-9324-71C76791932F}" srcOrd="11" destOrd="0" presId="urn:microsoft.com/office/officeart/2005/8/layout/cycle6"/>
    <dgm:cxn modelId="{6418FAED-C6B5-4B5F-882D-7E761E8A4A3B}" type="presParOf" srcId="{FE061FE7-259B-42D7-B0BD-4A0056C122F9}" destId="{ABD390C6-4A8E-4F1F-BF01-E37DED36B02F}" srcOrd="12" destOrd="0" presId="urn:microsoft.com/office/officeart/2005/8/layout/cycle6"/>
    <dgm:cxn modelId="{ED2A0F74-003E-4F8E-8D0C-E5145365418F}" type="presParOf" srcId="{FE061FE7-259B-42D7-B0BD-4A0056C122F9}" destId="{CC20C7B6-F923-4A83-AACC-D86EA6D690D1}" srcOrd="13" destOrd="0" presId="urn:microsoft.com/office/officeart/2005/8/layout/cycle6"/>
    <dgm:cxn modelId="{1C969A79-D817-4FB6-A3CE-CF29D4970B36}" type="presParOf" srcId="{FE061FE7-259B-42D7-B0BD-4A0056C122F9}" destId="{C8CB06B6-1A13-487D-8E3B-20EC36A5175E}" srcOrd="14" destOrd="0" presId="urn:microsoft.com/office/officeart/2005/8/layout/cycle6"/>
    <dgm:cxn modelId="{4B2408CF-326B-4B60-B2AB-0B7AEF1A6AEF}" type="presParOf" srcId="{FE061FE7-259B-42D7-B0BD-4A0056C122F9}" destId="{3EEE4872-4268-4751-8BBE-4B3889C23672}" srcOrd="15" destOrd="0" presId="urn:microsoft.com/office/officeart/2005/8/layout/cycle6"/>
    <dgm:cxn modelId="{E2857115-12AC-42D6-B29F-2ED638A6E20F}" type="presParOf" srcId="{FE061FE7-259B-42D7-B0BD-4A0056C122F9}" destId="{E375DA90-0466-47D1-BED0-2ABE847968EB}" srcOrd="16" destOrd="0" presId="urn:microsoft.com/office/officeart/2005/8/layout/cycle6"/>
    <dgm:cxn modelId="{90EE8067-13AE-4517-8CDF-33DAD7EB8994}" type="presParOf" srcId="{FE061FE7-259B-42D7-B0BD-4A0056C122F9}" destId="{4263C250-6764-44B1-9DA9-0C4E4DF6C5C6}" srcOrd="17" destOrd="0" presId="urn:microsoft.com/office/officeart/2005/8/layout/cycle6"/>
    <dgm:cxn modelId="{3ED73436-365C-4E60-A2BF-4BD80482F48B}" type="presParOf" srcId="{FE061FE7-259B-42D7-B0BD-4A0056C122F9}" destId="{C08B9F05-FCEC-4F05-A666-A0791B337A3B}" srcOrd="18" destOrd="0" presId="urn:microsoft.com/office/officeart/2005/8/layout/cycle6"/>
    <dgm:cxn modelId="{A0946DB3-E7C8-4715-BAD0-8A7ADAD02EB4}" type="presParOf" srcId="{FE061FE7-259B-42D7-B0BD-4A0056C122F9}" destId="{5CCA5B7E-83E6-4285-8F50-CF38BD43A07A}" srcOrd="19" destOrd="0" presId="urn:microsoft.com/office/officeart/2005/8/layout/cycle6"/>
    <dgm:cxn modelId="{7FA4DBC0-D9A8-474E-8E12-77583FF579FD}" type="presParOf" srcId="{FE061FE7-259B-42D7-B0BD-4A0056C122F9}" destId="{D390109B-D235-4AF5-99B8-90C47A5D1721}" srcOrd="20" destOrd="0" presId="urn:microsoft.com/office/officeart/2005/8/layout/cycle6"/>
    <dgm:cxn modelId="{553F8935-014E-4BF1-83C6-E7DBE732BC92}" type="presParOf" srcId="{FE061FE7-259B-42D7-B0BD-4A0056C122F9}" destId="{87A3AC70-DBFB-4A45-BD29-6D8E9D01F9B6}" srcOrd="21" destOrd="0" presId="urn:microsoft.com/office/officeart/2005/8/layout/cycle6"/>
    <dgm:cxn modelId="{67859006-398D-4F57-9B0D-6918658D8057}" type="presParOf" srcId="{FE061FE7-259B-42D7-B0BD-4A0056C122F9}" destId="{B107500C-DC46-41B8-B39E-E74BC98F0FCC}" srcOrd="22" destOrd="0" presId="urn:microsoft.com/office/officeart/2005/8/layout/cycle6"/>
    <dgm:cxn modelId="{DD576984-DB17-48BC-A72C-D876AE149681}" type="presParOf" srcId="{FE061FE7-259B-42D7-B0BD-4A0056C122F9}" destId="{14FAA4C9-AD6E-4B7B-9693-380CE6F40E22}" srcOrd="23" destOrd="0" presId="urn:microsoft.com/office/officeart/2005/8/layout/cycle6"/>
    <dgm:cxn modelId="{977ECBB6-BB9E-476E-9F8F-74546D7608BB}" type="presParOf" srcId="{FE061FE7-259B-42D7-B0BD-4A0056C122F9}" destId="{7E5D4A32-BC19-4171-93C7-3353875CDDF5}" srcOrd="24" destOrd="0" presId="urn:microsoft.com/office/officeart/2005/8/layout/cycle6"/>
    <dgm:cxn modelId="{3E89A5E8-63D9-4CCC-95D8-2BBA3E658EEE}" type="presParOf" srcId="{FE061FE7-259B-42D7-B0BD-4A0056C122F9}" destId="{0166D6EC-0206-4DE8-8CBD-9D47527ECA2D}" srcOrd="25" destOrd="0" presId="urn:microsoft.com/office/officeart/2005/8/layout/cycle6"/>
    <dgm:cxn modelId="{1DC2397E-5A9D-44ED-A6A4-59AD46503378}" type="presParOf" srcId="{FE061FE7-259B-42D7-B0BD-4A0056C122F9}" destId="{0C69D537-D9FF-4684-8145-9FFB6239D0C9}" srcOrd="26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3A6354D-D6BA-4BDB-ABF2-C06610319887}">
      <dsp:nvSpPr>
        <dsp:cNvPr id="0" name=""/>
        <dsp:cNvSpPr/>
      </dsp:nvSpPr>
      <dsp:spPr>
        <a:xfrm>
          <a:off x="2446426" y="-53656"/>
          <a:ext cx="1423337" cy="640552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Chairman</a:t>
          </a:r>
          <a:endParaRPr lang="id-ID" sz="1200" b="1" kern="1200" dirty="0"/>
        </a:p>
      </dsp:txBody>
      <dsp:txXfrm>
        <a:off x="2477695" y="-22387"/>
        <a:ext cx="1360799" cy="578014"/>
      </dsp:txXfrm>
    </dsp:sp>
    <dsp:sp modelId="{718E1916-8EC1-4AFF-9C23-7EFDFFE7AF39}">
      <dsp:nvSpPr>
        <dsp:cNvPr id="0" name=""/>
        <dsp:cNvSpPr/>
      </dsp:nvSpPr>
      <dsp:spPr>
        <a:xfrm>
          <a:off x="830548" y="302735"/>
          <a:ext cx="4920761" cy="4920761"/>
        </a:xfrm>
        <a:custGeom>
          <a:avLst/>
          <a:gdLst/>
          <a:ahLst/>
          <a:cxnLst/>
          <a:rect l="0" t="0" r="0" b="0"/>
          <a:pathLst>
            <a:path>
              <a:moveTo>
                <a:pt x="3046823" y="70912"/>
              </a:moveTo>
              <a:arcTo wR="2460380" hR="2460380" stAng="17027366" swAng="1076964"/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150CFA-15F2-4858-93B2-A14B8B50A79F}">
      <dsp:nvSpPr>
        <dsp:cNvPr id="0" name=""/>
        <dsp:cNvSpPr/>
      </dsp:nvSpPr>
      <dsp:spPr>
        <a:xfrm>
          <a:off x="4122449" y="674803"/>
          <a:ext cx="1727974" cy="684238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Vice Chairman</a:t>
          </a:r>
          <a:r>
            <a:rPr lang="id-ID" sz="1200" b="1" kern="1200" dirty="0" smtClean="0"/>
            <a:t>(</a:t>
          </a:r>
          <a:r>
            <a:rPr lang="en-US" sz="1200" b="1" kern="1200" dirty="0" smtClean="0"/>
            <a:t>Chairman of Ethics Committee</a:t>
          </a:r>
          <a:r>
            <a:rPr lang="id-ID" sz="1200" b="1" kern="1200" dirty="0" smtClean="0"/>
            <a:t>)</a:t>
          </a:r>
          <a:endParaRPr lang="id-ID" sz="1200" b="1" kern="1200" dirty="0"/>
        </a:p>
      </dsp:txBody>
      <dsp:txXfrm>
        <a:off x="4155851" y="708205"/>
        <a:ext cx="1661170" cy="617434"/>
      </dsp:txXfrm>
    </dsp:sp>
    <dsp:sp modelId="{00B98309-47A0-4664-9740-A1AD2A09349A}">
      <dsp:nvSpPr>
        <dsp:cNvPr id="0" name=""/>
        <dsp:cNvSpPr/>
      </dsp:nvSpPr>
      <dsp:spPr>
        <a:xfrm>
          <a:off x="631645" y="71765"/>
          <a:ext cx="4920761" cy="4920761"/>
        </a:xfrm>
        <a:custGeom>
          <a:avLst/>
          <a:gdLst/>
          <a:ahLst/>
          <a:cxnLst/>
          <a:rect l="0" t="0" r="0" b="0"/>
          <a:pathLst>
            <a:path>
              <a:moveTo>
                <a:pt x="4626442" y="1293482"/>
              </a:moveTo>
              <a:arcTo wR="2460380" hR="2460380" stAng="19901269" swAng="969509"/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477F3F9-54DD-403E-9746-100E233EB342}">
      <dsp:nvSpPr>
        <dsp:cNvPr id="0" name=""/>
        <dsp:cNvSpPr/>
      </dsp:nvSpPr>
      <dsp:spPr>
        <a:xfrm>
          <a:off x="4767886" y="2021049"/>
          <a:ext cx="1626421" cy="760662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Member</a:t>
          </a:r>
          <a:r>
            <a:rPr lang="id-ID" sz="1200" b="1" kern="1200" dirty="0" smtClean="0"/>
            <a:t>(Ex Officio BI)</a:t>
          </a:r>
          <a:endParaRPr lang="id-ID" sz="1200" b="1" kern="1200" dirty="0"/>
        </a:p>
      </dsp:txBody>
      <dsp:txXfrm>
        <a:off x="4805018" y="2058181"/>
        <a:ext cx="1552157" cy="686398"/>
      </dsp:txXfrm>
    </dsp:sp>
    <dsp:sp modelId="{4880F14C-D5B1-4C48-860E-205ED6D3598F}">
      <dsp:nvSpPr>
        <dsp:cNvPr id="0" name=""/>
        <dsp:cNvSpPr/>
      </dsp:nvSpPr>
      <dsp:spPr>
        <a:xfrm>
          <a:off x="683907" y="212619"/>
          <a:ext cx="4920761" cy="4920761"/>
        </a:xfrm>
        <a:custGeom>
          <a:avLst/>
          <a:gdLst/>
          <a:ahLst/>
          <a:cxnLst/>
          <a:rect l="0" t="0" r="0" b="0"/>
          <a:pathLst>
            <a:path>
              <a:moveTo>
                <a:pt x="4918114" y="2574494"/>
              </a:moveTo>
              <a:arcTo wR="2460380" hR="2460380" stAng="159501" swAng="741894"/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9C6094-6AA2-4CE7-91A0-EE33EE84C882}">
      <dsp:nvSpPr>
        <dsp:cNvPr id="0" name=""/>
        <dsp:cNvSpPr/>
      </dsp:nvSpPr>
      <dsp:spPr>
        <a:xfrm>
          <a:off x="4520425" y="3315978"/>
          <a:ext cx="1727974" cy="78680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Member</a:t>
          </a:r>
          <a:r>
            <a:rPr lang="id-ID" sz="1200" b="1" kern="1200" dirty="0" smtClean="0"/>
            <a:t>(</a:t>
          </a:r>
          <a:r>
            <a:rPr lang="en-US" sz="1200" b="1" kern="1200" dirty="0" smtClean="0"/>
            <a:t>Ex Officio Ministry of Finance</a:t>
          </a:r>
          <a:r>
            <a:rPr lang="id-ID" sz="1200" b="1" kern="1200" dirty="0" smtClean="0"/>
            <a:t>)</a:t>
          </a:r>
          <a:r>
            <a:rPr lang="en-US" sz="1200" b="1" kern="1200" dirty="0" smtClean="0"/>
            <a:t> </a:t>
          </a:r>
          <a:endParaRPr lang="id-ID" sz="1200" b="1" kern="1200" dirty="0"/>
        </a:p>
      </dsp:txBody>
      <dsp:txXfrm>
        <a:off x="4558834" y="3354387"/>
        <a:ext cx="1651156" cy="709985"/>
      </dsp:txXfrm>
    </dsp:sp>
    <dsp:sp modelId="{FF8C8532-8A1E-40D5-9324-71C76791932F}">
      <dsp:nvSpPr>
        <dsp:cNvPr id="0" name=""/>
        <dsp:cNvSpPr/>
      </dsp:nvSpPr>
      <dsp:spPr>
        <a:xfrm>
          <a:off x="698304" y="218653"/>
          <a:ext cx="4920761" cy="4920761"/>
        </a:xfrm>
        <a:custGeom>
          <a:avLst/>
          <a:gdLst/>
          <a:ahLst/>
          <a:cxnLst/>
          <a:rect l="0" t="0" r="0" b="0"/>
          <a:pathLst>
            <a:path>
              <a:moveTo>
                <a:pt x="4464000" y="3888309"/>
              </a:moveTo>
              <a:arcTo wR="2460380" hR="2460380" stAng="2128590" swAng="703834"/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BD390C6-4A8E-4F1F-BF01-E37DED36B02F}">
      <dsp:nvSpPr>
        <dsp:cNvPr id="0" name=""/>
        <dsp:cNvSpPr/>
      </dsp:nvSpPr>
      <dsp:spPr>
        <a:xfrm>
          <a:off x="3461894" y="4487977"/>
          <a:ext cx="1626402" cy="784561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Member</a:t>
          </a:r>
          <a:r>
            <a:rPr lang="id-ID" sz="1200" b="1" kern="1200" dirty="0" smtClean="0"/>
            <a:t>(</a:t>
          </a:r>
          <a:r>
            <a:rPr lang="en-US" sz="1200" b="1" kern="1200" dirty="0" smtClean="0"/>
            <a:t>Chairman of Audit Committee</a:t>
          </a:r>
          <a:r>
            <a:rPr lang="id-ID" sz="1200" b="1" kern="1200" dirty="0" smtClean="0"/>
            <a:t>)</a:t>
          </a:r>
          <a:endParaRPr lang="id-ID" sz="1200" b="1" kern="1200" dirty="0"/>
        </a:p>
      </dsp:txBody>
      <dsp:txXfrm>
        <a:off x="3500193" y="4526276"/>
        <a:ext cx="1549804" cy="707963"/>
      </dsp:txXfrm>
    </dsp:sp>
    <dsp:sp modelId="{C8CB06B6-1A13-487D-8E3B-20EC36A5175E}">
      <dsp:nvSpPr>
        <dsp:cNvPr id="0" name=""/>
        <dsp:cNvSpPr/>
      </dsp:nvSpPr>
      <dsp:spPr>
        <a:xfrm>
          <a:off x="699663" y="231464"/>
          <a:ext cx="4920761" cy="4920761"/>
        </a:xfrm>
        <a:custGeom>
          <a:avLst/>
          <a:gdLst/>
          <a:ahLst/>
          <a:cxnLst/>
          <a:rect l="0" t="0" r="0" b="0"/>
          <a:pathLst>
            <a:path>
              <a:moveTo>
                <a:pt x="2756962" y="4902820"/>
              </a:moveTo>
              <a:arcTo wR="2460380" hR="2460380" stAng="4984594" swAng="728312"/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EEE4872-4268-4751-8BBE-4B3889C23672}">
      <dsp:nvSpPr>
        <dsp:cNvPr id="0" name=""/>
        <dsp:cNvSpPr/>
      </dsp:nvSpPr>
      <dsp:spPr>
        <a:xfrm>
          <a:off x="1295594" y="4482311"/>
          <a:ext cx="1635527" cy="866641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Member</a:t>
          </a:r>
          <a:r>
            <a:rPr lang="id-ID" sz="1200" b="1" kern="1200" dirty="0" smtClean="0"/>
            <a:t>(</a:t>
          </a:r>
          <a:r>
            <a:rPr lang="en-US" sz="1200" b="1" kern="1200" dirty="0" smtClean="0"/>
            <a:t>Education</a:t>
          </a:r>
          <a:r>
            <a:rPr lang="id-ID" sz="1200" b="1" kern="1200" dirty="0" smtClean="0"/>
            <a:t>&amp; </a:t>
          </a:r>
          <a:r>
            <a:rPr lang="en-US" sz="1200" b="1" kern="1200" dirty="0" smtClean="0"/>
            <a:t>Consumer Protection</a:t>
          </a:r>
          <a:r>
            <a:rPr lang="id-ID" sz="1200" b="1" kern="1200" dirty="0" smtClean="0"/>
            <a:t>)</a:t>
          </a:r>
          <a:endParaRPr lang="id-ID" sz="1200" b="1" kern="1200" dirty="0"/>
        </a:p>
      </dsp:txBody>
      <dsp:txXfrm>
        <a:off x="1337900" y="4524617"/>
        <a:ext cx="1550915" cy="782029"/>
      </dsp:txXfrm>
    </dsp:sp>
    <dsp:sp modelId="{4263C250-6764-44B1-9DA9-0C4E4DF6C5C6}">
      <dsp:nvSpPr>
        <dsp:cNvPr id="0" name=""/>
        <dsp:cNvSpPr/>
      </dsp:nvSpPr>
      <dsp:spPr>
        <a:xfrm>
          <a:off x="621771" y="150723"/>
          <a:ext cx="4920761" cy="4920761"/>
        </a:xfrm>
        <a:custGeom>
          <a:avLst/>
          <a:gdLst/>
          <a:ahLst/>
          <a:cxnLst/>
          <a:rect l="0" t="0" r="0" b="0"/>
          <a:pathLst>
            <a:path>
              <a:moveTo>
                <a:pt x="858894" y="4328191"/>
              </a:moveTo>
              <a:arcTo wR="2460380" hR="2460380" stAng="7836615" swAng="716788"/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08B9F05-FCEC-4F05-A666-A0791B337A3B}">
      <dsp:nvSpPr>
        <dsp:cNvPr id="0" name=""/>
        <dsp:cNvSpPr/>
      </dsp:nvSpPr>
      <dsp:spPr>
        <a:xfrm>
          <a:off x="128746" y="3380594"/>
          <a:ext cx="1589033" cy="72221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 smtClean="0"/>
            <a:t>Member</a:t>
          </a:r>
          <a:r>
            <a:rPr lang="id-ID" sz="1100" b="1" kern="1200" dirty="0" smtClean="0"/>
            <a:t>(</a:t>
          </a:r>
          <a:r>
            <a:rPr lang="en-US" sz="1100" b="1" kern="1200" dirty="0" smtClean="0"/>
            <a:t>Chief Executive of Non Bank Supervision</a:t>
          </a:r>
          <a:r>
            <a:rPr lang="id-ID" sz="1100" b="1" kern="1200" dirty="0" smtClean="0"/>
            <a:t>)</a:t>
          </a:r>
          <a:r>
            <a:rPr lang="en-US" sz="1100" b="1" kern="1200" dirty="0" smtClean="0"/>
            <a:t> </a:t>
          </a:r>
          <a:endParaRPr lang="id-ID" sz="1100" b="1" kern="1200" dirty="0"/>
        </a:p>
      </dsp:txBody>
      <dsp:txXfrm>
        <a:off x="164001" y="3415849"/>
        <a:ext cx="1518523" cy="651700"/>
      </dsp:txXfrm>
    </dsp:sp>
    <dsp:sp modelId="{D390109B-D235-4AF5-99B8-90C47A5D1721}">
      <dsp:nvSpPr>
        <dsp:cNvPr id="0" name=""/>
        <dsp:cNvSpPr/>
      </dsp:nvSpPr>
      <dsp:spPr>
        <a:xfrm>
          <a:off x="698409" y="246953"/>
          <a:ext cx="4920761" cy="4920761"/>
        </a:xfrm>
        <a:custGeom>
          <a:avLst/>
          <a:gdLst/>
          <a:ahLst/>
          <a:cxnLst/>
          <a:rect l="0" t="0" r="0" b="0"/>
          <a:pathLst>
            <a:path>
              <a:moveTo>
                <a:pt x="91850" y="3126366"/>
              </a:moveTo>
              <a:arcTo wR="2460380" hR="2460380" stAng="9857702" swAng="1039453"/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A3AC70-DBFB-4A45-BD29-6D8E9D01F9B6}">
      <dsp:nvSpPr>
        <dsp:cNvPr id="0" name=""/>
        <dsp:cNvSpPr/>
      </dsp:nvSpPr>
      <dsp:spPr>
        <a:xfrm>
          <a:off x="-145908" y="1969266"/>
          <a:ext cx="1762002" cy="660986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 smtClean="0"/>
            <a:t>Member</a:t>
          </a:r>
          <a:r>
            <a:rPr lang="id-ID" sz="1100" b="1" kern="1200" dirty="0" smtClean="0"/>
            <a:t>(</a:t>
          </a:r>
          <a:r>
            <a:rPr lang="en-US" sz="1100" b="1" kern="1200" dirty="0" smtClean="0"/>
            <a:t>Chief Executive of Capital Market Supervision</a:t>
          </a:r>
          <a:r>
            <a:rPr lang="id-ID" sz="1100" b="1" kern="1200" dirty="0" smtClean="0"/>
            <a:t>)</a:t>
          </a:r>
          <a:endParaRPr lang="id-ID" sz="1100" b="1" kern="1200" dirty="0"/>
        </a:p>
      </dsp:txBody>
      <dsp:txXfrm>
        <a:off x="-113641" y="2001533"/>
        <a:ext cx="1697468" cy="596452"/>
      </dsp:txXfrm>
    </dsp:sp>
    <dsp:sp modelId="{14FAA4C9-AD6E-4B7B-9693-380CE6F40E22}">
      <dsp:nvSpPr>
        <dsp:cNvPr id="0" name=""/>
        <dsp:cNvSpPr/>
      </dsp:nvSpPr>
      <dsp:spPr>
        <a:xfrm>
          <a:off x="725520" y="174624"/>
          <a:ext cx="4920761" cy="4920761"/>
        </a:xfrm>
        <a:custGeom>
          <a:avLst/>
          <a:gdLst/>
          <a:ahLst/>
          <a:cxnLst/>
          <a:rect l="0" t="0" r="0" b="0"/>
          <a:pathLst>
            <a:path>
              <a:moveTo>
                <a:pt x="93310" y="1789223"/>
              </a:moveTo>
              <a:arcTo wR="2460380" hR="2460380" stAng="11749807" swAng="772763"/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E5D4A32-BC19-4171-93C7-3353875CDDF5}">
      <dsp:nvSpPr>
        <dsp:cNvPr id="0" name=""/>
        <dsp:cNvSpPr/>
      </dsp:nvSpPr>
      <dsp:spPr>
        <a:xfrm>
          <a:off x="465765" y="648237"/>
          <a:ext cx="1727954" cy="799941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 smtClean="0"/>
            <a:t>Member</a:t>
          </a:r>
          <a:r>
            <a:rPr lang="id-ID" sz="1100" b="1" kern="1200" dirty="0" smtClean="0"/>
            <a:t>(</a:t>
          </a:r>
          <a:r>
            <a:rPr lang="en-US" sz="1100" b="1" kern="1200" dirty="0" smtClean="0"/>
            <a:t>Chief Executive of Bank Supervision</a:t>
          </a:r>
          <a:r>
            <a:rPr lang="id-ID" sz="1100" b="1" kern="1200" dirty="0" smtClean="0"/>
            <a:t>)</a:t>
          </a:r>
          <a:endParaRPr lang="id-ID" sz="1100" b="1" kern="1200" dirty="0"/>
        </a:p>
      </dsp:txBody>
      <dsp:txXfrm>
        <a:off x="504815" y="687287"/>
        <a:ext cx="1649854" cy="721841"/>
      </dsp:txXfrm>
    </dsp:sp>
    <dsp:sp modelId="{0C69D537-D9FF-4684-8145-9FFB6239D0C9}">
      <dsp:nvSpPr>
        <dsp:cNvPr id="0" name=""/>
        <dsp:cNvSpPr/>
      </dsp:nvSpPr>
      <dsp:spPr>
        <a:xfrm>
          <a:off x="623264" y="287843"/>
          <a:ext cx="4920761" cy="4920761"/>
        </a:xfrm>
        <a:custGeom>
          <a:avLst/>
          <a:gdLst/>
          <a:ahLst/>
          <a:cxnLst/>
          <a:rect l="0" t="0" r="0" b="0"/>
          <a:pathLst>
            <a:path>
              <a:moveTo>
                <a:pt x="1184372" y="356746"/>
              </a:moveTo>
              <a:arcTo wR="2460380" hR="2460380" stAng="14325606" swAng="963976"/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3BC7788B-731E-40FB-B4D1-DB6434F256CD}" type="datetimeFigureOut">
              <a:rPr lang="en-US"/>
              <a:pPr/>
              <a:t>13-Nov-2013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C8DE9D09-6B03-439F-BBCC-C2A72751019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934267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98A8C25-5315-417C-90FA-9CB60AEB24EE}" type="slidenum">
              <a:rPr lang="en-US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DE9D09-6B03-439F-BBCC-C2A727510190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43053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DE9D09-6B03-439F-BBCC-C2A727510190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668510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id-ID" dirty="0" smtClean="0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A189AEB-B0BD-4E9A-9777-EE6A5E446932}" type="slidenum">
              <a:rPr lang="en-US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id-ID" dirty="0" smtClean="0"/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E5F8F57-7884-4A86-8649-91CFC777821C}" type="slidenum">
              <a:rPr lang="en-US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074B2C6-E3A3-4BC0-8F8C-9314D127EB33}" type="slidenum">
              <a:rPr lang="en-US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7A130660-1395-4A04-9332-46F947756693}" type="slidenum">
              <a:rPr lang="en-US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BB4BE67-D354-4C4A-9562-49432BAA09D0}" type="slidenum">
              <a:rPr lang="en-US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44450">
              <a:buFont typeface="+mj-lt"/>
              <a:buNone/>
            </a:pPr>
            <a:endParaRPr lang="en-US" dirty="0" smtClean="0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EC93202-C63A-475E-971C-6692674CF645}" type="slidenum">
              <a:rPr lang="en-US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FE6C5D6-4294-4A4D-853C-472A3AD75816}" type="slidenum">
              <a:rPr lang="en-US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endParaRPr lang="en-US" dirty="0" smtClean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78D0093F-B49B-41CE-B140-2EF41919BA8F}" type="slidenum">
              <a:rPr lang="en-US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id-ID" dirty="0" smtClean="0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A4D6AD6-C911-4D92-9A94-0E7563ED7BB6}" type="slidenum">
              <a:rPr lang="en-US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DE9D09-6B03-439F-BBCC-C2A727510190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25665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8CD37B4-6BEE-458A-9C1D-00E49F487445}" type="datetimeFigureOut">
              <a:rPr lang="en-US" smtClean="0"/>
              <a:pPr/>
              <a:t>13-Nov-2013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d-ID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4B4169-A44F-449A-AE4F-4ECED34128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8CD37B4-6BEE-458A-9C1D-00E49F487445}" type="datetimeFigureOut">
              <a:rPr lang="en-US" smtClean="0"/>
              <a:pPr/>
              <a:t>13-Nov-2013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d-ID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4B4169-A44F-449A-AE4F-4ECED34128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8CD37B4-6BEE-458A-9C1D-00E49F487445}" type="datetimeFigureOut">
              <a:rPr lang="en-US" smtClean="0"/>
              <a:pPr/>
              <a:t>13-Nov-2013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d-ID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4B4169-A44F-449A-AE4F-4ECED34128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152714" y="76200"/>
            <a:ext cx="7534085" cy="715962"/>
          </a:xfrm>
        </p:spPr>
        <p:txBody>
          <a:bodyPr/>
          <a:lstStyle>
            <a:lvl1pPr>
              <a:defRPr sz="40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fr-CA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8CD37B4-6BEE-458A-9C1D-00E49F487445}" type="datetimeFigureOut">
              <a:rPr lang="en-US" smtClean="0"/>
              <a:pPr/>
              <a:t>13-Nov-2013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d-ID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4B4169-A44F-449A-AE4F-4ECED34128C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76200"/>
            <a:ext cx="1011237" cy="442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3" descr="utk presentasi.pn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6563248"/>
            <a:ext cx="9144000" cy="376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8CD37B4-6BEE-458A-9C1D-00E49F487445}" type="datetimeFigureOut">
              <a:rPr lang="en-US" smtClean="0"/>
              <a:pPr/>
              <a:t>13-Nov-2013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d-ID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4B4169-A44F-449A-AE4F-4ECED34128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8CD37B4-6BEE-458A-9C1D-00E49F487445}" type="datetimeFigureOut">
              <a:rPr lang="en-US" smtClean="0"/>
              <a:pPr/>
              <a:t>13-Nov-2013</a:t>
            </a:fld>
            <a:endParaRPr lang="en-US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d-ID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4B4169-A44F-449A-AE4F-4ECED34128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8CD37B4-6BEE-458A-9C1D-00E49F487445}" type="datetimeFigureOut">
              <a:rPr lang="en-US" smtClean="0"/>
              <a:pPr/>
              <a:t>13-Nov-2013</a:t>
            </a:fld>
            <a:endParaRPr lang="en-US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d-ID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4B4169-A44F-449A-AE4F-4ECED34128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8CD37B4-6BEE-458A-9C1D-00E49F487445}" type="datetimeFigureOut">
              <a:rPr lang="en-US" smtClean="0"/>
              <a:pPr/>
              <a:t>13-Nov-2013</a:t>
            </a:fld>
            <a:endParaRPr lang="en-US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d-ID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4B4169-A44F-449A-AE4F-4ECED34128C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1152714" y="76200"/>
            <a:ext cx="7534085" cy="715962"/>
          </a:xfrm>
        </p:spPr>
        <p:txBody>
          <a:bodyPr/>
          <a:lstStyle>
            <a:lvl1pPr>
              <a:defRPr sz="40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fr-CA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8CD37B4-6BEE-458A-9C1D-00E49F487445}" type="datetimeFigureOut">
              <a:rPr lang="en-US" smtClean="0"/>
              <a:pPr/>
              <a:t>13-Nov-2013</a:t>
            </a:fld>
            <a:endParaRPr lang="en-US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d-ID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4B4169-A44F-449A-AE4F-4ECED34128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8CD37B4-6BEE-458A-9C1D-00E49F487445}" type="datetimeFigureOut">
              <a:rPr lang="en-US" smtClean="0"/>
              <a:pPr/>
              <a:t>13-Nov-2013</a:t>
            </a:fld>
            <a:endParaRPr lang="en-US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d-ID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4B4169-A44F-449A-AE4F-4ECED34128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fr-CA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8CD37B4-6BEE-458A-9C1D-00E49F487445}" type="datetimeFigureOut">
              <a:rPr lang="en-US" smtClean="0"/>
              <a:pPr/>
              <a:t>13-Nov-2013</a:t>
            </a:fld>
            <a:endParaRPr lang="en-US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d-ID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4B4169-A44F-449A-AE4F-4ECED34128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CA" smtClean="0"/>
              <a:t>Cliquez pour modifier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A" smtClean="0"/>
              <a:t>Cliquez pour modifier les styles du texte du masque</a:t>
            </a:r>
          </a:p>
          <a:p>
            <a:pPr lvl="1"/>
            <a:r>
              <a:rPr lang="fr-CA" smtClean="0"/>
              <a:t>Deuxième niveau</a:t>
            </a:r>
          </a:p>
          <a:p>
            <a:pPr lvl="2"/>
            <a:r>
              <a:rPr lang="fr-CA" smtClean="0"/>
              <a:t>Troisième niveau</a:t>
            </a:r>
          </a:p>
          <a:p>
            <a:pPr lvl="3"/>
            <a:r>
              <a:rPr lang="fr-CA" smtClean="0"/>
              <a:t>Quatrième niveau</a:t>
            </a:r>
          </a:p>
          <a:p>
            <a:pPr lvl="4"/>
            <a:r>
              <a:rPr lang="fr-CA" smtClean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58CD37B4-6BEE-458A-9C1D-00E49F487445}" type="datetimeFigureOut">
              <a:rPr lang="en-US" smtClean="0"/>
              <a:pPr/>
              <a:t>13-Nov-2013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id-ID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5B4B4169-A44F-449A-AE4F-4ECED34128C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12" Type="http://schemas.openxmlformats.org/officeDocument/2006/relationships/image" Target="../media/image1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itle 1"/>
          <p:cNvSpPr>
            <a:spLocks noGrp="1"/>
          </p:cNvSpPr>
          <p:nvPr>
            <p:ph type="ctrTitle"/>
          </p:nvPr>
        </p:nvSpPr>
        <p:spPr>
          <a:xfrm>
            <a:off x="762000" y="2590800"/>
            <a:ext cx="7924800" cy="1147763"/>
          </a:xfrm>
        </p:spPr>
        <p:txBody>
          <a:bodyPr>
            <a:noAutofit/>
          </a:bodyPr>
          <a:lstStyle/>
          <a:p>
            <a:r>
              <a:rPr lang="en-US" sz="40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Financial Sector Supervisory Reform: </a:t>
            </a:r>
            <a:br>
              <a:rPr lang="en-US" sz="40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en-US" sz="40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Indonesia Experience</a:t>
            </a:r>
          </a:p>
        </p:txBody>
      </p:sp>
      <p:sp>
        <p:nvSpPr>
          <p:cNvPr id="7172" name="Subtitle 2"/>
          <p:cNvSpPr>
            <a:spLocks noGrp="1"/>
          </p:cNvSpPr>
          <p:nvPr>
            <p:ph type="subTitle" idx="1"/>
          </p:nvPr>
        </p:nvSpPr>
        <p:spPr>
          <a:xfrm>
            <a:off x="228600" y="5105400"/>
            <a:ext cx="8382000" cy="1524000"/>
          </a:xfrm>
        </p:spPr>
        <p:txBody>
          <a:bodyPr/>
          <a:lstStyle/>
          <a:p>
            <a:pPr algn="r" eaLnBrk="1" hangingPunct="1">
              <a:lnSpc>
                <a:spcPct val="80000"/>
              </a:lnSpc>
            </a:pPr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Hari Gamawan</a:t>
            </a:r>
          </a:p>
          <a:p>
            <a:pPr algn="r" eaLnBrk="1" hangingPunct="1">
              <a:lnSpc>
                <a:spcPct val="80000"/>
              </a:lnSpc>
            </a:pPr>
            <a:endParaRPr lang="en-US" sz="1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 eaLnBrk="1" hangingPunct="1">
              <a:lnSpc>
                <a:spcPct val="80000"/>
              </a:lnSpc>
            </a:pPr>
            <a:endParaRPr lang="en-US" sz="1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 eaLnBrk="1" hangingPunct="1">
              <a:lnSpc>
                <a:spcPct val="80000"/>
              </a:lnSpc>
            </a:pPr>
            <a:r>
              <a:rPr lang="en-US" sz="1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Head of Division of Defined Benefit Employer’s </a:t>
            </a:r>
            <a:r>
              <a:rPr lang="en-US" sz="12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Penson</a:t>
            </a:r>
            <a:r>
              <a:rPr lang="en-US" sz="1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Funds Supervision</a:t>
            </a:r>
          </a:p>
          <a:p>
            <a:pPr algn="r" eaLnBrk="1" hangingPunct="1">
              <a:lnSpc>
                <a:spcPct val="80000"/>
              </a:lnSpc>
            </a:pPr>
            <a:r>
              <a:rPr lang="en-US" sz="1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Directorate of Pension Fund Supervision</a:t>
            </a:r>
          </a:p>
          <a:p>
            <a:pPr algn="r" eaLnBrk="1" hangingPunct="1">
              <a:lnSpc>
                <a:spcPct val="80000"/>
              </a:lnSpc>
            </a:pPr>
            <a:r>
              <a:rPr lang="en-US" sz="12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Otoritas</a:t>
            </a:r>
            <a:r>
              <a:rPr lang="en-US" sz="1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2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Jasa</a:t>
            </a:r>
            <a:r>
              <a:rPr lang="en-US" sz="1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2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Keuangan</a:t>
            </a:r>
            <a:r>
              <a:rPr lang="en-US" sz="1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/Indonesia Financial Services Authority</a:t>
            </a:r>
          </a:p>
        </p:txBody>
      </p:sp>
      <p:sp>
        <p:nvSpPr>
          <p:cNvPr id="7173" name="AutoShape 11" descr="data:image/jpeg;base64,/9j/4AAQSkZJRgABAQAAAQABAAD/2wBDAAkGBwgHBgkIBwgKCgkLDRYPDQwMDRsUFRAWIB0iIiAdHx8kKDQsJCYxJx8fLT0tMTU3Ojo6Iys/RD84QzQ5Ojf/2wBDAQoKCg0MDRoPDxo3JR8lNzc3Nzc3Nzc3Nzc3Nzc3Nzc3Nzc3Nzc3Nzc3Nzc3Nzc3Nzc3Nzc3Nzc3Nzc3Nzc3Nzf/wAARCABaAFMDASIAAhEBAxEB/8QAHAAAAgIDAQEAAAAAAAAAAAAABQYDBAACBwEI/8QAORAAAgECBQIFAgMGBQUAAAAAAQIDBBEABRIhMUFRBhMiYXEygRSRsQcjQnKhwRUWYtHwM1NjotL/xAAaAQADAQEBAQAAAAAAAAAAAAADBAUCAAEG/8QALBEAAgEDAgMHBAMAAAAAAAAAAQIAAxEhBDESE2EFFCIyQVHwI6HB0XGBkf/aAAwDAQACEQMRAD8AH0VMaqnrZnQmOmgLA9Ndx+gJP5YozU6sNsN/hulQ+H3SUBlq2k2HJRhpsPe6X+MK8kUtNK8M4tIhsex9x7Ebj5xDWpdiPafWaeqKlRw3y0EywlTxiIEqcGJEDjFMUM9TOkFLGZJpDZFHU4MGvvN1U4PFN6aoDrofjEVVFoN+h4w403hehipoWelkqZ+JF882HW507jYfmTtiXOcnyulyisemh0usN1kLs9vq1WDE2+k784Dz0DACK99DLa2YgBrbHEckYbcYnqYijHEANsNCFYehkIJU4J5Vl5zClzR0VjJTQRyR6Rc317iw7rf+nbFJ1BF7gYf/AAHl5y/L5J6lSslU6yG/KxruB9+bdmGB1qvLTiG8WrHhFpz23bjGYmr4WoK6opJFUNDIyWU7Cx2xmCjIvNh1IvedTy6H8PlVJT6Vukag23F9IuPg/V9+18QZnlUOZaSSYpxssoGra/Dd1uedrG/cqLUFvwlNoAUCFQAfqXYbH89re3WxxLEbuTZhoVj1O9rdNja/X7AWxGLFWLDeIKxBBG8S6zKK+iBaWnZov+7Fdl+/UfcDFBlLjXDKyMUIDo3Q46Ol0RQhYAyIAAbfwgn9f+dV7xPkskdZ+JoI00T3Lxh1XS/UgEi4PW3X5OD0tTdrHBlKjq+Z4Ku0E+HJjFmCCCgokVCWncBi73BOxLG1yASB24Oww01VV+Kp5KeopkSOaPS4VtRt6tu3t1B3wDyVIaWGQPLGsztdwXUna1xztbbj57jBISxErpljVuTdwLHt+QHewsbFQFx7WAZ7ya7gsSu3pEieP1yQs2po2K6rW1Ee1z+pxXpssra6Ux0NLLOw50DYfJ4H3wZOTzVmbH8KUWllYM8zSKojve+19/sOo9zjoMMEVEtJT0oKRKCF0nY+57k3vfBKupFO3DkmONqQ1NbZMT8l8H/hXWpzZ0kdD6adPUinu7dfji/Jw1qSHVmBY3vY7Em/x/y54BsNQLQmwbVpjbg82AvcDnf/AH640+ocbcC4tt/a3/LDcJvUaobsYozFjcxG8TZDU1OeVU8HkaHKm5kK3OkXNrdTc4zBXPkp2zWcvTTyt6bvGzBT6RxYjYcYzFCmx4B/ECXIO8K+H5jN4ey+RjdliCFgTe42IB/seN+hwQjbRKpL2/hsoFlBHSx+MRvlMWQV8mX0qPHS1I8yAlmb1/xC+57He/J4xq2neMqlhsSAf7jCmopFKpUzQcNldpaZSUKSAahb1HjUOD15F/uPfCt+0ON6s0DoLGKKZ3Urv9USkD7n+hwyxTAgCRwkoFg77qw7H325O245NsLH7QIKgzZa1NFUJIglKtAW1Rm6WIK/T7WwOgPqi4+Wj2hYiupUgHrtEWKeGpLJSzQu6gsRqHCjU1vsDjqGR+J/8sfs8ojAkLVlTUzJCJT6RZvqIvc2LKLDvjmHidaiprRmNJlVRHXVdQS6tSm7SFRfRboSpa3PqOCSZl4rySkymmr6OCTL3AmZ56PanEj2ZXcj07AXv3GLiU1RsHf/AGY7T7RfV6fgcWa4ONgM/c3nQ/C37SKip8RQ5Xm/4d0qpFjiMaaXRm1aSd9wdIFrXFwTi+DrEbABSkemNmHBtufgfl0xS8H0vhDIamWonzHwy05fVHPTTqjRiy+m3a635HPXnFwOiwxO50o6AhVN3ksLg37dvtxthPtMeFBe+8l6VGS4aeTG0Wliyo5GlLX0qv35vbGi3LqGs1zyRe/2HX9RcYjaQu5lYKTwotcADtziDMa5csy2etewGnSiqGIZzwP99+AdiMTQp29Y3uZzrxbPUVHiOueKZtAk0bOT9ICng25HTGYoG99zc98Zi0qhQBGxSE+i/EeWRZjSGOT0m4dHABKMOCL4TGZhMlJmKtDUjZSi3Sb+TY/la4w/VVRDHl5nqJUiiQXZ3YAAe5OAWYU0NQhSaKOWM72dQwPvhjUaZK4zg+8iU6hQ4i+8fksL3t02II/O39B98eGrnp4ZDSuYymhiE6KCb2/1HUbW3vzi3/htHSwyFfOWFQWMQmYJbm1r2wLpHVHMo8tYpDrI4VAwIsSBb6Vtuw3vwbjE5tMdNZma8PzOYCAIP8ePX+I/DMsMc7z1tHVpmEccTASNGAVcIAxItquCQCbNZdt0HMPE2a+OZ6TLhSKnl1PmRmOVtKx/+S+zEWB1fO2+Os5fBJLUJBC7mISeYrFGIhcG6l1Ug2BsegFh2vhXz6lSlzzPaY1NHHWSLTh5/TGkoMSF2Hu3J+TzzhmrVApCoRcjA/ub0GnatWKXsBn7j9wTJTUD0lWIDJI1MgY1GuwkYm1gtuObddvvh4gGiCKNlBdVVSR1IA+P1/XC9l2Xq0EYiYtTwv5uqxDTyaWKuFsfQCthcWJ+N3nIMpoqvLzeGSKanbyWkglaMSiwIJCkDrY+4wjRoGtdQc9ZT7V1gdgoJIF/x+r9IP8AIVGTX5rOxsqIjHWe263/AK/fEHiTwbmeZhKhqynRVHphKElb83YfUftt/UtlHl9NRMTTQIjN9Tgepvk8nBRHimDU/mIZQuooCNQHcjtihQ0CU8sbmSO9OrXWcQfwXmauQJaTb/W3/wA4zHU56H9623XGYa5KzXfqvST5samTJiiU4no3Rlqgm8oU9UB2JHPftjWekhioqatyyU1FHMqBlQX1E7B1A6k8qPnY3uVoNqEfGFyqpq2hWpGWTokYZp4IjHcxyEbhTe2lj0t1PfBYnIswmMSSwMjR1J9AifYgnr8cm422PbFWlyqGpjQrLItMqBVc/W6hSLgn6VIJ/Pa2N4s1/wASmleaYmssUEB9D9LqAdhzfg2AJ3xsFmGWNR05aUyEojDZ1QtuNJ39IbYLq2t7YSF6z8br4V2/OIbyCwOTA1LqiaN6Z3Qgs0JEtmsxDKWe9wDYgnkknnfGlfl1JU5jLmFXeaolsTNMBZbL1U7BVCgaub9eSb8sTi40g7WKb6SDyGHTi/tjUiSZ7KGN1ALEWP8AL/KN/nf7yGqsSc2jiEp5T0mZfk71lBJLSylKoO/mU8p1Rljc27j0tyNrnjbBvwzmFPC9RTzEweY2sic2ZJFADoT8AEewPtiLIo6kVbGGB5opUBBSwUMLdTtuG/8AXEDeTDDUTVNSpaR7yyOuhS2xUb2YmxFu4BFha+Ka35a1kXPr1HzaKnzFCcRhYy1U8VPAksPnAt50iWAQclb8t2B+bWxNFTmnzAx5boEd1WoMi3sB0Bvdm3JueLm/bAijOcV0cEzVPlxQuNCzxajINjr5BuLWBPIJ23wfoI1hRUW9h1JuSeST7k74fRuJQ1oAixtN5aYGRjbGYvFQdzjMankHRjy6NR7YFzm7HBWo/wCgvxgTL9Rx06U56OCqQpPCjg25G9xwb9xgY0i01Y8DVPnQoUVRPZ3D3BsD9TWAU733t2wbT6sUc2poPMpG8iPU8vqOgXbbr3wOqGKHhNppSAcia0VXDA6+f++pxceU5D3AQjSLgW+ksR3vc8W0SWKNQFuHBAuYlGtgLMNieWVj33Awuv8AuUVovQyRS6SuxHqXjFLNCUkzKFCViWSAhBsoJZbm3vhDjrBrcXt6e8PZLbRrnzGSN0kSoJnRjoOrdtPQHYE7sLEHdjyMNlDT0hp1qItM/nKHEz+osDvcdgebCwwieFKWnqaulaogilZoWdjIgYlrkajfrba+OjEBUsAABsAMOUA4BLteBci+BK0hucS031YhfnE1N9WDzEIYzGYzHTp//9k="/>
          <p:cNvSpPr>
            <a:spLocks noChangeAspect="1" noChangeArrowheads="1"/>
          </p:cNvSpPr>
          <p:nvPr/>
        </p:nvSpPr>
        <p:spPr bwMode="auto">
          <a:xfrm>
            <a:off x="155575" y="-411163"/>
            <a:ext cx="790575" cy="857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id-ID"/>
          </a:p>
        </p:txBody>
      </p:sp>
      <p:sp>
        <p:nvSpPr>
          <p:cNvPr id="7174" name="AutoShape 13" descr="data:image/jpeg;base64,/9j/4AAQSkZJRgABAQAAAQABAAD/2wBDAAkGBwgHBgkIBwgKCgkLDRYPDQwMDRsUFRAWIB0iIiAdHx8kKDQsJCYxJx8fLT0tMTU3Ojo6Iys/RD84QzQ5Ojf/2wBDAQoKCg0MDRoPDxo3JR8lNzc3Nzc3Nzc3Nzc3Nzc3Nzc3Nzc3Nzc3Nzc3Nzc3Nzc3Nzc3Nzc3Nzc3Nzc3Nzc3Nzf/wAARCABaAFMDASIAAhEBAxEB/8QAHAAAAgIDAQEAAAAAAAAAAAAABQYDBAACBwEI/8QAORAAAgECBQIFAgMGBQUAAAAAAQIDBBEABRIhMUFRBhMiYXEygRSRsQcjQnKhwRUWYtHwM1NjotL/xAAaAQADAQEBAQAAAAAAAAAAAAADBAUCAAEG/8QALBEAAgEDAgMHBAMAAAAAAAAAAQIAAxEhBDESE2EFFCIyQVHwI6HB0XGBkf/aAAwDAQACEQMRAD8AH0VMaqnrZnQmOmgLA9Ndx+gJP5YozU6sNsN/hulQ+H3SUBlq2k2HJRhpsPe6X+MK8kUtNK8M4tIhsex9x7Ebj5xDWpdiPafWaeqKlRw3y0EywlTxiIEqcGJEDjFMUM9TOkFLGZJpDZFHU4MGvvN1U4PFN6aoDrofjEVVFoN+h4w403hehipoWelkqZ+JF882HW507jYfmTtiXOcnyulyisemh0usN1kLs9vq1WDE2+k784Dz0DACK99DLa2YgBrbHEckYbcYnqYijHEANsNCFYehkIJU4J5Vl5zClzR0VjJTQRyR6Rc317iw7rf+nbFJ1BF7gYf/AAHl5y/L5J6lSslU6yG/KxruB9+bdmGB1qvLTiG8WrHhFpz23bjGYmr4WoK6opJFUNDIyWU7Cx2xmCjIvNh1IvedTy6H8PlVJT6Vukag23F9IuPg/V9+18QZnlUOZaSSYpxssoGra/Dd1uedrG/cqLUFvwlNoAUCFQAfqXYbH89re3WxxLEbuTZhoVj1O9rdNja/X7AWxGLFWLDeIKxBBG8S6zKK+iBaWnZov+7Fdl+/UfcDFBlLjXDKyMUIDo3Q46Ol0RQhYAyIAAbfwgn9f+dV7xPkskdZ+JoI00T3Lxh1XS/UgEi4PW3X5OD0tTdrHBlKjq+Z4Ku0E+HJjFmCCCgokVCWncBi73BOxLG1yASB24Oww01VV+Kp5KeopkSOaPS4VtRt6tu3t1B3wDyVIaWGQPLGsztdwXUna1xztbbj57jBISxErpljVuTdwLHt+QHewsbFQFx7WAZ7ya7gsSu3pEieP1yQs2po2K6rW1Ee1z+pxXpssra6Ux0NLLOw50DYfJ4H3wZOTzVmbH8KUWllYM8zSKojve+19/sOo9zjoMMEVEtJT0oKRKCF0nY+57k3vfBKupFO3DkmONqQ1NbZMT8l8H/hXWpzZ0kdD6adPUinu7dfji/Jw1qSHVmBY3vY7Em/x/y54BsNQLQmwbVpjbg82AvcDnf/AH640+ocbcC4tt/a3/LDcJvUaobsYozFjcxG8TZDU1OeVU8HkaHKm5kK3OkXNrdTc4zBXPkp2zWcvTTyt6bvGzBT6RxYjYcYzFCmx4B/ECXIO8K+H5jN4ey+RjdliCFgTe42IB/seN+hwQjbRKpL2/hsoFlBHSx+MRvlMWQV8mX0qPHS1I8yAlmb1/xC+57He/J4xq2neMqlhsSAf7jCmopFKpUzQcNldpaZSUKSAahb1HjUOD15F/uPfCt+0ON6s0DoLGKKZ3Urv9USkD7n+hwyxTAgCRwkoFg77qw7H325O245NsLH7QIKgzZa1NFUJIglKtAW1Rm6WIK/T7WwOgPqi4+Wj2hYiupUgHrtEWKeGpLJSzQu6gsRqHCjU1vsDjqGR+J/8sfs8ojAkLVlTUzJCJT6RZvqIvc2LKLDvjmHidaiprRmNJlVRHXVdQS6tSm7SFRfRboSpa3PqOCSZl4rySkymmr6OCTL3AmZ56PanEj2ZXcj07AXv3GLiU1RsHf/AGY7T7RfV6fgcWa4ONgM/c3nQ/C37SKip8RQ5Xm/4d0qpFjiMaaXRm1aSd9wdIFrXFwTi+DrEbABSkemNmHBtufgfl0xS8H0vhDIamWonzHwy05fVHPTTqjRiy+m3a635HPXnFwOiwxO50o6AhVN3ksLg37dvtxthPtMeFBe+8l6VGS4aeTG0Wliyo5GlLX0qv35vbGi3LqGs1zyRe/2HX9RcYjaQu5lYKTwotcADtziDMa5csy2etewGnSiqGIZzwP99+AdiMTQp29Y3uZzrxbPUVHiOueKZtAk0bOT9ICng25HTGYoG99zc98Zi0qhQBGxSE+i/EeWRZjSGOT0m4dHABKMOCL4TGZhMlJmKtDUjZSi3Sb+TY/la4w/VVRDHl5nqJUiiQXZ3YAAe5OAWYU0NQhSaKOWM72dQwPvhjUaZK4zg+8iU6hQ4i+8fksL3t02II/O39B98eGrnp4ZDSuYymhiE6KCb2/1HUbW3vzi3/htHSwyFfOWFQWMQmYJbm1r2wLpHVHMo8tYpDrI4VAwIsSBb6Vtuw3vwbjE5tMdNZma8PzOYCAIP8ePX+I/DMsMc7z1tHVpmEccTASNGAVcIAxItquCQCbNZdt0HMPE2a+OZ6TLhSKnl1PmRmOVtKx/+S+zEWB1fO2+Os5fBJLUJBC7mISeYrFGIhcG6l1Ug2BsegFh2vhXz6lSlzzPaY1NHHWSLTh5/TGkoMSF2Hu3J+TzzhmrVApCoRcjA/ub0GnatWKXsBn7j9wTJTUD0lWIDJI1MgY1GuwkYm1gtuObddvvh4gGiCKNlBdVVSR1IA+P1/XC9l2Xq0EYiYtTwv5uqxDTyaWKuFsfQCthcWJ+N3nIMpoqvLzeGSKanbyWkglaMSiwIJCkDrY+4wjRoGtdQc9ZT7V1gdgoJIF/x+r9IP8AIVGTX5rOxsqIjHWe263/AK/fEHiTwbmeZhKhqynRVHphKElb83YfUftt/UtlHl9NRMTTQIjN9Tgepvk8nBRHimDU/mIZQuooCNQHcjtihQ0CU8sbmSO9OrXWcQfwXmauQJaTb/W3/wA4zHU56H9623XGYa5KzXfqvST5samTJiiU4no3Rlqgm8oU9UB2JHPftjWekhioqatyyU1FHMqBlQX1E7B1A6k8qPnY3uVoNqEfGFyqpq2hWpGWTokYZp4IjHcxyEbhTe2lj0t1PfBYnIswmMSSwMjR1J9AifYgnr8cm422PbFWlyqGpjQrLItMqBVc/W6hSLgn6VIJ/Pa2N4s1/wASmleaYmssUEB9D9LqAdhzfg2AJ3xsFmGWNR05aUyEojDZ1QtuNJ39IbYLq2t7YSF6z8br4V2/OIbyCwOTA1LqiaN6Z3Qgs0JEtmsxDKWe9wDYgnkknnfGlfl1JU5jLmFXeaolsTNMBZbL1U7BVCgaub9eSb8sTi40g7WKb6SDyGHTi/tjUiSZ7KGN1ALEWP8AL/KN/nf7yGqsSc2jiEp5T0mZfk71lBJLSylKoO/mU8p1Rljc27j0tyNrnjbBvwzmFPC9RTzEweY2sic2ZJFADoT8AEewPtiLIo6kVbGGB5opUBBSwUMLdTtuG/8AXEDeTDDUTVNSpaR7yyOuhS2xUb2YmxFu4BFha+Ka35a1kXPr1HzaKnzFCcRhYy1U8VPAksPnAt50iWAQclb8t2B+bWxNFTmnzAx5boEd1WoMi3sB0Bvdm3JueLm/bAijOcV0cEzVPlxQuNCzxajINjr5BuLWBPIJ23wfoI1hRUW9h1JuSeST7k74fRuJQ1oAixtN5aYGRjbGYvFQdzjMankHRjy6NR7YFzm7HBWo/wCgvxgTL9Rx06U56OCqQpPCjg25G9xwb9xgY0i01Y8DVPnQoUVRPZ3D3BsD9TWAU733t2wbT6sUc2poPMpG8iPU8vqOgXbbr3wOqGKHhNppSAcia0VXDA6+f++pxceU5D3AQjSLgW+ksR3vc8W0SWKNQFuHBAuYlGtgLMNieWVj33Awuv8AuUVovQyRS6SuxHqXjFLNCUkzKFCViWSAhBsoJZbm3vhDjrBrcXt6e8PZLbRrnzGSN0kSoJnRjoOrdtPQHYE7sLEHdjyMNlDT0hp1qItM/nKHEz+osDvcdgebCwwieFKWnqaulaogilZoWdjIgYlrkajfrba+OjEBUsAABsAMOUA4BLteBci+BK0hucS031YhfnE1N9WDzEIYzGYzHTp//9k="/>
          <p:cNvSpPr>
            <a:spLocks noChangeAspect="1" noChangeArrowheads="1"/>
          </p:cNvSpPr>
          <p:nvPr/>
        </p:nvSpPr>
        <p:spPr bwMode="auto">
          <a:xfrm>
            <a:off x="155575" y="-411163"/>
            <a:ext cx="790575" cy="857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id-ID"/>
          </a:p>
        </p:txBody>
      </p:sp>
      <p:sp>
        <p:nvSpPr>
          <p:cNvPr id="7175" name="AutoShape 15" descr="data:image/jpeg;base64,/9j/4AAQSkZJRgABAQAAAQABAAD/2wBDAAkGBwgHBgkIBwgKCgkLDRYPDQwMDRsUFRAWIB0iIiAdHx8kKDQsJCYxJx8fLT0tMTU3Ojo6Iys/RD84QzQ5Ojf/2wBDAQoKCg0MDRoPDxo3JR8lNzc3Nzc3Nzc3Nzc3Nzc3Nzc3Nzc3Nzc3Nzc3Nzc3Nzc3Nzc3Nzc3Nzc3Nzc3Nzc3Nzf/wAARCAA6AJ4DASIAAhEBAxEB/8QAGwAAAQUBAQAAAAAAAAAAAAAAAAMEBQYHAQL/xAA1EAACAQMDAgQFAwMDBQAAAAABAgMABBEFEiEGMRMiQVEUMmFxkQcjgVKhsRUzQmKCksHx/8QAGgEAAgMBAQAAAAAAAAAAAAAAAAMBAgQFBv/EACYRAAICAgIABgIDAAAAAAAAAAECAAMEERIhBRMxMkFRYbFCcaH/2gAMAwEAAhEDEQA/ALs3WT6DeLpXUQMFzuIhmaMmO4QdmVh69sg8gmrfpl/HqFuJY+COGHtTPW9Ig1qzubLVLWOW2ZP2pFGZEP0z2IPII/HvnGnajrXSOoJpWrW8wi3EW90WVhIg7HI/wayWWPSeR7X9TFbY+O3I9p+pr9FRNhrdvPbwNOwRpMAEDKkk4GD9e9SoIIyO1aVYMNgzWjq42pna8GWNZFjZ1DsCVUnkgd8D+a7ht4IYbcHIx3PHr+fzXiWJGZZNieImdrsuSue+KtLRWikre4iuYhJA4dCSAw7cHFey67tuRk+lEJ5uJ4reFppnCRoMsx7Cko7+1kkWNZl3twoPG77Z71Vf1F1RUs00od7obpMdwoORj+R+M1AdG3EcWtQyzRtNN/th2Odit689sY7+xI9aw2ZqpkCn7nOt8QVMlaPualRXAeKAc1unRnaTaeNZ44Gb9yRWZV9wMZ/yPzXZJFRcsyqOwLHAzXhEjgiLHChcsST2ycnv2FEItRTLTr4X4kkSJ0h8pikYj91SoO4DuBzjn2p7UA7kA77EKKKKmTCiiiiETnhjuIZIZlDRyKVYH1Bqp9V9O3GraPHp1nIWvLALLBc3OfOeRtJA5yBz/HFXCmN7Zs91DewOwngV1VN+EkDD5W4OOQOcZFVdQw0RKOgcEETHNL1C4gdmVTBdRMY54nX5WHcEGrp0xrDX03wD/GeGIGkcxkhYQpGNrDnJ9vqahP1Aso7PUYuoLSFhZXX7V4wUDwpQcAsO4J7E+4+oyz0vVJbMbYpB4EvdgMkfVTXADNg5HE+wzzIZvDsrid8DNcsHMllCxSRCUGVlOWH3PqfrRfxPPZTxRyGN3jZVcd1JBANVhepZku7SdnSSxkTbIsUZdkOGO4kZ44Gc4xU//qlnLqLaWlyovRCJ/DU+YISQG+2a7yurjYnpUsWwbUzMOm+rLm20oWwYtJEAhCttK4OMMMZB/FLSdR3rXbXKbQzYyrksDjtz6fxXP1D0qLR+oYL2x0x/CvUbxTaWzMWlLZJcjuWzx68H2qrPrdjEjNcGWBkbEiSxMrR+nmGOO4rz2UuVW/BCSo9J5jLTLqfghJUekmbu7luypm2+UYG1cYp30tpkGs6+trcXc0SRxNIY7ecxu5BUAEgg45z/ABUNFd288TSW8ySqOD4bZxWpdB6TbaboEEsVuYp7lRLM7nLuTnBPtxjj0z75qPD6Gtv5v8SPC8drsjm/8fuOb/4q0/07S9PnZDPIwa4mO9kRQWPB7k8Ae1NoLDUrBfDm6hGI0zue0woH1O7Hb078ZqrdT67NL1aw0tZrqWBRamyUFSz7ic/9IJx5vpntT7p63i6gvrqbWJ7yO58Rl+BZgohkAww3D5iO4OceuOOOyt4ZyoHzqd5cgPYVA9Dr11J210e+1CW2n1nVLe+toSJIoreAxq7jszHec49v/lSfUElqmi3i303g28kRieTny7vKO31Irq2VxbW9vb2FyiJFwxmi8QsP4K4o2z3Fvc2tzdpHK4KrJbDa6Aj5gGLc1qCgCawoAMi+i7KWx0qOSaX4mW4CtI4G0qcYKkE4AXtxj7ZqUi1e3eS5WRJoFt3KM8ybVYj+k/8AL+KS+OsooDbjUoWmAKb3YZJ7ZIXH9sVDdRdNwanpc10bp4NQEZYXNo8ioXA7lFJ3A4APc8D2FV9F0sr7U0nxLRDcwzAeHIDn07H8V7EqNI0YdS68soIyPuKy7p0axZ6laG81i0u7OKUl47bdu4UnI3DJ9ARx61dNYvLTT5LS7WWINgiNfDB/bOM4IIwOB7j6VRLtqS/WvzF15G0LWda/MsFFUix61UTOl6wA3HDKmUx6fUf3qdXqbTNm+S4RV7ZBDDOPpUV5dNntaRVm49vtYSaooorRNUQurW2ubeW3uYIpYJVKyRyIGVwe4IPBrIeoulr7pZHvLA/H6F85IwJLVT6n+pfqO3r7nZa4yhlKsAQRggjvSb6EuXi4iMjGryE4OJlv6YXlpf6/K1u+9ktZMnbjHnQev81qIVc5xz71WeotO1W3hFz05FZLJbKSsPhlWlXA8m4Ee327e2ag7HrXUrOdbXXNC1a0l+b/AGHuFkHPysgJz645xSqKxjr5Y3qJx6xip5QBI+5oeBTZdOsUeV1s7cPNkSN4Yy+Tk5PrVQuP1I0cSJF8QltMGzJFdI8b7eeysqnvj+9Stj1Va6gEawSO6OPO6SqoTt33dvTinecnLiT3H+fXy477iFx+n3T1xqxv3slRfDVBbQARRArnzELjJxgc8YAqx2FqllZQWsRZkhjWNS5ySAMcn3rkFw80cbokRycPiXIAx6EDnnHtTmrhQOxGBVHYEzzqu202z660RrWOK2vbqUNcMgVDON6Y3H/kfK1Jatp8nS3UVzq1i0cVnKm/bMWlPiscEL/SDke4/wDWg3UEc8Tqy+YoVDDhhn2PpXsBZYh4kfDAEowBx96WaQST+dxJxwWLH5O/661OWrmS3jZyC20biPf1plNoWnzaoNSeFvicYYrK4R/TLIDtY44yQeKkc03W+tXnkgjnjeaMZeNG3Mv3A5FN0PmPIHzGdv05o8Afbp8Dl5TKTMviHec8gtnHBwMdhwOBinOnaba6ZA0FlF4UJbcIwxKrwBhQew47DinJkALbxtUY8zEYNNrjUYIb63sjua4nBZEUdlHdj9BkfkUaA7h0O5Wr3oPQr+/v724Lm4llEgljcI9s2OdrDsD3IOc1A630f1eqK9pqVhqscfAilh+HkZR28wypb/xFXfXtIe/0W50+xnFm9wwLShc48wLcepIBFSlvGYoI4yxcooUse5wO9KelHBVl6ibKK7AVZephayXUF01lqlhPYXqjJhl5DD3Vhww+1LP8h+4q6/qtb202lxXKGMalYuJYuQG8MnDgkjgcZxkZK1R7W7s7lGZZRKgIz4TjIP1rg5GKKbxw9P1PM5WEtGSPL9p/ybrRRRXpJ62FFFFEIUUUUQjHUtI03Vo1j1TT7W8RTlVuYVkAPuMiotOh+mInZ4dFtYWZNhMKlMj/ALSOfr3qxUVBAMggH1letulLay8P4K81CER7to+JL5Jxyd2ckY9ffnOBjxD0/qIPh3Gty3FuF8u+LEiv/UGDY+3l/NWSio4LK+Wv1KdqTvpcKW2oaprVvCHCnUSsJEh9MkKQo9OQM49eMzUekzTQFLnVrueJ0wQAiBh9wM8/epU969CgKNyQmjKNe6jbyas2laGLq81SA7dz3kpjiPqz8lTjODnJ4xg1YNL0vUInjk1LUzMUORFbx+FGe/fkk/kD6VKpGkeRGiqDydoxk0pUBO9kyq198iYmIIgoUIu0DAGOMUCGMSmUIPEIwW9ce32pSirxkKKKKISIv+mtG1G/W+v9PiuLlMbXly2MduCcf2/zULr3QNjevHNo/gaVOqhHMVuCjoBgAoCoyPQ+3HPGLjRVGRWGiJRq0YaIn//Z"/>
          <p:cNvSpPr>
            <a:spLocks noChangeAspect="1" noChangeArrowheads="1"/>
          </p:cNvSpPr>
          <p:nvPr/>
        </p:nvSpPr>
        <p:spPr bwMode="auto">
          <a:xfrm>
            <a:off x="155575" y="-228600"/>
            <a:ext cx="1266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id-ID"/>
          </a:p>
        </p:txBody>
      </p:sp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914400"/>
            <a:ext cx="2816574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Accountability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059363"/>
          </a:xfrm>
        </p:spPr>
        <p:txBody>
          <a:bodyPr/>
          <a:lstStyle/>
          <a:p>
            <a:r>
              <a:rPr lang="en-US" sz="2800" dirty="0" smtClean="0"/>
              <a:t>Responsible to Parliament</a:t>
            </a:r>
          </a:p>
          <a:p>
            <a:r>
              <a:rPr lang="en-US" sz="2800" dirty="0" smtClean="0"/>
              <a:t>Regular and incidental meeting with Parliament</a:t>
            </a:r>
          </a:p>
          <a:p>
            <a:r>
              <a:rPr lang="en-US" sz="2800" dirty="0"/>
              <a:t>Regular report in quarterly, semester and annual basis to Parliament</a:t>
            </a:r>
          </a:p>
          <a:p>
            <a:r>
              <a:rPr lang="en-US" sz="2800" dirty="0"/>
              <a:t>Regular press conference to media</a:t>
            </a:r>
          </a:p>
          <a:p>
            <a:r>
              <a:rPr lang="en-US" sz="2800" dirty="0" smtClean="0"/>
              <a:t>Regular meeting with financial institutions association</a:t>
            </a:r>
          </a:p>
          <a:p>
            <a:r>
              <a:rPr lang="en-US" sz="2800" dirty="0" smtClean="0"/>
              <a:t>Audited by internal auditor and external auditor (State Supreme Audit or Public Accountant assigned by State Supreme Audit)</a:t>
            </a:r>
          </a:p>
          <a:p>
            <a:pPr marL="0" indent="0">
              <a:buNone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58490829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Coordination with Other Agencies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5237"/>
            <a:ext cx="8229600" cy="5059363"/>
          </a:xfrm>
        </p:spPr>
        <p:txBody>
          <a:bodyPr/>
          <a:lstStyle/>
          <a:p>
            <a:r>
              <a:rPr lang="en-US" sz="2800" dirty="0" smtClean="0"/>
              <a:t>Bilateral coordination(Memorandum of Understanding) with related domestic agencies such as Central Bank, Deposit Insurance Company, Ministry of Finance, National Police, Tax Office, Ministry of Education etc.</a:t>
            </a:r>
          </a:p>
          <a:p>
            <a:r>
              <a:rPr lang="en-US" sz="2800" dirty="0" smtClean="0"/>
              <a:t>Cooperation with financial services authorities in other countries</a:t>
            </a:r>
          </a:p>
          <a:p>
            <a:r>
              <a:rPr lang="en-US" sz="2800" dirty="0" smtClean="0"/>
              <a:t>Cooperation with international organization such as IOPS, IOSCO, IAIS and Basle Committee on Banking Supervision, World Bank, ADB etc.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00206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838200"/>
            <a:ext cx="8534400" cy="4500562"/>
          </a:xfrm>
        </p:spPr>
        <p:txBody>
          <a:bodyPr/>
          <a:lstStyle/>
          <a:p>
            <a:pPr marL="342900" indent="-342900" algn="just"/>
            <a:r>
              <a:rPr lang="en-AU" sz="1900" dirty="0" smtClean="0"/>
              <a:t>To maintain the stability of Indonesia financial system, by OJK Law, a Coordination Forum of Financial System Stability has been established.</a:t>
            </a:r>
          </a:p>
          <a:p>
            <a:pPr marL="342900" indent="-342900" algn="just"/>
            <a:r>
              <a:rPr lang="en-AU" sz="1900" dirty="0" smtClean="0"/>
              <a:t>Member of Forum:</a:t>
            </a:r>
          </a:p>
          <a:p>
            <a:pPr marL="914400" lvl="2" indent="-457200" algn="just">
              <a:buFont typeface="Arial" pitchFamily="34" charset="0"/>
              <a:buAutoNum type="arabicPeriod"/>
            </a:pPr>
            <a:r>
              <a:rPr lang="en-AU" sz="1900" dirty="0" smtClean="0"/>
              <a:t>Minister of Finance as coordinator;</a:t>
            </a:r>
          </a:p>
          <a:p>
            <a:pPr marL="914400" lvl="2" indent="-457200" algn="just">
              <a:buFont typeface="Arial" pitchFamily="34" charset="0"/>
              <a:buAutoNum type="arabicPeriod"/>
            </a:pPr>
            <a:r>
              <a:rPr lang="en-AU" sz="1900" dirty="0" smtClean="0"/>
              <a:t>Governor of Central Bank as member;</a:t>
            </a:r>
          </a:p>
          <a:p>
            <a:pPr marL="914400" lvl="2" indent="-457200" algn="just">
              <a:buFont typeface="Arial" pitchFamily="34" charset="0"/>
              <a:buAutoNum type="arabicPeriod"/>
            </a:pPr>
            <a:r>
              <a:rPr lang="en-AU" sz="1900" dirty="0" smtClean="0"/>
              <a:t>Chairman of Deposit Insurance Company as member;</a:t>
            </a:r>
          </a:p>
          <a:p>
            <a:pPr marL="914400" lvl="2" indent="-457200" algn="just">
              <a:buFont typeface="Arial" pitchFamily="34" charset="0"/>
              <a:buAutoNum type="arabicPeriod"/>
            </a:pPr>
            <a:r>
              <a:rPr lang="en-AU" sz="1900" dirty="0" smtClean="0"/>
              <a:t>Chairman of OJK as member.</a:t>
            </a:r>
          </a:p>
          <a:p>
            <a:pPr marL="342900" indent="-342900" algn="just"/>
            <a:r>
              <a:rPr lang="en-AU" sz="1900" dirty="0" smtClean="0"/>
              <a:t>Task of the Forum, among others:</a:t>
            </a:r>
          </a:p>
          <a:p>
            <a:pPr marL="914400" lvl="2" indent="-457200" algn="just">
              <a:buFont typeface="Arial" pitchFamily="34" charset="0"/>
              <a:buAutoNum type="arabicPeriod"/>
            </a:pPr>
            <a:r>
              <a:rPr lang="en-AU" sz="1900" dirty="0" smtClean="0"/>
              <a:t>To make decision for handling systemically important financial institutions (SIFIs);</a:t>
            </a:r>
          </a:p>
          <a:p>
            <a:pPr marL="914400" lvl="2" indent="-457200" algn="just">
              <a:buFont typeface="Arial" pitchFamily="34" charset="0"/>
              <a:buAutoNum type="arabicPeriod"/>
            </a:pPr>
            <a:r>
              <a:rPr lang="en-AU" sz="1900" dirty="0" smtClean="0"/>
              <a:t>To coordinate and share information both in normal and crisis period:</a:t>
            </a:r>
          </a:p>
          <a:p>
            <a:pPr marL="1371600" lvl="3" indent="-457200" algn="just">
              <a:buFont typeface="Arial" pitchFamily="34" charset="0"/>
              <a:buChar char="•"/>
            </a:pPr>
            <a:r>
              <a:rPr lang="en-AU" sz="1900" dirty="0" smtClean="0"/>
              <a:t>Regular high level meeting (quarterly) and technical meeting (monthly) and anytime if it is needed</a:t>
            </a:r>
          </a:p>
          <a:p>
            <a:pPr marL="1371600" lvl="3" indent="-457200" algn="just">
              <a:buFont typeface="Arial" pitchFamily="34" charset="0"/>
              <a:buChar char="•"/>
            </a:pPr>
            <a:r>
              <a:rPr lang="en-AU" sz="1900" dirty="0" smtClean="0"/>
              <a:t>Regular sharing information on CMP Indicators, market &amp; policy update;</a:t>
            </a:r>
          </a:p>
          <a:p>
            <a:pPr marL="1371600" lvl="3" indent="-457200" algn="just">
              <a:buFont typeface="Arial" pitchFamily="34" charset="0"/>
              <a:buChar char="•"/>
            </a:pPr>
            <a:r>
              <a:rPr lang="en-AU" sz="1900" dirty="0" smtClean="0"/>
              <a:t>Development of  crisis binder for national and institution level</a:t>
            </a:r>
          </a:p>
          <a:p>
            <a:pPr marL="1371600" lvl="3" indent="-457200" algn="just">
              <a:buFont typeface="Arial" pitchFamily="34" charset="0"/>
              <a:buChar char="•"/>
            </a:pPr>
            <a:r>
              <a:rPr lang="en-AU" sz="1900" dirty="0" smtClean="0"/>
              <a:t>Fire drill simulation on CMP</a:t>
            </a:r>
            <a:endParaRPr lang="en-AU" sz="1900" dirty="0"/>
          </a:p>
          <a:p>
            <a:pPr marL="342900" indent="-342900" algn="just">
              <a:buFont typeface="Wingdings" pitchFamily="2" charset="2"/>
              <a:buNone/>
            </a:pPr>
            <a:endParaRPr lang="en-AU" sz="1900" dirty="0" smtClean="0"/>
          </a:p>
          <a:p>
            <a:pPr marL="342900" indent="-342900" algn="just">
              <a:buFont typeface="Wingdings" pitchFamily="2" charset="2"/>
              <a:buNone/>
            </a:pPr>
            <a:endParaRPr lang="en-AU" sz="1900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Crisis Management</a:t>
            </a:r>
            <a:endParaRPr lang="en-US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4" name="Picture 6" descr="http://3.bp.blogspot.com/_u1fe-XkUCgs/S9RlTq8mEtI/AAAAAAAAAN4/AXWlQHir9Dw/s1600/mgl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62200" y="381000"/>
            <a:ext cx="2554348" cy="1752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2971800" y="2819400"/>
            <a:ext cx="3124200" cy="1001713"/>
          </a:xfrm>
        </p:spPr>
        <p:txBody>
          <a:bodyPr/>
          <a:lstStyle/>
          <a:p>
            <a:r>
              <a:rPr lang="en-US" sz="2800" b="1" dirty="0" smtClean="0"/>
              <a:t>Thank You</a:t>
            </a:r>
            <a:br>
              <a:rPr lang="en-US" sz="2800" b="1" dirty="0" smtClean="0"/>
            </a:br>
            <a:r>
              <a:rPr lang="ko-KR" altLang="en-US" sz="2800" dirty="0" smtClean="0"/>
              <a:t>감사합니다</a:t>
            </a:r>
            <a:r>
              <a:rPr lang="en-US" altLang="ko-KR" sz="2800" dirty="0" smtClean="0"/>
              <a:t/>
            </a:r>
            <a:br>
              <a:rPr lang="en-US" altLang="ko-KR" sz="2800" dirty="0" smtClean="0"/>
            </a:br>
            <a:r>
              <a:rPr lang="en-US" altLang="ko-KR" sz="2800" dirty="0" err="1" smtClean="0"/>
              <a:t>Gamsa</a:t>
            </a:r>
            <a:r>
              <a:rPr lang="en-US" altLang="ko-KR" sz="2800" dirty="0" smtClean="0"/>
              <a:t> - </a:t>
            </a:r>
            <a:r>
              <a:rPr lang="en-US" altLang="ko-KR" sz="2800" dirty="0" err="1" smtClean="0"/>
              <a:t>hamnida</a:t>
            </a:r>
            <a:endParaRPr lang="en-US" sz="2800" b="1" dirty="0" smtClean="0"/>
          </a:p>
        </p:txBody>
      </p:sp>
      <p:pic>
        <p:nvPicPr>
          <p:cNvPr id="22532" name="Picture 4" descr="http://www.destination360.com/asia/indonesia/images/s/indonesi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381000"/>
            <a:ext cx="2285999" cy="1828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536" name="Picture 8" descr="http://upload.wikimedia.org/wikipedia/commons/thumb/a/ae/Toraja_house.jpg/250px-Toraja_hous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8200" y="457200"/>
            <a:ext cx="2381250" cy="1676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2538" name="AutoShape 10" descr="data:image/jpeg;base64,/9j/4AAQSkZJRgABAQAAAQABAAD/2wCEAAkGBhQSEBUUExQVFRUWGBgaGBYYGBgcGBoXFxcVFxQXGhgXHCYfGBojHBgXHy8gJCcpLCwsFx4xNTAqNSYrLCkBCQoKDgwOGg8PGiwkHyQsLCwsLCwsLCwsLCwsLCwsLCwpLCwsLCwsLCwsLCwsLCwsLCwsLCwsLCwsLCwsLCwsLP/AABEIAMIBAwMBIgACEQEDEQH/xAAbAAACAgMBAAAAAAAAAAAAAAADBAIFAAEGB//EAEAQAAEDAgQDBQUGBQIGAwAAAAEAAhEDIQQSMUEFUWEGInGBkROhscHwBzJCUtHhFCNicvEVMyQ0gpKywhYX0v/EABkBAQEBAQEBAAAAAAAAAAAAAAECAAMEBf/EACARAQEAAgIDAQEBAQAAAAAAAAABAhESIQMxQVETgWH/2gAMAwEAAhEDEQA/ALipxOTZCdxY7Kg9uQEF2MIXzdPobE7RYou3XOPqmYT+LxJdqq2pqukRW3NMyg1akqRcTZFZRG6v0jQeFo3TlXDqHtIiFPGY2G21U3apIRrUQoGlZQc8kyVNhXSIaYIRxiI0QXOUWt5rexvRv+KJWqlSd0q6ygXSp4r5nQYTdPD+0IhN8A7IPrn+bVbQbY98OLz4NHzIXYcM7GYYOyCu87B0NbM/dIDgDzsJU3GmZy3txnEQGMyjkqBlTKbL1ar9kzng5sQJOgFM6dczgfQKlxv2WCk7/mM8EAj2ZaWzFzLja4uOa2JyylcXUq5gg06Zc4Dmu5Z2PwzHObUqkObYw4RJ6hhjwRKXZbCg2fVzDQy2L7kZJ5rpxuvTnymxez+Ip4emNFZHtezmFX4jsm17e5WP/aJmNAJGYza067qhxXYPFMhwcxzS5rbkjvPExJEGNCZgLjMP1dzddS7WUnHVOs4ux2jgvJOJYGtQI9qxzMwkGxabxZzSWm/IpSnxao0/eKrh+Dlr29l/iWucLiAh8S4jkbIK8vpcefl++ZTFTjb3UZcdVNx01ymnfYPjAaAC4XVlT4xTNswXjFXFvBkuPqtM4m8GQ4+qvgOT244oKWHxbHGJuvOuF9tA2nD7kIx7dUzcCCo41W47rjdYNoPI5WQ+C4fJRaOkrh63bhtRoadARK6HC9tKDmiHDRNlEsdQHLFRN7S0fz+8LFtFx7zKFUYtVMWDoqrG4x2yJFW6Ec+StZErhapOqbppvSZ2X9lBRKoRq4EJZzrJlaxOkoFmYoVOomGFb63wKpSUGU00Sse6VW0lvYpnAcFq1zlpMc89B5m/gj4DB+0qNZMZjE7AbnyF16DiMK1lA0cPUFNwb3HkOyF1j3+hH4ucJ2NOZwHYJ7iG1HBk2AAzOkmBaQPSVYM7FUsLWI79So0TctiInMA3ceO1k9hOMV206dOvD3jWpSpPDIEZQDrUdaZ06WlT47TxGId7X2T2scBDnCzWgATY2F7hwVyItU54g4vAp0zEjM+8AEie+dddfNdeztFS9l7YNaag7hgXLmwMoebD8I81RvwHtKTQXAM+6bgOJbZxGk2gSTJH9oSL8DWw1TNRLajDBdTflJIjvESMs+P+TyY8j48tVUcV+0bircTkbmphxlrG0mECdu80l0dTMrpeLVcdXoU2vY2jUiXVpDW2EEQbNklltCdN1ulxuk6mXtp1mPaLsbAI8CMxbFrw0IbeMVMS4OrgU6dMdyld1/zuiZOv+VMxuWtxeVxm9OewvZzESDUe1xtJOp035Dl5+HSYaj7Nga4A3BOhEizSBMW+fNL1+Kh7gWFoc2A4XAPd5EWM/DxW24nMIeBIOgve9sx2iFd39coY4TVgkxOU2gAkAkWH4jEnw1vcq5wvFQAAwugRMEQBcAWMwG7AAkkybyOUq9oQMVSwtJgBLPaOMkkz3Q2T0zEg8wrPCcUGWWiLx+IA7CRu48gBM9Fxyl26Sr3F4YVwWvaMjmgEQzpIgh7jeTIP7+b9suwhpA16DXGnq9kOJpgyc0kDuR5i06ruMN2kApwTmIF9ATvMCQLbn0UHcXa+Q0aAGHQAQ7unuuEWEtE2Gc6hEtirNvE83JPY6vDWNGwurXthwA4esKjWxSqS4RcNdJzMBDQIG0beC5x9STK69ZduV66HdUkQgtdZaa7mmKlG0hLeyRqFbbVsoVDdReUpNMfDCeaEHwt1Xw0BBzIYf2h6rSg2r0WLKW1biMFRpY8O1SVandL1G5VtQ7ro8MQdEXMqbg2KMwVcOeueU7dMbuNObKJSw8rVF0IrSpIVbDwoAKxJBCAGhaZG4/hMBHp0St5Lpmi8LWtjigA5t26wYUsJ26NO1Sm9kakSWk2nvabLZqITcXiKZOR7i07C5962N/TZ+Lah2voODT7VjSDpmEgakEkjW9uiv6Ha7COAY6ozkMrx6xJG/wAVwreMPzkviNpptv55Uy3tPVB7sNaBFob6BdZk53GOw4hxujkPsmVHi4GWYvA1daPFw8dFX1MXUIDSKdMRBFRznun+xubN4z81yVfi1WplIeTEfm9BpyVjSp1X5S2nJ1l1hMixOpAgcr+if6SfU8PyCTWp1C4tpvsR/tvYfVrpt1+Vsr4zFVTL2NDZ/MQCTOnKSeW3SEDFirmmpiQwmwDWmBlFtTEfNVj+JVQ7/d0Ah2k+Qvy+pWnklF8dW+E4dVLrlrTaSTUl0G4ADTIgK5w/Emvd3mHNlN+4WgSJylhgneCByjnw9THvJkVn/wDQIcLc5VlguLkVW1GUhNu+90km14beZ5BbK7Eli54H2eqs4hWxNQGmwkinIJJgtIMfl7u+ubROYkUszznLrghgaNbZbOsYg+7ZVWL7UPuc5B5SQSSIkybjx5qvHGKTyQ6u5v8AVpfSO4OfVTq3um2Tpc1a2dwcGvbAAvqSDBJkk6geN7ayZmJ7sMdOYC3ekvIF7aG0ztGhlIUGucwCli6VSIIzAZw6e8eZB3G87FJY0PYLiM27RGTKTYZdRJ5/FGlSuuxdJuIwr6NQNDnAkEZiWuE5HAkXM2Mnc+C8mAgwdl2+E4q4QYBLZEnWZ7xi94Otzdc32jw2WsXAQHyRfeb6wRqNgnHpN7V7xKIzEwIQWVVF5VD/ALBXtBEpfLspipCi2pdITxNiPBBamMY6/klCCiegJ7ZYoQsVaY/UO6TrOkpl52SjzBUqo+BdDlftXN4RsvC6NugUZLxM0xKMKKXbVTGfkuVdZoVtIAKJbKKwWugvfGin2vqIOahlsIjnIYuqTWMeie0KgGhNYcSE1oWqElafTkQUWtUAKUfirokOxaQcwQx0eM/IhHr0cUxvtDkLRFwT75M/FV38WZXWcI/nYUg8lrNGduQxWIrOglrTHLLN4/QJF73NbLmPA55ZHrKvm0Pw76JXGUXUz3S4gWI110gFM6RVIK7CZlxPSB9XTlLH0wR/MePEA/BTe4mZDSerQgvYPyNI+rWMrpyieKxx9GgKTXuNR+actRo7sjVjgbddvE3CrGY6g24a9xIIywIg6kydfAWUXP7uU/dmQI33iTrbVD5QQOjmCPUFMy60i497AxNamTLWPb1DgmMN2iqss4lw6gE9J5rTqgNqrektW8ThAGgggt5/qNlW9ossdHmp1WfyoDic2XYnSLaH1n1SOOeXsyOb3mwbC4Fw+b72Oio6JNBwqNNp0/RX7OJse4V6bXajMCO7mMi8C/gjR2o6mHtKA4q5xfDcsXs4Bw8HfUeSUOCstttVWwp09QjPw11oUoKU6RrmXFQDFtzbrYclmezWLc9VizM9sg1humRACXqGUGhUMRBC6XDVMzQuap8NqvPcY53gCuy4P2bxBaJYR4oz0cASE5gRJVrT7Hv1qODR4XTtLs0xtw5x8Vyvbt6UPEH7IdMLq6fAaZvGaOqC6rSYbAN5GETE2/XPs4bUebNt1TtPsu8/ec0eF067jTBMECFEce7pykGTry5quKZQHdn6YMF7iekQj0uCsH4jbmdfBJ/6gZMGfFQbxuByP1C3E70bfwejMFx9VCpwSiGgwTeIm5WqHFM+UkD5f5RauKk2IE+6NVtN1UGcFw/I+phWeApspNIbaTz/AFStF7RvqNZ1t8VqgAdwA28nxPqUaVvTdbhdNzi8PIjWwid4CUxHCQO9nmXRBbE89NB1T9OuCN3R+GJk3vHQKOJxIfh3gi7Ykxs6RYg3G3qtrSbfxxPaOjlrZmmJaII0EQC0iNPVV1Ovm1g+Y/ymOMHvFo0ZlkjmcxI6G49FWvpMmSHNPMcjoYV6RMjrnCL+7ZYTbp01tugUmibVCfEfUpl2URfN7vJT6XsIt3IAEevJBFXK7SzhBB5eHkm6tQn8M9OSG+lOWRBP6JlTYQr0nCWnb6lF4NjSx/syYa4g22cPumdrwmHMLmg8hlPiJj5+iVqYI2tfZdZdxxvVdDxKXMaNHMA7oGgt3SdZ1MbKu9sQFccBbVIc+oGmG3qG1oOYG0aW9NVWY6gG5Yc1wcCZaQfEW0/dSom+qZWvaLVRgQHOSLRy8QlgEcU5EoazIErFPKsSHqWC7A4dozOE/wBxt6J+nwrDsPdpsFuS1UxuxNgk6mJnQ+a4zv29OpFiA1v3QEQ4zKLaqqwleXX0UMS+5g2W33ptSTZ+rxHN98lV1biQBmbIAaXbiyFiqYZYi/M/JPofNjt444tLG3mfEJZ+GYR3nGeQ0VcypBJ0J+CKzE6yb7K5j9c8sviVTh1IOnLmPUqbuHUXC0sd/Tt+q3RrC83+SYw1MSY16q9Oatp4MhwY9+o7rhvHPqnKnDGwLX8VDiTO7nAnKZj4pkYqWA2ghc8pXXGz6rarA0QPIdUs7HObY2cbCN/RNOgSZsOnuUnYVphz9dmge/xWJeniXgAu0ECDOp8EY4zKSCSQCLi8u/QTHkrTD8Ja8nN3Yj+6DGUD+pHFGix8ZQXDQm9+Y+PNGwDXwUMkki2Z7jAEnbaT+qVdxDK1zCRFoNhJiwtbZWdbijGti1ydbzNzrrrK5zi1QPdAHem09OU3PjHLkj37b6QxVDJTdnu4mXTN3HQeQVDT7zjmV5xcd4ycwBEjkbT/AI5KtYwEmWwN7rStZoVmEaYGhPhotMpbEaGZ9PVabQ0uen16KYw7zPL/ACt/qv8ABDi4GXYGfo7rKwFQSNfr6/TUxr4PKATf69UJo0y9FpJ8a2+qLw9haXNO4sOoKucDgA89AJJG31dVFFzhUaTtr4KxoYksLqbCSPxEa3M5QRvf4KkGmYN9Zo0DQTFLQQCQXPc34aaql4hTDHZWhsZiLNjTU8xJ2XW8Nolzg5xvEWi9uenVUPEsBlqal0kx6anlf62TE1R1AoNAKm6soOqDZLJwR4KDmgIory2IQ3gLNWvat5LFEuatLB6ZVfmcXINXEjJHilG4uWxbVBrVsuqjTrtYnEw3uwbeiVq4y0lL0MYIIOl77qvxGKi02laG+lnTxWW+xQq+Om7zPIFVLcbFpkfuo8ZeWuaBoQn6nfQlaoSSUGli4dvKILkeHwWvZS/SfBdI5VY0a/WZ11Hx1TNDFRaNf3+rIAowNgT7kZuGME26/wCD8UhKriA0bQdVHCBobrYj/Cp+I5r3iEzgbMbqbD3ovpWPs1HeH3iLiw96tuH+xax2aQRmFiSQRGoAt49VX18Q0tIA74Gg3aNfNa4di2hpc8uBI7vhoBG58VF9K32cw3GMj4Az5jJOumvl1TmOrNMScs6RrfdUfEcSxpBbYZQLXJkzfkRr6KvxXEXu1cQQSCOnMdJm3QKbN9mG+K0wHAf2yRczN5G31ZUmKcabxqYPwmPXw3RMRjHhxJP1y+tkq9+dpF9vcFodbMcQd3pGpE+I6mdkuwt/EHIdKq4CDf62UqVWNef+OiO4rcGbUaBp5FMYbi8DKGDpP7JKpiQLaoDK5JtZGt+zy16WmNxpfBLGx0kfW/ol6eLizWtHit0agjrzP106rHVGzJ2kLf8AG39AOKdmi99fBWGBqBl7zFuVjfx+cqvc5ovYctZtqiDEXzHQCANo2H181ciLV9heLFsnXbQm2gNtviicIDsQ8nJmAsZIg9Z320VPgsVAJt1OwnYbyY84jTW2wGLyNLs2XODYi2Yaa+XT3JQhj+x9iaTwXjWmTr/aSB6e9cvVwdQGC0iDcbrvDTfULiQWkCfGbENHvv8Auq7E02sdBlwBcHFxa1wiNpWZyrjbkgOBK7TE8Aa9st0IkHxXPV+EvaTYkLSm4qchYm/9Pf8AlK0q2jium8RMkBbxGPzX3VVVqwZG6E2ve6l09LP+OtbdCq4k5Z5KuLoU24i0FB2m6qUxWxecNkyQQB4KuLk7wThprVImGi7j8gn2lc4ClmcYGYRfl6p6vVyNsIHQfNNVagY0NaIHgqPHvJkK4inauNBiNBEEDfdFwmJJ0+vcufpNy6m24Vlw/HNDZEzf6/ZIT4zdp0unMKzLTHQT1sLQqI8Q9pWZTFy5w9Nz0CtuKVoY4CZ2MxHgecIphGpxhsmT5jXW8JXEY4gfy9JtHmZ6eCTc5jgAbuJNz3YnwsVPEYANILY39L77qaZ6EZjnHMD1uepv8BZMYh4DQRMu3+vFK+0D2gaHmoGvkOUhSocVAXQ4yOfUa9UIU3ZgWkAJepWbtfqtU60mAdD+6F7MUK8Eh1oUqrARYeH16qLXB0yIP1C257gJ10hBJucRt/i6hTrnNO3Jbq1naILHkOCvTmtGvBH1O/1A1Wewm08gPG1uh9wSrGzpZHaCItf6hSr2hVw9wCfr6KO+lnfkb+EX+f1uljJffnP10TXDq8BxgT3wZGsi315rVpNrjCcMbALjb9r2Ou5j15J9rKYzOs60CYgWAzEG0SNeuiocBXJEOsOZPjv5+HPVWGJp5mZWwDEg7T8jbU+SU0apxoCmYkGQIBIaIzAX1IMyCOSpOJPd7R/dMyZhmh1sT9XKdw+JNM9+HS20RO1g52x1CDi8Uyp/uG+3Q7gudeR0buriLFx2S4pLDSdq24nXKdbcp5c1a13g7Bchwmn7Oux7SSyYcLmxB/MNNNF1xLagtZcs5qu3ju4B/DdFpbdRg/f96xGordcNSYXbE+AJ+CMzg9V33adQ/wDSV75heEUm/dY0T0CO2i1uw9FuVTqPAmdnMRtRqeiZZ2PxRP8AsuE84HzXuTKUGVN1IEyjlW1HjNH7M8Y7VrG+J/QLKFIYYGmYJBMkRBPSV6d2v4r7DDEgw53dHzXi2PxxebSuuG77RnZFpU4gCb/L5KD6kj9iFS0KR1KfbWhsf/qV0ckK9RVNPiJYSE5XqfV1VYg3skbdH2YoQHV3RJkN0sB94+emyJisc5z3NsZkcxzt+q3XaaNOmw6BgmLmTrbSZVMK0GZ5+lteim9rl0jUAAdMzNvKdURrSGg9I+OyzEsvLhbbldAZeb2RT6Fo1QRBsQiXO9uaRa3vJlxm+4U2KlM/wgH3iDGwQKLGtQzWJm+q0Ki2jsxmB11Giz2pCUe5Q9qtptmalUeaTe64UjXKGHyVUmk2mWVEwKkaHzSedSFUKbDsV9XvSbreHPfP5Tfz3Qvajkuk7L9j313CpU7lMXvYu8OQ6rXqGd3pXyRYaQnKL8pncT6wTrr5+Oi3xfhJoVSAZZPdJ/8AE9fiqx+L6/v08EQ1YHDGoBtG40GkfUo1fgYDHEPmCDImNBuXNjzGyJwi5A3MFxtoBe8/Hz5GeIIL3HS55ADaxNj/ANIVY9oy1Ir24ZwAI/7gJuOu3quo4Q5tWmHRDgYcOoXO4gOgnLI5Q4je8kiYF0/2Lr3qt00dt1B0W8k6bx3vToXcJYViMXlYvP8A676i3wHa/DMpMY6uC4AAmd4V3QxgLczX5gvP+IfZc6M1OoHDw/RWHZng1fDtgvlp/CdvBVdfEzf13VN0gEoOJqOaRlEpB2LfTbJE+CX4j2kpspl73abdeSNb9H05r7RsQ576bdAGyfErgqlOTYWVxx3jTsQS4enIbKp/hX6NzA7kkQvTjNR58ruoOcAISz6/1dMVOC1Tu0+EpapwOsBsVW06LVq1kfC4L+X7V2hJDR4alV+IY5hh4IUDWJABJgaDkmzYnS2x1eST+qRc/kmvZH2YMagXifek6lMixUw1M1SR8/eo2UWm1ytUqjcwzyG7xrC2iu8F2ZxFSga7WZmSRb71tSBuNlXud6jULr6Pbxns2UqQyMYAAN4CzF4Khiu87uv5tsfPmuff106+OMdVUC9XmK7GvB/l1Gu6GxVUeB18+QMLiPykFVNJuyrnqBqJ+l2cxTpii63OB8UxS7F4txj2ceJEJ3jPo1fxSF6kCuow32fVJ/mvDfAT71d4TsNRbq1zyPzGx8gi+TFU8eTgKLHOMNBceQEn3K7wPZKq/wD3CKQ/q19F3eDwTqf3aTKbOgupO4Y9052yNrrnfIueNU8K4HhqFx/MeN3Qb9G7K7/iwYEGeQQ+H8FcCQWtE7jVNnhTwZDh5rnvbprUBxeGDmFrmgtdqCuG4zwEU3D2ZJaTEHUHWx33XcPwTwQS6YOipe1L2gNAN5M9Lapxt2MtaVOGAiN9rXJ5EbqbKZzbnQzqcpEgcm26JY1C0Zmk6xPIGbE+vqmKGOinGbu6xOXeYECTEr0YvPkhxGNACIO5JMWtH7rOzjstZ0CZaRbQkEGQlK9b+kQTaASY8Z95Q+EY7JiGmRqJ5kGxsNNdE2dCe3Xu4m4H7jliuch6LS8u3q09AbRDfusJmTb90U4YEaLVN+4NukXRmvmY8wrQrMXgoFryd9FRcQ7J0qtRmf7rRdg/ETuei6jiDJZlEydxqP0STOFtBaQXAgXvJPiSpvvo/FXh+wWDaLUYJ1vy80tjPs7wjr5XN6hx+C6ZtABwto0gGeZ0j5oT5As0uJOlrH9PBUHDY7sKQSKNTwDt/MLnq+EqUKgp1mOaTo7Vp6Ar1iuGSAHd7l06+KpO0OCbWYKb2kgmz26tOkjoETOtxjzXivCjWOWPAlcrxDgNWk8tLdOS7riPZrFUHjM5r6UxnkhwH9pQKkPd3ZLjGUHeOp6LrMnO4uUrVSGBjhERf5JWo4Hx5Jzi7XMqnM0tduDqq97wVSA4n6KHUpEqT3EFTwVUe1bItv4KuwTLYUmYlw0cR5rrXdn6bxmDpHT4JHEdn2jSVuc+nhSOH7S1m/inxVtwXtVTY4lzYcdXBUlbg7holH4Rw1C2saN5R6nR4+1wlrgSpnirtdPgvKqNdzDIJCscN2iqNEHvDqud8S55Hp2E4vnFxcHyTdfFuLf5YGbadF5diO1lRwAb3AOW6E3tNWLYNQwFP8qv+serYbGwwCoQXb8pRX44GBIXlNDjZ5q4wnGJ0KL4z/R3buJw6wEbox4mwjmeQXI4fjEWJEI9LE0g/aTrBU3HSpltf08ZLotlOi5rtoLNcI+8Wk+Uj4FWGNLmsDqYB1i8x5Ki4vj3PoFjgcwIcLRcfRWxne2yvSnqYi0TMa3gSNJP4iiMYXgkGf7WW15uS+FZ3hPwuI3GwvGxKYfRJ/C48s2fxGuUWXpjzUpjHEQCT0Bc3r+Ft+eqVo1QPHbb4XT2KpGDAAHJoIGnPvBK8MwpfWYwficBflvtyutQ9ObWfA7uw36LSm6jf/cA6TosXk09j02WtgG2YwNdYJ20/VJYnEZXNDGl7nEAgECOpnYDz0sVZ1CRERtrMwdSI1NtENgJBMlwJsIiBpEQOuquxKGHa65da5trYW9VuowyLW3uLcrbo1DDgGNBy6m5KOWhYK4EXuJB8whOpcyZ0Gk9NfmmsfhszW94skwSI0vOoIvEefNQc6nTBIEWkkzexOu53KKyLcHleGuBJgG/IzeBzI2WYrCnVuY/0zYDctB38LJXiPbGh7NrarTYiHSQARpppyg2KaPEe7ma1zm5cwIkgzYDuyS6YsiWX0qyz3CJoNc4sMO6SPSI+a2ez9OQQwSJgkAx7rJ3F1quZgp0mlpkvc52XKbADKGkuJ52FtbqWGL2QHNGWAAWyYIjWANZJ0EZdTKdB592s+yc4h7qtPEjOfwvYQ3l94OPwXJVPsdxwJM0cu7szjsPw5M2/Je5+21Dm5RuS9pEcxuDPMKDmjMd+cEyCJ2M5TormVRxleMf/SuIgTiaI5jK+yXx32MVqbcwrseZAAax++pOwjmbL3JlK15m+u3LTyUK+FG82iwgzfrtv5Lcsv1uGLxngX2e4xlRwlmQzBeYzR+INbmPrzVu/sLiCfus/wC4L0eu5tNpJkga5WucY8GAunyXO4LtpTe6KjXURMDP3TqAJzhsC8eNlPdVJJ6cJjey1droOHJG7otHOReFAdjy+Q2i8kawJ8NJXrzaUxu0i1ttwZ6R71gwTIgQNZEG3mLbrbp1HheK7HxfL5TySP8A8Sc6IaZO0GfRe9nhZLjmcA3mWjfaw96oT9nFNtTOytWBDpEPZY6gTkkDzTM6m4R5M3sU+YLSCNjY+YOiJS7FSdxfkvVaPAKhqO9q4uB0c4NzHlLm2d4wjDggBvfp89FudPDF5d/8IAsJPLZGp9hr/ejrdemHhrAL/p4aqL8AxonrtPpA1Ryp4R5k3svLi1riSPH5hC/0R4NiT4e9d7ise1ry0NM7WgCeZ+o6IOND/ZOLQc9gIaXC+3dvtvzW5jg42kKzDbMfL4Kf+rnRwE9YHjqr3hXAXl01Kr5IEZmFpad4BsSRp4I9fsQM2ZtRzgB90wS52xnbTSE8oOOThhRgWjqdfXy8VCph3Rmm3PKYn3L0LGdkS9g74a0R3ALDWSXDUk77dVrA9l9KdVxyguLSxw7wsC1wiRF7FVzif515zUxdrkE7SOXI6/BWHZNrfavqOgkWAtbNq75eq9Io9jcMBBotI6y49PvSlKHYSgx7nNFnSS0aakiPyxpZFzlhnjsuyAc03hp81tXjeF0G93uiOZE+8rFz26adbSd/xR/sH/qrBouBtH/sFixVBW6g7/p8VOkbLaxMFbe0GZE3Hu0SDhIINxGnmFixFLyntCe7UGwDoHK69H7En/gMN/Y34rSxcvG7eU9UefaRJiW/JJjEO/iKgzOgEQJP5WH5lYsXaOK5pHu+nylYGACwFxPnzWLFmDi3l8lCiLO+tgsWLCJk/P4Fcv8AabQacBWJaCWjukgGLDTktrEZGCdhv+QwPVl+vdMTzVlxB0aWt8ltYppBdSBqyQCQ0RI07x05J3bzd8VixaAKmZbe+vxcoho9lSMXLBfe8TdbWJZWOb3nddUWO56rSxQuqrGNEutz+Czg4t6/BaWIV8MYmmC4SB6Jmr+qxYmAs869Jj1TNP5fJYsWSk0X+v6ljvw+HyKxYlvqqxrAHmBsP/ELSxYsX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pic>
        <p:nvPicPr>
          <p:cNvPr id="22540" name="Picture 12" descr="http://bisnis-jabar.com/wp-content/uploads/2012/05/komodo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05600" y="457200"/>
            <a:ext cx="2133600" cy="1600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542" name="Picture 14" descr="http://fame-model.com/photo/event-idea/70-jakarta_by_night_-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7200" y="4953000"/>
            <a:ext cx="2514600" cy="15413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544" name="Picture 16" descr="http://2.bp.blogspot.com/-esK0WqMATPo/Tydn49lXjrI/AAAAAAAAAhk/DUOsv3P9ZHg/s1600/most-amazing-monuments-in-the-world-monas-jakarta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667000" y="4953000"/>
            <a:ext cx="2037433" cy="1524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546" name="Picture 18" descr="gambar jembatan suramadu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495800" y="4953000"/>
            <a:ext cx="2283145" cy="1523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548" name="Picture 20" descr="http://www.journalbali.com/wp-content/uploads/2010/10/saman-390x250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629400" y="4953000"/>
            <a:ext cx="2258568" cy="1524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550" name="Picture 22" descr="http://2.bp.blogspot.com/_FJYr-PwYF_o/TAqLhDpJlfI/AAAAAAAAAIM/FRnWG78uLcM/s400/pantai+punai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57200" y="2743200"/>
            <a:ext cx="2133600" cy="1524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552" name="Picture 24" descr="http://tempatwisata.web.id/wp-content/uploads/2012/03/Gunung-Bromo-tempat-wisata-indah-di-Jawa-Timur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324600" y="2743200"/>
            <a:ext cx="2362200" cy="1600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001000" cy="3429000"/>
          </a:xfrm>
        </p:spPr>
        <p:txBody>
          <a:bodyPr>
            <a:noAutofit/>
          </a:bodyPr>
          <a:lstStyle/>
          <a:p>
            <a:pPr marL="355600" indent="-309563" eaLnBrk="1" hangingPunct="1"/>
            <a:r>
              <a:rPr lang="en-US" sz="3600" dirty="0" smtClean="0"/>
              <a:t>Structure of Indonesia Financial Sector</a:t>
            </a:r>
          </a:p>
          <a:p>
            <a:pPr marL="355600" indent="-309563" eaLnBrk="1" hangingPunct="1"/>
            <a:endParaRPr lang="en-US" sz="3600" dirty="0" smtClean="0"/>
          </a:p>
          <a:p>
            <a:pPr marL="355600" indent="-309563" eaLnBrk="1" hangingPunct="1"/>
            <a:r>
              <a:rPr lang="en-US" sz="3600" dirty="0" smtClean="0"/>
              <a:t>Financial Sector Supervisory Reform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Agenda</a:t>
            </a:r>
            <a:endParaRPr lang="en-US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84881480"/>
              </p:ext>
            </p:extLst>
          </p:nvPr>
        </p:nvGraphicFramePr>
        <p:xfrm>
          <a:off x="4648200" y="2133600"/>
          <a:ext cx="4343400" cy="41909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Structure of Financial Sector</a:t>
            </a:r>
            <a:endParaRPr lang="en-US" sz="4000" dirty="0"/>
          </a:p>
        </p:txBody>
      </p:sp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val="3134108771"/>
              </p:ext>
            </p:extLst>
          </p:nvPr>
        </p:nvGraphicFramePr>
        <p:xfrm>
          <a:off x="152400" y="1066800"/>
          <a:ext cx="4495800" cy="4191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Content Placeholder 2"/>
          <p:cNvSpPr>
            <a:spLocks noGrp="1"/>
          </p:cNvSpPr>
          <p:nvPr>
            <p:ph idx="1"/>
          </p:nvPr>
        </p:nvSpPr>
        <p:spPr>
          <a:xfrm>
            <a:off x="152400" y="1676400"/>
            <a:ext cx="8763000" cy="4648200"/>
          </a:xfrm>
        </p:spPr>
        <p:txBody>
          <a:bodyPr/>
          <a:lstStyle/>
          <a:p>
            <a:r>
              <a:rPr lang="en-US" sz="2400" dirty="0" smtClean="0"/>
              <a:t>Publicly managed funds (mandatory):</a:t>
            </a:r>
          </a:p>
          <a:p>
            <a:pPr marL="682625" lvl="2" indent="-287338">
              <a:buFont typeface="Wingdings" pitchFamily="2" charset="2"/>
              <a:buChar char="ü"/>
            </a:pPr>
            <a:r>
              <a:rPr lang="en-US" dirty="0" smtClean="0"/>
              <a:t>Civil servants (managed by PT </a:t>
            </a:r>
            <a:r>
              <a:rPr lang="en-US" dirty="0" err="1" smtClean="0"/>
              <a:t>Taspen</a:t>
            </a:r>
            <a:r>
              <a:rPr lang="en-US" dirty="0" smtClean="0"/>
              <a:t>) – PAYG scheme </a:t>
            </a:r>
          </a:p>
          <a:p>
            <a:pPr marL="682625" lvl="2" indent="-287338">
              <a:buFont typeface="Wingdings" pitchFamily="2" charset="2"/>
              <a:buChar char="ü"/>
            </a:pPr>
            <a:r>
              <a:rPr lang="en-US" dirty="0" smtClean="0"/>
              <a:t>Private employees (managed by PT </a:t>
            </a:r>
            <a:r>
              <a:rPr lang="en-US" dirty="0" err="1" smtClean="0"/>
              <a:t>Jamsostek</a:t>
            </a:r>
            <a:r>
              <a:rPr lang="en-US" dirty="0" smtClean="0"/>
              <a:t>) – funded scheme</a:t>
            </a:r>
          </a:p>
          <a:p>
            <a:pPr marL="682625" lvl="2" indent="-287338">
              <a:buFont typeface="Wingdings" pitchFamily="2" charset="2"/>
              <a:buChar char="ü"/>
            </a:pPr>
            <a:r>
              <a:rPr lang="en-US" dirty="0" smtClean="0"/>
              <a:t>Armed forces (managed by PT ASABRI) – Insurance scheme</a:t>
            </a:r>
          </a:p>
          <a:p>
            <a:pPr lvl="2">
              <a:buFont typeface="Wingdings" pitchFamily="2" charset="2"/>
              <a:buChar char="ü"/>
            </a:pPr>
            <a:endParaRPr lang="en-US" dirty="0" smtClean="0"/>
          </a:p>
          <a:p>
            <a:r>
              <a:rPr lang="en-US" sz="2400" dirty="0" smtClean="0"/>
              <a:t>Private managed funds (voluntary):</a:t>
            </a:r>
          </a:p>
          <a:p>
            <a:pPr marL="682625" lvl="2" indent="-287338">
              <a:buFont typeface="Wingdings" pitchFamily="2" charset="2"/>
              <a:buChar char="ü"/>
              <a:tabLst>
                <a:tab pos="860425" algn="l"/>
              </a:tabLst>
            </a:pPr>
            <a:r>
              <a:rPr lang="en-US" dirty="0" smtClean="0"/>
              <a:t>Employer Pension Funds:</a:t>
            </a:r>
          </a:p>
          <a:p>
            <a:pPr marL="1020763" lvl="4"/>
            <a:r>
              <a:rPr lang="en-US" sz="2400" dirty="0" smtClean="0"/>
              <a:t>Defined Benefit</a:t>
            </a:r>
          </a:p>
          <a:p>
            <a:pPr marL="1020763" lvl="4"/>
            <a:r>
              <a:rPr lang="en-US" sz="2400" dirty="0" smtClean="0"/>
              <a:t>Defined Contribution</a:t>
            </a:r>
          </a:p>
          <a:p>
            <a:pPr marL="733425" lvl="2">
              <a:buFont typeface="Wingdings" pitchFamily="2" charset="2"/>
              <a:buChar char="ü"/>
            </a:pPr>
            <a:r>
              <a:rPr lang="en-US" dirty="0" smtClean="0"/>
              <a:t>Financial Institution Pension Funds </a:t>
            </a:r>
          </a:p>
          <a:p>
            <a:pPr>
              <a:buFont typeface="Wingdings" pitchFamily="2" charset="2"/>
              <a:buNone/>
            </a:pPr>
            <a:endParaRPr lang="en-US" sz="2800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Overview of Pension Funds Industry</a:t>
            </a:r>
            <a:endParaRPr lang="en-US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304800" y="1143000"/>
            <a:ext cx="31440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Types of Pension funds:</a:t>
            </a:r>
            <a:endParaRPr 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 bwMode="auto">
          <a:xfrm>
            <a:off x="1305114" y="46038"/>
            <a:ext cx="7534085" cy="71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800" dirty="0" smtClean="0"/>
              <a:t>Private Pension Funds Industry - Selected Figures</a:t>
            </a:r>
            <a:endParaRPr lang="en-US" sz="2800" dirty="0"/>
          </a:p>
        </p:txBody>
      </p:sp>
      <p:graphicFrame>
        <p:nvGraphicFramePr>
          <p:cNvPr id="8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62196679"/>
              </p:ext>
            </p:extLst>
          </p:nvPr>
        </p:nvGraphicFramePr>
        <p:xfrm>
          <a:off x="228600" y="762000"/>
          <a:ext cx="4343400" cy="5638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38328353"/>
              </p:ext>
            </p:extLst>
          </p:nvPr>
        </p:nvGraphicFramePr>
        <p:xfrm>
          <a:off x="4609532" y="762000"/>
          <a:ext cx="4527644" cy="5638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133" y="801469"/>
            <a:ext cx="380104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Number of Participant- Dec 2012 </a:t>
            </a:r>
          </a:p>
          <a:p>
            <a:pPr algn="ctr"/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(in 1,000 people)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34000" y="1447800"/>
            <a:ext cx="22749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Investment Growth</a:t>
            </a:r>
          </a:p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(in trillion Rupiah)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1305114" y="0"/>
            <a:ext cx="7534085" cy="71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3600" dirty="0" smtClean="0"/>
              <a:t>Investment Allocation</a:t>
            </a:r>
            <a:endParaRPr lang="en-US" sz="3600" dirty="0"/>
          </a:p>
        </p:txBody>
      </p:sp>
      <p:graphicFrame>
        <p:nvGraphicFramePr>
          <p:cNvPr id="7" name="Content Placeholder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90446371"/>
              </p:ext>
            </p:extLst>
          </p:nvPr>
        </p:nvGraphicFramePr>
        <p:xfrm>
          <a:off x="304800" y="838200"/>
          <a:ext cx="8686800" cy="5638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Content Placeholder 4"/>
          <p:cNvSpPr>
            <a:spLocks noGrp="1"/>
          </p:cNvSpPr>
          <p:nvPr>
            <p:ph idx="1"/>
          </p:nvPr>
        </p:nvSpPr>
        <p:spPr>
          <a:xfrm>
            <a:off x="76200" y="1219200"/>
            <a:ext cx="8991600" cy="4800600"/>
          </a:xfrm>
        </p:spPr>
        <p:txBody>
          <a:bodyPr/>
          <a:lstStyle/>
          <a:p>
            <a:r>
              <a:rPr lang="en-US" sz="2400" dirty="0" smtClean="0"/>
              <a:t>By Law Number 21/2011 dated 22 November 2011, OJK has been established and started its operation by January 2013</a:t>
            </a:r>
          </a:p>
          <a:p>
            <a:r>
              <a:rPr lang="en-AU" sz="2400" dirty="0" smtClean="0"/>
              <a:t>OJK is an independent Institution and free from intervention by other parties</a:t>
            </a:r>
          </a:p>
          <a:p>
            <a:r>
              <a:rPr lang="en-AU" sz="2400" dirty="0" smtClean="0"/>
              <a:t>OJK has three main duties: regulation, supervision, and education &amp; customer protection</a:t>
            </a:r>
            <a:endParaRPr lang="en-AU" sz="2400" dirty="0"/>
          </a:p>
          <a:p>
            <a:r>
              <a:rPr lang="en-AU" sz="2400" dirty="0"/>
              <a:t>Transition </a:t>
            </a:r>
            <a:r>
              <a:rPr lang="en-AU" sz="2400" dirty="0" smtClean="0"/>
              <a:t>Phases:</a:t>
            </a:r>
            <a:endParaRPr lang="en-AU" sz="2400" dirty="0"/>
          </a:p>
          <a:p>
            <a:pPr lvl="1"/>
            <a:r>
              <a:rPr lang="en-AU" sz="2400" dirty="0"/>
              <a:t>As of </a:t>
            </a:r>
            <a:r>
              <a:rPr lang="en-AU" sz="2400" dirty="0" smtClean="0"/>
              <a:t>December </a:t>
            </a:r>
            <a:r>
              <a:rPr lang="en-AU" sz="2400" dirty="0"/>
              <a:t>2012, </a:t>
            </a:r>
            <a:r>
              <a:rPr lang="en-AU" sz="2400" dirty="0" smtClean="0"/>
              <a:t>regulatory and supervisory </a:t>
            </a:r>
            <a:r>
              <a:rPr lang="en-AU" sz="2400" dirty="0"/>
              <a:t>function of Minister of Finance on NBFI moves to OJK</a:t>
            </a:r>
          </a:p>
          <a:p>
            <a:pPr lvl="1"/>
            <a:r>
              <a:rPr lang="en-AU" sz="2400" dirty="0"/>
              <a:t>As of </a:t>
            </a:r>
            <a:r>
              <a:rPr lang="en-AU" sz="2400" dirty="0" smtClean="0"/>
              <a:t>December </a:t>
            </a:r>
            <a:r>
              <a:rPr lang="en-AU" sz="2400" dirty="0"/>
              <a:t>2013, regulatory and supervisory </a:t>
            </a:r>
            <a:r>
              <a:rPr lang="en-AU" sz="2400" dirty="0" smtClean="0"/>
              <a:t>function of </a:t>
            </a:r>
            <a:r>
              <a:rPr lang="en-AU" sz="2400" dirty="0"/>
              <a:t>Central Bank on banking sector moves to </a:t>
            </a:r>
            <a:r>
              <a:rPr lang="en-AU" sz="2400" dirty="0" smtClean="0"/>
              <a:t>OJK</a:t>
            </a:r>
            <a:endParaRPr lang="en-US" sz="2400" dirty="0" smtClean="0"/>
          </a:p>
          <a:p>
            <a:endParaRPr lang="en-US" sz="240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152714" y="152400"/>
            <a:ext cx="7534085" cy="715962"/>
          </a:xfrm>
        </p:spPr>
        <p:txBody>
          <a:bodyPr/>
          <a:lstStyle/>
          <a:p>
            <a:r>
              <a:rPr lang="en-US" sz="2800" dirty="0" smtClean="0"/>
              <a:t>OJK : A </a:t>
            </a:r>
            <a:r>
              <a:rPr lang="en-US" sz="2800" dirty="0"/>
              <a:t>New Integrated Financial Services </a:t>
            </a:r>
            <a:r>
              <a:rPr lang="en-US" sz="2800" dirty="0" smtClean="0"/>
              <a:t>Authority</a:t>
            </a:r>
            <a:endParaRPr lang="en-US" sz="2800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Diagram 39"/>
          <p:cNvGraphicFramePr/>
          <p:nvPr>
            <p:extLst>
              <p:ext uri="{D42A27DB-BD31-4B8C-83A1-F6EECF244321}">
                <p14:modId xmlns:p14="http://schemas.microsoft.com/office/powerpoint/2010/main" val="2055687487"/>
              </p:ext>
            </p:extLst>
          </p:nvPr>
        </p:nvGraphicFramePr>
        <p:xfrm>
          <a:off x="1676400" y="914400"/>
          <a:ext cx="62484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8" name="Rectangle 27"/>
          <p:cNvSpPr/>
          <p:nvPr/>
        </p:nvSpPr>
        <p:spPr bwMode="auto">
          <a:xfrm>
            <a:off x="3810000" y="2514600"/>
            <a:ext cx="2133600" cy="292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285750" indent="-285750">
              <a:buFont typeface="Arial" pitchFamily="34" charset="0"/>
              <a:buChar char="•"/>
            </a:pPr>
            <a:r>
              <a:rPr lang="en-AU" sz="1200" dirty="0">
                <a:solidFill>
                  <a:schemeClr val="tx1"/>
                </a:solidFill>
                <a:cs typeface="Arial" pitchFamily="34" charset="0"/>
              </a:rPr>
              <a:t>OJK is led by the Board of Commissioners.</a:t>
            </a:r>
          </a:p>
          <a:p>
            <a:pPr marL="285750" indent="-285750">
              <a:spcBef>
                <a:spcPct val="20000"/>
              </a:spcBef>
              <a:buFontTx/>
              <a:buChar char="•"/>
            </a:pPr>
            <a:r>
              <a:rPr lang="en-AU" sz="1200" dirty="0">
                <a:solidFill>
                  <a:schemeClr val="tx1"/>
                </a:solidFill>
                <a:cs typeface="Arial" pitchFamily="34" charset="0"/>
              </a:rPr>
              <a:t>Board of Commissioners is collective and collegial.</a:t>
            </a:r>
          </a:p>
          <a:p>
            <a:pPr marL="285750" indent="-285750">
              <a:spcBef>
                <a:spcPct val="20000"/>
              </a:spcBef>
              <a:buFontTx/>
              <a:buChar char="•"/>
            </a:pPr>
            <a:r>
              <a:rPr lang="en-AU" sz="1200" dirty="0">
                <a:solidFill>
                  <a:schemeClr val="tx1"/>
                </a:solidFill>
                <a:cs typeface="Arial" pitchFamily="34" charset="0"/>
              </a:rPr>
              <a:t>Board of Commissioners consists of 9 (nine) </a:t>
            </a:r>
            <a:r>
              <a:rPr lang="en-AU" sz="1200" dirty="0" smtClean="0">
                <a:solidFill>
                  <a:schemeClr val="tx1"/>
                </a:solidFill>
                <a:cs typeface="Arial" pitchFamily="34" charset="0"/>
              </a:rPr>
              <a:t>members</a:t>
            </a:r>
          </a:p>
          <a:p>
            <a:pPr marL="285750" indent="-285750">
              <a:spcBef>
                <a:spcPct val="20000"/>
              </a:spcBef>
              <a:buFontTx/>
              <a:buChar char="•"/>
            </a:pPr>
            <a:r>
              <a:rPr lang="en-AU" sz="1200" dirty="0" smtClean="0">
                <a:solidFill>
                  <a:schemeClr val="tx1"/>
                </a:solidFill>
                <a:cs typeface="Arial" pitchFamily="34" charset="0"/>
              </a:rPr>
              <a:t>Appointed </a:t>
            </a:r>
            <a:r>
              <a:rPr lang="en-AU" sz="1200" dirty="0">
                <a:solidFill>
                  <a:schemeClr val="tx1"/>
                </a:solidFill>
                <a:cs typeface="Arial" pitchFamily="34" charset="0"/>
              </a:rPr>
              <a:t>by Presidential </a:t>
            </a:r>
            <a:r>
              <a:rPr lang="en-AU" sz="1200" dirty="0" smtClean="0">
                <a:solidFill>
                  <a:schemeClr val="tx1"/>
                </a:solidFill>
                <a:cs typeface="Arial" pitchFamily="34" charset="0"/>
              </a:rPr>
              <a:t>Decree with approval (fit proper test) from Parliament</a:t>
            </a:r>
            <a:endParaRPr lang="en-US" sz="1200" dirty="0">
              <a:solidFill>
                <a:schemeClr val="tx1"/>
              </a:solidFill>
              <a:cs typeface="Arial" pitchFamily="34" charset="0"/>
            </a:endParaRPr>
          </a:p>
          <a:p>
            <a:pPr marL="285750" indent="-285750"/>
            <a:endParaRPr lang="en-US" sz="1200" b="1" dirty="0">
              <a:solidFill>
                <a:schemeClr val="tx1"/>
              </a:solidFill>
              <a:cs typeface="Arial" pitchFamily="34" charset="0"/>
            </a:endParaRPr>
          </a:p>
          <a:p>
            <a:pPr marL="285750" indent="-285750">
              <a:spcAft>
                <a:spcPts val="300"/>
              </a:spcAft>
              <a:buFont typeface="Arial" pitchFamily="34" charset="0"/>
              <a:buChar char="•"/>
            </a:pPr>
            <a:endParaRPr lang="id-ID" sz="1200" dirty="0">
              <a:solidFill>
                <a:schemeClr val="tx1"/>
              </a:solidFill>
              <a:cs typeface="Arial" pitchFamily="34" charset="0"/>
            </a:endParaRPr>
          </a:p>
        </p:txBody>
      </p:sp>
      <p:cxnSp>
        <p:nvCxnSpPr>
          <p:cNvPr id="50" name="Straight Connector 49"/>
          <p:cNvCxnSpPr/>
          <p:nvPr/>
        </p:nvCxnSpPr>
        <p:spPr>
          <a:xfrm>
            <a:off x="2209800" y="2116138"/>
            <a:ext cx="609600" cy="3175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2209800" y="4960938"/>
            <a:ext cx="381000" cy="3175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8" name="Title 2"/>
          <p:cNvSpPr>
            <a:spLocks noGrp="1"/>
          </p:cNvSpPr>
          <p:nvPr>
            <p:ph type="title"/>
          </p:nvPr>
        </p:nvSpPr>
        <p:spPr>
          <a:xfrm>
            <a:off x="1152714" y="76200"/>
            <a:ext cx="7534085" cy="715962"/>
          </a:xfrm>
        </p:spPr>
        <p:txBody>
          <a:bodyPr/>
          <a:lstStyle/>
          <a:p>
            <a:r>
              <a:rPr lang="en-US" dirty="0" smtClean="0"/>
              <a:t>Governance</a:t>
            </a:r>
            <a:endParaRPr lang="en-US" dirty="0"/>
          </a:p>
        </p:txBody>
      </p:sp>
    </p:spTree>
  </p:cSld>
  <p:clrMapOvr>
    <a:masterClrMapping/>
  </p:clrMapOvr>
  <p:transition spd="slow" advClick="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0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Human </a:t>
            </a:r>
            <a:r>
              <a:rPr lang="en-US" dirty="0" err="1" smtClean="0"/>
              <a:t>Resouces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059363"/>
          </a:xfrm>
        </p:spPr>
        <p:txBody>
          <a:bodyPr/>
          <a:lstStyle/>
          <a:p>
            <a:r>
              <a:rPr lang="en-US" sz="2400" dirty="0" smtClean="0"/>
              <a:t>Recruitment:</a:t>
            </a:r>
          </a:p>
          <a:p>
            <a:pPr lvl="1"/>
            <a:r>
              <a:rPr lang="en-US" sz="2000" dirty="0" smtClean="0"/>
              <a:t>About 1,000 staffs from non bank supervision has joined with OJK</a:t>
            </a:r>
          </a:p>
          <a:p>
            <a:pPr lvl="1"/>
            <a:r>
              <a:rPr lang="en-US" sz="2000" dirty="0" smtClean="0"/>
              <a:t>About 1,300 staffs from bank supervision is going to moved to OJK by January 2014</a:t>
            </a:r>
          </a:p>
          <a:p>
            <a:pPr lvl="1"/>
            <a:r>
              <a:rPr lang="en-US" sz="2000" dirty="0" smtClean="0"/>
              <a:t>Open recruitment</a:t>
            </a:r>
          </a:p>
          <a:p>
            <a:r>
              <a:rPr lang="en-US" sz="2400" dirty="0" smtClean="0"/>
              <a:t>Code of Conduct:</a:t>
            </a:r>
          </a:p>
          <a:p>
            <a:pPr lvl="1"/>
            <a:r>
              <a:rPr lang="en-US" sz="2000" dirty="0" smtClean="0"/>
              <a:t>No conflict of interest</a:t>
            </a:r>
          </a:p>
          <a:p>
            <a:pPr lvl="1"/>
            <a:r>
              <a:rPr lang="en-US" sz="2000" dirty="0" smtClean="0"/>
              <a:t>No ownership on public shares</a:t>
            </a:r>
          </a:p>
          <a:p>
            <a:pPr lvl="1"/>
            <a:r>
              <a:rPr lang="en-US" sz="2000" dirty="0" smtClean="0"/>
              <a:t>No membership on political party</a:t>
            </a:r>
          </a:p>
          <a:p>
            <a:pPr lvl="1"/>
            <a:r>
              <a:rPr lang="en-US" sz="2000" dirty="0" smtClean="0"/>
              <a:t>Confidential Information</a:t>
            </a:r>
          </a:p>
          <a:p>
            <a:r>
              <a:rPr lang="en-US" sz="2400" dirty="0" smtClean="0"/>
              <a:t>Design KPI for organization and individual staff </a:t>
            </a:r>
          </a:p>
          <a:p>
            <a:pPr lvl="1"/>
            <a:endParaRPr lang="en-US" sz="20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38259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3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2034</TotalTime>
  <Words>676</Words>
  <Application>Microsoft Office PowerPoint</Application>
  <PresentationFormat>On-screen Show (4:3)</PresentationFormat>
  <Paragraphs>107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Malgun Gothic</vt:lpstr>
      <vt:lpstr>Wingdings</vt:lpstr>
      <vt:lpstr>133</vt:lpstr>
      <vt:lpstr>Financial Sector Supervisory Reform:  Indonesia Experience</vt:lpstr>
      <vt:lpstr>Agenda</vt:lpstr>
      <vt:lpstr>Structure of Financial Sector</vt:lpstr>
      <vt:lpstr>Overview of Pension Funds Industry</vt:lpstr>
      <vt:lpstr>PowerPoint Presentation</vt:lpstr>
      <vt:lpstr>PowerPoint Presentation</vt:lpstr>
      <vt:lpstr>OJK : A New Integrated Financial Services Authority</vt:lpstr>
      <vt:lpstr>Governance</vt:lpstr>
      <vt:lpstr>Human Resouces</vt:lpstr>
      <vt:lpstr>Accountability</vt:lpstr>
      <vt:lpstr>Coordination with Other Agencies</vt:lpstr>
      <vt:lpstr>Crisis Management</vt:lpstr>
      <vt:lpstr>Thank You 감사합니다 Gamsa - hamnida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Financial Market Development in Indonesia; Pension Funds Industry</dc:title>
  <dc:creator>hari gamawan</dc:creator>
  <cp:lastModifiedBy>DAY-HANOTIAUX Sally</cp:lastModifiedBy>
  <cp:revision>157</cp:revision>
  <dcterms:created xsi:type="dcterms:W3CDTF">2012-06-12T09:50:30Z</dcterms:created>
  <dcterms:modified xsi:type="dcterms:W3CDTF">2013-11-13T09:44:28Z</dcterms:modified>
</cp:coreProperties>
</file>