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-35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2EE8A2-3817-4C45-ADAE-D8ABC83E8C53}" type="datetimeFigureOut">
              <a:rPr lang="en-AU" smtClean="0"/>
              <a:pPr/>
              <a:t>13/11/2013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EC773D-8F9B-4069-BA56-123A6ED9322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80890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EC773D-8F9B-4069-BA56-123A6ED9322C}" type="slidenum">
              <a:rPr lang="en-AU" smtClean="0"/>
              <a:pPr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465222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EC773D-8F9B-4069-BA56-123A6ED9322C}" type="slidenum">
              <a:rPr lang="en-AU" smtClean="0"/>
              <a:pPr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784045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EC773D-8F9B-4069-BA56-123A6ED9322C}" type="slidenum">
              <a:rPr lang="en-AU" smtClean="0"/>
              <a:pPr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006588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E98AE-32FD-42B8-9ADF-9C6782655FD2}" type="datetime1">
              <a:rPr lang="en-AU" smtClean="0"/>
              <a:pPr/>
              <a:t>13/11/2013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D2296-8012-4E97-901B-C655BAC73F80}" type="slidenum">
              <a:rPr lang="en-AU" smtClean="0"/>
              <a:pPr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76283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600FD-C7EC-4890-ADA7-0D7D32E2F490}" type="datetime1">
              <a:rPr lang="en-AU" smtClean="0"/>
              <a:pPr/>
              <a:t>13/11/2013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D2296-8012-4E97-901B-C655BAC73F80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936128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74E36-48C0-4867-979F-6D6782994E1F}" type="datetime1">
              <a:rPr lang="en-AU" smtClean="0"/>
              <a:pPr/>
              <a:t>13/11/2013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D2296-8012-4E97-901B-C655BAC73F80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29853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E6CC9-8838-4AE7-8AC0-06ABAE08D023}" type="datetime1">
              <a:rPr lang="en-AU" smtClean="0"/>
              <a:pPr/>
              <a:t>13/11/2013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D2296-8012-4E97-901B-C655BAC73F80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957077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0049B-97DC-4D13-B2AC-1F3414002F70}" type="datetime1">
              <a:rPr lang="en-AU" smtClean="0"/>
              <a:pPr/>
              <a:t>13/11/2013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D2296-8012-4E97-901B-C655BAC73F80}" type="slidenum">
              <a:rPr lang="en-AU" smtClean="0"/>
              <a:pPr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15724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E0487-7023-4594-A1BB-27C8178A5BCB}" type="datetime1">
              <a:rPr lang="en-AU" smtClean="0"/>
              <a:pPr/>
              <a:t>13/11/2013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D2296-8012-4E97-901B-C655BAC73F80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6470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F802D-753D-4519-965C-1B0FFC53D160}" type="datetime1">
              <a:rPr lang="en-AU" smtClean="0"/>
              <a:pPr/>
              <a:t>13/11/2013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D2296-8012-4E97-901B-C655BAC73F80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23748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FD911-36E4-4F2C-9030-6F2D85283607}" type="datetime1">
              <a:rPr lang="en-AU" smtClean="0"/>
              <a:pPr/>
              <a:t>13/11/2013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D2296-8012-4E97-901B-C655BAC73F80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57429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7CF01-71C9-47D5-8185-413C7926387D}" type="datetime1">
              <a:rPr lang="en-AU" smtClean="0"/>
              <a:pPr/>
              <a:t>13/11/2013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D2296-8012-4E97-901B-C655BAC73F80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80296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ABC53287-92BE-4191-8A89-F52A2B1BD172}" type="datetime1">
              <a:rPr lang="en-AU" smtClean="0"/>
              <a:pPr/>
              <a:t>13/11/2013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F0D2296-8012-4E97-901B-C655BAC73F80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709086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A66E9-DEFF-4C5A-9F20-A7783A6F965A}" type="datetime1">
              <a:rPr lang="en-AU" smtClean="0"/>
              <a:pPr/>
              <a:t>13/11/2013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D2296-8012-4E97-901B-C655BAC73F80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84113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0697ACEC-C69F-4DBB-9D70-01B1A814AECB}" type="datetime1">
              <a:rPr lang="en-AU" smtClean="0"/>
              <a:pPr/>
              <a:t>13/11/2013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F0D2296-8012-4E97-901B-C655BAC73F80}" type="slidenum">
              <a:rPr lang="en-AU" smtClean="0"/>
              <a:pPr/>
              <a:t>‹#›</a:t>
            </a:fld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8254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>
            <a:normAutofit/>
          </a:bodyPr>
          <a:lstStyle/>
          <a:p>
            <a:r>
              <a:rPr lang="en-US" sz="6000" dirty="0" smtClean="0"/>
              <a:t>GOVERNANCE/</a:t>
            </a:r>
            <a:br>
              <a:rPr lang="en-US" sz="6000" dirty="0" smtClean="0"/>
            </a:br>
            <a:r>
              <a:rPr lang="en-US" sz="6000" dirty="0" smtClean="0"/>
              <a:t>STRUCTURE OF PENSION SUPERVISORY AUTHORITIES</a:t>
            </a:r>
            <a:endParaRPr lang="en-AU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530570"/>
            <a:ext cx="10058400" cy="1143000"/>
          </a:xfrm>
        </p:spPr>
        <p:txBody>
          <a:bodyPr>
            <a:normAutofit fontScale="47500" lnSpcReduction="20000"/>
          </a:bodyPr>
          <a:lstStyle/>
          <a:p>
            <a:r>
              <a:rPr lang="en-US" dirty="0" smtClean="0"/>
              <a:t>ROSS JONES</a:t>
            </a:r>
          </a:p>
          <a:p>
            <a:r>
              <a:rPr lang="en-US" dirty="0" smtClean="0"/>
              <a:t>PAST IOPS PRESIDENT</a:t>
            </a:r>
          </a:p>
          <a:p>
            <a:r>
              <a:rPr lang="en-US" dirty="0" smtClean="0"/>
              <a:t>PAST OECD WPPP VICE CHAIR</a:t>
            </a:r>
          </a:p>
          <a:p>
            <a:r>
              <a:rPr lang="en-US" dirty="0"/>
              <a:t>r</a:t>
            </a:r>
            <a:r>
              <a:rPr lang="en-US" dirty="0" smtClean="0"/>
              <a:t>oss.jones5@bigpond.cor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D2296-8012-4E97-901B-C655BAC73F80}" type="slidenum">
              <a:rPr lang="en-AU" smtClean="0"/>
              <a:pPr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63524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Good practice 3</a:t>
            </a:r>
            <a:r>
              <a:rPr lang="en-US" dirty="0" smtClean="0"/>
              <a:t>  Internal controls and internal and external audits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supervision authority should establish and maintain effective internal controls and be subject to regular internal and external audit</a:t>
            </a:r>
          </a:p>
          <a:p>
            <a:endParaRPr lang="en-US" dirty="0"/>
          </a:p>
          <a:p>
            <a:r>
              <a:rPr lang="en-US" dirty="0" smtClean="0"/>
              <a:t>Internal controls should focus on assessment and measurement of risks to the authority</a:t>
            </a:r>
          </a:p>
          <a:p>
            <a:endParaRPr lang="en-US" dirty="0"/>
          </a:p>
          <a:p>
            <a:r>
              <a:rPr lang="en-US" dirty="0" smtClean="0"/>
              <a:t>The Head of the authority and/or its Governing body should ensure operational independence of the internal audit function</a:t>
            </a:r>
          </a:p>
          <a:p>
            <a:endParaRPr lang="en-US" dirty="0"/>
          </a:p>
          <a:p>
            <a:r>
              <a:rPr lang="en-US" dirty="0" smtClean="0"/>
              <a:t>Focus should be on the issues that represent the highest potential risk to the achievement of the agency’s objectives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D2296-8012-4E97-901B-C655BAC73F80}" type="slidenum">
              <a:rPr lang="en-AU" smtClean="0"/>
              <a:pPr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29717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Good Practice 4  Code of conduct and managing conflict of interest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pension supervisory authority should establish and adhere to its own code of conduct aimed at all employees</a:t>
            </a:r>
          </a:p>
          <a:p>
            <a:endParaRPr lang="en-US" dirty="0"/>
          </a:p>
          <a:p>
            <a:r>
              <a:rPr lang="en-US" dirty="0" smtClean="0"/>
              <a:t>The code should be available to all employees and could also be publicly available</a:t>
            </a:r>
          </a:p>
          <a:p>
            <a:endParaRPr lang="en-US" dirty="0"/>
          </a:p>
          <a:p>
            <a:r>
              <a:rPr lang="en-US" dirty="0" smtClean="0"/>
              <a:t>Issues covered would include use of authority resources, gifts and hospitality, treatment of confidential information, holding equities or other securities in regulated entities</a:t>
            </a:r>
          </a:p>
          <a:p>
            <a:endParaRPr lang="en-US" dirty="0"/>
          </a:p>
          <a:p>
            <a:r>
              <a:rPr lang="en-US" dirty="0" smtClean="0"/>
              <a:t>Full adherence with the code of conduct should be mandatory fro all staff while in employment at the authority (and probably for a defined period after) and there should be disciplinary action defined for specific types of breaches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D2296-8012-4E97-901B-C655BAC73F80}" type="slidenum">
              <a:rPr lang="en-AU" smtClean="0"/>
              <a:pPr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47845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Good Practice 5   Appeal Procedures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Appeal procedures should be available to try to settle disputes between supervised entities and the pension supervision authority</a:t>
            </a:r>
          </a:p>
          <a:p>
            <a:endParaRPr lang="en-US" dirty="0"/>
          </a:p>
          <a:p>
            <a:r>
              <a:rPr lang="en-US" dirty="0" smtClean="0"/>
              <a:t>The supervisory authority could provide supervised entities with a formal internal review mechanism.  Such a mechanism would not be a replacement for normal administrative and/or judicial review</a:t>
            </a:r>
          </a:p>
          <a:p>
            <a:endParaRPr lang="en-US" dirty="0"/>
          </a:p>
          <a:p>
            <a:r>
              <a:rPr lang="en-US" dirty="0" smtClean="0"/>
              <a:t>Internal review may be speedier and more cost effective than external administrative and judicial review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D2296-8012-4E97-901B-C655BAC73F80}" type="slidenum">
              <a:rPr lang="en-AU" smtClean="0"/>
              <a:pPr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88098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Good Practice 6</a:t>
            </a:r>
            <a:r>
              <a:rPr lang="en-US" dirty="0" smtClean="0"/>
              <a:t>  Performance measurement and training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pension supervision authority should be subject to regular performance evaluation against its stated goals and objectives</a:t>
            </a:r>
          </a:p>
          <a:p>
            <a:endParaRPr lang="en-US" dirty="0"/>
          </a:p>
          <a:p>
            <a:r>
              <a:rPr lang="en-US" dirty="0" smtClean="0"/>
              <a:t>The authority should have internal performance evaluation to assess performance</a:t>
            </a:r>
          </a:p>
          <a:p>
            <a:endParaRPr lang="en-US" dirty="0"/>
          </a:p>
          <a:p>
            <a:r>
              <a:rPr lang="en-US" dirty="0" smtClean="0"/>
              <a:t>Assessment should be qualitative as well as quantitative</a:t>
            </a:r>
          </a:p>
          <a:p>
            <a:endParaRPr lang="en-US" dirty="0"/>
          </a:p>
          <a:p>
            <a:r>
              <a:rPr lang="en-US" dirty="0" smtClean="0"/>
              <a:t>Specific measureable performance targets and objectives should be set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D2296-8012-4E97-901B-C655BAC73F80}" type="slidenum">
              <a:rPr lang="en-AU" smtClean="0"/>
              <a:pPr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60589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Good Practice 7  </a:t>
            </a:r>
            <a:r>
              <a:rPr lang="en-US" dirty="0" smtClean="0"/>
              <a:t>Accountability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pension supervisory authority should ensure robust accountability and transparency in its relationship with its overseeing authority</a:t>
            </a:r>
          </a:p>
          <a:p>
            <a:endParaRPr lang="en-US" dirty="0"/>
          </a:p>
          <a:p>
            <a:r>
              <a:rPr lang="en-US" dirty="0" smtClean="0"/>
              <a:t>The authority should publish and report on its activities</a:t>
            </a:r>
          </a:p>
          <a:p>
            <a:endParaRPr lang="en-US" dirty="0"/>
          </a:p>
          <a:p>
            <a:r>
              <a:rPr lang="en-US" dirty="0" smtClean="0"/>
              <a:t>Regular liaison with the overseeing authority and regular reporting regarding the agency’s activities and performance should occur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D2296-8012-4E97-901B-C655BAC73F80}" type="slidenum">
              <a:rPr lang="en-AU" smtClean="0"/>
              <a:pPr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28614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Good Practice 8  </a:t>
            </a:r>
            <a:r>
              <a:rPr lang="en-US" dirty="0" smtClean="0"/>
              <a:t>Communication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pension supervisory authority should encourage regular and open dialogue and relationships with all stakeholders and the public</a:t>
            </a:r>
          </a:p>
          <a:p>
            <a:endParaRPr lang="en-US" dirty="0"/>
          </a:p>
          <a:p>
            <a:r>
              <a:rPr lang="en-US" dirty="0" smtClean="0"/>
              <a:t>Subject to confidentiality requirements, the agency should inform the supervised entities and the public of its supervisory work and planned activities.</a:t>
            </a:r>
          </a:p>
          <a:p>
            <a:endParaRPr lang="en-US" dirty="0"/>
          </a:p>
          <a:p>
            <a:r>
              <a:rPr lang="en-US" dirty="0" smtClean="0"/>
              <a:t>The pension supervisory authority should maintain working relationships with other relevant statutory authorities 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D2296-8012-4E97-901B-C655BAC73F80}" type="slidenum">
              <a:rPr lang="en-AU" smtClean="0"/>
              <a:pPr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10215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>
              <a:spcBef>
                <a:spcPts val="1800"/>
              </a:spcBef>
              <a:spcAft>
                <a:spcPts val="1200"/>
              </a:spcAft>
            </a:pPr>
            <a:r>
              <a:rPr lang="en-US" sz="6000" dirty="0" smtClean="0"/>
              <a:t>Thank you</a:t>
            </a:r>
            <a:br>
              <a:rPr lang="en-US" sz="6000" dirty="0" smtClean="0"/>
            </a:br>
            <a:r>
              <a:rPr lang="en-US" sz="3600" dirty="0" smtClean="0"/>
              <a:t> </a:t>
            </a:r>
            <a:r>
              <a:rPr lang="en-US" sz="6000" dirty="0" smtClean="0"/>
              <a:t/>
            </a:r>
            <a:br>
              <a:rPr lang="en-US" sz="6000" dirty="0" smtClean="0"/>
            </a:br>
            <a:r>
              <a:rPr lang="en-US" sz="6000" dirty="0" smtClean="0"/>
              <a:t>questions/comments</a:t>
            </a:r>
            <a:br>
              <a:rPr lang="en-US" sz="6000" dirty="0" smtClean="0"/>
            </a:br>
            <a:r>
              <a:rPr lang="en-US" sz="3200" dirty="0" smtClean="0"/>
              <a:t> </a:t>
            </a:r>
            <a:r>
              <a:rPr lang="en-US" sz="6000" dirty="0" smtClean="0"/>
              <a:t/>
            </a:r>
            <a:br>
              <a:rPr lang="en-US" sz="6000" dirty="0" smtClean="0"/>
            </a:br>
            <a:r>
              <a:rPr lang="en-US" sz="6000" dirty="0" smtClean="0"/>
              <a:t>ross.jones5@bigpond.com</a:t>
            </a:r>
            <a:endParaRPr lang="en-AU" sz="60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D2296-8012-4E97-901B-C655BAC73F80}" type="slidenum">
              <a:rPr lang="en-AU" smtClean="0"/>
              <a:pPr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54331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AU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“ideal” regulatory structure</a:t>
            </a:r>
          </a:p>
          <a:p>
            <a:endParaRPr lang="en-US" dirty="0"/>
          </a:p>
          <a:p>
            <a:r>
              <a:rPr lang="en-US" dirty="0" smtClean="0"/>
              <a:t>IOPS Principles of Private Pension Supervision</a:t>
            </a:r>
          </a:p>
          <a:p>
            <a:endParaRPr lang="en-US" dirty="0"/>
          </a:p>
          <a:p>
            <a:r>
              <a:rPr lang="en-US" dirty="0" smtClean="0"/>
              <a:t>Good Practices for Governance of Pension Supervisory Authorities</a:t>
            </a:r>
            <a:endParaRPr lang="en-AU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D2296-8012-4E97-901B-C655BAC73F80}" type="slidenum">
              <a:rPr lang="en-AU" smtClean="0"/>
              <a:pPr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4252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“ideal” regulatory structure </a:t>
            </a:r>
            <a:br>
              <a:rPr lang="en-US" dirty="0" smtClean="0"/>
            </a:br>
            <a:r>
              <a:rPr lang="en-US" dirty="0" smtClean="0"/>
              <a:t>(the sterile debate)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Does regulatory structure matter?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The failure of institutionally based structures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The failure of the single regulator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Twin peaks (last man standing?)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D2296-8012-4E97-901B-C655BAC73F80}" type="slidenum">
              <a:rPr lang="en-AU" smtClean="0"/>
              <a:pPr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63692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Does regulatory structure matter?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Post crisis many governments felt the need to “do something”</a:t>
            </a:r>
          </a:p>
          <a:p>
            <a:endParaRPr lang="en-US" dirty="0"/>
          </a:p>
          <a:p>
            <a:r>
              <a:rPr lang="en-US" dirty="0" smtClean="0"/>
              <a:t>Neither institutional nor functional models worked</a:t>
            </a:r>
          </a:p>
          <a:p>
            <a:endParaRPr lang="en-US" dirty="0"/>
          </a:p>
          <a:p>
            <a:r>
              <a:rPr lang="en-US" dirty="0" smtClean="0"/>
              <a:t>The single regulator (</a:t>
            </a:r>
            <a:r>
              <a:rPr lang="en-US" dirty="0" err="1" smtClean="0"/>
              <a:t>eg</a:t>
            </a:r>
            <a:r>
              <a:rPr lang="en-US" dirty="0" smtClean="0"/>
              <a:t> UK FSA) often had conflicting objectives</a:t>
            </a:r>
          </a:p>
          <a:p>
            <a:endParaRPr lang="en-US" dirty="0"/>
          </a:p>
          <a:p>
            <a:r>
              <a:rPr lang="en-US" dirty="0" smtClean="0"/>
              <a:t>Twin peaks gives better supervisory focus and better use of scarce resources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D2296-8012-4E97-901B-C655BAC73F80}" type="slidenum">
              <a:rPr lang="en-AU" smtClean="0"/>
              <a:pPr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25471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IOPS Principles of Private Pension Supervision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Effective supervision is more important than structure</a:t>
            </a:r>
          </a:p>
          <a:p>
            <a:endParaRPr lang="en-US" dirty="0"/>
          </a:p>
          <a:p>
            <a:r>
              <a:rPr lang="en-US" dirty="0" smtClean="0"/>
              <a:t>IOPS Principles create a model for effective supervision</a:t>
            </a:r>
          </a:p>
          <a:p>
            <a:endParaRPr lang="en-US" dirty="0"/>
          </a:p>
          <a:p>
            <a:r>
              <a:rPr lang="en-US" dirty="0" smtClean="0"/>
              <a:t>Pension supervision is required because the particular features of pension products </a:t>
            </a:r>
            <a:r>
              <a:rPr lang="en-US" dirty="0" err="1" smtClean="0"/>
              <a:t>eg</a:t>
            </a:r>
            <a:r>
              <a:rPr lang="en-US" dirty="0" smtClean="0"/>
              <a:t> complexity, longevity, compulsion or limited choice, “social role”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D2296-8012-4E97-901B-C655BAC73F80}" type="slidenum">
              <a:rPr lang="en-AU" smtClean="0"/>
              <a:pPr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18926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IOPS Principles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1.  Clear and explicit objectives</a:t>
            </a:r>
          </a:p>
          <a:p>
            <a:r>
              <a:rPr lang="en-US" dirty="0" smtClean="0"/>
              <a:t>2.  Independence</a:t>
            </a:r>
          </a:p>
          <a:p>
            <a:r>
              <a:rPr lang="en-US" dirty="0" smtClean="0"/>
              <a:t>3.  Adequate resources</a:t>
            </a:r>
          </a:p>
          <a:p>
            <a:r>
              <a:rPr lang="en-US" dirty="0" smtClean="0"/>
              <a:t>4.  Adequate powers</a:t>
            </a:r>
          </a:p>
          <a:p>
            <a:r>
              <a:rPr lang="en-US" dirty="0" smtClean="0"/>
              <a:t>5.  Risk orientation</a:t>
            </a:r>
          </a:p>
          <a:p>
            <a:r>
              <a:rPr lang="en-US" dirty="0" smtClean="0"/>
              <a:t>6.  Proportionality and consistency</a:t>
            </a:r>
          </a:p>
          <a:p>
            <a:r>
              <a:rPr lang="en-US" dirty="0" smtClean="0"/>
              <a:t>7.  Consultation and cooperation</a:t>
            </a:r>
          </a:p>
          <a:p>
            <a:r>
              <a:rPr lang="en-US" dirty="0" smtClean="0"/>
              <a:t>8.  Confidentiality</a:t>
            </a:r>
          </a:p>
          <a:p>
            <a:r>
              <a:rPr lang="en-US" dirty="0" smtClean="0"/>
              <a:t>9  Transparency</a:t>
            </a:r>
          </a:p>
          <a:p>
            <a:r>
              <a:rPr lang="en-US" dirty="0" smtClean="0"/>
              <a:t>10 Governance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D2296-8012-4E97-901B-C655BAC73F80}" type="slidenum">
              <a:rPr lang="en-AU" smtClean="0"/>
              <a:pPr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56032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Governance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IOPS Good Practices for Governance of Pension Supervisory Authorities</a:t>
            </a:r>
          </a:p>
          <a:p>
            <a:endParaRPr lang="en-US" dirty="0"/>
          </a:p>
          <a:p>
            <a:r>
              <a:rPr lang="en-US" dirty="0" smtClean="0"/>
              <a:t>Expansion of IOPS Principles related to supervisory authorities (especially Principle 10)</a:t>
            </a:r>
          </a:p>
          <a:p>
            <a:endParaRPr lang="en-US" dirty="0"/>
          </a:p>
          <a:p>
            <a:r>
              <a:rPr lang="en-US" dirty="0" smtClean="0"/>
              <a:t>What is good governance?  Independence, adequacy, transparency, integrity</a:t>
            </a:r>
          </a:p>
          <a:p>
            <a:endParaRPr lang="en-US" dirty="0" smtClean="0"/>
          </a:p>
          <a:p>
            <a:r>
              <a:rPr lang="en-US" dirty="0" smtClean="0"/>
              <a:t>IOPS Good Practices do not aim to duplicate or replace existing governance principles already in place</a:t>
            </a:r>
          </a:p>
          <a:p>
            <a:endParaRPr lang="en-US" dirty="0"/>
          </a:p>
          <a:p>
            <a:r>
              <a:rPr lang="en-US" dirty="0" smtClean="0"/>
              <a:t>IOPS Good Practices are independent of structure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D2296-8012-4E97-901B-C655BAC73F80}" type="slidenum">
              <a:rPr lang="en-AU" smtClean="0"/>
              <a:pPr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26431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Good Practice 1</a:t>
            </a:r>
            <a:r>
              <a:rPr lang="en-US" dirty="0" smtClean="0"/>
              <a:t>  Head of the Pension Supervisory Authority and Governing body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Head of the authority and its governing body must take responsibility for upholding and promoting the governance values and principles of the agency</a:t>
            </a:r>
          </a:p>
          <a:p>
            <a:endParaRPr lang="en-US" dirty="0"/>
          </a:p>
          <a:p>
            <a:r>
              <a:rPr lang="en-US" dirty="0" smtClean="0"/>
              <a:t>There should be clear and transparent appointments and remuneration practices for the agency head and the governing body</a:t>
            </a:r>
          </a:p>
          <a:p>
            <a:endParaRPr lang="en-US" dirty="0"/>
          </a:p>
          <a:p>
            <a:r>
              <a:rPr lang="en-US" dirty="0" smtClean="0"/>
              <a:t>The Head of the authority should be appointed for a fixed (and possibly) renewable term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D2296-8012-4E97-901B-C655BAC73F80}" type="slidenum">
              <a:rPr lang="en-AU" smtClean="0"/>
              <a:pPr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3922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Good Practice 2  </a:t>
            </a:r>
            <a:r>
              <a:rPr lang="en-US" dirty="0" smtClean="0"/>
              <a:t>Decision making processes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Decision making processes should be well documented</a:t>
            </a:r>
          </a:p>
          <a:p>
            <a:r>
              <a:rPr lang="en-US" dirty="0" smtClean="0"/>
              <a:t>Supervisory decisions with a significant/serious impact will often require additional internal decision making processes</a:t>
            </a:r>
          </a:p>
          <a:p>
            <a:r>
              <a:rPr lang="en-US" dirty="0" smtClean="0"/>
              <a:t>Subject to confidentiality requirements, decision which have significant/serious impact should be made public</a:t>
            </a:r>
          </a:p>
          <a:p>
            <a:r>
              <a:rPr lang="en-US" dirty="0" smtClean="0"/>
              <a:t>Where resources allow, enforcement actions and sanctions should involve functional separation between those proposing and those approving such decisions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D2296-8012-4E97-901B-C655BAC73F80}" type="slidenum">
              <a:rPr lang="en-AU" smtClean="0"/>
              <a:pPr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58936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136</TotalTime>
  <Words>818</Words>
  <Application>Microsoft Office PowerPoint</Application>
  <PresentationFormat>Custom</PresentationFormat>
  <Paragraphs>127</Paragraphs>
  <Slides>16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Retrospect</vt:lpstr>
      <vt:lpstr>GOVERNANCE/ STRUCTURE OF PENSION SUPERVISORY AUTHORITIES</vt:lpstr>
      <vt:lpstr>Outline</vt:lpstr>
      <vt:lpstr>The “ideal” regulatory structure  (the sterile debate)</vt:lpstr>
      <vt:lpstr>Does regulatory structure matter?</vt:lpstr>
      <vt:lpstr>IOPS Principles of Private Pension Supervision</vt:lpstr>
      <vt:lpstr>IOPS Principles</vt:lpstr>
      <vt:lpstr>Governance</vt:lpstr>
      <vt:lpstr>Good Practice 1  Head of the Pension Supervisory Authority and Governing body</vt:lpstr>
      <vt:lpstr>Good Practice 2  Decision making processes</vt:lpstr>
      <vt:lpstr>Good practice 3  Internal controls and internal and external audits</vt:lpstr>
      <vt:lpstr>Good Practice 4  Code of conduct and managing conflict of interest</vt:lpstr>
      <vt:lpstr>Good Practice 5   Appeal Procedures</vt:lpstr>
      <vt:lpstr>Good Practice 6  Performance measurement and training</vt:lpstr>
      <vt:lpstr>Good Practice 7  Accountability</vt:lpstr>
      <vt:lpstr>Good Practice 8  Communication</vt:lpstr>
      <vt:lpstr>Thank you   questions/comments   ross.jones5@bigpond.com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4 GOVERNANCE/STRUCTUREOF PENSION SUPERVISORY AUTHORITIES</dc:title>
  <dc:creator>Ross Jones</dc:creator>
  <cp:lastModifiedBy>DAY-HANOTIAUX Sally</cp:lastModifiedBy>
  <cp:revision>18</cp:revision>
  <dcterms:created xsi:type="dcterms:W3CDTF">2013-10-16T03:23:21Z</dcterms:created>
  <dcterms:modified xsi:type="dcterms:W3CDTF">2013-11-13T09:44:52Z</dcterms:modified>
</cp:coreProperties>
</file>